
<file path=[Content_Types].xml><?xml version="1.0" encoding="utf-8"?>
<Types xmlns="http://schemas.openxmlformats.org/package/2006/content-types">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30" r:id="rId1"/>
  </p:sldMasterIdLst>
  <p:sldIdLst>
    <p:sldId id="256" r:id="rId2"/>
    <p:sldId id="258" r:id="rId3"/>
    <p:sldId id="259" r:id="rId4"/>
    <p:sldId id="266" r:id="rId5"/>
    <p:sldId id="260" r:id="rId6"/>
    <p:sldId id="261" r:id="rId7"/>
    <p:sldId id="262" r:id="rId8"/>
    <p:sldId id="263" r:id="rId9"/>
    <p:sldId id="264" r:id="rId10"/>
    <p:sldId id="265" r:id="rId11"/>
    <p:sldId id="267" r:id="rId12"/>
    <p:sldId id="25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48"/>
  </p:normalViewPr>
  <p:slideViewPr>
    <p:cSldViewPr snapToGrid="0" snapToObjects="1">
      <p:cViewPr varScale="1">
        <p:scale>
          <a:sx n="107" d="100"/>
          <a:sy n="107" d="100"/>
        </p:scale>
        <p:origin x="736" y="168"/>
      </p:cViewPr>
      <p:guideLst/>
    </p:cSldViewPr>
  </p:slideViewPr>
  <p:notesTextViewPr>
    <p:cViewPr>
      <p:scale>
        <a:sx n="1" d="1"/>
        <a:sy n="1" d="1"/>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EFF1B487-F951-B149-9DCD-F1E38553FC68}" type="datetimeFigureOut">
              <a:rPr lang="en-US" smtClean="0"/>
              <a:t>2/1/19</a:t>
            </a:fld>
            <a:endParaRPr lang="en-US"/>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5C542EFD-5905-9144-9EA7-D13FB9F1E8E3}" type="slidenum">
              <a:rPr lang="en-US" smtClean="0"/>
              <a:t>‹#›</a:t>
            </a:fld>
            <a:endParaRPr lang="en-US"/>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3213203917"/>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FF1B487-F951-B149-9DCD-F1E38553FC68}" type="datetimeFigureOut">
              <a:rPr lang="en-US" smtClean="0"/>
              <a:t>2/1/19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C542EFD-5905-9144-9EA7-D13FB9F1E8E3}" type="slidenum">
              <a:rPr lang="en-US" smtClean="0"/>
              <a:t>‹#›</a:t>
            </a:fld>
            <a:endParaRPr lang="en-US"/>
          </a:p>
        </p:txBody>
      </p:sp>
    </p:spTree>
    <p:extLst>
      <p:ext uri="{BB962C8B-B14F-4D97-AF65-F5344CB8AC3E}">
        <p14:creationId xmlns:p14="http://schemas.microsoft.com/office/powerpoint/2010/main" val="16234410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EFF1B487-F951-B149-9DCD-F1E38553FC68}" type="datetimeFigureOut">
              <a:rPr lang="en-US" smtClean="0"/>
              <a:t>2/1/19</a:t>
            </a:fld>
            <a:endParaRPr lang="en-US"/>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5C542EFD-5905-9144-9EA7-D13FB9F1E8E3}" type="slidenum">
              <a:rPr lang="en-US" smtClean="0"/>
              <a:t>‹#›</a:t>
            </a:fld>
            <a:endParaRPr lang="en-US"/>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1962744543"/>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FF1B487-F951-B149-9DCD-F1E38553FC68}" type="datetimeFigureOut">
              <a:rPr lang="en-US" smtClean="0"/>
              <a:t>2/1/19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C542EFD-5905-9144-9EA7-D13FB9F1E8E3}" type="slidenum">
              <a:rPr lang="en-US" smtClean="0"/>
              <a:t>‹#›</a:t>
            </a:fld>
            <a:endParaRPr lang="en-US"/>
          </a:p>
        </p:txBody>
      </p:sp>
    </p:spTree>
    <p:extLst>
      <p:ext uri="{BB962C8B-B14F-4D97-AF65-F5344CB8AC3E}">
        <p14:creationId xmlns:p14="http://schemas.microsoft.com/office/powerpoint/2010/main" val="4090517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FF1B487-F951-B149-9DCD-F1E38553FC68}" type="datetimeFigureOut">
              <a:rPr lang="en-US" smtClean="0"/>
              <a:t>2/1/19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C542EFD-5905-9144-9EA7-D13FB9F1E8E3}" type="slidenum">
              <a:rPr lang="en-US" smtClean="0"/>
              <a:t>‹#›</a:t>
            </a:fld>
            <a:endParaRPr lang="en-US"/>
          </a:p>
        </p:txBody>
      </p:sp>
    </p:spTree>
    <p:extLst>
      <p:ext uri="{BB962C8B-B14F-4D97-AF65-F5344CB8AC3E}">
        <p14:creationId xmlns:p14="http://schemas.microsoft.com/office/powerpoint/2010/main" val="16371925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FF1B487-F951-B149-9DCD-F1E38553FC68}" type="datetimeFigureOut">
              <a:rPr lang="en-US" smtClean="0"/>
              <a:t>2/1/19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C542EFD-5905-9144-9EA7-D13FB9F1E8E3}" type="slidenum">
              <a:rPr lang="en-US" smtClean="0"/>
              <a:t>‹#›</a:t>
            </a:fld>
            <a:endParaRPr lang="en-US"/>
          </a:p>
        </p:txBody>
      </p:sp>
    </p:spTree>
    <p:extLst>
      <p:ext uri="{BB962C8B-B14F-4D97-AF65-F5344CB8AC3E}">
        <p14:creationId xmlns:p14="http://schemas.microsoft.com/office/powerpoint/2010/main" val="6423588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FF1B487-F951-B149-9DCD-F1E38553FC68}" type="datetimeFigureOut">
              <a:rPr lang="en-US" smtClean="0"/>
              <a:t>2/1/19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C542EFD-5905-9144-9EA7-D13FB9F1E8E3}" type="slidenum">
              <a:rPr lang="en-US" smtClean="0"/>
              <a:t>‹#›</a:t>
            </a:fld>
            <a:endParaRPr lang="en-US"/>
          </a:p>
        </p:txBody>
      </p:sp>
    </p:spTree>
    <p:extLst>
      <p:ext uri="{BB962C8B-B14F-4D97-AF65-F5344CB8AC3E}">
        <p14:creationId xmlns:p14="http://schemas.microsoft.com/office/powerpoint/2010/main" val="19292256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EFF1B487-F951-B149-9DCD-F1E38553FC68}" type="datetimeFigureOut">
              <a:rPr lang="en-US" smtClean="0"/>
              <a:t>2/1/19</a:t>
            </a:fld>
            <a:endParaRPr lang="en-US"/>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5C542EFD-5905-9144-9EA7-D13FB9F1E8E3}" type="slidenum">
              <a:rPr lang="en-US" smtClean="0"/>
              <a:t>‹#›</a:t>
            </a:fld>
            <a:endParaRPr lang="en-US"/>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828009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EFF1B487-F951-B149-9DCD-F1E38553FC68}" type="datetimeFigureOut">
              <a:rPr lang="en-US" smtClean="0"/>
              <a:t>2/1/19</a:t>
            </a:fld>
            <a:endParaRPr lang="en-US"/>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5C542EFD-5905-9144-9EA7-D13FB9F1E8E3}" type="slidenum">
              <a:rPr lang="en-US" smtClean="0"/>
              <a:t>‹#›</a:t>
            </a:fld>
            <a:endParaRPr lang="en-US"/>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1077300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FF1B487-F951-B149-9DCD-F1E38553FC68}" type="datetimeFigureOut">
              <a:rPr lang="en-US" smtClean="0"/>
              <a:t>2/1/19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C542EFD-5905-9144-9EA7-D13FB9F1E8E3}" type="slidenum">
              <a:rPr lang="en-US" smtClean="0"/>
              <a:t>‹#›</a:t>
            </a:fld>
            <a:endParaRPr lang="en-US"/>
          </a:p>
        </p:txBody>
      </p:sp>
    </p:spTree>
    <p:extLst>
      <p:ext uri="{BB962C8B-B14F-4D97-AF65-F5344CB8AC3E}">
        <p14:creationId xmlns:p14="http://schemas.microsoft.com/office/powerpoint/2010/main" val="4707062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FF1B487-F951-B149-9DCD-F1E38553FC68}" type="datetimeFigureOut">
              <a:rPr lang="en-US" smtClean="0"/>
              <a:t>2/1/19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C542EFD-5905-9144-9EA7-D13FB9F1E8E3}" type="slidenum">
              <a:rPr lang="en-US" smtClean="0"/>
              <a:t>‹#›</a:t>
            </a:fld>
            <a:endParaRPr lang="en-US"/>
          </a:p>
        </p:txBody>
      </p:sp>
    </p:spTree>
    <p:extLst>
      <p:ext uri="{BB962C8B-B14F-4D97-AF65-F5344CB8AC3E}">
        <p14:creationId xmlns:p14="http://schemas.microsoft.com/office/powerpoint/2010/main" val="10754875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EFF1B487-F951-B149-9DCD-F1E38553FC68}" type="datetimeFigureOut">
              <a:rPr lang="en-US" smtClean="0"/>
              <a:t>2/1/19</a:t>
            </a:fld>
            <a:endParaRPr lang="en-US"/>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5C542EFD-5905-9144-9EA7-D13FB9F1E8E3}" type="slidenum">
              <a:rPr lang="en-US" smtClean="0"/>
              <a:t>‹#›</a:t>
            </a:fld>
            <a:endParaRPr lang="en-US"/>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458794842"/>
      </p:ext>
    </p:extLst>
  </p:cSld>
  <p:clrMap bg1="lt1" tx1="dk1" bg2="lt2" tx2="dk2" accent1="accent1" accent2="accent2" accent3="accent3" accent4="accent4" accent5="accent5" accent6="accent6" hlink="hlink" folHlink="folHlink"/>
  <p:sldLayoutIdLst>
    <p:sldLayoutId id="2147483731" r:id="rId1"/>
    <p:sldLayoutId id="2147483732" r:id="rId2"/>
    <p:sldLayoutId id="2147483733" r:id="rId3"/>
    <p:sldLayoutId id="2147483734" r:id="rId4"/>
    <p:sldLayoutId id="2147483735" r:id="rId5"/>
    <p:sldLayoutId id="2147483736" r:id="rId6"/>
    <p:sldLayoutId id="2147483737" r:id="rId7"/>
    <p:sldLayoutId id="2147483738" r:id="rId8"/>
    <p:sldLayoutId id="2147483739" r:id="rId9"/>
    <p:sldLayoutId id="2147483740" r:id="rId10"/>
    <p:sldLayoutId id="2147483741"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1.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1.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1.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1.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1.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1.png"/></Relationships>
</file>

<file path=ppt/slides/_rels/slide12.xml.rels><?xml version="1.0" encoding="UTF-8" standalone="yes"?>
<Relationships xmlns="http://schemas.openxmlformats.org/package/2006/relationships"><Relationship Id="rId2" Type="http://schemas.openxmlformats.org/officeDocument/2006/relationships/hyperlink" Target="http://learning.gov.wales/docs/learningwales/publications/170901-professional-standards-for-teaching-and-leadership-en.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6">
            <a:extLst>
              <a:ext uri="{FF2B5EF4-FFF2-40B4-BE49-F238E27FC236}">
                <a16:creationId xmlns:a16="http://schemas.microsoft.com/office/drawing/2014/main" id="{EC2B4A13-0632-456F-A66A-2D0CDB9D30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12" name="Freeform: Shape 8">
            <a:extLst>
              <a:ext uri="{FF2B5EF4-FFF2-40B4-BE49-F238E27FC236}">
                <a16:creationId xmlns:a16="http://schemas.microsoft.com/office/drawing/2014/main" id="{1568A552-34C4-41D2-A36B-9E86EC569E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flipH="1">
            <a:off x="1730653" y="-921117"/>
            <a:ext cx="1756584" cy="4408488"/>
          </a:xfrm>
          <a:custGeom>
            <a:avLst/>
            <a:gdLst>
              <a:gd name="connsiteX0" fmla="*/ 1756584 w 1756584"/>
              <a:gd name="connsiteY0" fmla="*/ 4408488 h 4408488"/>
              <a:gd name="connsiteX1" fmla="*/ 1756584 w 1756584"/>
              <a:gd name="connsiteY1" fmla="*/ 0 h 4408488"/>
              <a:gd name="connsiteX2" fmla="*/ 1350810 w 1756584"/>
              <a:gd name="connsiteY2" fmla="*/ 0 h 4408488"/>
              <a:gd name="connsiteX3" fmla="*/ 1350810 w 1756584"/>
              <a:gd name="connsiteY3" fmla="*/ 4024068 h 4408488"/>
              <a:gd name="connsiteX4" fmla="*/ 0 w 1756584"/>
              <a:gd name="connsiteY4" fmla="*/ 4023445 h 4408488"/>
              <a:gd name="connsiteX5" fmla="*/ 0 w 1756584"/>
              <a:gd name="connsiteY5" fmla="*/ 4408488 h 4408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56584" h="4408488">
                <a:moveTo>
                  <a:pt x="1756584" y="4408488"/>
                </a:moveTo>
                <a:lnTo>
                  <a:pt x="1756584" y="0"/>
                </a:lnTo>
                <a:lnTo>
                  <a:pt x="1350810" y="0"/>
                </a:lnTo>
                <a:lnTo>
                  <a:pt x="1350810" y="4024068"/>
                </a:lnTo>
                <a:lnTo>
                  <a:pt x="0" y="4023445"/>
                </a:lnTo>
                <a:lnTo>
                  <a:pt x="0" y="4408488"/>
                </a:lnTo>
                <a:close/>
              </a:path>
            </a:pathLst>
          </a:custGeom>
          <a:solidFill>
            <a:schemeClr val="tx2"/>
          </a:solidFill>
          <a:ln w="0">
            <a:noFill/>
            <a:prstDash val="solid"/>
            <a:round/>
            <a:headEnd/>
            <a:tailEnd/>
          </a:ln>
        </p:spPr>
        <p:txBody>
          <a:bodyPr wrap="square">
            <a:noAutofit/>
          </a:bodyPr>
          <a:lstStyle/>
          <a:p>
            <a:endParaRPr lang="en-US" dirty="0"/>
          </a:p>
        </p:txBody>
      </p:sp>
      <p:sp>
        <p:nvSpPr>
          <p:cNvPr id="14" name="Freeform: Shape 10">
            <a:extLst>
              <a:ext uri="{FF2B5EF4-FFF2-40B4-BE49-F238E27FC236}">
                <a16:creationId xmlns:a16="http://schemas.microsoft.com/office/drawing/2014/main" id="{B8BE655E-142C-41C9-895E-54D55EDDAF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flipV="1">
            <a:off x="8673443" y="2182330"/>
            <a:ext cx="1755930" cy="4408488"/>
          </a:xfrm>
          <a:custGeom>
            <a:avLst/>
            <a:gdLst>
              <a:gd name="connsiteX0" fmla="*/ 0 w 1755930"/>
              <a:gd name="connsiteY0" fmla="*/ 4023420 h 4408488"/>
              <a:gd name="connsiteX1" fmla="*/ 1 w 1755930"/>
              <a:gd name="connsiteY1" fmla="*/ 4408488 h 4408488"/>
              <a:gd name="connsiteX2" fmla="*/ 1755930 w 1755930"/>
              <a:gd name="connsiteY2" fmla="*/ 4408488 h 4408488"/>
              <a:gd name="connsiteX3" fmla="*/ 1755930 w 1755930"/>
              <a:gd name="connsiteY3" fmla="*/ 0 h 4408488"/>
              <a:gd name="connsiteX4" fmla="*/ 1350156 w 1755930"/>
              <a:gd name="connsiteY4" fmla="*/ 0 h 4408488"/>
              <a:gd name="connsiteX5" fmla="*/ 1350156 w 1755930"/>
              <a:gd name="connsiteY5" fmla="*/ 4023628 h 4408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55930" h="4408488">
                <a:moveTo>
                  <a:pt x="0" y="4023420"/>
                </a:moveTo>
                <a:lnTo>
                  <a:pt x="1" y="4408488"/>
                </a:lnTo>
                <a:lnTo>
                  <a:pt x="1755930" y="4408488"/>
                </a:lnTo>
                <a:lnTo>
                  <a:pt x="1755930" y="0"/>
                </a:lnTo>
                <a:lnTo>
                  <a:pt x="1350156" y="0"/>
                </a:lnTo>
                <a:lnTo>
                  <a:pt x="1350156" y="4023628"/>
                </a:lnTo>
                <a:close/>
              </a:path>
            </a:pathLst>
          </a:custGeom>
          <a:solidFill>
            <a:schemeClr val="tx2"/>
          </a:solidFill>
          <a:ln w="0">
            <a:noFill/>
            <a:prstDash val="solid"/>
            <a:round/>
            <a:headEnd/>
            <a:tailEnd/>
          </a:ln>
        </p:spPr>
      </p:sp>
      <p:sp>
        <p:nvSpPr>
          <p:cNvPr id="2" name="Title 1">
            <a:extLst>
              <a:ext uri="{FF2B5EF4-FFF2-40B4-BE49-F238E27FC236}">
                <a16:creationId xmlns:a16="http://schemas.microsoft.com/office/drawing/2014/main" id="{0345BA9C-AD42-AC4B-B574-38E6F92BF70C}"/>
              </a:ext>
            </a:extLst>
          </p:cNvPr>
          <p:cNvSpPr>
            <a:spLocks noGrp="1"/>
          </p:cNvSpPr>
          <p:nvPr>
            <p:ph type="ctrTitle"/>
          </p:nvPr>
        </p:nvSpPr>
        <p:spPr>
          <a:xfrm>
            <a:off x="1084006" y="1086143"/>
            <a:ext cx="9969910" cy="3540448"/>
          </a:xfrm>
        </p:spPr>
        <p:txBody>
          <a:bodyPr anchor="b">
            <a:normAutofit/>
          </a:bodyPr>
          <a:lstStyle/>
          <a:p>
            <a:r>
              <a:rPr lang="en-US" sz="6100"/>
              <a:t>What makes an effective educational leader in times of change?</a:t>
            </a:r>
          </a:p>
        </p:txBody>
      </p:sp>
      <p:sp>
        <p:nvSpPr>
          <p:cNvPr id="16" name="Rectangle 12">
            <a:extLst>
              <a:ext uri="{FF2B5EF4-FFF2-40B4-BE49-F238E27FC236}">
                <a16:creationId xmlns:a16="http://schemas.microsoft.com/office/drawing/2014/main" id="{198CC593-9FF4-46EF-81AE-2D26922F15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6453386"/>
            <a:ext cx="12191998" cy="40461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solidFill>
                <a:schemeClr val="bg1"/>
              </a:solidFill>
            </a:endParaRPr>
          </a:p>
        </p:txBody>
      </p:sp>
      <p:pic>
        <p:nvPicPr>
          <p:cNvPr id="3" name="Audio 2">
            <a:hlinkClick r:id="" action="ppaction://media"/>
            <a:extLst>
              <a:ext uri="{FF2B5EF4-FFF2-40B4-BE49-F238E27FC236}">
                <a16:creationId xmlns:a16="http://schemas.microsoft.com/office/drawing/2014/main" id="{43DD548B-B5A6-644D-A6D6-184D07E8A97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658142276"/>
      </p:ext>
    </p:extLst>
  </p:cSld>
  <p:clrMapOvr>
    <a:masterClrMapping/>
  </p:clrMapOvr>
  <mc:AlternateContent xmlns:mc="http://schemas.openxmlformats.org/markup-compatibility/2006">
    <mc:Choice xmlns:p14="http://schemas.microsoft.com/office/powerpoint/2010/main" Requires="p14">
      <p:transition spd="slow" p14:dur="2000" advTm="75616"/>
    </mc:Choice>
    <mc:Fallback>
      <p:transition spd="slow" advTm="756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317F82-F1D2-2942-86A2-16BDF1889038}"/>
              </a:ext>
            </a:extLst>
          </p:cNvPr>
          <p:cNvSpPr>
            <a:spLocks noGrp="1"/>
          </p:cNvSpPr>
          <p:nvPr>
            <p:ph type="title"/>
          </p:nvPr>
        </p:nvSpPr>
        <p:spPr/>
        <p:txBody>
          <a:bodyPr/>
          <a:lstStyle/>
          <a:p>
            <a:r>
              <a:rPr lang="en-US" dirty="0"/>
              <a:t>Change in education</a:t>
            </a:r>
          </a:p>
        </p:txBody>
      </p:sp>
      <p:sp>
        <p:nvSpPr>
          <p:cNvPr id="3" name="Content Placeholder 2">
            <a:extLst>
              <a:ext uri="{FF2B5EF4-FFF2-40B4-BE49-F238E27FC236}">
                <a16:creationId xmlns:a16="http://schemas.microsoft.com/office/drawing/2014/main" id="{7964D877-1ADC-E44C-B82A-0EDC71BC5413}"/>
              </a:ext>
            </a:extLst>
          </p:cNvPr>
          <p:cNvSpPr>
            <a:spLocks noGrp="1"/>
          </p:cNvSpPr>
          <p:nvPr>
            <p:ph idx="1"/>
          </p:nvPr>
        </p:nvSpPr>
        <p:spPr/>
        <p:txBody>
          <a:bodyPr/>
          <a:lstStyle/>
          <a:p>
            <a:r>
              <a:rPr lang="en-US" dirty="0"/>
              <a:t>Increase in use of technology</a:t>
            </a:r>
          </a:p>
          <a:p>
            <a:r>
              <a:rPr lang="en-US" dirty="0"/>
              <a:t>Lack of money</a:t>
            </a:r>
          </a:p>
          <a:p>
            <a:r>
              <a:rPr lang="en-GB" dirty="0"/>
              <a:t>Make </a:t>
            </a:r>
            <a:r>
              <a:rPr lang="en-GB" b="1" dirty="0"/>
              <a:t>improving teaching </a:t>
            </a:r>
            <a:r>
              <a:rPr lang="en-GB" dirty="0"/>
              <a:t>the key process that contributes to improving standards </a:t>
            </a:r>
          </a:p>
          <a:p>
            <a:r>
              <a:rPr lang="en-GB" dirty="0"/>
              <a:t>Deliver a </a:t>
            </a:r>
            <a:r>
              <a:rPr lang="en-GB" b="1" dirty="0"/>
              <a:t>curriculum </a:t>
            </a:r>
            <a:r>
              <a:rPr lang="en-GB" dirty="0"/>
              <a:t>that fully </a:t>
            </a:r>
            <a:r>
              <a:rPr lang="en-GB" b="1" dirty="0"/>
              <a:t>meets the needs of all pupils </a:t>
            </a:r>
            <a:endParaRPr lang="en-GB" dirty="0"/>
          </a:p>
          <a:p>
            <a:endParaRPr lang="en-US" dirty="0"/>
          </a:p>
          <a:p>
            <a:endParaRPr lang="en-US" dirty="0"/>
          </a:p>
        </p:txBody>
      </p:sp>
      <p:pic>
        <p:nvPicPr>
          <p:cNvPr id="4" name="Audio 3">
            <a:hlinkClick r:id="" action="ppaction://media"/>
            <a:extLst>
              <a:ext uri="{FF2B5EF4-FFF2-40B4-BE49-F238E27FC236}">
                <a16:creationId xmlns:a16="http://schemas.microsoft.com/office/drawing/2014/main" id="{E861ADA3-9712-7141-9AF1-186DCD03381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915514306"/>
      </p:ext>
    </p:extLst>
  </p:cSld>
  <p:clrMapOvr>
    <a:masterClrMapping/>
  </p:clrMapOvr>
  <mc:AlternateContent xmlns:mc="http://schemas.openxmlformats.org/markup-compatibility/2006">
    <mc:Choice xmlns:p14="http://schemas.microsoft.com/office/powerpoint/2010/main" Requires="p14">
      <p:transition spd="slow" p14:dur="2000" advTm="57958"/>
    </mc:Choice>
    <mc:Fallback>
      <p:transition spd="slow" advTm="579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008F5E9-93DB-E44E-9F4B-66224C4AD1FA}"/>
              </a:ext>
            </a:extLst>
          </p:cNvPr>
          <p:cNvSpPr>
            <a:spLocks noGrp="1"/>
          </p:cNvSpPr>
          <p:nvPr>
            <p:ph idx="1"/>
          </p:nvPr>
        </p:nvSpPr>
        <p:spPr>
          <a:xfrm>
            <a:off x="1295400" y="581891"/>
            <a:ext cx="9601200" cy="5165766"/>
          </a:xfrm>
        </p:spPr>
        <p:txBody>
          <a:bodyPr>
            <a:normAutofit/>
          </a:bodyPr>
          <a:lstStyle/>
          <a:p>
            <a:pPr marL="0" indent="0">
              <a:buNone/>
            </a:pPr>
            <a:r>
              <a:rPr lang="en-GB" sz="2400" dirty="0"/>
              <a:t>Fullan argues you will not get deep change unless:</a:t>
            </a:r>
          </a:p>
          <a:p>
            <a:pPr marL="0" indent="0">
              <a:buNone/>
            </a:pPr>
            <a:endParaRPr lang="en-GB" sz="2400" dirty="0"/>
          </a:p>
          <a:p>
            <a:r>
              <a:rPr lang="en-GB" sz="2400" dirty="0"/>
              <a:t>people are interacting</a:t>
            </a:r>
          </a:p>
          <a:p>
            <a:r>
              <a:rPr lang="en-GB" sz="2400" dirty="0"/>
              <a:t>new knowledge is being produced in the heads of people</a:t>
            </a:r>
          </a:p>
          <a:p>
            <a:r>
              <a:rPr lang="en-GB" sz="2400" dirty="0"/>
              <a:t>new solutions are being discovered</a:t>
            </a:r>
          </a:p>
          <a:p>
            <a:r>
              <a:rPr lang="en-GB" sz="2400" dirty="0"/>
              <a:t>people own these solutions in the sense that they are passionately committed and energetic about pursuing them</a:t>
            </a:r>
          </a:p>
          <a:p>
            <a:r>
              <a:rPr lang="en-GB" sz="2400" dirty="0"/>
              <a:t>they are questioning and critiquing people so as to avoid locking into weak solutions and continually seek potentially better ideas</a:t>
            </a:r>
          </a:p>
          <a:p>
            <a:pPr marL="0" indent="0">
              <a:buNone/>
            </a:pPr>
            <a:r>
              <a:rPr lang="en-US" sz="2400" dirty="0"/>
              <a:t>							(Fullan, M 2003)</a:t>
            </a:r>
          </a:p>
        </p:txBody>
      </p:sp>
      <p:pic>
        <p:nvPicPr>
          <p:cNvPr id="4" name="Audio 3">
            <a:hlinkClick r:id="" action="ppaction://media"/>
            <a:extLst>
              <a:ext uri="{FF2B5EF4-FFF2-40B4-BE49-F238E27FC236}">
                <a16:creationId xmlns:a16="http://schemas.microsoft.com/office/drawing/2014/main" id="{19D81D87-3B1D-7042-AAE4-B0AA91A9F7B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728947465"/>
      </p:ext>
    </p:extLst>
  </p:cSld>
  <p:clrMapOvr>
    <a:masterClrMapping/>
  </p:clrMapOvr>
  <mc:AlternateContent xmlns:mc="http://schemas.openxmlformats.org/markup-compatibility/2006">
    <mc:Choice xmlns:p14="http://schemas.microsoft.com/office/powerpoint/2010/main" Requires="p14">
      <p:transition spd="slow" p14:dur="2000" advTm="42023"/>
    </mc:Choice>
    <mc:Fallback>
      <p:transition spd="slow" advTm="420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E3F05C-BF33-184F-9AF7-E1DEC8570757}"/>
              </a:ext>
            </a:extLst>
          </p:cNvPr>
          <p:cNvSpPr>
            <a:spLocks noGrp="1"/>
          </p:cNvSpPr>
          <p:nvPr>
            <p:ph type="title"/>
          </p:nvPr>
        </p:nvSpPr>
        <p:spPr/>
        <p:txBody>
          <a:bodyPr/>
          <a:lstStyle/>
          <a:p>
            <a:r>
              <a:rPr lang="en-US" dirty="0"/>
              <a:t>Internal or external change?</a:t>
            </a:r>
          </a:p>
        </p:txBody>
      </p:sp>
      <p:sp>
        <p:nvSpPr>
          <p:cNvPr id="3" name="Content Placeholder 2">
            <a:extLst>
              <a:ext uri="{FF2B5EF4-FFF2-40B4-BE49-F238E27FC236}">
                <a16:creationId xmlns:a16="http://schemas.microsoft.com/office/drawing/2014/main" id="{17F0D677-2B16-A349-9B56-54DD8B5F932D}"/>
              </a:ext>
            </a:extLst>
          </p:cNvPr>
          <p:cNvSpPr>
            <a:spLocks noGrp="1"/>
          </p:cNvSpPr>
          <p:nvPr>
            <p:ph idx="1"/>
          </p:nvPr>
        </p:nvSpPr>
        <p:spPr/>
        <p:txBody>
          <a:bodyPr/>
          <a:lstStyle/>
          <a:p>
            <a:pPr marL="0" indent="0">
              <a:buNone/>
            </a:pPr>
            <a:r>
              <a:rPr lang="en-US" dirty="0"/>
              <a:t>Internal change – when a school decides that it needs to communicate better with parents and decides to develop its own website. </a:t>
            </a:r>
          </a:p>
          <a:p>
            <a:pPr marL="0" indent="0">
              <a:buNone/>
            </a:pPr>
            <a:endParaRPr lang="en-US" dirty="0"/>
          </a:p>
          <a:p>
            <a:pPr marL="0" indent="0">
              <a:buNone/>
            </a:pPr>
            <a:endParaRPr lang="en-US" dirty="0"/>
          </a:p>
          <a:p>
            <a:pPr marL="0" indent="0">
              <a:buNone/>
            </a:pPr>
            <a:r>
              <a:rPr lang="en-US" dirty="0"/>
              <a:t>External change – government initiatives may be viewed by many staff as unwelcome intrusions into the autonomy of the school. </a:t>
            </a:r>
          </a:p>
        </p:txBody>
      </p:sp>
      <p:pic>
        <p:nvPicPr>
          <p:cNvPr id="4" name="Audio 3">
            <a:hlinkClick r:id="" action="ppaction://media"/>
            <a:extLst>
              <a:ext uri="{FF2B5EF4-FFF2-40B4-BE49-F238E27FC236}">
                <a16:creationId xmlns:a16="http://schemas.microsoft.com/office/drawing/2014/main" id="{A2333A8F-158B-0D4B-A65B-3F7C8508750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398716771"/>
      </p:ext>
    </p:extLst>
  </p:cSld>
  <p:clrMapOvr>
    <a:masterClrMapping/>
  </p:clrMapOvr>
  <mc:AlternateContent xmlns:mc="http://schemas.openxmlformats.org/markup-compatibility/2006">
    <mc:Choice xmlns:p14="http://schemas.microsoft.com/office/powerpoint/2010/main" Requires="p14">
      <p:transition spd="slow" p14:dur="2000" advTm="79454"/>
    </mc:Choice>
    <mc:Fallback>
      <p:transition spd="slow" advTm="794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937EC6-D0DF-B94A-9943-533EF9043AC8}"/>
              </a:ext>
            </a:extLst>
          </p:cNvPr>
          <p:cNvSpPr>
            <a:spLocks noGrp="1"/>
          </p:cNvSpPr>
          <p:nvPr>
            <p:ph type="title"/>
          </p:nvPr>
        </p:nvSpPr>
        <p:spPr/>
        <p:txBody>
          <a:bodyPr/>
          <a:lstStyle/>
          <a:p>
            <a:r>
              <a:rPr lang="en-US" dirty="0"/>
              <a:t>Nature and elements of change in education </a:t>
            </a:r>
          </a:p>
        </p:txBody>
      </p:sp>
      <p:sp>
        <p:nvSpPr>
          <p:cNvPr id="3" name="Content Placeholder 2">
            <a:extLst>
              <a:ext uri="{FF2B5EF4-FFF2-40B4-BE49-F238E27FC236}">
                <a16:creationId xmlns:a16="http://schemas.microsoft.com/office/drawing/2014/main" id="{F34FCEE6-8F36-0D48-8C0B-819660745EE7}"/>
              </a:ext>
            </a:extLst>
          </p:cNvPr>
          <p:cNvSpPr>
            <a:spLocks noGrp="1"/>
          </p:cNvSpPr>
          <p:nvPr>
            <p:ph idx="1"/>
          </p:nvPr>
        </p:nvSpPr>
        <p:spPr>
          <a:xfrm>
            <a:off x="1295400" y="2895601"/>
            <a:ext cx="9601200" cy="3581400"/>
          </a:xfrm>
        </p:spPr>
        <p:txBody>
          <a:bodyPr/>
          <a:lstStyle/>
          <a:p>
            <a:pPr marL="0" indent="0">
              <a:buNone/>
            </a:pPr>
            <a:r>
              <a:rPr lang="en-GB" dirty="0"/>
              <a:t>Leaders in consistently successful schools often demonstrate their commitment to improving the education system in Wales through their involvement in school-to-school support. These arrangements often benefit the school that provides the support as well as the school that receives it, for example by providing increased opportunities for aspiring leaders to develop their skills in a different environment. There is capacity within schools in Wales for school-to-school support work, but this work needs careful planning to ensure that the schools providing additional support are not over-stretched. </a:t>
            </a:r>
          </a:p>
          <a:p>
            <a:pPr marL="0" indent="0">
              <a:buNone/>
            </a:pPr>
            <a:r>
              <a:rPr lang="en-US" dirty="0"/>
              <a:t>								(</a:t>
            </a:r>
            <a:r>
              <a:rPr lang="en-US" dirty="0" err="1"/>
              <a:t>Estyn</a:t>
            </a:r>
            <a:r>
              <a:rPr lang="en-US" dirty="0"/>
              <a:t> 2016)</a:t>
            </a:r>
          </a:p>
        </p:txBody>
      </p:sp>
      <p:pic>
        <p:nvPicPr>
          <p:cNvPr id="4" name="Audio 3">
            <a:hlinkClick r:id="" action="ppaction://media"/>
            <a:extLst>
              <a:ext uri="{FF2B5EF4-FFF2-40B4-BE49-F238E27FC236}">
                <a16:creationId xmlns:a16="http://schemas.microsoft.com/office/drawing/2014/main" id="{04C9EAFE-4D30-5C46-86C7-FA372EAD064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4152193508"/>
      </p:ext>
    </p:extLst>
  </p:cSld>
  <p:clrMapOvr>
    <a:masterClrMapping/>
  </p:clrMapOvr>
  <mc:AlternateContent xmlns:mc="http://schemas.openxmlformats.org/markup-compatibility/2006">
    <mc:Choice xmlns:p14="http://schemas.microsoft.com/office/powerpoint/2010/main" Requires="p14">
      <p:transition spd="slow" p14:dur="2000" advTm="73515"/>
    </mc:Choice>
    <mc:Fallback>
      <p:transition spd="slow" advTm="735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0E9FAC-8CC9-DE4C-BDA9-12C9DDF88C01}"/>
              </a:ext>
            </a:extLst>
          </p:cNvPr>
          <p:cNvSpPr>
            <a:spLocks noGrp="1"/>
          </p:cNvSpPr>
          <p:nvPr>
            <p:ph type="title"/>
          </p:nvPr>
        </p:nvSpPr>
        <p:spPr/>
        <p:txBody>
          <a:bodyPr/>
          <a:lstStyle/>
          <a:p>
            <a:r>
              <a:rPr lang="en-US" dirty="0"/>
              <a:t>Leading and management of change</a:t>
            </a:r>
          </a:p>
        </p:txBody>
      </p:sp>
      <p:sp>
        <p:nvSpPr>
          <p:cNvPr id="3" name="Content Placeholder 2">
            <a:extLst>
              <a:ext uri="{FF2B5EF4-FFF2-40B4-BE49-F238E27FC236}">
                <a16:creationId xmlns:a16="http://schemas.microsoft.com/office/drawing/2014/main" id="{62C1A797-9A90-9C42-9E49-57D177173EB9}"/>
              </a:ext>
            </a:extLst>
          </p:cNvPr>
          <p:cNvSpPr>
            <a:spLocks noGrp="1"/>
          </p:cNvSpPr>
          <p:nvPr>
            <p:ph idx="1"/>
          </p:nvPr>
        </p:nvSpPr>
        <p:spPr/>
        <p:txBody>
          <a:bodyPr/>
          <a:lstStyle/>
          <a:p>
            <a:r>
              <a:rPr lang="en-US" dirty="0"/>
              <a:t>Teachers’ voices should be understood in particular contexts, and that a sufficient variety of different voices should be presented so that, contrasting views can be explored. 				</a:t>
            </a:r>
          </a:p>
          <a:p>
            <a:pPr marL="0" indent="0">
              <a:buNone/>
            </a:pPr>
            <a:r>
              <a:rPr lang="en-US" dirty="0"/>
              <a:t>							(Hargreaves, A 1996)</a:t>
            </a:r>
          </a:p>
        </p:txBody>
      </p:sp>
      <p:pic>
        <p:nvPicPr>
          <p:cNvPr id="4" name="Audio 3">
            <a:hlinkClick r:id="" action="ppaction://media"/>
            <a:extLst>
              <a:ext uri="{FF2B5EF4-FFF2-40B4-BE49-F238E27FC236}">
                <a16:creationId xmlns:a16="http://schemas.microsoft.com/office/drawing/2014/main" id="{126A3F52-6E42-5049-B6BB-1F3932E0047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314755991"/>
      </p:ext>
    </p:extLst>
  </p:cSld>
  <p:clrMapOvr>
    <a:masterClrMapping/>
  </p:clrMapOvr>
  <mc:AlternateContent xmlns:mc="http://schemas.openxmlformats.org/markup-compatibility/2006">
    <mc:Choice xmlns:p14="http://schemas.microsoft.com/office/powerpoint/2010/main" Requires="p14">
      <p:transition spd="slow" p14:dur="2000" advTm="143135"/>
    </mc:Choice>
    <mc:Fallback>
      <p:transition spd="slow" advTm="1431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72EBE1-384B-9142-BE4A-FDDA5F6B13D8}"/>
              </a:ext>
            </a:extLst>
          </p:cNvPr>
          <p:cNvSpPr>
            <a:spLocks noGrp="1"/>
          </p:cNvSpPr>
          <p:nvPr>
            <p:ph type="title"/>
          </p:nvPr>
        </p:nvSpPr>
        <p:spPr>
          <a:xfrm>
            <a:off x="1371600" y="127659"/>
            <a:ext cx="9601200" cy="1485900"/>
          </a:xfrm>
        </p:spPr>
        <p:txBody>
          <a:bodyPr/>
          <a:lstStyle/>
          <a:p>
            <a:r>
              <a:rPr lang="en-US" dirty="0"/>
              <a:t>Main theories of management and leadership of change </a:t>
            </a:r>
          </a:p>
        </p:txBody>
      </p:sp>
      <p:sp>
        <p:nvSpPr>
          <p:cNvPr id="3" name="Content Placeholder 2">
            <a:extLst>
              <a:ext uri="{FF2B5EF4-FFF2-40B4-BE49-F238E27FC236}">
                <a16:creationId xmlns:a16="http://schemas.microsoft.com/office/drawing/2014/main" id="{E40CB2CE-AD25-A84E-992B-38D7A5F9B1E3}"/>
              </a:ext>
            </a:extLst>
          </p:cNvPr>
          <p:cNvSpPr>
            <a:spLocks noGrp="1"/>
          </p:cNvSpPr>
          <p:nvPr>
            <p:ph idx="1"/>
          </p:nvPr>
        </p:nvSpPr>
        <p:spPr>
          <a:xfrm>
            <a:off x="1371600" y="2285999"/>
            <a:ext cx="9601200" cy="4281055"/>
          </a:xfrm>
        </p:spPr>
        <p:txBody>
          <a:bodyPr>
            <a:normAutofit fontScale="85000" lnSpcReduction="20000"/>
          </a:bodyPr>
          <a:lstStyle/>
          <a:p>
            <a:r>
              <a:rPr lang="en-US" dirty="0"/>
              <a:t>Its main problem was that the collective leadership only focused on the issues that affected the department as an organizational structure and did not add any particular value to the learning and teaching that occurred within each of the teams. </a:t>
            </a:r>
          </a:p>
          <a:p>
            <a:endParaRPr lang="en-US" dirty="0"/>
          </a:p>
          <a:p>
            <a:r>
              <a:rPr lang="en-US" dirty="0"/>
              <a:t>It was a model that worked really well to support innovative, independent people who had a clear sense of what they wanted to achieve. </a:t>
            </a:r>
          </a:p>
          <a:p>
            <a:endParaRPr lang="en-US" dirty="0"/>
          </a:p>
          <a:p>
            <a:r>
              <a:rPr lang="en-US" dirty="0"/>
              <a:t>It did not support staff without self-direction and it did not work when funding became tight and competitive. </a:t>
            </a:r>
          </a:p>
          <a:p>
            <a:endParaRPr lang="en-US" dirty="0"/>
          </a:p>
          <a:p>
            <a:r>
              <a:rPr lang="en-US" dirty="0"/>
              <a:t>Eventually, a manager could be appointed and can be out back into the traditional hierarchical structure. </a:t>
            </a:r>
          </a:p>
          <a:p>
            <a:endParaRPr lang="en-US" dirty="0"/>
          </a:p>
          <a:p>
            <a:pPr marL="0" indent="0">
              <a:buNone/>
            </a:pPr>
            <a:r>
              <a:rPr lang="en-US" dirty="0"/>
              <a:t>								(McMaster, M 2014)</a:t>
            </a:r>
          </a:p>
        </p:txBody>
      </p:sp>
      <p:pic>
        <p:nvPicPr>
          <p:cNvPr id="4" name="Audio 3">
            <a:hlinkClick r:id="" action="ppaction://media"/>
            <a:extLst>
              <a:ext uri="{FF2B5EF4-FFF2-40B4-BE49-F238E27FC236}">
                <a16:creationId xmlns:a16="http://schemas.microsoft.com/office/drawing/2014/main" id="{3EF2E81B-1431-274B-ADDC-1D7F03C7C85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145901231"/>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57949-87E8-914E-A660-F4981EBDDCB8}"/>
              </a:ext>
            </a:extLst>
          </p:cNvPr>
          <p:cNvSpPr>
            <a:spLocks noGrp="1"/>
          </p:cNvSpPr>
          <p:nvPr>
            <p:ph type="title"/>
          </p:nvPr>
        </p:nvSpPr>
        <p:spPr>
          <a:xfrm>
            <a:off x="1295400" y="139535"/>
            <a:ext cx="9601200" cy="1485900"/>
          </a:xfrm>
        </p:spPr>
        <p:txBody>
          <a:bodyPr>
            <a:normAutofit/>
          </a:bodyPr>
          <a:lstStyle/>
          <a:p>
            <a:r>
              <a:rPr lang="en-US" dirty="0" err="1"/>
              <a:t>Analyse</a:t>
            </a:r>
            <a:r>
              <a:rPr lang="en-US" dirty="0"/>
              <a:t> and evaluate management and change in a schools </a:t>
            </a:r>
          </a:p>
        </p:txBody>
      </p:sp>
      <p:sp>
        <p:nvSpPr>
          <p:cNvPr id="3" name="Content Placeholder 2">
            <a:extLst>
              <a:ext uri="{FF2B5EF4-FFF2-40B4-BE49-F238E27FC236}">
                <a16:creationId xmlns:a16="http://schemas.microsoft.com/office/drawing/2014/main" id="{C0D6A526-4883-B342-BF16-1E9FF64A440A}"/>
              </a:ext>
            </a:extLst>
          </p:cNvPr>
          <p:cNvSpPr>
            <a:spLocks noGrp="1"/>
          </p:cNvSpPr>
          <p:nvPr>
            <p:ph idx="1"/>
          </p:nvPr>
        </p:nvSpPr>
        <p:spPr/>
        <p:txBody>
          <a:bodyPr/>
          <a:lstStyle/>
          <a:p>
            <a:r>
              <a:rPr lang="en-US" dirty="0"/>
              <a:t>The teacher exercises leadership through all aspects of professional practice to support the effort of others across the school and beyond to fulfil the educational ambitions for wales. </a:t>
            </a:r>
          </a:p>
          <a:p>
            <a:endParaRPr lang="en-US" dirty="0"/>
          </a:p>
          <a:p>
            <a:r>
              <a:rPr lang="en-US" dirty="0"/>
              <a:t>The teacher in a formal leadership role works intelligently to bring coherence, clarity and a shared commitment to realizing the vision for pedagogy, learners, colleagues and the wider community. </a:t>
            </a:r>
          </a:p>
          <a:p>
            <a:endParaRPr lang="en-US" dirty="0"/>
          </a:p>
          <a:p>
            <a:pPr marL="0" indent="0">
              <a:buNone/>
            </a:pPr>
            <a:r>
              <a:rPr lang="en-US" dirty="0"/>
              <a:t>							(Welsh Government 2017)</a:t>
            </a:r>
          </a:p>
        </p:txBody>
      </p:sp>
      <p:pic>
        <p:nvPicPr>
          <p:cNvPr id="4" name="Audio 3">
            <a:hlinkClick r:id="" action="ppaction://media"/>
            <a:extLst>
              <a:ext uri="{FF2B5EF4-FFF2-40B4-BE49-F238E27FC236}">
                <a16:creationId xmlns:a16="http://schemas.microsoft.com/office/drawing/2014/main" id="{3D8D4E9F-11B1-9D4C-AB19-B8787FD6F1A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398162612"/>
      </p:ext>
    </p:extLst>
  </p:cSld>
  <p:clrMapOvr>
    <a:masterClrMapping/>
  </p:clrMapOvr>
  <mc:AlternateContent xmlns:mc="http://schemas.openxmlformats.org/markup-compatibility/2006">
    <mc:Choice xmlns:p14="http://schemas.microsoft.com/office/powerpoint/2010/main" Requires="p14">
      <p:transition spd="slow" p14:dur="2000" advTm="112959"/>
    </mc:Choice>
    <mc:Fallback>
      <p:transition spd="slow" advTm="1129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B5223B-4E41-7E48-8282-D5E6B88075C5}"/>
              </a:ext>
            </a:extLst>
          </p:cNvPr>
          <p:cNvSpPr>
            <a:spLocks noGrp="1"/>
          </p:cNvSpPr>
          <p:nvPr>
            <p:ph type="title"/>
          </p:nvPr>
        </p:nvSpPr>
        <p:spPr>
          <a:xfrm>
            <a:off x="1371600" y="127660"/>
            <a:ext cx="9601200" cy="1485900"/>
          </a:xfrm>
        </p:spPr>
        <p:txBody>
          <a:bodyPr>
            <a:normAutofit fontScale="90000"/>
          </a:bodyPr>
          <a:lstStyle/>
          <a:p>
            <a:r>
              <a:rPr lang="en-US" dirty="0"/>
              <a:t>Challenge the theory and practice of leadership and management transformation</a:t>
            </a:r>
          </a:p>
        </p:txBody>
      </p:sp>
      <p:sp>
        <p:nvSpPr>
          <p:cNvPr id="3" name="Content Placeholder 2">
            <a:extLst>
              <a:ext uri="{FF2B5EF4-FFF2-40B4-BE49-F238E27FC236}">
                <a16:creationId xmlns:a16="http://schemas.microsoft.com/office/drawing/2014/main" id="{9429FE35-87C3-1A4C-B4CE-1F4505FEFE7B}"/>
              </a:ext>
            </a:extLst>
          </p:cNvPr>
          <p:cNvSpPr>
            <a:spLocks noGrp="1"/>
          </p:cNvSpPr>
          <p:nvPr>
            <p:ph idx="1"/>
          </p:nvPr>
        </p:nvSpPr>
        <p:spPr/>
        <p:txBody>
          <a:bodyPr/>
          <a:lstStyle/>
          <a:p>
            <a:r>
              <a:rPr lang="en-US" dirty="0" err="1"/>
              <a:t>Hallinger</a:t>
            </a:r>
            <a:r>
              <a:rPr lang="en-US" dirty="0"/>
              <a:t> and Heck (1999)</a:t>
            </a:r>
          </a:p>
          <a:p>
            <a:pPr marL="0" indent="0">
              <a:buNone/>
            </a:pPr>
            <a:r>
              <a:rPr lang="en-US" dirty="0"/>
              <a:t>Indicate that the influence of leadership on outcomes is indirect, so how do we judge what practice is ‘best’.</a:t>
            </a:r>
          </a:p>
        </p:txBody>
      </p:sp>
      <p:pic>
        <p:nvPicPr>
          <p:cNvPr id="4" name="Audio 3">
            <a:hlinkClick r:id="" action="ppaction://media"/>
            <a:extLst>
              <a:ext uri="{FF2B5EF4-FFF2-40B4-BE49-F238E27FC236}">
                <a16:creationId xmlns:a16="http://schemas.microsoft.com/office/drawing/2014/main" id="{8BE9FD8B-5916-AF47-8DDB-410170E21D8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585394235"/>
      </p:ext>
    </p:extLst>
  </p:cSld>
  <p:clrMapOvr>
    <a:masterClrMapping/>
  </p:clrMapOvr>
  <mc:AlternateContent xmlns:mc="http://schemas.openxmlformats.org/markup-compatibility/2006">
    <mc:Choice xmlns:p14="http://schemas.microsoft.com/office/powerpoint/2010/main" Requires="p14">
      <p:transition spd="slow" p14:dur="2000" advTm="49829"/>
    </mc:Choice>
    <mc:Fallback>
      <p:transition spd="slow" advTm="498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FF2986-FCBC-0141-B2EA-03C49CDE1487}"/>
              </a:ext>
            </a:extLst>
          </p:cNvPr>
          <p:cNvSpPr>
            <a:spLocks noGrp="1"/>
          </p:cNvSpPr>
          <p:nvPr>
            <p:ph type="title"/>
          </p:nvPr>
        </p:nvSpPr>
        <p:spPr/>
        <p:txBody>
          <a:bodyPr>
            <a:normAutofit fontScale="90000"/>
          </a:bodyPr>
          <a:lstStyle/>
          <a:p>
            <a:r>
              <a:rPr lang="en-US" dirty="0"/>
              <a:t>Formulate, </a:t>
            </a:r>
            <a:r>
              <a:rPr lang="en-US" dirty="0" err="1"/>
              <a:t>analyse</a:t>
            </a:r>
            <a:r>
              <a:rPr lang="en-US" dirty="0"/>
              <a:t> and solve contemporary problems within education in wales and </a:t>
            </a:r>
            <a:r>
              <a:rPr lang="en-US"/>
              <a:t>uk</a:t>
            </a:r>
          </a:p>
        </p:txBody>
      </p:sp>
      <p:sp>
        <p:nvSpPr>
          <p:cNvPr id="3" name="Content Placeholder 2">
            <a:extLst>
              <a:ext uri="{FF2B5EF4-FFF2-40B4-BE49-F238E27FC236}">
                <a16:creationId xmlns:a16="http://schemas.microsoft.com/office/drawing/2014/main" id="{7C8D9CBE-6299-0B49-B270-62DFBB9F1D64}"/>
              </a:ext>
            </a:extLst>
          </p:cNvPr>
          <p:cNvSpPr>
            <a:spLocks noGrp="1"/>
          </p:cNvSpPr>
          <p:nvPr>
            <p:ph idx="1"/>
          </p:nvPr>
        </p:nvSpPr>
        <p:spPr/>
        <p:txBody>
          <a:bodyPr/>
          <a:lstStyle/>
          <a:p>
            <a:r>
              <a:rPr lang="en-US" dirty="0"/>
              <a:t>Lack of money, means lack of support staff in schools so that pupils don’t get the best support that they need within the classroom </a:t>
            </a:r>
          </a:p>
          <a:p>
            <a:endParaRPr lang="en-US" dirty="0"/>
          </a:p>
          <a:p>
            <a:r>
              <a:rPr lang="en-US" dirty="0"/>
              <a:t>Increase in the use of technology, school leaders need to ensure that there are technological equipment in schools for pupil use to ensure they are using these in developing their personal technology skills</a:t>
            </a:r>
          </a:p>
        </p:txBody>
      </p:sp>
      <p:pic>
        <p:nvPicPr>
          <p:cNvPr id="4" name="Audio 3">
            <a:hlinkClick r:id="" action="ppaction://media"/>
            <a:extLst>
              <a:ext uri="{FF2B5EF4-FFF2-40B4-BE49-F238E27FC236}">
                <a16:creationId xmlns:a16="http://schemas.microsoft.com/office/drawing/2014/main" id="{53609C36-24AF-DD40-B80C-81B8B4A331C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626585259"/>
      </p:ext>
    </p:extLst>
  </p:cSld>
  <p:clrMapOvr>
    <a:masterClrMapping/>
  </p:clrMapOvr>
  <mc:AlternateContent xmlns:mc="http://schemas.openxmlformats.org/markup-compatibility/2006">
    <mc:Choice xmlns:p14="http://schemas.microsoft.com/office/powerpoint/2010/main" Requires="p14">
      <p:transition spd="slow" p14:dur="2000" advTm="93184"/>
    </mc:Choice>
    <mc:Fallback>
      <p:transition spd="slow" advTm="931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3C16C7-A717-7144-BBB3-7A9EF6FCFF98}"/>
              </a:ext>
            </a:extLst>
          </p:cNvPr>
          <p:cNvSpPr>
            <a:spLocks noGrp="1"/>
          </p:cNvSpPr>
          <p:nvPr>
            <p:ph type="title"/>
          </p:nvPr>
        </p:nvSpPr>
        <p:spPr/>
        <p:txBody>
          <a:bodyPr/>
          <a:lstStyle/>
          <a:p>
            <a:r>
              <a:rPr lang="en-US" dirty="0"/>
              <a:t>To conclude, </a:t>
            </a:r>
          </a:p>
        </p:txBody>
      </p:sp>
      <p:sp>
        <p:nvSpPr>
          <p:cNvPr id="3" name="Content Placeholder 2">
            <a:extLst>
              <a:ext uri="{FF2B5EF4-FFF2-40B4-BE49-F238E27FC236}">
                <a16:creationId xmlns:a16="http://schemas.microsoft.com/office/drawing/2014/main" id="{4B302C64-F12E-1E49-8B8A-84AF65DFC5D4}"/>
              </a:ext>
            </a:extLst>
          </p:cNvPr>
          <p:cNvSpPr>
            <a:spLocks noGrp="1"/>
          </p:cNvSpPr>
          <p:nvPr>
            <p:ph idx="1"/>
          </p:nvPr>
        </p:nvSpPr>
        <p:spPr>
          <a:xfrm>
            <a:off x="1371600" y="1629103"/>
            <a:ext cx="9601200" cy="4200197"/>
          </a:xfrm>
        </p:spPr>
        <p:txBody>
          <a:bodyPr/>
          <a:lstStyle/>
          <a:p>
            <a:r>
              <a:rPr lang="en-US" dirty="0"/>
              <a:t>Schools need to have the right financial support from UK and Welsh government </a:t>
            </a:r>
          </a:p>
          <a:p>
            <a:endParaRPr lang="en-US" dirty="0"/>
          </a:p>
          <a:p>
            <a:r>
              <a:rPr lang="en-US" dirty="0"/>
              <a:t>Staff wellbeing is essential, the staff need to be in schools to give the pupils the best change at a structured education</a:t>
            </a:r>
          </a:p>
          <a:p>
            <a:pPr marL="0" indent="0">
              <a:buNone/>
            </a:pPr>
            <a:endParaRPr lang="en-US" dirty="0"/>
          </a:p>
          <a:p>
            <a:r>
              <a:rPr lang="en-US" dirty="0"/>
              <a:t>A successful leader, needs to be able to budget the schools resources to successfully support the children in the best way for them, so if that is prioritizing more </a:t>
            </a:r>
            <a:r>
              <a:rPr lang="en-US" dirty="0" err="1"/>
              <a:t>ipads</a:t>
            </a:r>
            <a:r>
              <a:rPr lang="en-US" dirty="0"/>
              <a:t> are readily available over one less school trip that year. </a:t>
            </a:r>
          </a:p>
        </p:txBody>
      </p:sp>
      <p:pic>
        <p:nvPicPr>
          <p:cNvPr id="4" name="Audio 3">
            <a:hlinkClick r:id="" action="ppaction://media"/>
            <a:extLst>
              <a:ext uri="{FF2B5EF4-FFF2-40B4-BE49-F238E27FC236}">
                <a16:creationId xmlns:a16="http://schemas.microsoft.com/office/drawing/2014/main" id="{66BD103D-F864-B242-BE7C-7CBEB6D5199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406155695"/>
      </p:ext>
    </p:extLst>
  </p:cSld>
  <p:clrMapOvr>
    <a:masterClrMapping/>
  </p:clrMapOvr>
  <mc:AlternateContent xmlns:mc="http://schemas.openxmlformats.org/markup-compatibility/2006">
    <mc:Choice xmlns:p14="http://schemas.microsoft.com/office/powerpoint/2010/main" Requires="p14">
      <p:transition spd="slow" p14:dur="2000" advTm="119298"/>
    </mc:Choice>
    <mc:Fallback>
      <p:transition spd="slow" advTm="1192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A662B-BFF8-C247-A4A7-071A05072665}"/>
              </a:ext>
            </a:extLst>
          </p:cNvPr>
          <p:cNvSpPr>
            <a:spLocks noGrp="1"/>
          </p:cNvSpPr>
          <p:nvPr>
            <p:ph type="title"/>
          </p:nvPr>
        </p:nvSpPr>
        <p:spPr>
          <a:xfrm>
            <a:off x="1295400" y="247650"/>
            <a:ext cx="9601200" cy="1485900"/>
          </a:xfrm>
        </p:spPr>
        <p:txBody>
          <a:bodyPr/>
          <a:lstStyle/>
          <a:p>
            <a:r>
              <a:rPr lang="en-US" dirty="0"/>
              <a:t>References</a:t>
            </a:r>
          </a:p>
        </p:txBody>
      </p:sp>
      <p:sp>
        <p:nvSpPr>
          <p:cNvPr id="3" name="Content Placeholder 2">
            <a:extLst>
              <a:ext uri="{FF2B5EF4-FFF2-40B4-BE49-F238E27FC236}">
                <a16:creationId xmlns:a16="http://schemas.microsoft.com/office/drawing/2014/main" id="{845AD09D-B506-E947-BEB9-24D7273E96FA}"/>
              </a:ext>
            </a:extLst>
          </p:cNvPr>
          <p:cNvSpPr>
            <a:spLocks noGrp="1"/>
          </p:cNvSpPr>
          <p:nvPr>
            <p:ph idx="1"/>
          </p:nvPr>
        </p:nvSpPr>
        <p:spPr>
          <a:xfrm>
            <a:off x="1295400" y="990599"/>
            <a:ext cx="9601200" cy="5410201"/>
          </a:xfrm>
        </p:spPr>
        <p:txBody>
          <a:bodyPr>
            <a:normAutofit fontScale="92500" lnSpcReduction="20000"/>
          </a:bodyPr>
          <a:lstStyle/>
          <a:p>
            <a:pPr marL="0" indent="0">
              <a:buNone/>
            </a:pPr>
            <a:endParaRPr lang="en-US" dirty="0"/>
          </a:p>
          <a:p>
            <a:r>
              <a:rPr lang="en-US" dirty="0" err="1"/>
              <a:t>Estyn</a:t>
            </a:r>
            <a:r>
              <a:rPr lang="en-US" dirty="0"/>
              <a:t> (2016) </a:t>
            </a:r>
            <a:r>
              <a:rPr lang="en-US" i="1" dirty="0"/>
              <a:t>Leadership and Primary school improvement. </a:t>
            </a:r>
            <a:r>
              <a:rPr lang="en-US" dirty="0"/>
              <a:t>Cardiff: Crown</a:t>
            </a:r>
          </a:p>
          <a:p>
            <a:r>
              <a:rPr lang="en-US" dirty="0"/>
              <a:t>Fullan, (2003) </a:t>
            </a:r>
            <a:r>
              <a:rPr lang="en-US" i="1" dirty="0"/>
              <a:t>The Hope for Leadership in the future. </a:t>
            </a:r>
            <a:r>
              <a:rPr lang="en-US" dirty="0"/>
              <a:t>Toronto: Ontario Institute for studies in Education</a:t>
            </a:r>
          </a:p>
          <a:p>
            <a:r>
              <a:rPr lang="en-US" dirty="0" err="1"/>
              <a:t>Hallinger</a:t>
            </a:r>
            <a:r>
              <a:rPr lang="en-US" dirty="0"/>
              <a:t>, P and Heck, R (1999) </a:t>
            </a:r>
            <a:r>
              <a:rPr lang="en-US" i="1" dirty="0"/>
              <a:t>Can leadership enhance school effectiveness?, </a:t>
            </a:r>
            <a:r>
              <a:rPr lang="en-US" dirty="0"/>
              <a:t>in </a:t>
            </a:r>
            <a:r>
              <a:rPr lang="en-US" dirty="0" err="1"/>
              <a:t>Glatter</a:t>
            </a:r>
            <a:r>
              <a:rPr lang="en-US" dirty="0"/>
              <a:t>, R and </a:t>
            </a:r>
            <a:r>
              <a:rPr lang="en-US" dirty="0" err="1"/>
              <a:t>Kydd</a:t>
            </a:r>
            <a:r>
              <a:rPr lang="en-US" dirty="0"/>
              <a:t>, L (2003) </a:t>
            </a:r>
            <a:r>
              <a:rPr lang="en-US" i="1" dirty="0"/>
              <a:t>In educational leadership and management: can we </a:t>
            </a:r>
            <a:r>
              <a:rPr lang="en-US" i="1" dirty="0" err="1"/>
              <a:t>identitfy</a:t>
            </a:r>
            <a:r>
              <a:rPr lang="en-US" i="1" dirty="0"/>
              <a:t> it and learn from it?. </a:t>
            </a:r>
            <a:r>
              <a:rPr lang="en-US" dirty="0"/>
              <a:t>Milton Keynes: Faculty of educational and language studies, open university.  </a:t>
            </a:r>
          </a:p>
          <a:p>
            <a:r>
              <a:rPr lang="en-US" dirty="0"/>
              <a:t>Hargreaves, A (1996) </a:t>
            </a:r>
            <a:r>
              <a:rPr lang="en-US" i="1" dirty="0"/>
              <a:t>Revisiting Voices. </a:t>
            </a:r>
            <a:r>
              <a:rPr lang="en-US" dirty="0"/>
              <a:t>Educational researcher. 25 (1): 12 – 19. </a:t>
            </a:r>
            <a:r>
              <a:rPr lang="en-US" dirty="0" err="1"/>
              <a:t>doi</a:t>
            </a:r>
            <a:r>
              <a:rPr lang="en-US" dirty="0"/>
              <a:t>: 10.3102/0013189X025001012</a:t>
            </a:r>
          </a:p>
          <a:p>
            <a:r>
              <a:rPr lang="en-US" dirty="0"/>
              <a:t>Harries, D (2012) </a:t>
            </a:r>
            <a:r>
              <a:rPr lang="en-US" i="1" dirty="0"/>
              <a:t>Brave Heads: How to lead a school without selling your soul</a:t>
            </a:r>
            <a:r>
              <a:rPr lang="en-US" dirty="0"/>
              <a:t>. Carmarthen: Independent Thinking Press. </a:t>
            </a:r>
          </a:p>
          <a:p>
            <a:r>
              <a:rPr lang="en-US" dirty="0"/>
              <a:t>McMaster, M (2014) </a:t>
            </a:r>
            <a:r>
              <a:rPr lang="en-US" i="1" dirty="0"/>
              <a:t>Learning to lead: a practitioner perspective. </a:t>
            </a:r>
            <a:r>
              <a:rPr lang="en-US" dirty="0"/>
              <a:t>Journal of higher education policy and management. Vol. 36, No. 4, 430- 439</a:t>
            </a:r>
          </a:p>
          <a:p>
            <a:r>
              <a:rPr lang="en-US" dirty="0"/>
              <a:t>Shen, Y (2008) The Effect of changes and innovation on educational improvement. International Education Studies. Vol.1, No. 3</a:t>
            </a:r>
          </a:p>
          <a:p>
            <a:r>
              <a:rPr lang="en-US" dirty="0"/>
              <a:t>Welsh Government (2017) </a:t>
            </a:r>
            <a:r>
              <a:rPr lang="en-US" i="1" dirty="0"/>
              <a:t>Professional standards for teaching and leadership. </a:t>
            </a:r>
            <a:r>
              <a:rPr lang="en-US" dirty="0">
                <a:hlinkClick r:id="rId2"/>
              </a:rPr>
              <a:t>http://learning.gov.wales/docs/learningwales/publications/170901-professional-standards-for-teaching-and-leadership-en.pdf</a:t>
            </a:r>
            <a:endParaRPr lang="en-US" dirty="0"/>
          </a:p>
          <a:p>
            <a:endParaRPr lang="en-US" dirty="0"/>
          </a:p>
        </p:txBody>
      </p:sp>
    </p:spTree>
    <p:extLst>
      <p:ext uri="{BB962C8B-B14F-4D97-AF65-F5344CB8AC3E}">
        <p14:creationId xmlns:p14="http://schemas.microsoft.com/office/powerpoint/2010/main" val="1412924824"/>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docProps/app.xml><?xml version="1.0" encoding="utf-8"?>
<Properties xmlns="http://schemas.openxmlformats.org/officeDocument/2006/extended-properties" xmlns:vt="http://schemas.openxmlformats.org/officeDocument/2006/docPropsVTypes">
  <TotalTime>27171</TotalTime>
  <Words>891</Words>
  <Application>Microsoft Macintosh PowerPoint</Application>
  <PresentationFormat>Widescreen</PresentationFormat>
  <Paragraphs>64</Paragraphs>
  <Slides>12</Slides>
  <Notes>0</Notes>
  <HiddenSlides>0</HiddenSlides>
  <MMClips>11</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12</vt:i4>
      </vt:variant>
    </vt:vector>
  </HeadingPairs>
  <TitlesOfParts>
    <vt:vector size="14" baseType="lpstr">
      <vt:lpstr>Franklin Gothic Book</vt:lpstr>
      <vt:lpstr>Crop</vt:lpstr>
      <vt:lpstr>What makes an effective educational leader in times of change?</vt:lpstr>
      <vt:lpstr>Change in education</vt:lpstr>
      <vt:lpstr>PowerPoint Presentation</vt:lpstr>
      <vt:lpstr>Internal or external change?</vt:lpstr>
      <vt:lpstr>Nature and elements of change in education </vt:lpstr>
      <vt:lpstr>Leading and management of change</vt:lpstr>
      <vt:lpstr>Main theories of management and leadership of change </vt:lpstr>
      <vt:lpstr>Analyse and evaluate management and change in a schools </vt:lpstr>
      <vt:lpstr>Challenge the theory and practice of leadership and management transformation</vt:lpstr>
      <vt:lpstr>Formulate, analyse and solve contemporary problems within education in wales and uk</vt:lpstr>
      <vt:lpstr>To conclude,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makes an effective educational leader in times of change?</dc:title>
  <dc:creator>Gwenllian Harries (1500868)</dc:creator>
  <cp:lastModifiedBy>Gwenllian Harries (1500868)</cp:lastModifiedBy>
  <cp:revision>21</cp:revision>
  <dcterms:created xsi:type="dcterms:W3CDTF">2019-02-03T19:22:36Z</dcterms:created>
  <dcterms:modified xsi:type="dcterms:W3CDTF">2019-02-22T16:14:00Z</dcterms:modified>
</cp:coreProperties>
</file>