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4"/>
  </p:notesMasterIdLst>
  <p:sldIdLst>
    <p:sldId id="378" r:id="rId5"/>
    <p:sldId id="289" r:id="rId6"/>
    <p:sldId id="290" r:id="rId7"/>
    <p:sldId id="292" r:id="rId8"/>
    <p:sldId id="256" r:id="rId9"/>
    <p:sldId id="294" r:id="rId10"/>
    <p:sldId id="259" r:id="rId11"/>
    <p:sldId id="260" r:id="rId12"/>
    <p:sldId id="261" r:id="rId13"/>
    <p:sldId id="262" r:id="rId14"/>
    <p:sldId id="263" r:id="rId15"/>
    <p:sldId id="293" r:id="rId16"/>
    <p:sldId id="265" r:id="rId17"/>
    <p:sldId id="266" r:id="rId18"/>
    <p:sldId id="267" r:id="rId19"/>
    <p:sldId id="268" r:id="rId20"/>
    <p:sldId id="270" r:id="rId21"/>
    <p:sldId id="271" r:id="rId22"/>
    <p:sldId id="272" r:id="rId23"/>
    <p:sldId id="287" r:id="rId24"/>
    <p:sldId id="274" r:id="rId25"/>
    <p:sldId id="275" r:id="rId26"/>
    <p:sldId id="276" r:id="rId27"/>
    <p:sldId id="277" r:id="rId28"/>
    <p:sldId id="278" r:id="rId29"/>
    <p:sldId id="279" r:id="rId30"/>
    <p:sldId id="280" r:id="rId31"/>
    <p:sldId id="288" r:id="rId32"/>
    <p:sldId id="281" r:id="rId33"/>
    <p:sldId id="282" r:id="rId34"/>
    <p:sldId id="283" r:id="rId35"/>
    <p:sldId id="284" r:id="rId36"/>
    <p:sldId id="291" r:id="rId37"/>
    <p:sldId id="295" r:id="rId38"/>
    <p:sldId id="296" r:id="rId39"/>
    <p:sldId id="297" r:id="rId40"/>
    <p:sldId id="298" r:id="rId41"/>
    <p:sldId id="377" r:id="rId42"/>
    <p:sldId id="379"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D29AEA-7BE8-564B-92F8-31B15CBEDBA8}" v="423" dt="2021-04-25T09:59:38.9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17" autoAdjust="0"/>
    <p:restoredTop sz="94660"/>
  </p:normalViewPr>
  <p:slideViewPr>
    <p:cSldViewPr snapToGrid="0">
      <p:cViewPr varScale="1">
        <p:scale>
          <a:sx n="93" d="100"/>
          <a:sy n="93" d="100"/>
        </p:scale>
        <p:origin x="208" y="64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uart Morgan" userId="1aa4e975-22b9-445c-a42a-81b89751dafc" providerId="ADAL" clId="{9BD29AEA-7BE8-564B-92F8-31B15CBEDBA8}"/>
    <pc:docChg chg="custSel addSld delSld modSld">
      <pc:chgData name="Stuart Morgan" userId="1aa4e975-22b9-445c-a42a-81b89751dafc" providerId="ADAL" clId="{9BD29AEA-7BE8-564B-92F8-31B15CBEDBA8}" dt="2021-04-25T10:00:24.548" v="882" actId="20577"/>
      <pc:docMkLst>
        <pc:docMk/>
      </pc:docMkLst>
      <pc:sldChg chg="modSp add mod">
        <pc:chgData name="Stuart Morgan" userId="1aa4e975-22b9-445c-a42a-81b89751dafc" providerId="ADAL" clId="{9BD29AEA-7BE8-564B-92F8-31B15CBEDBA8}" dt="2021-04-25T09:31:09.795" v="416"/>
        <pc:sldMkLst>
          <pc:docMk/>
          <pc:sldMk cId="964430142" sldId="256"/>
        </pc:sldMkLst>
        <pc:spChg chg="mod">
          <ac:chgData name="Stuart Morgan" userId="1aa4e975-22b9-445c-a42a-81b89751dafc" providerId="ADAL" clId="{9BD29AEA-7BE8-564B-92F8-31B15CBEDBA8}" dt="2021-04-25T09:25:22.583" v="2" actId="1076"/>
          <ac:spMkLst>
            <pc:docMk/>
            <pc:sldMk cId="964430142" sldId="256"/>
            <ac:spMk id="14" creationId="{00000000-0000-0000-0000-000000000000}"/>
          </ac:spMkLst>
        </pc:spChg>
        <pc:spChg chg="mod">
          <ac:chgData name="Stuart Morgan" userId="1aa4e975-22b9-445c-a42a-81b89751dafc" providerId="ADAL" clId="{9BD29AEA-7BE8-564B-92F8-31B15CBEDBA8}" dt="2021-04-25T09:27:51.544" v="17" actId="14100"/>
          <ac:spMkLst>
            <pc:docMk/>
            <pc:sldMk cId="964430142" sldId="256"/>
            <ac:spMk id="15" creationId="{00000000-0000-0000-0000-000000000000}"/>
          </ac:spMkLst>
        </pc:spChg>
        <pc:spChg chg="mod">
          <ac:chgData name="Stuart Morgan" userId="1aa4e975-22b9-445c-a42a-81b89751dafc" providerId="ADAL" clId="{9BD29AEA-7BE8-564B-92F8-31B15CBEDBA8}" dt="2021-04-25T09:25:50.973" v="7" actId="14100"/>
          <ac:spMkLst>
            <pc:docMk/>
            <pc:sldMk cId="964430142" sldId="256"/>
            <ac:spMk id="19" creationId="{00000000-0000-0000-0000-000000000000}"/>
          </ac:spMkLst>
        </pc:spChg>
        <pc:spChg chg="mod">
          <ac:chgData name="Stuart Morgan" userId="1aa4e975-22b9-445c-a42a-81b89751dafc" providerId="ADAL" clId="{9BD29AEA-7BE8-564B-92F8-31B15CBEDBA8}" dt="2021-04-25T09:27:40.717" v="15" actId="113"/>
          <ac:spMkLst>
            <pc:docMk/>
            <pc:sldMk cId="964430142" sldId="256"/>
            <ac:spMk id="21" creationId="{00000000-0000-0000-0000-000000000000}"/>
          </ac:spMkLst>
        </pc:spChg>
        <pc:spChg chg="mod">
          <ac:chgData name="Stuart Morgan" userId="1aa4e975-22b9-445c-a42a-81b89751dafc" providerId="ADAL" clId="{9BD29AEA-7BE8-564B-92F8-31B15CBEDBA8}" dt="2021-04-25T09:27:34.059" v="14" actId="113"/>
          <ac:spMkLst>
            <pc:docMk/>
            <pc:sldMk cId="964430142" sldId="256"/>
            <ac:spMk id="22" creationId="{00000000-0000-0000-0000-000000000000}"/>
          </ac:spMkLst>
        </pc:spChg>
        <pc:spChg chg="mod">
          <ac:chgData name="Stuart Morgan" userId="1aa4e975-22b9-445c-a42a-81b89751dafc" providerId="ADAL" clId="{9BD29AEA-7BE8-564B-92F8-31B15CBEDBA8}" dt="2021-04-25T09:26:51.312" v="11" actId="113"/>
          <ac:spMkLst>
            <pc:docMk/>
            <pc:sldMk cId="964430142" sldId="256"/>
            <ac:spMk id="23" creationId="{00000000-0000-0000-0000-000000000000}"/>
          </ac:spMkLst>
        </pc:spChg>
        <pc:spChg chg="mod">
          <ac:chgData name="Stuart Morgan" userId="1aa4e975-22b9-445c-a42a-81b89751dafc" providerId="ADAL" clId="{9BD29AEA-7BE8-564B-92F8-31B15CBEDBA8}" dt="2021-04-25T09:30:36.352" v="329" actId="14100"/>
          <ac:spMkLst>
            <pc:docMk/>
            <pc:sldMk cId="964430142" sldId="256"/>
            <ac:spMk id="32" creationId="{00000000-0000-0000-0000-000000000000}"/>
          </ac:spMkLst>
        </pc:spChg>
        <pc:spChg chg="mod">
          <ac:chgData name="Stuart Morgan" userId="1aa4e975-22b9-445c-a42a-81b89751dafc" providerId="ADAL" clId="{9BD29AEA-7BE8-564B-92F8-31B15CBEDBA8}" dt="2021-04-25T09:26:44.227" v="10" actId="113"/>
          <ac:spMkLst>
            <pc:docMk/>
            <pc:sldMk cId="964430142" sldId="256"/>
            <ac:spMk id="35" creationId="{00000000-0000-0000-0000-000000000000}"/>
          </ac:spMkLst>
        </pc:spChg>
        <pc:grpChg chg="mod">
          <ac:chgData name="Stuart Morgan" userId="1aa4e975-22b9-445c-a42a-81b89751dafc" providerId="ADAL" clId="{9BD29AEA-7BE8-564B-92F8-31B15CBEDBA8}" dt="2021-04-25T09:26:27.657" v="9" actId="1076"/>
          <ac:grpSpMkLst>
            <pc:docMk/>
            <pc:sldMk cId="964430142" sldId="256"/>
            <ac:grpSpMk id="28" creationId="{00000000-0000-0000-0000-000000000000}"/>
          </ac:grpSpMkLst>
        </pc:grpChg>
        <pc:grpChg chg="mod">
          <ac:chgData name="Stuart Morgan" userId="1aa4e975-22b9-445c-a42a-81b89751dafc" providerId="ADAL" clId="{9BD29AEA-7BE8-564B-92F8-31B15CBEDBA8}" dt="2021-04-25T09:31:09.795" v="416"/>
          <ac:grpSpMkLst>
            <pc:docMk/>
            <pc:sldMk cId="964430142" sldId="256"/>
            <ac:grpSpMk id="29" creationId="{00000000-0000-0000-0000-000000000000}"/>
          </ac:grpSpMkLst>
        </pc:grpChg>
        <pc:picChg chg="mod">
          <ac:chgData name="Stuart Morgan" userId="1aa4e975-22b9-445c-a42a-81b89751dafc" providerId="ADAL" clId="{9BD29AEA-7BE8-564B-92F8-31B15CBEDBA8}" dt="2021-04-25T09:30:11.915" v="327"/>
          <ac:picMkLst>
            <pc:docMk/>
            <pc:sldMk cId="964430142" sldId="256"/>
            <ac:picMk id="12" creationId="{00000000-0000-0000-0000-000000000000}"/>
          </ac:picMkLst>
        </pc:picChg>
        <pc:cxnChg chg="mod">
          <ac:chgData name="Stuart Morgan" userId="1aa4e975-22b9-445c-a42a-81b89751dafc" providerId="ADAL" clId="{9BD29AEA-7BE8-564B-92F8-31B15CBEDBA8}" dt="2021-04-25T09:27:51.544" v="17" actId="14100"/>
          <ac:cxnSpMkLst>
            <pc:docMk/>
            <pc:sldMk cId="964430142" sldId="256"/>
            <ac:cxnSpMk id="17" creationId="{00000000-0000-0000-0000-000000000000}"/>
          </ac:cxnSpMkLst>
        </pc:cxnChg>
      </pc:sldChg>
      <pc:sldChg chg="add del">
        <pc:chgData name="Stuart Morgan" userId="1aa4e975-22b9-445c-a42a-81b89751dafc" providerId="ADAL" clId="{9BD29AEA-7BE8-564B-92F8-31B15CBEDBA8}" dt="2021-04-25T09:38:55.615" v="681" actId="2696"/>
        <pc:sldMkLst>
          <pc:docMk/>
          <pc:sldMk cId="2338083322" sldId="258"/>
        </pc:sldMkLst>
      </pc:sldChg>
      <pc:sldChg chg="add">
        <pc:chgData name="Stuart Morgan" userId="1aa4e975-22b9-445c-a42a-81b89751dafc" providerId="ADAL" clId="{9BD29AEA-7BE8-564B-92F8-31B15CBEDBA8}" dt="2021-04-25T09:38:08.491" v="665"/>
        <pc:sldMkLst>
          <pc:docMk/>
          <pc:sldMk cId="2707230969" sldId="259"/>
        </pc:sldMkLst>
      </pc:sldChg>
      <pc:sldChg chg="add">
        <pc:chgData name="Stuart Morgan" userId="1aa4e975-22b9-445c-a42a-81b89751dafc" providerId="ADAL" clId="{9BD29AEA-7BE8-564B-92F8-31B15CBEDBA8}" dt="2021-04-25T09:38:08.491" v="665"/>
        <pc:sldMkLst>
          <pc:docMk/>
          <pc:sldMk cId="4278596492" sldId="260"/>
        </pc:sldMkLst>
      </pc:sldChg>
      <pc:sldChg chg="add">
        <pc:chgData name="Stuart Morgan" userId="1aa4e975-22b9-445c-a42a-81b89751dafc" providerId="ADAL" clId="{9BD29AEA-7BE8-564B-92F8-31B15CBEDBA8}" dt="2021-04-25T09:38:08.491" v="665"/>
        <pc:sldMkLst>
          <pc:docMk/>
          <pc:sldMk cId="1042550742" sldId="261"/>
        </pc:sldMkLst>
      </pc:sldChg>
      <pc:sldChg chg="add">
        <pc:chgData name="Stuart Morgan" userId="1aa4e975-22b9-445c-a42a-81b89751dafc" providerId="ADAL" clId="{9BD29AEA-7BE8-564B-92F8-31B15CBEDBA8}" dt="2021-04-25T09:38:08.491" v="665"/>
        <pc:sldMkLst>
          <pc:docMk/>
          <pc:sldMk cId="1017373797" sldId="262"/>
        </pc:sldMkLst>
      </pc:sldChg>
      <pc:sldChg chg="add">
        <pc:chgData name="Stuart Morgan" userId="1aa4e975-22b9-445c-a42a-81b89751dafc" providerId="ADAL" clId="{9BD29AEA-7BE8-564B-92F8-31B15CBEDBA8}" dt="2021-04-25T09:38:08.491" v="665"/>
        <pc:sldMkLst>
          <pc:docMk/>
          <pc:sldMk cId="2671171358" sldId="263"/>
        </pc:sldMkLst>
      </pc:sldChg>
      <pc:sldChg chg="add">
        <pc:chgData name="Stuart Morgan" userId="1aa4e975-22b9-445c-a42a-81b89751dafc" providerId="ADAL" clId="{9BD29AEA-7BE8-564B-92F8-31B15CBEDBA8}" dt="2021-04-25T09:38:08.491" v="665"/>
        <pc:sldMkLst>
          <pc:docMk/>
          <pc:sldMk cId="1451687706" sldId="265"/>
        </pc:sldMkLst>
      </pc:sldChg>
      <pc:sldChg chg="add">
        <pc:chgData name="Stuart Morgan" userId="1aa4e975-22b9-445c-a42a-81b89751dafc" providerId="ADAL" clId="{9BD29AEA-7BE8-564B-92F8-31B15CBEDBA8}" dt="2021-04-25T09:38:08.491" v="665"/>
        <pc:sldMkLst>
          <pc:docMk/>
          <pc:sldMk cId="2315905369" sldId="266"/>
        </pc:sldMkLst>
      </pc:sldChg>
      <pc:sldChg chg="add">
        <pc:chgData name="Stuart Morgan" userId="1aa4e975-22b9-445c-a42a-81b89751dafc" providerId="ADAL" clId="{9BD29AEA-7BE8-564B-92F8-31B15CBEDBA8}" dt="2021-04-25T09:38:08.491" v="665"/>
        <pc:sldMkLst>
          <pc:docMk/>
          <pc:sldMk cId="1424439250" sldId="267"/>
        </pc:sldMkLst>
      </pc:sldChg>
      <pc:sldChg chg="add">
        <pc:chgData name="Stuart Morgan" userId="1aa4e975-22b9-445c-a42a-81b89751dafc" providerId="ADAL" clId="{9BD29AEA-7BE8-564B-92F8-31B15CBEDBA8}" dt="2021-04-25T09:38:08.491" v="665"/>
        <pc:sldMkLst>
          <pc:docMk/>
          <pc:sldMk cId="4240129998" sldId="268"/>
        </pc:sldMkLst>
      </pc:sldChg>
      <pc:sldChg chg="add">
        <pc:chgData name="Stuart Morgan" userId="1aa4e975-22b9-445c-a42a-81b89751dafc" providerId="ADAL" clId="{9BD29AEA-7BE8-564B-92F8-31B15CBEDBA8}" dt="2021-04-25T09:38:08.491" v="665"/>
        <pc:sldMkLst>
          <pc:docMk/>
          <pc:sldMk cId="3740085843" sldId="270"/>
        </pc:sldMkLst>
      </pc:sldChg>
      <pc:sldChg chg="add">
        <pc:chgData name="Stuart Morgan" userId="1aa4e975-22b9-445c-a42a-81b89751dafc" providerId="ADAL" clId="{9BD29AEA-7BE8-564B-92F8-31B15CBEDBA8}" dt="2021-04-25T09:38:08.491" v="665"/>
        <pc:sldMkLst>
          <pc:docMk/>
          <pc:sldMk cId="1101846702" sldId="271"/>
        </pc:sldMkLst>
      </pc:sldChg>
      <pc:sldChg chg="add">
        <pc:chgData name="Stuart Morgan" userId="1aa4e975-22b9-445c-a42a-81b89751dafc" providerId="ADAL" clId="{9BD29AEA-7BE8-564B-92F8-31B15CBEDBA8}" dt="2021-04-25T09:38:08.491" v="665"/>
        <pc:sldMkLst>
          <pc:docMk/>
          <pc:sldMk cId="696082200" sldId="272"/>
        </pc:sldMkLst>
      </pc:sldChg>
      <pc:sldChg chg="modSp">
        <pc:chgData name="Stuart Morgan" userId="1aa4e975-22b9-445c-a42a-81b89751dafc" providerId="ADAL" clId="{9BD29AEA-7BE8-564B-92F8-31B15CBEDBA8}" dt="2021-04-25T09:32:10.440" v="437" actId="12"/>
        <pc:sldMkLst>
          <pc:docMk/>
          <pc:sldMk cId="2060818201" sldId="274"/>
        </pc:sldMkLst>
        <pc:spChg chg="mod">
          <ac:chgData name="Stuart Morgan" userId="1aa4e975-22b9-445c-a42a-81b89751dafc" providerId="ADAL" clId="{9BD29AEA-7BE8-564B-92F8-31B15CBEDBA8}" dt="2021-04-25T09:32:10.440" v="437" actId="12"/>
          <ac:spMkLst>
            <pc:docMk/>
            <pc:sldMk cId="2060818201" sldId="274"/>
            <ac:spMk id="9220" creationId="{00000000-0000-0000-0000-000000000000}"/>
          </ac:spMkLst>
        </pc:spChg>
      </pc:sldChg>
      <pc:sldChg chg="modSp">
        <pc:chgData name="Stuart Morgan" userId="1aa4e975-22b9-445c-a42a-81b89751dafc" providerId="ADAL" clId="{9BD29AEA-7BE8-564B-92F8-31B15CBEDBA8}" dt="2021-04-25T09:32:46.503" v="442" actId="113"/>
        <pc:sldMkLst>
          <pc:docMk/>
          <pc:sldMk cId="3105614200" sldId="275"/>
        </pc:sldMkLst>
        <pc:spChg chg="mod">
          <ac:chgData name="Stuart Morgan" userId="1aa4e975-22b9-445c-a42a-81b89751dafc" providerId="ADAL" clId="{9BD29AEA-7BE8-564B-92F8-31B15CBEDBA8}" dt="2021-04-25T09:32:46.503" v="442" actId="113"/>
          <ac:spMkLst>
            <pc:docMk/>
            <pc:sldMk cId="3105614200" sldId="275"/>
            <ac:spMk id="3" creationId="{00000000-0000-0000-0000-000000000000}"/>
          </ac:spMkLst>
        </pc:spChg>
      </pc:sldChg>
      <pc:sldChg chg="del">
        <pc:chgData name="Stuart Morgan" userId="1aa4e975-22b9-445c-a42a-81b89751dafc" providerId="ADAL" clId="{9BD29AEA-7BE8-564B-92F8-31B15CBEDBA8}" dt="2021-04-25T09:57:24.834" v="867" actId="2696"/>
        <pc:sldMkLst>
          <pc:docMk/>
          <pc:sldMk cId="1361797054" sldId="286"/>
        </pc:sldMkLst>
      </pc:sldChg>
      <pc:sldChg chg="modSp mod">
        <pc:chgData name="Stuart Morgan" userId="1aa4e975-22b9-445c-a42a-81b89751dafc" providerId="ADAL" clId="{9BD29AEA-7BE8-564B-92F8-31B15CBEDBA8}" dt="2021-04-25T09:31:54.545" v="436" actId="20577"/>
        <pc:sldMkLst>
          <pc:docMk/>
          <pc:sldMk cId="1085961015" sldId="289"/>
        </pc:sldMkLst>
        <pc:spChg chg="mod">
          <ac:chgData name="Stuart Morgan" userId="1aa4e975-22b9-445c-a42a-81b89751dafc" providerId="ADAL" clId="{9BD29AEA-7BE8-564B-92F8-31B15CBEDBA8}" dt="2021-04-25T09:31:54.545" v="436" actId="20577"/>
          <ac:spMkLst>
            <pc:docMk/>
            <pc:sldMk cId="1085961015" sldId="289"/>
            <ac:spMk id="2" creationId="{00000000-0000-0000-0000-000000000000}"/>
          </ac:spMkLst>
        </pc:spChg>
      </pc:sldChg>
      <pc:sldChg chg="modSp new mod">
        <pc:chgData name="Stuart Morgan" userId="1aa4e975-22b9-445c-a42a-81b89751dafc" providerId="ADAL" clId="{9BD29AEA-7BE8-564B-92F8-31B15CBEDBA8}" dt="2021-04-25T10:00:24.548" v="882" actId="20577"/>
        <pc:sldMkLst>
          <pc:docMk/>
          <pc:sldMk cId="3613367211" sldId="290"/>
        </pc:sldMkLst>
        <pc:spChg chg="mod">
          <ac:chgData name="Stuart Morgan" userId="1aa4e975-22b9-445c-a42a-81b89751dafc" providerId="ADAL" clId="{9BD29AEA-7BE8-564B-92F8-31B15CBEDBA8}" dt="2021-04-25T09:33:13.536" v="452" actId="113"/>
          <ac:spMkLst>
            <pc:docMk/>
            <pc:sldMk cId="3613367211" sldId="290"/>
            <ac:spMk id="2" creationId="{0CD6046C-52F5-C045-B751-6AD64038F416}"/>
          </ac:spMkLst>
        </pc:spChg>
        <pc:spChg chg="mod">
          <ac:chgData name="Stuart Morgan" userId="1aa4e975-22b9-445c-a42a-81b89751dafc" providerId="ADAL" clId="{9BD29AEA-7BE8-564B-92F8-31B15CBEDBA8}" dt="2021-04-25T10:00:24.548" v="882" actId="20577"/>
          <ac:spMkLst>
            <pc:docMk/>
            <pc:sldMk cId="3613367211" sldId="290"/>
            <ac:spMk id="3" creationId="{4824C8EE-0E2D-DC49-8027-A5C44A355D64}"/>
          </ac:spMkLst>
        </pc:spChg>
      </pc:sldChg>
      <pc:sldChg chg="modSp add mod">
        <pc:chgData name="Stuart Morgan" userId="1aa4e975-22b9-445c-a42a-81b89751dafc" providerId="ADAL" clId="{9BD29AEA-7BE8-564B-92F8-31B15CBEDBA8}" dt="2021-04-25T09:35:05.872" v="565" actId="27636"/>
        <pc:sldMkLst>
          <pc:docMk/>
          <pc:sldMk cId="3699263806" sldId="291"/>
        </pc:sldMkLst>
        <pc:spChg chg="mod">
          <ac:chgData name="Stuart Morgan" userId="1aa4e975-22b9-445c-a42a-81b89751dafc" providerId="ADAL" clId="{9BD29AEA-7BE8-564B-92F8-31B15CBEDBA8}" dt="2021-04-25T09:35:05.872" v="565" actId="27636"/>
          <ac:spMkLst>
            <pc:docMk/>
            <pc:sldMk cId="3699263806" sldId="291"/>
            <ac:spMk id="3074" creationId="{00000000-0000-0000-0000-000000000000}"/>
          </ac:spMkLst>
        </pc:spChg>
      </pc:sldChg>
      <pc:sldChg chg="modSp add mod">
        <pc:chgData name="Stuart Morgan" userId="1aa4e975-22b9-445c-a42a-81b89751dafc" providerId="ADAL" clId="{9BD29AEA-7BE8-564B-92F8-31B15CBEDBA8}" dt="2021-04-25T09:35:51.834" v="611" actId="20577"/>
        <pc:sldMkLst>
          <pc:docMk/>
          <pc:sldMk cId="2683937841" sldId="292"/>
        </pc:sldMkLst>
        <pc:spChg chg="mod">
          <ac:chgData name="Stuart Morgan" userId="1aa4e975-22b9-445c-a42a-81b89751dafc" providerId="ADAL" clId="{9BD29AEA-7BE8-564B-92F8-31B15CBEDBA8}" dt="2021-04-25T09:35:51.834" v="611" actId="20577"/>
          <ac:spMkLst>
            <pc:docMk/>
            <pc:sldMk cId="2683937841" sldId="292"/>
            <ac:spMk id="3074" creationId="{00000000-0000-0000-0000-000000000000}"/>
          </ac:spMkLst>
        </pc:spChg>
      </pc:sldChg>
      <pc:sldChg chg="add">
        <pc:chgData name="Stuart Morgan" userId="1aa4e975-22b9-445c-a42a-81b89751dafc" providerId="ADAL" clId="{9BD29AEA-7BE8-564B-92F8-31B15CBEDBA8}" dt="2021-04-25T09:38:08.491" v="665"/>
        <pc:sldMkLst>
          <pc:docMk/>
          <pc:sldMk cId="3949222765" sldId="293"/>
        </pc:sldMkLst>
      </pc:sldChg>
      <pc:sldChg chg="modSp add mod">
        <pc:chgData name="Stuart Morgan" userId="1aa4e975-22b9-445c-a42a-81b89751dafc" providerId="ADAL" clId="{9BD29AEA-7BE8-564B-92F8-31B15CBEDBA8}" dt="2021-04-25T09:39:15.442" v="699" actId="20577"/>
        <pc:sldMkLst>
          <pc:docMk/>
          <pc:sldMk cId="4195183022" sldId="294"/>
        </pc:sldMkLst>
        <pc:spChg chg="mod">
          <ac:chgData name="Stuart Morgan" userId="1aa4e975-22b9-445c-a42a-81b89751dafc" providerId="ADAL" clId="{9BD29AEA-7BE8-564B-92F8-31B15CBEDBA8}" dt="2021-04-25T09:39:15.442" v="699" actId="20577"/>
          <ac:spMkLst>
            <pc:docMk/>
            <pc:sldMk cId="4195183022" sldId="294"/>
            <ac:spMk id="17410" creationId="{00000000-0000-0000-0000-000000000000}"/>
          </ac:spMkLst>
        </pc:spChg>
      </pc:sldChg>
      <pc:sldChg chg="modSp new mod">
        <pc:chgData name="Stuart Morgan" userId="1aa4e975-22b9-445c-a42a-81b89751dafc" providerId="ADAL" clId="{9BD29AEA-7BE8-564B-92F8-31B15CBEDBA8}" dt="2021-04-25T09:44:46.619" v="774" actId="113"/>
        <pc:sldMkLst>
          <pc:docMk/>
          <pc:sldMk cId="1847957575" sldId="295"/>
        </pc:sldMkLst>
        <pc:spChg chg="mod">
          <ac:chgData name="Stuart Morgan" userId="1aa4e975-22b9-445c-a42a-81b89751dafc" providerId="ADAL" clId="{9BD29AEA-7BE8-564B-92F8-31B15CBEDBA8}" dt="2021-04-25T09:44:46.619" v="774" actId="113"/>
          <ac:spMkLst>
            <pc:docMk/>
            <pc:sldMk cId="1847957575" sldId="295"/>
            <ac:spMk id="2" creationId="{28F62009-A33D-B84F-AEEE-E1DBE9280ABA}"/>
          </ac:spMkLst>
        </pc:spChg>
        <pc:spChg chg="mod">
          <ac:chgData name="Stuart Morgan" userId="1aa4e975-22b9-445c-a42a-81b89751dafc" providerId="ADAL" clId="{9BD29AEA-7BE8-564B-92F8-31B15CBEDBA8}" dt="2021-04-25T09:44:34.487" v="757" actId="20577"/>
          <ac:spMkLst>
            <pc:docMk/>
            <pc:sldMk cId="1847957575" sldId="295"/>
            <ac:spMk id="3" creationId="{AB53AE6D-8FF0-E549-BB03-F50AA14C7C44}"/>
          </ac:spMkLst>
        </pc:spChg>
      </pc:sldChg>
      <pc:sldChg chg="addSp delSp modSp new mod modClrScheme chgLayout">
        <pc:chgData name="Stuart Morgan" userId="1aa4e975-22b9-445c-a42a-81b89751dafc" providerId="ADAL" clId="{9BD29AEA-7BE8-564B-92F8-31B15CBEDBA8}" dt="2021-04-25T09:48:34.383" v="792" actId="1076"/>
        <pc:sldMkLst>
          <pc:docMk/>
          <pc:sldMk cId="555360788" sldId="296"/>
        </pc:sldMkLst>
        <pc:spChg chg="del">
          <ac:chgData name="Stuart Morgan" userId="1aa4e975-22b9-445c-a42a-81b89751dafc" providerId="ADAL" clId="{9BD29AEA-7BE8-564B-92F8-31B15CBEDBA8}" dt="2021-04-25T09:46:22.312" v="777" actId="700"/>
          <ac:spMkLst>
            <pc:docMk/>
            <pc:sldMk cId="555360788" sldId="296"/>
            <ac:spMk id="2" creationId="{52897328-3794-2A40-8EB4-8DE430A22EB9}"/>
          </ac:spMkLst>
        </pc:spChg>
        <pc:spChg chg="del">
          <ac:chgData name="Stuart Morgan" userId="1aa4e975-22b9-445c-a42a-81b89751dafc" providerId="ADAL" clId="{9BD29AEA-7BE8-564B-92F8-31B15CBEDBA8}" dt="2021-04-25T09:46:11.448" v="776"/>
          <ac:spMkLst>
            <pc:docMk/>
            <pc:sldMk cId="555360788" sldId="296"/>
            <ac:spMk id="3" creationId="{AE36A6E8-F9F2-EB44-963C-EA30A32B2E16}"/>
          </ac:spMkLst>
        </pc:spChg>
        <pc:picChg chg="add mod ord">
          <ac:chgData name="Stuart Morgan" userId="1aa4e975-22b9-445c-a42a-81b89751dafc" providerId="ADAL" clId="{9BD29AEA-7BE8-564B-92F8-31B15CBEDBA8}" dt="2021-04-25T09:48:34.383" v="792" actId="1076"/>
          <ac:picMkLst>
            <pc:docMk/>
            <pc:sldMk cId="555360788" sldId="296"/>
            <ac:picMk id="5" creationId="{46DA3CC8-A8D7-3547-93F4-E2340D22546E}"/>
          </ac:picMkLst>
        </pc:picChg>
      </pc:sldChg>
      <pc:sldChg chg="modSp new mod">
        <pc:chgData name="Stuart Morgan" userId="1aa4e975-22b9-445c-a42a-81b89751dafc" providerId="ADAL" clId="{9BD29AEA-7BE8-564B-92F8-31B15CBEDBA8}" dt="2021-04-25T09:52:07.174" v="848" actId="1076"/>
        <pc:sldMkLst>
          <pc:docMk/>
          <pc:sldMk cId="1235934362" sldId="297"/>
        </pc:sldMkLst>
        <pc:spChg chg="mod">
          <ac:chgData name="Stuart Morgan" userId="1aa4e975-22b9-445c-a42a-81b89751dafc" providerId="ADAL" clId="{9BD29AEA-7BE8-564B-92F8-31B15CBEDBA8}" dt="2021-04-25T09:51:56.359" v="847" actId="1076"/>
          <ac:spMkLst>
            <pc:docMk/>
            <pc:sldMk cId="1235934362" sldId="297"/>
            <ac:spMk id="2" creationId="{3F17F393-83C4-A94B-A862-2D2E9339C250}"/>
          </ac:spMkLst>
        </pc:spChg>
        <pc:spChg chg="mod">
          <ac:chgData name="Stuart Morgan" userId="1aa4e975-22b9-445c-a42a-81b89751dafc" providerId="ADAL" clId="{9BD29AEA-7BE8-564B-92F8-31B15CBEDBA8}" dt="2021-04-25T09:52:07.174" v="848" actId="1076"/>
          <ac:spMkLst>
            <pc:docMk/>
            <pc:sldMk cId="1235934362" sldId="297"/>
            <ac:spMk id="3" creationId="{C9CE5183-30D2-2F45-8CAF-960B9C9FFC62}"/>
          </ac:spMkLst>
        </pc:spChg>
      </pc:sldChg>
      <pc:sldChg chg="modSp new mod">
        <pc:chgData name="Stuart Morgan" userId="1aa4e975-22b9-445c-a42a-81b89751dafc" providerId="ADAL" clId="{9BD29AEA-7BE8-564B-92F8-31B15CBEDBA8}" dt="2021-04-25T09:55:22.895" v="866" actId="14100"/>
        <pc:sldMkLst>
          <pc:docMk/>
          <pc:sldMk cId="1971969080" sldId="298"/>
        </pc:sldMkLst>
        <pc:spChg chg="mod">
          <ac:chgData name="Stuart Morgan" userId="1aa4e975-22b9-445c-a42a-81b89751dafc" providerId="ADAL" clId="{9BD29AEA-7BE8-564B-92F8-31B15CBEDBA8}" dt="2021-04-25T09:54:34.204" v="859" actId="1076"/>
          <ac:spMkLst>
            <pc:docMk/>
            <pc:sldMk cId="1971969080" sldId="298"/>
            <ac:spMk id="2" creationId="{811C673F-4B1D-6948-8931-378F3558E168}"/>
          </ac:spMkLst>
        </pc:spChg>
        <pc:spChg chg="mod">
          <ac:chgData name="Stuart Morgan" userId="1aa4e975-22b9-445c-a42a-81b89751dafc" providerId="ADAL" clId="{9BD29AEA-7BE8-564B-92F8-31B15CBEDBA8}" dt="2021-04-25T09:55:22.895" v="866" actId="14100"/>
          <ac:spMkLst>
            <pc:docMk/>
            <pc:sldMk cId="1971969080" sldId="298"/>
            <ac:spMk id="3" creationId="{A30105FB-F378-5C4C-9F87-E411B3831695}"/>
          </ac:spMkLst>
        </pc:spChg>
      </pc:sldChg>
      <pc:sldChg chg="modSp add mod">
        <pc:chgData name="Stuart Morgan" userId="1aa4e975-22b9-445c-a42a-81b89751dafc" providerId="ADAL" clId="{9BD29AEA-7BE8-564B-92F8-31B15CBEDBA8}" dt="2021-04-25T09:58:18.318" v="869" actId="14100"/>
        <pc:sldMkLst>
          <pc:docMk/>
          <pc:sldMk cId="2058534929" sldId="377"/>
        </pc:sldMkLst>
        <pc:picChg chg="mod">
          <ac:chgData name="Stuart Morgan" userId="1aa4e975-22b9-445c-a42a-81b89751dafc" providerId="ADAL" clId="{9BD29AEA-7BE8-564B-92F8-31B15CBEDBA8}" dt="2021-04-25T09:58:18.318" v="869" actId="14100"/>
          <ac:picMkLst>
            <pc:docMk/>
            <pc:sldMk cId="2058534929" sldId="377"/>
            <ac:picMk id="6" creationId="{2F38BA25-F9E8-4E5F-8651-2D8A963FA994}"/>
          </ac:picMkLst>
        </pc:picChg>
      </pc:sldChg>
      <pc:sldChg chg="modSp add mod">
        <pc:chgData name="Stuart Morgan" userId="1aa4e975-22b9-445c-a42a-81b89751dafc" providerId="ADAL" clId="{9BD29AEA-7BE8-564B-92F8-31B15CBEDBA8}" dt="2021-04-25T10:00:06.615" v="878" actId="14100"/>
        <pc:sldMkLst>
          <pc:docMk/>
          <pc:sldMk cId="3492366859" sldId="378"/>
        </pc:sldMkLst>
        <pc:picChg chg="mod">
          <ac:chgData name="Stuart Morgan" userId="1aa4e975-22b9-445c-a42a-81b89751dafc" providerId="ADAL" clId="{9BD29AEA-7BE8-564B-92F8-31B15CBEDBA8}" dt="2021-04-25T10:00:06.615" v="878" actId="14100"/>
          <ac:picMkLst>
            <pc:docMk/>
            <pc:sldMk cId="3492366859" sldId="378"/>
            <ac:picMk id="5" creationId="{1733739E-59CB-D241-8C3D-C4FE7BB18184}"/>
          </ac:picMkLst>
        </pc:picChg>
      </pc:sldChg>
      <pc:sldChg chg="modSp add mod">
        <pc:chgData name="Stuart Morgan" userId="1aa4e975-22b9-445c-a42a-81b89751dafc" providerId="ADAL" clId="{9BD29AEA-7BE8-564B-92F8-31B15CBEDBA8}" dt="2021-04-25T09:58:56.668" v="874" actId="14100"/>
        <pc:sldMkLst>
          <pc:docMk/>
          <pc:sldMk cId="994272512" sldId="379"/>
        </pc:sldMkLst>
        <pc:picChg chg="mod">
          <ac:chgData name="Stuart Morgan" userId="1aa4e975-22b9-445c-a42a-81b89751dafc" providerId="ADAL" clId="{9BD29AEA-7BE8-564B-92F8-31B15CBEDBA8}" dt="2021-04-25T09:58:56.668" v="874" actId="14100"/>
          <ac:picMkLst>
            <pc:docMk/>
            <pc:sldMk cId="994272512" sldId="379"/>
            <ac:picMk id="5" creationId="{1733739E-59CB-D241-8C3D-C4FE7BB18184}"/>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28ADC7-2061-4C8A-84B6-75F7B51A4AA1}" type="datetimeFigureOut">
              <a:rPr lang="en-GB" smtClean="0"/>
              <a:t>25/04/2021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2F4EBE-8C5B-4648-8BBC-46DDB7484317}" type="slidenum">
              <a:rPr lang="en-GB" smtClean="0"/>
              <a:t>‹#›</a:t>
            </a:fld>
            <a:endParaRPr lang="en-GB"/>
          </a:p>
        </p:txBody>
      </p:sp>
    </p:spTree>
    <p:extLst>
      <p:ext uri="{BB962C8B-B14F-4D97-AF65-F5344CB8AC3E}">
        <p14:creationId xmlns:p14="http://schemas.microsoft.com/office/powerpoint/2010/main" val="2542559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39029B3-88C4-4F44-B033-C02C2AF2B9A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3D56CE-0AF7-4770-BA0D-5CBD85E864F9}"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15367308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F12C42B7-9C18-4F06-899C-945E796277E3}" type="slidenum">
              <a:rPr lang="en-GB" altLang="en-US" smtClean="0"/>
              <a:pPr eaLnBrk="1" hangingPunct="1"/>
              <a:t>7</a:t>
            </a:fld>
            <a:endParaRPr lang="en-GB" alt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Date Placeholder 1"/>
          <p:cNvSpPr>
            <a:spLocks noGrp="1"/>
          </p:cNvSpPr>
          <p:nvPr>
            <p:ph type="dt" idx="10"/>
          </p:nvPr>
        </p:nvSpPr>
        <p:spPr/>
        <p:txBody>
          <a:bodyPr/>
          <a:lstStyle/>
          <a:p>
            <a:pPr>
              <a:defRPr/>
            </a:pPr>
            <a:fld id="{554402C7-1F9B-45D7-9685-248DA3F4F874}"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3727638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E210DC8-F844-4B27-8EC6-1760A657088D}" type="slidenum">
              <a:rPr lang="en-GB" altLang="en-US" smtClean="0"/>
              <a:pPr eaLnBrk="1" hangingPunct="1"/>
              <a:t>8</a:t>
            </a:fld>
            <a:endParaRPr lang="en-GB" altLang="en-US"/>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Date Placeholder 1"/>
          <p:cNvSpPr>
            <a:spLocks noGrp="1"/>
          </p:cNvSpPr>
          <p:nvPr>
            <p:ph type="dt" idx="10"/>
          </p:nvPr>
        </p:nvSpPr>
        <p:spPr/>
        <p:txBody>
          <a:bodyPr/>
          <a:lstStyle/>
          <a:p>
            <a:pPr>
              <a:defRPr/>
            </a:pPr>
            <a:fld id="{22EA35F2-94B1-4AC6-8C1C-5766AD5B89D5}"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28860006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2C887158-F70A-45EC-B1DC-C68671E825C5}" type="slidenum">
              <a:rPr lang="en-GB" altLang="en-US">
                <a:solidFill>
                  <a:prstClr val="black"/>
                </a:solidFill>
              </a:rPr>
              <a:pPr eaLnBrk="1" hangingPunct="1"/>
              <a:t>10</a:t>
            </a:fld>
            <a:endParaRPr lang="en-GB" altLang="en-US">
              <a:solidFill>
                <a:prstClr val="black"/>
              </a:solidFill>
            </a:endParaRPr>
          </a:p>
        </p:txBody>
      </p:sp>
      <p:sp>
        <p:nvSpPr>
          <p:cNvPr id="61443" name="Rectangle 2"/>
          <p:cNvSpPr>
            <a:spLocks noGrp="1" noRot="1" noChangeAspect="1" noChangeArrowheads="1" noTextEdit="1"/>
          </p:cNvSpPr>
          <p:nvPr>
            <p:ph type="sldImg"/>
          </p:nvPr>
        </p:nvSpPr>
        <p:spPr>
          <a:ln/>
        </p:spPr>
      </p:sp>
      <p:sp>
        <p:nvSpPr>
          <p:cNvPr id="614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2" name="Date Placeholder 1"/>
          <p:cNvSpPr>
            <a:spLocks noGrp="1"/>
          </p:cNvSpPr>
          <p:nvPr>
            <p:ph type="dt" idx="10"/>
          </p:nvPr>
        </p:nvSpPr>
        <p:spPr/>
        <p:txBody>
          <a:bodyPr/>
          <a:lstStyle/>
          <a:p>
            <a:pPr>
              <a:defRPr/>
            </a:pPr>
            <a:fld id="{99961CBB-1E7E-4DAF-8560-05686A1B417C}"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33094615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debenture is the traditional name given to a loan agreement where the borrower is a company. Typically, a debenture will set out the terms of the loan: the amount borrowed, repayment terms, interest, charges securing the loan, provisions for protecting and insuring the property etc., and terms for enforcement if the company defaults.</a:t>
            </a:r>
          </a:p>
        </p:txBody>
      </p:sp>
      <p:sp>
        <p:nvSpPr>
          <p:cNvPr id="4" name="Slide Number Placeholder 3"/>
          <p:cNvSpPr>
            <a:spLocks noGrp="1"/>
          </p:cNvSpPr>
          <p:nvPr>
            <p:ph type="sldNum" sz="quarter" idx="10"/>
          </p:nvPr>
        </p:nvSpPr>
        <p:spPr/>
        <p:txBody>
          <a:bodyPr/>
          <a:lstStyle/>
          <a:p>
            <a:pPr>
              <a:defRPr/>
            </a:pPr>
            <a:fld id="{19BA43FA-5B8A-4538-B7CF-C0E64DB96048}" type="slidenum">
              <a:rPr lang="en-GB" smtClean="0"/>
              <a:pPr>
                <a:defRPr/>
              </a:pPr>
              <a:t>11</a:t>
            </a:fld>
            <a:endParaRPr lang="en-GB"/>
          </a:p>
        </p:txBody>
      </p:sp>
      <p:sp>
        <p:nvSpPr>
          <p:cNvPr id="5" name="Date Placeholder 4"/>
          <p:cNvSpPr>
            <a:spLocks noGrp="1"/>
          </p:cNvSpPr>
          <p:nvPr>
            <p:ph type="dt" idx="11"/>
          </p:nvPr>
        </p:nvSpPr>
        <p:spPr/>
        <p:txBody>
          <a:bodyPr/>
          <a:lstStyle/>
          <a:p>
            <a:pPr>
              <a:defRPr/>
            </a:pPr>
            <a:fld id="{DD48863C-4C56-432C-B5A9-714FC9AE6F6D}" type="datetime5">
              <a:rPr lang="en-GB" smtClean="0"/>
              <a:t>25-Apr-21</a:t>
            </a:fld>
            <a:endParaRPr lang="en-GB"/>
          </a:p>
        </p:txBody>
      </p:sp>
      <p:sp>
        <p:nvSpPr>
          <p:cNvPr id="6" name="Header Placeholder 5"/>
          <p:cNvSpPr>
            <a:spLocks noGrp="1"/>
          </p:cNvSpPr>
          <p:nvPr>
            <p:ph type="hdr" sz="quarter" idx="12"/>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1923748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A46D3EE2-EA9C-479A-89CD-F5DE0724385D}" type="slidenum">
              <a:rPr lang="en-GB">
                <a:solidFill>
                  <a:prstClr val="black"/>
                </a:solidFill>
              </a:rPr>
              <a:pPr>
                <a:defRPr/>
              </a:pPr>
              <a:t>13</a:t>
            </a:fld>
            <a:endParaRPr lang="en-GB">
              <a:solidFill>
                <a:prstClr val="black"/>
              </a:solidFill>
            </a:endParaRPr>
          </a:p>
        </p:txBody>
      </p:sp>
      <p:sp>
        <p:nvSpPr>
          <p:cNvPr id="2" name="Date Placeholder 1"/>
          <p:cNvSpPr>
            <a:spLocks noGrp="1"/>
          </p:cNvSpPr>
          <p:nvPr>
            <p:ph type="dt" idx="10"/>
          </p:nvPr>
        </p:nvSpPr>
        <p:spPr/>
        <p:txBody>
          <a:bodyPr/>
          <a:lstStyle/>
          <a:p>
            <a:pPr>
              <a:defRPr/>
            </a:pPr>
            <a:fld id="{2DCF78B3-EED9-4747-9606-F3CC47B40C46}"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1118245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4BFE2C84-FA77-44C8-B47B-CDBD708F2461}" type="slidenum">
              <a:rPr lang="en-GB">
                <a:solidFill>
                  <a:prstClr val="black"/>
                </a:solidFill>
              </a:rPr>
              <a:pPr>
                <a:defRPr/>
              </a:pPr>
              <a:t>14</a:t>
            </a:fld>
            <a:endParaRPr lang="en-GB">
              <a:solidFill>
                <a:prstClr val="black"/>
              </a:solidFill>
            </a:endParaRPr>
          </a:p>
        </p:txBody>
      </p:sp>
      <p:sp>
        <p:nvSpPr>
          <p:cNvPr id="2" name="Date Placeholder 1"/>
          <p:cNvSpPr>
            <a:spLocks noGrp="1"/>
          </p:cNvSpPr>
          <p:nvPr>
            <p:ph type="dt" idx="10"/>
          </p:nvPr>
        </p:nvSpPr>
        <p:spPr/>
        <p:txBody>
          <a:bodyPr/>
          <a:lstStyle/>
          <a:p>
            <a:pPr>
              <a:defRPr/>
            </a:pPr>
            <a:fld id="{5FA7A626-36E1-43BA-8C5F-07D66C2D7B33}"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1242540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a:defRPr/>
            </a:pPr>
            <a:fld id="{54D19450-52BD-47DD-8528-4C98BA89DB39}" type="slidenum">
              <a:rPr lang="en-GB">
                <a:solidFill>
                  <a:prstClr val="black"/>
                </a:solidFill>
              </a:rPr>
              <a:pPr>
                <a:defRPr/>
              </a:pPr>
              <a:t>15</a:t>
            </a:fld>
            <a:endParaRPr lang="en-GB">
              <a:solidFill>
                <a:prstClr val="black"/>
              </a:solidFill>
            </a:endParaRPr>
          </a:p>
        </p:txBody>
      </p:sp>
      <p:sp>
        <p:nvSpPr>
          <p:cNvPr id="2" name="Date Placeholder 1"/>
          <p:cNvSpPr>
            <a:spLocks noGrp="1"/>
          </p:cNvSpPr>
          <p:nvPr>
            <p:ph type="dt" idx="10"/>
          </p:nvPr>
        </p:nvSpPr>
        <p:spPr/>
        <p:txBody>
          <a:bodyPr/>
          <a:lstStyle/>
          <a:p>
            <a:pPr>
              <a:defRPr/>
            </a:pPr>
            <a:fld id="{E7A00B85-7ECD-4092-8739-677E9F4BD269}"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12658694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6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072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C6351122-A5C5-4CFD-94B8-9A23A8680DA2}" type="slidenum">
              <a:rPr lang="en-GB">
                <a:solidFill>
                  <a:prstClr val="black"/>
                </a:solidFill>
              </a:rPr>
              <a:pPr>
                <a:defRPr/>
              </a:pPr>
              <a:t>16</a:t>
            </a:fld>
            <a:endParaRPr lang="en-GB">
              <a:solidFill>
                <a:prstClr val="black"/>
              </a:solidFill>
            </a:endParaRPr>
          </a:p>
        </p:txBody>
      </p:sp>
      <p:sp>
        <p:nvSpPr>
          <p:cNvPr id="2" name="Date Placeholder 1"/>
          <p:cNvSpPr>
            <a:spLocks noGrp="1"/>
          </p:cNvSpPr>
          <p:nvPr>
            <p:ph type="dt" idx="10"/>
          </p:nvPr>
        </p:nvSpPr>
        <p:spPr/>
        <p:txBody>
          <a:bodyPr/>
          <a:lstStyle/>
          <a:p>
            <a:pPr>
              <a:defRPr/>
            </a:pPr>
            <a:fld id="{598072FE-6002-4FBB-9ECF-BCD7C30A7598}"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2231088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277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344B3BEB-30A9-4B0B-AC55-2FD4845B51D1}" type="slidenum">
              <a:rPr lang="en-GB">
                <a:solidFill>
                  <a:prstClr val="black"/>
                </a:solidFill>
              </a:rPr>
              <a:pPr>
                <a:defRPr/>
              </a:pPr>
              <a:t>17</a:t>
            </a:fld>
            <a:endParaRPr lang="en-GB">
              <a:solidFill>
                <a:prstClr val="black"/>
              </a:solidFill>
            </a:endParaRPr>
          </a:p>
        </p:txBody>
      </p:sp>
      <p:sp>
        <p:nvSpPr>
          <p:cNvPr id="2" name="Date Placeholder 1"/>
          <p:cNvSpPr>
            <a:spLocks noGrp="1"/>
          </p:cNvSpPr>
          <p:nvPr>
            <p:ph type="dt" idx="10"/>
          </p:nvPr>
        </p:nvSpPr>
        <p:spPr/>
        <p:txBody>
          <a:bodyPr/>
          <a:lstStyle/>
          <a:p>
            <a:pPr>
              <a:defRPr/>
            </a:pPr>
            <a:fld id="{9B9AE013-7C3A-4D65-9D8E-8D009B9DAAA6}" type="datetime5">
              <a:rPr lang="en-GB" smtClean="0"/>
              <a:t>25-Apr-21</a:t>
            </a:fld>
            <a:endParaRPr lang="en-GB"/>
          </a:p>
        </p:txBody>
      </p:sp>
      <p:sp>
        <p:nvSpPr>
          <p:cNvPr id="3" name="Header Placeholder 2"/>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5482095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p:cNvSpPr>
            <a:spLocks noGrp="1"/>
          </p:cNvSpPr>
          <p:nvPr>
            <p:ph type="body" idx="1"/>
          </p:nvPr>
        </p:nvSpPr>
        <p:spPr/>
        <p:txBody>
          <a:bodyPr/>
          <a:lstStyle/>
          <a:p>
            <a:pPr eaLnBrk="1" hangingPunct="1">
              <a:lnSpc>
                <a:spcPct val="90000"/>
              </a:lnSpc>
              <a:defRPr/>
            </a:pPr>
            <a:r>
              <a:rPr lang="en-GB" b="1" dirty="0">
                <a:solidFill>
                  <a:schemeClr val="accent2"/>
                </a:solidFill>
              </a:rPr>
              <a:t>Flexible Budgets</a:t>
            </a:r>
            <a:r>
              <a:rPr lang="en-GB" dirty="0"/>
              <a:t> – budgets that take account of changing business conditions e.g. </a:t>
            </a:r>
            <a:r>
              <a:rPr lang="en-GB" i="1" dirty="0"/>
              <a:t>Agency staff</a:t>
            </a:r>
          </a:p>
          <a:p>
            <a:pPr eaLnBrk="1" hangingPunct="1">
              <a:lnSpc>
                <a:spcPct val="90000"/>
              </a:lnSpc>
              <a:defRPr/>
            </a:pPr>
            <a:r>
              <a:rPr lang="en-GB" b="1" dirty="0">
                <a:solidFill>
                  <a:schemeClr val="accent2"/>
                </a:solidFill>
              </a:rPr>
              <a:t>Operating Budgets</a:t>
            </a:r>
            <a:r>
              <a:rPr lang="en-GB" dirty="0"/>
              <a:t> –</a:t>
            </a:r>
            <a:r>
              <a:rPr lang="en-GB" sz="1050" i="1" dirty="0"/>
              <a:t>e.g. Food for care home residents</a:t>
            </a:r>
          </a:p>
          <a:p>
            <a:pPr eaLnBrk="1" hangingPunct="1">
              <a:lnSpc>
                <a:spcPct val="90000"/>
              </a:lnSpc>
              <a:defRPr/>
            </a:pPr>
            <a:r>
              <a:rPr lang="en-GB" b="1" dirty="0">
                <a:solidFill>
                  <a:schemeClr val="accent2"/>
                </a:solidFill>
              </a:rPr>
              <a:t>Objectives Based Budgets</a:t>
            </a:r>
            <a:r>
              <a:rPr lang="en-GB" dirty="0"/>
              <a:t> - </a:t>
            </a:r>
            <a:r>
              <a:rPr lang="en-GB" sz="1050" i="1" dirty="0"/>
              <a:t>e.g. Revenue based on occupancy </a:t>
            </a:r>
          </a:p>
          <a:p>
            <a:pPr eaLnBrk="1" hangingPunct="1">
              <a:lnSpc>
                <a:spcPct val="90000"/>
              </a:lnSpc>
              <a:defRPr/>
            </a:pPr>
            <a:r>
              <a:rPr lang="en-GB" b="1" dirty="0">
                <a:solidFill>
                  <a:schemeClr val="accent2"/>
                </a:solidFill>
              </a:rPr>
              <a:t>Capital Budgets</a:t>
            </a:r>
            <a:r>
              <a:rPr lang="en-GB" dirty="0"/>
              <a:t> –  </a:t>
            </a:r>
            <a:r>
              <a:rPr lang="en-GB" sz="2000" i="1" dirty="0"/>
              <a:t>e.g. Buying a new care home or minibus</a:t>
            </a:r>
          </a:p>
          <a:p>
            <a:pPr eaLnBrk="1" hangingPunct="1">
              <a:defRPr/>
            </a:pPr>
            <a:endParaRPr lang="en-GB" dirty="0"/>
          </a:p>
        </p:txBody>
      </p:sp>
      <p:sp>
        <p:nvSpPr>
          <p:cNvPr id="4" name="Slide Number Placeholder 3"/>
          <p:cNvSpPr>
            <a:spLocks noGrp="1"/>
          </p:cNvSpPr>
          <p:nvPr>
            <p:ph type="sldNum" sz="quarter" idx="5"/>
          </p:nvPr>
        </p:nvSpPr>
        <p:spPr/>
        <p:txBody>
          <a:bodyPr/>
          <a:lstStyle/>
          <a:p>
            <a:pPr>
              <a:defRPr/>
            </a:pPr>
            <a:fld id="{CC7D4474-65A4-4A82-8651-44D2ECA8F885}" type="slidenum">
              <a:rPr lang="en-GB">
                <a:solidFill>
                  <a:prstClr val="black"/>
                </a:solidFill>
              </a:rPr>
              <a:pPr>
                <a:defRPr/>
              </a:pPr>
              <a:t>18</a:t>
            </a:fld>
            <a:endParaRPr lang="en-GB">
              <a:solidFill>
                <a:prstClr val="black"/>
              </a:solidFill>
            </a:endParaRPr>
          </a:p>
        </p:txBody>
      </p:sp>
      <p:sp>
        <p:nvSpPr>
          <p:cNvPr id="2" name="Date Placeholder 1"/>
          <p:cNvSpPr>
            <a:spLocks noGrp="1"/>
          </p:cNvSpPr>
          <p:nvPr>
            <p:ph type="dt" idx="10"/>
          </p:nvPr>
        </p:nvSpPr>
        <p:spPr/>
        <p:txBody>
          <a:bodyPr/>
          <a:lstStyle/>
          <a:p>
            <a:pPr>
              <a:defRPr/>
            </a:pPr>
            <a:fld id="{24F4FE59-7330-46D6-B7A1-75A6639BE68B}" type="datetime5">
              <a:rPr lang="en-GB" smtClean="0"/>
              <a:t>25-Apr-21</a:t>
            </a:fld>
            <a:endParaRPr lang="en-GB"/>
          </a:p>
        </p:txBody>
      </p:sp>
      <p:sp>
        <p:nvSpPr>
          <p:cNvPr id="5" name="Header Placeholder 4"/>
          <p:cNvSpPr>
            <a:spLocks noGrp="1"/>
          </p:cNvSpPr>
          <p:nvPr>
            <p:ph type="hdr" sz="quarter" idx="11"/>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364993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
        <p:nvSpPr>
          <p:cNvPr id="33796" name="Date Placeholder 3"/>
          <p:cNvSpPr>
            <a:spLocks noGrp="1"/>
          </p:cNvSpPr>
          <p:nvPr>
            <p:ph type="dt" sz="quarter" idx="1"/>
          </p:nvPr>
        </p:nvSpPr>
        <p:spPr bwMode="auto">
          <a:ln>
            <a:miter lim="800000"/>
            <a:headEnd/>
            <a:tailEnd/>
          </a:ln>
        </p:spPr>
        <p:txBody>
          <a:bodyPr wrap="square" numCol="1" anchor="t" anchorCtr="0" compatLnSpc="1">
            <a:prstTxWarp prst="textNoShape">
              <a:avLst/>
            </a:prstTxWarp>
          </a:bodyPr>
          <a:lstStyle/>
          <a:p>
            <a:pPr>
              <a:defRPr/>
            </a:pPr>
            <a:fld id="{0720EADF-629E-495A-ADC1-41C69A2180FD}" type="datetime5">
              <a:rPr lang="en-GB" smtClean="0">
                <a:solidFill>
                  <a:prstClr val="black"/>
                </a:solidFill>
              </a:rPr>
              <a:t>25-Apr-21</a:t>
            </a:fld>
            <a:endParaRPr lang="en-GB">
              <a:solidFill>
                <a:prstClr val="black"/>
              </a:solidFill>
            </a:endParaRPr>
          </a:p>
        </p:txBody>
      </p:sp>
      <p:sp>
        <p:nvSpPr>
          <p:cNvPr id="33797" name="Slide Number Placeholder 4"/>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AC7A414B-4E8C-477F-83ED-038D7E13B137}" type="slidenum">
              <a:rPr lang="en-GB">
                <a:solidFill>
                  <a:prstClr val="black"/>
                </a:solidFill>
              </a:rPr>
              <a:pPr>
                <a:defRPr/>
              </a:pPr>
              <a:t>19</a:t>
            </a:fld>
            <a:endParaRPr lang="en-GB">
              <a:solidFill>
                <a:prstClr val="black"/>
              </a:solidFill>
            </a:endParaRPr>
          </a:p>
        </p:txBody>
      </p:sp>
      <p:sp>
        <p:nvSpPr>
          <p:cNvPr id="2" name="Header Placeholder 1"/>
          <p:cNvSpPr>
            <a:spLocks noGrp="1"/>
          </p:cNvSpPr>
          <p:nvPr>
            <p:ph type="hdr" sz="quarter" idx="10"/>
          </p:nvPr>
        </p:nvSpPr>
        <p:spPr/>
        <p:txBody>
          <a:bodyPr/>
          <a:lstStyle/>
          <a:p>
            <a:pPr>
              <a:defRPr/>
            </a:pPr>
            <a:r>
              <a:rPr lang="en-GB"/>
              <a:t>EMPL4010 Understanding Basic business finance</a:t>
            </a:r>
          </a:p>
        </p:txBody>
      </p:sp>
    </p:spTree>
    <p:extLst>
      <p:ext uri="{BB962C8B-B14F-4D97-AF65-F5344CB8AC3E}">
        <p14:creationId xmlns:p14="http://schemas.microsoft.com/office/powerpoint/2010/main" val="8723031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39029B3-88C4-4F44-B033-C02C2AF2B9A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3D56CE-0AF7-4770-BA0D-5CBD85E864F9}"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1453483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0598A92-01CA-47B6-B278-3097F1B3040A}"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44035" name="Rectangle 2"/>
          <p:cNvSpPr>
            <a:spLocks noGrp="1" noRot="1" noChangeAspect="1" noChangeArrowheads="1" noTextEdit="1"/>
          </p:cNvSpPr>
          <p:nvPr>
            <p:ph type="sldImg"/>
          </p:nvPr>
        </p:nvSpPr>
        <p:spPr>
          <a:ln/>
        </p:spPr>
      </p:sp>
      <p:sp>
        <p:nvSpPr>
          <p:cNvPr id="440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A3FD03-D075-4998-B877-D3000644F58B}"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3305943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3252" name="Date Placeholder 3"/>
          <p:cNvSpPr>
            <a:spLocks noGrp="1"/>
          </p:cNvSpPr>
          <p:nvPr>
            <p:ph type="dt" sz="quarter"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B67C5BB9-3587-48F9-9C70-1807B5C185A1}" type="datetime5">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53253" name="Slide Number Placeholder 4"/>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3537D3C-A17F-4918-90B9-74154F3EFF12}"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2" name="Header Placeholder 1"/>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2260336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D02B01E-373A-46B9-AE9F-28D6CA91798B}"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FBAAAA-EBB4-4819-9883-E057AE4D406E}"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1087295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4276"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4CB0646D-CE3A-4557-BBBF-5F6900796C73}"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DD4CE85-D70D-4C51-94E6-C0567EB30366}"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20563896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530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C0BF6E00-8177-446A-A993-8268F4B61D1C}"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551CD3-9E46-4917-9F9B-B246D610B1B8}"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310147779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632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D3A18A3-6D07-42D1-AE9A-F570F8B7A3D9}"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4C9D1AB-D64F-4739-8023-4E6D74A2BAFC}"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17979240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734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734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957D638D-3BFF-4D63-A924-BE5F15947A3A}"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426C711-7D07-4756-BB56-13B465A04294}"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319026621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39029B3-88C4-4F44-B033-C02C2AF2B9A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3D56CE-0AF7-4770-BA0D-5CBD85E864F9}"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27582423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2B5C1B19-567C-4584-84C7-11F0C9712C54}"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56323" name="Rectangle 2"/>
          <p:cNvSpPr>
            <a:spLocks noGrp="1" noRot="1" noChangeAspect="1" noChangeArrowheads="1" noTextEdit="1"/>
          </p:cNvSpPr>
          <p:nvPr>
            <p:ph type="sldImg"/>
          </p:nvPr>
        </p:nvSpPr>
        <p:spPr>
          <a:ln/>
        </p:spPr>
      </p:sp>
      <p:sp>
        <p:nvSpPr>
          <p:cNvPr id="563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BD8DA6-530B-4E19-B1E7-F148559764EE}"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147128935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3CC2017-3F91-4857-B397-2F6036A70BD2}"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58371" name="Rectangle 2"/>
          <p:cNvSpPr>
            <a:spLocks noGrp="1" noRot="1" noChangeAspect="1" noChangeArrowheads="1" noTextEdit="1"/>
          </p:cNvSpPr>
          <p:nvPr>
            <p:ph type="sldImg"/>
          </p:nvPr>
        </p:nvSpPr>
        <p:spPr>
          <a:ln/>
        </p:spPr>
      </p:sp>
      <p:sp>
        <p:nvSpPr>
          <p:cNvPr id="583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09B4461-78F6-4F82-BFA6-7C7C4B1C7479}"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4383628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06553F2E-701F-4A0B-9C19-8B4D5F4C6490}" type="slidenum">
              <a:rPr kumimoji="0" lang="en-GB" altLang="en-US" sz="1200" b="0" i="0" u="none" strike="noStrike" kern="1200" cap="none" spc="0" normalizeH="0" baseline="0" noProof="0" smtClean="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59FFAD3-85FE-4739-A2DD-D6699E428025}"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38272696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39029B3-88C4-4F44-B033-C02C2AF2B9AA}"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Date Placeholder 1"/>
          <p:cNvSpPr>
            <a:spLocks noGrp="1"/>
          </p:cNvSpPr>
          <p:nvPr>
            <p:ph type="dt"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3D56CE-0AF7-4770-BA0D-5CBD85E864F9}" type="datetime5">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25-Apr-21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Header Placeholder 2"/>
          <p:cNvSpPr>
            <a:spLocks noGrp="1"/>
          </p:cNvSpPr>
          <p:nvPr>
            <p:ph type="hd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EMPL4010 Understanding Basic business finance</a:t>
            </a:r>
          </a:p>
        </p:txBody>
      </p:sp>
    </p:spTree>
    <p:extLst>
      <p:ext uri="{BB962C8B-B14F-4D97-AF65-F5344CB8AC3E}">
        <p14:creationId xmlns:p14="http://schemas.microsoft.com/office/powerpoint/2010/main" val="10615963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25/04/2021</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94137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27504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90269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46899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054369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14948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211588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298447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03816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163534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25/04/2021</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78800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706033" y="685800"/>
            <a:ext cx="9448800" cy="731838"/>
          </a:xfrm>
        </p:spPr>
        <p:txBody>
          <a:bodyPr/>
          <a:lstStyle/>
          <a:p>
            <a:r>
              <a:rPr lang="en-US"/>
              <a:t>Click to edit Master title style</a:t>
            </a:r>
            <a:endParaRPr lang="en-GB"/>
          </a:p>
        </p:txBody>
      </p:sp>
      <p:sp>
        <p:nvSpPr>
          <p:cNvPr id="3" name="Text Placeholder 2"/>
          <p:cNvSpPr>
            <a:spLocks noGrp="1"/>
          </p:cNvSpPr>
          <p:nvPr>
            <p:ph type="body" sz="half" idx="1"/>
          </p:nvPr>
        </p:nvSpPr>
        <p:spPr>
          <a:xfrm>
            <a:off x="1706033" y="1600201"/>
            <a:ext cx="3403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5312833" y="1600201"/>
            <a:ext cx="3403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60DCC058-451B-4AC3-BE6F-87E1077AC9A9}" type="slidenum">
              <a:rPr lang="en-GB"/>
              <a:pPr>
                <a:defRPr/>
              </a:pPr>
              <a:t>‹#›</a:t>
            </a:fld>
            <a:endParaRPr lang="en-GB"/>
          </a:p>
        </p:txBody>
      </p:sp>
    </p:spTree>
    <p:extLst>
      <p:ext uri="{BB962C8B-B14F-4D97-AF65-F5344CB8AC3E}">
        <p14:creationId xmlns:p14="http://schemas.microsoft.com/office/powerpoint/2010/main" val="4015508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25/04/2021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73663282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5.tiff"/><Relationship Id="rId7" Type="http://schemas.openxmlformats.org/officeDocument/2006/relationships/image" Target="../media/image8.png"/><Relationship Id="rId2" Type="http://schemas.openxmlformats.org/officeDocument/2006/relationships/image" Target="../media/image4.tiff"/><Relationship Id="rId1" Type="http://schemas.openxmlformats.org/officeDocument/2006/relationships/slideLayout" Target="../slideLayouts/slideLayout6.xml"/><Relationship Id="rId6" Type="http://schemas.microsoft.com/office/2007/relationships/hdphoto" Target="../media/hdphoto1.wdp"/><Relationship Id="rId11" Type="http://schemas.openxmlformats.org/officeDocument/2006/relationships/image" Target="../media/image11.tiff"/><Relationship Id="rId5" Type="http://schemas.openxmlformats.org/officeDocument/2006/relationships/image" Target="../media/image7.png"/><Relationship Id="rId10" Type="http://schemas.openxmlformats.org/officeDocument/2006/relationships/image" Target="../media/image10.tiff"/><Relationship Id="rId4" Type="http://schemas.openxmlformats.org/officeDocument/2006/relationships/image" Target="../media/image6.tiff"/><Relationship Id="rId9" Type="http://schemas.openxmlformats.org/officeDocument/2006/relationships/image" Target="../media/image9.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923668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42188"/>
            <a:ext cx="10363200" cy="1470025"/>
          </a:xfrm>
        </p:spPr>
        <p:txBody>
          <a:bodyPr>
            <a:normAutofit/>
          </a:bodyPr>
          <a:lstStyle/>
          <a:p>
            <a:r>
              <a:rPr lang="en-GB" altLang="en-US" b="1"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rPr>
              <a:t>UG programme - China</a:t>
            </a:r>
            <a:endParaRPr lang="en-GB" dirty="0">
              <a:solidFill>
                <a:schemeClr val="bg1">
                  <a:lumMod val="85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3" name="Subtitle 2"/>
          <p:cNvSpPr>
            <a:spLocks noGrp="1"/>
          </p:cNvSpPr>
          <p:nvPr>
            <p:ph type="subTitle" idx="1"/>
          </p:nvPr>
        </p:nvSpPr>
        <p:spPr>
          <a:xfrm>
            <a:off x="1242391" y="3535893"/>
            <a:ext cx="9760226" cy="1752600"/>
          </a:xfrm>
        </p:spPr>
        <p:txBody>
          <a:bodyPr>
            <a:normAutofit/>
          </a:bodyPr>
          <a:lstStyle/>
          <a:p>
            <a:r>
              <a:rPr lang="en-GB" sz="4400" dirty="0">
                <a:solidFill>
                  <a:schemeClr val="bg1"/>
                </a:solidFill>
                <a:effectLst>
                  <a:outerShdw blurRad="38100" dist="38100" dir="2700000" algn="tl">
                    <a:srgbClr val="000000">
                      <a:alpha val="43137"/>
                    </a:srgbClr>
                  </a:outerShdw>
                </a:effectLst>
                <a:latin typeface="Arial Rounded MT Bold" panose="020F0704030504030204" pitchFamily="34" charset="0"/>
              </a:rPr>
              <a:t>Introduction to business finance</a:t>
            </a:r>
          </a:p>
          <a:p>
            <a:endParaRPr lang="en-GB" sz="4400" dirty="0">
              <a:latin typeface="Arial Rounded MT Bold" panose="020F0704030504030204" pitchFamily="34" charset="0"/>
            </a:endParaRPr>
          </a:p>
          <a:p>
            <a:endParaRPr lang="en-GB" dirty="0"/>
          </a:p>
        </p:txBody>
      </p:sp>
    </p:spTree>
    <p:extLst>
      <p:ext uri="{BB962C8B-B14F-4D97-AF65-F5344CB8AC3E}">
        <p14:creationId xmlns:p14="http://schemas.microsoft.com/office/powerpoint/2010/main" val="10859610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6046C-52F5-C045-B751-6AD64038F416}"/>
              </a:ext>
            </a:extLst>
          </p:cNvPr>
          <p:cNvSpPr>
            <a:spLocks noGrp="1"/>
          </p:cNvSpPr>
          <p:nvPr>
            <p:ph type="title"/>
          </p:nvPr>
        </p:nvSpPr>
        <p:spPr/>
        <p:txBody>
          <a:bodyPr/>
          <a:lstStyle/>
          <a:p>
            <a:r>
              <a:rPr lang="en-GB" b="1" dirty="0"/>
              <a:t>Contents</a:t>
            </a:r>
          </a:p>
        </p:txBody>
      </p:sp>
      <p:sp>
        <p:nvSpPr>
          <p:cNvPr id="3" name="Content Placeholder 2">
            <a:extLst>
              <a:ext uri="{FF2B5EF4-FFF2-40B4-BE49-F238E27FC236}">
                <a16:creationId xmlns:a16="http://schemas.microsoft.com/office/drawing/2014/main" id="{4824C8EE-0E2D-DC49-8027-A5C44A355D64}"/>
              </a:ext>
            </a:extLst>
          </p:cNvPr>
          <p:cNvSpPr>
            <a:spLocks noGrp="1"/>
          </p:cNvSpPr>
          <p:nvPr>
            <p:ph idx="1"/>
          </p:nvPr>
        </p:nvSpPr>
        <p:spPr/>
        <p:txBody>
          <a:bodyPr>
            <a:normAutofit lnSpcReduction="10000"/>
          </a:bodyPr>
          <a:lstStyle/>
          <a:p>
            <a:r>
              <a:rPr lang="en-GB" dirty="0"/>
              <a:t>How trading works in practice – simplified guide </a:t>
            </a:r>
          </a:p>
          <a:p>
            <a:r>
              <a:rPr lang="en-GB" dirty="0"/>
              <a:t>Start up and Running costs</a:t>
            </a:r>
          </a:p>
          <a:p>
            <a:r>
              <a:rPr lang="en-GB" dirty="0"/>
              <a:t>Budgets and budgeting</a:t>
            </a:r>
          </a:p>
          <a:p>
            <a:r>
              <a:rPr lang="en-GB" dirty="0"/>
              <a:t>Profit and Loss account</a:t>
            </a:r>
          </a:p>
          <a:p>
            <a:pPr lvl="1"/>
            <a:r>
              <a:rPr lang="en-GB" dirty="0"/>
              <a:t>Revenue</a:t>
            </a:r>
          </a:p>
          <a:p>
            <a:r>
              <a:rPr lang="en-GB" dirty="0"/>
              <a:t>Cash flow</a:t>
            </a:r>
          </a:p>
          <a:p>
            <a:r>
              <a:rPr lang="en-GB"/>
              <a:t>Balance sheet</a:t>
            </a:r>
            <a:endParaRPr lang="en-GB" dirty="0"/>
          </a:p>
        </p:txBody>
      </p:sp>
    </p:spTree>
    <p:extLst>
      <p:ext uri="{BB962C8B-B14F-4D97-AF65-F5344CB8AC3E}">
        <p14:creationId xmlns:p14="http://schemas.microsoft.com/office/powerpoint/2010/main" val="3613367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595900" y="2073069"/>
            <a:ext cx="5832648" cy="1828800"/>
          </a:xfrm>
        </p:spPr>
        <p:txBody>
          <a:bodyPr>
            <a:normAutofit fontScale="90000"/>
          </a:bodyPr>
          <a:lstStyle/>
          <a:p>
            <a:pPr eaLnBrk="1" hangingPunct="1"/>
            <a:r>
              <a:rPr lang="en-GB" altLang="en-US" sz="66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Trading</a:t>
            </a:r>
            <a:br>
              <a:rPr lang="en-GB" altLang="en-US" sz="66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br>
            <a:r>
              <a:rPr lang="en-GB" altLang="en-US" sz="66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 a simplified explanation</a:t>
            </a:r>
          </a:p>
        </p:txBody>
      </p:sp>
    </p:spTree>
    <p:extLst>
      <p:ext uri="{BB962C8B-B14F-4D97-AF65-F5344CB8AC3E}">
        <p14:creationId xmlns:p14="http://schemas.microsoft.com/office/powerpoint/2010/main" val="2683937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1" name="Group 30"/>
          <p:cNvGrpSpPr/>
          <p:nvPr/>
        </p:nvGrpSpPr>
        <p:grpSpPr>
          <a:xfrm>
            <a:off x="9259412" y="114644"/>
            <a:ext cx="2768348" cy="1504091"/>
            <a:chOff x="9259412" y="114644"/>
            <a:chExt cx="2768348" cy="1504091"/>
          </a:xfrm>
        </p:grpSpPr>
        <p:pic>
          <p:nvPicPr>
            <p:cNvPr id="4" name="Picture 3"/>
            <p:cNvPicPr>
              <a:picLocks noChangeAspect="1"/>
            </p:cNvPicPr>
            <p:nvPr/>
          </p:nvPicPr>
          <p:blipFill>
            <a:blip r:embed="rId2"/>
            <a:stretch>
              <a:fillRect/>
            </a:stretch>
          </p:blipFill>
          <p:spPr>
            <a:xfrm>
              <a:off x="9259412" y="114644"/>
              <a:ext cx="1458709" cy="1504091"/>
            </a:xfrm>
            <a:prstGeom prst="rect">
              <a:avLst/>
            </a:prstGeom>
          </p:spPr>
        </p:pic>
        <p:pic>
          <p:nvPicPr>
            <p:cNvPr id="6" name="Picture 5"/>
            <p:cNvPicPr>
              <a:picLocks noChangeAspect="1"/>
            </p:cNvPicPr>
            <p:nvPr/>
          </p:nvPicPr>
          <p:blipFill>
            <a:blip r:embed="rId3"/>
            <a:stretch>
              <a:fillRect/>
            </a:stretch>
          </p:blipFill>
          <p:spPr>
            <a:xfrm>
              <a:off x="10897296" y="114644"/>
              <a:ext cx="1130464" cy="1504091"/>
            </a:xfrm>
            <a:prstGeom prst="rect">
              <a:avLst/>
            </a:prstGeom>
          </p:spPr>
        </p:pic>
      </p:grpSp>
      <p:pic>
        <p:nvPicPr>
          <p:cNvPr id="11" name="Picture 10"/>
          <p:cNvPicPr>
            <a:picLocks noChangeAspect="1"/>
          </p:cNvPicPr>
          <p:nvPr/>
        </p:nvPicPr>
        <p:blipFill>
          <a:blip r:embed="rId4"/>
          <a:stretch>
            <a:fillRect/>
          </a:stretch>
        </p:blipFill>
        <p:spPr>
          <a:xfrm>
            <a:off x="2883441" y="1216199"/>
            <a:ext cx="1057147" cy="1054100"/>
          </a:xfrm>
          <a:prstGeom prst="rect">
            <a:avLst/>
          </a:prstGeom>
        </p:spPr>
      </p:pic>
      <p:pic>
        <p:nvPicPr>
          <p:cNvPr id="12" name="Picture 11"/>
          <p:cNvPicPr>
            <a:picLocks noChangeAspect="1"/>
          </p:cNvPicPr>
          <p:nvPr/>
        </p:nvPicPr>
        <p:blipFill>
          <a:blip r:embed="rId5">
            <a:extLst>
              <a:ext uri="{BEBA8EAE-BF5A-486C-A8C5-ECC9F3942E4B}">
                <a14:imgProps xmlns:a14="http://schemas.microsoft.com/office/drawing/2010/main">
                  <a14:imgLayer r:embed="rId6">
                    <a14:imgEffect>
                      <a14:sharpenSoften amount="68000"/>
                    </a14:imgEffect>
                    <a14:imgEffect>
                      <a14:brightnessContrast bright="1000" contrast="42000"/>
                    </a14:imgEffect>
                  </a14:imgLayer>
                </a14:imgProps>
              </a:ext>
            </a:extLst>
          </a:blip>
          <a:stretch>
            <a:fillRect/>
          </a:stretch>
        </p:blipFill>
        <p:spPr>
          <a:xfrm>
            <a:off x="4715476" y="289434"/>
            <a:ext cx="2817289" cy="1519200"/>
          </a:xfrm>
          <a:prstGeom prst="rect">
            <a:avLst/>
          </a:prstGeom>
        </p:spPr>
      </p:pic>
      <p:sp>
        <p:nvSpPr>
          <p:cNvPr id="13" name="Right Arrow 12"/>
          <p:cNvSpPr/>
          <p:nvPr/>
        </p:nvSpPr>
        <p:spPr>
          <a:xfrm rot="1510497">
            <a:off x="7083230" y="2716076"/>
            <a:ext cx="2218092" cy="54731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9317032" flipV="1">
            <a:off x="7184129" y="4429603"/>
            <a:ext cx="2038640" cy="5704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0" name="Group 29"/>
          <p:cNvGrpSpPr/>
          <p:nvPr/>
        </p:nvGrpSpPr>
        <p:grpSpPr>
          <a:xfrm>
            <a:off x="6771499" y="1623968"/>
            <a:ext cx="4750318" cy="565817"/>
            <a:chOff x="6771499" y="1623968"/>
            <a:chExt cx="4750318" cy="565817"/>
          </a:xfrm>
        </p:grpSpPr>
        <p:sp>
          <p:nvSpPr>
            <p:cNvPr id="15" name="TextBox 14"/>
            <p:cNvSpPr txBox="1"/>
            <p:nvPr/>
          </p:nvSpPr>
          <p:spPr>
            <a:xfrm>
              <a:off x="9797331" y="1623968"/>
              <a:ext cx="1724486" cy="369332"/>
            </a:xfrm>
            <a:prstGeom prst="rect">
              <a:avLst/>
            </a:prstGeom>
            <a:noFill/>
          </p:spPr>
          <p:txBody>
            <a:bodyPr wrap="square" rtlCol="0">
              <a:spAutoFit/>
            </a:bodyPr>
            <a:lstStyle/>
            <a:p>
              <a:r>
                <a:rPr lang="en-GB" b="1" dirty="0"/>
                <a:t>Shareholders</a:t>
              </a:r>
            </a:p>
          </p:txBody>
        </p:sp>
        <p:cxnSp>
          <p:nvCxnSpPr>
            <p:cNvPr id="17" name="Straight Arrow Connector 16"/>
            <p:cNvCxnSpPr>
              <a:cxnSpLocks/>
              <a:stCxn id="15" idx="1"/>
            </p:cNvCxnSpPr>
            <p:nvPr/>
          </p:nvCxnSpPr>
          <p:spPr>
            <a:xfrm flipH="1">
              <a:off x="6771499" y="1808634"/>
              <a:ext cx="3025832" cy="381151"/>
            </a:xfrm>
            <a:prstGeom prst="straightConnector1">
              <a:avLst/>
            </a:prstGeom>
            <a:ln w="63500">
              <a:tailEnd type="triangle"/>
            </a:ln>
          </p:spPr>
          <p:style>
            <a:lnRef idx="1">
              <a:schemeClr val="accent1"/>
            </a:lnRef>
            <a:fillRef idx="0">
              <a:schemeClr val="accent1"/>
            </a:fillRef>
            <a:effectRef idx="0">
              <a:schemeClr val="accent1"/>
            </a:effectRef>
            <a:fontRef idx="minor">
              <a:schemeClr val="tx1"/>
            </a:fontRef>
          </p:style>
        </p:cxnSp>
      </p:grpSp>
      <p:sp>
        <p:nvSpPr>
          <p:cNvPr id="19" name="Right Arrow 18"/>
          <p:cNvSpPr/>
          <p:nvPr/>
        </p:nvSpPr>
        <p:spPr>
          <a:xfrm rot="12692034" flipV="1">
            <a:off x="2934833" y="4496377"/>
            <a:ext cx="1967559" cy="56660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9" name="Group 28"/>
          <p:cNvGrpSpPr/>
          <p:nvPr/>
        </p:nvGrpSpPr>
        <p:grpSpPr>
          <a:xfrm>
            <a:off x="9423033" y="3415007"/>
            <a:ext cx="1969263" cy="2057666"/>
            <a:chOff x="9423033" y="3415007"/>
            <a:chExt cx="1969263" cy="2057666"/>
          </a:xfrm>
        </p:grpSpPr>
        <p:pic>
          <p:nvPicPr>
            <p:cNvPr id="8" name="Picture 7"/>
            <p:cNvPicPr>
              <a:picLocks noChangeAspect="1"/>
            </p:cNvPicPr>
            <p:nvPr/>
          </p:nvPicPr>
          <p:blipFill>
            <a:blip r:embed="rId7">
              <a:extLst>
                <a:ext uri="{BEBA8EAE-BF5A-486C-A8C5-ECC9F3942E4B}">
                  <a14:imgProps xmlns:a14="http://schemas.microsoft.com/office/drawing/2010/main">
                    <a14:imgLayer r:embed="rId8">
                      <a14:imgEffect>
                        <a14:brightnessContrast bright="35000" contrast="7000"/>
                      </a14:imgEffect>
                    </a14:imgLayer>
                  </a14:imgProps>
                </a:ext>
              </a:extLst>
            </a:blip>
            <a:stretch>
              <a:fillRect/>
            </a:stretch>
          </p:blipFill>
          <p:spPr>
            <a:xfrm flipH="1">
              <a:off x="9423033" y="3415007"/>
              <a:ext cx="1857109" cy="1486300"/>
            </a:xfrm>
            <a:prstGeom prst="rect">
              <a:avLst/>
            </a:prstGeom>
          </p:spPr>
        </p:pic>
        <p:sp>
          <p:nvSpPr>
            <p:cNvPr id="21" name="TextBox 20"/>
            <p:cNvSpPr txBox="1"/>
            <p:nvPr/>
          </p:nvSpPr>
          <p:spPr>
            <a:xfrm>
              <a:off x="10527957" y="5103341"/>
              <a:ext cx="864339" cy="369332"/>
            </a:xfrm>
            <a:prstGeom prst="rect">
              <a:avLst/>
            </a:prstGeom>
            <a:noFill/>
          </p:spPr>
          <p:txBody>
            <a:bodyPr wrap="none" rtlCol="0">
              <a:spAutoFit/>
            </a:bodyPr>
            <a:lstStyle/>
            <a:p>
              <a:r>
                <a:rPr lang="en-GB" b="1" dirty="0"/>
                <a:t>Assets</a:t>
              </a:r>
            </a:p>
          </p:txBody>
        </p:sp>
      </p:grpSp>
      <p:grpSp>
        <p:nvGrpSpPr>
          <p:cNvPr id="27" name="Group 26"/>
          <p:cNvGrpSpPr/>
          <p:nvPr/>
        </p:nvGrpSpPr>
        <p:grpSpPr>
          <a:xfrm>
            <a:off x="878181" y="3415007"/>
            <a:ext cx="1970559" cy="1983525"/>
            <a:chOff x="878181" y="3415007"/>
            <a:chExt cx="1970559" cy="1983525"/>
          </a:xfrm>
        </p:grpSpPr>
        <p:pic>
          <p:nvPicPr>
            <p:cNvPr id="10" name="Picture 9"/>
            <p:cNvPicPr>
              <a:picLocks noChangeAspect="1"/>
            </p:cNvPicPr>
            <p:nvPr/>
          </p:nvPicPr>
          <p:blipFill>
            <a:blip r:embed="rId9"/>
            <a:stretch>
              <a:fillRect/>
            </a:stretch>
          </p:blipFill>
          <p:spPr>
            <a:xfrm>
              <a:off x="878181" y="3415007"/>
              <a:ext cx="1970559" cy="1395477"/>
            </a:xfrm>
            <a:prstGeom prst="rect">
              <a:avLst/>
            </a:prstGeom>
          </p:spPr>
        </p:pic>
        <p:sp>
          <p:nvSpPr>
            <p:cNvPr id="22" name="TextBox 21"/>
            <p:cNvSpPr txBox="1"/>
            <p:nvPr/>
          </p:nvSpPr>
          <p:spPr>
            <a:xfrm>
              <a:off x="878181" y="5029200"/>
              <a:ext cx="729687" cy="369332"/>
            </a:xfrm>
            <a:prstGeom prst="rect">
              <a:avLst/>
            </a:prstGeom>
            <a:noFill/>
          </p:spPr>
          <p:txBody>
            <a:bodyPr wrap="none" rtlCol="0">
              <a:spAutoFit/>
            </a:bodyPr>
            <a:lstStyle/>
            <a:p>
              <a:r>
                <a:rPr lang="en-GB" b="1" dirty="0"/>
                <a:t>Sales</a:t>
              </a:r>
            </a:p>
          </p:txBody>
        </p:sp>
      </p:grpSp>
      <p:grpSp>
        <p:nvGrpSpPr>
          <p:cNvPr id="28" name="Group 27"/>
          <p:cNvGrpSpPr/>
          <p:nvPr/>
        </p:nvGrpSpPr>
        <p:grpSpPr>
          <a:xfrm>
            <a:off x="5093119" y="3907906"/>
            <a:ext cx="1774917" cy="1743545"/>
            <a:chOff x="5147092" y="4745589"/>
            <a:chExt cx="1774917" cy="1743545"/>
          </a:xfrm>
        </p:grpSpPr>
        <p:pic>
          <p:nvPicPr>
            <p:cNvPr id="9" name="Picture 8"/>
            <p:cNvPicPr>
              <a:picLocks noChangeAspect="1"/>
            </p:cNvPicPr>
            <p:nvPr/>
          </p:nvPicPr>
          <p:blipFill>
            <a:blip r:embed="rId10"/>
            <a:stretch>
              <a:fillRect/>
            </a:stretch>
          </p:blipFill>
          <p:spPr>
            <a:xfrm>
              <a:off x="5147092" y="5301049"/>
              <a:ext cx="1774917" cy="1188085"/>
            </a:xfrm>
            <a:prstGeom prst="rect">
              <a:avLst/>
            </a:prstGeom>
          </p:spPr>
        </p:pic>
        <p:sp>
          <p:nvSpPr>
            <p:cNvPr id="23" name="TextBox 22"/>
            <p:cNvSpPr txBox="1"/>
            <p:nvPr/>
          </p:nvSpPr>
          <p:spPr>
            <a:xfrm>
              <a:off x="5550682" y="4745589"/>
              <a:ext cx="1075038" cy="369332"/>
            </a:xfrm>
            <a:prstGeom prst="rect">
              <a:avLst/>
            </a:prstGeom>
            <a:noFill/>
          </p:spPr>
          <p:txBody>
            <a:bodyPr wrap="none" rtlCol="0">
              <a:spAutoFit/>
            </a:bodyPr>
            <a:lstStyle/>
            <a:p>
              <a:r>
                <a:rPr lang="en-GB" b="1" dirty="0"/>
                <a:t>Produce</a:t>
              </a:r>
            </a:p>
          </p:txBody>
        </p:sp>
      </p:grpSp>
      <p:sp>
        <p:nvSpPr>
          <p:cNvPr id="24" name="Right Arrow 23"/>
          <p:cNvSpPr/>
          <p:nvPr/>
        </p:nvSpPr>
        <p:spPr>
          <a:xfrm rot="19032163" flipV="1">
            <a:off x="1770166" y="2421596"/>
            <a:ext cx="1625219" cy="5704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ight Arrow 24"/>
          <p:cNvSpPr/>
          <p:nvPr/>
        </p:nvSpPr>
        <p:spPr>
          <a:xfrm rot="20752660" flipV="1">
            <a:off x="3806485" y="1271594"/>
            <a:ext cx="1625219" cy="5704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3055001" y="2702248"/>
            <a:ext cx="2266072" cy="570682"/>
            <a:chOff x="3055001" y="2702248"/>
            <a:chExt cx="2266072" cy="570682"/>
          </a:xfrm>
        </p:grpSpPr>
        <p:sp>
          <p:nvSpPr>
            <p:cNvPr id="26" name="Right Arrow 25"/>
            <p:cNvSpPr/>
            <p:nvPr/>
          </p:nvSpPr>
          <p:spPr>
            <a:xfrm rot="20136878" flipV="1">
              <a:off x="3055001" y="2702448"/>
              <a:ext cx="2070328" cy="57048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TextBox 31"/>
            <p:cNvSpPr txBox="1"/>
            <p:nvPr/>
          </p:nvSpPr>
          <p:spPr>
            <a:xfrm rot="20145904">
              <a:off x="3245441" y="2702248"/>
              <a:ext cx="2075632" cy="369332"/>
            </a:xfrm>
            <a:prstGeom prst="rect">
              <a:avLst/>
            </a:prstGeom>
            <a:noFill/>
          </p:spPr>
          <p:txBody>
            <a:bodyPr wrap="square" rtlCol="0">
              <a:spAutoFit/>
            </a:bodyPr>
            <a:lstStyle/>
            <a:p>
              <a:r>
                <a:rPr lang="en-GB" dirty="0"/>
                <a:t>Working capital</a:t>
              </a:r>
            </a:p>
          </p:txBody>
        </p:sp>
      </p:grpSp>
      <p:sp>
        <p:nvSpPr>
          <p:cNvPr id="34" name="Bent Arrow 33"/>
          <p:cNvSpPr/>
          <p:nvPr/>
        </p:nvSpPr>
        <p:spPr>
          <a:xfrm>
            <a:off x="5453722" y="578412"/>
            <a:ext cx="3635727" cy="252249"/>
          </a:xfrm>
          <a:prstGeom prst="ben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grpSp>
        <p:nvGrpSpPr>
          <p:cNvPr id="36" name="Group 35"/>
          <p:cNvGrpSpPr/>
          <p:nvPr/>
        </p:nvGrpSpPr>
        <p:grpSpPr>
          <a:xfrm>
            <a:off x="5136884" y="1845598"/>
            <a:ext cx="2416495" cy="1958874"/>
            <a:chOff x="5136884" y="1845598"/>
            <a:chExt cx="2416495" cy="1958874"/>
          </a:xfrm>
        </p:grpSpPr>
        <p:pic>
          <p:nvPicPr>
            <p:cNvPr id="7" name="Picture 6"/>
            <p:cNvPicPr>
              <a:picLocks noChangeAspect="1"/>
            </p:cNvPicPr>
            <p:nvPr/>
          </p:nvPicPr>
          <p:blipFill>
            <a:blip r:embed="rId11"/>
            <a:stretch>
              <a:fillRect/>
            </a:stretch>
          </p:blipFill>
          <p:spPr>
            <a:xfrm>
              <a:off x="5297600" y="1845598"/>
              <a:ext cx="1473899" cy="1569409"/>
            </a:xfrm>
            <a:prstGeom prst="rect">
              <a:avLst/>
            </a:prstGeom>
          </p:spPr>
        </p:pic>
        <p:sp>
          <p:nvSpPr>
            <p:cNvPr id="35" name="TextBox 34"/>
            <p:cNvSpPr txBox="1"/>
            <p:nvPr/>
          </p:nvSpPr>
          <p:spPr>
            <a:xfrm>
              <a:off x="5136884" y="3435140"/>
              <a:ext cx="2416495" cy="369332"/>
            </a:xfrm>
            <a:prstGeom prst="rect">
              <a:avLst/>
            </a:prstGeom>
            <a:noFill/>
          </p:spPr>
          <p:txBody>
            <a:bodyPr wrap="none" rtlCol="0">
              <a:spAutoFit/>
            </a:bodyPr>
            <a:lstStyle/>
            <a:p>
              <a:r>
                <a:rPr lang="en-GB" b="1" dirty="0"/>
                <a:t>Shareholders’ Equity</a:t>
              </a:r>
            </a:p>
          </p:txBody>
        </p:sp>
      </p:grpSp>
    </p:spTree>
    <p:extLst>
      <p:ext uri="{BB962C8B-B14F-4D97-AF65-F5344CB8AC3E}">
        <p14:creationId xmlns:p14="http://schemas.microsoft.com/office/powerpoint/2010/main" val="964430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1"/>
                                        </p:tgtEl>
                                        <p:attrNameLst>
                                          <p:attrName>style.visibility</p:attrName>
                                        </p:attrNameLst>
                                      </p:cBhvr>
                                      <p:to>
                                        <p:strVal val="visible"/>
                                      </p:to>
                                    </p:set>
                                    <p:anim calcmode="lin" valueType="num">
                                      <p:cBhvr additive="base">
                                        <p:cTn id="7" dur="500" fill="hold"/>
                                        <p:tgtEl>
                                          <p:spTgt spid="31"/>
                                        </p:tgtEl>
                                        <p:attrNameLst>
                                          <p:attrName>ppt_x</p:attrName>
                                        </p:attrNameLst>
                                      </p:cBhvr>
                                      <p:tavLst>
                                        <p:tav tm="0">
                                          <p:val>
                                            <p:strVal val="#ppt_x"/>
                                          </p:val>
                                        </p:tav>
                                        <p:tav tm="100000">
                                          <p:val>
                                            <p:strVal val="#ppt_x"/>
                                          </p:val>
                                        </p:tav>
                                      </p:tavLst>
                                    </p:anim>
                                    <p:anim calcmode="lin" valueType="num">
                                      <p:cBhvr additive="base">
                                        <p:cTn id="8" dur="500" fill="hold"/>
                                        <p:tgtEl>
                                          <p:spTgt spid="3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blinds(horizontal)">
                                      <p:cBhvr>
                                        <p:cTn id="21" dur="500"/>
                                        <p:tgtEl>
                                          <p:spTgt spid="13"/>
                                        </p:tgtEl>
                                      </p:cBhvr>
                                    </p:animEffect>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nodeType="clickEffect">
                                  <p:stCondLst>
                                    <p:cond delay="0"/>
                                  </p:stCondLst>
                                  <p:childTnLst>
                                    <p:set>
                                      <p:cBhvr>
                                        <p:cTn id="25" dur="1" fill="hold">
                                          <p:stCondLst>
                                            <p:cond delay="0"/>
                                          </p:stCondLst>
                                        </p:cTn>
                                        <p:tgtEl>
                                          <p:spTgt spid="29"/>
                                        </p:tgtEl>
                                        <p:attrNameLst>
                                          <p:attrName>style.visibility</p:attrName>
                                        </p:attrNameLst>
                                      </p:cBhvr>
                                      <p:to>
                                        <p:strVal val="visible"/>
                                      </p:to>
                                    </p:set>
                                    <p:animEffect transition="in" filter="fade">
                                      <p:cBhvr>
                                        <p:cTn id="26" dur="1000"/>
                                        <p:tgtEl>
                                          <p:spTgt spid="29"/>
                                        </p:tgtEl>
                                      </p:cBhvr>
                                    </p:animEffect>
                                    <p:anim calcmode="lin" valueType="num">
                                      <p:cBhvr>
                                        <p:cTn id="27" dur="1000" fill="hold"/>
                                        <p:tgtEl>
                                          <p:spTgt spid="29"/>
                                        </p:tgtEl>
                                        <p:attrNameLst>
                                          <p:attrName>ppt_x</p:attrName>
                                        </p:attrNameLst>
                                      </p:cBhvr>
                                      <p:tavLst>
                                        <p:tav tm="0">
                                          <p:val>
                                            <p:strVal val="#ppt_x"/>
                                          </p:val>
                                        </p:tav>
                                        <p:tav tm="100000">
                                          <p:val>
                                            <p:strVal val="#ppt_x"/>
                                          </p:val>
                                        </p:tav>
                                      </p:tavLst>
                                    </p:anim>
                                    <p:anim calcmode="lin" valueType="num">
                                      <p:cBhvr>
                                        <p:cTn id="28" dur="1000" fill="hold"/>
                                        <p:tgtEl>
                                          <p:spTgt spid="29"/>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nodeType="clickEffect">
                                  <p:stCondLst>
                                    <p:cond delay="0"/>
                                  </p:stCondLst>
                                  <p:childTnLst>
                                    <p:set>
                                      <p:cBhvr>
                                        <p:cTn id="36" dur="1" fill="hold">
                                          <p:stCondLst>
                                            <p:cond delay="0"/>
                                          </p:stCondLst>
                                        </p:cTn>
                                        <p:tgtEl>
                                          <p:spTgt spid="2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53" presetClass="entr" presetSubtype="16" fill="hold" nodeType="clickEffect">
                                  <p:stCondLst>
                                    <p:cond delay="0"/>
                                  </p:stCondLst>
                                  <p:childTnLst>
                                    <p:set>
                                      <p:cBhvr>
                                        <p:cTn id="44" dur="1" fill="hold">
                                          <p:stCondLst>
                                            <p:cond delay="0"/>
                                          </p:stCondLst>
                                        </p:cTn>
                                        <p:tgtEl>
                                          <p:spTgt spid="27"/>
                                        </p:tgtEl>
                                        <p:attrNameLst>
                                          <p:attrName>style.visibility</p:attrName>
                                        </p:attrNameLst>
                                      </p:cBhvr>
                                      <p:to>
                                        <p:strVal val="visible"/>
                                      </p:to>
                                    </p:set>
                                    <p:anim calcmode="lin" valueType="num">
                                      <p:cBhvr>
                                        <p:cTn id="45" dur="500" fill="hold"/>
                                        <p:tgtEl>
                                          <p:spTgt spid="27"/>
                                        </p:tgtEl>
                                        <p:attrNameLst>
                                          <p:attrName>ppt_w</p:attrName>
                                        </p:attrNameLst>
                                      </p:cBhvr>
                                      <p:tavLst>
                                        <p:tav tm="0">
                                          <p:val>
                                            <p:fltVal val="0"/>
                                          </p:val>
                                        </p:tav>
                                        <p:tav tm="100000">
                                          <p:val>
                                            <p:strVal val="#ppt_w"/>
                                          </p:val>
                                        </p:tav>
                                      </p:tavLst>
                                    </p:anim>
                                    <p:anim calcmode="lin" valueType="num">
                                      <p:cBhvr>
                                        <p:cTn id="46" dur="500" fill="hold"/>
                                        <p:tgtEl>
                                          <p:spTgt spid="27"/>
                                        </p:tgtEl>
                                        <p:attrNameLst>
                                          <p:attrName>ppt_h</p:attrName>
                                        </p:attrNameLst>
                                      </p:cBhvr>
                                      <p:tavLst>
                                        <p:tav tm="0">
                                          <p:val>
                                            <p:fltVal val="0"/>
                                          </p:val>
                                        </p:tav>
                                        <p:tav tm="100000">
                                          <p:val>
                                            <p:strVal val="#ppt_h"/>
                                          </p:val>
                                        </p:tav>
                                      </p:tavLst>
                                    </p:anim>
                                    <p:animEffect transition="in" filter="fade">
                                      <p:cBhvr>
                                        <p:cTn id="47" dur="500"/>
                                        <p:tgtEl>
                                          <p:spTgt spid="27"/>
                                        </p:tgtEl>
                                      </p:cBhvr>
                                    </p:animEffect>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grpId="0" nodeType="clickEffect">
                                  <p:stCondLst>
                                    <p:cond delay="0"/>
                                  </p:stCondLst>
                                  <p:childTnLst>
                                    <p:set>
                                      <p:cBhvr>
                                        <p:cTn id="51" dur="1" fill="hold">
                                          <p:stCondLst>
                                            <p:cond delay="0"/>
                                          </p:stCondLst>
                                        </p:cTn>
                                        <p:tgtEl>
                                          <p:spTgt spid="24"/>
                                        </p:tgtEl>
                                        <p:attrNameLst>
                                          <p:attrName>style.visibility</p:attrName>
                                        </p:attrNameLst>
                                      </p:cBhvr>
                                      <p:to>
                                        <p:strVal val="visible"/>
                                      </p:to>
                                    </p:set>
                                  </p:childTnLst>
                                </p:cTn>
                              </p:par>
                            </p:childTnLst>
                          </p:cTn>
                        </p:par>
                      </p:childTnLst>
                    </p:cTn>
                  </p:par>
                  <p:par>
                    <p:cTn id="52" fill="hold">
                      <p:stCondLst>
                        <p:cond delay="indefinite"/>
                      </p:stCondLst>
                      <p:childTnLst>
                        <p:par>
                          <p:cTn id="53" fill="hold">
                            <p:stCondLst>
                              <p:cond delay="0"/>
                            </p:stCondLst>
                            <p:childTnLst>
                              <p:par>
                                <p:cTn id="54" presetID="1" presetClass="entr" presetSubtype="0" fill="hold" nodeType="clickEffect">
                                  <p:stCondLst>
                                    <p:cond delay="0"/>
                                  </p:stCondLst>
                                  <p:childTnLst>
                                    <p:set>
                                      <p:cBhvr>
                                        <p:cTn id="55" dur="1" fill="hold">
                                          <p:stCondLst>
                                            <p:cond delay="0"/>
                                          </p:stCondLst>
                                        </p:cTn>
                                        <p:tgtEl>
                                          <p:spTgt spid="33"/>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nodeType="clickEffect">
                                  <p:stCondLst>
                                    <p:cond delay="0"/>
                                  </p:stCondLst>
                                  <p:childTnLst>
                                    <p:set>
                                      <p:cBhvr>
                                        <p:cTn id="59" dur="1" fill="hold">
                                          <p:stCondLst>
                                            <p:cond delay="0"/>
                                          </p:stCondLst>
                                        </p:cTn>
                                        <p:tgtEl>
                                          <p:spTgt spid="11"/>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1" presetClass="entr" presetSubtype="0" fill="hold" grpId="0" nodeType="clickEffect">
                                  <p:stCondLst>
                                    <p:cond delay="0"/>
                                  </p:stCondLst>
                                  <p:childTnLst>
                                    <p:set>
                                      <p:cBhvr>
                                        <p:cTn id="63" dur="1" fill="hold">
                                          <p:stCondLst>
                                            <p:cond delay="0"/>
                                          </p:stCondLst>
                                        </p:cTn>
                                        <p:tgtEl>
                                          <p:spTgt spid="25"/>
                                        </p:tgtEl>
                                        <p:attrNameLst>
                                          <p:attrName>style.visibility</p:attrName>
                                        </p:attrNameLst>
                                      </p:cBhvr>
                                      <p:to>
                                        <p:strVal val="visible"/>
                                      </p:to>
                                    </p:se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2"/>
                                        </p:tgtEl>
                                        <p:attrNameLst>
                                          <p:attrName>style.visibility</p:attrName>
                                        </p:attrNameLst>
                                      </p:cBhvr>
                                      <p:to>
                                        <p:strVal val="visible"/>
                                      </p:to>
                                    </p:set>
                                  </p:childTnLst>
                                </p:cTn>
                              </p:par>
                            </p:childTnLst>
                          </p:cTn>
                        </p:par>
                      </p:childTnLst>
                    </p:cTn>
                  </p:par>
                  <p:par>
                    <p:cTn id="68" fill="hold">
                      <p:stCondLst>
                        <p:cond delay="indefinite"/>
                      </p:stCondLst>
                      <p:childTnLst>
                        <p:par>
                          <p:cTn id="69" fill="hold">
                            <p:stCondLst>
                              <p:cond delay="0"/>
                            </p:stCondLst>
                            <p:childTnLst>
                              <p:par>
                                <p:cTn id="70" presetID="1" presetClass="entr" presetSubtype="0" fill="hold" grpId="0" nodeType="clickEffect">
                                  <p:stCondLst>
                                    <p:cond delay="0"/>
                                  </p:stCondLst>
                                  <p:childTnLst>
                                    <p:set>
                                      <p:cBhvr>
                                        <p:cTn id="71" dur="1" fill="hold">
                                          <p:stCondLst>
                                            <p:cond delay="0"/>
                                          </p:stCondLst>
                                        </p:cTn>
                                        <p:tgtEl>
                                          <p:spTgt spid="3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9" grpId="0" animBg="1"/>
      <p:bldP spid="24" grpId="0" animBg="1"/>
      <p:bldP spid="25" grpId="0" animBg="1"/>
      <p:bldP spid="34" grpId="0" animBg="1"/>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730609" y="1798983"/>
            <a:ext cx="10363200" cy="1325194"/>
          </a:xfrm>
        </p:spPr>
        <p:txBody>
          <a:bodyPr rtlCol="0">
            <a:normAutofit fontScale="90000"/>
          </a:bodyPr>
          <a:lstStyle/>
          <a:p>
            <a:pPr>
              <a:defRPr/>
            </a:pPr>
            <a:br>
              <a:rPr lang="en-GB" dirty="0"/>
            </a:br>
            <a:br>
              <a:rPr lang="en-GB" dirty="0"/>
            </a:br>
            <a:r>
              <a:rPr lang="en-GB" sz="7200" dirty="0">
                <a:solidFill>
                  <a:schemeClr val="bg1"/>
                </a:solidFill>
                <a:effectLst>
                  <a:outerShdw blurRad="38100" dist="38100" dir="2700000" algn="tl">
                    <a:srgbClr val="000000">
                      <a:alpha val="43137"/>
                    </a:srgbClr>
                  </a:outerShdw>
                </a:effectLst>
                <a:latin typeface="Arial Rounded MT Bold" panose="020F0704030504030204" pitchFamily="34" charset="0"/>
              </a:rPr>
              <a:t>Start up costs</a:t>
            </a:r>
            <a:br>
              <a:rPr lang="en-GB" sz="7200" dirty="0">
                <a:solidFill>
                  <a:schemeClr val="bg1"/>
                </a:solidFill>
                <a:effectLst>
                  <a:outerShdw blurRad="38100" dist="38100" dir="2700000" algn="tl">
                    <a:srgbClr val="000000">
                      <a:alpha val="43137"/>
                    </a:srgbClr>
                  </a:outerShdw>
                </a:effectLst>
                <a:latin typeface="Arial Rounded MT Bold" panose="020F0704030504030204" pitchFamily="34" charset="0"/>
              </a:rPr>
            </a:br>
            <a:r>
              <a:rPr lang="en-GB" sz="7200" dirty="0">
                <a:solidFill>
                  <a:schemeClr val="bg1"/>
                </a:solidFill>
                <a:effectLst>
                  <a:outerShdw blurRad="38100" dist="38100" dir="2700000" algn="tl">
                    <a:srgbClr val="000000">
                      <a:alpha val="43137"/>
                    </a:srgbClr>
                  </a:outerShdw>
                </a:effectLst>
                <a:latin typeface="Arial Rounded MT Bold" panose="020F0704030504030204" pitchFamily="34" charset="0"/>
              </a:rPr>
              <a:t>and Running costs</a:t>
            </a:r>
            <a:endParaRPr lang="en-GB" sz="67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itchFamily="34" charset="0"/>
            </a:endParaRPr>
          </a:p>
        </p:txBody>
      </p:sp>
    </p:spTree>
    <p:extLst>
      <p:ext uri="{BB962C8B-B14F-4D97-AF65-F5344CB8AC3E}">
        <p14:creationId xmlns:p14="http://schemas.microsoft.com/office/powerpoint/2010/main" val="4195183022"/>
      </p:ext>
    </p:extLst>
  </p:cSld>
  <p:clrMapOvr>
    <a:masterClrMapping/>
  </p:clrMapOvr>
  <p:transition spd="med">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4"/>
          <p:cNvSpPr>
            <a:spLocks noGrp="1" noChangeArrowheads="1"/>
          </p:cNvSpPr>
          <p:nvPr>
            <p:ph type="title"/>
          </p:nvPr>
        </p:nvSpPr>
        <p:spPr>
          <a:xfrm>
            <a:off x="83127" y="151501"/>
            <a:ext cx="8920925" cy="1143000"/>
          </a:xfrm>
        </p:spPr>
        <p:txBody>
          <a:bodyPr>
            <a:noAutofit/>
          </a:bodyPr>
          <a:lstStyle/>
          <a:p>
            <a:pPr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Start Up and Running Costs (Definition)</a:t>
            </a:r>
          </a:p>
        </p:txBody>
      </p:sp>
      <p:sp>
        <p:nvSpPr>
          <p:cNvPr id="3076" name="Rectangle 5"/>
          <p:cNvSpPr>
            <a:spLocks noGrp="1" noChangeArrowheads="1"/>
          </p:cNvSpPr>
          <p:nvPr>
            <p:ph sz="half" idx="1"/>
          </p:nvPr>
        </p:nvSpPr>
        <p:spPr>
          <a:xfrm>
            <a:off x="633870" y="1292421"/>
            <a:ext cx="4038600" cy="4525963"/>
          </a:xfrm>
        </p:spPr>
        <p:txBody>
          <a:bodyPr>
            <a:normAutofit/>
          </a:bodyPr>
          <a:lstStyle/>
          <a:p>
            <a:pPr eaLnBrk="1" hangingPunct="1">
              <a:buFontTx/>
              <a:buNone/>
            </a:pPr>
            <a:endParaRPr lang="en-GB" altLang="en-US" dirty="0"/>
          </a:p>
          <a:p>
            <a:pPr eaLnBrk="1" hangingPunct="1">
              <a:buFontTx/>
              <a:buNone/>
            </a:pPr>
            <a:r>
              <a:rPr lang="en-GB" altLang="en-US" b="1" dirty="0"/>
              <a:t>   Start Up Costs</a:t>
            </a:r>
          </a:p>
          <a:p>
            <a:pPr eaLnBrk="1" hangingPunct="1">
              <a:buFontTx/>
              <a:buNone/>
            </a:pPr>
            <a:endParaRPr lang="en-GB" altLang="en-US" dirty="0"/>
          </a:p>
          <a:p>
            <a:pPr eaLnBrk="1" hangingPunct="1">
              <a:buFontTx/>
              <a:buNone/>
            </a:pPr>
            <a:endParaRPr lang="en-GB" altLang="en-US" dirty="0"/>
          </a:p>
          <a:p>
            <a:pPr eaLnBrk="1" hangingPunct="1">
              <a:buFontTx/>
              <a:buNone/>
            </a:pPr>
            <a:r>
              <a:rPr lang="en-GB" altLang="en-US" dirty="0"/>
              <a:t>   Cost that the business has to pay to get started</a:t>
            </a:r>
          </a:p>
        </p:txBody>
      </p:sp>
      <p:sp>
        <p:nvSpPr>
          <p:cNvPr id="3077" name="Rectangle 6"/>
          <p:cNvSpPr>
            <a:spLocks noGrp="1" noChangeArrowheads="1"/>
          </p:cNvSpPr>
          <p:nvPr>
            <p:ph sz="half" idx="2"/>
          </p:nvPr>
        </p:nvSpPr>
        <p:spPr>
          <a:xfrm>
            <a:off x="5111943" y="1292421"/>
            <a:ext cx="4038600" cy="4525963"/>
          </a:xfrm>
        </p:spPr>
        <p:txBody>
          <a:bodyPr>
            <a:normAutofit/>
          </a:bodyPr>
          <a:lstStyle/>
          <a:p>
            <a:pPr eaLnBrk="1" hangingPunct="1">
              <a:buFontTx/>
              <a:buNone/>
            </a:pPr>
            <a:endParaRPr lang="en-GB" altLang="en-US" dirty="0"/>
          </a:p>
          <a:p>
            <a:pPr eaLnBrk="1" hangingPunct="1">
              <a:buFontTx/>
              <a:buNone/>
            </a:pPr>
            <a:r>
              <a:rPr lang="en-GB" altLang="en-US" b="1" dirty="0"/>
              <a:t>   Running costs</a:t>
            </a:r>
          </a:p>
          <a:p>
            <a:pPr eaLnBrk="1" hangingPunct="1">
              <a:buFontTx/>
              <a:buNone/>
            </a:pPr>
            <a:endParaRPr lang="en-GB" altLang="en-US" dirty="0"/>
          </a:p>
          <a:p>
            <a:pPr eaLnBrk="1" hangingPunct="1">
              <a:buFontTx/>
              <a:buNone/>
            </a:pPr>
            <a:endParaRPr lang="en-GB" altLang="en-US" dirty="0"/>
          </a:p>
          <a:p>
            <a:pPr eaLnBrk="1" hangingPunct="1">
              <a:buFontTx/>
              <a:buNone/>
            </a:pPr>
            <a:r>
              <a:rPr lang="en-GB" altLang="en-US" dirty="0"/>
              <a:t>   Costs that the business has to pay every month</a:t>
            </a:r>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a:p>
            <a:pPr eaLnBrk="1" hangingPunct="1">
              <a:buFontTx/>
              <a:buNone/>
            </a:pPr>
            <a:endParaRPr lang="en-GB" altLang="en-US" dirty="0"/>
          </a:p>
        </p:txBody>
      </p:sp>
      <p:sp>
        <p:nvSpPr>
          <p:cNvPr id="5" name="Slide Number Placeholder 6"/>
          <p:cNvSpPr>
            <a:spLocks noGrp="1"/>
          </p:cNvSpPr>
          <p:nvPr>
            <p:ph type="sldNum" sz="quarter" idx="12"/>
          </p:nvPr>
        </p:nvSpPr>
        <p:spPr/>
        <p:txBody>
          <a:bodyPr/>
          <a:lstStyle/>
          <a:p>
            <a:pPr>
              <a:defRPr/>
            </a:pPr>
            <a:fld id="{15D55DFE-94A1-4975-9FB4-6D2AD4EA974E}" type="slidenum">
              <a:rPr lang="en-GB"/>
              <a:pPr>
                <a:defRPr/>
              </a:pPr>
              <a:t>7</a:t>
            </a:fld>
            <a:endParaRPr lang="en-GB"/>
          </a:p>
        </p:txBody>
      </p:sp>
      <p:pic>
        <p:nvPicPr>
          <p:cNvPr id="3081" name="Picture 9" descr="https://encrypted-tbn0.gstatic.com/images?q=tbn:ANd9GcQYK1b-BjCt9eX1Q42J6UmJ-ug8z9hStMlubhU493wGs9stm5Q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01551" y="1292421"/>
            <a:ext cx="3326767" cy="207923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7230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076">
                                            <p:txEl>
                                              <p:pRg st="1" end="1"/>
                                            </p:txEl>
                                          </p:spTgt>
                                        </p:tgtEl>
                                        <p:attrNameLst>
                                          <p:attrName>style.visibility</p:attrName>
                                        </p:attrNameLst>
                                      </p:cBhvr>
                                      <p:to>
                                        <p:strVal val="visible"/>
                                      </p:to>
                                    </p:set>
                                    <p:animEffect transition="in" filter="fade">
                                      <p:cBhvr>
                                        <p:cTn id="7" dur="500"/>
                                        <p:tgtEl>
                                          <p:spTgt spid="307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076">
                                            <p:txEl>
                                              <p:pRg st="4" end="4"/>
                                            </p:txEl>
                                          </p:spTgt>
                                        </p:tgtEl>
                                        <p:attrNameLst>
                                          <p:attrName>style.visibility</p:attrName>
                                        </p:attrNameLst>
                                      </p:cBhvr>
                                      <p:to>
                                        <p:strVal val="visible"/>
                                      </p:to>
                                    </p:set>
                                    <p:animEffect transition="in" filter="fade">
                                      <p:cBhvr>
                                        <p:cTn id="12" dur="500"/>
                                        <p:tgtEl>
                                          <p:spTgt spid="307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077">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07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6" grpId="0" build="p"/>
      <p:bldP spid="307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124691" y="260648"/>
            <a:ext cx="8944325" cy="1143000"/>
          </a:xfrm>
        </p:spPr>
        <p:txBody>
          <a:bodyPr>
            <a:noAutofit/>
          </a:bodyPr>
          <a:lstStyle/>
          <a:p>
            <a:pPr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Start Up and Running Costs (Examples)</a:t>
            </a:r>
          </a:p>
        </p:txBody>
      </p:sp>
      <p:sp>
        <p:nvSpPr>
          <p:cNvPr id="4100" name="Rectangle 4"/>
          <p:cNvSpPr>
            <a:spLocks noGrp="1" noChangeArrowheads="1"/>
          </p:cNvSpPr>
          <p:nvPr>
            <p:ph sz="half" idx="1"/>
          </p:nvPr>
        </p:nvSpPr>
        <p:spPr>
          <a:xfrm>
            <a:off x="986358" y="1628801"/>
            <a:ext cx="3997122" cy="3435793"/>
          </a:xfrm>
        </p:spPr>
        <p:txBody>
          <a:bodyPr>
            <a:normAutofit fontScale="92500" lnSpcReduction="20000"/>
          </a:bodyPr>
          <a:lstStyle/>
          <a:p>
            <a:pPr marL="0" indent="0" algn="ctr">
              <a:buNone/>
            </a:pPr>
            <a:endParaRPr lang="en-GB" altLang="en-US" dirty="0"/>
          </a:p>
          <a:p>
            <a:pPr marL="0" indent="0" algn="ctr">
              <a:buNone/>
            </a:pPr>
            <a:endParaRPr lang="en-GB" altLang="en-US" dirty="0"/>
          </a:p>
          <a:p>
            <a:pPr marL="0" indent="0">
              <a:buNone/>
            </a:pPr>
            <a:r>
              <a:rPr lang="en-GB" altLang="en-US" b="1" dirty="0"/>
              <a:t>Start Up</a:t>
            </a:r>
          </a:p>
          <a:p>
            <a:pPr marL="0" indent="0">
              <a:buNone/>
            </a:pPr>
            <a:endParaRPr lang="en-GB" altLang="en-US" dirty="0"/>
          </a:p>
          <a:p>
            <a:pPr marL="0" indent="0">
              <a:buNone/>
            </a:pPr>
            <a:r>
              <a:rPr lang="en-GB" altLang="en-US" dirty="0"/>
              <a:t>Equipment</a:t>
            </a:r>
          </a:p>
          <a:p>
            <a:pPr marL="0" indent="0">
              <a:buNone/>
            </a:pPr>
            <a:r>
              <a:rPr lang="en-GB" altLang="en-US" dirty="0"/>
              <a:t>Legal fees</a:t>
            </a:r>
          </a:p>
          <a:p>
            <a:pPr marL="0" indent="0">
              <a:buNone/>
            </a:pPr>
            <a:r>
              <a:rPr lang="en-GB" altLang="en-US" dirty="0"/>
              <a:t>Fixtures fittings</a:t>
            </a:r>
          </a:p>
          <a:p>
            <a:pPr marL="0" indent="0">
              <a:buNone/>
            </a:pPr>
            <a:r>
              <a:rPr lang="en-GB" altLang="en-US" dirty="0"/>
              <a:t>Delivery van</a:t>
            </a:r>
          </a:p>
        </p:txBody>
      </p:sp>
      <p:sp>
        <p:nvSpPr>
          <p:cNvPr id="4101" name="Rectangle 5"/>
          <p:cNvSpPr>
            <a:spLocks noGrp="1" noChangeArrowheads="1"/>
          </p:cNvSpPr>
          <p:nvPr>
            <p:ph sz="half" idx="2"/>
          </p:nvPr>
        </p:nvSpPr>
        <p:spPr>
          <a:xfrm>
            <a:off x="6456413" y="1628801"/>
            <a:ext cx="4223363" cy="3810575"/>
          </a:xfrm>
        </p:spPr>
        <p:txBody>
          <a:bodyPr>
            <a:normAutofit fontScale="92500" lnSpcReduction="20000"/>
          </a:bodyPr>
          <a:lstStyle/>
          <a:p>
            <a:pPr marL="0" indent="0" algn="ctr">
              <a:buNone/>
            </a:pPr>
            <a:endParaRPr lang="en-GB" altLang="en-US" dirty="0"/>
          </a:p>
          <a:p>
            <a:pPr marL="0" indent="0" algn="ctr">
              <a:buNone/>
            </a:pPr>
            <a:endParaRPr lang="en-GB" altLang="en-US" dirty="0"/>
          </a:p>
          <a:p>
            <a:pPr marL="0" indent="0">
              <a:buNone/>
            </a:pPr>
            <a:r>
              <a:rPr lang="en-GB" altLang="en-US" b="1" dirty="0"/>
              <a:t>Running</a:t>
            </a:r>
          </a:p>
          <a:p>
            <a:pPr marL="0" indent="0">
              <a:buNone/>
            </a:pPr>
            <a:endParaRPr lang="en-GB" altLang="en-US" dirty="0"/>
          </a:p>
          <a:p>
            <a:pPr marL="0" indent="0">
              <a:buNone/>
            </a:pPr>
            <a:r>
              <a:rPr lang="en-GB" altLang="en-US" dirty="0"/>
              <a:t>Rent</a:t>
            </a:r>
          </a:p>
          <a:p>
            <a:pPr marL="0" indent="0">
              <a:buNone/>
            </a:pPr>
            <a:r>
              <a:rPr lang="en-GB" altLang="en-US" dirty="0"/>
              <a:t>Wages</a:t>
            </a:r>
          </a:p>
          <a:p>
            <a:pPr marL="0" indent="0">
              <a:buNone/>
            </a:pPr>
            <a:r>
              <a:rPr lang="en-GB" altLang="en-US" dirty="0"/>
              <a:t>Materials</a:t>
            </a:r>
          </a:p>
          <a:p>
            <a:pPr marL="0" indent="0">
              <a:buNone/>
            </a:pPr>
            <a:r>
              <a:rPr lang="en-GB" altLang="en-US" dirty="0"/>
              <a:t>Rent - Rates</a:t>
            </a:r>
          </a:p>
          <a:p>
            <a:pPr marL="0" indent="0">
              <a:buNone/>
            </a:pPr>
            <a:endParaRPr lang="en-GB" altLang="en-US" dirty="0"/>
          </a:p>
        </p:txBody>
      </p:sp>
    </p:spTree>
    <p:extLst>
      <p:ext uri="{BB962C8B-B14F-4D97-AF65-F5344CB8AC3E}">
        <p14:creationId xmlns:p14="http://schemas.microsoft.com/office/powerpoint/2010/main" val="4278596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00">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00">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00">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10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100">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101">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101">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01">
                                            <p:txEl>
                                              <p:pRg st="5" end="5"/>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101">
                                            <p:txEl>
                                              <p:pRg st="6" end="6"/>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101">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0" grpId="0" build="p"/>
      <p:bldP spid="4101"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4759" y="74021"/>
            <a:ext cx="9542300" cy="54560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425507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7" name="Rectangle 2"/>
          <p:cNvSpPr>
            <a:spLocks noGrp="1" noChangeArrowheads="1"/>
          </p:cNvSpPr>
          <p:nvPr>
            <p:ph type="title"/>
          </p:nvPr>
        </p:nvSpPr>
        <p:spPr/>
        <p:txBody>
          <a:bodyPr>
            <a:normAutofit/>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Sources of Finance</a:t>
            </a:r>
          </a:p>
        </p:txBody>
      </p:sp>
      <p:sp>
        <p:nvSpPr>
          <p:cNvPr id="26628" name="Rectangle 3"/>
          <p:cNvSpPr>
            <a:spLocks noGrp="1" noChangeArrowheads="1"/>
          </p:cNvSpPr>
          <p:nvPr>
            <p:ph idx="1"/>
          </p:nvPr>
        </p:nvSpPr>
        <p:spPr>
          <a:xfrm>
            <a:off x="415635" y="1600201"/>
            <a:ext cx="11363499" cy="4525963"/>
          </a:xfrm>
        </p:spPr>
        <p:txBody>
          <a:bodyPr/>
          <a:lstStyle/>
          <a:p>
            <a:pPr marL="0" indent="0">
              <a:buNone/>
            </a:pPr>
            <a:r>
              <a:rPr lang="en-GB" altLang="en-US" dirty="0"/>
              <a:t>There are many ways of getting money to pay for things. </a:t>
            </a:r>
          </a:p>
          <a:p>
            <a:pPr marL="0" indent="0">
              <a:buNone/>
            </a:pPr>
            <a:endParaRPr lang="en-GB" altLang="en-US" dirty="0"/>
          </a:p>
          <a:p>
            <a:pPr marL="0" indent="0">
              <a:buNone/>
            </a:pPr>
            <a:endParaRPr lang="en-GB" altLang="en-US" sz="1400" dirty="0"/>
          </a:p>
          <a:p>
            <a:pPr marL="0" indent="0">
              <a:buNone/>
            </a:pPr>
            <a:r>
              <a:rPr lang="en-GB" altLang="en-US" dirty="0"/>
              <a:t>The most suitable way depends upon what you want to use the money for. </a:t>
            </a:r>
          </a:p>
          <a:p>
            <a:pPr marL="0" indent="0">
              <a:buNone/>
            </a:pPr>
            <a:endParaRPr lang="en-GB" altLang="en-US" dirty="0"/>
          </a:p>
        </p:txBody>
      </p:sp>
    </p:spTree>
    <p:extLst>
      <p:ext uri="{BB962C8B-B14F-4D97-AF65-F5344CB8AC3E}">
        <p14:creationId xmlns:p14="http://schemas.microsoft.com/office/powerpoint/2010/main" val="1017373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6628">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8">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26628">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2276" y="209464"/>
            <a:ext cx="10972800" cy="673013"/>
          </a:xfrm>
        </p:spPr>
        <p:txBody>
          <a:bodyPr>
            <a:normAutofit/>
          </a:bodyPr>
          <a:lstStyle/>
          <a:p>
            <a:pPr algn="l"/>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Sources of finance</a:t>
            </a:r>
          </a:p>
        </p:txBody>
      </p:sp>
      <p:sp>
        <p:nvSpPr>
          <p:cNvPr id="3" name="Slide Number Placeholder 2"/>
          <p:cNvSpPr>
            <a:spLocks noGrp="1"/>
          </p:cNvSpPr>
          <p:nvPr>
            <p:ph type="sldNum" sz="quarter" idx="12"/>
          </p:nvPr>
        </p:nvSpPr>
        <p:spPr/>
        <p:txBody>
          <a:bodyPr/>
          <a:lstStyle/>
          <a:p>
            <a:pPr>
              <a:defRPr/>
            </a:pPr>
            <a:fld id="{1DC9A38E-E7DC-49F5-953D-8FB9F07DEB5A}" type="slidenum">
              <a:rPr lang="en-GB" smtClean="0"/>
              <a:pPr>
                <a:defRPr/>
              </a:pPr>
              <a:t>11</a:t>
            </a:fld>
            <a:endParaRPr lang="en-GB"/>
          </a:p>
        </p:txBody>
      </p:sp>
      <p:pic>
        <p:nvPicPr>
          <p:cNvPr id="860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946364"/>
            <a:ext cx="12192000" cy="59116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71171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ctrTitle"/>
          </p:nvPr>
        </p:nvSpPr>
        <p:spPr>
          <a:xfrm>
            <a:off x="730609" y="1798983"/>
            <a:ext cx="10363200" cy="1325194"/>
          </a:xfrm>
        </p:spPr>
        <p:txBody>
          <a:bodyPr rtlCol="0">
            <a:normAutofit fontScale="90000"/>
          </a:bodyPr>
          <a:lstStyle/>
          <a:p>
            <a:pPr>
              <a:defRPr/>
            </a:pPr>
            <a:br>
              <a:rPr lang="en-GB" dirty="0"/>
            </a:br>
            <a:br>
              <a:rPr lang="en-GB" dirty="0"/>
            </a:br>
            <a:r>
              <a:rPr lang="en-GB" sz="7200" dirty="0">
                <a:solidFill>
                  <a:schemeClr val="bg1"/>
                </a:solidFill>
                <a:effectLst>
                  <a:outerShdw blurRad="38100" dist="38100" dir="2700000" algn="tl">
                    <a:srgbClr val="000000">
                      <a:alpha val="43137"/>
                    </a:srgbClr>
                  </a:outerShdw>
                </a:effectLst>
                <a:latin typeface="Arial Rounded MT Bold" panose="020F0704030504030204" pitchFamily="34" charset="0"/>
              </a:rPr>
              <a:t>Budgets &amp; Budgeting</a:t>
            </a:r>
            <a:endParaRPr lang="en-GB" sz="67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itchFamily="34" charset="0"/>
            </a:endParaRPr>
          </a:p>
        </p:txBody>
      </p:sp>
    </p:spTree>
    <p:extLst>
      <p:ext uri="{BB962C8B-B14F-4D97-AF65-F5344CB8AC3E}">
        <p14:creationId xmlns:p14="http://schemas.microsoft.com/office/powerpoint/2010/main" val="3949222765"/>
      </p:ext>
    </p:extLst>
  </p:cSld>
  <p:clrMapOvr>
    <a:masterClrMapping/>
  </p:clrMapOvr>
  <p:transition spd="med">
    <p:fade thruBlk="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191193" y="316820"/>
            <a:ext cx="9562407" cy="844711"/>
          </a:xfrm>
        </p:spPr>
        <p:txBody>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Budgets &amp; business objectives</a:t>
            </a:r>
          </a:p>
        </p:txBody>
      </p:sp>
      <p:grpSp>
        <p:nvGrpSpPr>
          <p:cNvPr id="11268" name="Group 2"/>
          <p:cNvGrpSpPr>
            <a:grpSpLocks/>
          </p:cNvGrpSpPr>
          <p:nvPr/>
        </p:nvGrpSpPr>
        <p:grpSpPr bwMode="auto">
          <a:xfrm>
            <a:off x="340823" y="1204285"/>
            <a:ext cx="11546062" cy="4290427"/>
            <a:chOff x="1544" y="10016"/>
            <a:chExt cx="8716" cy="4050"/>
          </a:xfrm>
        </p:grpSpPr>
        <p:sp>
          <p:nvSpPr>
            <p:cNvPr id="11270" name="Text Box 3"/>
            <p:cNvSpPr txBox="1">
              <a:spLocks noChangeArrowheads="1"/>
            </p:cNvSpPr>
            <p:nvPr/>
          </p:nvSpPr>
          <p:spPr bwMode="auto">
            <a:xfrm>
              <a:off x="3780" y="10017"/>
              <a:ext cx="2887" cy="435"/>
            </a:xfrm>
            <a:prstGeom prst="rect">
              <a:avLst/>
            </a:prstGeom>
            <a:ln>
              <a:headEnd/>
              <a:tailEnd/>
            </a:ln>
          </p:spPr>
          <p:style>
            <a:lnRef idx="2">
              <a:schemeClr val="accent3"/>
            </a:lnRef>
            <a:fillRef idx="1">
              <a:schemeClr val="lt1"/>
            </a:fillRef>
            <a:effectRef idx="0">
              <a:schemeClr val="accent3"/>
            </a:effectRef>
            <a:fontRef idx="minor">
              <a:schemeClr val="dk1"/>
            </a:fontRef>
          </p:style>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1000"/>
                </a:spcAft>
              </a:pPr>
              <a:r>
                <a:rPr lang="en-GB" altLang="en-US" sz="2800" b="1" dirty="0">
                  <a:solidFill>
                    <a:srgbClr val="000000"/>
                  </a:solidFill>
                  <a:latin typeface="Calibri" pitchFamily="34" charset="0"/>
                </a:rPr>
                <a:t>Set Objectives</a:t>
              </a:r>
              <a:endParaRPr lang="en-US" altLang="en-US" sz="2800" b="1" dirty="0">
                <a:solidFill>
                  <a:prstClr val="black"/>
                </a:solidFill>
              </a:endParaRPr>
            </a:p>
          </p:txBody>
        </p:sp>
        <p:sp>
          <p:nvSpPr>
            <p:cNvPr id="11271" name="Text Box 4"/>
            <p:cNvSpPr txBox="1">
              <a:spLocks noChangeArrowheads="1"/>
            </p:cNvSpPr>
            <p:nvPr/>
          </p:nvSpPr>
          <p:spPr bwMode="auto">
            <a:xfrm>
              <a:off x="3420" y="10980"/>
              <a:ext cx="3784" cy="540"/>
            </a:xfrm>
            <a:prstGeom prst="rect">
              <a:avLst/>
            </a:prstGeom>
            <a:ln>
              <a:headEnd/>
              <a:tailEnd/>
            </a:ln>
          </p:spPr>
          <p:style>
            <a:lnRef idx="2">
              <a:schemeClr val="accent3"/>
            </a:lnRef>
            <a:fillRef idx="1">
              <a:schemeClr val="lt1"/>
            </a:fillRef>
            <a:effectRef idx="0">
              <a:schemeClr val="accent3"/>
            </a:effectRef>
            <a:fontRef idx="minor">
              <a:schemeClr val="dk1"/>
            </a:fontRef>
          </p:style>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1000"/>
                </a:spcAft>
              </a:pPr>
              <a:r>
                <a:rPr lang="en-GB" altLang="en-US" sz="2400" b="1" dirty="0">
                  <a:solidFill>
                    <a:srgbClr val="000000"/>
                  </a:solidFill>
                  <a:latin typeface="Calibri" pitchFamily="34" charset="0"/>
                </a:rPr>
                <a:t>Make plans based on objectives</a:t>
              </a:r>
              <a:endParaRPr lang="en-US" altLang="en-US" sz="2400" b="1" dirty="0">
                <a:solidFill>
                  <a:prstClr val="black"/>
                </a:solidFill>
              </a:endParaRPr>
            </a:p>
          </p:txBody>
        </p:sp>
        <p:sp>
          <p:nvSpPr>
            <p:cNvPr id="11272" name="Text Box 5"/>
            <p:cNvSpPr txBox="1">
              <a:spLocks noChangeArrowheads="1"/>
            </p:cNvSpPr>
            <p:nvPr/>
          </p:nvSpPr>
          <p:spPr bwMode="auto">
            <a:xfrm>
              <a:off x="3378" y="12240"/>
              <a:ext cx="4002" cy="540"/>
            </a:xfrm>
            <a:prstGeom prst="rect">
              <a:avLst/>
            </a:prstGeom>
            <a:ln>
              <a:headEnd/>
              <a:tailEnd/>
            </a:ln>
          </p:spPr>
          <p:style>
            <a:lnRef idx="2">
              <a:schemeClr val="accent3"/>
            </a:lnRef>
            <a:fillRef idx="1">
              <a:schemeClr val="lt1"/>
            </a:fillRef>
            <a:effectRef idx="0">
              <a:schemeClr val="accent3"/>
            </a:effectRef>
            <a:fontRef idx="minor">
              <a:schemeClr val="dk1"/>
            </a:fontRef>
          </p:style>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1000"/>
                </a:spcAft>
              </a:pPr>
              <a:r>
                <a:rPr lang="en-GB" altLang="en-US" sz="2400" b="1" dirty="0">
                  <a:solidFill>
                    <a:srgbClr val="000000"/>
                  </a:solidFill>
                  <a:latin typeface="Calibri" pitchFamily="34" charset="0"/>
                </a:rPr>
                <a:t>Carry out actions to    implement plans</a:t>
              </a:r>
              <a:endParaRPr lang="en-US" altLang="en-US" sz="2400" b="1" dirty="0">
                <a:solidFill>
                  <a:prstClr val="black"/>
                </a:solidFill>
              </a:endParaRPr>
            </a:p>
          </p:txBody>
        </p:sp>
        <p:sp>
          <p:nvSpPr>
            <p:cNvPr id="11273" name="Text Box 6"/>
            <p:cNvSpPr txBox="1">
              <a:spLocks noChangeArrowheads="1"/>
            </p:cNvSpPr>
            <p:nvPr/>
          </p:nvSpPr>
          <p:spPr bwMode="auto">
            <a:xfrm>
              <a:off x="3773" y="13320"/>
              <a:ext cx="2887" cy="435"/>
            </a:xfrm>
            <a:prstGeom prst="rect">
              <a:avLst/>
            </a:prstGeom>
            <a:ln>
              <a:headEnd/>
              <a:tailEnd/>
            </a:ln>
          </p:spPr>
          <p:style>
            <a:lnRef idx="2">
              <a:schemeClr val="accent3"/>
            </a:lnRef>
            <a:fillRef idx="1">
              <a:schemeClr val="lt1"/>
            </a:fillRef>
            <a:effectRef idx="0">
              <a:schemeClr val="accent3"/>
            </a:effectRef>
            <a:fontRef idx="minor">
              <a:schemeClr val="dk1"/>
            </a:fontRef>
          </p:style>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1000"/>
                </a:spcAft>
              </a:pPr>
              <a:r>
                <a:rPr lang="en-GB" altLang="en-US" sz="2400" b="1" dirty="0">
                  <a:solidFill>
                    <a:srgbClr val="000000"/>
                  </a:solidFill>
                  <a:latin typeface="Calibri" pitchFamily="34" charset="0"/>
                </a:rPr>
                <a:t>Assess results</a:t>
              </a:r>
              <a:endParaRPr lang="en-US" altLang="en-US" sz="2400" b="1" dirty="0">
                <a:solidFill>
                  <a:prstClr val="black"/>
                </a:solidFill>
              </a:endParaRPr>
            </a:p>
          </p:txBody>
        </p:sp>
        <p:sp>
          <p:nvSpPr>
            <p:cNvPr id="11274" name="AutoShape 7"/>
            <p:cNvSpPr>
              <a:spLocks noChangeArrowheads="1"/>
            </p:cNvSpPr>
            <p:nvPr/>
          </p:nvSpPr>
          <p:spPr bwMode="auto">
            <a:xfrm>
              <a:off x="7920" y="10016"/>
              <a:ext cx="1980" cy="2264"/>
            </a:xfrm>
            <a:prstGeom prst="wedgeRectCallout">
              <a:avLst>
                <a:gd name="adj1" fmla="val -74847"/>
                <a:gd name="adj2" fmla="val -2056"/>
              </a:avLst>
            </a:prstGeom>
            <a:ln>
              <a:headEnd/>
              <a:tailEnd/>
            </a:ln>
          </p:spPr>
          <p:style>
            <a:lnRef idx="2">
              <a:schemeClr val="accent3"/>
            </a:lnRef>
            <a:fillRef idx="1">
              <a:schemeClr val="lt1"/>
            </a:fillRef>
            <a:effectRef idx="0">
              <a:schemeClr val="accent3"/>
            </a:effectRef>
            <a:fontRef idx="minor">
              <a:schemeClr val="dk1"/>
            </a:fontRef>
          </p:style>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1000"/>
                </a:spcAft>
              </a:pPr>
              <a:r>
                <a:rPr lang="en-GB" altLang="en-US" sz="2400" dirty="0">
                  <a:solidFill>
                    <a:srgbClr val="000000"/>
                  </a:solidFill>
                  <a:latin typeface="Calibri" pitchFamily="34" charset="0"/>
                </a:rPr>
                <a:t>A budget is an expression of an organisation’s plans.  It serves as both a guide and standard</a:t>
              </a:r>
              <a:endParaRPr lang="en-US" altLang="en-US" sz="2400" dirty="0">
                <a:solidFill>
                  <a:prstClr val="black"/>
                </a:solidFill>
              </a:endParaRPr>
            </a:p>
          </p:txBody>
        </p:sp>
        <p:sp>
          <p:nvSpPr>
            <p:cNvPr id="11275" name="Line 8"/>
            <p:cNvSpPr>
              <a:spLocks noChangeShapeType="1"/>
            </p:cNvSpPr>
            <p:nvPr/>
          </p:nvSpPr>
          <p:spPr bwMode="auto">
            <a:xfrm>
              <a:off x="5220" y="11520"/>
              <a:ext cx="0" cy="695"/>
            </a:xfrm>
            <a:prstGeom prst="line">
              <a:avLst/>
            </a:prstGeom>
            <a:ln>
              <a:headEnd/>
              <a:tailEnd type="triangle" w="med" len="med"/>
            </a:ln>
          </p:spPr>
          <p:style>
            <a:lnRef idx="2">
              <a:schemeClr val="accent3"/>
            </a:lnRef>
            <a:fillRef idx="1">
              <a:schemeClr val="lt1"/>
            </a:fillRef>
            <a:effectRef idx="0">
              <a:schemeClr val="accent3"/>
            </a:effectRef>
            <a:fontRef idx="minor">
              <a:schemeClr val="dk1"/>
            </a:fontRef>
          </p:style>
          <p:txBody>
            <a:bodyPr anchor="ctr"/>
            <a:lstStyle/>
            <a:p>
              <a:endParaRPr lang="en-GB">
                <a:solidFill>
                  <a:prstClr val="black"/>
                </a:solidFill>
              </a:endParaRPr>
            </a:p>
          </p:txBody>
        </p:sp>
        <p:sp>
          <p:nvSpPr>
            <p:cNvPr id="11276" name="Line 9"/>
            <p:cNvSpPr>
              <a:spLocks noChangeShapeType="1"/>
            </p:cNvSpPr>
            <p:nvPr/>
          </p:nvSpPr>
          <p:spPr bwMode="auto">
            <a:xfrm>
              <a:off x="5220" y="12780"/>
              <a:ext cx="0" cy="540"/>
            </a:xfrm>
            <a:prstGeom prst="line">
              <a:avLst/>
            </a:prstGeom>
            <a:ln>
              <a:headEnd/>
              <a:tailEnd type="triangle" w="med" len="med"/>
            </a:ln>
          </p:spPr>
          <p:style>
            <a:lnRef idx="2">
              <a:schemeClr val="accent3"/>
            </a:lnRef>
            <a:fillRef idx="1">
              <a:schemeClr val="lt1"/>
            </a:fillRef>
            <a:effectRef idx="0">
              <a:schemeClr val="accent3"/>
            </a:effectRef>
            <a:fontRef idx="minor">
              <a:schemeClr val="dk1"/>
            </a:fontRef>
          </p:style>
          <p:txBody>
            <a:bodyPr anchor="ctr"/>
            <a:lstStyle/>
            <a:p>
              <a:endParaRPr lang="en-GB">
                <a:solidFill>
                  <a:prstClr val="black"/>
                </a:solidFill>
              </a:endParaRPr>
            </a:p>
          </p:txBody>
        </p:sp>
        <p:sp>
          <p:nvSpPr>
            <p:cNvPr id="11277" name="Text Box 10"/>
            <p:cNvSpPr txBox="1">
              <a:spLocks noChangeArrowheads="1"/>
            </p:cNvSpPr>
            <p:nvPr/>
          </p:nvSpPr>
          <p:spPr bwMode="auto">
            <a:xfrm>
              <a:off x="7592" y="13079"/>
              <a:ext cx="2422" cy="987"/>
            </a:xfrm>
            <a:prstGeom prst="rect">
              <a:avLst/>
            </a:prstGeom>
            <a:ln>
              <a:headEnd/>
              <a:tailEnd/>
            </a:ln>
          </p:spPr>
          <p:style>
            <a:lnRef idx="2">
              <a:schemeClr val="accent3"/>
            </a:lnRef>
            <a:fillRef idx="1">
              <a:schemeClr val="lt1"/>
            </a:fillRef>
            <a:effectRef idx="0">
              <a:schemeClr val="accent3"/>
            </a:effectRef>
            <a:fontRef idx="minor">
              <a:schemeClr val="dk1"/>
            </a:fontRef>
          </p:style>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1000"/>
                </a:spcAft>
              </a:pPr>
              <a:r>
                <a:rPr lang="en-GB" altLang="en-US" sz="2400" dirty="0">
                  <a:solidFill>
                    <a:srgbClr val="000000"/>
                  </a:solidFill>
                  <a:latin typeface="Calibri" pitchFamily="34" charset="0"/>
                </a:rPr>
                <a:t>Compare results with plans and modify if necessary</a:t>
              </a:r>
              <a:endParaRPr lang="en-US" altLang="en-US" sz="2400" dirty="0">
                <a:solidFill>
                  <a:prstClr val="black"/>
                </a:solidFill>
              </a:endParaRPr>
            </a:p>
          </p:txBody>
        </p:sp>
        <p:sp>
          <p:nvSpPr>
            <p:cNvPr id="11278" name="Line 11"/>
            <p:cNvSpPr>
              <a:spLocks noChangeShapeType="1"/>
            </p:cNvSpPr>
            <p:nvPr/>
          </p:nvSpPr>
          <p:spPr bwMode="auto">
            <a:xfrm>
              <a:off x="6660" y="13500"/>
              <a:ext cx="900" cy="0"/>
            </a:xfrm>
            <a:prstGeom prst="line">
              <a:avLst/>
            </a:prstGeom>
            <a:ln>
              <a:headEnd/>
              <a:tailEnd type="triangle" w="med" len="med"/>
            </a:ln>
          </p:spPr>
          <p:style>
            <a:lnRef idx="2">
              <a:schemeClr val="accent3"/>
            </a:lnRef>
            <a:fillRef idx="1">
              <a:schemeClr val="lt1"/>
            </a:fillRef>
            <a:effectRef idx="0">
              <a:schemeClr val="accent3"/>
            </a:effectRef>
            <a:fontRef idx="minor">
              <a:schemeClr val="dk1"/>
            </a:fontRef>
          </p:style>
          <p:txBody>
            <a:bodyPr anchor="ctr"/>
            <a:lstStyle/>
            <a:p>
              <a:endParaRPr lang="en-GB">
                <a:solidFill>
                  <a:prstClr val="black"/>
                </a:solidFill>
              </a:endParaRPr>
            </a:p>
          </p:txBody>
        </p:sp>
        <p:sp>
          <p:nvSpPr>
            <p:cNvPr id="11279" name="Line 12"/>
            <p:cNvSpPr>
              <a:spLocks noChangeShapeType="1"/>
            </p:cNvSpPr>
            <p:nvPr/>
          </p:nvSpPr>
          <p:spPr bwMode="auto">
            <a:xfrm flipV="1">
              <a:off x="8168" y="12639"/>
              <a:ext cx="112" cy="439"/>
            </a:xfrm>
            <a:prstGeom prst="line">
              <a:avLst/>
            </a:prstGeom>
            <a:ln>
              <a:headEnd/>
              <a:tailEnd/>
            </a:ln>
          </p:spPr>
          <p:style>
            <a:lnRef idx="2">
              <a:schemeClr val="accent3"/>
            </a:lnRef>
            <a:fillRef idx="1">
              <a:schemeClr val="lt1"/>
            </a:fillRef>
            <a:effectRef idx="0">
              <a:schemeClr val="accent3"/>
            </a:effectRef>
            <a:fontRef idx="minor">
              <a:schemeClr val="dk1"/>
            </a:fontRef>
          </p:style>
          <p:txBody>
            <a:bodyPr anchor="ctr"/>
            <a:lstStyle/>
            <a:p>
              <a:endParaRPr lang="en-GB">
                <a:solidFill>
                  <a:prstClr val="black"/>
                </a:solidFill>
              </a:endParaRPr>
            </a:p>
          </p:txBody>
        </p:sp>
        <p:sp>
          <p:nvSpPr>
            <p:cNvPr id="11280" name="Line 13"/>
            <p:cNvSpPr>
              <a:spLocks noChangeShapeType="1"/>
            </p:cNvSpPr>
            <p:nvPr/>
          </p:nvSpPr>
          <p:spPr bwMode="auto">
            <a:xfrm flipH="1">
              <a:off x="7380" y="12639"/>
              <a:ext cx="896" cy="0"/>
            </a:xfrm>
            <a:prstGeom prst="line">
              <a:avLst/>
            </a:prstGeom>
            <a:ln>
              <a:headEnd/>
              <a:tailEnd type="triangle" w="med" len="med"/>
            </a:ln>
          </p:spPr>
          <p:style>
            <a:lnRef idx="2">
              <a:schemeClr val="accent3"/>
            </a:lnRef>
            <a:fillRef idx="1">
              <a:schemeClr val="lt1"/>
            </a:fillRef>
            <a:effectRef idx="0">
              <a:schemeClr val="accent3"/>
            </a:effectRef>
            <a:fontRef idx="minor">
              <a:schemeClr val="dk1"/>
            </a:fontRef>
          </p:style>
          <p:txBody>
            <a:bodyPr anchor="ctr"/>
            <a:lstStyle/>
            <a:p>
              <a:endParaRPr lang="en-GB">
                <a:solidFill>
                  <a:prstClr val="black"/>
                </a:solidFill>
              </a:endParaRPr>
            </a:p>
          </p:txBody>
        </p:sp>
        <p:sp>
          <p:nvSpPr>
            <p:cNvPr id="11281" name="AutoShape 14"/>
            <p:cNvSpPr>
              <a:spLocks/>
            </p:cNvSpPr>
            <p:nvPr/>
          </p:nvSpPr>
          <p:spPr bwMode="auto">
            <a:xfrm>
              <a:off x="3129" y="11078"/>
              <a:ext cx="249" cy="2782"/>
            </a:xfrm>
            <a:prstGeom prst="leftBrace">
              <a:avLst>
                <a:gd name="adj1" fmla="val 46553"/>
                <a:gd name="adj2" fmla="val 50000"/>
              </a:avLst>
            </a:prstGeom>
            <a:ln>
              <a:headEnd/>
              <a:tailEnd/>
            </a:ln>
          </p:spPr>
          <p:style>
            <a:lnRef idx="2">
              <a:schemeClr val="accent3"/>
            </a:lnRef>
            <a:fillRef idx="1">
              <a:schemeClr val="lt1"/>
            </a:fillRef>
            <a:effectRef idx="0">
              <a:schemeClr val="accent3"/>
            </a:effectRef>
            <a:fontRef idx="minor">
              <a:schemeClr val="dk1"/>
            </a:fontRef>
          </p:style>
          <p:txBody>
            <a:bodyPr anchor="ct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endParaRPr lang="en-GB" altLang="en-US">
                <a:solidFill>
                  <a:prstClr val="black"/>
                </a:solidFill>
              </a:endParaRPr>
            </a:p>
          </p:txBody>
        </p:sp>
        <p:sp>
          <p:nvSpPr>
            <p:cNvPr id="23567" name="Text Box 15"/>
            <p:cNvSpPr txBox="1">
              <a:spLocks noChangeArrowheads="1"/>
            </p:cNvSpPr>
            <p:nvPr/>
          </p:nvSpPr>
          <p:spPr bwMode="auto">
            <a:xfrm>
              <a:off x="1544" y="11587"/>
              <a:ext cx="1585" cy="1247"/>
            </a:xfrm>
            <a:prstGeom prst="rect">
              <a:avLst/>
            </a:prstGeom>
            <a:ln>
              <a:headEnd/>
              <a:tailEnd/>
            </a:ln>
          </p:spPr>
          <p:style>
            <a:lnRef idx="2">
              <a:schemeClr val="accent3"/>
            </a:lnRef>
            <a:fillRef idx="1">
              <a:schemeClr val="lt1"/>
            </a:fillRef>
            <a:effectRef idx="0">
              <a:schemeClr val="accent3"/>
            </a:effectRef>
            <a:fontRef idx="minor">
              <a:schemeClr val="dk1"/>
            </a:fontRef>
          </p:style>
          <p:txBody>
            <a:bodyPr anchor="ctr"/>
            <a:lstStyle/>
            <a:p>
              <a:pPr algn="ctr">
                <a:spcAft>
                  <a:spcPts val="1000"/>
                </a:spcAft>
                <a:defRPr/>
              </a:pPr>
              <a:r>
                <a:rPr lang="en-GB" sz="2400" b="1" dirty="0">
                  <a:solidFill>
                    <a:srgbClr val="4F81BD">
                      <a:lumMod val="75000"/>
                    </a:srgbClr>
                  </a:solidFill>
                  <a:latin typeface="Calibri" pitchFamily="34" charset="0"/>
                </a:rPr>
                <a:t>Manager and supervisor level</a:t>
              </a:r>
              <a:endParaRPr lang="en-US" sz="2400" b="1" dirty="0">
                <a:solidFill>
                  <a:srgbClr val="4F81BD">
                    <a:lumMod val="75000"/>
                  </a:srgbClr>
                </a:solidFill>
                <a:latin typeface="Arial" pitchFamily="34" charset="0"/>
              </a:endParaRPr>
            </a:p>
          </p:txBody>
        </p:sp>
        <p:sp>
          <p:nvSpPr>
            <p:cNvPr id="23568" name="Text Box 16"/>
            <p:cNvSpPr txBox="1">
              <a:spLocks noChangeArrowheads="1"/>
            </p:cNvSpPr>
            <p:nvPr/>
          </p:nvSpPr>
          <p:spPr bwMode="auto">
            <a:xfrm>
              <a:off x="1544" y="10104"/>
              <a:ext cx="1692" cy="696"/>
            </a:xfrm>
            <a:prstGeom prst="rect">
              <a:avLst/>
            </a:prstGeom>
            <a:ln>
              <a:headEnd/>
              <a:tailEnd/>
            </a:ln>
          </p:spPr>
          <p:style>
            <a:lnRef idx="2">
              <a:schemeClr val="accent3"/>
            </a:lnRef>
            <a:fillRef idx="1">
              <a:schemeClr val="lt1"/>
            </a:fillRef>
            <a:effectRef idx="0">
              <a:schemeClr val="accent3"/>
            </a:effectRef>
            <a:fontRef idx="minor">
              <a:schemeClr val="dk1"/>
            </a:fontRef>
          </p:style>
          <p:txBody>
            <a:bodyPr anchor="ctr"/>
            <a:lstStyle/>
            <a:p>
              <a:pPr algn="ctr">
                <a:spcAft>
                  <a:spcPts val="1000"/>
                </a:spcAft>
                <a:defRPr/>
              </a:pPr>
              <a:r>
                <a:rPr lang="en-GB" sz="2400" b="1" dirty="0">
                  <a:solidFill>
                    <a:srgbClr val="4F81BD">
                      <a:lumMod val="75000"/>
                    </a:srgbClr>
                  </a:solidFill>
                  <a:latin typeface="Calibri" pitchFamily="34" charset="0"/>
                </a:rPr>
                <a:t>Owner or director level</a:t>
              </a:r>
              <a:endParaRPr lang="en-US" sz="2400" b="1" dirty="0">
                <a:solidFill>
                  <a:srgbClr val="4F81BD">
                    <a:lumMod val="75000"/>
                  </a:srgbClr>
                </a:solidFill>
                <a:latin typeface="Arial" pitchFamily="34" charset="0"/>
              </a:endParaRPr>
            </a:p>
          </p:txBody>
        </p:sp>
        <p:sp>
          <p:nvSpPr>
            <p:cNvPr id="11284" name="Text Box 17"/>
            <p:cNvSpPr txBox="1">
              <a:spLocks noChangeArrowheads="1"/>
            </p:cNvSpPr>
            <p:nvPr/>
          </p:nvSpPr>
          <p:spPr bwMode="auto">
            <a:xfrm>
              <a:off x="8532" y="12600"/>
              <a:ext cx="1728" cy="360"/>
            </a:xfrm>
            <a:prstGeom prst="rect">
              <a:avLst/>
            </a:prstGeom>
            <a:ln/>
          </p:spPr>
          <p:style>
            <a:lnRef idx="2">
              <a:schemeClr val="accent3"/>
            </a:lnRef>
            <a:fillRef idx="1">
              <a:schemeClr val="lt1"/>
            </a:fillRef>
            <a:effectRef idx="0">
              <a:schemeClr val="accent3"/>
            </a:effectRef>
            <a:fontRef idx="minor">
              <a:schemeClr val="dk1"/>
            </a:fontRef>
          </p:style>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Aft>
                  <a:spcPts val="1000"/>
                </a:spcAft>
              </a:pPr>
              <a:r>
                <a:rPr lang="en-GB" altLang="en-US" sz="2000" i="1" dirty="0">
                  <a:solidFill>
                    <a:prstClr val="black"/>
                  </a:solidFill>
                  <a:latin typeface="Calibri" pitchFamily="34" charset="0"/>
                </a:rPr>
                <a:t>Feedback loop</a:t>
              </a:r>
              <a:endParaRPr lang="en-US" altLang="en-US" sz="2000" dirty="0">
                <a:solidFill>
                  <a:prstClr val="black"/>
                </a:solidFill>
              </a:endParaRPr>
            </a:p>
          </p:txBody>
        </p:sp>
        <p:sp>
          <p:nvSpPr>
            <p:cNvPr id="11285" name="Line 18"/>
            <p:cNvSpPr>
              <a:spLocks noChangeShapeType="1"/>
            </p:cNvSpPr>
            <p:nvPr/>
          </p:nvSpPr>
          <p:spPr bwMode="auto">
            <a:xfrm>
              <a:off x="5220" y="10440"/>
              <a:ext cx="0" cy="540"/>
            </a:xfrm>
            <a:prstGeom prst="line">
              <a:avLst/>
            </a:prstGeom>
            <a:ln>
              <a:headEnd/>
              <a:tailEnd type="triangle" w="med" len="med"/>
            </a:ln>
          </p:spPr>
          <p:style>
            <a:lnRef idx="2">
              <a:schemeClr val="accent3"/>
            </a:lnRef>
            <a:fillRef idx="1">
              <a:schemeClr val="lt1"/>
            </a:fillRef>
            <a:effectRef idx="0">
              <a:schemeClr val="accent3"/>
            </a:effectRef>
            <a:fontRef idx="minor">
              <a:schemeClr val="dk1"/>
            </a:fontRef>
          </p:style>
          <p:txBody>
            <a:bodyPr/>
            <a:lstStyle/>
            <a:p>
              <a:endParaRPr lang="en-GB">
                <a:solidFill>
                  <a:prstClr val="black"/>
                </a:solidFill>
              </a:endParaRPr>
            </a:p>
          </p:txBody>
        </p:sp>
      </p:grpSp>
    </p:spTree>
    <p:extLst>
      <p:ext uri="{BB962C8B-B14F-4D97-AF65-F5344CB8AC3E}">
        <p14:creationId xmlns:p14="http://schemas.microsoft.com/office/powerpoint/2010/main" val="1451687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1266"/>
                                        </p:tgtEl>
                                        <p:attrNameLst>
                                          <p:attrName>style.visibility</p:attrName>
                                        </p:attrNameLst>
                                      </p:cBhvr>
                                      <p:to>
                                        <p:strVal val="visible"/>
                                      </p:to>
                                    </p:set>
                                  </p:childTnLst>
                                  <p:subTnLst>
                                    <p:set>
                                      <p:cBhvr override="childStyle">
                                        <p:cTn dur="1" fill="hold" display="0" masterRel="nextClick" afterEffect="1"/>
                                        <p:tgtEl>
                                          <p:spTgt spid="11266"/>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26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itle 2"/>
          <p:cNvSpPr>
            <a:spLocks noGrp="1"/>
          </p:cNvSpPr>
          <p:nvPr>
            <p:ph type="title"/>
          </p:nvPr>
        </p:nvSpPr>
        <p:spPr>
          <a:xfrm>
            <a:off x="174567" y="404664"/>
            <a:ext cx="9836208" cy="950311"/>
          </a:xfrm>
        </p:spPr>
        <p:txBody>
          <a:bodyPr rtlCol="0">
            <a:normAutofit/>
          </a:bodyPr>
          <a:lstStyle/>
          <a:p>
            <a:pPr>
              <a:defRPr/>
            </a:pPr>
            <a:r>
              <a:rPr lang="en-GB" sz="3600" cap="none"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purpose of budgets</a:t>
            </a:r>
            <a:endParaRPr lang="en-GB" sz="36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12290" name="Text Placeholder 1"/>
          <p:cNvSpPr>
            <a:spLocks noGrp="1"/>
          </p:cNvSpPr>
          <p:nvPr>
            <p:ph type="body" idx="1"/>
          </p:nvPr>
        </p:nvSpPr>
        <p:spPr>
          <a:xfrm>
            <a:off x="628791" y="2147139"/>
            <a:ext cx="10363200" cy="2319772"/>
          </a:xfrm>
        </p:spPr>
        <p:txBody>
          <a:bodyPr rtlCol="0">
            <a:noAutofit/>
          </a:bodyPr>
          <a:lstStyle/>
          <a:p>
            <a:pPr>
              <a:defRPr/>
            </a:pPr>
            <a:r>
              <a:rPr lang="en-GB" sz="3200" dirty="0">
                <a:solidFill>
                  <a:schemeClr val="tx1"/>
                </a:solidFill>
                <a:latin typeface="Arial" panose="020B0604020202020204" pitchFamily="34" charset="0"/>
                <a:cs typeface="Arial" panose="020B0604020202020204" pitchFamily="34" charset="0"/>
              </a:rPr>
              <a:t>The functions of budgeting is to establish an estimate of future income and expenditure on which s business can base decisions and against which a business can evaluate its performance</a:t>
            </a:r>
            <a:r>
              <a:rPr lang="en-GB" sz="3200" dirty="0">
                <a:latin typeface="Arial" panose="020B0604020202020204" pitchFamily="34" charset="0"/>
                <a:cs typeface="Arial" panose="020B0604020202020204" pitchFamily="34" charset="0"/>
              </a:rPr>
              <a:t>.</a:t>
            </a:r>
          </a:p>
        </p:txBody>
      </p:sp>
      <p:pic>
        <p:nvPicPr>
          <p:cNvPr id="15053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225" y="4316044"/>
            <a:ext cx="2000250" cy="123190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15905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01782" y="269777"/>
            <a:ext cx="10972800" cy="1143000"/>
          </a:xfrm>
        </p:spPr>
        <p:txBody>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The budget essentials</a:t>
            </a:r>
          </a:p>
        </p:txBody>
      </p:sp>
      <p:sp>
        <p:nvSpPr>
          <p:cNvPr id="13315" name="Content Placeholder 2"/>
          <p:cNvSpPr>
            <a:spLocks noGrp="1"/>
          </p:cNvSpPr>
          <p:nvPr>
            <p:ph idx="1"/>
          </p:nvPr>
        </p:nvSpPr>
        <p:spPr>
          <a:xfrm>
            <a:off x="257695" y="1412777"/>
            <a:ext cx="11604567" cy="4525963"/>
          </a:xfrm>
        </p:spPr>
        <p:txBody>
          <a:bodyPr rtlCol="0">
            <a:normAutofit/>
          </a:bodyPr>
          <a:lstStyle/>
          <a:p>
            <a:pPr marL="0" indent="0">
              <a:lnSpc>
                <a:spcPct val="150000"/>
              </a:lnSpc>
              <a:buNone/>
              <a:defRPr/>
            </a:pPr>
            <a:r>
              <a:rPr lang="en-GB" sz="2800" dirty="0">
                <a:latin typeface="Arial" panose="020B0604020202020204" pitchFamily="34" charset="0"/>
                <a:cs typeface="Arial" panose="020B0604020202020204" pitchFamily="34" charset="0"/>
              </a:rPr>
              <a:t>It sets out the policies which are expected to be pursued if the business is to achieve its overall objectives</a:t>
            </a:r>
          </a:p>
          <a:p>
            <a:pPr marL="0" indent="0">
              <a:lnSpc>
                <a:spcPct val="150000"/>
              </a:lnSpc>
              <a:buNone/>
              <a:defRPr/>
            </a:pPr>
            <a:endParaRPr lang="en-GB" sz="800" dirty="0">
              <a:latin typeface="Arial" panose="020B0604020202020204" pitchFamily="34" charset="0"/>
              <a:cs typeface="Arial" panose="020B0604020202020204" pitchFamily="34" charset="0"/>
            </a:endParaRPr>
          </a:p>
          <a:p>
            <a:pPr marL="0" indent="0">
              <a:lnSpc>
                <a:spcPct val="150000"/>
              </a:lnSpc>
              <a:buNone/>
              <a:defRPr/>
            </a:pPr>
            <a:r>
              <a:rPr lang="en-GB" sz="2800" dirty="0">
                <a:latin typeface="Arial" panose="020B0604020202020204" pitchFamily="34" charset="0"/>
                <a:cs typeface="Arial" panose="020B0604020202020204" pitchFamily="34" charset="0"/>
              </a:rPr>
              <a:t>It contains both quantitative and financial data</a:t>
            </a:r>
          </a:p>
          <a:p>
            <a:pPr marL="0" indent="0">
              <a:lnSpc>
                <a:spcPct val="150000"/>
              </a:lnSpc>
              <a:buNone/>
              <a:defRPr/>
            </a:pPr>
            <a:r>
              <a:rPr lang="en-GB" sz="2800" dirty="0">
                <a:latin typeface="Arial" panose="020B0604020202020204" pitchFamily="34" charset="0"/>
                <a:cs typeface="Arial" panose="020B0604020202020204" pitchFamily="34" charset="0"/>
              </a:rPr>
              <a:t>The data is usually routinely recorded and monitored</a:t>
            </a:r>
          </a:p>
          <a:p>
            <a:pPr marL="0" indent="0">
              <a:lnSpc>
                <a:spcPct val="150000"/>
              </a:lnSpc>
              <a:buNone/>
              <a:defRPr/>
            </a:pPr>
            <a:endParaRPr lang="en-GB" sz="800" dirty="0">
              <a:latin typeface="Arial" panose="020B0604020202020204" pitchFamily="34" charset="0"/>
              <a:cs typeface="Arial" panose="020B0604020202020204" pitchFamily="34" charset="0"/>
            </a:endParaRPr>
          </a:p>
          <a:p>
            <a:pPr marL="0" indent="0">
              <a:lnSpc>
                <a:spcPct val="150000"/>
              </a:lnSpc>
              <a:buNone/>
              <a:defRPr/>
            </a:pPr>
            <a:r>
              <a:rPr lang="en-GB" sz="2800" dirty="0">
                <a:latin typeface="Arial" panose="020B0604020202020204" pitchFamily="34" charset="0"/>
                <a:cs typeface="Arial" panose="020B0604020202020204" pitchFamily="34" charset="0"/>
              </a:rPr>
              <a:t>It prepared for a defined future period of time (usually 12 months) </a:t>
            </a:r>
          </a:p>
          <a:p>
            <a:pPr marL="0" indent="0">
              <a:lnSpc>
                <a:spcPct val="150000"/>
              </a:lnSpc>
              <a:buNone/>
              <a:defRPr/>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443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3" end="3"/>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3315">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166255" y="188640"/>
            <a:ext cx="10344582" cy="813115"/>
          </a:xfrm>
        </p:spPr>
        <p:txBody>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Budgets Link</a:t>
            </a:r>
          </a:p>
        </p:txBody>
      </p:sp>
      <p:grpSp>
        <p:nvGrpSpPr>
          <p:cNvPr id="3" name="Group 2"/>
          <p:cNvGrpSpPr/>
          <p:nvPr/>
        </p:nvGrpSpPr>
        <p:grpSpPr>
          <a:xfrm>
            <a:off x="374073" y="914400"/>
            <a:ext cx="11288683" cy="4663441"/>
            <a:chOff x="2627313" y="2209800"/>
            <a:chExt cx="4930775" cy="3878263"/>
          </a:xfrm>
        </p:grpSpPr>
        <p:sp>
          <p:nvSpPr>
            <p:cNvPr id="12291" name="Text Box 179"/>
            <p:cNvSpPr txBox="1">
              <a:spLocks noChangeArrowheads="1"/>
            </p:cNvSpPr>
            <p:nvPr/>
          </p:nvSpPr>
          <p:spPr bwMode="auto">
            <a:xfrm>
              <a:off x="4557017" y="5181600"/>
              <a:ext cx="1028700" cy="571500"/>
            </a:xfrm>
            <a:prstGeom prst="rect">
              <a:avLst/>
            </a:prstGeom>
            <a:solidFill>
              <a:srgbClr val="92D050"/>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a:flatTx/>
            </a:bodyPr>
            <a:lstStyle/>
            <a:p>
              <a:pPr algn="ctr" eaLnBrk="0" hangingPunct="0">
                <a:defRPr/>
              </a:pPr>
              <a:r>
                <a:rPr lang="en-US" sz="2000" b="1" dirty="0">
                  <a:solidFill>
                    <a:schemeClr val="tx1"/>
                  </a:solidFill>
                  <a:latin typeface="Arial" charset="0"/>
                </a:rPr>
                <a:t>STOCK</a:t>
              </a:r>
            </a:p>
            <a:p>
              <a:pPr algn="ctr" eaLnBrk="0" hangingPunct="0">
                <a:defRPr/>
              </a:pPr>
              <a:r>
                <a:rPr lang="en-US" sz="2000" b="1" dirty="0">
                  <a:solidFill>
                    <a:schemeClr val="tx1"/>
                  </a:solidFill>
                  <a:latin typeface="Arial" charset="0"/>
                </a:rPr>
                <a:t>BUDGET</a:t>
              </a:r>
              <a:endParaRPr lang="en-US" sz="2000" dirty="0">
                <a:solidFill>
                  <a:schemeClr val="tx1"/>
                </a:solidFill>
                <a:latin typeface="Times New Roman" pitchFamily="18" charset="0"/>
              </a:endParaRPr>
            </a:p>
          </p:txBody>
        </p:sp>
        <p:sp>
          <p:nvSpPr>
            <p:cNvPr id="12292" name="Text Box 180"/>
            <p:cNvSpPr txBox="1">
              <a:spLocks noChangeArrowheads="1"/>
            </p:cNvSpPr>
            <p:nvPr/>
          </p:nvSpPr>
          <p:spPr bwMode="auto">
            <a:xfrm>
              <a:off x="4914900" y="3000375"/>
              <a:ext cx="1524000" cy="695325"/>
            </a:xfrm>
            <a:prstGeom prst="rect">
              <a:avLst/>
            </a:prstGeom>
            <a:solidFill>
              <a:srgbClr val="92D050"/>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a:flatTx/>
            </a:bodyPr>
            <a:lstStyle/>
            <a:p>
              <a:pPr algn="ctr" eaLnBrk="0" hangingPunct="0">
                <a:defRPr/>
              </a:pPr>
              <a:r>
                <a:rPr lang="en-US" sz="2000" b="1" dirty="0">
                  <a:solidFill>
                    <a:schemeClr val="tx1"/>
                  </a:solidFill>
                  <a:latin typeface="Arial" charset="0"/>
                </a:rPr>
                <a:t>CAPITAL</a:t>
              </a:r>
            </a:p>
            <a:p>
              <a:pPr algn="ctr" eaLnBrk="0" hangingPunct="0">
                <a:defRPr/>
              </a:pPr>
              <a:r>
                <a:rPr lang="en-US" sz="2000" b="1" dirty="0">
                  <a:solidFill>
                    <a:schemeClr val="tx1"/>
                  </a:solidFill>
                  <a:latin typeface="Arial" charset="0"/>
                </a:rPr>
                <a:t>EXPENDITURE</a:t>
              </a:r>
            </a:p>
            <a:p>
              <a:pPr algn="ctr" eaLnBrk="0" hangingPunct="0">
                <a:defRPr/>
              </a:pPr>
              <a:r>
                <a:rPr lang="en-US" sz="2000" b="1" dirty="0">
                  <a:solidFill>
                    <a:schemeClr val="tx1"/>
                  </a:solidFill>
                  <a:latin typeface="Arial" charset="0"/>
                </a:rPr>
                <a:t>BUDGET</a:t>
              </a:r>
              <a:endParaRPr lang="en-US" sz="2000" dirty="0">
                <a:solidFill>
                  <a:schemeClr val="tx1"/>
                </a:solidFill>
                <a:latin typeface="Times New Roman" pitchFamily="18" charset="0"/>
              </a:endParaRPr>
            </a:p>
          </p:txBody>
        </p:sp>
        <p:sp>
          <p:nvSpPr>
            <p:cNvPr id="12293" name="Text Box 181"/>
            <p:cNvSpPr txBox="1">
              <a:spLocks noChangeArrowheads="1"/>
            </p:cNvSpPr>
            <p:nvPr/>
          </p:nvSpPr>
          <p:spPr bwMode="auto">
            <a:xfrm>
              <a:off x="3756917" y="4267200"/>
              <a:ext cx="1028700" cy="571500"/>
            </a:xfrm>
            <a:prstGeom prst="rect">
              <a:avLst/>
            </a:prstGeom>
            <a:solidFill>
              <a:srgbClr val="92D050"/>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a:flatTx/>
            </a:bodyPr>
            <a:lstStyle/>
            <a:p>
              <a:pPr algn="ctr" eaLnBrk="0" hangingPunct="0">
                <a:defRPr/>
              </a:pPr>
              <a:r>
                <a:rPr lang="en-US" sz="2000" b="1" dirty="0">
                  <a:solidFill>
                    <a:schemeClr val="tx1"/>
                  </a:solidFill>
                  <a:latin typeface="Arial" charset="0"/>
                </a:rPr>
                <a:t>STAFFING</a:t>
              </a:r>
            </a:p>
            <a:p>
              <a:pPr algn="ctr" eaLnBrk="0" hangingPunct="0">
                <a:defRPr/>
              </a:pPr>
              <a:r>
                <a:rPr lang="en-US" sz="2000" b="1" dirty="0">
                  <a:solidFill>
                    <a:schemeClr val="tx1"/>
                  </a:solidFill>
                  <a:latin typeface="Arial" charset="0"/>
                </a:rPr>
                <a:t>BUDGET</a:t>
              </a:r>
              <a:endParaRPr lang="en-US" sz="2000" dirty="0">
                <a:solidFill>
                  <a:schemeClr val="tx1"/>
                </a:solidFill>
                <a:latin typeface="Times New Roman" pitchFamily="18" charset="0"/>
              </a:endParaRPr>
            </a:p>
          </p:txBody>
        </p:sp>
        <p:sp>
          <p:nvSpPr>
            <p:cNvPr id="12294" name="Text Box 182"/>
            <p:cNvSpPr txBox="1">
              <a:spLocks noChangeArrowheads="1"/>
            </p:cNvSpPr>
            <p:nvPr/>
          </p:nvSpPr>
          <p:spPr bwMode="auto">
            <a:xfrm>
              <a:off x="2627313" y="5516563"/>
              <a:ext cx="1028700" cy="571500"/>
            </a:xfrm>
            <a:prstGeom prst="rect">
              <a:avLst/>
            </a:prstGeom>
            <a:solidFill>
              <a:srgbClr val="92D050"/>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a:flatTx/>
            </a:bodyPr>
            <a:lstStyle/>
            <a:p>
              <a:pPr algn="ctr" eaLnBrk="0" hangingPunct="0">
                <a:defRPr/>
              </a:pPr>
              <a:r>
                <a:rPr lang="en-US" sz="2000" b="1" dirty="0">
                  <a:solidFill>
                    <a:schemeClr val="tx1"/>
                  </a:solidFill>
                  <a:latin typeface="Arial" charset="0"/>
                </a:rPr>
                <a:t>EXPENSES</a:t>
              </a:r>
            </a:p>
            <a:p>
              <a:pPr algn="ctr" eaLnBrk="0" hangingPunct="0">
                <a:defRPr/>
              </a:pPr>
              <a:r>
                <a:rPr lang="en-US" sz="2000" b="1" dirty="0">
                  <a:solidFill>
                    <a:schemeClr val="tx1"/>
                  </a:solidFill>
                  <a:latin typeface="Arial" charset="0"/>
                </a:rPr>
                <a:t>BUDGET</a:t>
              </a:r>
              <a:endParaRPr lang="en-US" sz="2000" dirty="0">
                <a:solidFill>
                  <a:schemeClr val="tx1"/>
                </a:solidFill>
                <a:latin typeface="Times New Roman" pitchFamily="18" charset="0"/>
              </a:endParaRPr>
            </a:p>
          </p:txBody>
        </p:sp>
        <p:sp>
          <p:nvSpPr>
            <p:cNvPr id="12295" name="Text Box 183"/>
            <p:cNvSpPr txBox="1">
              <a:spLocks noChangeArrowheads="1"/>
            </p:cNvSpPr>
            <p:nvPr/>
          </p:nvSpPr>
          <p:spPr bwMode="auto">
            <a:xfrm>
              <a:off x="3771900" y="2209800"/>
              <a:ext cx="1028700" cy="571500"/>
            </a:xfrm>
            <a:prstGeom prst="rect">
              <a:avLst/>
            </a:prstGeom>
            <a:solidFill>
              <a:srgbClr val="92D050"/>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a:flatTx/>
            </a:bodyPr>
            <a:lstStyle/>
            <a:p>
              <a:pPr algn="ctr" eaLnBrk="0" hangingPunct="0">
                <a:defRPr/>
              </a:pPr>
              <a:r>
                <a:rPr lang="en-US" sz="2000" b="1" dirty="0">
                  <a:solidFill>
                    <a:schemeClr val="tx1"/>
                  </a:solidFill>
                  <a:latin typeface="Arial" charset="0"/>
                </a:rPr>
                <a:t>SALES</a:t>
              </a:r>
            </a:p>
            <a:p>
              <a:pPr algn="ctr" eaLnBrk="0" hangingPunct="0">
                <a:defRPr/>
              </a:pPr>
              <a:r>
                <a:rPr lang="en-US" sz="2000" b="1" dirty="0">
                  <a:solidFill>
                    <a:schemeClr val="tx1"/>
                  </a:solidFill>
                  <a:latin typeface="Arial" charset="0"/>
                </a:rPr>
                <a:t>BUDGET</a:t>
              </a:r>
              <a:endParaRPr lang="en-US" sz="2000" dirty="0">
                <a:solidFill>
                  <a:schemeClr val="tx1"/>
                </a:solidFill>
                <a:latin typeface="Times New Roman" pitchFamily="18" charset="0"/>
              </a:endParaRPr>
            </a:p>
          </p:txBody>
        </p:sp>
        <p:sp>
          <p:nvSpPr>
            <p:cNvPr id="12296" name="Text Box 184"/>
            <p:cNvSpPr txBox="1">
              <a:spLocks noChangeArrowheads="1"/>
            </p:cNvSpPr>
            <p:nvPr/>
          </p:nvSpPr>
          <p:spPr bwMode="auto">
            <a:xfrm>
              <a:off x="3086100" y="3352800"/>
              <a:ext cx="1257300" cy="571500"/>
            </a:xfrm>
            <a:prstGeom prst="rect">
              <a:avLst/>
            </a:prstGeom>
            <a:solidFill>
              <a:srgbClr val="92D050"/>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a:flatTx/>
            </a:bodyPr>
            <a:lstStyle/>
            <a:p>
              <a:pPr algn="ctr" eaLnBrk="0" hangingPunct="0">
                <a:defRPr/>
              </a:pPr>
              <a:r>
                <a:rPr lang="en-US" sz="2000" b="1" dirty="0">
                  <a:solidFill>
                    <a:schemeClr val="tx1"/>
                  </a:solidFill>
                  <a:latin typeface="Arial" charset="0"/>
                </a:rPr>
                <a:t>CASH BUDGET</a:t>
              </a:r>
            </a:p>
          </p:txBody>
        </p:sp>
        <p:sp>
          <p:nvSpPr>
            <p:cNvPr id="12300" name="Text Box 188"/>
            <p:cNvSpPr txBox="1">
              <a:spLocks noChangeArrowheads="1"/>
            </p:cNvSpPr>
            <p:nvPr/>
          </p:nvSpPr>
          <p:spPr bwMode="auto">
            <a:xfrm>
              <a:off x="6300788" y="5516563"/>
              <a:ext cx="1257300" cy="571500"/>
            </a:xfrm>
            <a:prstGeom prst="rect">
              <a:avLst/>
            </a:prstGeom>
            <a:solidFill>
              <a:srgbClr val="92D050"/>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a:flatTx/>
            </a:bodyPr>
            <a:lstStyle/>
            <a:p>
              <a:pPr algn="ctr" eaLnBrk="0" hangingPunct="0">
                <a:defRPr/>
              </a:pPr>
              <a:r>
                <a:rPr lang="en-US" sz="2000" b="1" dirty="0">
                  <a:solidFill>
                    <a:schemeClr val="tx1"/>
                  </a:solidFill>
                  <a:latin typeface="Arial" charset="0"/>
                </a:rPr>
                <a:t>OVERHEAD</a:t>
              </a:r>
            </a:p>
            <a:p>
              <a:pPr algn="ctr" eaLnBrk="0" hangingPunct="0">
                <a:defRPr/>
              </a:pPr>
              <a:r>
                <a:rPr lang="en-US" sz="2000" b="1" dirty="0">
                  <a:solidFill>
                    <a:schemeClr val="tx1"/>
                  </a:solidFill>
                  <a:latin typeface="Arial" charset="0"/>
                </a:rPr>
                <a:t>BUDGET</a:t>
              </a:r>
              <a:endParaRPr lang="en-US" sz="2000" dirty="0">
                <a:solidFill>
                  <a:schemeClr val="tx1"/>
                </a:solidFill>
                <a:latin typeface="Times New Roman" pitchFamily="18" charset="0"/>
              </a:endParaRPr>
            </a:p>
          </p:txBody>
        </p:sp>
        <p:sp>
          <p:nvSpPr>
            <p:cNvPr id="15375" name="Line 194"/>
            <p:cNvSpPr>
              <a:spLocks noChangeShapeType="1"/>
            </p:cNvSpPr>
            <p:nvPr/>
          </p:nvSpPr>
          <p:spPr bwMode="auto">
            <a:xfrm>
              <a:off x="3708400" y="5876925"/>
              <a:ext cx="2519363" cy="3175"/>
            </a:xfrm>
            <a:prstGeom prst="line">
              <a:avLst/>
            </a:prstGeom>
            <a:noFill/>
            <a:ln w="127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79" name="Line 198"/>
            <p:cNvSpPr>
              <a:spLocks noChangeShapeType="1"/>
            </p:cNvSpPr>
            <p:nvPr/>
          </p:nvSpPr>
          <p:spPr bwMode="auto">
            <a:xfrm flipV="1">
              <a:off x="6743700" y="3352800"/>
              <a:ext cx="0" cy="6858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0" name="Line 199"/>
            <p:cNvSpPr>
              <a:spLocks noChangeShapeType="1"/>
            </p:cNvSpPr>
            <p:nvPr/>
          </p:nvSpPr>
          <p:spPr bwMode="auto">
            <a:xfrm flipH="1">
              <a:off x="6400800" y="3352800"/>
              <a:ext cx="3429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1" name="Line 200"/>
            <p:cNvSpPr>
              <a:spLocks noChangeShapeType="1"/>
            </p:cNvSpPr>
            <p:nvPr/>
          </p:nvSpPr>
          <p:spPr bwMode="auto">
            <a:xfrm>
              <a:off x="5600700" y="5410200"/>
              <a:ext cx="11430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2" name="Line 201"/>
            <p:cNvSpPr>
              <a:spLocks noChangeShapeType="1"/>
            </p:cNvSpPr>
            <p:nvPr/>
          </p:nvSpPr>
          <p:spPr bwMode="auto">
            <a:xfrm flipV="1">
              <a:off x="6743700" y="4112986"/>
              <a:ext cx="0" cy="1297214"/>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3" name="Line 202"/>
            <p:cNvSpPr>
              <a:spLocks noChangeShapeType="1"/>
            </p:cNvSpPr>
            <p:nvPr/>
          </p:nvSpPr>
          <p:spPr bwMode="auto">
            <a:xfrm flipH="1">
              <a:off x="3657600" y="5410200"/>
              <a:ext cx="914400"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4" name="Line 203"/>
            <p:cNvSpPr>
              <a:spLocks noChangeShapeType="1"/>
            </p:cNvSpPr>
            <p:nvPr/>
          </p:nvSpPr>
          <p:spPr bwMode="auto">
            <a:xfrm flipV="1">
              <a:off x="3657600" y="3924300"/>
              <a:ext cx="0" cy="14859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5" name="Line 204"/>
            <p:cNvSpPr>
              <a:spLocks noChangeShapeType="1"/>
            </p:cNvSpPr>
            <p:nvPr/>
          </p:nvSpPr>
          <p:spPr bwMode="auto">
            <a:xfrm flipV="1">
              <a:off x="3428999" y="3924300"/>
              <a:ext cx="0" cy="1592263"/>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7" name="Line 206"/>
            <p:cNvSpPr>
              <a:spLocks noChangeShapeType="1"/>
            </p:cNvSpPr>
            <p:nvPr/>
          </p:nvSpPr>
          <p:spPr bwMode="auto">
            <a:xfrm flipH="1" flipV="1">
              <a:off x="4343400" y="3695700"/>
              <a:ext cx="2400300" cy="177165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88" name="Line 207"/>
            <p:cNvSpPr>
              <a:spLocks noChangeShapeType="1"/>
            </p:cNvSpPr>
            <p:nvPr/>
          </p:nvSpPr>
          <p:spPr bwMode="auto">
            <a:xfrm flipV="1">
              <a:off x="3886200" y="3924300"/>
              <a:ext cx="0" cy="3429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90" name="Line 209"/>
            <p:cNvSpPr>
              <a:spLocks noChangeShapeType="1"/>
            </p:cNvSpPr>
            <p:nvPr/>
          </p:nvSpPr>
          <p:spPr bwMode="auto">
            <a:xfrm flipH="1">
              <a:off x="3200400" y="2438400"/>
              <a:ext cx="571500" cy="909637"/>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92" name="Line 211"/>
            <p:cNvSpPr>
              <a:spLocks noChangeShapeType="1"/>
            </p:cNvSpPr>
            <p:nvPr/>
          </p:nvSpPr>
          <p:spPr bwMode="auto">
            <a:xfrm flipH="1" flipV="1">
              <a:off x="3543300" y="3124200"/>
              <a:ext cx="1371600" cy="22860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93" name="Line 212"/>
            <p:cNvSpPr>
              <a:spLocks noChangeShapeType="1"/>
            </p:cNvSpPr>
            <p:nvPr/>
          </p:nvSpPr>
          <p:spPr bwMode="auto">
            <a:xfrm>
              <a:off x="3543300" y="3124200"/>
              <a:ext cx="0" cy="228600"/>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sp>
          <p:nvSpPr>
            <p:cNvPr id="15394" name="Line 213"/>
            <p:cNvSpPr>
              <a:spLocks noChangeShapeType="1"/>
            </p:cNvSpPr>
            <p:nvPr/>
          </p:nvSpPr>
          <p:spPr bwMode="auto">
            <a:xfrm flipH="1" flipV="1">
              <a:off x="4343400" y="2781300"/>
              <a:ext cx="1057274" cy="2400299"/>
            </a:xfrm>
            <a:prstGeom prst="line">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en-GB">
                <a:solidFill>
                  <a:prstClr val="black"/>
                </a:solidFill>
              </a:endParaRPr>
            </a:p>
          </p:txBody>
        </p:sp>
      </p:grpSp>
    </p:spTree>
    <p:extLst>
      <p:ext uri="{BB962C8B-B14F-4D97-AF65-F5344CB8AC3E}">
        <p14:creationId xmlns:p14="http://schemas.microsoft.com/office/powerpoint/2010/main" val="424012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Benefit of budgets</a:t>
            </a:r>
          </a:p>
        </p:txBody>
      </p:sp>
      <p:sp>
        <p:nvSpPr>
          <p:cNvPr id="16387" name="Rectangle 3"/>
          <p:cNvSpPr>
            <a:spLocks noGrp="1" noChangeArrowheads="1"/>
          </p:cNvSpPr>
          <p:nvPr>
            <p:ph idx="1"/>
          </p:nvPr>
        </p:nvSpPr>
        <p:spPr>
          <a:xfrm>
            <a:off x="191193" y="1484784"/>
            <a:ext cx="11671069" cy="4114800"/>
          </a:xfrm>
        </p:spPr>
        <p:txBody>
          <a:bodyPr>
            <a:normAutofit/>
          </a:bodyPr>
          <a:lstStyle/>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Show managers future actions required</a:t>
            </a:r>
          </a:p>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Encourages forward thinking and identification of problems in advance</a:t>
            </a:r>
          </a:p>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Provides structural frameworks on which plans can be made</a:t>
            </a:r>
          </a:p>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Prevents unauthorised spending</a:t>
            </a:r>
          </a:p>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Means of communicating future plans</a:t>
            </a:r>
          </a:p>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Provide a standard or benchmark that can be measured</a:t>
            </a:r>
          </a:p>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Assigns responsibility and accountability</a:t>
            </a:r>
          </a:p>
          <a:p>
            <a:pPr>
              <a:lnSpc>
                <a:spcPct val="90000"/>
              </a:lnSpc>
              <a:buFont typeface="Wingdings" panose="05000000000000000000" pitchFamily="2" charset="2"/>
              <a:buChar char="ü"/>
            </a:pPr>
            <a:r>
              <a:rPr lang="en-GB" altLang="en-US" sz="2800" dirty="0">
                <a:latin typeface="Arial" panose="020B0604020202020204" pitchFamily="34" charset="0"/>
                <a:cs typeface="Arial" panose="020B0604020202020204" pitchFamily="34" charset="0"/>
              </a:rPr>
              <a:t>Can be a motivational tool</a:t>
            </a:r>
          </a:p>
          <a:p>
            <a:pPr>
              <a:lnSpc>
                <a:spcPct val="90000"/>
              </a:lnSpc>
              <a:buFont typeface="Wingdings" panose="05000000000000000000" pitchFamily="2" charset="2"/>
              <a:buChar char="ü"/>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00858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0" end="0"/>
                                            </p:txEl>
                                          </p:spTgt>
                                        </p:tgtEl>
                                        <p:attrNameLst>
                                          <p:attrName>ppt_c</p:attrName>
                                        </p:attrNameLst>
                                      </p:cBhvr>
                                      <p:to>
                                        <a:schemeClr val="accent1"/>
                                      </p:to>
                                    </p:animClr>
                                  </p:sub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7">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1" end="1"/>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7">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2" end="2"/>
                                            </p:txEl>
                                          </p:spTgt>
                                        </p:tgtEl>
                                        <p:attrNameLst>
                                          <p:attrName>ppt_c</p:attrName>
                                        </p:attrNameLst>
                                      </p:cBhvr>
                                      <p:to>
                                        <a:schemeClr val="accent1"/>
                                      </p:to>
                                    </p:animClr>
                                  </p:sub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3" end="3"/>
                                            </p:txEl>
                                          </p:spTgt>
                                        </p:tgtEl>
                                        <p:attrNameLst>
                                          <p:attrName>ppt_c</p:attrName>
                                        </p:attrNameLst>
                                      </p:cBhvr>
                                      <p:to>
                                        <a:schemeClr val="accent1"/>
                                      </p:to>
                                    </p:animClr>
                                  </p:sub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6387">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4" end="4"/>
                                            </p:txEl>
                                          </p:spTgt>
                                        </p:tgtEl>
                                        <p:attrNameLst>
                                          <p:attrName>ppt_c</p:attrName>
                                        </p:attrNameLst>
                                      </p:cBhvr>
                                      <p:to>
                                        <a:schemeClr val="accent1"/>
                                      </p:to>
                                    </p:animClr>
                                  </p:sub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6387">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5" end="5"/>
                                            </p:txEl>
                                          </p:spTgt>
                                        </p:tgtEl>
                                        <p:attrNameLst>
                                          <p:attrName>ppt_c</p:attrName>
                                        </p:attrNameLst>
                                      </p:cBhvr>
                                      <p:to>
                                        <a:schemeClr val="accent1"/>
                                      </p:to>
                                    </p:animClr>
                                  </p:sub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6387">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6" end="6"/>
                                            </p:txEl>
                                          </p:spTgt>
                                        </p:tgtEl>
                                        <p:attrNameLst>
                                          <p:attrName>ppt_c</p:attrName>
                                        </p:attrNameLst>
                                      </p:cBhvr>
                                      <p:to>
                                        <a:schemeClr val="accent1"/>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16387">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16387">
                                            <p:txEl>
                                              <p:pRg st="7" end="7"/>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268778" y="232709"/>
            <a:ext cx="10972800" cy="980584"/>
          </a:xfrm>
        </p:spPr>
        <p:txBody>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Budgets</a:t>
            </a:r>
          </a:p>
        </p:txBody>
      </p:sp>
      <p:sp>
        <p:nvSpPr>
          <p:cNvPr id="19459" name="Content Placeholder 2"/>
          <p:cNvSpPr>
            <a:spLocks noGrp="1"/>
          </p:cNvSpPr>
          <p:nvPr>
            <p:ph idx="1"/>
          </p:nvPr>
        </p:nvSpPr>
        <p:spPr>
          <a:xfrm>
            <a:off x="116378" y="1483823"/>
            <a:ext cx="12011891" cy="4160520"/>
          </a:xfrm>
        </p:spPr>
        <p:txBody>
          <a:bodyPr/>
          <a:lstStyle/>
          <a:p>
            <a:pPr marL="0" indent="0">
              <a:lnSpc>
                <a:spcPct val="90000"/>
              </a:lnSpc>
              <a:buNone/>
            </a:pPr>
            <a:r>
              <a:rPr lang="en-GB" altLang="en-US" sz="2800" b="1" dirty="0">
                <a:solidFill>
                  <a:srgbClr val="FF0000"/>
                </a:solidFill>
                <a:latin typeface="Arial" panose="020B0604020202020204" pitchFamily="34" charset="0"/>
                <a:cs typeface="Arial" panose="020B0604020202020204" pitchFamily="34" charset="0"/>
              </a:rPr>
              <a:t>Flexible Budgets</a:t>
            </a:r>
            <a:r>
              <a:rPr lang="en-GB" altLang="en-US" sz="2800" dirty="0">
                <a:solidFill>
                  <a:srgbClr val="FF0000"/>
                </a:solidFill>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 budgets that take account of changing business conditions</a:t>
            </a:r>
          </a:p>
          <a:p>
            <a:pPr marL="0" indent="0">
              <a:lnSpc>
                <a:spcPct val="90000"/>
              </a:lnSpc>
              <a:buNone/>
            </a:pPr>
            <a:endParaRPr lang="en-GB" altLang="en-US" sz="800" dirty="0">
              <a:latin typeface="Arial" panose="020B0604020202020204" pitchFamily="34" charset="0"/>
              <a:cs typeface="Arial" panose="020B0604020202020204" pitchFamily="34" charset="0"/>
            </a:endParaRPr>
          </a:p>
          <a:p>
            <a:pPr marL="0" indent="0">
              <a:lnSpc>
                <a:spcPct val="90000"/>
              </a:lnSpc>
              <a:buNone/>
            </a:pPr>
            <a:r>
              <a:rPr lang="en-GB" altLang="en-US" sz="2800" b="1" dirty="0">
                <a:solidFill>
                  <a:srgbClr val="FF0000"/>
                </a:solidFill>
                <a:latin typeface="Arial" panose="020B0604020202020204" pitchFamily="34" charset="0"/>
                <a:cs typeface="Arial" panose="020B0604020202020204" pitchFamily="34" charset="0"/>
              </a:rPr>
              <a:t>Operating Budgets</a:t>
            </a:r>
            <a:r>
              <a:rPr lang="en-GB" altLang="en-US" sz="2800" dirty="0">
                <a:solidFill>
                  <a:srgbClr val="FF0000"/>
                </a:solidFill>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 based on the daily operations of a business</a:t>
            </a:r>
          </a:p>
          <a:p>
            <a:pPr marL="0" indent="0">
              <a:lnSpc>
                <a:spcPct val="90000"/>
              </a:lnSpc>
              <a:buNone/>
            </a:pPr>
            <a:endParaRPr lang="en-GB" altLang="en-US" sz="800" i="1" dirty="0">
              <a:latin typeface="Arial" panose="020B0604020202020204" pitchFamily="34" charset="0"/>
              <a:cs typeface="Arial" panose="020B0604020202020204" pitchFamily="34" charset="0"/>
            </a:endParaRPr>
          </a:p>
          <a:p>
            <a:pPr marL="0" indent="0">
              <a:lnSpc>
                <a:spcPct val="90000"/>
              </a:lnSpc>
              <a:buNone/>
            </a:pPr>
            <a:r>
              <a:rPr lang="en-GB" altLang="en-US" sz="2800" b="1" dirty="0">
                <a:solidFill>
                  <a:srgbClr val="FF0000"/>
                </a:solidFill>
                <a:latin typeface="Arial" panose="020B0604020202020204" pitchFamily="34" charset="0"/>
                <a:cs typeface="Arial" panose="020B0604020202020204" pitchFamily="34" charset="0"/>
              </a:rPr>
              <a:t>Objectives Based Budgets</a:t>
            </a:r>
            <a:r>
              <a:rPr lang="en-GB" altLang="en-US" sz="2800" dirty="0">
                <a:solidFill>
                  <a:srgbClr val="FF0000"/>
                </a:solidFill>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 Budgets driven by objectives set by the firm</a:t>
            </a:r>
          </a:p>
          <a:p>
            <a:pPr marL="0" indent="0">
              <a:lnSpc>
                <a:spcPct val="90000"/>
              </a:lnSpc>
              <a:buNone/>
            </a:pPr>
            <a:endParaRPr lang="en-GB" altLang="en-US" sz="800" b="1" dirty="0">
              <a:latin typeface="Arial" panose="020B0604020202020204" pitchFamily="34" charset="0"/>
              <a:cs typeface="Arial" panose="020B0604020202020204" pitchFamily="34" charset="0"/>
            </a:endParaRPr>
          </a:p>
          <a:p>
            <a:pPr marL="0" indent="0">
              <a:lnSpc>
                <a:spcPct val="90000"/>
              </a:lnSpc>
              <a:buNone/>
            </a:pPr>
            <a:r>
              <a:rPr lang="en-GB" altLang="en-US" sz="2800" b="1" dirty="0">
                <a:solidFill>
                  <a:srgbClr val="FF0000"/>
                </a:solidFill>
                <a:latin typeface="Arial" panose="020B0604020202020204" pitchFamily="34" charset="0"/>
                <a:cs typeface="Arial" panose="020B0604020202020204" pitchFamily="34" charset="0"/>
              </a:rPr>
              <a:t>Capital Budgets</a:t>
            </a:r>
            <a:r>
              <a:rPr lang="en-GB" altLang="en-US" sz="2800" dirty="0">
                <a:solidFill>
                  <a:srgbClr val="FF0000"/>
                </a:solidFill>
                <a:latin typeface="Arial" panose="020B0604020202020204" pitchFamily="34" charset="0"/>
                <a:cs typeface="Arial" panose="020B0604020202020204" pitchFamily="34" charset="0"/>
              </a:rPr>
              <a:t> </a:t>
            </a:r>
            <a:r>
              <a:rPr lang="en-GB" altLang="en-US" sz="2800" dirty="0">
                <a:latin typeface="Arial" panose="020B0604020202020204" pitchFamily="34" charset="0"/>
                <a:cs typeface="Arial" panose="020B0604020202020204" pitchFamily="34" charset="0"/>
              </a:rPr>
              <a:t>– Plans of the relationship between capital spending and liquidity (cash) in the business</a:t>
            </a:r>
          </a:p>
          <a:p>
            <a:pPr marL="0" indent="0">
              <a:buNone/>
            </a:pPr>
            <a:endParaRPr lang="en-GB" alt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1846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459">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2" end="2"/>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4" end="4"/>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9459">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19459">
                                            <p:txEl>
                                              <p:pRg st="6" end="6"/>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629" y="238056"/>
            <a:ext cx="9908067" cy="1143000"/>
          </a:xfrm>
        </p:spPr>
        <p:txBody>
          <a:bodyPr rtlCol="0">
            <a:noAutofit/>
          </a:bodyPr>
          <a:lstStyle/>
          <a:p>
            <a:pPr algn="l">
              <a:spcBef>
                <a:spcPts val="0"/>
              </a:spcBef>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Monitoring and controlling budgets</a:t>
            </a:r>
            <a:b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endPar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49382" y="1883689"/>
            <a:ext cx="11737571" cy="3079009"/>
          </a:xfrm>
        </p:spPr>
        <p:txBody>
          <a:bodyPr/>
          <a:lstStyle/>
          <a:p>
            <a:pPr marL="0" indent="0">
              <a:lnSpc>
                <a:spcPct val="80000"/>
              </a:lnSpc>
              <a:spcBef>
                <a:spcPct val="0"/>
              </a:spcBef>
              <a:buNone/>
            </a:pPr>
            <a:r>
              <a:rPr lang="en-GB" altLang="en-US" sz="2800" dirty="0">
                <a:latin typeface="Arial" panose="020B0604020202020204" pitchFamily="34" charset="0"/>
                <a:cs typeface="Arial" panose="020B0604020202020204" pitchFamily="34" charset="0"/>
              </a:rPr>
              <a:t>Budgets need to be monitored and controlled on a regular basis</a:t>
            </a:r>
          </a:p>
          <a:p>
            <a:pPr marL="0" indent="0">
              <a:lnSpc>
                <a:spcPct val="80000"/>
              </a:lnSpc>
              <a:spcBef>
                <a:spcPct val="0"/>
              </a:spcBef>
              <a:buNone/>
            </a:pPr>
            <a:endParaRPr lang="en-GB" altLang="en-US" sz="2400" dirty="0">
              <a:latin typeface="Arial" panose="020B0604020202020204" pitchFamily="34" charset="0"/>
              <a:cs typeface="Arial" panose="020B0604020202020204" pitchFamily="34" charset="0"/>
            </a:endParaRPr>
          </a:p>
          <a:p>
            <a:pPr marL="0" indent="0">
              <a:lnSpc>
                <a:spcPct val="80000"/>
              </a:lnSpc>
              <a:spcBef>
                <a:spcPct val="0"/>
              </a:spcBef>
              <a:buNone/>
            </a:pPr>
            <a:r>
              <a:rPr lang="en-GB" altLang="en-US" sz="2800" dirty="0">
                <a:latin typeface="Arial" panose="020B0604020202020204" pitchFamily="34" charset="0"/>
                <a:cs typeface="Arial" panose="020B0604020202020204" pitchFamily="34" charset="0"/>
              </a:rPr>
              <a:t>A budget holder must be able to monitor actual performance against budgeted amounts</a:t>
            </a:r>
          </a:p>
          <a:p>
            <a:pPr marL="0" indent="0">
              <a:lnSpc>
                <a:spcPct val="80000"/>
              </a:lnSpc>
              <a:spcBef>
                <a:spcPct val="0"/>
              </a:spcBef>
              <a:buNone/>
            </a:pPr>
            <a:endParaRPr lang="en-GB" altLang="en-US" sz="2400" dirty="0">
              <a:latin typeface="Arial" panose="020B0604020202020204" pitchFamily="34" charset="0"/>
              <a:cs typeface="Arial" panose="020B0604020202020204" pitchFamily="34" charset="0"/>
            </a:endParaRPr>
          </a:p>
          <a:p>
            <a:pPr marL="0" indent="0">
              <a:lnSpc>
                <a:spcPct val="80000"/>
              </a:lnSpc>
              <a:spcBef>
                <a:spcPct val="0"/>
              </a:spcBef>
              <a:buNone/>
            </a:pPr>
            <a:r>
              <a:rPr lang="en-GB" altLang="en-US" sz="2800" dirty="0">
                <a:latin typeface="Arial" panose="020B0604020202020204" pitchFamily="34" charset="0"/>
                <a:cs typeface="Arial" panose="020B0604020202020204" pitchFamily="34" charset="0"/>
              </a:rPr>
              <a:t>Variance analysis enables managers to easily identify where increased costs or changes in planned performance are occurring and to take timely remedial action. </a:t>
            </a:r>
          </a:p>
          <a:p>
            <a:pPr marL="0" indent="0">
              <a:lnSpc>
                <a:spcPct val="80000"/>
              </a:lnSpc>
              <a:spcBef>
                <a:spcPct val="0"/>
              </a:spcBef>
              <a:buNone/>
            </a:pPr>
            <a:endParaRPr lang="en-GB" altLang="en-US" sz="2800" dirty="0">
              <a:latin typeface="Arial" panose="020B0604020202020204" pitchFamily="34" charset="0"/>
              <a:cs typeface="Arial" panose="020B0604020202020204" pitchFamily="34" charset="0"/>
            </a:endParaRPr>
          </a:p>
        </p:txBody>
      </p:sp>
      <p:sp>
        <p:nvSpPr>
          <p:cNvPr id="15364" name="Slide Number Placeholder 3"/>
          <p:cNvSpPr>
            <a:spLocks noGrp="1"/>
          </p:cNvSpPr>
          <p:nvPr>
            <p:ph type="sldNum" sz="quarter" idx="12"/>
          </p:nvPr>
        </p:nvSpPr>
        <p:spPr/>
        <p:txBody>
          <a:bodyPr>
            <a:normAutofit/>
          </a:bodyPr>
          <a:lstStyle/>
          <a:p>
            <a:pPr>
              <a:defRPr/>
            </a:pPr>
            <a:fld id="{18EDA0DA-5171-4BD4-93ED-3C3D5D5124ED}" type="slidenum">
              <a:rPr lang="en-GB">
                <a:solidFill>
                  <a:prstClr val="black">
                    <a:tint val="75000"/>
                  </a:prstClr>
                </a:solidFill>
              </a:rPr>
              <a:pPr>
                <a:defRPr/>
              </a:pPr>
              <a:t>19</a:t>
            </a:fld>
            <a:endParaRPr lang="en-GB">
              <a:solidFill>
                <a:prstClr val="black">
                  <a:tint val="75000"/>
                </a:prstClr>
              </a:solidFill>
            </a:endParaRPr>
          </a:p>
        </p:txBody>
      </p:sp>
    </p:spTree>
    <p:extLst>
      <p:ext uri="{BB962C8B-B14F-4D97-AF65-F5344CB8AC3E}">
        <p14:creationId xmlns:p14="http://schemas.microsoft.com/office/powerpoint/2010/main" val="6960822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1321905" y="2514600"/>
            <a:ext cx="9829800" cy="1828800"/>
          </a:xfrm>
        </p:spPr>
        <p:txBody>
          <a:bodyPr>
            <a:noAutofit/>
          </a:bodyPr>
          <a:lstStyle/>
          <a:p>
            <a:pPr eaLnBrk="1" hangingPunct="1"/>
            <a:r>
              <a:rPr lang="en-GB" altLang="en-US" sz="6000" b="1"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Profit and Loss Account</a:t>
            </a:r>
          </a:p>
        </p:txBody>
      </p:sp>
    </p:spTree>
    <p:extLst>
      <p:ext uri="{BB962C8B-B14F-4D97-AF65-F5344CB8AC3E}">
        <p14:creationId xmlns:p14="http://schemas.microsoft.com/office/powerpoint/2010/main" val="5281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Rectangle 2"/>
          <p:cNvSpPr>
            <a:spLocks noGrp="1" noChangeArrowheads="1"/>
          </p:cNvSpPr>
          <p:nvPr>
            <p:ph type="title"/>
          </p:nvPr>
        </p:nvSpPr>
        <p:spPr/>
        <p:txBody>
          <a:bodyPr>
            <a:normAutofit/>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Profit and Loss Account</a:t>
            </a:r>
          </a:p>
        </p:txBody>
      </p:sp>
      <p:sp>
        <p:nvSpPr>
          <p:cNvPr id="9220" name="Rectangle 3"/>
          <p:cNvSpPr>
            <a:spLocks noGrp="1" noChangeArrowheads="1"/>
          </p:cNvSpPr>
          <p:nvPr>
            <p:ph idx="1"/>
          </p:nvPr>
        </p:nvSpPr>
        <p:spPr>
          <a:xfrm>
            <a:off x="191193" y="1600202"/>
            <a:ext cx="10019607" cy="3852948"/>
          </a:xfrm>
        </p:spPr>
        <p:txBody>
          <a:bodyPr/>
          <a:lstStyle/>
          <a:p>
            <a:pPr eaLnBrk="1" hangingPunct="1">
              <a:buFontTx/>
              <a:buNone/>
            </a:pPr>
            <a:r>
              <a:rPr lang="en-GB" altLang="en-US" b="1" dirty="0"/>
              <a:t>Define the following terms:</a:t>
            </a:r>
          </a:p>
          <a:p>
            <a:pPr eaLnBrk="1" hangingPunct="1">
              <a:buFontTx/>
              <a:buNone/>
            </a:pPr>
            <a:endParaRPr lang="en-GB" altLang="en-US" dirty="0"/>
          </a:p>
          <a:p>
            <a:r>
              <a:rPr lang="en-GB" altLang="en-US" dirty="0"/>
              <a:t>Sales/Revenue/Turnover</a:t>
            </a:r>
          </a:p>
          <a:p>
            <a:endParaRPr lang="en-GB" altLang="en-US" sz="2000" dirty="0"/>
          </a:p>
          <a:p>
            <a:r>
              <a:rPr lang="en-GB" altLang="en-US" dirty="0"/>
              <a:t>Purchases</a:t>
            </a:r>
          </a:p>
          <a:p>
            <a:endParaRPr lang="en-GB" altLang="en-US" sz="2000" dirty="0"/>
          </a:p>
          <a:p>
            <a:r>
              <a:rPr lang="en-GB" altLang="en-US" dirty="0"/>
              <a:t>Cost of goods/services sold</a:t>
            </a:r>
          </a:p>
        </p:txBody>
      </p:sp>
      <p:sp>
        <p:nvSpPr>
          <p:cNvPr id="4"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A29B536-1F34-49B8-A60E-B214894C7A53}"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92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90399" y="2781240"/>
            <a:ext cx="2881379" cy="2476557"/>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60818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2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2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2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20">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normAutofit/>
          </a:bodyPr>
          <a:lstStyle/>
          <a:p>
            <a:pPr algn="l">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Profit &amp; Loss statements</a:t>
            </a:r>
          </a:p>
        </p:txBody>
      </p:sp>
      <p:sp>
        <p:nvSpPr>
          <p:cNvPr id="3" name="Content Placeholder 2"/>
          <p:cNvSpPr>
            <a:spLocks noGrp="1"/>
          </p:cNvSpPr>
          <p:nvPr>
            <p:ph idx="1"/>
          </p:nvPr>
        </p:nvSpPr>
        <p:spPr>
          <a:xfrm>
            <a:off x="216131" y="1600202"/>
            <a:ext cx="11812385" cy="3902824"/>
          </a:xfrm>
        </p:spPr>
        <p:txBody>
          <a:bodyPr rtlCol="0">
            <a:normAutofit/>
          </a:bodyPr>
          <a:lstStyle/>
          <a:p>
            <a:pPr marL="0" indent="0">
              <a:buClr>
                <a:schemeClr val="accent1">
                  <a:lumMod val="60000"/>
                  <a:lumOff val="40000"/>
                </a:schemeClr>
              </a:buClr>
              <a:buNone/>
              <a:defRPr/>
            </a:pPr>
            <a:r>
              <a:rPr lang="en-GB" dirty="0">
                <a:latin typeface="+mj-lt"/>
              </a:rPr>
              <a:t>The </a:t>
            </a:r>
            <a:r>
              <a:rPr lang="en-GB" b="1" dirty="0">
                <a:latin typeface="+mj-lt"/>
              </a:rPr>
              <a:t>Profit and Loss </a:t>
            </a:r>
            <a:r>
              <a:rPr lang="en-GB" dirty="0">
                <a:latin typeface="+mj-lt"/>
              </a:rPr>
              <a:t>account </a:t>
            </a:r>
          </a:p>
          <a:p>
            <a:pPr marL="0" indent="0">
              <a:buClr>
                <a:schemeClr val="accent1">
                  <a:lumMod val="60000"/>
                  <a:lumOff val="40000"/>
                </a:schemeClr>
              </a:buClr>
              <a:buNone/>
              <a:defRPr/>
            </a:pPr>
            <a:r>
              <a:rPr lang="en-GB" sz="2400" dirty="0">
                <a:latin typeface="+mj-lt"/>
              </a:rPr>
              <a:t>(sometimes called the </a:t>
            </a:r>
            <a:r>
              <a:rPr lang="en-GB" sz="2400" b="1" dirty="0">
                <a:latin typeface="+mj-lt"/>
              </a:rPr>
              <a:t>income statement</a:t>
            </a:r>
            <a:r>
              <a:rPr lang="en-GB" sz="2400" dirty="0">
                <a:latin typeface="+mj-lt"/>
              </a:rPr>
              <a:t>) </a:t>
            </a:r>
          </a:p>
          <a:p>
            <a:pPr marL="0" indent="0">
              <a:buClr>
                <a:schemeClr val="accent1">
                  <a:lumMod val="60000"/>
                  <a:lumOff val="40000"/>
                </a:schemeClr>
              </a:buClr>
              <a:buNone/>
              <a:defRPr/>
            </a:pPr>
            <a:r>
              <a:rPr lang="en-GB" sz="2000" dirty="0">
                <a:latin typeface="+mj-lt"/>
              </a:rPr>
              <a:t> 	</a:t>
            </a:r>
          </a:p>
          <a:p>
            <a:pPr marL="0" indent="0">
              <a:buClr>
                <a:schemeClr val="accent1">
                  <a:lumMod val="60000"/>
                  <a:lumOff val="40000"/>
                </a:schemeClr>
              </a:buClr>
              <a:buNone/>
              <a:defRPr/>
            </a:pPr>
            <a:r>
              <a:rPr lang="en-GB" dirty="0">
                <a:latin typeface="+mj-lt"/>
              </a:rPr>
              <a:t>It measures the profit (or wealth) the business</a:t>
            </a:r>
          </a:p>
          <a:p>
            <a:pPr marL="0" indent="0">
              <a:buClr>
                <a:schemeClr val="accent1">
                  <a:lumMod val="60000"/>
                  <a:lumOff val="40000"/>
                </a:schemeClr>
              </a:buClr>
              <a:buNone/>
              <a:defRPr/>
            </a:pPr>
            <a:r>
              <a:rPr lang="en-GB" sz="2000" dirty="0">
                <a:latin typeface="+mj-lt"/>
              </a:rPr>
              <a:t> 	</a:t>
            </a:r>
          </a:p>
          <a:p>
            <a:pPr marL="0" indent="0">
              <a:buClr>
                <a:schemeClr val="accent1">
                  <a:lumMod val="60000"/>
                  <a:lumOff val="40000"/>
                </a:schemeClr>
              </a:buClr>
              <a:buNone/>
              <a:defRPr/>
            </a:pPr>
            <a:r>
              <a:rPr lang="en-GB" dirty="0">
                <a:latin typeface="+mj-lt"/>
              </a:rPr>
              <a:t>It’s </a:t>
            </a:r>
            <a:r>
              <a:rPr lang="en-GB" b="1" dirty="0">
                <a:latin typeface="+mj-lt"/>
              </a:rPr>
              <a:t>one of the three main financial documents </a:t>
            </a:r>
            <a:r>
              <a:rPr lang="en-GB" dirty="0">
                <a:latin typeface="+mj-lt"/>
              </a:rPr>
              <a:t>in a business </a:t>
            </a:r>
          </a:p>
        </p:txBody>
      </p:sp>
    </p:spTree>
    <p:extLst>
      <p:ext uri="{BB962C8B-B14F-4D97-AF65-F5344CB8AC3E}">
        <p14:creationId xmlns:p14="http://schemas.microsoft.com/office/powerpoint/2010/main" val="31056142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0" end="0"/>
                                            </p:txEl>
                                          </p:spTgt>
                                        </p:tgtEl>
                                        <p:attrNameLst>
                                          <p:attrName>ppt_c</p:attrName>
                                        </p:attrNameLst>
                                      </p:cBhvr>
                                      <p:to>
                                        <a:schemeClr val="accent1"/>
                                      </p:to>
                                    </p:animClr>
                                  </p:sub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1" end="1"/>
                                            </p:txEl>
                                          </p:spTgt>
                                        </p:tgtEl>
                                        <p:attrNameLst>
                                          <p:attrName>ppt_c</p:attrName>
                                        </p:attrNameLst>
                                      </p:cBhvr>
                                      <p:to>
                                        <a:schemeClr val="accent1"/>
                                      </p:to>
                                    </p:animClr>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2" end="2"/>
                                            </p:txEl>
                                          </p:spTgt>
                                        </p:tgtEl>
                                        <p:attrNameLst>
                                          <p:attrName>ppt_c</p:attrName>
                                        </p:attrNameLst>
                                      </p:cBhvr>
                                      <p:to>
                                        <a:schemeClr val="accent1"/>
                                      </p:to>
                                    </p:animClr>
                                  </p:sub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3" end="3"/>
                                            </p:txEl>
                                          </p:spTgt>
                                        </p:tgtEl>
                                        <p:attrNameLst>
                                          <p:attrName>ppt_c</p:attrName>
                                        </p:attrNameLst>
                                      </p:cBhvr>
                                      <p:to>
                                        <a:schemeClr val="accent1"/>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4" end="4"/>
                                            </p:txEl>
                                          </p:spTgt>
                                        </p:tgtEl>
                                        <p:attrNameLst>
                                          <p:attrName>ppt_c</p:attrName>
                                        </p:attrNameLst>
                                      </p:cBhvr>
                                      <p:to>
                                        <a:schemeClr val="accent1"/>
                                      </p:to>
                                    </p:animClr>
                                  </p:sub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3">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218055" y="178722"/>
            <a:ext cx="2608272" cy="1533699"/>
          </a:xfrm>
        </p:spPr>
        <p:txBody>
          <a:bodyPr>
            <a:normAutofit fontScale="90000"/>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Profit and Loss Template</a:t>
            </a:r>
          </a:p>
        </p:txBody>
      </p:sp>
      <p:graphicFrame>
        <p:nvGraphicFramePr>
          <p:cNvPr id="29980" name="Group 284"/>
          <p:cNvGraphicFramePr>
            <a:graphicFrameLocks noGrp="1"/>
          </p:cNvGraphicFramePr>
          <p:nvPr>
            <p:ph sz="half" idx="2"/>
          </p:nvPr>
        </p:nvGraphicFramePr>
        <p:xfrm>
          <a:off x="2621279" y="0"/>
          <a:ext cx="9407237" cy="5724147"/>
        </p:xfrm>
        <a:graphic>
          <a:graphicData uri="http://schemas.openxmlformats.org/drawingml/2006/table">
            <a:tbl>
              <a:tblPr/>
              <a:tblGrid>
                <a:gridCol w="3403490">
                  <a:extLst>
                    <a:ext uri="{9D8B030D-6E8A-4147-A177-3AD203B41FA5}">
                      <a16:colId xmlns:a16="http://schemas.microsoft.com/office/drawing/2014/main" val="20000"/>
                    </a:ext>
                  </a:extLst>
                </a:gridCol>
                <a:gridCol w="3126098">
                  <a:extLst>
                    <a:ext uri="{9D8B030D-6E8A-4147-A177-3AD203B41FA5}">
                      <a16:colId xmlns:a16="http://schemas.microsoft.com/office/drawing/2014/main" val="20001"/>
                    </a:ext>
                  </a:extLst>
                </a:gridCol>
                <a:gridCol w="2877649">
                  <a:extLst>
                    <a:ext uri="{9D8B030D-6E8A-4147-A177-3AD203B41FA5}">
                      <a16:colId xmlns:a16="http://schemas.microsoft.com/office/drawing/2014/main" val="20002"/>
                    </a:ext>
                  </a:extLst>
                </a:gridCol>
              </a:tblGrid>
              <a:tr h="574144">
                <a:tc gridSpan="3">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Profit and loss account for A Company for the year ended xx/xx/xx</a:t>
                      </a:r>
                      <a:endParaRPr kumimoji="0" lang="en-GB" sz="2000" b="0" i="0" u="none" strike="noStrike" cap="none" normalizeH="0" baseline="0" dirty="0">
                        <a:ln>
                          <a:noFill/>
                        </a:ln>
                        <a:solidFill>
                          <a:schemeClr val="tx1"/>
                        </a:solidFill>
                        <a:effectLst/>
                        <a:latin typeface="Arial" charset="0"/>
                      </a:endParaRPr>
                    </a:p>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cs typeface="Arial" charset="0"/>
                        </a:rPr>
                        <a:t> </a:t>
                      </a:r>
                      <a:endParaRPr kumimoji="0" lang="en-GB" sz="1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359953">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Arial" charset="0"/>
                          <a:cs typeface="Arial" charset="0"/>
                        </a:rPr>
                        <a:t> </a:t>
                      </a:r>
                      <a:endParaRPr kumimoji="0" lang="en-GB" sz="1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Arial" charset="0"/>
                          <a:cs typeface="Arial" charset="0"/>
                        </a:rPr>
                        <a:t> </a:t>
                      </a:r>
                      <a:endParaRPr kumimoji="0" lang="en-GB" sz="1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Arial" charset="0"/>
                          <a:cs typeface="Arial" charset="0"/>
                        </a:rPr>
                        <a:t> </a:t>
                      </a:r>
                      <a:endParaRPr kumimoji="0" lang="en-GB" sz="1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1"/>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Arial" charset="0"/>
                          <a:cs typeface="Arial" charset="0"/>
                        </a:rPr>
                        <a:t> </a:t>
                      </a:r>
                      <a:endParaRPr kumimoji="0" lang="en-GB" sz="1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Sales</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2"/>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400" b="0" i="0" u="none" strike="noStrike" cap="none" normalizeH="0" baseline="0">
                          <a:ln>
                            <a:noFill/>
                          </a:ln>
                          <a:solidFill>
                            <a:schemeClr val="tx1"/>
                          </a:solidFill>
                          <a:effectLst/>
                          <a:latin typeface="Arial" charset="0"/>
                          <a:cs typeface="Arial" charset="0"/>
                        </a:rPr>
                        <a:t> </a:t>
                      </a:r>
                      <a:endParaRPr kumimoji="0" lang="en-GB" sz="1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Cost of Sales</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3"/>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1400" b="0" i="0" u="none" strike="noStrike" cap="none" normalizeH="0" baseline="0" dirty="0">
                          <a:ln>
                            <a:noFill/>
                          </a:ln>
                          <a:solidFill>
                            <a:schemeClr val="tx1"/>
                          </a:solidFill>
                          <a:effectLst/>
                          <a:latin typeface="Arial" charset="0"/>
                          <a:cs typeface="Arial" charset="0"/>
                        </a:rPr>
                        <a:t> </a:t>
                      </a:r>
                      <a:endParaRPr kumimoji="0" lang="en-GB" sz="1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Gross Profit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04"/>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sng" strike="noStrike" cap="none" normalizeH="0" baseline="0" dirty="0">
                          <a:ln>
                            <a:noFill/>
                          </a:ln>
                          <a:solidFill>
                            <a:schemeClr val="tx1"/>
                          </a:solidFill>
                          <a:effectLst/>
                          <a:latin typeface="Arial" charset="0"/>
                          <a:cs typeface="Arial" charset="0"/>
                        </a:rPr>
                        <a:t>Expenses</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ct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5"/>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 </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6"/>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 </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7"/>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 </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8"/>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 </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09"/>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10"/>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 </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extLst>
                  <a:ext uri="{0D108BD9-81ED-4DB2-BD59-A6C34878D82A}">
                    <a16:rowId xmlns:a16="http://schemas.microsoft.com/office/drawing/2014/main" val="10011"/>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Total expenses</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12"/>
                  </a:ext>
                </a:extLst>
              </a:tr>
              <a:tr h="373186">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Net Profit</a:t>
                      </a:r>
                      <a:endParaRPr kumimoji="0" lang="en-GB" sz="2800" b="0" i="0" u="none" strike="noStrike" cap="none" normalizeH="0" baseline="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1"/>
                    </a:solid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a:t>
                      </a:r>
                      <a:endParaRPr kumimoji="0" lang="en-GB" sz="2800" b="0" i="0" u="none" strike="noStrike" cap="none" normalizeH="0" baseline="0" dirty="0">
                        <a:ln>
                          <a:noFill/>
                        </a:ln>
                        <a:solidFill>
                          <a:schemeClr val="tx1"/>
                        </a:solidFill>
                        <a:effectLst/>
                        <a:latin typeface="Arial" charset="0"/>
                      </a:endParaRPr>
                    </a:p>
                  </a:txBody>
                  <a:tcPr marT="45709" marB="45709"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bg2"/>
                    </a:solidFill>
                  </a:tcPr>
                </a:tc>
                <a:extLst>
                  <a:ext uri="{0D108BD9-81ED-4DB2-BD59-A6C34878D82A}">
                    <a16:rowId xmlns:a16="http://schemas.microsoft.com/office/drawing/2014/main" val="10013"/>
                  </a:ext>
                </a:extLst>
              </a:tr>
            </a:tbl>
          </a:graphicData>
        </a:graphic>
      </p:graphicFrame>
      <p:sp>
        <p:nvSpPr>
          <p:cNvPr id="63"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E35C812-24BA-47CE-AB99-1DBAA10AA570}"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652382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98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119149" y="224761"/>
            <a:ext cx="3289069" cy="2701319"/>
          </a:xfrm>
        </p:spPr>
        <p:txBody>
          <a:bodyPr>
            <a:noAutofit/>
          </a:bodyPr>
          <a:lstStyle/>
          <a:p>
            <a:pPr algn="l">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Tipsy Ltd</a:t>
            </a:r>
            <a:br>
              <a:rPr lang="en-GB" sz="3600" b="1" dirty="0">
                <a:solidFill>
                  <a:schemeClr val="accent6">
                    <a:tint val="1000"/>
                  </a:schemeClr>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from 1</a:t>
            </a:r>
            <a:r>
              <a:rPr lang="en-GB" sz="3600" b="1" baseline="30000" dirty="0">
                <a:latin typeface="Arial" panose="020B0604020202020204" pitchFamily="34" charset="0"/>
                <a:cs typeface="Arial" panose="020B0604020202020204" pitchFamily="34" charset="0"/>
              </a:rPr>
              <a:t>st</a:t>
            </a:r>
            <a:r>
              <a:rPr lang="en-GB" sz="3600" b="1" dirty="0">
                <a:latin typeface="Arial" panose="020B0604020202020204" pitchFamily="34" charset="0"/>
                <a:cs typeface="Arial" panose="020B0604020202020204" pitchFamily="34" charset="0"/>
              </a:rPr>
              <a:t> April 2013 to 31 March 2014</a:t>
            </a:r>
          </a:p>
        </p:txBody>
      </p:sp>
      <p:sp>
        <p:nvSpPr>
          <p:cNvPr id="22531" name="Rectangle 3"/>
          <p:cNvSpPr>
            <a:spLocks noGrp="1" noChangeArrowheads="1"/>
          </p:cNvSpPr>
          <p:nvPr>
            <p:ph idx="1"/>
          </p:nvPr>
        </p:nvSpPr>
        <p:spPr>
          <a:xfrm>
            <a:off x="3699164" y="0"/>
            <a:ext cx="8046720" cy="5195454"/>
          </a:xfrm>
        </p:spPr>
        <p:txBody>
          <a:bodyPr rtlCol="0">
            <a:noAutofit/>
          </a:bodyPr>
          <a:lstStyle/>
          <a:p>
            <a:pPr marL="0" indent="-274320">
              <a:lnSpc>
                <a:spcPct val="90000"/>
              </a:lnSpc>
              <a:buClr>
                <a:schemeClr val="tx1"/>
              </a:buClr>
              <a:buNone/>
              <a:defRPr/>
            </a:pPr>
            <a:r>
              <a:rPr lang="en-GB" sz="2400" b="1" u="sng" dirty="0">
                <a:latin typeface="+mj-lt"/>
              </a:rPr>
              <a:t>Income</a:t>
            </a:r>
            <a:r>
              <a:rPr lang="en-GB" sz="2400" dirty="0">
                <a:latin typeface="+mj-lt"/>
              </a:rPr>
              <a:t>:			                      £</a:t>
            </a:r>
          </a:p>
          <a:p>
            <a:pPr marL="0" indent="-274320">
              <a:lnSpc>
                <a:spcPct val="90000"/>
              </a:lnSpc>
              <a:buClr>
                <a:schemeClr val="tx1"/>
              </a:buClr>
              <a:buNone/>
              <a:defRPr/>
            </a:pPr>
            <a:r>
              <a:rPr lang="en-GB" sz="2400" dirty="0">
                <a:latin typeface="+mj-lt"/>
              </a:rPr>
              <a:t>Sales					        5,000</a:t>
            </a:r>
          </a:p>
          <a:p>
            <a:pPr marL="0" indent="-274320">
              <a:lnSpc>
                <a:spcPct val="90000"/>
              </a:lnSpc>
              <a:buClr>
                <a:schemeClr val="tx1"/>
              </a:buClr>
              <a:buNone/>
              <a:defRPr/>
            </a:pPr>
            <a:r>
              <a:rPr lang="en-GB" sz="2400" dirty="0">
                <a:latin typeface="+mj-lt"/>
              </a:rPr>
              <a:t>(5,000 cans of beer @ £1 each)</a:t>
            </a:r>
          </a:p>
          <a:p>
            <a:pPr marL="0" indent="-274320">
              <a:lnSpc>
                <a:spcPct val="90000"/>
              </a:lnSpc>
              <a:buClr>
                <a:schemeClr val="tx1"/>
              </a:buClr>
              <a:buNone/>
              <a:defRPr/>
            </a:pPr>
            <a:endParaRPr lang="en-GB" sz="800" dirty="0">
              <a:latin typeface="+mj-lt"/>
            </a:endParaRPr>
          </a:p>
          <a:p>
            <a:pPr marL="0" indent="-274320">
              <a:lnSpc>
                <a:spcPct val="90000"/>
              </a:lnSpc>
              <a:buClr>
                <a:schemeClr val="tx1"/>
              </a:buClr>
              <a:buNone/>
              <a:defRPr/>
            </a:pPr>
            <a:r>
              <a:rPr lang="en-GB" sz="2400" b="1" u="sng" dirty="0">
                <a:latin typeface="+mj-lt"/>
              </a:rPr>
              <a:t>Expenditure</a:t>
            </a:r>
            <a:r>
              <a:rPr lang="en-GB" sz="2400" dirty="0">
                <a:latin typeface="+mj-lt"/>
              </a:rPr>
              <a:t>:			      £</a:t>
            </a:r>
          </a:p>
          <a:p>
            <a:pPr marL="0" indent="-274320">
              <a:lnSpc>
                <a:spcPct val="90000"/>
              </a:lnSpc>
              <a:buClr>
                <a:schemeClr val="tx1"/>
              </a:buClr>
              <a:buNone/>
              <a:defRPr/>
            </a:pPr>
            <a:r>
              <a:rPr lang="en-GB" sz="2400" dirty="0">
                <a:latin typeface="+mj-lt"/>
              </a:rPr>
              <a:t>Production Labour		    500</a:t>
            </a:r>
          </a:p>
          <a:p>
            <a:pPr marL="0" indent="-274320">
              <a:lnSpc>
                <a:spcPct val="90000"/>
              </a:lnSpc>
              <a:buClr>
                <a:schemeClr val="tx1"/>
              </a:buClr>
              <a:buNone/>
              <a:defRPr/>
            </a:pPr>
            <a:r>
              <a:rPr lang="en-GB" sz="2400" dirty="0">
                <a:latin typeface="+mj-lt"/>
              </a:rPr>
              <a:t>Materials			 1,000</a:t>
            </a:r>
          </a:p>
          <a:p>
            <a:pPr marL="0" indent="-274320">
              <a:lnSpc>
                <a:spcPct val="90000"/>
              </a:lnSpc>
              <a:buClr>
                <a:schemeClr val="tx1"/>
              </a:buClr>
              <a:buNone/>
              <a:defRPr/>
            </a:pPr>
            <a:r>
              <a:rPr lang="en-GB" sz="2400" dirty="0">
                <a:latin typeface="+mj-lt"/>
              </a:rPr>
              <a:t>Production overheads	    500</a:t>
            </a:r>
          </a:p>
          <a:p>
            <a:pPr marL="0" indent="-274320">
              <a:lnSpc>
                <a:spcPct val="90000"/>
              </a:lnSpc>
              <a:buClr>
                <a:schemeClr val="tx1"/>
              </a:buClr>
              <a:buNone/>
              <a:defRPr/>
            </a:pPr>
            <a:r>
              <a:rPr lang="en-GB" sz="2400" dirty="0">
                <a:latin typeface="+mj-lt"/>
              </a:rPr>
              <a:t>Distribution			    500</a:t>
            </a:r>
          </a:p>
          <a:p>
            <a:pPr marL="0" indent="-274320">
              <a:lnSpc>
                <a:spcPct val="90000"/>
              </a:lnSpc>
              <a:buClr>
                <a:schemeClr val="tx1"/>
              </a:buClr>
              <a:buNone/>
              <a:defRPr/>
            </a:pPr>
            <a:r>
              <a:rPr lang="en-GB" sz="2400" dirty="0">
                <a:latin typeface="+mj-lt"/>
              </a:rPr>
              <a:t>Marketing          	               200</a:t>
            </a:r>
          </a:p>
          <a:p>
            <a:pPr marL="0" indent="-274320">
              <a:lnSpc>
                <a:spcPct val="90000"/>
              </a:lnSpc>
              <a:buClr>
                <a:schemeClr val="tx1"/>
              </a:buClr>
              <a:buNone/>
              <a:defRPr/>
            </a:pPr>
            <a:r>
              <a:rPr lang="en-GB" sz="2400" dirty="0">
                <a:latin typeface="+mj-lt"/>
              </a:rPr>
              <a:t>					        _____</a:t>
            </a:r>
          </a:p>
          <a:p>
            <a:pPr marL="0" indent="-274320">
              <a:lnSpc>
                <a:spcPct val="90000"/>
              </a:lnSpc>
              <a:buClr>
                <a:schemeClr val="tx1"/>
              </a:buClr>
              <a:buNone/>
              <a:defRPr/>
            </a:pPr>
            <a:r>
              <a:rPr lang="en-GB" sz="2400" dirty="0">
                <a:latin typeface="+mj-lt"/>
              </a:rPr>
              <a:t>					        2,700</a:t>
            </a:r>
          </a:p>
          <a:p>
            <a:pPr marL="0" indent="-274320">
              <a:lnSpc>
                <a:spcPct val="90000"/>
              </a:lnSpc>
              <a:buClr>
                <a:schemeClr val="tx1"/>
              </a:buClr>
              <a:buNone/>
              <a:defRPr/>
            </a:pPr>
            <a:r>
              <a:rPr lang="en-GB" sz="2400" dirty="0">
                <a:latin typeface="+mj-lt"/>
              </a:rPr>
              <a:t>Trading Operating Profit				   2,300</a:t>
            </a:r>
          </a:p>
          <a:p>
            <a:pPr marL="0" indent="-274320">
              <a:lnSpc>
                <a:spcPct val="90000"/>
              </a:lnSpc>
              <a:buClr>
                <a:schemeClr val="tx1"/>
              </a:buClr>
              <a:buNone/>
              <a:defRPr/>
            </a:pPr>
            <a:r>
              <a:rPr lang="en-GB" sz="2400" dirty="0">
                <a:latin typeface="+mj-lt"/>
              </a:rPr>
              <a:t>Less Interest for loan				      300</a:t>
            </a:r>
          </a:p>
          <a:p>
            <a:pPr marL="0" indent="-274320">
              <a:lnSpc>
                <a:spcPct val="90000"/>
              </a:lnSpc>
              <a:buClr>
                <a:schemeClr val="tx1"/>
              </a:buClr>
              <a:buNone/>
              <a:defRPr/>
            </a:pPr>
            <a:r>
              <a:rPr lang="en-GB" sz="2400" b="1" dirty="0">
                <a:latin typeface="+mj-lt"/>
              </a:rPr>
              <a:t>Nett profit 				                       £2,000</a:t>
            </a:r>
            <a:r>
              <a:rPr lang="en-GB" sz="2400" dirty="0"/>
              <a:t>		</a:t>
            </a:r>
          </a:p>
          <a:p>
            <a:pPr marL="0" indent="-274320">
              <a:lnSpc>
                <a:spcPct val="90000"/>
              </a:lnSpc>
              <a:buClr>
                <a:schemeClr val="tx1"/>
              </a:buClr>
              <a:buNone/>
              <a:defRPr/>
            </a:pPr>
            <a:endParaRPr lang="en-GB" sz="2400" dirty="0"/>
          </a:p>
          <a:p>
            <a:pPr marL="0" indent="-274320">
              <a:lnSpc>
                <a:spcPct val="90000"/>
              </a:lnSpc>
              <a:buClr>
                <a:schemeClr val="tx1"/>
              </a:buClr>
              <a:buNone/>
              <a:defRPr/>
            </a:pPr>
            <a:endParaRPr lang="en-GB" sz="2400" dirty="0"/>
          </a:p>
        </p:txBody>
      </p:sp>
    </p:spTree>
    <p:extLst>
      <p:ext uri="{BB962C8B-B14F-4D97-AF65-F5344CB8AC3E}">
        <p14:creationId xmlns:p14="http://schemas.microsoft.com/office/powerpoint/2010/main" val="42070206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0722"/>
                                        </p:tgtEl>
                                        <p:attrNameLst>
                                          <p:attrName>style.visibility</p:attrName>
                                        </p:attrNameLst>
                                      </p:cBhvr>
                                      <p:to>
                                        <p:strVal val="visible"/>
                                      </p:to>
                                    </p:set>
                                  </p:childTnLst>
                                  <p:subTnLst>
                                    <p:set>
                                      <p:cBhvr override="childStyle">
                                        <p:cTn dur="1" fill="hold" display="0" masterRel="nextClick" afterEffect="1"/>
                                        <p:tgtEl>
                                          <p:spTgt spid="30722"/>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1">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2531">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2531">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22531">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22531">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22531">
                                            <p:txEl>
                                              <p:pRg st="10" end="10"/>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22531">
                                            <p:txEl>
                                              <p:pRg st="11" end="11"/>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22531">
                                            <p:txEl>
                                              <p:pRg st="12" end="12"/>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2531">
                                            <p:txEl>
                                              <p:pRg st="13" end="13"/>
                                            </p:txEl>
                                          </p:spTgt>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22531">
                                            <p:txEl>
                                              <p:pRg st="14" end="1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2" grpId="0"/>
      <p:bldP spid="22531"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a:bodyPr>
          <a:lstStyle/>
          <a:p>
            <a:pPr algn="l">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happens next?</a:t>
            </a:r>
          </a:p>
        </p:txBody>
      </p:sp>
      <p:sp>
        <p:nvSpPr>
          <p:cNvPr id="23555" name="Rectangle 3"/>
          <p:cNvSpPr>
            <a:spLocks noGrp="1" noChangeArrowheads="1"/>
          </p:cNvSpPr>
          <p:nvPr>
            <p:ph idx="1"/>
          </p:nvPr>
        </p:nvSpPr>
        <p:spPr>
          <a:xfrm>
            <a:off x="216131" y="1484784"/>
            <a:ext cx="11975869" cy="3757612"/>
          </a:xfrm>
        </p:spPr>
        <p:txBody>
          <a:bodyPr rtlCol="0">
            <a:normAutofit/>
          </a:bodyPr>
          <a:lstStyle/>
          <a:p>
            <a:pPr marL="0" indent="0">
              <a:buClr>
                <a:schemeClr val="accent1">
                  <a:lumMod val="60000"/>
                  <a:lumOff val="40000"/>
                </a:schemeClr>
              </a:buClr>
              <a:buNone/>
              <a:defRPr/>
            </a:pPr>
            <a:r>
              <a:rPr lang="en-GB" dirty="0">
                <a:latin typeface="+mj-lt"/>
              </a:rPr>
              <a:t>Part of the after-tax profit will be distributed to shareholders in the form of dividends.</a:t>
            </a:r>
          </a:p>
          <a:p>
            <a:pPr marL="0" indent="0">
              <a:buClr>
                <a:schemeClr val="accent1">
                  <a:lumMod val="60000"/>
                  <a:lumOff val="40000"/>
                </a:schemeClr>
              </a:buClr>
              <a:buNone/>
              <a:defRPr/>
            </a:pPr>
            <a:r>
              <a:rPr lang="en-GB" dirty="0">
                <a:latin typeface="+mj-lt"/>
              </a:rPr>
              <a:t>The balance remaining will stay with </a:t>
            </a:r>
            <a:r>
              <a:rPr lang="en-GB" b="1" dirty="0">
                <a:latin typeface="+mj-lt"/>
              </a:rPr>
              <a:t>Tipsy Ltd </a:t>
            </a:r>
            <a:r>
              <a:rPr lang="en-GB" dirty="0">
                <a:latin typeface="+mj-lt"/>
              </a:rPr>
              <a:t>to help finance the company in the future.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227841" y="3614395"/>
            <a:ext cx="2212099" cy="190130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915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3555">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23555">
                                            <p:txEl>
                                              <p:pRg st="1" end="1"/>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224444" y="260648"/>
            <a:ext cx="9132604" cy="1143000"/>
          </a:xfrm>
        </p:spPr>
        <p:txBody>
          <a:bodyPr>
            <a:normAutofit/>
          </a:bodyPr>
          <a:lstStyle/>
          <a:p>
            <a:pPr algn="l">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What happens to the Profit?</a:t>
            </a:r>
          </a:p>
        </p:txBody>
      </p:sp>
      <p:sp>
        <p:nvSpPr>
          <p:cNvPr id="24579" name="Rectangle 3"/>
          <p:cNvSpPr>
            <a:spLocks noGrp="1" noChangeArrowheads="1"/>
          </p:cNvSpPr>
          <p:nvPr>
            <p:ph idx="1"/>
          </p:nvPr>
        </p:nvSpPr>
        <p:spPr>
          <a:xfrm>
            <a:off x="540327" y="2227264"/>
            <a:ext cx="11288684" cy="3792537"/>
          </a:xfrm>
        </p:spPr>
        <p:txBody>
          <a:bodyPr rtlCol="0">
            <a:normAutofit/>
          </a:bodyPr>
          <a:lstStyle/>
          <a:p>
            <a:pPr marL="0" indent="0">
              <a:buClr>
                <a:schemeClr val="accent1">
                  <a:lumMod val="60000"/>
                  <a:lumOff val="40000"/>
                </a:schemeClr>
              </a:buClr>
              <a:buNone/>
              <a:defRPr/>
            </a:pPr>
            <a:r>
              <a:rPr lang="en-GB" dirty="0">
                <a:latin typeface="Arial" panose="020B0604020202020204" pitchFamily="34" charset="0"/>
                <a:cs typeface="Arial" panose="020B0604020202020204" pitchFamily="34" charset="0"/>
              </a:rPr>
              <a:t>The retained profit belongs to </a:t>
            </a:r>
            <a:r>
              <a:rPr lang="en-GB" b="1" dirty="0">
                <a:latin typeface="Arial" panose="020B0604020202020204" pitchFamily="34" charset="0"/>
                <a:cs typeface="Arial" panose="020B0604020202020204" pitchFamily="34" charset="0"/>
              </a:rPr>
              <a:t>Tipsy Ltd </a:t>
            </a:r>
            <a:r>
              <a:rPr lang="en-GB" dirty="0">
                <a:latin typeface="Arial" panose="020B0604020202020204" pitchFamily="34" charset="0"/>
                <a:cs typeface="Arial" panose="020B0604020202020204" pitchFamily="34" charset="0"/>
              </a:rPr>
              <a:t>shareholders and is added to shareholders funds in the Balance Sheet under the section Reserves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23961" y="3620458"/>
            <a:ext cx="2305050" cy="19812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425306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24444" y="274638"/>
            <a:ext cx="11357956" cy="1143000"/>
          </a:xfrm>
        </p:spPr>
        <p:txBody>
          <a:bodyPr>
            <a:normAutofit/>
          </a:bodyPr>
          <a:lstStyle/>
          <a:p>
            <a:pPr algn="l">
              <a:defRPr/>
            </a:pPr>
            <a:r>
              <a:rPr lang="en-GB"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Tipsy Ltd</a:t>
            </a:r>
          </a:p>
        </p:txBody>
      </p:sp>
      <p:sp>
        <p:nvSpPr>
          <p:cNvPr id="25603" name="Rectangle 3"/>
          <p:cNvSpPr>
            <a:spLocks noGrp="1" noChangeArrowheads="1"/>
          </p:cNvSpPr>
          <p:nvPr>
            <p:ph idx="1"/>
          </p:nvPr>
        </p:nvSpPr>
        <p:spPr>
          <a:xfrm>
            <a:off x="990601" y="1605949"/>
            <a:ext cx="7772400" cy="4114800"/>
          </a:xfrm>
        </p:spPr>
        <p:txBody>
          <a:bodyPr rtlCol="0">
            <a:normAutofit/>
          </a:bodyPr>
          <a:lstStyle/>
          <a:p>
            <a:pPr marL="0" indent="0">
              <a:buClr>
                <a:schemeClr val="accent1">
                  <a:lumMod val="60000"/>
                  <a:lumOff val="40000"/>
                </a:schemeClr>
              </a:buClr>
              <a:buNone/>
              <a:defRPr/>
            </a:pPr>
            <a:r>
              <a:rPr lang="en-GB" dirty="0">
                <a:latin typeface="Arial" panose="020B0604020202020204" pitchFamily="34" charset="0"/>
                <a:cs typeface="Arial" panose="020B0604020202020204" pitchFamily="34" charset="0"/>
              </a:rPr>
              <a:t> 	Profit = Revenue - Expenses</a:t>
            </a:r>
          </a:p>
          <a:p>
            <a:pPr marL="0" indent="0">
              <a:buClr>
                <a:schemeClr val="accent1">
                  <a:lumMod val="60000"/>
                  <a:lumOff val="40000"/>
                </a:schemeClr>
              </a:buClr>
              <a:buNone/>
              <a:defRPr/>
            </a:pPr>
            <a:endParaRPr lang="en-GB" dirty="0">
              <a:latin typeface="Arial" panose="020B0604020202020204" pitchFamily="34" charset="0"/>
              <a:cs typeface="Arial" panose="020B0604020202020204" pitchFamily="34" charset="0"/>
            </a:endParaRPr>
          </a:p>
          <a:p>
            <a:pPr marL="0" indent="0">
              <a:buClr>
                <a:schemeClr val="accent1">
                  <a:lumMod val="60000"/>
                  <a:lumOff val="40000"/>
                </a:schemeClr>
              </a:buClr>
              <a:buNone/>
              <a:defRPr/>
            </a:pPr>
            <a:r>
              <a:rPr lang="en-GB" dirty="0">
                <a:latin typeface="Arial" panose="020B0604020202020204" pitchFamily="34" charset="0"/>
                <a:cs typeface="Arial" panose="020B0604020202020204" pitchFamily="34" charset="0"/>
              </a:rPr>
              <a:t> 	Note that if expenses are greater 	than 	revenue then you make a loss!!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2834" y="3536424"/>
            <a:ext cx="2305050" cy="19812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1802991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595900" y="2073069"/>
            <a:ext cx="5832648" cy="1828800"/>
          </a:xfrm>
        </p:spPr>
        <p:txBody>
          <a:bodyPr>
            <a:normAutofit/>
          </a:bodyPr>
          <a:lstStyle/>
          <a:p>
            <a:pPr eaLnBrk="1" hangingPunct="1"/>
            <a:r>
              <a:rPr lang="en-GB" altLang="en-US" sz="66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Cash Flow</a:t>
            </a:r>
          </a:p>
        </p:txBody>
      </p:sp>
    </p:spTree>
    <p:extLst>
      <p:ext uri="{BB962C8B-B14F-4D97-AF65-F5344CB8AC3E}">
        <p14:creationId xmlns:p14="http://schemas.microsoft.com/office/powerpoint/2010/main" val="12526430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Rectangle 2"/>
          <p:cNvSpPr>
            <a:spLocks noGrp="1" noChangeArrowheads="1"/>
          </p:cNvSpPr>
          <p:nvPr>
            <p:ph type="title"/>
          </p:nvPr>
        </p:nvSpPr>
        <p:spPr>
          <a:xfrm>
            <a:off x="173650" y="274638"/>
            <a:ext cx="10972800" cy="772766"/>
          </a:xfrm>
        </p:spPr>
        <p:txBody>
          <a:bodyPr>
            <a:normAutofit/>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Cash Flow Forecast</a:t>
            </a:r>
          </a:p>
        </p:txBody>
      </p:sp>
      <p:sp>
        <p:nvSpPr>
          <p:cNvPr id="21508" name="Rectangle 3"/>
          <p:cNvSpPr>
            <a:spLocks noGrp="1" noChangeArrowheads="1"/>
          </p:cNvSpPr>
          <p:nvPr>
            <p:ph idx="1"/>
          </p:nvPr>
        </p:nvSpPr>
        <p:spPr>
          <a:xfrm>
            <a:off x="173650" y="975943"/>
            <a:ext cx="3201317" cy="519544"/>
          </a:xfrm>
        </p:spPr>
        <p:txBody>
          <a:bodyPr>
            <a:normAutofit fontScale="92500" lnSpcReduction="10000"/>
          </a:bodyPr>
          <a:lstStyle/>
          <a:p>
            <a:pPr marL="0" indent="0">
              <a:buNone/>
            </a:pPr>
            <a:r>
              <a:rPr lang="en-GB" altLang="en-US" dirty="0"/>
              <a:t>Why is it needed?</a:t>
            </a:r>
          </a:p>
        </p:txBody>
      </p:sp>
      <p:pic>
        <p:nvPicPr>
          <p:cNvPr id="21510" name="Picture 6" descr="http://ilhamrizqi.com/wp-content/uploads/2013/05/what-is-cashflow.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8713" y="61236"/>
            <a:ext cx="8902931" cy="574996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157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animEffect transition="in" filter="fade">
                                      <p:cBhvr>
                                        <p:cTn id="7" dur="500"/>
                                        <p:tgtEl>
                                          <p:spTgt spid="21508">
                                            <p:txEl>
                                              <p:pRg st="0" end="0"/>
                                            </p:txEl>
                                          </p:spTgt>
                                        </p:tgtEl>
                                      </p:cBhvr>
                                    </p:animEffect>
                                  </p:childTnLst>
                                  <p:subTnLst>
                                    <p:set>
                                      <p:cBhvr override="childStyle">
                                        <p:cTn dur="1" fill="hold" display="0" masterRel="nextClick" afterEffect="1"/>
                                        <p:tgtEl>
                                          <p:spTgt spid="21508">
                                            <p:txEl>
                                              <p:pRg st="0" end="0"/>
                                            </p:txEl>
                                          </p:spTgt>
                                        </p:tgtEl>
                                        <p:attrNameLst>
                                          <p:attrName>style.visibility</p:attrName>
                                        </p:attrNameLst>
                                      </p:cBhvr>
                                      <p:to>
                                        <p:strVal val="hidden"/>
                                      </p:to>
                                    </p:set>
                                  </p:subTnLst>
                                </p:cTn>
                              </p:par>
                              <p:par>
                                <p:cTn id="8" presetID="1" presetClass="entr" presetSubtype="0" fill="hold" grpId="0" nodeType="withEffect">
                                  <p:stCondLst>
                                    <p:cond delay="0"/>
                                  </p:stCondLst>
                                  <p:childTnLst>
                                    <p:set>
                                      <p:cBhvr>
                                        <p:cTn id="9" dur="1" fill="hold">
                                          <p:stCondLst>
                                            <p:cond delay="0"/>
                                          </p:stCondLst>
                                        </p:cTn>
                                        <p:tgtEl>
                                          <p:spTgt spid="21507"/>
                                        </p:tgtEl>
                                        <p:attrNameLst>
                                          <p:attrName>style.visibility</p:attrName>
                                        </p:attrNameLst>
                                      </p:cBhvr>
                                      <p:to>
                                        <p:strVal val="visible"/>
                                      </p:to>
                                    </p:set>
                                  </p:childTnLst>
                                  <p:subTnLst>
                                    <p:set>
                                      <p:cBhvr override="childStyle">
                                        <p:cTn dur="1" fill="hold" display="0" masterRel="nextClick" afterEffect="1"/>
                                        <p:tgtEl>
                                          <p:spTgt spid="21507"/>
                                        </p:tgtEl>
                                        <p:attrNameLst>
                                          <p:attrName>style.visibility</p:attrName>
                                        </p:attrNameLst>
                                      </p:cBhvr>
                                      <p:to>
                                        <p:strVal val="hidden"/>
                                      </p:to>
                                    </p:set>
                                  </p:subTnLst>
                                </p:cTn>
                              </p:par>
                            </p:childTnLst>
                          </p:cTn>
                        </p:par>
                      </p:childTnLst>
                    </p:cTn>
                  </p:par>
                  <p:par>
                    <p:cTn id="10" fill="hold">
                      <p:stCondLst>
                        <p:cond delay="indefinite"/>
                      </p:stCondLst>
                      <p:childTnLst>
                        <p:par>
                          <p:cTn id="11" fill="hold">
                            <p:stCondLst>
                              <p:cond delay="0"/>
                            </p:stCondLst>
                            <p:childTnLst>
                              <p:par>
                                <p:cTn id="12" presetID="1" presetClass="entr" presetSubtype="0" fill="hold" nodeType="clickEffect">
                                  <p:stCondLst>
                                    <p:cond delay="0"/>
                                  </p:stCondLst>
                                  <p:childTnLst>
                                    <p:set>
                                      <p:cBhvr>
                                        <p:cTn id="13" dur="1" fill="hold">
                                          <p:stCondLst>
                                            <p:cond delay="0"/>
                                          </p:stCondLst>
                                        </p:cTn>
                                        <p:tgtEl>
                                          <p:spTgt spid="215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p:bldP spid="21508"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DC9A38E-E7DC-49F5-953D-8FB9F07DEB5A}"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pic>
        <p:nvPicPr>
          <p:cNvPr id="12185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226829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185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2"/>
          <p:cNvSpPr>
            <a:spLocks noGrp="1" noChangeArrowheads="1"/>
          </p:cNvSpPr>
          <p:nvPr>
            <p:ph type="title"/>
          </p:nvPr>
        </p:nvSpPr>
        <p:spPr>
          <a:xfrm>
            <a:off x="83128" y="357082"/>
            <a:ext cx="2576946" cy="1330402"/>
          </a:xfrm>
        </p:spPr>
        <p:txBody>
          <a:bodyPr>
            <a:normAutofit/>
          </a:bodyPr>
          <a:lstStyle/>
          <a:p>
            <a:pPr algn="l" eaLnBrk="1" hangingPunct="1"/>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Cash Flow Forecast</a:t>
            </a:r>
          </a:p>
        </p:txBody>
      </p:sp>
      <p:graphicFrame>
        <p:nvGraphicFramePr>
          <p:cNvPr id="11530" name="Group 266"/>
          <p:cNvGraphicFramePr>
            <a:graphicFrameLocks noGrp="1"/>
          </p:cNvGraphicFramePr>
          <p:nvPr>
            <p:ph sz="half" idx="2"/>
          </p:nvPr>
        </p:nvGraphicFramePr>
        <p:xfrm>
          <a:off x="2801388" y="70504"/>
          <a:ext cx="9035935" cy="5547360"/>
        </p:xfrm>
        <a:graphic>
          <a:graphicData uri="http://schemas.openxmlformats.org/drawingml/2006/table">
            <a:tbl>
              <a:tblPr/>
              <a:tblGrid>
                <a:gridCol w="4433681">
                  <a:extLst>
                    <a:ext uri="{9D8B030D-6E8A-4147-A177-3AD203B41FA5}">
                      <a16:colId xmlns:a16="http://schemas.microsoft.com/office/drawing/2014/main" val="20000"/>
                    </a:ext>
                  </a:extLst>
                </a:gridCol>
                <a:gridCol w="2303936">
                  <a:extLst>
                    <a:ext uri="{9D8B030D-6E8A-4147-A177-3AD203B41FA5}">
                      <a16:colId xmlns:a16="http://schemas.microsoft.com/office/drawing/2014/main" val="20001"/>
                    </a:ext>
                  </a:extLst>
                </a:gridCol>
                <a:gridCol w="2298318">
                  <a:extLst>
                    <a:ext uri="{9D8B030D-6E8A-4147-A177-3AD203B41FA5}">
                      <a16:colId xmlns:a16="http://schemas.microsoft.com/office/drawing/2014/main" val="20002"/>
                    </a:ext>
                  </a:extLst>
                </a:gridCol>
              </a:tblGrid>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cs typeface="Arial" charset="0"/>
                        </a:rPr>
                        <a:t>Month</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Jan</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Feb</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 </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cs typeface="Arial" charset="0"/>
                        </a:rPr>
                        <a:t>Income</a:t>
                      </a:r>
                      <a:endParaRPr kumimoji="0" lang="en-GB" sz="2000" b="1"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Internet use</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5000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5000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food sales</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1000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1000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cs typeface="Arial" charset="0"/>
                        </a:rPr>
                        <a:t>Total Income</a:t>
                      </a:r>
                      <a:endParaRPr kumimoji="0" lang="en-GB" sz="2000" b="1"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cs typeface="Arial" charset="0"/>
                        </a:rPr>
                        <a:t>6000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1" i="0" u="none" strike="noStrike" cap="none" normalizeH="0" baseline="0">
                          <a:ln>
                            <a:noFill/>
                          </a:ln>
                          <a:solidFill>
                            <a:schemeClr val="tx1"/>
                          </a:solidFill>
                          <a:effectLst/>
                          <a:latin typeface="Arial" charset="0"/>
                          <a:cs typeface="Arial" charset="0"/>
                        </a:rPr>
                        <a:t>6000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cs typeface="Arial" charset="0"/>
                        </a:rPr>
                        <a:t>Expenses</a:t>
                      </a:r>
                      <a:endParaRPr kumimoji="0" lang="en-GB" sz="2000" b="1" i="0" u="none" strike="noStrike" cap="none" normalizeH="0" baseline="0" dirty="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 </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Wages</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3000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3000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phone</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100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100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9"/>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Total expenses</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3100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3100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extLst>
                  <a:ext uri="{0D108BD9-81ED-4DB2-BD59-A6C34878D82A}">
                    <a16:rowId xmlns:a16="http://schemas.microsoft.com/office/drawing/2014/main" val="10010"/>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Net inflow/outflow</a:t>
                      </a:r>
                      <a:endParaRPr kumimoji="0" lang="en-GB" sz="2000" b="0" i="0" u="none" strike="noStrike" cap="none" normalizeH="0" baseline="0">
                        <a:ln>
                          <a:noFill/>
                        </a:ln>
                        <a:solidFill>
                          <a:schemeClr val="tx1"/>
                        </a:solidFill>
                        <a:effectLst/>
                        <a:latin typeface="Arial" charset="0"/>
                      </a:endParaRPr>
                    </a:p>
                  </a:txBody>
                  <a:tcPr anchor="b" horzOverflow="overflow">
                    <a:lnL cap="flat">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2900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2900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1"/>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Opening balance</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20000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22900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12"/>
                  </a:ext>
                </a:extLst>
              </a:tr>
              <a:tr h="353005">
                <a:tc>
                  <a:txBody>
                    <a:bodyPr/>
                    <a:lstStyle/>
                    <a:p>
                      <a:pPr marL="342900" marR="0" lvl="0" indent="-342900" algn="l"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Closing balance</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a:ln>
                            <a:noFill/>
                          </a:ln>
                          <a:solidFill>
                            <a:schemeClr val="tx1"/>
                          </a:solidFill>
                          <a:effectLst/>
                          <a:latin typeface="Arial" charset="0"/>
                          <a:cs typeface="Arial" charset="0"/>
                        </a:rPr>
                        <a:t>22900</a:t>
                      </a:r>
                      <a:endParaRPr kumimoji="0" lang="en-GB" sz="2000" b="0" i="0" u="none" strike="noStrike" cap="none" normalizeH="0" baseline="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tc>
                  <a:txBody>
                    <a:bodyPr/>
                    <a:lstStyle/>
                    <a:p>
                      <a:pPr marL="342900" marR="0" lvl="0" indent="-342900" algn="r" defTabSz="914400" rtl="0" eaLnBrk="1" fontAlgn="b" latinLnBrk="0" hangingPunct="1">
                        <a:lnSpc>
                          <a:spcPct val="100000"/>
                        </a:lnSpc>
                        <a:spcBef>
                          <a:spcPct val="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cs typeface="Arial" charset="0"/>
                        </a:rPr>
                        <a:t>25800</a:t>
                      </a:r>
                      <a:endParaRPr kumimoji="0" lang="en-GB" sz="2000" b="0" i="0" u="none" strike="noStrike" cap="none" normalizeH="0" baseline="0" dirty="0">
                        <a:ln>
                          <a:noFill/>
                        </a:ln>
                        <a:solidFill>
                          <a:schemeClr val="tx1"/>
                        </a:solidFill>
                        <a:effectLst/>
                        <a:latin typeface="Arial" charset="0"/>
                      </a:endParaRPr>
                    </a:p>
                  </a:txBody>
                  <a:tcPr anchor="b"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C0C0C0"/>
                    </a:solidFill>
                  </a:tcPr>
                </a:tc>
                <a:extLst>
                  <a:ext uri="{0D108BD9-81ED-4DB2-BD59-A6C34878D82A}">
                    <a16:rowId xmlns:a16="http://schemas.microsoft.com/office/drawing/2014/main" val="10013"/>
                  </a:ext>
                </a:extLst>
              </a:tr>
            </a:tbl>
          </a:graphicData>
        </a:graphic>
      </p:graphicFrame>
      <p:sp>
        <p:nvSpPr>
          <p:cNvPr id="68" name="Slide Number Placeholder 6"/>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98ED28B-E7AA-4DB5-9BF8-F4E3D5202DC0}"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50882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23555"/>
                                        </p:tgtEl>
                                        <p:attrNameLst>
                                          <p:attrName>style.visibility</p:attrName>
                                        </p:attrNameLst>
                                      </p:cBhvr>
                                      <p:to>
                                        <p:strVal val="visible"/>
                                      </p:to>
                                    </p:set>
                                  </p:childTnLst>
                                  <p:subTnLst>
                                    <p:set>
                                      <p:cBhvr override="childStyle">
                                        <p:cTn dur="1" fill="hold" display="0" masterRel="nextClick" afterEffect="1"/>
                                        <p:tgtEl>
                                          <p:spTgt spid="23555"/>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5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2"/>
          <p:cNvSpPr>
            <a:spLocks noGrp="1" noChangeArrowheads="1"/>
          </p:cNvSpPr>
          <p:nvPr>
            <p:ph type="title"/>
          </p:nvPr>
        </p:nvSpPr>
        <p:spPr/>
        <p:txBody>
          <a:bodyPr>
            <a:normAutofit/>
          </a:bodyPr>
          <a:lstStyle/>
          <a:p>
            <a:pPr algn="l" eaLnBrk="1" hangingPunct="1"/>
            <a:r>
              <a:rPr lang="en-GB" altLang="en-US" sz="3600" b="1" dirty="0">
                <a:effectLst>
                  <a:outerShdw blurRad="38100" dist="38100" dir="2700000" algn="tl">
                    <a:srgbClr val="000000">
                      <a:alpha val="43137"/>
                    </a:srgbClr>
                  </a:outerShdw>
                </a:effectLst>
                <a:latin typeface="+mn-lt"/>
              </a:rPr>
              <a:t>Cash Flow Forecast</a:t>
            </a:r>
          </a:p>
        </p:txBody>
      </p:sp>
      <p:sp>
        <p:nvSpPr>
          <p:cNvPr id="24580" name="Rectangle 3"/>
          <p:cNvSpPr>
            <a:spLocks noGrp="1" noChangeArrowheads="1"/>
          </p:cNvSpPr>
          <p:nvPr>
            <p:ph idx="1"/>
          </p:nvPr>
        </p:nvSpPr>
        <p:spPr>
          <a:xfrm>
            <a:off x="570807" y="2286000"/>
            <a:ext cx="11621193" cy="1828798"/>
          </a:xfrm>
        </p:spPr>
        <p:txBody>
          <a:bodyPr/>
          <a:lstStyle/>
          <a:p>
            <a:pPr marL="0" indent="0">
              <a:buNone/>
            </a:pPr>
            <a:r>
              <a:rPr lang="en-GB" altLang="en-US" dirty="0">
                <a:latin typeface="Arial" panose="020B0604020202020204" pitchFamily="34" charset="0"/>
                <a:cs typeface="Arial" panose="020B0604020202020204" pitchFamily="34" charset="0"/>
              </a:rPr>
              <a:t>If the closing balance is negative what does this mean</a:t>
            </a:r>
            <a:r>
              <a:rPr lang="en-GB" altLang="en-US" b="1" dirty="0">
                <a:latin typeface="Arial" panose="020B0604020202020204" pitchFamily="34" charset="0"/>
                <a:cs typeface="Arial" panose="020B0604020202020204" pitchFamily="34" charset="0"/>
              </a:rPr>
              <a:t>?</a:t>
            </a:r>
          </a:p>
          <a:p>
            <a:pPr marL="0" indent="0">
              <a:buNone/>
            </a:pPr>
            <a:endParaRPr lang="en-GB" altLang="en-US" sz="1400" b="1" dirty="0">
              <a:latin typeface="Arial" panose="020B0604020202020204" pitchFamily="34" charset="0"/>
              <a:cs typeface="Arial" panose="020B0604020202020204" pitchFamily="34" charset="0"/>
            </a:endParaRPr>
          </a:p>
          <a:p>
            <a:pPr marL="0" indent="0">
              <a:buNone/>
            </a:pPr>
            <a:r>
              <a:rPr lang="en-GB" altLang="en-US" dirty="0">
                <a:latin typeface="Arial" panose="020B0604020202020204" pitchFamily="34" charset="0"/>
                <a:cs typeface="Arial" panose="020B0604020202020204" pitchFamily="34" charset="0"/>
              </a:rPr>
              <a:t>How could a poor cash flow position be improved</a:t>
            </a:r>
            <a:r>
              <a:rPr lang="en-GB" altLang="en-US" b="1" dirty="0">
                <a:latin typeface="Arial" panose="020B0604020202020204" pitchFamily="34" charset="0"/>
                <a:cs typeface="Arial" panose="020B0604020202020204" pitchFamily="34" charset="0"/>
              </a:rPr>
              <a:t>?</a:t>
            </a:r>
          </a:p>
          <a:p>
            <a:pPr marL="0" indent="0">
              <a:buNone/>
            </a:pPr>
            <a:endParaRPr lang="en-GB" altLang="en-US" sz="1400" i="1" dirty="0">
              <a:latin typeface="Arial" panose="020B0604020202020204" pitchFamily="34" charset="0"/>
              <a:cs typeface="Arial" panose="020B0604020202020204" pitchFamily="34" charset="0"/>
            </a:endParaRPr>
          </a:p>
        </p:txBody>
      </p:sp>
      <p:sp>
        <p:nvSpPr>
          <p:cNvPr id="4" name="Slide Number Placeholder 5"/>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0019136-7780-45D5-BDBB-B02380F5E019}" type="slidenum">
              <a:rPr kumimoji="0" lang="en-GB" sz="120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263036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0">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24580">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80">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24580">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0"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3595900" y="2073069"/>
            <a:ext cx="5832648" cy="1828800"/>
          </a:xfrm>
        </p:spPr>
        <p:txBody>
          <a:bodyPr>
            <a:normAutofit fontScale="90000"/>
          </a:bodyPr>
          <a:lstStyle/>
          <a:p>
            <a:pPr eaLnBrk="1" hangingPunct="1"/>
            <a:r>
              <a:rPr lang="en-GB" altLang="en-US" sz="6600" dirty="0">
                <a:solidFill>
                  <a:schemeClr val="bg1"/>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Balance Sheet</a:t>
            </a:r>
          </a:p>
        </p:txBody>
      </p:sp>
    </p:spTree>
    <p:extLst>
      <p:ext uri="{BB962C8B-B14F-4D97-AF65-F5344CB8AC3E}">
        <p14:creationId xmlns:p14="http://schemas.microsoft.com/office/powerpoint/2010/main" val="36992638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62009-A33D-B84F-AEEE-E1DBE9280ABA}"/>
              </a:ext>
            </a:extLst>
          </p:cNvPr>
          <p:cNvSpPr>
            <a:spLocks noGrp="1"/>
          </p:cNvSpPr>
          <p:nvPr>
            <p:ph type="title"/>
          </p:nvPr>
        </p:nvSpPr>
        <p:spPr/>
        <p:txBody>
          <a:bodyPr/>
          <a:lstStyle/>
          <a:p>
            <a:r>
              <a:rPr lang="en-GB" b="1" dirty="0"/>
              <a:t>Balance sheets</a:t>
            </a:r>
          </a:p>
        </p:txBody>
      </p:sp>
      <p:sp>
        <p:nvSpPr>
          <p:cNvPr id="3" name="Content Placeholder 2">
            <a:extLst>
              <a:ext uri="{FF2B5EF4-FFF2-40B4-BE49-F238E27FC236}">
                <a16:creationId xmlns:a16="http://schemas.microsoft.com/office/drawing/2014/main" id="{AB53AE6D-8FF0-E549-BB03-F50AA14C7C44}"/>
              </a:ext>
            </a:extLst>
          </p:cNvPr>
          <p:cNvSpPr>
            <a:spLocks noGrp="1"/>
          </p:cNvSpPr>
          <p:nvPr>
            <p:ph idx="1"/>
          </p:nvPr>
        </p:nvSpPr>
        <p:spPr/>
        <p:txBody>
          <a:bodyPr>
            <a:normAutofit lnSpcReduction="10000"/>
          </a:bodyPr>
          <a:lstStyle/>
          <a:p>
            <a:pPr fontAlgn="base"/>
            <a:r>
              <a:rPr lang="en-GB" dirty="0"/>
              <a:t>Most business owners can get their head around the basics of a profit and loss account. The balance sheet on the other hand isn’t so obvious for the average non-finance savvy small business owner.</a:t>
            </a:r>
          </a:p>
          <a:p>
            <a:pPr fontAlgn="base"/>
            <a:r>
              <a:rPr lang="en-GB" dirty="0"/>
              <a:t>The profit and loss shows what has happened over a certain period of time, whilst the balance sheet is a snapshot of the financial standing of a business at a particular point in time.</a:t>
            </a:r>
          </a:p>
        </p:txBody>
      </p:sp>
    </p:spTree>
    <p:extLst>
      <p:ext uri="{BB962C8B-B14F-4D97-AF65-F5344CB8AC3E}">
        <p14:creationId xmlns:p14="http://schemas.microsoft.com/office/powerpoint/2010/main" val="18479575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6DA3CC8-A8D7-3547-93F4-E2340D22546E}"/>
              </a:ext>
            </a:extLst>
          </p:cNvPr>
          <p:cNvPicPr>
            <a:picLocks noGrp="1" noChangeAspect="1"/>
          </p:cNvPicPr>
          <p:nvPr>
            <p:ph idx="4294967295"/>
          </p:nvPr>
        </p:nvPicPr>
        <p:blipFill>
          <a:blip r:embed="rId2">
            <a:extLst>
              <a:ext uri="{BEBA8EAE-BF5A-486C-A8C5-ECC9F3942E4B}">
                <a14:imgProps xmlns:a14="http://schemas.microsoft.com/office/drawing/2010/main">
                  <a14:imgLayer r:embed="rId3">
                    <a14:imgEffect>
                      <a14:colorTemperature colorTemp="9105"/>
                    </a14:imgEffect>
                    <a14:imgEffect>
                      <a14:saturation sat="312000"/>
                    </a14:imgEffect>
                    <a14:imgEffect>
                      <a14:brightnessContrast contrast="-1000"/>
                    </a14:imgEffect>
                  </a14:imgLayer>
                </a14:imgProps>
              </a:ext>
              <a:ext uri="{28A0092B-C50C-407E-A947-70E740481C1C}">
                <a14:useLocalDpi xmlns:a14="http://schemas.microsoft.com/office/drawing/2010/main" val="0"/>
              </a:ext>
            </a:extLst>
          </a:blip>
          <a:stretch>
            <a:fillRect/>
          </a:stretch>
        </p:blipFill>
        <p:spPr>
          <a:xfrm>
            <a:off x="2751338" y="0"/>
            <a:ext cx="6966415" cy="6858001"/>
          </a:xfrm>
        </p:spPr>
      </p:pic>
    </p:spTree>
    <p:extLst>
      <p:ext uri="{BB962C8B-B14F-4D97-AF65-F5344CB8AC3E}">
        <p14:creationId xmlns:p14="http://schemas.microsoft.com/office/powerpoint/2010/main" val="5553607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7F393-83C4-A94B-A862-2D2E9339C250}"/>
              </a:ext>
            </a:extLst>
          </p:cNvPr>
          <p:cNvSpPr>
            <a:spLocks noGrp="1"/>
          </p:cNvSpPr>
          <p:nvPr>
            <p:ph type="title"/>
          </p:nvPr>
        </p:nvSpPr>
        <p:spPr>
          <a:xfrm>
            <a:off x="609600" y="0"/>
            <a:ext cx="10972800" cy="1143000"/>
          </a:xfrm>
        </p:spPr>
        <p:txBody>
          <a:bodyPr/>
          <a:lstStyle/>
          <a:p>
            <a:r>
              <a:rPr lang="en-GB" b="1" dirty="0"/>
              <a:t>Current assets</a:t>
            </a:r>
          </a:p>
        </p:txBody>
      </p:sp>
      <p:sp>
        <p:nvSpPr>
          <p:cNvPr id="3" name="Content Placeholder 2">
            <a:extLst>
              <a:ext uri="{FF2B5EF4-FFF2-40B4-BE49-F238E27FC236}">
                <a16:creationId xmlns:a16="http://schemas.microsoft.com/office/drawing/2014/main" id="{C9CE5183-30D2-2F45-8CAF-960B9C9FFC62}"/>
              </a:ext>
            </a:extLst>
          </p:cNvPr>
          <p:cNvSpPr>
            <a:spLocks noGrp="1"/>
          </p:cNvSpPr>
          <p:nvPr>
            <p:ph idx="1"/>
          </p:nvPr>
        </p:nvSpPr>
        <p:spPr>
          <a:xfrm>
            <a:off x="609600" y="872836"/>
            <a:ext cx="10972800" cy="4724400"/>
          </a:xfrm>
        </p:spPr>
        <p:txBody>
          <a:bodyPr>
            <a:noAutofit/>
          </a:bodyPr>
          <a:lstStyle/>
          <a:p>
            <a:pPr marL="0" indent="0" fontAlgn="base">
              <a:buNone/>
            </a:pPr>
            <a:r>
              <a:rPr lang="en-GB" sz="1800" dirty="0">
                <a:latin typeface="Arial" panose="020B0604020202020204" pitchFamily="34" charset="0"/>
                <a:cs typeface="Arial" panose="020B0604020202020204" pitchFamily="34" charset="0"/>
              </a:rPr>
              <a:t>The main classes of current assets are:</a:t>
            </a:r>
          </a:p>
          <a:p>
            <a:pPr fontAlgn="base"/>
            <a:r>
              <a:rPr lang="en-GB" sz="1800" b="1" dirty="0">
                <a:latin typeface="Arial" panose="020B0604020202020204" pitchFamily="34" charset="0"/>
                <a:cs typeface="Arial" panose="020B0604020202020204" pitchFamily="34" charset="0"/>
              </a:rPr>
              <a:t>Stock</a:t>
            </a:r>
            <a:r>
              <a:rPr lang="en-GB" sz="1800" dirty="0">
                <a:latin typeface="Arial" panose="020B0604020202020204" pitchFamily="34" charset="0"/>
                <a:cs typeface="Arial" panose="020B0604020202020204" pitchFamily="34" charset="0"/>
              </a:rPr>
              <a:t> – can be split down further into raw materials, work in progress and finished goods. Keeping the right level of stock can be tricky. Too much and cash is tied up for ages, plus you risk stock becoming obsolete. Too little and you risk losing sales due to long lead times to get goods to the customer.</a:t>
            </a:r>
          </a:p>
          <a:p>
            <a:pPr fontAlgn="base"/>
            <a:r>
              <a:rPr lang="en-GB" sz="1800" b="1" dirty="0">
                <a:latin typeface="Arial" panose="020B0604020202020204" pitchFamily="34" charset="0"/>
                <a:cs typeface="Arial" panose="020B0604020202020204" pitchFamily="34" charset="0"/>
              </a:rPr>
              <a:t>Trade Debtors</a:t>
            </a:r>
            <a:r>
              <a:rPr lang="en-GB" sz="1800" dirty="0">
                <a:latin typeface="Arial" panose="020B0604020202020204" pitchFamily="34" charset="0"/>
                <a:cs typeface="Arial" panose="020B0604020202020204" pitchFamily="34" charset="0"/>
              </a:rPr>
              <a:t> – customers you have sold to on credit who have not yet paid. Keep tabs on these to ensure customers pay when they should. Chase up any slow payers quickly but politely.</a:t>
            </a:r>
          </a:p>
          <a:p>
            <a:pPr fontAlgn="base"/>
            <a:r>
              <a:rPr lang="en-GB" sz="1800" b="1" dirty="0">
                <a:latin typeface="Arial" panose="020B0604020202020204" pitchFamily="34" charset="0"/>
                <a:cs typeface="Arial" panose="020B0604020202020204" pitchFamily="34" charset="0"/>
              </a:rPr>
              <a:t>Prepayments</a:t>
            </a:r>
            <a:r>
              <a:rPr lang="en-GB" sz="1800" dirty="0">
                <a:latin typeface="Arial" panose="020B0604020202020204" pitchFamily="34" charset="0"/>
                <a:cs typeface="Arial" panose="020B0604020202020204" pitchFamily="34" charset="0"/>
              </a:rPr>
              <a:t> – goods/services that you have been invoiced for but not yet got the benefit of e.g. insurance premiums paid annually up front.</a:t>
            </a:r>
          </a:p>
          <a:p>
            <a:pPr fontAlgn="base"/>
            <a:r>
              <a:rPr lang="en-GB" sz="1800" b="1" dirty="0">
                <a:latin typeface="Arial" panose="020B0604020202020204" pitchFamily="34" charset="0"/>
                <a:cs typeface="Arial" panose="020B0604020202020204" pitchFamily="34" charset="0"/>
              </a:rPr>
              <a:t>Accrued income</a:t>
            </a:r>
            <a:r>
              <a:rPr lang="en-GB" sz="1800" dirty="0">
                <a:latin typeface="Arial" panose="020B0604020202020204" pitchFamily="34" charset="0"/>
                <a:cs typeface="Arial" panose="020B0604020202020204" pitchFamily="34" charset="0"/>
              </a:rPr>
              <a:t> – often combined with prepayments. Work you have (partially) performed but not yet invoiced to the customer, perhaps as the job is not yet complete.</a:t>
            </a:r>
          </a:p>
          <a:p>
            <a:pPr fontAlgn="base"/>
            <a:r>
              <a:rPr lang="en-GB" sz="1800" b="1" dirty="0">
                <a:latin typeface="Arial" panose="020B0604020202020204" pitchFamily="34" charset="0"/>
                <a:cs typeface="Arial" panose="020B0604020202020204" pitchFamily="34" charset="0"/>
              </a:rPr>
              <a:t>Other Debtors</a:t>
            </a:r>
            <a:r>
              <a:rPr lang="en-GB" sz="1800" dirty="0">
                <a:latin typeface="Arial" panose="020B0604020202020204" pitchFamily="34" charset="0"/>
                <a:cs typeface="Arial" panose="020B0604020202020204" pitchFamily="34" charset="0"/>
              </a:rPr>
              <a:t> – money owed by a non-customer. This could be a repayment of tax due from HMRC, or perhaps the business has issued a loan to another business.</a:t>
            </a:r>
          </a:p>
          <a:p>
            <a:pPr fontAlgn="base"/>
            <a:r>
              <a:rPr lang="en-GB" sz="1800" b="1" dirty="0">
                <a:latin typeface="Arial" panose="020B0604020202020204" pitchFamily="34" charset="0"/>
                <a:cs typeface="Arial" panose="020B0604020202020204" pitchFamily="34" charset="0"/>
              </a:rPr>
              <a:t>Bank account</a:t>
            </a:r>
            <a:r>
              <a:rPr lang="en-GB" sz="1800" dirty="0">
                <a:latin typeface="Arial" panose="020B0604020202020204" pitchFamily="34" charset="0"/>
                <a:cs typeface="Arial" panose="020B0604020202020204" pitchFamily="34" charset="0"/>
              </a:rPr>
              <a:t> – includes both current and deposit accounts. If you have a positive deposit account balance, but an overdraft on your current account, they should not be combined. The deposit account should appear here, and the overdraft in current liabilities.</a:t>
            </a:r>
          </a:p>
          <a:p>
            <a:pPr fontAlgn="base"/>
            <a:r>
              <a:rPr lang="en-GB" sz="1800" b="1" dirty="0">
                <a:latin typeface="Arial" panose="020B0604020202020204" pitchFamily="34" charset="0"/>
                <a:cs typeface="Arial" panose="020B0604020202020204" pitchFamily="34" charset="0"/>
              </a:rPr>
              <a:t>Cash in hand</a:t>
            </a:r>
            <a:r>
              <a:rPr lang="en-GB" sz="1800" dirty="0">
                <a:latin typeface="Arial" panose="020B0604020202020204" pitchFamily="34" charset="0"/>
                <a:cs typeface="Arial" panose="020B0604020202020204" pitchFamily="34" charset="0"/>
              </a:rPr>
              <a:t> – petty cash held. This balance should be kept low to minimise the risk of theft.</a:t>
            </a:r>
          </a:p>
        </p:txBody>
      </p:sp>
    </p:spTree>
    <p:extLst>
      <p:ext uri="{BB962C8B-B14F-4D97-AF65-F5344CB8AC3E}">
        <p14:creationId xmlns:p14="http://schemas.microsoft.com/office/powerpoint/2010/main" val="12359343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C673F-4B1D-6948-8931-378F3558E168}"/>
              </a:ext>
            </a:extLst>
          </p:cNvPr>
          <p:cNvSpPr>
            <a:spLocks noGrp="1"/>
          </p:cNvSpPr>
          <p:nvPr>
            <p:ph type="title"/>
          </p:nvPr>
        </p:nvSpPr>
        <p:spPr>
          <a:xfrm>
            <a:off x="609600" y="0"/>
            <a:ext cx="10972800" cy="1143000"/>
          </a:xfrm>
        </p:spPr>
        <p:txBody>
          <a:bodyPr/>
          <a:lstStyle/>
          <a:p>
            <a:r>
              <a:rPr lang="en-GB" b="1" dirty="0"/>
              <a:t>Current liabilities</a:t>
            </a:r>
          </a:p>
        </p:txBody>
      </p:sp>
      <p:sp>
        <p:nvSpPr>
          <p:cNvPr id="3" name="Content Placeholder 2">
            <a:extLst>
              <a:ext uri="{FF2B5EF4-FFF2-40B4-BE49-F238E27FC236}">
                <a16:creationId xmlns:a16="http://schemas.microsoft.com/office/drawing/2014/main" id="{A30105FB-F378-5C4C-9F87-E411B3831695}"/>
              </a:ext>
            </a:extLst>
          </p:cNvPr>
          <p:cNvSpPr>
            <a:spLocks noGrp="1"/>
          </p:cNvSpPr>
          <p:nvPr>
            <p:ph idx="1"/>
          </p:nvPr>
        </p:nvSpPr>
        <p:spPr>
          <a:xfrm>
            <a:off x="609600" y="1142999"/>
            <a:ext cx="10972800" cy="4535311"/>
          </a:xfrm>
        </p:spPr>
        <p:txBody>
          <a:bodyPr>
            <a:normAutofit fontScale="55000" lnSpcReduction="20000"/>
          </a:bodyPr>
          <a:lstStyle/>
          <a:p>
            <a:pPr marL="0" indent="0" fontAlgn="base">
              <a:buNone/>
            </a:pPr>
            <a:r>
              <a:rPr lang="en-GB" dirty="0"/>
              <a:t>The main classes </a:t>
            </a:r>
            <a:r>
              <a:rPr lang="en-GB" dirty="0">
                <a:latin typeface="Arial" panose="020B0604020202020204" pitchFamily="34" charset="0"/>
                <a:cs typeface="Arial" panose="020B0604020202020204" pitchFamily="34" charset="0"/>
              </a:rPr>
              <a:t>of current liabilities are:</a:t>
            </a:r>
          </a:p>
          <a:p>
            <a:pPr fontAlgn="base"/>
            <a:r>
              <a:rPr lang="en-GB" b="1" dirty="0">
                <a:latin typeface="Arial" panose="020B0604020202020204" pitchFamily="34" charset="0"/>
                <a:cs typeface="Arial" panose="020B0604020202020204" pitchFamily="34" charset="0"/>
              </a:rPr>
              <a:t>Trade Creditors</a:t>
            </a:r>
            <a:r>
              <a:rPr lang="en-GB" dirty="0">
                <a:latin typeface="Arial" panose="020B0604020202020204" pitchFamily="34" charset="0"/>
                <a:cs typeface="Arial" panose="020B0604020202020204" pitchFamily="34" charset="0"/>
              </a:rPr>
              <a:t> – Suppliers you have bought from but not yet paid. Delaying payment to suppliers improves cash flow, but delaying too much may make them reluctant to deal with you again.</a:t>
            </a:r>
          </a:p>
          <a:p>
            <a:pPr fontAlgn="base"/>
            <a:r>
              <a:rPr lang="en-GB" b="1" dirty="0">
                <a:latin typeface="Arial" panose="020B0604020202020204" pitchFamily="34" charset="0"/>
                <a:cs typeface="Arial" panose="020B0604020202020204" pitchFamily="34" charset="0"/>
              </a:rPr>
              <a:t>Accruals</a:t>
            </a:r>
            <a:r>
              <a:rPr lang="en-GB" dirty="0">
                <a:latin typeface="Arial" panose="020B0604020202020204" pitchFamily="34" charset="0"/>
                <a:cs typeface="Arial" panose="020B0604020202020204" pitchFamily="34" charset="0"/>
              </a:rPr>
              <a:t> – goods/services used by the business, but not yet invoiced. These can include an estimate of the cost of phone calls recently made, or professional advice received but not yet billed.</a:t>
            </a:r>
          </a:p>
          <a:p>
            <a:pPr fontAlgn="base"/>
            <a:r>
              <a:rPr lang="en-GB" b="1" dirty="0" err="1">
                <a:latin typeface="Arial" panose="020B0604020202020204" pitchFamily="34" charset="0"/>
                <a:cs typeface="Arial" panose="020B0604020202020204" pitchFamily="34" charset="0"/>
              </a:rPr>
              <a:t>Defered</a:t>
            </a:r>
            <a:r>
              <a:rPr lang="en-GB" b="1" dirty="0">
                <a:latin typeface="Arial" panose="020B0604020202020204" pitchFamily="34" charset="0"/>
                <a:cs typeface="Arial" panose="020B0604020202020204" pitchFamily="34" charset="0"/>
              </a:rPr>
              <a:t> income</a:t>
            </a:r>
            <a:r>
              <a:rPr lang="en-GB" dirty="0">
                <a:latin typeface="Arial" panose="020B0604020202020204" pitchFamily="34" charset="0"/>
                <a:cs typeface="Arial" panose="020B0604020202020204" pitchFamily="34" charset="0"/>
              </a:rPr>
              <a:t> – often combined with accruals. Work you have invoiced in advance of performance. This can include payments on account and deposits.</a:t>
            </a:r>
          </a:p>
          <a:p>
            <a:pPr fontAlgn="base"/>
            <a:r>
              <a:rPr lang="en-GB" b="1" dirty="0">
                <a:latin typeface="Arial" panose="020B0604020202020204" pitchFamily="34" charset="0"/>
                <a:cs typeface="Arial" panose="020B0604020202020204" pitchFamily="34" charset="0"/>
              </a:rPr>
              <a:t>Bank loan/overdraft</a:t>
            </a:r>
            <a:r>
              <a:rPr lang="en-GB" dirty="0">
                <a:latin typeface="Arial" panose="020B0604020202020204" pitchFamily="34" charset="0"/>
                <a:cs typeface="Arial" panose="020B0604020202020204" pitchFamily="34" charset="0"/>
              </a:rPr>
              <a:t> – overdrawn balances on current accounts and loans. For long term loans, only the amount repayable within 12 months is shown here, the remainder in long term liabilities.</a:t>
            </a:r>
          </a:p>
          <a:p>
            <a:pPr fontAlgn="base"/>
            <a:r>
              <a:rPr lang="en-GB" b="1" dirty="0">
                <a:latin typeface="Arial" panose="020B0604020202020204" pitchFamily="34" charset="0"/>
                <a:cs typeface="Arial" panose="020B0604020202020204" pitchFamily="34" charset="0"/>
              </a:rPr>
              <a:t>Taxes</a:t>
            </a:r>
            <a:r>
              <a:rPr lang="en-GB" dirty="0">
                <a:latin typeface="Arial" panose="020B0604020202020204" pitchFamily="34" charset="0"/>
                <a:cs typeface="Arial" panose="020B0604020202020204" pitchFamily="34" charset="0"/>
              </a:rPr>
              <a:t> – often current liabilities will include VAT, corporation tax and/or PAYE/National Insurance.</a:t>
            </a:r>
          </a:p>
          <a:p>
            <a:pPr fontAlgn="base"/>
            <a:r>
              <a:rPr lang="en-GB" b="1" dirty="0">
                <a:latin typeface="Arial" panose="020B0604020202020204" pitchFamily="34" charset="0"/>
                <a:cs typeface="Arial" panose="020B0604020202020204" pitchFamily="34" charset="0"/>
              </a:rPr>
              <a:t>Other Creditors</a:t>
            </a:r>
            <a:r>
              <a:rPr lang="en-GB" dirty="0">
                <a:latin typeface="Arial" panose="020B0604020202020204" pitchFamily="34" charset="0"/>
                <a:cs typeface="Arial" panose="020B0604020202020204" pitchFamily="34" charset="0"/>
              </a:rPr>
              <a:t> – money owed to someone other than the above. In small businesses often this will include things such as director loans to help improve the cash flow.</a:t>
            </a:r>
          </a:p>
          <a:p>
            <a:pPr fontAlgn="base"/>
            <a:r>
              <a:rPr lang="en-GB" dirty="0">
                <a:latin typeface="Arial" panose="020B0604020202020204" pitchFamily="34" charset="0"/>
                <a:cs typeface="Arial" panose="020B0604020202020204" pitchFamily="34" charset="0"/>
              </a:rPr>
              <a:t>High current liabilities can be considered risky. It means a lot of cash is expected to flow out of the business in the near future. If there aren’t sufficient current assets providing that cash, the business could be in trouble.</a:t>
            </a:r>
          </a:p>
          <a:p>
            <a:pPr fontAlgn="base"/>
            <a:r>
              <a:rPr lang="en-GB" dirty="0">
                <a:latin typeface="Arial" panose="020B0604020202020204" pitchFamily="34" charset="0"/>
                <a:cs typeface="Arial" panose="020B0604020202020204" pitchFamily="34" charset="0"/>
              </a:rPr>
              <a:t>Having said that, the majority of businesses are in debt. If your business makes a higher profit margin than the bank charges in interest, net borrowing is not necessarily a bad thing.</a:t>
            </a:r>
          </a:p>
          <a:p>
            <a:endParaRPr lang="en-GB" dirty="0"/>
          </a:p>
        </p:txBody>
      </p:sp>
    </p:spTree>
    <p:extLst>
      <p:ext uri="{BB962C8B-B14F-4D97-AF65-F5344CB8AC3E}">
        <p14:creationId xmlns:p14="http://schemas.microsoft.com/office/powerpoint/2010/main" val="19719690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524000" y="0"/>
            <a:ext cx="9144000" cy="5723467"/>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b="1" dirty="0">
                <a:solidFill>
                  <a:srgbClr val="FFFF00"/>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03512" y="2100428"/>
            <a:ext cx="8964488" cy="2900723"/>
          </a:xfrm>
        </p:spPr>
        <p:txBody>
          <a:bodyPr>
            <a:normAutofit/>
          </a:bodyPr>
          <a:lstStyle/>
          <a:p>
            <a:r>
              <a:rPr lang="en-GB" sz="2400" dirty="0">
                <a:solidFill>
                  <a:srgbClr val="FFFF00"/>
                </a:solidFill>
              </a:rPr>
              <a:t>Take 5 minutes to reflect upon today’s presentation – what have you learnt?  </a:t>
            </a:r>
          </a:p>
          <a:p>
            <a:r>
              <a:rPr lang="en-GB" sz="2400" dirty="0">
                <a:solidFill>
                  <a:srgbClr val="FFFF00"/>
                </a:solidFill>
              </a:rPr>
              <a:t>Any key areas you want to research further? </a:t>
            </a:r>
          </a:p>
          <a:p>
            <a:r>
              <a:rPr lang="en-GB" sz="2400" dirty="0">
                <a:solidFill>
                  <a:srgbClr val="FFFF00"/>
                </a:solidFill>
              </a:rPr>
              <a:t>What can help you with in your life?</a:t>
            </a:r>
          </a:p>
          <a:p>
            <a:r>
              <a:rPr lang="en-GB" sz="2400" dirty="0">
                <a:solidFill>
                  <a:srgbClr val="FFFF00"/>
                </a:solidFill>
              </a:rPr>
              <a:t>What can help you in your career?</a:t>
            </a:r>
          </a:p>
          <a:p>
            <a:r>
              <a:rPr lang="en-GB" sz="2400" dirty="0">
                <a:solidFill>
                  <a:srgbClr val="FFFF00"/>
                </a:solidFill>
              </a:rPr>
              <a:t>Engage with your tutor on the topics</a:t>
            </a:r>
          </a:p>
          <a:p>
            <a:endParaRPr lang="en-GB" dirty="0">
              <a:solidFill>
                <a:srgbClr val="FFFF00"/>
              </a:solidFill>
            </a:endParaRPr>
          </a:p>
        </p:txBody>
      </p:sp>
    </p:spTree>
    <p:extLst>
      <p:ext uri="{BB962C8B-B14F-4D97-AF65-F5344CB8AC3E}">
        <p14:creationId xmlns:p14="http://schemas.microsoft.com/office/powerpoint/2010/main" val="20585349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Logo&#10;&#10;Description automatically generated with medium confidence">
            <a:extLst>
              <a:ext uri="{FF2B5EF4-FFF2-40B4-BE49-F238E27FC236}">
                <a16:creationId xmlns:a16="http://schemas.microsoft.com/office/drawing/2014/main" id="{1733739E-59CB-D241-8C3D-C4FE7BB181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9427251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elf_Registration_Enabled xmlns="29175ae9-5035-4541-baef-9062a3a44232" xsi:nil="true"/>
    <Teachers xmlns="29175ae9-5035-4541-baef-9062a3a44232">
      <UserInfo>
        <DisplayName/>
        <AccountId xsi:nil="true"/>
        <AccountType/>
      </UserInfo>
    </Teachers>
    <Student_Groups xmlns="29175ae9-5035-4541-baef-9062a3a44232">
      <UserInfo>
        <DisplayName/>
        <AccountId xsi:nil="true"/>
        <AccountType/>
      </UserInfo>
    </Student_Groups>
    <Distribution_Groups xmlns="29175ae9-5035-4541-baef-9062a3a44232" xsi:nil="true"/>
    <LMS_Mappings xmlns="29175ae9-5035-4541-baef-9062a3a44232" xsi:nil="true"/>
    <Is_Collaboration_Space_Locked xmlns="29175ae9-5035-4541-baef-9062a3a44232" xsi:nil="true"/>
    <Has_Teacher_Only_SectionGroup xmlns="29175ae9-5035-4541-baef-9062a3a44232" xsi:nil="true"/>
    <CultureName xmlns="29175ae9-5035-4541-baef-9062a3a44232" xsi:nil="true"/>
    <Invited_Students xmlns="29175ae9-5035-4541-baef-9062a3a44232" xsi:nil="true"/>
    <DefaultSectionNames xmlns="29175ae9-5035-4541-baef-9062a3a44232" xsi:nil="true"/>
    <Templates xmlns="29175ae9-5035-4541-baef-9062a3a44232" xsi:nil="true"/>
    <TeamsChannelId xmlns="29175ae9-5035-4541-baef-9062a3a44232" xsi:nil="true"/>
    <Math_Settings xmlns="29175ae9-5035-4541-baef-9062a3a44232" xsi:nil="true"/>
    <Owner xmlns="29175ae9-5035-4541-baef-9062a3a44232">
      <UserInfo>
        <DisplayName/>
        <AccountId xsi:nil="true"/>
        <AccountType/>
      </UserInfo>
    </Owner>
    <Invited_Teachers xmlns="29175ae9-5035-4541-baef-9062a3a44232" xsi:nil="true"/>
    <IsNotebookLocked xmlns="29175ae9-5035-4541-baef-9062a3a44232" xsi:nil="true"/>
    <NotebookType xmlns="29175ae9-5035-4541-baef-9062a3a44232" xsi:nil="true"/>
    <FolderType xmlns="29175ae9-5035-4541-baef-9062a3a44232" xsi:nil="true"/>
    <Students xmlns="29175ae9-5035-4541-baef-9062a3a44232">
      <UserInfo>
        <DisplayName/>
        <AccountId xsi:nil="true"/>
        <AccountType/>
      </UserInfo>
    </Students>
    <AppVersion xmlns="29175ae9-5035-4541-baef-9062a3a44232"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710BD3F0AEEF84FA606FD601678EC93" ma:contentTypeVersion="33" ma:contentTypeDescription="Create a new document." ma:contentTypeScope="" ma:versionID="76b8256df648ee14cad47ef608274dd1">
  <xsd:schema xmlns:xsd="http://www.w3.org/2001/XMLSchema" xmlns:xs="http://www.w3.org/2001/XMLSchema" xmlns:p="http://schemas.microsoft.com/office/2006/metadata/properties" xmlns:ns3="af73078d-a5bc-48dc-b246-bc0132131284" xmlns:ns4="29175ae9-5035-4541-baef-9062a3a44232" targetNamespace="http://schemas.microsoft.com/office/2006/metadata/properties" ma:root="true" ma:fieldsID="7ea0f8f56c9f6356841d684a61a4aca1" ns3:_="" ns4:_="">
    <xsd:import namespace="af73078d-a5bc-48dc-b246-bc0132131284"/>
    <xsd:import namespace="29175ae9-5035-4541-baef-9062a3a44232"/>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AutoTags" minOccurs="0"/>
                <xsd:element ref="ns4:MediaServiceDateTaken" minOccurs="0"/>
                <xsd:element ref="ns4:MediaServiceLocation" minOccurs="0"/>
                <xsd:element ref="ns4:MediaServiceOCR" minOccurs="0"/>
                <xsd:element ref="ns4:MediaServiceEventHashCode" minOccurs="0"/>
                <xsd:element ref="ns4:MediaServiceGenerationTime" minOccurs="0"/>
                <xsd:element ref="ns4:NotebookType" minOccurs="0"/>
                <xsd:element ref="ns4:FolderType" minOccurs="0"/>
                <xsd:element ref="ns4:CultureName" minOccurs="0"/>
                <xsd:element ref="ns4:AppVersion" minOccurs="0"/>
                <xsd:element ref="ns4:TeamsChannelId" minOccurs="0"/>
                <xsd:element ref="ns4:Owner" minOccurs="0"/>
                <xsd:element ref="ns4:DefaultSectionNames" minOccurs="0"/>
                <xsd:element ref="ns4:Templates"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AutoKeyPoints" minOccurs="0"/>
                <xsd:element ref="ns4:MediaServiceKeyPoints" minOccurs="0"/>
                <xsd:element ref="ns4:Math_Settings" minOccurs="0"/>
                <xsd:element ref="ns4:Distribution_Groups" minOccurs="0"/>
                <xsd:element ref="ns4:LMS_Mappin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f73078d-a5bc-48dc-b246-bc013213128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9175ae9-5035-4541-baef-9062a3a44232"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DateTaken" ma:index="14" nillable="true" ma:displayName="MediaServiceDateTaken" ma:description="" ma:hidden="true" ma:internalName="MediaServiceDateTaken" ma:readOnly="true">
      <xsd:simpleType>
        <xsd:restriction base="dms:Text"/>
      </xsd:simpleType>
    </xsd:element>
    <xsd:element name="MediaServiceLocation" ma:index="15" nillable="true" ma:displayName="MediaServiceLocation" ma:description="" ma:internalName="MediaServiceLocation" ma:readOnly="true">
      <xsd:simpleType>
        <xsd:restriction base="dms:Text"/>
      </xsd:simpleType>
    </xsd:element>
    <xsd:element name="MediaServiceOCR" ma:index="16" nillable="true" ma:displayName="MediaServiceOCR" ma:internalName="MediaServiceOCR" ma:readOnly="true">
      <xsd:simpleType>
        <xsd:restriction base="dms:Note">
          <xsd:maxLength value="255"/>
        </xsd:restriction>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NotebookType" ma:index="19" nillable="true" ma:displayName="Notebook Type" ma:internalName="NotebookType">
      <xsd:simpleType>
        <xsd:restriction base="dms:Text"/>
      </xsd:simpleType>
    </xsd:element>
    <xsd:element name="FolderType" ma:index="20" nillable="true" ma:displayName="Folder Type" ma:internalName="FolderType">
      <xsd:simpleType>
        <xsd:restriction base="dms:Text"/>
      </xsd:simpleType>
    </xsd:element>
    <xsd:element name="CultureName" ma:index="21" nillable="true" ma:displayName="Culture Name" ma:internalName="CultureName">
      <xsd:simpleType>
        <xsd:restriction base="dms:Text"/>
      </xsd:simpleType>
    </xsd:element>
    <xsd:element name="AppVersion" ma:index="22" nillable="true" ma:displayName="App Version" ma:internalName="AppVersion">
      <xsd:simpleType>
        <xsd:restriction base="dms:Text"/>
      </xsd:simpleType>
    </xsd:element>
    <xsd:element name="TeamsChannelId" ma:index="23" nillable="true" ma:displayName="Teams Channel Id" ma:internalName="TeamsChannelId">
      <xsd:simpleType>
        <xsd:restriction base="dms:Text"/>
      </xsd:simpleType>
    </xsd:element>
    <xsd:element name="Owner" ma:index="24"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25" nillable="true" ma:displayName="Default Section Names" ma:internalName="DefaultSectionNames">
      <xsd:simpleType>
        <xsd:restriction base="dms:Note">
          <xsd:maxLength value="255"/>
        </xsd:restriction>
      </xsd:simpleType>
    </xsd:element>
    <xsd:element name="Templates" ma:index="26" nillable="true" ma:displayName="Templates" ma:internalName="Templates">
      <xsd:simpleType>
        <xsd:restriction base="dms:Note">
          <xsd:maxLength value="255"/>
        </xsd:restriction>
      </xsd:simpleType>
    </xsd:element>
    <xsd:element name="Teachers" ma:index="2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2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2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30" nillable="true" ma:displayName="Invited Teachers" ma:internalName="Invited_Teachers">
      <xsd:simpleType>
        <xsd:restriction base="dms:Note">
          <xsd:maxLength value="255"/>
        </xsd:restriction>
      </xsd:simpleType>
    </xsd:element>
    <xsd:element name="Invited_Students" ma:index="31" nillable="true" ma:displayName="Invited Students" ma:internalName="Invited_Students">
      <xsd:simpleType>
        <xsd:restriction base="dms:Note">
          <xsd:maxLength value="255"/>
        </xsd:restriction>
      </xsd:simpleType>
    </xsd:element>
    <xsd:element name="Self_Registration_Enabled" ma:index="32" nillable="true" ma:displayName="Self Registration Enabled" ma:internalName="Self_Registration_Enabled">
      <xsd:simpleType>
        <xsd:restriction base="dms:Boolean"/>
      </xsd:simpleType>
    </xsd:element>
    <xsd:element name="Has_Teacher_Only_SectionGroup" ma:index="33" nillable="true" ma:displayName="Has Teacher Only SectionGroup" ma:internalName="Has_Teacher_Only_SectionGroup">
      <xsd:simpleType>
        <xsd:restriction base="dms:Boolean"/>
      </xsd:simpleType>
    </xsd:element>
    <xsd:element name="Is_Collaboration_Space_Locked" ma:index="34" nillable="true" ma:displayName="Is Collaboration Space Locked" ma:internalName="Is_Collaboration_Space_Locked">
      <xsd:simpleType>
        <xsd:restriction base="dms:Boolean"/>
      </xsd:simpleType>
    </xsd:element>
    <xsd:element name="IsNotebookLocked" ma:index="35" nillable="true" ma:displayName="Is Notebook Locked" ma:internalName="IsNotebookLocked">
      <xsd:simpleType>
        <xsd:restriction base="dms:Boolean"/>
      </xsd:simpleType>
    </xsd:element>
    <xsd:element name="MediaServiceAutoKeyPoints" ma:index="36" nillable="true" ma:displayName="MediaServiceAutoKeyPoints" ma:hidden="true" ma:internalName="MediaServiceAutoKeyPoints" ma:readOnly="true">
      <xsd:simpleType>
        <xsd:restriction base="dms:Note"/>
      </xsd:simpleType>
    </xsd:element>
    <xsd:element name="MediaServiceKeyPoints" ma:index="37" nillable="true" ma:displayName="KeyPoints" ma:internalName="MediaServiceKeyPoints" ma:readOnly="true">
      <xsd:simpleType>
        <xsd:restriction base="dms:Note">
          <xsd:maxLength value="255"/>
        </xsd:restriction>
      </xsd:simpleType>
    </xsd:element>
    <xsd:element name="Math_Settings" ma:index="38" nillable="true" ma:displayName="Math Settings" ma:internalName="Math_Settings">
      <xsd:simpleType>
        <xsd:restriction base="dms:Text"/>
      </xsd:simpleType>
    </xsd:element>
    <xsd:element name="Distribution_Groups" ma:index="39" nillable="true" ma:displayName="Distribution Groups" ma:internalName="Distribution_Groups">
      <xsd:simpleType>
        <xsd:restriction base="dms:Note">
          <xsd:maxLength value="255"/>
        </xsd:restriction>
      </xsd:simpleType>
    </xsd:element>
    <xsd:element name="LMS_Mappings" ma:index="40" nillable="true" ma:displayName="LMS Mappings" ma:internalName="LMS_Mappings">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925EA8-2EE0-4966-B380-BB334D82105D}">
  <ds:schemaRefs>
    <ds:schemaRef ds:uri="29175ae9-5035-4541-baef-9062a3a44232"/>
    <ds:schemaRef ds:uri="http://purl.org/dc/dcmitype/"/>
    <ds:schemaRef ds:uri="af73078d-a5bc-48dc-b246-bc0132131284"/>
    <ds:schemaRef ds:uri="http://schemas.microsoft.com/office/2006/metadata/properties"/>
    <ds:schemaRef ds:uri="http://purl.org/dc/terms/"/>
    <ds:schemaRef ds:uri="http://schemas.microsoft.com/office/infopath/2007/PartnerControls"/>
    <ds:schemaRef ds:uri="http://schemas.microsoft.com/office/2006/documentManagement/types"/>
    <ds:schemaRef ds:uri="http://schemas.openxmlformats.org/package/2006/metadata/core-properties"/>
    <ds:schemaRef ds:uri="http://www.w3.org/XML/1998/namespace"/>
    <ds:schemaRef ds:uri="http://purl.org/dc/elements/1.1/"/>
  </ds:schemaRefs>
</ds:datastoreItem>
</file>

<file path=customXml/itemProps2.xml><?xml version="1.0" encoding="utf-8"?>
<ds:datastoreItem xmlns:ds="http://schemas.openxmlformats.org/officeDocument/2006/customXml" ds:itemID="{C4A1E78F-337E-43DD-AEFF-3E28899715C3}">
  <ds:schemaRefs>
    <ds:schemaRef ds:uri="http://schemas.microsoft.com/sharepoint/v3/contenttype/forms"/>
  </ds:schemaRefs>
</ds:datastoreItem>
</file>

<file path=customXml/itemProps3.xml><?xml version="1.0" encoding="utf-8"?>
<ds:datastoreItem xmlns:ds="http://schemas.openxmlformats.org/officeDocument/2006/customXml" ds:itemID="{CE58E539-83E6-4D2F-B2DD-F8931E7143F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f73078d-a5bc-48dc-b246-bc0132131284"/>
    <ds:schemaRef ds:uri="29175ae9-5035-4541-baef-9062a3a4423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52</TotalTime>
  <Words>1873</Words>
  <Application>Microsoft Macintosh PowerPoint</Application>
  <PresentationFormat>Widescreen</PresentationFormat>
  <Paragraphs>362</Paragraphs>
  <Slides>39</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39</vt:i4>
      </vt:variant>
    </vt:vector>
  </HeadingPairs>
  <TitlesOfParts>
    <vt:vector size="46" baseType="lpstr">
      <vt:lpstr>Arial</vt:lpstr>
      <vt:lpstr>Arial Rounded MT Bold</vt:lpstr>
      <vt:lpstr>Calibri</vt:lpstr>
      <vt:lpstr>Myriad Pro</vt:lpstr>
      <vt:lpstr>Times New Roman</vt:lpstr>
      <vt:lpstr>Wingdings</vt:lpstr>
      <vt:lpstr>20140311PresentationUWTSDTemplate</vt:lpstr>
      <vt:lpstr>PowerPoint Presentation</vt:lpstr>
      <vt:lpstr>UG programme - China</vt:lpstr>
      <vt:lpstr>Contents</vt:lpstr>
      <vt:lpstr>Trading - a simplified explanation</vt:lpstr>
      <vt:lpstr>PowerPoint Presentation</vt:lpstr>
      <vt:lpstr>  Start up costs and Running costs</vt:lpstr>
      <vt:lpstr>Start Up and Running Costs (Definition)</vt:lpstr>
      <vt:lpstr>Start Up and Running Costs (Examples)</vt:lpstr>
      <vt:lpstr>PowerPoint Presentation</vt:lpstr>
      <vt:lpstr>Sources of Finance</vt:lpstr>
      <vt:lpstr>Sources of finance</vt:lpstr>
      <vt:lpstr>  Budgets &amp; Budgeting</vt:lpstr>
      <vt:lpstr>Budgets &amp; business objectives</vt:lpstr>
      <vt:lpstr>The purpose of budgets</vt:lpstr>
      <vt:lpstr>The budget essentials</vt:lpstr>
      <vt:lpstr>How Budgets Link</vt:lpstr>
      <vt:lpstr>Benefit of budgets</vt:lpstr>
      <vt:lpstr>Budgets</vt:lpstr>
      <vt:lpstr>Monitoring and controlling budgets </vt:lpstr>
      <vt:lpstr>Profit and Loss Account</vt:lpstr>
      <vt:lpstr>Profit and Loss Account</vt:lpstr>
      <vt:lpstr>Profit &amp; Loss statements</vt:lpstr>
      <vt:lpstr>Profit and Loss Template</vt:lpstr>
      <vt:lpstr> Tipsy Ltd from 1st April 2013 to 31 March 2014</vt:lpstr>
      <vt:lpstr>What happens next?</vt:lpstr>
      <vt:lpstr>What happens to the Profit?</vt:lpstr>
      <vt:lpstr> Tipsy Ltd</vt:lpstr>
      <vt:lpstr>Cash Flow</vt:lpstr>
      <vt:lpstr>Cash Flow Forecast</vt:lpstr>
      <vt:lpstr>PowerPoint Presentation</vt:lpstr>
      <vt:lpstr>Cash Flow Forecast</vt:lpstr>
      <vt:lpstr>Cash Flow Forecast</vt:lpstr>
      <vt:lpstr>Balance Sheet</vt:lpstr>
      <vt:lpstr>Balance sheets</vt:lpstr>
      <vt:lpstr>PowerPoint Presentation</vt:lpstr>
      <vt:lpstr>Current assets</vt:lpstr>
      <vt:lpstr>Current liabilities</vt:lpstr>
      <vt:lpstr>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BMSK4006</dc:title>
  <dc:creator>Michaela Schriek</dc:creator>
  <cp:lastModifiedBy>Stuart Morgan</cp:lastModifiedBy>
  <cp:revision>5</cp:revision>
  <dcterms:created xsi:type="dcterms:W3CDTF">2020-04-16T11:33:38Z</dcterms:created>
  <dcterms:modified xsi:type="dcterms:W3CDTF">2021-04-25T10:00:27Z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0x010100E710BD3F0AEEF84FA606FD601678EC93</vt:lpwstr>
  </property>
</Properties>
</file>