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2"/>
  </p:notesMasterIdLst>
  <p:sldIdLst>
    <p:sldId id="257" r:id="rId2"/>
    <p:sldId id="258" r:id="rId3"/>
    <p:sldId id="313" r:id="rId4"/>
    <p:sldId id="311" r:id="rId5"/>
    <p:sldId id="259" r:id="rId6"/>
    <p:sldId id="262" r:id="rId7"/>
    <p:sldId id="316" r:id="rId8"/>
    <p:sldId id="265" r:id="rId9"/>
    <p:sldId id="266" r:id="rId10"/>
    <p:sldId id="268" r:id="rId11"/>
    <p:sldId id="269" r:id="rId12"/>
    <p:sldId id="277" r:id="rId13"/>
    <p:sldId id="278" r:id="rId14"/>
    <p:sldId id="270" r:id="rId15"/>
    <p:sldId id="271" r:id="rId16"/>
    <p:sldId id="272" r:id="rId17"/>
    <p:sldId id="275" r:id="rId18"/>
    <p:sldId id="273" r:id="rId19"/>
    <p:sldId id="276" r:id="rId20"/>
    <p:sldId id="279" r:id="rId21"/>
    <p:sldId id="280" r:id="rId22"/>
    <p:sldId id="281" r:id="rId23"/>
    <p:sldId id="282" r:id="rId24"/>
    <p:sldId id="283" r:id="rId25"/>
    <p:sldId id="284" r:id="rId26"/>
    <p:sldId id="286" r:id="rId27"/>
    <p:sldId id="285" r:id="rId28"/>
    <p:sldId id="295" r:id="rId29"/>
    <p:sldId id="294" r:id="rId30"/>
    <p:sldId id="29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301" r:id="rId39"/>
    <p:sldId id="302" r:id="rId40"/>
    <p:sldId id="303" r:id="rId41"/>
    <p:sldId id="304" r:id="rId42"/>
    <p:sldId id="305" r:id="rId43"/>
    <p:sldId id="306" r:id="rId44"/>
    <p:sldId id="307" r:id="rId45"/>
    <p:sldId id="308" r:id="rId46"/>
    <p:sldId id="309" r:id="rId47"/>
    <p:sldId id="310" r:id="rId48"/>
    <p:sldId id="312" r:id="rId49"/>
    <p:sldId id="314" r:id="rId50"/>
    <p:sldId id="315" r:id="rId51"/>
  </p:sldIdLst>
  <p:sldSz cx="12192000" cy="6858000"/>
  <p:notesSz cx="6858000" cy="9144000"/>
  <p:custDataLst>
    <p:tags r:id="rId5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gs" Target="tags/tag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6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#8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28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4596D9A-A420-4ACF-9F59-A2A137AEA8F1}" type="doc">
      <dgm:prSet loTypeId="urn:microsoft.com/office/officeart/2005/8/layout/vList2" loCatId="list" qsTypeId="urn:microsoft.com/office/officeart/2005/8/quickstyle/simple1#63" qsCatId="simple" csTypeId="urn:microsoft.com/office/officeart/2005/8/colors/colorful1#16" csCatId="colorful"/>
      <dgm:spPr/>
      <dgm:t>
        <a:bodyPr/>
        <a:lstStyle/>
        <a:p>
          <a:endParaRPr lang="en-US"/>
        </a:p>
      </dgm:t>
    </dgm:pt>
    <dgm:pt modelId="{D2A67F3F-EFFE-458E-8F0E-B298CA49233F}">
      <dgm:prSet/>
      <dgm:spPr/>
      <dgm:t>
        <a:bodyPr/>
        <a:lstStyle/>
        <a:p>
          <a:r>
            <a:rPr lang="en-GB" b="1"/>
            <a:t>What might be happening physiologically?</a:t>
          </a:r>
          <a:r>
            <a:rPr lang="en-GB"/>
            <a:t> </a:t>
          </a:r>
          <a:endParaRPr lang="en-US"/>
        </a:p>
      </dgm:t>
    </dgm:pt>
    <dgm:pt modelId="{201162AA-2F5B-4511-90B3-C1B5E36F8D37}" type="parTrans" cxnId="{5013CC3C-AE5F-4C62-97B9-E192F6D5A429}">
      <dgm:prSet/>
      <dgm:spPr/>
      <dgm:t>
        <a:bodyPr/>
        <a:lstStyle/>
        <a:p>
          <a:endParaRPr lang="en-US"/>
        </a:p>
      </dgm:t>
    </dgm:pt>
    <dgm:pt modelId="{9C5ED02B-5FFF-4CEE-80CA-B4F4042984DD}" type="sibTrans" cxnId="{5013CC3C-AE5F-4C62-97B9-E192F6D5A429}">
      <dgm:prSet/>
      <dgm:spPr/>
      <dgm:t>
        <a:bodyPr/>
        <a:lstStyle/>
        <a:p>
          <a:endParaRPr lang="en-US"/>
        </a:p>
      </dgm:t>
    </dgm:pt>
    <dgm:pt modelId="{46CFF5B4-72BA-469E-8882-DD4687D130AD}">
      <dgm:prSet/>
      <dgm:spPr/>
      <dgm:t>
        <a:bodyPr/>
        <a:lstStyle/>
        <a:p>
          <a:r>
            <a:rPr lang="en-GB" b="1"/>
            <a:t>Could the patient be affecting the result?</a:t>
          </a:r>
          <a:r>
            <a:rPr lang="en-GB"/>
            <a:t> </a:t>
          </a:r>
          <a:endParaRPr lang="en-US"/>
        </a:p>
      </dgm:t>
    </dgm:pt>
    <dgm:pt modelId="{49C73C5C-A790-4154-8706-D3D1096F8DD0}" type="parTrans" cxnId="{FE0AD002-1252-487D-8481-CF6D2FB75303}">
      <dgm:prSet/>
      <dgm:spPr/>
      <dgm:t>
        <a:bodyPr/>
        <a:lstStyle/>
        <a:p>
          <a:endParaRPr lang="en-US"/>
        </a:p>
      </dgm:t>
    </dgm:pt>
    <dgm:pt modelId="{3C7EA63F-E3E5-4E94-B074-49C6E63CFD95}" type="sibTrans" cxnId="{FE0AD002-1252-487D-8481-CF6D2FB75303}">
      <dgm:prSet/>
      <dgm:spPr/>
      <dgm:t>
        <a:bodyPr/>
        <a:lstStyle/>
        <a:p>
          <a:endParaRPr lang="en-US"/>
        </a:p>
      </dgm:t>
    </dgm:pt>
    <dgm:pt modelId="{2C2C2CB9-33A8-4C32-9E1B-7CDB5B846D2F}">
      <dgm:prSet/>
      <dgm:spPr/>
      <dgm:t>
        <a:bodyPr/>
        <a:lstStyle/>
        <a:p>
          <a:r>
            <a:rPr lang="en-GB" b="1"/>
            <a:t>Could the equipment or technique be responsible?</a:t>
          </a:r>
          <a:r>
            <a:rPr lang="en-GB"/>
            <a:t> </a:t>
          </a:r>
          <a:endParaRPr lang="en-US"/>
        </a:p>
      </dgm:t>
    </dgm:pt>
    <dgm:pt modelId="{23FA7101-2C54-47D6-B9D9-F5CFAE3CE5FF}" type="parTrans" cxnId="{7916228D-3722-4174-86BA-5272D09C8CBB}">
      <dgm:prSet/>
      <dgm:spPr/>
      <dgm:t>
        <a:bodyPr/>
        <a:lstStyle/>
        <a:p>
          <a:endParaRPr lang="en-US"/>
        </a:p>
      </dgm:t>
    </dgm:pt>
    <dgm:pt modelId="{93953885-2F5E-4B40-83C6-E5C691E98DE4}" type="sibTrans" cxnId="{7916228D-3722-4174-86BA-5272D09C8CBB}">
      <dgm:prSet/>
      <dgm:spPr/>
      <dgm:t>
        <a:bodyPr/>
        <a:lstStyle/>
        <a:p>
          <a:endParaRPr lang="en-US"/>
        </a:p>
      </dgm:t>
    </dgm:pt>
    <dgm:pt modelId="{894C47B9-9375-4AAD-81A3-300F0867F527}">
      <dgm:prSet/>
      <dgm:spPr/>
      <dgm:t>
        <a:bodyPr/>
        <a:lstStyle/>
        <a:p>
          <a:r>
            <a:rPr lang="en-GB" b="1"/>
            <a:t>Could the environment affect it?</a:t>
          </a:r>
          <a:r>
            <a:rPr lang="en-GB"/>
            <a:t> </a:t>
          </a:r>
          <a:endParaRPr lang="en-US"/>
        </a:p>
      </dgm:t>
    </dgm:pt>
    <dgm:pt modelId="{6A776CA9-DA5D-45D1-A1D9-7059C283B167}" type="parTrans" cxnId="{406108DF-84FE-498B-92F3-5ACD2BD63D28}">
      <dgm:prSet/>
      <dgm:spPr/>
      <dgm:t>
        <a:bodyPr/>
        <a:lstStyle/>
        <a:p>
          <a:endParaRPr lang="en-US"/>
        </a:p>
      </dgm:t>
    </dgm:pt>
    <dgm:pt modelId="{08A7AAC3-EBE7-458B-AED5-DCEB12D8E53E}" type="sibTrans" cxnId="{406108DF-84FE-498B-92F3-5ACD2BD63D28}">
      <dgm:prSet/>
      <dgm:spPr/>
      <dgm:t>
        <a:bodyPr/>
        <a:lstStyle/>
        <a:p>
          <a:endParaRPr lang="en-US"/>
        </a:p>
      </dgm:t>
    </dgm:pt>
    <dgm:pt modelId="{ECFB9DF6-58EA-46B5-82B6-88C0921045AD}">
      <dgm:prSet/>
      <dgm:spPr/>
      <dgm:t>
        <a:bodyPr/>
        <a:lstStyle/>
        <a:p>
          <a:r>
            <a:rPr lang="en-GB" b="1"/>
            <a:t>What would you check before accepting the result?</a:t>
          </a:r>
          <a:endParaRPr lang="en-US"/>
        </a:p>
      </dgm:t>
    </dgm:pt>
    <dgm:pt modelId="{18E30744-A8EF-4830-B3FF-6EA82990F882}" type="parTrans" cxnId="{8EC717FB-EEDB-4903-933D-AAA43433CD5F}">
      <dgm:prSet/>
      <dgm:spPr/>
      <dgm:t>
        <a:bodyPr/>
        <a:lstStyle/>
        <a:p>
          <a:endParaRPr lang="en-US"/>
        </a:p>
      </dgm:t>
    </dgm:pt>
    <dgm:pt modelId="{921188EE-B893-4FDB-8A27-15981729A4C7}" type="sibTrans" cxnId="{8EC717FB-EEDB-4903-933D-AAA43433CD5F}">
      <dgm:prSet/>
      <dgm:spPr/>
      <dgm:t>
        <a:bodyPr/>
        <a:lstStyle/>
        <a:p>
          <a:endParaRPr lang="en-US"/>
        </a:p>
      </dgm:t>
    </dgm:pt>
    <dgm:pt modelId="{A04917CB-E9DF-45CA-A474-09A97D68D18E}" type="pres">
      <dgm:prSet presAssocID="{64596D9A-A420-4ACF-9F59-A2A137AEA8F1}" presName="linear" presStyleCnt="0">
        <dgm:presLayoutVars>
          <dgm:animLvl val="lvl"/>
          <dgm:resizeHandles val="exact"/>
        </dgm:presLayoutVars>
      </dgm:prSet>
      <dgm:spPr/>
    </dgm:pt>
    <dgm:pt modelId="{B8C140EE-65FB-480A-BB7B-4AA9709F04A6}" type="pres">
      <dgm:prSet presAssocID="{D2A67F3F-EFFE-458E-8F0E-B298CA49233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9936070-0F2C-4EBE-A48F-4AA2BC1604C2}" type="pres">
      <dgm:prSet presAssocID="{9C5ED02B-5FFF-4CEE-80CA-B4F4042984DD}" presName="spacer" presStyleCnt="0"/>
      <dgm:spPr/>
    </dgm:pt>
    <dgm:pt modelId="{EB85DCC8-A8E1-4997-B62B-F7B84F5DD697}" type="pres">
      <dgm:prSet presAssocID="{46CFF5B4-72BA-469E-8882-DD4687D130A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E7E2A15-27BA-4364-A7C7-D16EDDEE0895}" type="pres">
      <dgm:prSet presAssocID="{3C7EA63F-E3E5-4E94-B074-49C6E63CFD95}" presName="spacer" presStyleCnt="0"/>
      <dgm:spPr/>
    </dgm:pt>
    <dgm:pt modelId="{EABE6A00-FC10-49E6-8677-780460AA9AC1}" type="pres">
      <dgm:prSet presAssocID="{2C2C2CB9-33A8-4C32-9E1B-7CDB5B846D2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7CF064A-AA10-4864-8AE3-D584E0182DB9}" type="pres">
      <dgm:prSet presAssocID="{93953885-2F5E-4B40-83C6-E5C691E98DE4}" presName="spacer" presStyleCnt="0"/>
      <dgm:spPr/>
    </dgm:pt>
    <dgm:pt modelId="{6F9A4C7B-CC54-45A4-ABD3-176F783FBC71}" type="pres">
      <dgm:prSet presAssocID="{894C47B9-9375-4AAD-81A3-300F0867F52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50033FF-D7E4-4E21-BF11-6F05695BD095}" type="pres">
      <dgm:prSet presAssocID="{08A7AAC3-EBE7-458B-AED5-DCEB12D8E53E}" presName="spacer" presStyleCnt="0"/>
      <dgm:spPr/>
    </dgm:pt>
    <dgm:pt modelId="{65E60F3A-3AA5-4ED5-9448-132B9F9CB342}" type="pres">
      <dgm:prSet presAssocID="{ECFB9DF6-58EA-46B5-82B6-88C0921045A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E0AD002-1252-487D-8481-CF6D2FB75303}" srcId="{64596D9A-A420-4ACF-9F59-A2A137AEA8F1}" destId="{46CFF5B4-72BA-469E-8882-DD4687D130AD}" srcOrd="1" destOrd="0" parTransId="{49C73C5C-A790-4154-8706-D3D1096F8DD0}" sibTransId="{3C7EA63F-E3E5-4E94-B074-49C6E63CFD95}"/>
    <dgm:cxn modelId="{93ABD51C-640A-4643-A060-CE0A1B20F504}" type="presOf" srcId="{64596D9A-A420-4ACF-9F59-A2A137AEA8F1}" destId="{A04917CB-E9DF-45CA-A474-09A97D68D18E}" srcOrd="0" destOrd="0" presId="urn:microsoft.com/office/officeart/2005/8/layout/vList2"/>
    <dgm:cxn modelId="{5013CC3C-AE5F-4C62-97B9-E192F6D5A429}" srcId="{64596D9A-A420-4ACF-9F59-A2A137AEA8F1}" destId="{D2A67F3F-EFFE-458E-8F0E-B298CA49233F}" srcOrd="0" destOrd="0" parTransId="{201162AA-2F5B-4511-90B3-C1B5E36F8D37}" sibTransId="{9C5ED02B-5FFF-4CEE-80CA-B4F4042984DD}"/>
    <dgm:cxn modelId="{33D53665-D5B9-4DD6-A684-1D085D2E1A5B}" type="presOf" srcId="{D2A67F3F-EFFE-458E-8F0E-B298CA49233F}" destId="{B8C140EE-65FB-480A-BB7B-4AA9709F04A6}" srcOrd="0" destOrd="0" presId="urn:microsoft.com/office/officeart/2005/8/layout/vList2"/>
    <dgm:cxn modelId="{1BFF5A69-1BC9-4EEE-8E9C-9C5CCA37F606}" type="presOf" srcId="{ECFB9DF6-58EA-46B5-82B6-88C0921045AD}" destId="{65E60F3A-3AA5-4ED5-9448-132B9F9CB342}" srcOrd="0" destOrd="0" presId="urn:microsoft.com/office/officeart/2005/8/layout/vList2"/>
    <dgm:cxn modelId="{7916228D-3722-4174-86BA-5272D09C8CBB}" srcId="{64596D9A-A420-4ACF-9F59-A2A137AEA8F1}" destId="{2C2C2CB9-33A8-4C32-9E1B-7CDB5B846D2F}" srcOrd="2" destOrd="0" parTransId="{23FA7101-2C54-47D6-B9D9-F5CFAE3CE5FF}" sibTransId="{93953885-2F5E-4B40-83C6-E5C691E98DE4}"/>
    <dgm:cxn modelId="{96ABBFB9-9C50-429C-9C1D-ADF7DAF18627}" type="presOf" srcId="{894C47B9-9375-4AAD-81A3-300F0867F527}" destId="{6F9A4C7B-CC54-45A4-ABD3-176F783FBC71}" srcOrd="0" destOrd="0" presId="urn:microsoft.com/office/officeart/2005/8/layout/vList2"/>
    <dgm:cxn modelId="{990EF4CB-5C14-4A33-9D8E-FB2F127DAE9D}" type="presOf" srcId="{46CFF5B4-72BA-469E-8882-DD4687D130AD}" destId="{EB85DCC8-A8E1-4997-B62B-F7B84F5DD697}" srcOrd="0" destOrd="0" presId="urn:microsoft.com/office/officeart/2005/8/layout/vList2"/>
    <dgm:cxn modelId="{406108DF-84FE-498B-92F3-5ACD2BD63D28}" srcId="{64596D9A-A420-4ACF-9F59-A2A137AEA8F1}" destId="{894C47B9-9375-4AAD-81A3-300F0867F527}" srcOrd="3" destOrd="0" parTransId="{6A776CA9-DA5D-45D1-A1D9-7059C283B167}" sibTransId="{08A7AAC3-EBE7-458B-AED5-DCEB12D8E53E}"/>
    <dgm:cxn modelId="{9FB697F4-C7E9-45EF-8F84-E731461FE551}" type="presOf" srcId="{2C2C2CB9-33A8-4C32-9E1B-7CDB5B846D2F}" destId="{EABE6A00-FC10-49E6-8677-780460AA9AC1}" srcOrd="0" destOrd="0" presId="urn:microsoft.com/office/officeart/2005/8/layout/vList2"/>
    <dgm:cxn modelId="{8EC717FB-EEDB-4903-933D-AAA43433CD5F}" srcId="{64596D9A-A420-4ACF-9F59-A2A137AEA8F1}" destId="{ECFB9DF6-58EA-46B5-82B6-88C0921045AD}" srcOrd="4" destOrd="0" parTransId="{18E30744-A8EF-4830-B3FF-6EA82990F882}" sibTransId="{921188EE-B893-4FDB-8A27-15981729A4C7}"/>
    <dgm:cxn modelId="{C75BB988-A0E6-482B-B7A8-C6177A2C1763}" type="presParOf" srcId="{A04917CB-E9DF-45CA-A474-09A97D68D18E}" destId="{B8C140EE-65FB-480A-BB7B-4AA9709F04A6}" srcOrd="0" destOrd="0" presId="urn:microsoft.com/office/officeart/2005/8/layout/vList2"/>
    <dgm:cxn modelId="{74A53EB1-517B-4CFE-9D47-174D5EF1E8D8}" type="presParOf" srcId="{A04917CB-E9DF-45CA-A474-09A97D68D18E}" destId="{49936070-0F2C-4EBE-A48F-4AA2BC1604C2}" srcOrd="1" destOrd="0" presId="urn:microsoft.com/office/officeart/2005/8/layout/vList2"/>
    <dgm:cxn modelId="{295E2A60-AF78-423E-885E-3AF0665BDF18}" type="presParOf" srcId="{A04917CB-E9DF-45CA-A474-09A97D68D18E}" destId="{EB85DCC8-A8E1-4997-B62B-F7B84F5DD697}" srcOrd="2" destOrd="0" presId="urn:microsoft.com/office/officeart/2005/8/layout/vList2"/>
    <dgm:cxn modelId="{D1C71BE8-9451-4972-9436-C3B895F61770}" type="presParOf" srcId="{A04917CB-E9DF-45CA-A474-09A97D68D18E}" destId="{6E7E2A15-27BA-4364-A7C7-D16EDDEE0895}" srcOrd="3" destOrd="0" presId="urn:microsoft.com/office/officeart/2005/8/layout/vList2"/>
    <dgm:cxn modelId="{C1A4BD27-1C37-4786-BA55-EF833619C31F}" type="presParOf" srcId="{A04917CB-E9DF-45CA-A474-09A97D68D18E}" destId="{EABE6A00-FC10-49E6-8677-780460AA9AC1}" srcOrd="4" destOrd="0" presId="urn:microsoft.com/office/officeart/2005/8/layout/vList2"/>
    <dgm:cxn modelId="{9CF3D1B7-A8EF-4662-BD24-39710577885F}" type="presParOf" srcId="{A04917CB-E9DF-45CA-A474-09A97D68D18E}" destId="{07CF064A-AA10-4864-8AE3-D584E0182DB9}" srcOrd="5" destOrd="0" presId="urn:microsoft.com/office/officeart/2005/8/layout/vList2"/>
    <dgm:cxn modelId="{DCF14385-DBF0-4E81-AC9C-BB0F7EB96255}" type="presParOf" srcId="{A04917CB-E9DF-45CA-A474-09A97D68D18E}" destId="{6F9A4C7B-CC54-45A4-ABD3-176F783FBC71}" srcOrd="6" destOrd="0" presId="urn:microsoft.com/office/officeart/2005/8/layout/vList2"/>
    <dgm:cxn modelId="{9FBF2D9B-C676-42B4-93D9-7C2262339B03}" type="presParOf" srcId="{A04917CB-E9DF-45CA-A474-09A97D68D18E}" destId="{250033FF-D7E4-4E21-BF11-6F05695BD095}" srcOrd="7" destOrd="0" presId="urn:microsoft.com/office/officeart/2005/8/layout/vList2"/>
    <dgm:cxn modelId="{3116D79C-835E-4973-9DC9-0BCA6D4A37F7}" type="presParOf" srcId="{A04917CB-E9DF-45CA-A474-09A97D68D18E}" destId="{65E60F3A-3AA5-4ED5-9448-132B9F9CB34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6FE84CE-8E80-4BD8-988D-3A6280494FED}" type="doc">
      <dgm:prSet loTypeId="urn:microsoft.com/office/officeart/2005/8/layout/hierarchy1" loCatId="hierarchy" qsTypeId="urn:microsoft.com/office/officeart/2005/8/quickstyle/simple1#29" qsCatId="simple" csTypeId="urn:microsoft.com/office/officeart/2005/8/colors/colorful2#6" csCatId="colorful"/>
      <dgm:spPr/>
      <dgm:t>
        <a:bodyPr/>
        <a:lstStyle/>
        <a:p>
          <a:endParaRPr lang="en-US"/>
        </a:p>
      </dgm:t>
    </dgm:pt>
    <dgm:pt modelId="{7D56DC64-828A-4191-89E9-71F86BCD2B4F}">
      <dgm:prSet/>
      <dgm:spPr/>
      <dgm:t>
        <a:bodyPr/>
        <a:lstStyle/>
        <a:p>
          <a:r>
            <a:rPr lang="en-GB"/>
            <a:t>A result that looks “abnormal” compared with a population range may be </a:t>
          </a:r>
          <a:r>
            <a:rPr lang="en-GB" b="1"/>
            <a:t>normal for that individual</a:t>
          </a:r>
          <a:r>
            <a:rPr lang="en-GB"/>
            <a:t>.</a:t>
          </a:r>
          <a:endParaRPr lang="en-US"/>
        </a:p>
      </dgm:t>
    </dgm:pt>
    <dgm:pt modelId="{5A95A381-418D-4D84-9F1D-04B90F6390EE}" type="parTrans" cxnId="{0DF38DA7-0FF2-48DD-A992-F6DF91F929C0}">
      <dgm:prSet/>
      <dgm:spPr/>
      <dgm:t>
        <a:bodyPr/>
        <a:lstStyle/>
        <a:p>
          <a:endParaRPr lang="en-US"/>
        </a:p>
      </dgm:t>
    </dgm:pt>
    <dgm:pt modelId="{8EDEED10-AD40-47D8-B026-27F352324ABC}" type="sibTrans" cxnId="{0DF38DA7-0FF2-48DD-A992-F6DF91F929C0}">
      <dgm:prSet/>
      <dgm:spPr/>
      <dgm:t>
        <a:bodyPr/>
        <a:lstStyle/>
        <a:p>
          <a:endParaRPr lang="en-US"/>
        </a:p>
      </dgm:t>
    </dgm:pt>
    <dgm:pt modelId="{D894B053-E078-465A-AABD-E2DD7FB7238A}">
      <dgm:prSet/>
      <dgm:spPr/>
      <dgm:t>
        <a:bodyPr/>
        <a:lstStyle/>
        <a:p>
          <a:r>
            <a:rPr lang="en-GB"/>
            <a:t>Equally, a result that appears to be within a “normal” range may still be concerning if it represents a significant change from that patient’s usual baseline.</a:t>
          </a:r>
          <a:endParaRPr lang="en-US"/>
        </a:p>
      </dgm:t>
    </dgm:pt>
    <dgm:pt modelId="{88A9534F-58AA-4163-A282-ADB0CFE65904}" type="parTrans" cxnId="{2CE393F8-D387-4CA1-BC2A-16086DE84B13}">
      <dgm:prSet/>
      <dgm:spPr/>
      <dgm:t>
        <a:bodyPr/>
        <a:lstStyle/>
        <a:p>
          <a:endParaRPr lang="en-US"/>
        </a:p>
      </dgm:t>
    </dgm:pt>
    <dgm:pt modelId="{7D90823C-FAC8-4540-B72A-43E07B7B618A}" type="sibTrans" cxnId="{2CE393F8-D387-4CA1-BC2A-16086DE84B13}">
      <dgm:prSet/>
      <dgm:spPr/>
      <dgm:t>
        <a:bodyPr/>
        <a:lstStyle/>
        <a:p>
          <a:endParaRPr lang="en-US"/>
        </a:p>
      </dgm:t>
    </dgm:pt>
    <dgm:pt modelId="{3F930A04-B18F-44B9-AC09-FD4066F4466A}" type="pres">
      <dgm:prSet presAssocID="{46FE84CE-8E80-4BD8-988D-3A6280494FE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C2EE140-AA7D-4343-B0BB-6B15CE165CA8}" type="pres">
      <dgm:prSet presAssocID="{7D56DC64-828A-4191-89E9-71F86BCD2B4F}" presName="hierRoot1" presStyleCnt="0"/>
      <dgm:spPr/>
    </dgm:pt>
    <dgm:pt modelId="{9A54F006-3665-4022-A27D-643EBE1567EB}" type="pres">
      <dgm:prSet presAssocID="{7D56DC64-828A-4191-89E9-71F86BCD2B4F}" presName="composite" presStyleCnt="0"/>
      <dgm:spPr/>
    </dgm:pt>
    <dgm:pt modelId="{CA25B6FD-3BED-479F-BD85-973A10B5E2FC}" type="pres">
      <dgm:prSet presAssocID="{7D56DC64-828A-4191-89E9-71F86BCD2B4F}" presName="background" presStyleLbl="node0" presStyleIdx="0" presStyleCnt="2"/>
      <dgm:spPr/>
    </dgm:pt>
    <dgm:pt modelId="{FE81E380-3C76-458E-AE4A-0BFF7DC1B857}" type="pres">
      <dgm:prSet presAssocID="{7D56DC64-828A-4191-89E9-71F86BCD2B4F}" presName="text" presStyleLbl="fgAcc0" presStyleIdx="0" presStyleCnt="2">
        <dgm:presLayoutVars>
          <dgm:chPref val="3"/>
        </dgm:presLayoutVars>
      </dgm:prSet>
      <dgm:spPr/>
    </dgm:pt>
    <dgm:pt modelId="{04B74B4F-62EE-44D1-830E-8C201BAA9201}" type="pres">
      <dgm:prSet presAssocID="{7D56DC64-828A-4191-89E9-71F86BCD2B4F}" presName="hierChild2" presStyleCnt="0"/>
      <dgm:spPr/>
    </dgm:pt>
    <dgm:pt modelId="{688C8BAD-6918-4496-AF8F-CA304EA2760A}" type="pres">
      <dgm:prSet presAssocID="{D894B053-E078-465A-AABD-E2DD7FB7238A}" presName="hierRoot1" presStyleCnt="0"/>
      <dgm:spPr/>
    </dgm:pt>
    <dgm:pt modelId="{69DC4A86-AA52-42EF-939F-01682262A633}" type="pres">
      <dgm:prSet presAssocID="{D894B053-E078-465A-AABD-E2DD7FB7238A}" presName="composite" presStyleCnt="0"/>
      <dgm:spPr/>
    </dgm:pt>
    <dgm:pt modelId="{DFFF818B-805F-4B46-8AF7-306B53D04768}" type="pres">
      <dgm:prSet presAssocID="{D894B053-E078-465A-AABD-E2DD7FB7238A}" presName="background" presStyleLbl="node0" presStyleIdx="1" presStyleCnt="2"/>
      <dgm:spPr/>
    </dgm:pt>
    <dgm:pt modelId="{202A3DBB-9F15-4B95-8FF2-81D0523F2AA2}" type="pres">
      <dgm:prSet presAssocID="{D894B053-E078-465A-AABD-E2DD7FB7238A}" presName="text" presStyleLbl="fgAcc0" presStyleIdx="1" presStyleCnt="2">
        <dgm:presLayoutVars>
          <dgm:chPref val="3"/>
        </dgm:presLayoutVars>
      </dgm:prSet>
      <dgm:spPr/>
    </dgm:pt>
    <dgm:pt modelId="{06B57BDD-8385-4E42-A8A3-0F1C839D7617}" type="pres">
      <dgm:prSet presAssocID="{D894B053-E078-465A-AABD-E2DD7FB7238A}" presName="hierChild2" presStyleCnt="0"/>
      <dgm:spPr/>
    </dgm:pt>
  </dgm:ptLst>
  <dgm:cxnLst>
    <dgm:cxn modelId="{1A7A5D12-6BF7-4B4C-BEB2-4006D0363106}" type="presOf" srcId="{D894B053-E078-465A-AABD-E2DD7FB7238A}" destId="{202A3DBB-9F15-4B95-8FF2-81D0523F2AA2}" srcOrd="0" destOrd="0" presId="urn:microsoft.com/office/officeart/2005/8/layout/hierarchy1"/>
    <dgm:cxn modelId="{6900F229-5338-4C69-969F-78E60961B627}" type="presOf" srcId="{46FE84CE-8E80-4BD8-988D-3A6280494FED}" destId="{3F930A04-B18F-44B9-AC09-FD4066F4466A}" srcOrd="0" destOrd="0" presId="urn:microsoft.com/office/officeart/2005/8/layout/hierarchy1"/>
    <dgm:cxn modelId="{B8572531-D180-4E96-BCEC-5163C0F55FD2}" type="presOf" srcId="{7D56DC64-828A-4191-89E9-71F86BCD2B4F}" destId="{FE81E380-3C76-458E-AE4A-0BFF7DC1B857}" srcOrd="0" destOrd="0" presId="urn:microsoft.com/office/officeart/2005/8/layout/hierarchy1"/>
    <dgm:cxn modelId="{0DF38DA7-0FF2-48DD-A992-F6DF91F929C0}" srcId="{46FE84CE-8E80-4BD8-988D-3A6280494FED}" destId="{7D56DC64-828A-4191-89E9-71F86BCD2B4F}" srcOrd="0" destOrd="0" parTransId="{5A95A381-418D-4D84-9F1D-04B90F6390EE}" sibTransId="{8EDEED10-AD40-47D8-B026-27F352324ABC}"/>
    <dgm:cxn modelId="{2CE393F8-D387-4CA1-BC2A-16086DE84B13}" srcId="{46FE84CE-8E80-4BD8-988D-3A6280494FED}" destId="{D894B053-E078-465A-AABD-E2DD7FB7238A}" srcOrd="1" destOrd="0" parTransId="{88A9534F-58AA-4163-A282-ADB0CFE65904}" sibTransId="{7D90823C-FAC8-4540-B72A-43E07B7B618A}"/>
    <dgm:cxn modelId="{2DC1A632-3C8F-4707-BAC5-96F8F5F87FAE}" type="presParOf" srcId="{3F930A04-B18F-44B9-AC09-FD4066F4466A}" destId="{BC2EE140-AA7D-4343-B0BB-6B15CE165CA8}" srcOrd="0" destOrd="0" presId="urn:microsoft.com/office/officeart/2005/8/layout/hierarchy1"/>
    <dgm:cxn modelId="{7B345748-A7DE-4402-9909-D1C11360C43D}" type="presParOf" srcId="{BC2EE140-AA7D-4343-B0BB-6B15CE165CA8}" destId="{9A54F006-3665-4022-A27D-643EBE1567EB}" srcOrd="0" destOrd="0" presId="urn:microsoft.com/office/officeart/2005/8/layout/hierarchy1"/>
    <dgm:cxn modelId="{B8B31915-C890-428B-B80E-D22132C9605E}" type="presParOf" srcId="{9A54F006-3665-4022-A27D-643EBE1567EB}" destId="{CA25B6FD-3BED-479F-BD85-973A10B5E2FC}" srcOrd="0" destOrd="0" presId="urn:microsoft.com/office/officeart/2005/8/layout/hierarchy1"/>
    <dgm:cxn modelId="{7C29710C-BA90-4613-849D-F1730026B169}" type="presParOf" srcId="{9A54F006-3665-4022-A27D-643EBE1567EB}" destId="{FE81E380-3C76-458E-AE4A-0BFF7DC1B857}" srcOrd="1" destOrd="0" presId="urn:microsoft.com/office/officeart/2005/8/layout/hierarchy1"/>
    <dgm:cxn modelId="{8550F507-A9D2-4CD8-96E8-853975FE2DF3}" type="presParOf" srcId="{BC2EE140-AA7D-4343-B0BB-6B15CE165CA8}" destId="{04B74B4F-62EE-44D1-830E-8C201BAA9201}" srcOrd="1" destOrd="0" presId="urn:microsoft.com/office/officeart/2005/8/layout/hierarchy1"/>
    <dgm:cxn modelId="{8EA59351-D737-4231-9E76-204E7897F9B1}" type="presParOf" srcId="{3F930A04-B18F-44B9-AC09-FD4066F4466A}" destId="{688C8BAD-6918-4496-AF8F-CA304EA2760A}" srcOrd="1" destOrd="0" presId="urn:microsoft.com/office/officeart/2005/8/layout/hierarchy1"/>
    <dgm:cxn modelId="{63B1663B-FA7D-41C7-BC49-E04A6D60AF08}" type="presParOf" srcId="{688C8BAD-6918-4496-AF8F-CA304EA2760A}" destId="{69DC4A86-AA52-42EF-939F-01682262A633}" srcOrd="0" destOrd="0" presId="urn:microsoft.com/office/officeart/2005/8/layout/hierarchy1"/>
    <dgm:cxn modelId="{DE13AF4F-63E8-4D4E-BB79-9E52A6E9EB05}" type="presParOf" srcId="{69DC4A86-AA52-42EF-939F-01682262A633}" destId="{DFFF818B-805F-4B46-8AF7-306B53D04768}" srcOrd="0" destOrd="0" presId="urn:microsoft.com/office/officeart/2005/8/layout/hierarchy1"/>
    <dgm:cxn modelId="{FBE26774-78E4-4D49-B292-96C793D39B28}" type="presParOf" srcId="{69DC4A86-AA52-42EF-939F-01682262A633}" destId="{202A3DBB-9F15-4B95-8FF2-81D0523F2AA2}" srcOrd="1" destOrd="0" presId="urn:microsoft.com/office/officeart/2005/8/layout/hierarchy1"/>
    <dgm:cxn modelId="{91A53B2C-C372-497F-8FA4-234A41262B45}" type="presParOf" srcId="{688C8BAD-6918-4496-AF8F-CA304EA2760A}" destId="{06B57BDD-8385-4E42-A8A3-0F1C839D761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65D126-61F3-4A3D-8060-B2ECBD911518}" type="doc">
      <dgm:prSet loTypeId="urn:microsoft.com/office/officeart/2005/8/layout/hierarchy1" loCatId="hierarchy" qsTypeId="urn:microsoft.com/office/officeart/2005/8/quickstyle/simple1#37" qsCatId="simple" csTypeId="urn:microsoft.com/office/officeart/2005/8/colors/colorful2#8" csCatId="colorful"/>
      <dgm:spPr/>
      <dgm:t>
        <a:bodyPr/>
        <a:lstStyle/>
        <a:p>
          <a:endParaRPr lang="en-US"/>
        </a:p>
      </dgm:t>
    </dgm:pt>
    <dgm:pt modelId="{DA74852E-1E7A-41AB-BF78-D090E8D3628F}">
      <dgm:prSet/>
      <dgm:spPr/>
      <dgm:t>
        <a:bodyPr/>
        <a:lstStyle/>
        <a:p>
          <a:r>
            <a:rPr lang="en-GB" b="1"/>
            <a:t>Patient appearance + symptoms + baseline + trend + measurement quality = the clinical picture</a:t>
          </a:r>
          <a:endParaRPr lang="en-US"/>
        </a:p>
      </dgm:t>
    </dgm:pt>
    <dgm:pt modelId="{29048D40-4896-4133-BB23-4C4C2C12368B}" type="parTrans" cxnId="{3A862F09-8553-478C-8EA1-B9995C8D356E}">
      <dgm:prSet/>
      <dgm:spPr/>
      <dgm:t>
        <a:bodyPr/>
        <a:lstStyle/>
        <a:p>
          <a:endParaRPr lang="en-US"/>
        </a:p>
      </dgm:t>
    </dgm:pt>
    <dgm:pt modelId="{89CFE306-F333-4120-AE48-B081E954D363}" type="sibTrans" cxnId="{3A862F09-8553-478C-8EA1-B9995C8D356E}">
      <dgm:prSet/>
      <dgm:spPr/>
      <dgm:t>
        <a:bodyPr/>
        <a:lstStyle/>
        <a:p>
          <a:endParaRPr lang="en-US"/>
        </a:p>
      </dgm:t>
    </dgm:pt>
    <dgm:pt modelId="{A8A2AE51-6771-4B09-8920-4594E1B4F538}">
      <dgm:prSet/>
      <dgm:spPr/>
      <dgm:t>
        <a:bodyPr/>
        <a:lstStyle/>
        <a:p>
          <a:r>
            <a:rPr lang="en-GB"/>
            <a:t>A machine provides </a:t>
          </a:r>
          <a:r>
            <a:rPr lang="en-GB" b="1"/>
            <a:t>information</a:t>
          </a:r>
          <a:r>
            <a:rPr lang="en-GB"/>
            <a:t>. It does not replace observation, communication, professional judgement or knowledge of the individual</a:t>
          </a:r>
          <a:endParaRPr lang="en-US"/>
        </a:p>
      </dgm:t>
    </dgm:pt>
    <dgm:pt modelId="{3C4D285D-506C-4309-BBD4-B722E92FBBC9}" type="parTrans" cxnId="{9F61FE3F-030E-4FC4-8919-78F4B9CC081C}">
      <dgm:prSet/>
      <dgm:spPr/>
      <dgm:t>
        <a:bodyPr/>
        <a:lstStyle/>
        <a:p>
          <a:endParaRPr lang="en-US"/>
        </a:p>
      </dgm:t>
    </dgm:pt>
    <dgm:pt modelId="{1FBC4B2B-308C-4453-AC00-5739D9AAF52B}" type="sibTrans" cxnId="{9F61FE3F-030E-4FC4-8919-78F4B9CC081C}">
      <dgm:prSet/>
      <dgm:spPr/>
      <dgm:t>
        <a:bodyPr/>
        <a:lstStyle/>
        <a:p>
          <a:endParaRPr lang="en-US"/>
        </a:p>
      </dgm:t>
    </dgm:pt>
    <dgm:pt modelId="{3D095C28-B64B-46C9-A165-0DCE1D07BA0C}" type="pres">
      <dgm:prSet presAssocID="{E965D126-61F3-4A3D-8060-B2ECBD91151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CC5995A-18C1-49EB-A666-E1EB043B6927}" type="pres">
      <dgm:prSet presAssocID="{DA74852E-1E7A-41AB-BF78-D090E8D3628F}" presName="hierRoot1" presStyleCnt="0"/>
      <dgm:spPr/>
    </dgm:pt>
    <dgm:pt modelId="{50A7E385-017C-46B8-BB68-06D08BD3E810}" type="pres">
      <dgm:prSet presAssocID="{DA74852E-1E7A-41AB-BF78-D090E8D3628F}" presName="composite" presStyleCnt="0"/>
      <dgm:spPr/>
    </dgm:pt>
    <dgm:pt modelId="{E8F4BCDA-4AF6-4854-AA6E-39108BE72771}" type="pres">
      <dgm:prSet presAssocID="{DA74852E-1E7A-41AB-BF78-D090E8D3628F}" presName="background" presStyleLbl="node0" presStyleIdx="0" presStyleCnt="2"/>
      <dgm:spPr/>
    </dgm:pt>
    <dgm:pt modelId="{15CF2F11-9AC9-4F0B-9A3B-F41F00D5AEE6}" type="pres">
      <dgm:prSet presAssocID="{DA74852E-1E7A-41AB-BF78-D090E8D3628F}" presName="text" presStyleLbl="fgAcc0" presStyleIdx="0" presStyleCnt="2">
        <dgm:presLayoutVars>
          <dgm:chPref val="3"/>
        </dgm:presLayoutVars>
      </dgm:prSet>
      <dgm:spPr/>
    </dgm:pt>
    <dgm:pt modelId="{9CBF430A-8348-4137-BA9A-0A21F53670B5}" type="pres">
      <dgm:prSet presAssocID="{DA74852E-1E7A-41AB-BF78-D090E8D3628F}" presName="hierChild2" presStyleCnt="0"/>
      <dgm:spPr/>
    </dgm:pt>
    <dgm:pt modelId="{12216EF5-1119-4703-86D0-34AEAA1161FC}" type="pres">
      <dgm:prSet presAssocID="{A8A2AE51-6771-4B09-8920-4594E1B4F538}" presName="hierRoot1" presStyleCnt="0"/>
      <dgm:spPr/>
    </dgm:pt>
    <dgm:pt modelId="{145E4AC3-3F11-4B55-BC55-86E24263535C}" type="pres">
      <dgm:prSet presAssocID="{A8A2AE51-6771-4B09-8920-4594E1B4F538}" presName="composite" presStyleCnt="0"/>
      <dgm:spPr/>
    </dgm:pt>
    <dgm:pt modelId="{6837C994-B115-4D1D-9DC5-8A344FBC04F5}" type="pres">
      <dgm:prSet presAssocID="{A8A2AE51-6771-4B09-8920-4594E1B4F538}" presName="background" presStyleLbl="node0" presStyleIdx="1" presStyleCnt="2"/>
      <dgm:spPr/>
    </dgm:pt>
    <dgm:pt modelId="{43303DD3-BBCB-4FDF-A55B-C29D73F638C8}" type="pres">
      <dgm:prSet presAssocID="{A8A2AE51-6771-4B09-8920-4594E1B4F538}" presName="text" presStyleLbl="fgAcc0" presStyleIdx="1" presStyleCnt="2">
        <dgm:presLayoutVars>
          <dgm:chPref val="3"/>
        </dgm:presLayoutVars>
      </dgm:prSet>
      <dgm:spPr/>
    </dgm:pt>
    <dgm:pt modelId="{1F02E628-9AD9-4BCD-8891-9A8768DEF402}" type="pres">
      <dgm:prSet presAssocID="{A8A2AE51-6771-4B09-8920-4594E1B4F538}" presName="hierChild2" presStyleCnt="0"/>
      <dgm:spPr/>
    </dgm:pt>
  </dgm:ptLst>
  <dgm:cxnLst>
    <dgm:cxn modelId="{3A862F09-8553-478C-8EA1-B9995C8D356E}" srcId="{E965D126-61F3-4A3D-8060-B2ECBD911518}" destId="{DA74852E-1E7A-41AB-BF78-D090E8D3628F}" srcOrd="0" destOrd="0" parTransId="{29048D40-4896-4133-BB23-4C4C2C12368B}" sibTransId="{89CFE306-F333-4120-AE48-B081E954D363}"/>
    <dgm:cxn modelId="{9F61FE3F-030E-4FC4-8919-78F4B9CC081C}" srcId="{E965D126-61F3-4A3D-8060-B2ECBD911518}" destId="{A8A2AE51-6771-4B09-8920-4594E1B4F538}" srcOrd="1" destOrd="0" parTransId="{3C4D285D-506C-4309-BBD4-B722E92FBBC9}" sibTransId="{1FBC4B2B-308C-4453-AC00-5739D9AAF52B}"/>
    <dgm:cxn modelId="{86AE387C-4CD4-4101-81F8-5DE9C2A916FA}" type="presOf" srcId="{DA74852E-1E7A-41AB-BF78-D090E8D3628F}" destId="{15CF2F11-9AC9-4F0B-9A3B-F41F00D5AEE6}" srcOrd="0" destOrd="0" presId="urn:microsoft.com/office/officeart/2005/8/layout/hierarchy1"/>
    <dgm:cxn modelId="{D340A88C-9632-443B-B87B-F391FCD3D82E}" type="presOf" srcId="{A8A2AE51-6771-4B09-8920-4594E1B4F538}" destId="{43303DD3-BBCB-4FDF-A55B-C29D73F638C8}" srcOrd="0" destOrd="0" presId="urn:microsoft.com/office/officeart/2005/8/layout/hierarchy1"/>
    <dgm:cxn modelId="{B10E26D6-3734-49C0-B2E9-F54AE8FBAFB5}" type="presOf" srcId="{E965D126-61F3-4A3D-8060-B2ECBD911518}" destId="{3D095C28-B64B-46C9-A165-0DCE1D07BA0C}" srcOrd="0" destOrd="0" presId="urn:microsoft.com/office/officeart/2005/8/layout/hierarchy1"/>
    <dgm:cxn modelId="{888227DF-AD46-46FC-871F-8BE6DE336CDC}" type="presParOf" srcId="{3D095C28-B64B-46C9-A165-0DCE1D07BA0C}" destId="{FCC5995A-18C1-49EB-A666-E1EB043B6927}" srcOrd="0" destOrd="0" presId="urn:microsoft.com/office/officeart/2005/8/layout/hierarchy1"/>
    <dgm:cxn modelId="{2D83FB87-8AC0-45CD-BDF2-E0B099E198EE}" type="presParOf" srcId="{FCC5995A-18C1-49EB-A666-E1EB043B6927}" destId="{50A7E385-017C-46B8-BB68-06D08BD3E810}" srcOrd="0" destOrd="0" presId="urn:microsoft.com/office/officeart/2005/8/layout/hierarchy1"/>
    <dgm:cxn modelId="{65CB672A-D578-4FA3-8D6D-F017D452DED6}" type="presParOf" srcId="{50A7E385-017C-46B8-BB68-06D08BD3E810}" destId="{E8F4BCDA-4AF6-4854-AA6E-39108BE72771}" srcOrd="0" destOrd="0" presId="urn:microsoft.com/office/officeart/2005/8/layout/hierarchy1"/>
    <dgm:cxn modelId="{65322C20-D28E-4872-9AF9-AD0E8462C7D2}" type="presParOf" srcId="{50A7E385-017C-46B8-BB68-06D08BD3E810}" destId="{15CF2F11-9AC9-4F0B-9A3B-F41F00D5AEE6}" srcOrd="1" destOrd="0" presId="urn:microsoft.com/office/officeart/2005/8/layout/hierarchy1"/>
    <dgm:cxn modelId="{4A6E0EB0-2BFA-45B7-900F-98D414D6C7D0}" type="presParOf" srcId="{FCC5995A-18C1-49EB-A666-E1EB043B6927}" destId="{9CBF430A-8348-4137-BA9A-0A21F53670B5}" srcOrd="1" destOrd="0" presId="urn:microsoft.com/office/officeart/2005/8/layout/hierarchy1"/>
    <dgm:cxn modelId="{480246BB-2395-46DA-8E8F-7F7B7AB3A434}" type="presParOf" srcId="{3D095C28-B64B-46C9-A165-0DCE1D07BA0C}" destId="{12216EF5-1119-4703-86D0-34AEAA1161FC}" srcOrd="1" destOrd="0" presId="urn:microsoft.com/office/officeart/2005/8/layout/hierarchy1"/>
    <dgm:cxn modelId="{836F1674-777A-4DD4-86D2-8B367E7358E3}" type="presParOf" srcId="{12216EF5-1119-4703-86D0-34AEAA1161FC}" destId="{145E4AC3-3F11-4B55-BC55-86E24263535C}" srcOrd="0" destOrd="0" presId="urn:microsoft.com/office/officeart/2005/8/layout/hierarchy1"/>
    <dgm:cxn modelId="{361084AD-6F79-4DCF-8CAC-ED527E0DBBB9}" type="presParOf" srcId="{145E4AC3-3F11-4B55-BC55-86E24263535C}" destId="{6837C994-B115-4D1D-9DC5-8A344FBC04F5}" srcOrd="0" destOrd="0" presId="urn:microsoft.com/office/officeart/2005/8/layout/hierarchy1"/>
    <dgm:cxn modelId="{3FF06988-DB72-4307-9FD1-AF7AA3F54C5A}" type="presParOf" srcId="{145E4AC3-3F11-4B55-BC55-86E24263535C}" destId="{43303DD3-BBCB-4FDF-A55B-C29D73F638C8}" srcOrd="1" destOrd="0" presId="urn:microsoft.com/office/officeart/2005/8/layout/hierarchy1"/>
    <dgm:cxn modelId="{DDE33E25-128F-4BA7-B9F1-61E7AB8D5401}" type="presParOf" srcId="{12216EF5-1119-4703-86D0-34AEAA1161FC}" destId="{1F02E628-9AD9-4BCD-8891-9A8768DEF40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9C1701A-6B3C-492D-AC22-BFB98E5EB002}" type="doc">
      <dgm:prSet loTypeId="urn:microsoft.com/office/officeart/2005/8/layout/vList2" loCatId="list" qsTypeId="urn:microsoft.com/office/officeart/2005/8/quickstyle/simple4#23" qsCatId="simple" csTypeId="urn:microsoft.com/office/officeart/2005/8/colors/colorful5#8" csCatId="colorful"/>
      <dgm:spPr/>
      <dgm:t>
        <a:bodyPr/>
        <a:lstStyle/>
        <a:p>
          <a:endParaRPr lang="en-US"/>
        </a:p>
      </dgm:t>
    </dgm:pt>
    <dgm:pt modelId="{6F5048E0-21D4-491C-89A2-B8F4D0CB8D76}">
      <dgm:prSet/>
      <dgm:spPr/>
      <dgm:t>
        <a:bodyPr/>
        <a:lstStyle/>
        <a:p>
          <a:r>
            <a:rPr lang="en-GB" b="1"/>
            <a:t>Check → Repeat if appropriate → Compare → Interpret → Escalate within your role</a:t>
          </a:r>
          <a:endParaRPr lang="en-US"/>
        </a:p>
      </dgm:t>
    </dgm:pt>
    <dgm:pt modelId="{C80587EE-3BED-440B-A525-51BE9304A169}" type="parTrans" cxnId="{3EF12EC3-1042-4D7F-A228-A3821085AC01}">
      <dgm:prSet/>
      <dgm:spPr/>
      <dgm:t>
        <a:bodyPr/>
        <a:lstStyle/>
        <a:p>
          <a:endParaRPr lang="en-US"/>
        </a:p>
      </dgm:t>
    </dgm:pt>
    <dgm:pt modelId="{538FE445-6F1C-4328-AB3A-790C0EAE8709}" type="sibTrans" cxnId="{3EF12EC3-1042-4D7F-A228-A3821085AC01}">
      <dgm:prSet/>
      <dgm:spPr/>
      <dgm:t>
        <a:bodyPr/>
        <a:lstStyle/>
        <a:p>
          <a:endParaRPr lang="en-US"/>
        </a:p>
      </dgm:t>
    </dgm:pt>
    <dgm:pt modelId="{B69AA759-A6E8-4807-8EBA-543BAECA570B}">
      <dgm:prSet/>
      <dgm:spPr/>
      <dgm:t>
        <a:bodyPr/>
        <a:lstStyle/>
        <a:p>
          <a:r>
            <a:rPr lang="en-GB"/>
            <a:t>You will need to use this type of reasoning in your </a:t>
          </a:r>
          <a:r>
            <a:rPr lang="en-GB" b="1"/>
            <a:t>11-minute academic interview</a:t>
          </a:r>
          <a:r>
            <a:rPr lang="en-GB"/>
            <a:t>.</a:t>
          </a:r>
          <a:endParaRPr lang="en-US"/>
        </a:p>
      </dgm:t>
    </dgm:pt>
    <dgm:pt modelId="{E34F0DD8-5732-4046-8E68-38EB57063115}" type="parTrans" cxnId="{5F675C0F-F5D1-4119-9FEA-00EECAEA3042}">
      <dgm:prSet/>
      <dgm:spPr/>
      <dgm:t>
        <a:bodyPr/>
        <a:lstStyle/>
        <a:p>
          <a:endParaRPr lang="en-US"/>
        </a:p>
      </dgm:t>
    </dgm:pt>
    <dgm:pt modelId="{7F46DCB2-3FCE-4C8E-8CF7-1BEEA94CA8B3}" type="sibTrans" cxnId="{5F675C0F-F5D1-4119-9FEA-00EECAEA3042}">
      <dgm:prSet/>
      <dgm:spPr/>
      <dgm:t>
        <a:bodyPr/>
        <a:lstStyle/>
        <a:p>
          <a:endParaRPr lang="en-US"/>
        </a:p>
      </dgm:t>
    </dgm:pt>
    <dgm:pt modelId="{FE532D30-9FA8-4E1E-84E0-06BE5D41D607}" type="pres">
      <dgm:prSet presAssocID="{F9C1701A-6B3C-492D-AC22-BFB98E5EB002}" presName="linear" presStyleCnt="0">
        <dgm:presLayoutVars>
          <dgm:animLvl val="lvl"/>
          <dgm:resizeHandles val="exact"/>
        </dgm:presLayoutVars>
      </dgm:prSet>
      <dgm:spPr/>
    </dgm:pt>
    <dgm:pt modelId="{D9C09E79-BFE2-405E-90E1-664C3CFF37B9}" type="pres">
      <dgm:prSet presAssocID="{6F5048E0-21D4-491C-89A2-B8F4D0CB8D7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F8D3F52-1BA9-44CE-94CC-981836F2BBD8}" type="pres">
      <dgm:prSet presAssocID="{538FE445-6F1C-4328-AB3A-790C0EAE8709}" presName="spacer" presStyleCnt="0"/>
      <dgm:spPr/>
    </dgm:pt>
    <dgm:pt modelId="{23DB477D-BB13-4AB9-8E00-1895FF7CBE7A}" type="pres">
      <dgm:prSet presAssocID="{B69AA759-A6E8-4807-8EBA-543BAECA570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F675C0F-F5D1-4119-9FEA-00EECAEA3042}" srcId="{F9C1701A-6B3C-492D-AC22-BFB98E5EB002}" destId="{B69AA759-A6E8-4807-8EBA-543BAECA570B}" srcOrd="1" destOrd="0" parTransId="{E34F0DD8-5732-4046-8E68-38EB57063115}" sibTransId="{7F46DCB2-3FCE-4C8E-8CF7-1BEEA94CA8B3}"/>
    <dgm:cxn modelId="{585B1030-14B8-4C12-92EC-FC323E5D321A}" type="presOf" srcId="{B69AA759-A6E8-4807-8EBA-543BAECA570B}" destId="{23DB477D-BB13-4AB9-8E00-1895FF7CBE7A}" srcOrd="0" destOrd="0" presId="urn:microsoft.com/office/officeart/2005/8/layout/vList2"/>
    <dgm:cxn modelId="{1EF38BA3-5D7C-4EE4-8D0D-ADCE5436C579}" type="presOf" srcId="{F9C1701A-6B3C-492D-AC22-BFB98E5EB002}" destId="{FE532D30-9FA8-4E1E-84E0-06BE5D41D607}" srcOrd="0" destOrd="0" presId="urn:microsoft.com/office/officeart/2005/8/layout/vList2"/>
    <dgm:cxn modelId="{132114A9-D5C2-46F7-8661-1344F0C17679}" type="presOf" srcId="{6F5048E0-21D4-491C-89A2-B8F4D0CB8D76}" destId="{D9C09E79-BFE2-405E-90E1-664C3CFF37B9}" srcOrd="0" destOrd="0" presId="urn:microsoft.com/office/officeart/2005/8/layout/vList2"/>
    <dgm:cxn modelId="{3EF12EC3-1042-4D7F-A228-A3821085AC01}" srcId="{F9C1701A-6B3C-492D-AC22-BFB98E5EB002}" destId="{6F5048E0-21D4-491C-89A2-B8F4D0CB8D76}" srcOrd="0" destOrd="0" parTransId="{C80587EE-3BED-440B-A525-51BE9304A169}" sibTransId="{538FE445-6F1C-4328-AB3A-790C0EAE8709}"/>
    <dgm:cxn modelId="{2AEFBB1F-EEF4-47CB-824B-2596A19E4608}" type="presParOf" srcId="{FE532D30-9FA8-4E1E-84E0-06BE5D41D607}" destId="{D9C09E79-BFE2-405E-90E1-664C3CFF37B9}" srcOrd="0" destOrd="0" presId="urn:microsoft.com/office/officeart/2005/8/layout/vList2"/>
    <dgm:cxn modelId="{AC527B7B-E781-43EC-928D-3C6BAA584AEF}" type="presParOf" srcId="{FE532D30-9FA8-4E1E-84E0-06BE5D41D607}" destId="{6F8D3F52-1BA9-44CE-94CC-981836F2BBD8}" srcOrd="1" destOrd="0" presId="urn:microsoft.com/office/officeart/2005/8/layout/vList2"/>
    <dgm:cxn modelId="{F188EEEC-4342-4732-A1DF-84D600748DB0}" type="presParOf" srcId="{FE532D30-9FA8-4E1E-84E0-06BE5D41D607}" destId="{23DB477D-BB13-4AB9-8E00-1895FF7CBE7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12F5791-785F-4FC1-8BFF-2619E14EC1CF}" type="doc">
      <dgm:prSet loTypeId="urn:microsoft.com/office/officeart/2008/layout/LinedList" loCatId="list" qsTypeId="urn:microsoft.com/office/officeart/2005/8/quickstyle/simple4#31" qsCatId="simple" csTypeId="urn:microsoft.com/office/officeart/2005/8/colors/colorful1#28" csCatId="colorful"/>
      <dgm:spPr/>
      <dgm:t>
        <a:bodyPr/>
        <a:lstStyle/>
        <a:p>
          <a:endParaRPr lang="en-US"/>
        </a:p>
      </dgm:t>
    </dgm:pt>
    <dgm:pt modelId="{BB534F56-DABA-4239-A0A6-AD07E849C618}">
      <dgm:prSet/>
      <dgm:spPr/>
      <dgm:t>
        <a:bodyPr/>
        <a:lstStyle/>
        <a:p>
          <a:r>
            <a:rPr lang="en-GB" b="1"/>
            <a:t>Blood pressure</a:t>
          </a:r>
          <a:r>
            <a:rPr lang="en-GB"/>
            <a:t> is the force of circulating blood against the walls of the arteries.</a:t>
          </a:r>
          <a:endParaRPr lang="en-US"/>
        </a:p>
      </dgm:t>
    </dgm:pt>
    <dgm:pt modelId="{0C23E1A7-C1E3-4517-A52F-0BFBEF532AA8}" type="parTrans" cxnId="{F5B5F971-9E34-4C62-B9D2-835AA2DD2BCE}">
      <dgm:prSet/>
      <dgm:spPr/>
      <dgm:t>
        <a:bodyPr/>
        <a:lstStyle/>
        <a:p>
          <a:endParaRPr lang="en-US"/>
        </a:p>
      </dgm:t>
    </dgm:pt>
    <dgm:pt modelId="{0DF5FA17-E2D0-4971-8448-028E85C7425D}" type="sibTrans" cxnId="{F5B5F971-9E34-4C62-B9D2-835AA2DD2BCE}">
      <dgm:prSet/>
      <dgm:spPr/>
      <dgm:t>
        <a:bodyPr/>
        <a:lstStyle/>
        <a:p>
          <a:endParaRPr lang="en-US"/>
        </a:p>
      </dgm:t>
    </dgm:pt>
    <dgm:pt modelId="{A8A3042F-DFD1-4735-B7B0-6937204E3DAB}">
      <dgm:prSet/>
      <dgm:spPr/>
      <dgm:t>
        <a:bodyPr/>
        <a:lstStyle/>
        <a:p>
          <a:r>
            <a:rPr lang="en-GB" b="1"/>
            <a:t>The two numbers</a:t>
          </a:r>
          <a:endParaRPr lang="en-US"/>
        </a:p>
      </dgm:t>
    </dgm:pt>
    <dgm:pt modelId="{5C7E3D75-4392-493C-B234-D6F78727B0AC}" type="parTrans" cxnId="{9FD3DD27-EFB5-408A-BC1E-07148239F85B}">
      <dgm:prSet/>
      <dgm:spPr/>
      <dgm:t>
        <a:bodyPr/>
        <a:lstStyle/>
        <a:p>
          <a:endParaRPr lang="en-US"/>
        </a:p>
      </dgm:t>
    </dgm:pt>
    <dgm:pt modelId="{1DA3BE95-6216-45FB-AB61-5E792B77F578}" type="sibTrans" cxnId="{9FD3DD27-EFB5-408A-BC1E-07148239F85B}">
      <dgm:prSet/>
      <dgm:spPr/>
      <dgm:t>
        <a:bodyPr/>
        <a:lstStyle/>
        <a:p>
          <a:endParaRPr lang="en-US"/>
        </a:p>
      </dgm:t>
    </dgm:pt>
    <dgm:pt modelId="{CC94C1FA-3AD3-4ED6-87EF-C593F1D0BE1C}">
      <dgm:prSet/>
      <dgm:spPr/>
      <dgm:t>
        <a:bodyPr/>
        <a:lstStyle/>
        <a:p>
          <a:r>
            <a:rPr lang="en-GB" b="1"/>
            <a:t>Systolic pressure – the top number</a:t>
          </a:r>
          <a:br>
            <a:rPr lang="en-GB"/>
          </a:br>
          <a:r>
            <a:rPr lang="en-GB"/>
            <a:t>The highest pressure reached when the heart contracts and pumps blood around the body.</a:t>
          </a:r>
          <a:endParaRPr lang="en-US"/>
        </a:p>
      </dgm:t>
    </dgm:pt>
    <dgm:pt modelId="{B456F2DE-B150-473D-AFC6-4FCD72E0B367}" type="parTrans" cxnId="{23938FA8-2313-4AC9-B7EC-A7721E7D065F}">
      <dgm:prSet/>
      <dgm:spPr/>
      <dgm:t>
        <a:bodyPr/>
        <a:lstStyle/>
        <a:p>
          <a:endParaRPr lang="en-US"/>
        </a:p>
      </dgm:t>
    </dgm:pt>
    <dgm:pt modelId="{B9B69B7C-B4D4-4B9D-BB3C-431E835EA9AA}" type="sibTrans" cxnId="{23938FA8-2313-4AC9-B7EC-A7721E7D065F}">
      <dgm:prSet/>
      <dgm:spPr/>
      <dgm:t>
        <a:bodyPr/>
        <a:lstStyle/>
        <a:p>
          <a:endParaRPr lang="en-US"/>
        </a:p>
      </dgm:t>
    </dgm:pt>
    <dgm:pt modelId="{25D0C6C6-7962-48AE-9B4D-C3BC73705D9E}">
      <dgm:prSet/>
      <dgm:spPr/>
      <dgm:t>
        <a:bodyPr/>
        <a:lstStyle/>
        <a:p>
          <a:r>
            <a:rPr lang="en-GB" b="1"/>
            <a:t>Diastolic pressure – the bottom number</a:t>
          </a:r>
          <a:br>
            <a:rPr lang="en-GB"/>
          </a:br>
          <a:r>
            <a:rPr lang="en-GB"/>
            <a:t>The lowest pressure when the heart relaxes between beats (NHS, 2026). </a:t>
          </a:r>
          <a:endParaRPr lang="en-US"/>
        </a:p>
      </dgm:t>
    </dgm:pt>
    <dgm:pt modelId="{44638F5F-4B20-40DD-A6C8-BC897FC96846}" type="parTrans" cxnId="{F6FDDDE3-F92D-499B-A0FA-0FD5348F3071}">
      <dgm:prSet/>
      <dgm:spPr/>
      <dgm:t>
        <a:bodyPr/>
        <a:lstStyle/>
        <a:p>
          <a:endParaRPr lang="en-US"/>
        </a:p>
      </dgm:t>
    </dgm:pt>
    <dgm:pt modelId="{82418FDF-1E96-4370-BF19-91A5FED0845F}" type="sibTrans" cxnId="{F6FDDDE3-F92D-499B-A0FA-0FD5348F3071}">
      <dgm:prSet/>
      <dgm:spPr/>
      <dgm:t>
        <a:bodyPr/>
        <a:lstStyle/>
        <a:p>
          <a:endParaRPr lang="en-US"/>
        </a:p>
      </dgm:t>
    </dgm:pt>
    <dgm:pt modelId="{4D828642-1C2F-4CE4-9C88-C4BFC4241E9C}" type="pres">
      <dgm:prSet presAssocID="{C12F5791-785F-4FC1-8BFF-2619E14EC1CF}" presName="vert0" presStyleCnt="0">
        <dgm:presLayoutVars>
          <dgm:dir/>
          <dgm:animOne val="branch"/>
          <dgm:animLvl val="lvl"/>
        </dgm:presLayoutVars>
      </dgm:prSet>
      <dgm:spPr/>
    </dgm:pt>
    <dgm:pt modelId="{6683D724-26B4-4163-8996-47E239886CCE}" type="pres">
      <dgm:prSet presAssocID="{BB534F56-DABA-4239-A0A6-AD07E849C618}" presName="thickLine" presStyleLbl="alignNode1" presStyleIdx="0" presStyleCnt="4"/>
      <dgm:spPr/>
    </dgm:pt>
    <dgm:pt modelId="{4D7B26AA-9C67-4F1C-845A-C5E2E170C548}" type="pres">
      <dgm:prSet presAssocID="{BB534F56-DABA-4239-A0A6-AD07E849C618}" presName="horz1" presStyleCnt="0"/>
      <dgm:spPr/>
    </dgm:pt>
    <dgm:pt modelId="{1ED6B42A-94E9-4F6E-A117-804F444996D0}" type="pres">
      <dgm:prSet presAssocID="{BB534F56-DABA-4239-A0A6-AD07E849C618}" presName="tx1" presStyleLbl="revTx" presStyleIdx="0" presStyleCnt="4"/>
      <dgm:spPr/>
    </dgm:pt>
    <dgm:pt modelId="{67B7DEE3-CAA0-4C4B-B490-C1B712BE60C4}" type="pres">
      <dgm:prSet presAssocID="{BB534F56-DABA-4239-A0A6-AD07E849C618}" presName="vert1" presStyleCnt="0"/>
      <dgm:spPr/>
    </dgm:pt>
    <dgm:pt modelId="{89522510-7EB9-421C-B307-1611280E9728}" type="pres">
      <dgm:prSet presAssocID="{A8A3042F-DFD1-4735-B7B0-6937204E3DAB}" presName="thickLine" presStyleLbl="alignNode1" presStyleIdx="1" presStyleCnt="4"/>
      <dgm:spPr/>
    </dgm:pt>
    <dgm:pt modelId="{9DD30117-6345-43AD-A9B6-B40B654065F3}" type="pres">
      <dgm:prSet presAssocID="{A8A3042F-DFD1-4735-B7B0-6937204E3DAB}" presName="horz1" presStyleCnt="0"/>
      <dgm:spPr/>
    </dgm:pt>
    <dgm:pt modelId="{A9FAA322-BED7-4690-8DED-20460DE4EC04}" type="pres">
      <dgm:prSet presAssocID="{A8A3042F-DFD1-4735-B7B0-6937204E3DAB}" presName="tx1" presStyleLbl="revTx" presStyleIdx="1" presStyleCnt="4"/>
      <dgm:spPr/>
    </dgm:pt>
    <dgm:pt modelId="{F99FE7C1-ED69-4A77-BA1D-F4898BDA8CDC}" type="pres">
      <dgm:prSet presAssocID="{A8A3042F-DFD1-4735-B7B0-6937204E3DAB}" presName="vert1" presStyleCnt="0"/>
      <dgm:spPr/>
    </dgm:pt>
    <dgm:pt modelId="{2E5ED964-6C8E-4F95-A26C-0BAAB6BDB908}" type="pres">
      <dgm:prSet presAssocID="{CC94C1FA-3AD3-4ED6-87EF-C593F1D0BE1C}" presName="thickLine" presStyleLbl="alignNode1" presStyleIdx="2" presStyleCnt="4"/>
      <dgm:spPr/>
    </dgm:pt>
    <dgm:pt modelId="{6018CC7F-3BEB-450D-A1AD-AF6919B12455}" type="pres">
      <dgm:prSet presAssocID="{CC94C1FA-3AD3-4ED6-87EF-C593F1D0BE1C}" presName="horz1" presStyleCnt="0"/>
      <dgm:spPr/>
    </dgm:pt>
    <dgm:pt modelId="{78DE8F79-2A9E-46C2-84A5-2B98F1E428F7}" type="pres">
      <dgm:prSet presAssocID="{CC94C1FA-3AD3-4ED6-87EF-C593F1D0BE1C}" presName="tx1" presStyleLbl="revTx" presStyleIdx="2" presStyleCnt="4"/>
      <dgm:spPr/>
    </dgm:pt>
    <dgm:pt modelId="{F1F39DD6-0063-485E-AD79-A48FE1403A01}" type="pres">
      <dgm:prSet presAssocID="{CC94C1FA-3AD3-4ED6-87EF-C593F1D0BE1C}" presName="vert1" presStyleCnt="0"/>
      <dgm:spPr/>
    </dgm:pt>
    <dgm:pt modelId="{5FED3637-90DE-4510-83DC-F8CEA4A6582C}" type="pres">
      <dgm:prSet presAssocID="{25D0C6C6-7962-48AE-9B4D-C3BC73705D9E}" presName="thickLine" presStyleLbl="alignNode1" presStyleIdx="3" presStyleCnt="4"/>
      <dgm:spPr/>
    </dgm:pt>
    <dgm:pt modelId="{7717772D-A806-4F3D-857C-45C805F2108B}" type="pres">
      <dgm:prSet presAssocID="{25D0C6C6-7962-48AE-9B4D-C3BC73705D9E}" presName="horz1" presStyleCnt="0"/>
      <dgm:spPr/>
    </dgm:pt>
    <dgm:pt modelId="{4C0897A3-05EA-443B-A7AC-37B70E6FAC46}" type="pres">
      <dgm:prSet presAssocID="{25D0C6C6-7962-48AE-9B4D-C3BC73705D9E}" presName="tx1" presStyleLbl="revTx" presStyleIdx="3" presStyleCnt="4"/>
      <dgm:spPr/>
    </dgm:pt>
    <dgm:pt modelId="{A954A7F2-013D-4852-A60F-61F00CC364EF}" type="pres">
      <dgm:prSet presAssocID="{25D0C6C6-7962-48AE-9B4D-C3BC73705D9E}" presName="vert1" presStyleCnt="0"/>
      <dgm:spPr/>
    </dgm:pt>
  </dgm:ptLst>
  <dgm:cxnLst>
    <dgm:cxn modelId="{9EE1D21D-A0B1-4BC4-B5C6-A0DE6ED95AF8}" type="presOf" srcId="{CC94C1FA-3AD3-4ED6-87EF-C593F1D0BE1C}" destId="{78DE8F79-2A9E-46C2-84A5-2B98F1E428F7}" srcOrd="0" destOrd="0" presId="urn:microsoft.com/office/officeart/2008/layout/LinedList"/>
    <dgm:cxn modelId="{E2C22A1F-26D5-46DC-AF29-36A9B2B9C218}" type="presOf" srcId="{25D0C6C6-7962-48AE-9B4D-C3BC73705D9E}" destId="{4C0897A3-05EA-443B-A7AC-37B70E6FAC46}" srcOrd="0" destOrd="0" presId="urn:microsoft.com/office/officeart/2008/layout/LinedList"/>
    <dgm:cxn modelId="{9FD3DD27-EFB5-408A-BC1E-07148239F85B}" srcId="{C12F5791-785F-4FC1-8BFF-2619E14EC1CF}" destId="{A8A3042F-DFD1-4735-B7B0-6937204E3DAB}" srcOrd="1" destOrd="0" parTransId="{5C7E3D75-4392-493C-B234-D6F78727B0AC}" sibTransId="{1DA3BE95-6216-45FB-AB61-5E792B77F578}"/>
    <dgm:cxn modelId="{09B1FD33-2152-4C05-BFDD-F3883617D247}" type="presOf" srcId="{C12F5791-785F-4FC1-8BFF-2619E14EC1CF}" destId="{4D828642-1C2F-4CE4-9C88-C4BFC4241E9C}" srcOrd="0" destOrd="0" presId="urn:microsoft.com/office/officeart/2008/layout/LinedList"/>
    <dgm:cxn modelId="{49D69161-4C1B-4614-BCC2-A84DBE7C85AB}" type="presOf" srcId="{A8A3042F-DFD1-4735-B7B0-6937204E3DAB}" destId="{A9FAA322-BED7-4690-8DED-20460DE4EC04}" srcOrd="0" destOrd="0" presId="urn:microsoft.com/office/officeart/2008/layout/LinedList"/>
    <dgm:cxn modelId="{66D62A6F-F553-4DB4-929F-D65C63A7F7B8}" type="presOf" srcId="{BB534F56-DABA-4239-A0A6-AD07E849C618}" destId="{1ED6B42A-94E9-4F6E-A117-804F444996D0}" srcOrd="0" destOrd="0" presId="urn:microsoft.com/office/officeart/2008/layout/LinedList"/>
    <dgm:cxn modelId="{F5B5F971-9E34-4C62-B9D2-835AA2DD2BCE}" srcId="{C12F5791-785F-4FC1-8BFF-2619E14EC1CF}" destId="{BB534F56-DABA-4239-A0A6-AD07E849C618}" srcOrd="0" destOrd="0" parTransId="{0C23E1A7-C1E3-4517-A52F-0BFBEF532AA8}" sibTransId="{0DF5FA17-E2D0-4971-8448-028E85C7425D}"/>
    <dgm:cxn modelId="{23938FA8-2313-4AC9-B7EC-A7721E7D065F}" srcId="{C12F5791-785F-4FC1-8BFF-2619E14EC1CF}" destId="{CC94C1FA-3AD3-4ED6-87EF-C593F1D0BE1C}" srcOrd="2" destOrd="0" parTransId="{B456F2DE-B150-473D-AFC6-4FCD72E0B367}" sibTransId="{B9B69B7C-B4D4-4B9D-BB3C-431E835EA9AA}"/>
    <dgm:cxn modelId="{F6FDDDE3-F92D-499B-A0FA-0FD5348F3071}" srcId="{C12F5791-785F-4FC1-8BFF-2619E14EC1CF}" destId="{25D0C6C6-7962-48AE-9B4D-C3BC73705D9E}" srcOrd="3" destOrd="0" parTransId="{44638F5F-4B20-40DD-A6C8-BC897FC96846}" sibTransId="{82418FDF-1E96-4370-BF19-91A5FED0845F}"/>
    <dgm:cxn modelId="{D5C3C3C9-14F9-4BBB-BD7E-05460ED5E237}" type="presParOf" srcId="{4D828642-1C2F-4CE4-9C88-C4BFC4241E9C}" destId="{6683D724-26B4-4163-8996-47E239886CCE}" srcOrd="0" destOrd="0" presId="urn:microsoft.com/office/officeart/2008/layout/LinedList"/>
    <dgm:cxn modelId="{6C9BA996-8F7F-402F-B080-976781B7AF25}" type="presParOf" srcId="{4D828642-1C2F-4CE4-9C88-C4BFC4241E9C}" destId="{4D7B26AA-9C67-4F1C-845A-C5E2E170C548}" srcOrd="1" destOrd="0" presId="urn:microsoft.com/office/officeart/2008/layout/LinedList"/>
    <dgm:cxn modelId="{1972DF71-720B-4A11-B169-5135575FA406}" type="presParOf" srcId="{4D7B26AA-9C67-4F1C-845A-C5E2E170C548}" destId="{1ED6B42A-94E9-4F6E-A117-804F444996D0}" srcOrd="0" destOrd="0" presId="urn:microsoft.com/office/officeart/2008/layout/LinedList"/>
    <dgm:cxn modelId="{43315BE1-9D21-4FF7-BCA5-1E50A25CB50F}" type="presParOf" srcId="{4D7B26AA-9C67-4F1C-845A-C5E2E170C548}" destId="{67B7DEE3-CAA0-4C4B-B490-C1B712BE60C4}" srcOrd="1" destOrd="0" presId="urn:microsoft.com/office/officeart/2008/layout/LinedList"/>
    <dgm:cxn modelId="{FCDE0A9B-5716-454B-9892-6A1293C9872A}" type="presParOf" srcId="{4D828642-1C2F-4CE4-9C88-C4BFC4241E9C}" destId="{89522510-7EB9-421C-B307-1611280E9728}" srcOrd="2" destOrd="0" presId="urn:microsoft.com/office/officeart/2008/layout/LinedList"/>
    <dgm:cxn modelId="{1BBF658F-C4A6-4BEA-B1ED-76DF0A2CB41D}" type="presParOf" srcId="{4D828642-1C2F-4CE4-9C88-C4BFC4241E9C}" destId="{9DD30117-6345-43AD-A9B6-B40B654065F3}" srcOrd="3" destOrd="0" presId="urn:microsoft.com/office/officeart/2008/layout/LinedList"/>
    <dgm:cxn modelId="{A171E6CB-21C2-4F2D-9F73-46ABF4C139B6}" type="presParOf" srcId="{9DD30117-6345-43AD-A9B6-B40B654065F3}" destId="{A9FAA322-BED7-4690-8DED-20460DE4EC04}" srcOrd="0" destOrd="0" presId="urn:microsoft.com/office/officeart/2008/layout/LinedList"/>
    <dgm:cxn modelId="{A054777E-90BB-4423-9D4E-391454C68BD7}" type="presParOf" srcId="{9DD30117-6345-43AD-A9B6-B40B654065F3}" destId="{F99FE7C1-ED69-4A77-BA1D-F4898BDA8CDC}" srcOrd="1" destOrd="0" presId="urn:microsoft.com/office/officeart/2008/layout/LinedList"/>
    <dgm:cxn modelId="{D8F602E4-A387-481B-95C2-4630421E36EB}" type="presParOf" srcId="{4D828642-1C2F-4CE4-9C88-C4BFC4241E9C}" destId="{2E5ED964-6C8E-4F95-A26C-0BAAB6BDB908}" srcOrd="4" destOrd="0" presId="urn:microsoft.com/office/officeart/2008/layout/LinedList"/>
    <dgm:cxn modelId="{79247A1A-9753-4259-8B93-DE39C38ACB8D}" type="presParOf" srcId="{4D828642-1C2F-4CE4-9C88-C4BFC4241E9C}" destId="{6018CC7F-3BEB-450D-A1AD-AF6919B12455}" srcOrd="5" destOrd="0" presId="urn:microsoft.com/office/officeart/2008/layout/LinedList"/>
    <dgm:cxn modelId="{9EC9D5CB-80DF-4BD7-A04D-81A97AE639F5}" type="presParOf" srcId="{6018CC7F-3BEB-450D-A1AD-AF6919B12455}" destId="{78DE8F79-2A9E-46C2-84A5-2B98F1E428F7}" srcOrd="0" destOrd="0" presId="urn:microsoft.com/office/officeart/2008/layout/LinedList"/>
    <dgm:cxn modelId="{E4245086-AA19-47F6-8570-FAA4C88350A8}" type="presParOf" srcId="{6018CC7F-3BEB-450D-A1AD-AF6919B12455}" destId="{F1F39DD6-0063-485E-AD79-A48FE1403A01}" srcOrd="1" destOrd="0" presId="urn:microsoft.com/office/officeart/2008/layout/LinedList"/>
    <dgm:cxn modelId="{8FE5DE7C-2055-415D-B652-275E846BD84E}" type="presParOf" srcId="{4D828642-1C2F-4CE4-9C88-C4BFC4241E9C}" destId="{5FED3637-90DE-4510-83DC-F8CEA4A6582C}" srcOrd="6" destOrd="0" presId="urn:microsoft.com/office/officeart/2008/layout/LinedList"/>
    <dgm:cxn modelId="{BB507E9C-AA1D-4052-9952-B4096BD56BA1}" type="presParOf" srcId="{4D828642-1C2F-4CE4-9C88-C4BFC4241E9C}" destId="{7717772D-A806-4F3D-857C-45C805F2108B}" srcOrd="7" destOrd="0" presId="urn:microsoft.com/office/officeart/2008/layout/LinedList"/>
    <dgm:cxn modelId="{16E9240D-F10E-443A-9CAC-4C2093951DC4}" type="presParOf" srcId="{7717772D-A806-4F3D-857C-45C805F2108B}" destId="{4C0897A3-05EA-443B-A7AC-37B70E6FAC46}" srcOrd="0" destOrd="0" presId="urn:microsoft.com/office/officeart/2008/layout/LinedList"/>
    <dgm:cxn modelId="{644B81E9-8A67-4692-AB59-C2E8DE6FE0FA}" type="presParOf" srcId="{7717772D-A806-4F3D-857C-45C805F2108B}" destId="{A954A7F2-013D-4852-A60F-61F00CC364E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C140EE-65FB-480A-BB7B-4AA9709F04A6}">
      <dsp:nvSpPr>
        <dsp:cNvPr id="0" name=""/>
        <dsp:cNvSpPr/>
      </dsp:nvSpPr>
      <dsp:spPr>
        <a:xfrm>
          <a:off x="0" y="30707"/>
          <a:ext cx="10927829" cy="66338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What might be happening physiologically?</a:t>
          </a:r>
          <a:r>
            <a:rPr lang="en-GB" sz="2700" kern="1200"/>
            <a:t> </a:t>
          </a:r>
          <a:endParaRPr lang="en-US" sz="2700" kern="1200"/>
        </a:p>
      </dsp:txBody>
      <dsp:txXfrm>
        <a:off x="32384" y="63091"/>
        <a:ext cx="10863061" cy="598621"/>
      </dsp:txXfrm>
    </dsp:sp>
    <dsp:sp modelId="{EB85DCC8-A8E1-4997-B62B-F7B84F5DD697}">
      <dsp:nvSpPr>
        <dsp:cNvPr id="0" name=""/>
        <dsp:cNvSpPr/>
      </dsp:nvSpPr>
      <dsp:spPr>
        <a:xfrm>
          <a:off x="0" y="771857"/>
          <a:ext cx="10927829" cy="66338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Could the patient be affecting the result?</a:t>
          </a:r>
          <a:r>
            <a:rPr lang="en-GB" sz="2700" kern="1200"/>
            <a:t> </a:t>
          </a:r>
          <a:endParaRPr lang="en-US" sz="2700" kern="1200"/>
        </a:p>
      </dsp:txBody>
      <dsp:txXfrm>
        <a:off x="32384" y="804241"/>
        <a:ext cx="10863061" cy="598621"/>
      </dsp:txXfrm>
    </dsp:sp>
    <dsp:sp modelId="{EABE6A00-FC10-49E6-8677-780460AA9AC1}">
      <dsp:nvSpPr>
        <dsp:cNvPr id="0" name=""/>
        <dsp:cNvSpPr/>
      </dsp:nvSpPr>
      <dsp:spPr>
        <a:xfrm>
          <a:off x="0" y="1513007"/>
          <a:ext cx="10927829" cy="66338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Could the equipment or technique be responsible?</a:t>
          </a:r>
          <a:r>
            <a:rPr lang="en-GB" sz="2700" kern="1200"/>
            <a:t> </a:t>
          </a:r>
          <a:endParaRPr lang="en-US" sz="2700" kern="1200"/>
        </a:p>
      </dsp:txBody>
      <dsp:txXfrm>
        <a:off x="32384" y="1545391"/>
        <a:ext cx="10863061" cy="598621"/>
      </dsp:txXfrm>
    </dsp:sp>
    <dsp:sp modelId="{6F9A4C7B-CC54-45A4-ABD3-176F783FBC71}">
      <dsp:nvSpPr>
        <dsp:cNvPr id="0" name=""/>
        <dsp:cNvSpPr/>
      </dsp:nvSpPr>
      <dsp:spPr>
        <a:xfrm>
          <a:off x="0" y="2254157"/>
          <a:ext cx="10927829" cy="66338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Could the environment affect it?</a:t>
          </a:r>
          <a:r>
            <a:rPr lang="en-GB" sz="2700" kern="1200"/>
            <a:t> </a:t>
          </a:r>
          <a:endParaRPr lang="en-US" sz="2700" kern="1200"/>
        </a:p>
      </dsp:txBody>
      <dsp:txXfrm>
        <a:off x="32384" y="2286541"/>
        <a:ext cx="10863061" cy="598621"/>
      </dsp:txXfrm>
    </dsp:sp>
    <dsp:sp modelId="{65E60F3A-3AA5-4ED5-9448-132B9F9CB342}">
      <dsp:nvSpPr>
        <dsp:cNvPr id="0" name=""/>
        <dsp:cNvSpPr/>
      </dsp:nvSpPr>
      <dsp:spPr>
        <a:xfrm>
          <a:off x="0" y="2995307"/>
          <a:ext cx="10927829" cy="66338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/>
            <a:t>What would you check before accepting the result?</a:t>
          </a:r>
          <a:endParaRPr lang="en-US" sz="2700" kern="1200"/>
        </a:p>
      </dsp:txBody>
      <dsp:txXfrm>
        <a:off x="32384" y="3027691"/>
        <a:ext cx="10863061" cy="5986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25B6FD-3BED-479F-BD85-973A10B5E2FC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81E380-3C76-458E-AE4A-0BFF7DC1B857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 result that looks “abnormal” compared with a population range may be </a:t>
          </a:r>
          <a:r>
            <a:rPr lang="en-GB" sz="2800" b="1" kern="1200"/>
            <a:t>normal for that individual</a:t>
          </a:r>
          <a:r>
            <a:rPr lang="en-GB" sz="2800" kern="1200"/>
            <a:t>.</a:t>
          </a:r>
          <a:endParaRPr lang="en-US" sz="2800" kern="1200"/>
        </a:p>
      </dsp:txBody>
      <dsp:txXfrm>
        <a:off x="608661" y="692298"/>
        <a:ext cx="4508047" cy="2799040"/>
      </dsp:txXfrm>
    </dsp:sp>
    <dsp:sp modelId="{DFFF818B-805F-4B46-8AF7-306B53D04768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2A3DBB-9F15-4B95-8FF2-81D0523F2AA2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Equally, a result that appears to be within a “normal” range may still be concerning if it represents a significant change from that patient’s usual baseline.</a:t>
          </a:r>
          <a:endParaRPr lang="en-US" sz="2800" kern="1200"/>
        </a:p>
      </dsp:txBody>
      <dsp:txXfrm>
        <a:off x="6331365" y="692298"/>
        <a:ext cx="4508047" cy="27990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4BCDA-4AF6-4854-AA6E-39108BE72771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CF2F11-9AC9-4F0B-9A3B-F41F00D5AEE6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Patient appearance + symptoms + baseline + trend + measurement quality = the clinical picture</a:t>
          </a:r>
          <a:endParaRPr lang="en-US" sz="2800" kern="1200"/>
        </a:p>
      </dsp:txBody>
      <dsp:txXfrm>
        <a:off x="608661" y="692298"/>
        <a:ext cx="4508047" cy="2799040"/>
      </dsp:txXfrm>
    </dsp:sp>
    <dsp:sp modelId="{6837C994-B115-4D1D-9DC5-8A344FBC04F5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303DD3-BBCB-4FDF-A55B-C29D73F638C8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 machine provides </a:t>
          </a:r>
          <a:r>
            <a:rPr lang="en-GB" sz="2800" b="1" kern="1200"/>
            <a:t>information</a:t>
          </a:r>
          <a:r>
            <a:rPr lang="en-GB" sz="2800" kern="1200"/>
            <a:t>. It does not replace observation, communication, professional judgement or knowledge of the individual</a:t>
          </a:r>
          <a:endParaRPr lang="en-US" sz="2800" kern="1200"/>
        </a:p>
      </dsp:txBody>
      <dsp:txXfrm>
        <a:off x="6331365" y="692298"/>
        <a:ext cx="4508047" cy="27990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C09E79-BFE2-405E-90E1-664C3CFF37B9}">
      <dsp:nvSpPr>
        <dsp:cNvPr id="0" name=""/>
        <dsp:cNvSpPr/>
      </dsp:nvSpPr>
      <dsp:spPr>
        <a:xfrm>
          <a:off x="0" y="32989"/>
          <a:ext cx="6666833" cy="264069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b="1" kern="1200"/>
            <a:t>Check → Repeat if appropriate → Compare → Interpret → Escalate within your role</a:t>
          </a:r>
          <a:endParaRPr lang="en-US" sz="3700" kern="1200"/>
        </a:p>
      </dsp:txBody>
      <dsp:txXfrm>
        <a:off x="128908" y="161897"/>
        <a:ext cx="6409017" cy="2382874"/>
      </dsp:txXfrm>
    </dsp:sp>
    <dsp:sp modelId="{23DB477D-BB13-4AB9-8E00-1895FF7CBE7A}">
      <dsp:nvSpPr>
        <dsp:cNvPr id="0" name=""/>
        <dsp:cNvSpPr/>
      </dsp:nvSpPr>
      <dsp:spPr>
        <a:xfrm>
          <a:off x="0" y="2780239"/>
          <a:ext cx="6666833" cy="264069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You will need to use this type of reasoning in your </a:t>
          </a:r>
          <a:r>
            <a:rPr lang="en-GB" sz="3700" b="1" kern="1200"/>
            <a:t>11-minute academic interview</a:t>
          </a:r>
          <a:r>
            <a:rPr lang="en-GB" sz="3700" kern="1200"/>
            <a:t>.</a:t>
          </a:r>
          <a:endParaRPr lang="en-US" sz="3700" kern="1200"/>
        </a:p>
      </dsp:txBody>
      <dsp:txXfrm>
        <a:off x="128908" y="2909147"/>
        <a:ext cx="6409017" cy="23828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83D724-26B4-4163-8996-47E239886CCE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D6B42A-94E9-4F6E-A117-804F444996D0}">
      <dsp:nvSpPr>
        <dsp:cNvPr id="0" name=""/>
        <dsp:cNvSpPr/>
      </dsp:nvSpPr>
      <dsp:spPr>
        <a:xfrm>
          <a:off x="0" y="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Blood pressure</a:t>
          </a:r>
          <a:r>
            <a:rPr lang="en-GB" sz="2600" kern="1200"/>
            <a:t> is the force of circulating blood against the walls of the arteries.</a:t>
          </a:r>
          <a:endParaRPr lang="en-US" sz="2600" kern="1200"/>
        </a:p>
      </dsp:txBody>
      <dsp:txXfrm>
        <a:off x="0" y="0"/>
        <a:ext cx="6666833" cy="1363480"/>
      </dsp:txXfrm>
    </dsp:sp>
    <dsp:sp modelId="{89522510-7EB9-421C-B307-1611280E9728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FAA322-BED7-4690-8DED-20460DE4EC04}">
      <dsp:nvSpPr>
        <dsp:cNvPr id="0" name=""/>
        <dsp:cNvSpPr/>
      </dsp:nvSpPr>
      <dsp:spPr>
        <a:xfrm>
          <a:off x="0" y="136348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The two numbers</a:t>
          </a:r>
          <a:endParaRPr lang="en-US" sz="2600" kern="1200"/>
        </a:p>
      </dsp:txBody>
      <dsp:txXfrm>
        <a:off x="0" y="1363480"/>
        <a:ext cx="6666833" cy="1363480"/>
      </dsp:txXfrm>
    </dsp:sp>
    <dsp:sp modelId="{2E5ED964-6C8E-4F95-A26C-0BAAB6BDB908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8DE8F79-2A9E-46C2-84A5-2B98F1E428F7}">
      <dsp:nvSpPr>
        <dsp:cNvPr id="0" name=""/>
        <dsp:cNvSpPr/>
      </dsp:nvSpPr>
      <dsp:spPr>
        <a:xfrm>
          <a:off x="0" y="272696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Systolic pressure – the top number</a:t>
          </a:r>
          <a:br>
            <a:rPr lang="en-GB" sz="2600" kern="1200"/>
          </a:br>
          <a:r>
            <a:rPr lang="en-GB" sz="2600" kern="1200"/>
            <a:t>The highest pressure reached when the heart contracts and pumps blood around the body.</a:t>
          </a:r>
          <a:endParaRPr lang="en-US" sz="2600" kern="1200"/>
        </a:p>
      </dsp:txBody>
      <dsp:txXfrm>
        <a:off x="0" y="2726960"/>
        <a:ext cx="6666833" cy="1363480"/>
      </dsp:txXfrm>
    </dsp:sp>
    <dsp:sp modelId="{5FED3637-90DE-4510-83DC-F8CEA4A6582C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0897A3-05EA-443B-A7AC-37B70E6FAC46}">
      <dsp:nvSpPr>
        <dsp:cNvPr id="0" name=""/>
        <dsp:cNvSpPr/>
      </dsp:nvSpPr>
      <dsp:spPr>
        <a:xfrm>
          <a:off x="0" y="409044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Diastolic pressure – the bottom number</a:t>
          </a:r>
          <a:br>
            <a:rPr lang="en-GB" sz="2600" kern="1200"/>
          </a:br>
          <a:r>
            <a:rPr lang="en-GB" sz="2600" kern="1200"/>
            <a:t>The lowest pressure when the heart relaxes between beats (NHS, 2026). </a:t>
          </a:r>
          <a:endParaRPr lang="en-US" sz="2600" kern="1200"/>
        </a:p>
      </dsp:txBody>
      <dsp:txXfrm>
        <a:off x="0" y="4090440"/>
        <a:ext cx="6666833" cy="13634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#23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#3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AEDC1B-B60E-4725-9CD8-3400B7396814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31091E-716D-4293-BD11-CA885CAD67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7223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86721-1BE5-D0AC-AEF4-A35FEC133A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27701D-7B38-FB7E-3535-844B4408A3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DEB6F-F128-38C9-552A-36CB70D3F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2E8C6-03A4-448E-9BC9-A2A98190B15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FE089-9B15-572F-9737-39A122FB96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2AE32-2206-C384-B46B-CCB39553F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7DF6D-0A17-4E5C-BC8C-FC7B8AED9C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375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FBC37-45BF-A6E0-5B93-6E5C1B189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9AEBF-B692-DDF5-D8C2-B82B04FE0D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2ABC9B-0E7F-E13A-1B21-D4F9B9996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2E8C6-03A4-448E-9BC9-A2A98190B15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ACB006-2DAE-B6D2-580C-0A0C6B1DC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7408A3-CB6A-A936-9A65-C9022BE42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7DF6D-0A17-4E5C-BC8C-FC7B8AED9C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15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1DF6B-BBA4-1A94-59A6-A2DEB95C4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7CF408-76BD-BF86-5743-31DA36EFDA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98A77D-6810-02B9-D187-935AB3A6C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2E8C6-03A4-448E-9BC9-A2A98190B15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3F2104-71DE-5A2E-874B-3F7D6228C0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308B0-7210-B974-EAF9-B250CDA01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7DF6D-0A17-4E5C-BC8C-FC7B8AED9C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1018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90C5E-8468-80E0-974E-FA7AC7C15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C69BD7-AA92-8108-0A52-EC48E213A0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BBE531-F3F1-08FD-5108-20B09F05D2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3A770B-618B-DE23-12AB-82DC8BEFF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2E8C6-03A4-448E-9BC9-A2A98190B15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9403B9-C4E6-4ABF-6F34-357D9DFD3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D3AF6C-98B6-B906-56AD-28987FF6D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7DF6D-0A17-4E5C-BC8C-FC7B8AED9C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8467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D2F96-D893-003E-9362-788DE4EF94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345FAE-0DAA-E4F7-47AD-2F4C72068D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977326-A82E-4B85-7AF6-F70F53FA91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364749-B11B-6B58-A79D-080921E2E7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B3C2CE-9899-56D5-F130-06712454D7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04D3F9-1C50-7539-9EE8-9F64AE23B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2E8C6-03A4-448E-9BC9-A2A98190B15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25B03C9-C142-FAF8-2A99-9F49BA3507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B1DBD-06D9-712E-0296-3EE651DB0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7DF6D-0A17-4E5C-BC8C-FC7B8AED9C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4410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3D051-3AF6-BA1C-A612-A5E244598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B2C7BD-56CA-70CA-6B46-E5A27B53E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2E8C6-03A4-448E-9BC9-A2A98190B15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1A3C56-E85A-6B74-9704-017C8CD5B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98DD5B-2860-311F-6814-5DA92ABB8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7DF6D-0A17-4E5C-BC8C-FC7B8AED9C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11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C67FD4-31A9-3F75-E919-EE511F544F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2E8C6-03A4-448E-9BC9-A2A98190B15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1CBE59-386F-5A3C-B225-E707C0EA02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A54E4A-8B5D-497F-66D1-D7AD0B4F9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7DF6D-0A17-4E5C-BC8C-FC7B8AED9C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36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69EF9-CDD5-F6AD-811F-F964298A4B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04B44-5119-0A19-F730-05E3103801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FCAD79-BE2C-3AA7-4D35-A92776A669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C38EBC-887C-3D5C-2C3B-F3712EE7B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2E8C6-03A4-448E-9BC9-A2A98190B15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111DA8-F347-D2F0-8F3A-410BF131B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ABB1B0-2159-60A1-31D0-ABB65C00F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7DF6D-0A17-4E5C-BC8C-FC7B8AED9C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364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73276-D408-6972-4737-B60141C9F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40EDA6-1D4C-CA9A-ACC1-E1EB2A5BBE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517C48-EFBC-5002-2A27-8F2462A3A2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0D6950-AA80-8D2C-664C-985EC6C90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2E8C6-03A4-448E-9BC9-A2A98190B15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41F4A6-C20E-BE58-04F0-8E37512A8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BB9A08-044E-E9F5-77EB-F78F84D2E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7DF6D-0A17-4E5C-BC8C-FC7B8AED9C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743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41BBC-F05C-7A76-C8AF-3A74F0A9E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F9DCF3-FD05-D0B0-C595-E655E75F19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79A600-13F0-8B41-4178-D898C3D9B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2E8C6-03A4-448E-9BC9-A2A98190B15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2E0F04-50E1-9B7E-B743-AF84A0BAF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261FE-5E2C-1CEC-8199-3022A6687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7DF6D-0A17-4E5C-BC8C-FC7B8AED9C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080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807B1A-CA27-C0C2-E29A-7B1B920049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DD82EE-51F5-398F-9BA2-BBE8C7CBFB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FA4AF1-C38B-1292-6B07-6228DE379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52E8C6-03A4-448E-9BC9-A2A98190B15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5818AE-C7E5-0CF2-C2F2-BA4C6C945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BF0E6-A235-3CFF-F7D8-AD6431BAA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7DF6D-0A17-4E5C-BC8C-FC7B8AED9C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4343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ASTER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6583680"/>
            <a:ext cx="12191695" cy="274320"/>
          </a:xfrm>
          <a:prstGeom prst="rect">
            <a:avLst/>
          </a:prstGeom>
          <a:solidFill>
            <a:srgbClr val="0E2F5A"/>
          </a:solidFill>
          <a:ln w="12700">
            <a:solidFill>
              <a:srgbClr val="0E2F5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11480" y="6633972"/>
            <a:ext cx="813816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BMSC4009A • Introduction to Clinical and Biological Foundations</a:t>
            </a:r>
            <a:endParaRPr lang="en-US" sz="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62482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5139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09/17/2026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905570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CAE58EA-D998-F8C6-9BF9-6C4B5930E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75B1E9-2E11-FFFB-2AB4-9072FFE90D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7E7D9-51C8-37EC-324C-C4D8A093A9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52E8C6-03A4-448E-9BC9-A2A98190B15D}" type="datetimeFigureOut">
              <a:rPr lang="en-GB" smtClean="0"/>
              <a:t>17/09/2026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442DE-49D3-358C-9655-808DEBEC9A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9B210A-7245-6077-4BAA-4ABE7F9588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47DF6D-0A17-4E5C-BC8C-FC7B8AED9C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464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eQPmQuvcfI8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2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details/703b9399-90d4-426b-a1e4-796409dcf3b5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AC3C2-E6C1-C902-37CF-71F9C5A5E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Introductions and Welcome 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6ABC9-F33A-B5D9-21FA-024D6FEE22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Before we start, I’d really like to know who everyone is, because you’re all coming from different areas of Healthcare Science and I want to make sure the examples we use are relevant to you. We’ll just do a very quick introduction — your name, department, role and one sentence about what you do.</a:t>
            </a:r>
          </a:p>
        </p:txBody>
      </p:sp>
    </p:spTree>
    <p:extLst>
      <p:ext uri="{BB962C8B-B14F-4D97-AF65-F5344CB8AC3E}">
        <p14:creationId xmlns:p14="http://schemas.microsoft.com/office/powerpoint/2010/main" val="1669763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5BF271-0E42-B59C-6A3F-08D0AA23E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do we measure anything in healthcare?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26B28-318F-34A5-48F4-EC197E266A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400" b="1" dirty="0"/>
              <a:t>Take a moment to think…</a:t>
            </a:r>
          </a:p>
          <a:p>
            <a:r>
              <a:rPr lang="en-GB" sz="2400" dirty="0"/>
              <a:t>Think about your own role and the work you do in your department.</a:t>
            </a:r>
          </a:p>
          <a:p>
            <a:r>
              <a:rPr lang="en-GB" sz="2400" dirty="0"/>
              <a:t>Consider:</a:t>
            </a:r>
          </a:p>
          <a:p>
            <a:pPr lvl="0"/>
            <a:r>
              <a:rPr lang="en-GB" sz="2400" dirty="0"/>
              <a:t>What do you measure or observe? </a:t>
            </a:r>
          </a:p>
          <a:p>
            <a:pPr lvl="0"/>
            <a:r>
              <a:rPr lang="en-GB" sz="2400" dirty="0"/>
              <a:t>Why do you measure it? </a:t>
            </a:r>
          </a:p>
          <a:p>
            <a:pPr lvl="0"/>
            <a:r>
              <a:rPr lang="en-GB" sz="2400" dirty="0"/>
              <a:t>What does the result tell you? </a:t>
            </a:r>
          </a:p>
          <a:p>
            <a:pPr lvl="0"/>
            <a:r>
              <a:rPr lang="en-GB" sz="2400" dirty="0"/>
              <a:t>What could make the result inaccurate or misleading? </a:t>
            </a:r>
          </a:p>
          <a:p>
            <a:pPr lvl="0"/>
            <a:r>
              <a:rPr lang="en-GB" sz="2400" dirty="0"/>
              <a:t>How would you know if the result was something to be concerned about? 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87273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96D18B-6626-D1D3-A918-3647DEC0C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Today’s learning objectives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49E5C-85CD-3EBF-AB98-4851248E6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By the end of the session, you should be able to:</a:t>
            </a:r>
          </a:p>
          <a:p>
            <a:pPr lvl="0"/>
            <a:r>
              <a:rPr lang="en-GB" sz="2400" dirty="0"/>
              <a:t>Explain why healthcare professionals measure physiological observations. </a:t>
            </a:r>
          </a:p>
          <a:p>
            <a:pPr lvl="0"/>
            <a:r>
              <a:rPr lang="en-GB" sz="2400" dirty="0"/>
              <a:t>Describe why one measurement cannot explain the whole patient. </a:t>
            </a:r>
          </a:p>
          <a:p>
            <a:pPr lvl="0"/>
            <a:r>
              <a:rPr lang="en-GB" sz="2400" dirty="0"/>
              <a:t>Use the sequence: measure, check, compare, interpret, communicate and act. </a:t>
            </a:r>
          </a:p>
          <a:p>
            <a:pPr lvl="0"/>
            <a:r>
              <a:rPr lang="en-GB" sz="2400" dirty="0"/>
              <a:t>Distinguish between patient, environmental, equipment and pathological causes of an unexpected result. </a:t>
            </a:r>
          </a:p>
          <a:p>
            <a:pPr lvl="0"/>
            <a:r>
              <a:rPr lang="en-GB" sz="2400" dirty="0"/>
              <a:t>Explain why baseline measurements, trends and repeated observations matter. </a:t>
            </a:r>
          </a:p>
          <a:p>
            <a:pPr lvl="0"/>
            <a:r>
              <a:rPr lang="en-GB" sz="2400" dirty="0"/>
              <a:t>Apply this reasoning to one physiological measurement used in your discipline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69833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4AD231-2BDD-14C2-1BEF-A12F2E6D6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Why do we measure anything in health care? </a:t>
            </a:r>
          </a:p>
        </p:txBody>
      </p:sp>
    </p:spTree>
    <p:extLst>
      <p:ext uri="{BB962C8B-B14F-4D97-AF65-F5344CB8AC3E}">
        <p14:creationId xmlns:p14="http://schemas.microsoft.com/office/powerpoint/2010/main" val="3341184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E7E7AEF-CEF2-B4A3-E838-F0DCDACFA3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756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E2F5A"/>
                </a:solidFill>
              </a:rPr>
              <a:t>What does the recent evidence tell us?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30352" y="868680"/>
            <a:ext cx="10881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5F6B7A"/>
                </a:solidFill>
              </a:rPr>
              <a:t>A UK clinical paper linking physiological observations with early recognition of deterioration</a:t>
            </a:r>
            <a:endParaRPr lang="en-US" sz="125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3657600" cy="35661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9E2EC"/>
            </a:solidFill>
            <a:prstDash val="solid"/>
          </a:ln>
          <a:effectLst>
            <a:outerShdw blurRad="19050" dist="8890" dir="27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68680" y="1572768"/>
            <a:ext cx="30632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E2F5A"/>
                </a:solidFill>
              </a:rPr>
              <a:t>Boulitsakis Logothetis et al. (2023)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868680" y="2057400"/>
            <a:ext cx="292608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5F6B7A"/>
                </a:solidFill>
              </a:rPr>
              <a:t>Scientific Reports • UK data</a:t>
            </a:r>
            <a:endParaRPr lang="en-US" sz="1400" dirty="0"/>
          </a:p>
          <a:p>
            <a:pPr marL="0" indent="0">
              <a:buNone/>
            </a:pPr>
            <a:r>
              <a:rPr lang="en-US" sz="1400" dirty="0">
                <a:solidFill>
                  <a:srgbClr val="5F6B7A"/>
                </a:solidFill>
              </a:rPr>
              <a:t>118,886 unplanned admissions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868680" y="2880360"/>
            <a:ext cx="288036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1A2433"/>
                </a:solidFill>
              </a:rPr>
              <a:t>The study used first-recorded vital signs, observations and other clinical data to predict serious deterioration within 24 hours.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4526280" y="1325880"/>
            <a:ext cx="6995160" cy="987552"/>
          </a:xfrm>
          <a:prstGeom prst="roundRect">
            <a:avLst/>
          </a:prstGeom>
          <a:solidFill>
            <a:srgbClr val="EAF3FF"/>
          </a:solidFill>
          <a:ln w="12700">
            <a:solidFill>
              <a:srgbClr val="3B82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800600" y="1472184"/>
            <a:ext cx="1783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3B82F6"/>
                </a:solidFill>
              </a:rPr>
              <a:t>Abnormal vital signs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6766560" y="1444752"/>
            <a:ext cx="4343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2433"/>
                </a:solidFill>
              </a:rPr>
              <a:t>Acute deterioration is commonly preceded by abnormal physiological observations.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4526280" y="2542032"/>
            <a:ext cx="6995160" cy="987552"/>
          </a:xfrm>
          <a:prstGeom prst="roundRect">
            <a:avLst/>
          </a:prstGeom>
          <a:solidFill>
            <a:srgbClr val="FDECEE"/>
          </a:solidFill>
          <a:ln w="12700">
            <a:solidFill>
              <a:srgbClr val="D94F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800600" y="2688336"/>
            <a:ext cx="1783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D94F5C"/>
                </a:solidFill>
              </a:rPr>
              <a:t>Early recognition matters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6766560" y="2660904"/>
            <a:ext cx="4343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2433"/>
                </a:solidFill>
              </a:rPr>
              <a:t>Delay in identifying deterioration is associated with preventable harm.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4526280" y="3758184"/>
            <a:ext cx="6995160" cy="987552"/>
          </a:xfrm>
          <a:prstGeom prst="roundRect">
            <a:avLst/>
          </a:prstGeom>
          <a:solidFill>
            <a:srgbClr val="E9F7F5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4800600" y="3904488"/>
            <a:ext cx="17830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8B8D"/>
                </a:solidFill>
              </a:rPr>
              <a:t>Measurements work together</a:t>
            </a:r>
            <a:endParaRPr lang="en-US" sz="1500" dirty="0"/>
          </a:p>
        </p:txBody>
      </p:sp>
      <p:sp>
        <p:nvSpPr>
          <p:cNvPr id="16" name="Text 14"/>
          <p:cNvSpPr/>
          <p:nvPr/>
        </p:nvSpPr>
        <p:spPr>
          <a:xfrm>
            <a:off x="6766560" y="3877056"/>
            <a:ext cx="43434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2433"/>
                </a:solidFill>
              </a:rPr>
              <a:t>Heart rate, blood pressure, oxygen saturation, temperature and consciousness contribute to the clinical picture.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594360" y="5440680"/>
            <a:ext cx="10972800" cy="566928"/>
          </a:xfrm>
          <a:prstGeom prst="roundRect">
            <a:avLst>
              <a:gd name="adj" fmla="val 12903"/>
            </a:avLst>
          </a:prstGeom>
          <a:solidFill>
            <a:srgbClr val="FFFFFF"/>
          </a:solidFill>
          <a:ln w="12700">
            <a:solidFill>
              <a:srgbClr val="D6DFEA"/>
            </a:solidFill>
            <a:prstDash val="solid"/>
          </a:ln>
          <a:effectLst>
            <a:outerShdw blurRad="241935000" dist="112903000"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822960" y="5559552"/>
            <a:ext cx="1051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F8B8D"/>
                </a:solidFill>
              </a:rPr>
              <a:t>Ask the group</a:t>
            </a:r>
            <a:endParaRPr lang="en-US" sz="1050" dirty="0"/>
          </a:p>
        </p:txBody>
      </p:sp>
      <p:sp>
        <p:nvSpPr>
          <p:cNvPr id="19" name="Text 17"/>
          <p:cNvSpPr/>
          <p:nvPr/>
        </p:nvSpPr>
        <p:spPr>
          <a:xfrm>
            <a:off x="2057400" y="5504688"/>
            <a:ext cx="90982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433"/>
                </a:solidFill>
              </a:rPr>
              <a:t>Which of these measurements do you use in your own department, and what does it help you decide?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530352" y="6236208"/>
            <a:ext cx="1097280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30" i="1" dirty="0">
                <a:solidFill>
                  <a:srgbClr val="6B7280"/>
                </a:solidFill>
              </a:rPr>
              <a:t>Source: Boulitsakis Logothetis, S. et al. (2023) Scientific Reports, 13, 13563. doi:10.1038/s41598-023-40661-0.</a:t>
            </a:r>
            <a:endParaRPr lang="en-US" sz="73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62482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6</a:t>
            </a:fld>
            <a:endParaRPr lang="en-US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2D5178B-720C-0A07-F345-46406F511F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Martha's Rule - Merope Mills (Martha’s mother) explains Martha’s story">
            <a:hlinkClick r:id="" action="ppaction://media"/>
            <a:extLst>
              <a:ext uri="{FF2B5EF4-FFF2-40B4-BE49-F238E27FC236}">
                <a16:creationId xmlns:a16="http://schemas.microsoft.com/office/drawing/2014/main" id="{4ABD3014-1C89-8F65-EEDA-048826E5287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25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504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E2F5A"/>
                </a:solidFill>
              </a:rPr>
              <a:t>Measurements are essential — but they are not the whole story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30352" y="868680"/>
            <a:ext cx="10881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5F6B7A"/>
                </a:solidFill>
              </a:rPr>
              <a:t>Martha’s Rule reinforces the importance of listening to patients, families, carers and staff</a:t>
            </a:r>
            <a:endParaRPr lang="en-US" sz="1250" dirty="0"/>
          </a:p>
        </p:txBody>
      </p:sp>
      <p:sp>
        <p:nvSpPr>
          <p:cNvPr id="4" name="Shape 2"/>
          <p:cNvSpPr/>
          <p:nvPr/>
        </p:nvSpPr>
        <p:spPr>
          <a:xfrm>
            <a:off x="731520" y="1417320"/>
            <a:ext cx="4709160" cy="3429000"/>
          </a:xfrm>
          <a:prstGeom prst="roundRect">
            <a:avLst/>
          </a:prstGeom>
          <a:solidFill>
            <a:srgbClr val="FDECEE"/>
          </a:solidFill>
          <a:ln w="15240">
            <a:solidFill>
              <a:srgbClr val="D94F5C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097280" y="1783080"/>
            <a:ext cx="3840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D94F5C"/>
                </a:solidFill>
              </a:rPr>
              <a:t>Martha’s Rule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1188720" y="2468880"/>
            <a:ext cx="361188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dirty="0">
                <a:solidFill>
                  <a:srgbClr val="1A2433"/>
                </a:solidFill>
              </a:rPr>
              <a:t>People who know the patient may notice small changes before those changes are captured by routine measurements.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1097280" y="3749040"/>
            <a:ext cx="37947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E2F5A"/>
                </a:solidFill>
              </a:rPr>
              <a:t>Patient voice + clinical observations + measurements = a safer clinical picture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5897880" y="1417320"/>
            <a:ext cx="5440680" cy="1325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9E2EC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217920" y="1682496"/>
            <a:ext cx="114300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solidFill>
                  <a:srgbClr val="0F8B8D"/>
                </a:solidFill>
              </a:rPr>
              <a:t>82%</a:t>
            </a:r>
            <a:endParaRPr lang="en-US" sz="3000" dirty="0"/>
          </a:p>
        </p:txBody>
      </p:sp>
      <p:sp>
        <p:nvSpPr>
          <p:cNvPr id="10" name="Text 8"/>
          <p:cNvSpPr/>
          <p:nvPr/>
        </p:nvSpPr>
        <p:spPr>
          <a:xfrm>
            <a:off x="7452360" y="1627632"/>
            <a:ext cx="34747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2433"/>
                </a:solidFill>
              </a:rPr>
              <a:t>of acute-deterioration Martha’s Rule calls (June 2025–May 2026) would not have triggered escalation through the early warning score alone.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5897880" y="3063240"/>
            <a:ext cx="5440680" cy="1783080"/>
          </a:xfrm>
          <a:prstGeom prst="roundRect">
            <a:avLst/>
          </a:prstGeom>
          <a:solidFill>
            <a:srgbClr val="E9F7F5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263640" y="3364992"/>
            <a:ext cx="1645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8B8D"/>
                </a:solidFill>
              </a:rPr>
              <a:t>Teaching message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6263640" y="3703320"/>
            <a:ext cx="448056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dirty="0">
                <a:solidFill>
                  <a:srgbClr val="1A2433"/>
                </a:solidFill>
              </a:rPr>
              <a:t>A reassuring score or “normal” individual reading should never replace observation, communication and professional judgement.</a:t>
            </a:r>
            <a:endParaRPr lang="en-US" sz="1500" dirty="0"/>
          </a:p>
        </p:txBody>
      </p:sp>
      <p:sp>
        <p:nvSpPr>
          <p:cNvPr id="14" name="Shape 12"/>
          <p:cNvSpPr/>
          <p:nvPr/>
        </p:nvSpPr>
        <p:spPr>
          <a:xfrm>
            <a:off x="594360" y="5440680"/>
            <a:ext cx="10972800" cy="566928"/>
          </a:xfrm>
          <a:prstGeom prst="roundRect">
            <a:avLst>
              <a:gd name="adj" fmla="val 12903"/>
            </a:avLst>
          </a:prstGeom>
          <a:solidFill>
            <a:srgbClr val="FFFFFF"/>
          </a:solidFill>
          <a:ln w="12700">
            <a:solidFill>
              <a:srgbClr val="D6DFEA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22960" y="5559552"/>
            <a:ext cx="1051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F8B8D"/>
                </a:solidFill>
              </a:rPr>
              <a:t>Ask the group</a:t>
            </a:r>
            <a:endParaRPr lang="en-US" sz="1050" dirty="0"/>
          </a:p>
        </p:txBody>
      </p:sp>
      <p:sp>
        <p:nvSpPr>
          <p:cNvPr id="16" name="Text 14"/>
          <p:cNvSpPr/>
          <p:nvPr/>
        </p:nvSpPr>
        <p:spPr>
          <a:xfrm>
            <a:off x="2057400" y="5504688"/>
            <a:ext cx="90982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433"/>
                </a:solidFill>
              </a:rPr>
              <a:t>Can you think of an example from your own department where the patient’s presentation mattered as much as the measurement?</a:t>
            </a:r>
            <a:endParaRPr lang="en-US" sz="1150" dirty="0"/>
          </a:p>
        </p:txBody>
      </p:sp>
      <p:sp>
        <p:nvSpPr>
          <p:cNvPr id="17" name="Text 15"/>
          <p:cNvSpPr/>
          <p:nvPr/>
        </p:nvSpPr>
        <p:spPr>
          <a:xfrm>
            <a:off x="530352" y="6236208"/>
            <a:ext cx="1097280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30" i="1" dirty="0">
                <a:solidFill>
                  <a:srgbClr val="6B7280"/>
                </a:solidFill>
              </a:rPr>
              <a:t>Source: NHS England, Martha’s Rule (current NHS England resource; accessed 7 Sept 2026).</a:t>
            </a:r>
            <a:endParaRPr lang="en-US" sz="73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62482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20040"/>
            <a:ext cx="11155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E2F5A"/>
                </a:solidFill>
              </a:rPr>
              <a:t>From measurement to action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530352" y="868680"/>
            <a:ext cx="108813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5F6B7A"/>
                </a:solidFill>
              </a:rPr>
              <a:t>A simple reasoning framework to use throughout the module</a:t>
            </a:r>
            <a:endParaRPr lang="en-US" sz="1250" dirty="0"/>
          </a:p>
        </p:txBody>
      </p:sp>
      <p:sp>
        <p:nvSpPr>
          <p:cNvPr id="4" name="Shape 2"/>
          <p:cNvSpPr/>
          <p:nvPr/>
        </p:nvSpPr>
        <p:spPr>
          <a:xfrm>
            <a:off x="685800" y="1417320"/>
            <a:ext cx="3337560" cy="1207008"/>
          </a:xfrm>
          <a:prstGeom prst="roundRect">
            <a:avLst/>
          </a:prstGeom>
          <a:solidFill>
            <a:srgbClr val="FFFFFF"/>
          </a:solidFill>
          <a:ln w="16510">
            <a:solidFill>
              <a:srgbClr val="3B82F6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850392" y="1655064"/>
            <a:ext cx="566928" cy="566928"/>
          </a:xfrm>
          <a:prstGeom prst="ellipse">
            <a:avLst/>
          </a:prstGeom>
          <a:solidFill>
            <a:srgbClr val="3B82F6"/>
          </a:solidFill>
          <a:ln w="12700">
            <a:solidFill>
              <a:srgbClr val="3B82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50392" y="1764792"/>
            <a:ext cx="56692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1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1527048" y="1627632"/>
            <a:ext cx="2148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3B82F6"/>
                </a:solidFill>
              </a:rPr>
              <a:t>MEASURE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1527048" y="1947672"/>
            <a:ext cx="2148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80" dirty="0">
                <a:solidFill>
                  <a:srgbClr val="1A2433"/>
                </a:solidFill>
              </a:rPr>
              <a:t>What are we measuring and why?</a:t>
            </a:r>
            <a:endParaRPr lang="en-US" sz="1180" dirty="0"/>
          </a:p>
        </p:txBody>
      </p:sp>
      <p:sp>
        <p:nvSpPr>
          <p:cNvPr id="9" name="Shape 7"/>
          <p:cNvSpPr/>
          <p:nvPr/>
        </p:nvSpPr>
        <p:spPr>
          <a:xfrm>
            <a:off x="4434840" y="1417320"/>
            <a:ext cx="3337560" cy="1207008"/>
          </a:xfrm>
          <a:prstGeom prst="roundRect">
            <a:avLst/>
          </a:prstGeom>
          <a:solidFill>
            <a:srgbClr val="FFFFFF"/>
          </a:solidFill>
          <a:ln w="16510">
            <a:solidFill>
              <a:srgbClr val="0F8B8D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599432" y="1655064"/>
            <a:ext cx="566928" cy="566928"/>
          </a:xfrm>
          <a:prstGeom prst="ellipse">
            <a:avLst/>
          </a:prstGeom>
          <a:solidFill>
            <a:srgbClr val="0F8B8D"/>
          </a:solidFill>
          <a:ln w="12700">
            <a:solidFill>
              <a:srgbClr val="0F8B8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599432" y="1764792"/>
            <a:ext cx="56692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2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5276088" y="1627632"/>
            <a:ext cx="2148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F8B8D"/>
                </a:solidFill>
              </a:rPr>
              <a:t>CHECK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5276088" y="1947672"/>
            <a:ext cx="2148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80" dirty="0">
                <a:solidFill>
                  <a:srgbClr val="1A2433"/>
                </a:solidFill>
              </a:rPr>
              <a:t>Was the measurement obtained correctly?</a:t>
            </a:r>
            <a:endParaRPr lang="en-US" sz="1180" dirty="0"/>
          </a:p>
        </p:txBody>
      </p:sp>
      <p:sp>
        <p:nvSpPr>
          <p:cNvPr id="14" name="Shape 12"/>
          <p:cNvSpPr/>
          <p:nvPr/>
        </p:nvSpPr>
        <p:spPr>
          <a:xfrm>
            <a:off x="8183880" y="1417320"/>
            <a:ext cx="3337560" cy="1207008"/>
          </a:xfrm>
          <a:prstGeom prst="roundRect">
            <a:avLst/>
          </a:prstGeom>
          <a:solidFill>
            <a:srgbClr val="FFFFFF"/>
          </a:solidFill>
          <a:ln w="16510">
            <a:solidFill>
              <a:srgbClr val="E49B0F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348472" y="1655064"/>
            <a:ext cx="566928" cy="566928"/>
          </a:xfrm>
          <a:prstGeom prst="ellipse">
            <a:avLst/>
          </a:prstGeom>
          <a:solidFill>
            <a:srgbClr val="E49B0F"/>
          </a:solidFill>
          <a:ln w="12700">
            <a:solidFill>
              <a:srgbClr val="E49B0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348472" y="1764792"/>
            <a:ext cx="56692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3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9025128" y="1627632"/>
            <a:ext cx="2148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E49B0F"/>
                </a:solidFill>
              </a:rPr>
              <a:t>INTERPRET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9025128" y="1947672"/>
            <a:ext cx="2148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80" dirty="0">
                <a:solidFill>
                  <a:srgbClr val="1A2433"/>
                </a:solidFill>
              </a:rPr>
              <a:t>What does it mean for this patient?</a:t>
            </a:r>
            <a:endParaRPr lang="en-US" sz="1180" dirty="0"/>
          </a:p>
        </p:txBody>
      </p:sp>
      <p:sp>
        <p:nvSpPr>
          <p:cNvPr id="19" name="Shape 17"/>
          <p:cNvSpPr/>
          <p:nvPr/>
        </p:nvSpPr>
        <p:spPr>
          <a:xfrm>
            <a:off x="685800" y="3017520"/>
            <a:ext cx="3337560" cy="1207008"/>
          </a:xfrm>
          <a:prstGeom prst="roundRect">
            <a:avLst/>
          </a:prstGeom>
          <a:solidFill>
            <a:srgbClr val="FFFFFF"/>
          </a:solidFill>
          <a:ln w="16510">
            <a:solidFill>
              <a:srgbClr val="7868C6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850392" y="3255264"/>
            <a:ext cx="566928" cy="566928"/>
          </a:xfrm>
          <a:prstGeom prst="ellipse">
            <a:avLst/>
          </a:prstGeom>
          <a:solidFill>
            <a:srgbClr val="7868C6"/>
          </a:solidFill>
          <a:ln w="12700">
            <a:solidFill>
              <a:srgbClr val="7868C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50392" y="3364992"/>
            <a:ext cx="56692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4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1527048" y="3227832"/>
            <a:ext cx="2148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7868C6"/>
                </a:solidFill>
              </a:rPr>
              <a:t>COMPARE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1527048" y="3547872"/>
            <a:ext cx="2148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80" dirty="0">
                <a:solidFill>
                  <a:srgbClr val="1A2433"/>
                </a:solidFill>
              </a:rPr>
              <a:t>Is this a change from baseline or trend?</a:t>
            </a:r>
            <a:endParaRPr lang="en-US" sz="1180" dirty="0"/>
          </a:p>
        </p:txBody>
      </p:sp>
      <p:sp>
        <p:nvSpPr>
          <p:cNvPr id="24" name="Shape 22"/>
          <p:cNvSpPr/>
          <p:nvPr/>
        </p:nvSpPr>
        <p:spPr>
          <a:xfrm>
            <a:off x="4434840" y="3017520"/>
            <a:ext cx="3337560" cy="1207008"/>
          </a:xfrm>
          <a:prstGeom prst="roundRect">
            <a:avLst/>
          </a:prstGeom>
          <a:solidFill>
            <a:srgbClr val="FFFFFF"/>
          </a:solidFill>
          <a:ln w="16510">
            <a:solidFill>
              <a:srgbClr val="C65A9E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4599432" y="3255264"/>
            <a:ext cx="566928" cy="566928"/>
          </a:xfrm>
          <a:prstGeom prst="ellipse">
            <a:avLst/>
          </a:prstGeom>
          <a:solidFill>
            <a:srgbClr val="C65A9E"/>
          </a:solidFill>
          <a:ln w="12700">
            <a:solidFill>
              <a:srgbClr val="C65A9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4599432" y="3364992"/>
            <a:ext cx="56692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5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5276088" y="3227832"/>
            <a:ext cx="2148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C65A9E"/>
                </a:solidFill>
              </a:rPr>
              <a:t>COMMUNICATE</a:t>
            </a:r>
            <a:endParaRPr lang="en-US" sz="1500" dirty="0"/>
          </a:p>
        </p:txBody>
      </p:sp>
      <p:sp>
        <p:nvSpPr>
          <p:cNvPr id="28" name="Text 26"/>
          <p:cNvSpPr/>
          <p:nvPr/>
        </p:nvSpPr>
        <p:spPr>
          <a:xfrm>
            <a:off x="5276088" y="3547872"/>
            <a:ext cx="2148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80" dirty="0">
                <a:solidFill>
                  <a:srgbClr val="1A2433"/>
                </a:solidFill>
              </a:rPr>
              <a:t>Who needs to know?</a:t>
            </a:r>
            <a:endParaRPr lang="en-US" sz="1180" dirty="0"/>
          </a:p>
        </p:txBody>
      </p:sp>
      <p:sp>
        <p:nvSpPr>
          <p:cNvPr id="29" name="Shape 27"/>
          <p:cNvSpPr/>
          <p:nvPr/>
        </p:nvSpPr>
        <p:spPr>
          <a:xfrm>
            <a:off x="8183880" y="3017520"/>
            <a:ext cx="3337560" cy="1207008"/>
          </a:xfrm>
          <a:prstGeom prst="roundRect">
            <a:avLst/>
          </a:prstGeom>
          <a:solidFill>
            <a:srgbClr val="FFFFFF"/>
          </a:solidFill>
          <a:ln w="16510">
            <a:solidFill>
              <a:srgbClr val="D94F5C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8348472" y="3255264"/>
            <a:ext cx="566928" cy="566928"/>
          </a:xfrm>
          <a:prstGeom prst="ellipse">
            <a:avLst/>
          </a:prstGeom>
          <a:solidFill>
            <a:srgbClr val="D94F5C"/>
          </a:solidFill>
          <a:ln w="12700">
            <a:solidFill>
              <a:srgbClr val="D94F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8348472" y="3364992"/>
            <a:ext cx="56692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6</a:t>
            </a:r>
            <a:endParaRPr lang="en-US" sz="1300" dirty="0"/>
          </a:p>
        </p:txBody>
      </p:sp>
      <p:sp>
        <p:nvSpPr>
          <p:cNvPr id="32" name="Text 30"/>
          <p:cNvSpPr/>
          <p:nvPr/>
        </p:nvSpPr>
        <p:spPr>
          <a:xfrm>
            <a:off x="9025128" y="3227832"/>
            <a:ext cx="2148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D94F5C"/>
                </a:solidFill>
              </a:rPr>
              <a:t>ACT / ESCALATE</a:t>
            </a:r>
            <a:endParaRPr lang="en-US" sz="1500" dirty="0"/>
          </a:p>
        </p:txBody>
      </p:sp>
      <p:sp>
        <p:nvSpPr>
          <p:cNvPr id="33" name="Text 31"/>
          <p:cNvSpPr/>
          <p:nvPr/>
        </p:nvSpPr>
        <p:spPr>
          <a:xfrm>
            <a:off x="9025128" y="3547872"/>
            <a:ext cx="21488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80" dirty="0">
                <a:solidFill>
                  <a:srgbClr val="1A2433"/>
                </a:solidFill>
              </a:rPr>
              <a:t>What should happen next within your role?</a:t>
            </a:r>
            <a:endParaRPr lang="en-US" sz="1180" dirty="0"/>
          </a:p>
        </p:txBody>
      </p:sp>
      <p:sp>
        <p:nvSpPr>
          <p:cNvPr id="34" name="Text 32"/>
          <p:cNvSpPr/>
          <p:nvPr/>
        </p:nvSpPr>
        <p:spPr>
          <a:xfrm>
            <a:off x="914400" y="4892040"/>
            <a:ext cx="10332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E2F5A"/>
                </a:solidFill>
              </a:rPr>
              <a:t>These questions work across Audiology, Cardiac Physiology, Clinical Engineering, Neurophysiology and Respiratory/Sleep.</a:t>
            </a:r>
            <a:endParaRPr lang="en-US" sz="1500" dirty="0"/>
          </a:p>
        </p:txBody>
      </p:sp>
      <p:sp>
        <p:nvSpPr>
          <p:cNvPr id="35" name="Shape 33"/>
          <p:cNvSpPr/>
          <p:nvPr/>
        </p:nvSpPr>
        <p:spPr>
          <a:xfrm>
            <a:off x="594360" y="5440680"/>
            <a:ext cx="10972800" cy="566928"/>
          </a:xfrm>
          <a:prstGeom prst="roundRect">
            <a:avLst>
              <a:gd name="adj" fmla="val 12903"/>
            </a:avLst>
          </a:prstGeom>
          <a:solidFill>
            <a:srgbClr val="FFFFFF"/>
          </a:solidFill>
          <a:ln w="12700">
            <a:solidFill>
              <a:srgbClr val="D6DFEA"/>
            </a:solidFill>
            <a:prstDash val="solid"/>
          </a:ln>
          <a:effectLst>
            <a:outerShdw algn="bl" rotWithShape="0">
              <a:srgbClr val="000000">
                <a:alpha val="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822960" y="5559552"/>
            <a:ext cx="10515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F8B8D"/>
                </a:solidFill>
              </a:rPr>
              <a:t>Ask the group</a:t>
            </a:r>
            <a:endParaRPr lang="en-US" sz="1050" dirty="0"/>
          </a:p>
        </p:txBody>
      </p:sp>
      <p:sp>
        <p:nvSpPr>
          <p:cNvPr id="37" name="Text 35"/>
          <p:cNvSpPr/>
          <p:nvPr/>
        </p:nvSpPr>
        <p:spPr>
          <a:xfrm>
            <a:off x="2057400" y="5504688"/>
            <a:ext cx="909828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A2433"/>
                </a:solidFill>
              </a:rPr>
              <a:t>Choose one measurement from your department. Can you talk it through using all six steps?</a:t>
            </a:r>
            <a:endParaRPr lang="en-US" sz="1150" dirty="0"/>
          </a:p>
        </p:txBody>
      </p:sp>
      <p:sp>
        <p:nvSpPr>
          <p:cNvPr id="3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384280" y="662482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/>
          <a:lstStyle>
            <a:lvl1pPr>
              <a:defRPr sz="800">
                <a:solidFill>
                  <a:srgbClr val="FFFFFF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14CF91-4592-EFD0-3B6A-17606412C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A Number Is Only Useful If We Understand It</a:t>
            </a:r>
          </a:p>
        </p:txBody>
      </p:sp>
      <p:pic>
        <p:nvPicPr>
          <p:cNvPr id="7" name="Graphic 6" descr="Thermometer">
            <a:extLst>
              <a:ext uri="{FF2B5EF4-FFF2-40B4-BE49-F238E27FC236}">
                <a16:creationId xmlns:a16="http://schemas.microsoft.com/office/drawing/2014/main" id="{C39F4CA0-B0B0-5E0F-5AAB-EBB05057D1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49F78-7E7F-4112-1A1E-7635EFFB34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1800" b="1" dirty="0">
                <a:solidFill>
                  <a:schemeClr val="tx2"/>
                </a:solidFill>
              </a:rPr>
              <a:t>When we take a measurement, we need to know:</a:t>
            </a:r>
            <a:endParaRPr lang="en-GB" sz="1800" dirty="0">
              <a:solidFill>
                <a:schemeClr val="tx2"/>
              </a:solidFill>
            </a:endParaRP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What are we actually measuring? </a:t>
            </a: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What is happening in the body to produce that result? </a:t>
            </a: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Is the result accurate and reliable? </a:t>
            </a:r>
          </a:p>
          <a:p>
            <a:pPr lvl="0"/>
            <a:r>
              <a:rPr lang="en-GB" sz="1800" dirty="0">
                <a:solidFill>
                  <a:schemeClr val="tx2"/>
                </a:solidFill>
              </a:rPr>
              <a:t>What should we do if the result is unexpected?</a:t>
            </a:r>
          </a:p>
          <a:p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2333807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67310D-E84B-D3BC-D5F2-A70C93532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Can anyone think of a time when a machine gave you a result that you didn't completely trust?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30547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F3E10-2E28-2EB0-2925-A53CCF6AFE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Breakout Activity – Can We Trust the Result?</a:t>
            </a:r>
            <a:br>
              <a:rPr lang="en-GB" b="1" dirty="0"/>
            </a:br>
            <a:r>
              <a:rPr lang="en-GB" b="1" dirty="0"/>
              <a:t>10 minutes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135AD-2FAD-46C1-734F-CE4863957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Group 1 – Cardiac</a:t>
            </a:r>
          </a:p>
          <a:p>
            <a:r>
              <a:rPr lang="en-GB" dirty="0"/>
              <a:t>A BP result is much higher than expected.</a:t>
            </a:r>
          </a:p>
          <a:p>
            <a:r>
              <a:rPr lang="en-GB" b="1" dirty="0"/>
              <a:t>Group 2 – Respiratory</a:t>
            </a:r>
          </a:p>
          <a:p>
            <a:r>
              <a:rPr lang="en-GB" dirty="0"/>
              <a:t>SpO₂ is unexpectedly low.</a:t>
            </a:r>
          </a:p>
          <a:p>
            <a:r>
              <a:rPr lang="en-GB" b="1" dirty="0"/>
              <a:t>Group 3 – Neurophysiology</a:t>
            </a:r>
          </a:p>
          <a:p>
            <a:r>
              <a:rPr lang="en-GB" dirty="0"/>
              <a:t>The EEG trace suddenly contains significant interference.</a:t>
            </a:r>
          </a:p>
          <a:p>
            <a:r>
              <a:rPr lang="en-GB" b="1" dirty="0"/>
              <a:t>Group 4 – Audiology</a:t>
            </a:r>
          </a:p>
          <a:p>
            <a:r>
              <a:rPr lang="en-GB" dirty="0"/>
              <a:t>Hearing thresholds appear very different from previous results.</a:t>
            </a:r>
          </a:p>
          <a:p>
            <a:r>
              <a:rPr lang="en-GB" b="1" dirty="0"/>
              <a:t>Group 5 – Clinical Engineering</a:t>
            </a:r>
          </a:p>
          <a:p>
            <a:r>
              <a:rPr lang="en-GB" dirty="0"/>
              <a:t>A monitor produces inconsistent measurements.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4138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95E40B-BE4D-106D-AEE8-A096063A0E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Answer the following </a:t>
            </a:r>
            <a:endParaRPr lang="en-GB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A529EE-FB06-EEF1-6BB0-A03B8CF35B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897932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62174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4446F98-DC98-787C-3FD3-B0F296E799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084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D3C9B38-D3C4-F960-F74A-5690975AF9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0455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7D87B1-6F87-F43E-37EF-6951A3A61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The body continually adjusts to keep its internal environment within workable limits.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6BCB3-CB5D-F6EE-B2F5-B9458E00B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0"/>
            <a:r>
              <a:rPr lang="en-GB" dirty="0"/>
              <a:t>Blood pressure </a:t>
            </a:r>
          </a:p>
          <a:p>
            <a:pPr lvl="0"/>
            <a:r>
              <a:rPr lang="en-GB" dirty="0"/>
              <a:t>Oxygen </a:t>
            </a:r>
          </a:p>
          <a:p>
            <a:pPr lvl="0"/>
            <a:r>
              <a:rPr lang="en-GB" dirty="0"/>
              <a:t>Temperature </a:t>
            </a:r>
          </a:p>
          <a:p>
            <a:pPr lvl="0"/>
            <a:r>
              <a:rPr lang="en-GB" dirty="0"/>
              <a:t>Glucose </a:t>
            </a:r>
          </a:p>
          <a:p>
            <a:pPr lvl="0"/>
            <a:r>
              <a:rPr lang="en-GB" dirty="0"/>
              <a:t>Fluid balance </a:t>
            </a:r>
          </a:p>
          <a:p>
            <a:pPr lvl="0"/>
            <a:r>
              <a:rPr lang="en-GB" dirty="0"/>
              <a:t>pH</a:t>
            </a:r>
          </a:p>
          <a:p>
            <a:pPr marL="0" lvl="0" indent="0">
              <a:buNone/>
            </a:pPr>
            <a:r>
              <a:rPr lang="en-GB" dirty="0"/>
              <a:t>If you walk quickly up three flights of stairs, which of these might change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6240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B832E3-9E0D-C4F7-70DA-C017DA8D0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Baseline Matters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F376C8-4170-3810-DCE0-25EAA3CC69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424523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84720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3AA873-EB46-6E6A-528C-6995BDAFE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F"/>
                </a:solidFill>
              </a:rPr>
              <a:t>Does a change automatically mean something is wrong?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CFCA7-DAD2-5EE4-5503-5DA3B1504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Physiological measurements can change as part of a normal response to activity and other demands on the body. For example, exercise can normally increase heart rate, blood pressure and ventilation (Teixeira and Vianna, 2022)</a:t>
            </a:r>
          </a:p>
        </p:txBody>
      </p:sp>
    </p:spTree>
    <p:extLst>
      <p:ext uri="{BB962C8B-B14F-4D97-AF65-F5344CB8AC3E}">
        <p14:creationId xmlns:p14="http://schemas.microsoft.com/office/powerpoint/2010/main" val="851140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BAD0D-6BD2-49FE-6326-4A3538B21A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Think Beyond a Single Reading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A7DB54-8AFE-B3C9-57A7-A155E31A01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216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13289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B4CD2E-4511-1116-C68A-2E587323F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3800" dirty="0"/>
              <a:t>Should you trust the measurement?</a:t>
            </a:r>
            <a:endParaRPr lang="en-GB" sz="3800" dirty="0"/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2EE83-35F4-2E4B-7E89-A75BF32CE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200" b="1" dirty="0"/>
              <a:t>👤 PATIENT</a:t>
            </a:r>
          </a:p>
          <a:p>
            <a:r>
              <a:rPr lang="en-GB" sz="2200" dirty="0"/>
              <a:t>Could the patient's condition, anxiety, movement, medication or behaviour affect it?</a:t>
            </a:r>
          </a:p>
          <a:p>
            <a:endParaRPr lang="en-GB" sz="2200" dirty="0"/>
          </a:p>
          <a:p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DAECCC-CE8A-00A1-B787-E6A4224EEC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840105"/>
            <a:ext cx="6903720" cy="517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0881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08320FC-0995-6321-1259-E137637403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3018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C596F6F-3A08-4586-F603-6EB402959F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8374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48B8B74-55CA-A20C-C5F1-77658BAA60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533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96ABA3-2AB2-CB7C-6035-4EB9DFFEA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700">
                <a:solidFill>
                  <a:srgbClr val="FFFFFF"/>
                </a:solidFill>
              </a:rPr>
              <a:t>⭐ Remember This – It Is Part of Your Assessment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9A2574-AE6E-BE54-4440-1901E28CA7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898908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143759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A67A9-C2DA-1A47-8F3F-316AEC217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The assessment asks you to: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D343B-6D01-01AA-F173-26877E037D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lvl="0"/>
            <a:r>
              <a:rPr lang="en-GB" b="1" dirty="0"/>
              <a:t>Analyse a discipline-specific physiological measurement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Explain the </a:t>
            </a:r>
            <a:r>
              <a:rPr lang="en-GB" b="1" dirty="0"/>
              <a:t>normal physiological parameters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Identify possible </a:t>
            </a:r>
            <a:r>
              <a:rPr lang="en-GB" b="1" dirty="0"/>
              <a:t>noise or interference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Consider whether an unexpected result could be: </a:t>
            </a:r>
          </a:p>
          <a:p>
            <a:pPr lvl="1"/>
            <a:r>
              <a:rPr lang="en-GB" b="1" dirty="0"/>
              <a:t>Patient-derived</a:t>
            </a:r>
            <a:r>
              <a:rPr lang="en-GB" dirty="0"/>
              <a:t> </a:t>
            </a:r>
          </a:p>
          <a:p>
            <a:pPr lvl="1"/>
            <a:r>
              <a:rPr lang="en-GB" b="1" dirty="0"/>
              <a:t>Environment-derived</a:t>
            </a:r>
            <a:r>
              <a:rPr lang="en-GB" dirty="0"/>
              <a:t> </a:t>
            </a:r>
          </a:p>
          <a:p>
            <a:pPr lvl="1"/>
            <a:r>
              <a:rPr lang="en-GB" b="1" dirty="0"/>
              <a:t>Equipment/measurement related</a:t>
            </a:r>
            <a:r>
              <a:rPr lang="en-GB" dirty="0"/>
              <a:t> </a:t>
            </a:r>
          </a:p>
          <a:p>
            <a:pPr lvl="1"/>
            <a:r>
              <a:rPr lang="en-GB" b="1" dirty="0"/>
              <a:t>Pathological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Use </a:t>
            </a:r>
            <a:r>
              <a:rPr lang="en-GB" b="1" dirty="0"/>
              <a:t>scientific reasoning</a:t>
            </a:r>
            <a:r>
              <a:rPr lang="en-GB" dirty="0"/>
              <a:t> to explain your decision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0263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62CAE62-F524-7387-F03A-E79422F31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2821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08FF7D-D97F-80C6-2449-737C7CC6D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So, remember: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E9B7E-ED66-EDA3-D4B0-8E427F58DB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Don’t just describe the number. Explain what it means, whether you can trust it, what may have affected it, and what you would do next.</a:t>
            </a:r>
          </a:p>
        </p:txBody>
      </p:sp>
    </p:spTree>
    <p:extLst>
      <p:ext uri="{BB962C8B-B14F-4D97-AF65-F5344CB8AC3E}">
        <p14:creationId xmlns:p14="http://schemas.microsoft.com/office/powerpoint/2010/main" val="27246252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96B84-4310-4EFC-3F50-7B13D6551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400" b="1">
                <a:solidFill>
                  <a:srgbClr val="FFFFFF"/>
                </a:solidFill>
              </a:rPr>
              <a:t>Blood Pressure – What Are We Measuring?</a:t>
            </a:r>
            <a:br>
              <a:rPr lang="en-GB" sz="3400" b="1">
                <a:solidFill>
                  <a:srgbClr val="FFFFFF"/>
                </a:solidFill>
              </a:rPr>
            </a:br>
            <a:endParaRPr lang="en-GB" sz="34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CE69DF-9F11-7181-442C-A8F45740A0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839401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DCEEC8C0-FD8C-70BE-A466-4E2993BE07C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2519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B2E0D49-46FE-8F11-8346-429BE4055F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1599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FB5E9C6-5559-76F9-14AD-75D0A51498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8927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5DA785-7FBF-B613-BAF4-C4AF8F7E8C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Scenario 1 – Cardiac Physiology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F349DB-8F7F-FAAA-1669-23A882C617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 b="1" dirty="0"/>
              <a:t>The Blood Pressure That Doesn’t Quite Fit</a:t>
            </a:r>
          </a:p>
          <a:p>
            <a:r>
              <a:rPr lang="en-GB" sz="2600" b="1" dirty="0"/>
              <a:t>Patient:</a:t>
            </a:r>
            <a:r>
              <a:rPr lang="en-GB" sz="2600" dirty="0"/>
              <a:t> Mr Evans, 58</a:t>
            </a:r>
            <a:br>
              <a:rPr lang="en-GB" sz="2600" dirty="0"/>
            </a:br>
            <a:r>
              <a:rPr lang="en-GB" sz="2600" b="1" dirty="0"/>
              <a:t>Setting:</a:t>
            </a:r>
            <a:r>
              <a:rPr lang="en-GB" sz="2600" dirty="0"/>
              <a:t> Cardiac outpatient department</a:t>
            </a:r>
          </a:p>
          <a:p>
            <a:r>
              <a:rPr lang="en-GB" sz="2600" dirty="0"/>
              <a:t>Mr Evans arrives for an appointment after struggling to find parking. He says he is worried because his father died from a heart attack at a similar age.</a:t>
            </a:r>
          </a:p>
          <a:p>
            <a:r>
              <a:rPr lang="en-GB" sz="2600" dirty="0"/>
              <a:t>A healthcare science assistant takes his blood pressure using an automated monitor.</a:t>
            </a:r>
          </a:p>
          <a:p>
            <a:r>
              <a:rPr lang="en-GB" sz="2600" b="1" dirty="0"/>
              <a:t>First reading</a:t>
            </a:r>
          </a:p>
          <a:p>
            <a:r>
              <a:rPr lang="en-GB" sz="2600" b="1" dirty="0"/>
              <a:t>172/96 mmHg</a:t>
            </a:r>
            <a:br>
              <a:rPr lang="en-GB" sz="2600" dirty="0"/>
            </a:br>
            <a:r>
              <a:rPr lang="en-GB" sz="2600" dirty="0"/>
              <a:t>Pulse: </a:t>
            </a:r>
            <a:r>
              <a:rPr lang="en-GB" sz="2600" b="1" dirty="0"/>
              <a:t>96 bpm</a:t>
            </a:r>
            <a:endParaRPr lang="en-GB" sz="2600" dirty="0"/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93104564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1BBF5C-F98B-773E-86F7-52C74FEE29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Consider 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2DA5F-5654-26FB-8C5E-369ED8E0F2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Mr Evans looks well and is talking normally. He denies chest pain, dizziness or shortness of breath.</a:t>
            </a:r>
          </a:p>
          <a:p>
            <a:r>
              <a:rPr lang="en-GB" dirty="0"/>
              <a:t>The assistant notices that:</a:t>
            </a:r>
          </a:p>
          <a:p>
            <a:pPr lvl="0"/>
            <a:r>
              <a:rPr lang="en-GB" dirty="0"/>
              <a:t>he walked quickly from the car park; </a:t>
            </a:r>
          </a:p>
          <a:p>
            <a:pPr lvl="0"/>
            <a:r>
              <a:rPr lang="en-GB" dirty="0"/>
              <a:t>he has been talking throughout the measurement; </a:t>
            </a:r>
          </a:p>
          <a:p>
            <a:pPr lvl="0"/>
            <a:r>
              <a:rPr lang="en-GB" dirty="0"/>
              <a:t>his arm is unsupported; </a:t>
            </a:r>
          </a:p>
          <a:p>
            <a:pPr lvl="0"/>
            <a:r>
              <a:rPr lang="en-GB" dirty="0"/>
              <a:t>the cuff looks quite tight; </a:t>
            </a:r>
          </a:p>
          <a:p>
            <a:pPr lvl="0"/>
            <a:r>
              <a:rPr lang="en-GB" dirty="0"/>
              <a:t>he says his usual BP at home is “around 130-something”.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09190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E41923-5594-87D8-F5D3-8EF0C1C22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Five minutes later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8154D-7294-B5F2-CFC7-0F325B7559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He has been sitting quietly.</a:t>
            </a:r>
          </a:p>
          <a:p>
            <a:r>
              <a:rPr lang="en-GB" dirty="0"/>
              <a:t>The assistant checks the cuff size and replaces it with a larger cuff.</a:t>
            </a:r>
          </a:p>
          <a:p>
            <a:r>
              <a:rPr lang="en-GB" b="1" dirty="0"/>
              <a:t>Second reading</a:t>
            </a:r>
          </a:p>
          <a:p>
            <a:r>
              <a:rPr lang="en-GB" b="1" dirty="0"/>
              <a:t>148/86 mmHg</a:t>
            </a:r>
            <a:endParaRPr lang="en-GB" dirty="0"/>
          </a:p>
          <a:p>
            <a:r>
              <a:rPr lang="en-GB" b="1" dirty="0"/>
              <a:t>Third reading</a:t>
            </a:r>
          </a:p>
          <a:p>
            <a:r>
              <a:rPr lang="en-GB" b="1" dirty="0"/>
              <a:t>142/84 mmHg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710934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1A7069-AF19-A592-D114-4F9E39D80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Break out rooms consider the following 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B5694-5507-6B3A-4785-C5277FBFD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1" dirty="0"/>
              <a:t>CHECK</a:t>
            </a:r>
            <a:endParaRPr lang="en-GB" dirty="0"/>
          </a:p>
          <a:p>
            <a:pPr lvl="0"/>
            <a:r>
              <a:rPr lang="en-GB" dirty="0"/>
              <a:t>What factors could have affected the first reading? </a:t>
            </a:r>
          </a:p>
          <a:p>
            <a:pPr lvl="0"/>
            <a:r>
              <a:rPr lang="en-GB" dirty="0"/>
              <a:t>Which are patient factors? </a:t>
            </a:r>
          </a:p>
          <a:p>
            <a:pPr lvl="0"/>
            <a:r>
              <a:rPr lang="en-GB" dirty="0"/>
              <a:t>Which are technique/equipment factors? </a:t>
            </a:r>
          </a:p>
          <a:p>
            <a:pPr lvl="0"/>
            <a:r>
              <a:rPr lang="en-GB" dirty="0"/>
              <a:t>Does the patient look clinically unwell?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784215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558397-E72D-3076-F101-2B563FB89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REPEAT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F8203-D764-716D-535E-FFE472C47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0"/>
            <a:r>
              <a:rPr lang="en-GB" dirty="0"/>
              <a:t>Was it reasonable to repeat the measurement? </a:t>
            </a:r>
          </a:p>
          <a:p>
            <a:pPr lvl="0"/>
            <a:r>
              <a:rPr lang="en-GB" dirty="0"/>
              <a:t>What needed to be corrected before repeating it?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073875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0F9E1-CFD1-2BF0-AA2A-0A6221ADE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COMPARE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8159F-2029-06A6-2D85-8FC067010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0"/>
            <a:r>
              <a:rPr lang="en-GB" sz="2200" dirty="0"/>
              <a:t>What would you like to know about his usual readings? </a:t>
            </a:r>
          </a:p>
          <a:p>
            <a:pPr lvl="0"/>
            <a:r>
              <a:rPr lang="en-GB" sz="2200" dirty="0"/>
              <a:t>Why is one isolated reading less useful than a pattern? </a:t>
            </a:r>
          </a:p>
          <a:p>
            <a:r>
              <a:rPr lang="en-GB" sz="2200" b="1" dirty="0"/>
              <a:t>INTERPRET</a:t>
            </a:r>
            <a:endParaRPr lang="en-GB" sz="2200" dirty="0"/>
          </a:p>
          <a:p>
            <a:pPr lvl="0"/>
            <a:r>
              <a:rPr lang="en-GB" sz="2200" dirty="0"/>
              <a:t>Is 172/96 necessarily evidence of genuine pathology? </a:t>
            </a:r>
          </a:p>
          <a:p>
            <a:pPr lvl="0"/>
            <a:r>
              <a:rPr lang="en-GB" sz="2200" dirty="0"/>
              <a:t>What does the change between the three measurements tell you? </a:t>
            </a:r>
          </a:p>
          <a:p>
            <a:pPr lvl="0"/>
            <a:r>
              <a:rPr lang="en-GB" sz="2200" dirty="0"/>
              <a:t>Can you completely dismiss the first reading? </a:t>
            </a:r>
          </a:p>
          <a:p>
            <a:r>
              <a:rPr lang="en-GB" sz="2200" b="1" dirty="0"/>
              <a:t>ESCALATE</a:t>
            </a:r>
            <a:endParaRPr lang="en-GB" sz="2200" dirty="0"/>
          </a:p>
          <a:p>
            <a:pPr lvl="0"/>
            <a:r>
              <a:rPr lang="en-GB" sz="2200" dirty="0"/>
              <a:t>What should the student do with the results within their role? </a:t>
            </a:r>
          </a:p>
          <a:p>
            <a:pPr lvl="0"/>
            <a:r>
              <a:rPr lang="en-GB" sz="2200" dirty="0"/>
              <a:t>At what point should they seek advice from a registered/qualified colleague?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19475264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16C78D-68B2-C9E5-4CCC-BAEA629D5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Teaching Point 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37BF9-5B18-A2DB-57D0-7726FB3986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1" dirty="0"/>
              <a:t>Teaching point</a:t>
            </a:r>
          </a:p>
          <a:p>
            <a:r>
              <a:rPr lang="en-GB" dirty="0"/>
              <a:t>The first result may have been influenced by </a:t>
            </a:r>
            <a:r>
              <a:rPr lang="en-GB" b="1" dirty="0"/>
              <a:t>activity, anxiety, positioning, talking and cuff size</a:t>
            </a:r>
            <a:r>
              <a:rPr lang="en-GB" dirty="0"/>
              <a:t>. It does not mean the number should simply be ignored; it means its </a:t>
            </a:r>
            <a:r>
              <a:rPr lang="en-GB" b="1" dirty="0"/>
              <a:t>validity has to be considered before it is interpreted</a:t>
            </a:r>
            <a:r>
              <a:rPr lang="en-GB" dirty="0"/>
              <a:t>.</a:t>
            </a:r>
          </a:p>
          <a:p>
            <a:r>
              <a:rPr lang="en-GB" dirty="0"/>
              <a:t>The cardiac pathway documentation specifically identifies cuff sizing, manual/automated BP, postural BP and limitations of automated monitoring in stress and arrhythmia.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119533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045EFDF-81CF-262B-CEF4-D7DE193E74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39249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B1188-751B-DD18-85DC-5D8E3A226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EDEEA9-E4DB-E4D1-9D3C-9DEA435AE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35F2441-47FF-DC6F-E5F2-207FB25E6F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41322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D94677A-92CC-912E-8DF7-E8D5CA949C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8265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707E69-473A-6AAD-DF27-337238A600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32111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05A05A-C5FF-87DE-A321-0E6E2DCFA3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1045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36535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860613E-F678-5DF7-F340-80E307B7CB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44295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502915F-C575-8A4F-2CBD-1649F015E6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27959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57E349D-AAAA-D51B-010E-522EBCCBE0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7002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2F3DBB-C8CC-A07C-38C6-E6EF74E094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3708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1660633-F9C3-53D7-D7CB-AB99604CDF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03526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9DEA67F-4919-E586-0025-C12D8AD810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10361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C9C90F-21B4-2C56-34BF-B34542F15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Please work on this and send in chat 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D4C07-787D-1F08-9E2F-94711E990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Choose one physiological measurement from your discipline and explain:</a:t>
            </a:r>
          </a:p>
          <a:p>
            <a:pPr lvl="0"/>
            <a:r>
              <a:rPr lang="en-GB" dirty="0"/>
              <a:t>What it measures. </a:t>
            </a:r>
          </a:p>
          <a:p>
            <a:pPr lvl="0"/>
            <a:r>
              <a:rPr lang="en-GB" dirty="0"/>
              <a:t>The expected normal parameter or pattern. </a:t>
            </a:r>
          </a:p>
          <a:p>
            <a:pPr lvl="0"/>
            <a:r>
              <a:rPr lang="en-GB" dirty="0"/>
              <a:t>One patient factor that could alter it. </a:t>
            </a:r>
          </a:p>
          <a:p>
            <a:pPr lvl="0"/>
            <a:r>
              <a:rPr lang="en-GB" dirty="0"/>
              <a:t>One equipment or environmental factor that could affect it. </a:t>
            </a:r>
          </a:p>
          <a:p>
            <a:pPr lvl="0"/>
            <a:r>
              <a:rPr lang="en-GB" dirty="0"/>
              <a:t>One pathological cause of an abnormal result. </a:t>
            </a:r>
          </a:p>
          <a:p>
            <a:pPr lvl="0"/>
            <a:r>
              <a:rPr lang="en-GB"/>
              <a:t>How you would check the result before interpreting it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32037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3F91F-016C-B9A3-9647-7A7A66B2A3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Quiz time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44F718-727F-C728-7E92-CE76E769B74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https://create.kahoot.it/details/703b9399-90d4-426b-a1e4-796409dcf3b5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951598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NECTED.SESSION" val="{&quot;access_code&quot;:&quot;194891799&quot;,&quot;project_id&quot;:945856}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275D6A99-7E18-4E9B-B487-2F7541D54F4B}">
  <we:reference id="3e0fcce7-415c-4081-926c-b4e449c650e4" version="1.1.0.2" store="EXCatalog" storeType="EXCatalog"/>
  <we:alternateReferences>
    <we:reference id="WA200004709" version="1.1.0.2" store="en-US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1669</Words>
  <Application>Microsoft Office PowerPoint</Application>
  <PresentationFormat>Widescreen</PresentationFormat>
  <Paragraphs>194</Paragraphs>
  <Slides>50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5" baseType="lpstr">
      <vt:lpstr>Aptos</vt:lpstr>
      <vt:lpstr>Aptos Display</vt:lpstr>
      <vt:lpstr>Arial</vt:lpstr>
      <vt:lpstr>Calibri</vt:lpstr>
      <vt:lpstr>Office Theme</vt:lpstr>
      <vt:lpstr>Introductions and Welcome </vt:lpstr>
      <vt:lpstr>Why do we measure anything in healthcare?</vt:lpstr>
      <vt:lpstr>Today’s learning objectives</vt:lpstr>
      <vt:lpstr>Why do we measure anything in health care?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 Number Is Only Useful If We Understand It</vt:lpstr>
      <vt:lpstr>Can anyone think of a time when a machine gave you a result that you didn't completely trust?</vt:lpstr>
      <vt:lpstr>Breakout Activity – Can We Trust the Result? 10 minutes </vt:lpstr>
      <vt:lpstr>Answer the following </vt:lpstr>
      <vt:lpstr>PowerPoint Presentation</vt:lpstr>
      <vt:lpstr>PowerPoint Presentation</vt:lpstr>
      <vt:lpstr>The body continually adjusts to keep its internal environment within workable limits.</vt:lpstr>
      <vt:lpstr>Baseline Matters</vt:lpstr>
      <vt:lpstr>Does a change automatically mean something is wrong?</vt:lpstr>
      <vt:lpstr>Think Beyond a Single Reading</vt:lpstr>
      <vt:lpstr>Should you trust the measurement?</vt:lpstr>
      <vt:lpstr>PowerPoint Presentation</vt:lpstr>
      <vt:lpstr>PowerPoint Presentation</vt:lpstr>
      <vt:lpstr>PowerPoint Presentation</vt:lpstr>
      <vt:lpstr>⭐ Remember This – It Is Part of Your Assessment</vt:lpstr>
      <vt:lpstr>The assessment asks you to:</vt:lpstr>
      <vt:lpstr>PowerPoint Presentation</vt:lpstr>
      <vt:lpstr>So, remember:</vt:lpstr>
      <vt:lpstr>Blood Pressure – What Are We Measuring? </vt:lpstr>
      <vt:lpstr>PowerPoint Presentation</vt:lpstr>
      <vt:lpstr>PowerPoint Presentation</vt:lpstr>
      <vt:lpstr>Scenario 1 – Cardiac Physiology</vt:lpstr>
      <vt:lpstr>Consider </vt:lpstr>
      <vt:lpstr>Five minutes later</vt:lpstr>
      <vt:lpstr>Break out rooms consider the following </vt:lpstr>
      <vt:lpstr>REPEAT</vt:lpstr>
      <vt:lpstr>COMPARE</vt:lpstr>
      <vt:lpstr>Teaching Point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Please work on this and send in chat </vt:lpstr>
      <vt:lpstr>Quiz time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Felicity Peacock</dc:creator>
  <cp:lastModifiedBy>Felicity Peacock</cp:lastModifiedBy>
  <cp:revision>9</cp:revision>
  <dcterms:created xsi:type="dcterms:W3CDTF">2026-09-07T11:11:11Z</dcterms:created>
  <dcterms:modified xsi:type="dcterms:W3CDTF">2026-09-17T10:50:10Z</dcterms:modified>
</cp:coreProperties>
</file>