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3" r:id="rId5"/>
    <p:sldId id="265" r:id="rId6"/>
    <p:sldId id="267" r:id="rId7"/>
    <p:sldId id="258" r:id="rId8"/>
    <p:sldId id="268"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C63A9-EC53-CC3A-E1BE-14FC0D43DBCD}" v="104" dt="2022-06-23T10:42:39.349"/>
    <p1510:client id="{126E4443-5BEE-DA27-37B6-8A2458CBB604}" v="287" dt="2022-06-16T12:00:42.571"/>
    <p1510:client id="{13F1901D-D413-1E93-CF42-605C745F99B3}" v="589" dt="2022-06-30T12:03:07.648"/>
    <p1510:client id="{2ACC83DC-BE29-CD94-E011-D9E3E6217604}" v="422" dt="2022-06-30T10:44:59.996"/>
    <p1510:client id="{34C0682B-296F-59C7-A2A5-1B9FE047E9F2}" v="946" dt="2022-06-30T11:52:58.290"/>
    <p1510:client id="{57B81138-D6DC-42D7-974B-64DE96711864}" v="27" dt="2022-06-23T11:53:29.273"/>
    <p1510:client id="{9EC4BB0E-C74B-F62E-D74C-3E2D17866B10}" v="424" dt="2022-06-30T12:01:20.031"/>
    <p1510:client id="{A3183B0B-94CA-7CC6-183C-5D52A62F3E2B}" v="59" dt="2022-07-01T10:45:31.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3400" kern="1200">
                <a:solidFill>
                  <a:srgbClr val="FFFFFF"/>
                </a:solidFill>
                <a:latin typeface="+mj-lt"/>
                <a:ea typeface="+mj-ea"/>
                <a:cs typeface="+mj-cs"/>
              </a:rPr>
              <a:t>Group Presentation – Research proposal How do students use technology to collaborate at UWTSD?</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370153" y="1526033"/>
            <a:ext cx="5536397" cy="3935281"/>
          </a:xfrm>
        </p:spPr>
        <p:txBody>
          <a:bodyPr vert="horz" lIns="91440" tIns="45720" rIns="91440" bIns="45720" rtlCol="0" anchor="t">
            <a:normAutofit/>
          </a:bodyPr>
          <a:lstStyle/>
          <a:p>
            <a:pPr indent="-228600" algn="l">
              <a:buFont typeface="Arial" panose="020B0604020202020204" pitchFamily="34" charset="0"/>
              <a:buChar char="•"/>
            </a:pPr>
            <a:r>
              <a:rPr lang="en-US"/>
              <a:t>Digital Skills and Research Methods</a:t>
            </a:r>
          </a:p>
          <a:p>
            <a:pPr indent="-228600" algn="l">
              <a:buFont typeface="Arial" panose="020B0604020202020204" pitchFamily="34" charset="0"/>
              <a:buChar char="•"/>
            </a:pPr>
            <a:r>
              <a:rPr lang="en-US"/>
              <a:t>LCHS4002</a:t>
            </a:r>
            <a:endParaRPr lang="en-US">
              <a:cs typeface="Calibri"/>
            </a:endParaRPr>
          </a:p>
          <a:p>
            <a:pPr indent="-228600" algn="l">
              <a:buFont typeface="Arial" panose="020B0604020202020204" pitchFamily="34" charset="0"/>
              <a:buChar char="•"/>
            </a:pPr>
            <a:r>
              <a:rPr lang="en-US"/>
              <a:t>Lecturer -Rebecca Kavanagh</a:t>
            </a:r>
            <a:endParaRPr lang="en-US">
              <a:cs typeface="Calibri"/>
            </a:endParaRPr>
          </a:p>
          <a:p>
            <a:pPr indent="-228600" algn="l">
              <a:buFont typeface="Arial" panose="020B0604020202020204" pitchFamily="34" charset="0"/>
              <a:buChar char="•"/>
            </a:pPr>
            <a:endParaRPr lang="en-US"/>
          </a:p>
          <a:p>
            <a:pPr indent="-228600" algn="l">
              <a:buFont typeface="Arial" panose="020B0604020202020204" pitchFamily="34" charset="0"/>
              <a:buChar char="•"/>
            </a:pPr>
            <a:r>
              <a:rPr lang="en-US" err="1"/>
              <a:t>Teleka</a:t>
            </a:r>
            <a:r>
              <a:rPr lang="en-US"/>
              <a:t> Martin 2028123</a:t>
            </a:r>
            <a:endParaRPr lang="en-US">
              <a:cs typeface="Calibri"/>
            </a:endParaRPr>
          </a:p>
          <a:p>
            <a:pPr indent="-228600" algn="l">
              <a:buFont typeface="Arial" panose="020B0604020202020204" pitchFamily="34" charset="0"/>
              <a:buChar char="•"/>
            </a:pPr>
            <a:r>
              <a:rPr lang="en-US"/>
              <a:t>Tuba Rani 2118907</a:t>
            </a:r>
            <a:endParaRPr lang="en-US">
              <a:cs typeface="Calibri"/>
            </a:endParaRPr>
          </a:p>
          <a:p>
            <a:pPr indent="-228600" algn="l">
              <a:buFont typeface="Arial" panose="020B0604020202020204" pitchFamily="34" charset="0"/>
              <a:buChar char="•"/>
            </a:pPr>
            <a:r>
              <a:rPr lang="en-US">
                <a:cs typeface="Calibri"/>
              </a:rPr>
              <a:t>Christine Parchment 2026384</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021E22B8-1F56-2100-3F2B-90F00F1727EE}"/>
              </a:ext>
            </a:extLst>
          </p:cNvPr>
          <p:cNvSpPr>
            <a:spLocks noGrp="1"/>
          </p:cNvSpPr>
          <p:nvPr>
            <p:ph type="title"/>
          </p:nvPr>
        </p:nvSpPr>
        <p:spPr>
          <a:xfrm>
            <a:off x="838200" y="365125"/>
            <a:ext cx="10515599" cy="1325563"/>
          </a:xfrm>
        </p:spPr>
        <p:txBody>
          <a:bodyPr>
            <a:normAutofit/>
          </a:bodyPr>
          <a:lstStyle/>
          <a:p>
            <a:r>
              <a:rPr lang="en-GB">
                <a:cs typeface="Calibri Light"/>
              </a:rPr>
              <a:t>Introduction</a:t>
            </a:r>
          </a:p>
        </p:txBody>
      </p:sp>
      <p:sp>
        <p:nvSpPr>
          <p:cNvPr id="3" name="Content Placeholder 2">
            <a:extLst>
              <a:ext uri="{FF2B5EF4-FFF2-40B4-BE49-F238E27FC236}">
                <a16:creationId xmlns:a16="http://schemas.microsoft.com/office/drawing/2014/main" id="{52307281-71F5-CC19-6434-37D847A2D76B}"/>
              </a:ext>
            </a:extLst>
          </p:cNvPr>
          <p:cNvSpPr>
            <a:spLocks noGrp="1"/>
          </p:cNvSpPr>
          <p:nvPr>
            <p:ph idx="1"/>
          </p:nvPr>
        </p:nvSpPr>
        <p:spPr>
          <a:xfrm>
            <a:off x="838200" y="1825625"/>
            <a:ext cx="5393361" cy="4351338"/>
          </a:xfrm>
        </p:spPr>
        <p:txBody>
          <a:bodyPr vert="horz" lIns="91440" tIns="45720" rIns="91440" bIns="45720" rtlCol="0" anchor="t">
            <a:normAutofit fontScale="70000" lnSpcReduction="20000"/>
          </a:bodyPr>
          <a:lstStyle/>
          <a:p>
            <a:pPr>
              <a:buFont typeface="Arial"/>
              <a:buChar char="•"/>
            </a:pPr>
            <a:r>
              <a:rPr lang="en-US" sz="1600" dirty="0">
                <a:latin typeface="Arial"/>
                <a:ea typeface="+mn-lt"/>
                <a:cs typeface="+mn-lt"/>
              </a:rPr>
              <a:t>Students use technology to collaborate as this is a perfect way to </a:t>
            </a:r>
            <a:r>
              <a:rPr lang="en-GB" sz="1600" dirty="0">
                <a:latin typeface="Arial"/>
                <a:ea typeface="+mn-lt"/>
                <a:cs typeface="+mn-lt"/>
              </a:rPr>
              <a:t>gather information and enable students to be creative and work together on projects, doing this will enable them to examine concepts and find solutions and give students the opportunity to learn from each other.</a:t>
            </a:r>
            <a:r>
              <a:rPr lang="en-US" sz="1600" dirty="0">
                <a:latin typeface="Arial"/>
                <a:ea typeface="+mn-lt"/>
                <a:cs typeface="+mn-lt"/>
              </a:rPr>
              <a:t> With online connection and the right tools technology is made easier for students to use and to work together as a team outside the classroom .</a:t>
            </a:r>
            <a:endParaRPr lang="en-US" sz="1600">
              <a:latin typeface="Arial"/>
              <a:cs typeface="Calibri"/>
            </a:endParaRPr>
          </a:p>
          <a:p>
            <a:pPr>
              <a:buFont typeface="Arial"/>
              <a:buChar char="•"/>
            </a:pPr>
            <a:r>
              <a:rPr lang="en-US" sz="1600" dirty="0">
                <a:latin typeface="Arial"/>
                <a:ea typeface="+mn-lt"/>
                <a:cs typeface="+mn-lt"/>
              </a:rPr>
              <a:t>As the years have gone by technology has broadened from two- way audio to instant messages team meetings and WhatsApp group chats </a:t>
            </a:r>
            <a:r>
              <a:rPr lang="en-US" sz="1600" dirty="0" err="1">
                <a:latin typeface="Arial"/>
                <a:ea typeface="+mn-lt"/>
                <a:cs typeface="+mn-lt"/>
              </a:rPr>
              <a:t>etc</a:t>
            </a:r>
            <a:r>
              <a:rPr lang="en-US" sz="1600" dirty="0">
                <a:latin typeface="Arial"/>
                <a:ea typeface="+mn-lt"/>
                <a:cs typeface="+mn-lt"/>
              </a:rPr>
              <a:t> many of the students have been pioneers of these tools, those same tools among colleagues across geographic boundaries opening new frontiers for collaboration. However, given the introduction of communication we no effective collaboration is a symbol of collective intelligence and collaboration.</a:t>
            </a:r>
            <a:endParaRPr lang="en-US" sz="1600">
              <a:latin typeface="Arial"/>
              <a:cs typeface="Calibri"/>
            </a:endParaRPr>
          </a:p>
          <a:p>
            <a:pPr>
              <a:buFont typeface="Arial"/>
              <a:buChar char="•"/>
            </a:pPr>
            <a:r>
              <a:rPr lang="en-US" sz="1600" dirty="0">
                <a:latin typeface="Arial"/>
                <a:ea typeface="+mn-lt"/>
                <a:cs typeface="+mn-lt"/>
              </a:rPr>
              <a:t>By sharing knowledge, learning, and building.</a:t>
            </a:r>
            <a:endParaRPr lang="en-US" sz="1600">
              <a:latin typeface="Arial"/>
              <a:cs typeface="Calibri"/>
            </a:endParaRPr>
          </a:p>
          <a:p>
            <a:pPr marL="0" indent="0">
              <a:buNone/>
            </a:pPr>
            <a:r>
              <a:rPr lang="en-US" sz="1600" dirty="0">
                <a:latin typeface="Arial"/>
                <a:ea typeface="+mn-lt"/>
                <a:cs typeface="+mn-lt"/>
              </a:rPr>
              <a:t>     In universities, today students are regularly required to participate in         collaborative learning activities such as group projects, discussions and presentations in classes (kai </a:t>
            </a:r>
            <a:r>
              <a:rPr lang="en-US" sz="1600" dirty="0" err="1">
                <a:latin typeface="Arial"/>
                <a:ea typeface="+mn-lt"/>
                <a:cs typeface="+mn-lt"/>
              </a:rPr>
              <a:t>wai</a:t>
            </a:r>
            <a:r>
              <a:rPr lang="en-US" sz="1600" dirty="0">
                <a:latin typeface="Arial"/>
                <a:ea typeface="+mn-lt"/>
                <a:cs typeface="+mn-lt"/>
              </a:rPr>
              <a:t> chu and Kennedy,2011).” </a:t>
            </a:r>
          </a:p>
          <a:p>
            <a:r>
              <a:rPr lang="en-US" sz="1600" dirty="0">
                <a:latin typeface="Arial"/>
                <a:ea typeface="+mn-lt"/>
                <a:cs typeface="+mn-lt"/>
              </a:rPr>
              <a:t>collaborative learning can be highly developmental, engaging the students in making sense of their learning and in reconstructing knowledge” (McConnell,2006). Collaboration also helps students make social connections. </a:t>
            </a:r>
            <a:endParaRPr lang="en-US" sz="1600">
              <a:latin typeface="Arial"/>
              <a:cs typeface="Calibri"/>
            </a:endParaRPr>
          </a:p>
          <a:p>
            <a:r>
              <a:rPr lang="en-US" sz="1600" dirty="0">
                <a:latin typeface="Arial"/>
                <a:cs typeface="Calibri"/>
              </a:rPr>
              <a:t>The</a:t>
            </a:r>
            <a:r>
              <a:rPr lang="en-US" sz="1600" dirty="0">
                <a:latin typeface="Arial"/>
                <a:ea typeface="+mn-lt"/>
                <a:cs typeface="+mn-lt"/>
              </a:rPr>
              <a:t> reason why we are looking into collaboration is to consider skills &amp; ideas from employees also their experiences and opinions. in many cases it can be more efficient as people are simply better together and collaborating and working together can build a great understanding and fuel growth. </a:t>
            </a:r>
            <a:endParaRPr lang="en-GB" sz="1600">
              <a:latin typeface="Arial"/>
              <a:cs typeface="Calibri" panose="020F0502020204030204"/>
            </a:endParaRPr>
          </a:p>
          <a:p>
            <a:r>
              <a:rPr lang="en-GB" sz="1600" dirty="0">
                <a:latin typeface="Arial"/>
                <a:cs typeface="Calibri Light"/>
              </a:rPr>
              <a:t>So are question here today is.....</a:t>
            </a:r>
            <a:endParaRPr lang="en-GB" sz="1600">
              <a:latin typeface="Arial"/>
              <a:cs typeface="Calibri" panose="020F0502020204030204"/>
            </a:endParaRPr>
          </a:p>
          <a:p>
            <a:r>
              <a:rPr lang="en-GB" sz="1600" dirty="0">
                <a:latin typeface="Arial"/>
                <a:cs typeface="Calibri Light"/>
              </a:rPr>
              <a:t>Which digital tool is most used by students at UWTSD to collaborate together?</a:t>
            </a:r>
            <a:endParaRPr lang="en-GB" sz="1600">
              <a:latin typeface="Arial"/>
              <a:ea typeface="+mn-lt"/>
              <a:cs typeface="+mn-lt"/>
            </a:endParaRPr>
          </a:p>
          <a:p>
            <a:endParaRPr lang="en-GB" sz="1800">
              <a:latin typeface="Arial"/>
              <a:cs typeface="Calibri"/>
            </a:endParaRPr>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0AA55B09-B01B-DE2B-18B4-0217458DF187}"/>
              </a:ext>
            </a:extLst>
          </p:cNvPr>
          <p:cNvGraphicFramePr>
            <a:graphicFrameLocks noGrp="1"/>
          </p:cNvGraphicFramePr>
          <p:nvPr>
            <p:extLst>
              <p:ext uri="{D42A27DB-BD31-4B8C-83A1-F6EECF244321}">
                <p14:modId xmlns:p14="http://schemas.microsoft.com/office/powerpoint/2010/main" val="3779556980"/>
              </p:ext>
            </p:extLst>
          </p:nvPr>
        </p:nvGraphicFramePr>
        <p:xfrm>
          <a:off x="7728044" y="3345666"/>
          <a:ext cx="2985434" cy="1307592"/>
        </p:xfrm>
        <a:graphic>
          <a:graphicData uri="http://schemas.openxmlformats.org/drawingml/2006/table">
            <a:tbl>
              <a:tblPr firstRow="1" bandRow="1">
                <a:noFill/>
                <a:tableStyleId>{5C22544A-7EE6-4342-B048-85BDC9FD1C3A}</a:tableStyleId>
              </a:tblPr>
              <a:tblGrid>
                <a:gridCol w="2985434">
                  <a:extLst>
                    <a:ext uri="{9D8B030D-6E8A-4147-A177-3AD203B41FA5}">
                      <a16:colId xmlns:a16="http://schemas.microsoft.com/office/drawing/2014/main" val="3187003255"/>
                    </a:ext>
                  </a:extLst>
                </a:gridCol>
              </a:tblGrid>
              <a:tr h="1307592">
                <a:tc>
                  <a:txBody>
                    <a:bodyPr/>
                    <a:lstStyle/>
                    <a:p>
                      <a:r>
                        <a:rPr lang="en-GB" sz="3300" b="0" cap="none" spc="0">
                          <a:solidFill>
                            <a:schemeClr val="tx1"/>
                          </a:solidFill>
                        </a:rPr>
                        <a:t>Presented by </a:t>
                      </a:r>
                      <a:r>
                        <a:rPr lang="en-GB" sz="3300" b="0" cap="none" spc="0" err="1">
                          <a:solidFill>
                            <a:schemeClr val="tx1"/>
                          </a:solidFill>
                        </a:rPr>
                        <a:t>Teleka</a:t>
                      </a:r>
                      <a:r>
                        <a:rPr lang="en-GB" sz="3300" b="0" cap="none" spc="0">
                          <a:solidFill>
                            <a:schemeClr val="tx1"/>
                          </a:solidFill>
                        </a:rPr>
                        <a:t> Martin</a:t>
                      </a:r>
                    </a:p>
                  </a:txBody>
                  <a:tcPr marL="0" marR="188595" marT="37719" marB="18859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51282260"/>
                  </a:ext>
                </a:extLst>
              </a:tr>
            </a:tbl>
          </a:graphicData>
        </a:graphic>
      </p:graphicFrame>
    </p:spTree>
    <p:extLst>
      <p:ext uri="{BB962C8B-B14F-4D97-AF65-F5344CB8AC3E}">
        <p14:creationId xmlns:p14="http://schemas.microsoft.com/office/powerpoint/2010/main" val="64623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2BF5-E07C-4C11-334A-70C6FF0D2FE9}"/>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Proposed method</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875BFA-2AAB-6DC0-B68C-81894876359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a:cs typeface="Calibri"/>
              </a:rPr>
              <a:t>What-</a:t>
            </a:r>
          </a:p>
          <a:p>
            <a:r>
              <a:rPr lang="en-GB" sz="1800">
                <a:cs typeface="Calibri"/>
              </a:rPr>
              <a:t>Who-</a:t>
            </a:r>
          </a:p>
          <a:p>
            <a:r>
              <a:rPr lang="en-GB" sz="1800">
                <a:cs typeface="Calibri"/>
              </a:rPr>
              <a:t>How-</a:t>
            </a:r>
          </a:p>
          <a:p>
            <a:r>
              <a:rPr lang="en-GB" sz="1800">
                <a:ea typeface="+mn-lt"/>
                <a:cs typeface="+mn-lt"/>
              </a:rPr>
              <a:t>Are you happy using the technology to collaborate with other students? </a:t>
            </a:r>
            <a:endParaRPr lang="en-GB" sz="1800">
              <a:cs typeface="Calibri"/>
            </a:endParaRPr>
          </a:p>
          <a:p>
            <a:r>
              <a:rPr lang="en-GB" sz="1800">
                <a:ea typeface="+mn-lt"/>
                <a:cs typeface="+mn-lt"/>
              </a:rPr>
              <a:t>  </a:t>
            </a:r>
            <a:endParaRPr lang="en-GB" sz="1800"/>
          </a:p>
          <a:p>
            <a:r>
              <a:rPr lang="en-GB" sz="1800">
                <a:ea typeface="+mn-lt"/>
                <a:cs typeface="+mn-lt"/>
              </a:rPr>
              <a:t>What is the most used technology while collaborating course work with each other  ? </a:t>
            </a:r>
            <a:endParaRPr lang="en-GB" sz="1800"/>
          </a:p>
          <a:p>
            <a:r>
              <a:rPr lang="en-GB" sz="1800">
                <a:ea typeface="+mn-lt"/>
                <a:cs typeface="+mn-lt"/>
              </a:rPr>
              <a:t>  Ms teams /OneDrive/ Ms word / WhatsApp/Moodle </a:t>
            </a:r>
            <a:endParaRPr lang="en-GB" sz="1800">
              <a:cs typeface="Calibri" panose="020F0502020204030204"/>
            </a:endParaRPr>
          </a:p>
          <a:p>
            <a:r>
              <a:rPr lang="en-GB" sz="1800">
                <a:ea typeface="+mn-lt"/>
                <a:cs typeface="+mn-lt"/>
              </a:rPr>
              <a:t>  </a:t>
            </a:r>
            <a:endParaRPr lang="en-GB" sz="1800"/>
          </a:p>
          <a:p>
            <a:r>
              <a:rPr lang="en-GB" sz="1800">
                <a:ea typeface="+mn-lt"/>
                <a:cs typeface="+mn-lt"/>
              </a:rPr>
              <a:t>Has technology changed students’ lives? </a:t>
            </a:r>
            <a:endParaRPr lang="en-GB" sz="1800"/>
          </a:p>
          <a:p>
            <a:r>
              <a:rPr lang="en-GB" sz="1800">
                <a:ea typeface="+mn-lt"/>
                <a:cs typeface="+mn-lt"/>
              </a:rPr>
              <a:t>  </a:t>
            </a:r>
            <a:endParaRPr lang="en-GB" sz="1800"/>
          </a:p>
          <a:p>
            <a:r>
              <a:rPr lang="en-GB" sz="1800">
                <a:ea typeface="+mn-lt"/>
                <a:cs typeface="+mn-lt"/>
              </a:rPr>
              <a:t>Does technology allow students to collaborate? </a:t>
            </a:r>
            <a:endParaRPr lang="en-GB" sz="1800"/>
          </a:p>
          <a:p>
            <a:r>
              <a:rPr lang="en-GB" sz="1800">
                <a:ea typeface="+mn-lt"/>
                <a:cs typeface="+mn-lt"/>
              </a:rPr>
              <a:t>  </a:t>
            </a:r>
            <a:endParaRPr lang="en-GB" sz="1800"/>
          </a:p>
          <a:p>
            <a:r>
              <a:rPr lang="en-GB" sz="1800">
                <a:ea typeface="+mn-lt"/>
                <a:cs typeface="+mn-lt"/>
              </a:rPr>
              <a:t>In your opinion do you think WhatsApp is the most used platform to communicate with other students? </a:t>
            </a:r>
            <a:endParaRPr lang="en-GB" sz="1800"/>
          </a:p>
          <a:p>
            <a:pPr marL="0" indent="0">
              <a:buNone/>
            </a:pPr>
            <a:endParaRPr lang="en-GB" sz="1800">
              <a:cs typeface="Calibri"/>
            </a:endParaRPr>
          </a:p>
        </p:txBody>
      </p:sp>
    </p:spTree>
    <p:extLst>
      <p:ext uri="{BB962C8B-B14F-4D97-AF65-F5344CB8AC3E}">
        <p14:creationId xmlns:p14="http://schemas.microsoft.com/office/powerpoint/2010/main" val="87846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44284-6021-877F-650F-96BAD2346A0B}"/>
              </a:ext>
            </a:extLst>
          </p:cNvPr>
          <p:cNvSpPr>
            <a:spLocks noGrp="1"/>
          </p:cNvSpPr>
          <p:nvPr>
            <p:ph type="title"/>
          </p:nvPr>
        </p:nvSpPr>
        <p:spPr>
          <a:xfrm>
            <a:off x="686834" y="1153572"/>
            <a:ext cx="3200400" cy="4461163"/>
          </a:xfrm>
        </p:spPr>
        <p:txBody>
          <a:bodyPr>
            <a:normAutofit/>
          </a:bodyPr>
          <a:lstStyle/>
          <a:p>
            <a:r>
              <a:rPr lang="en-GB" sz="3100">
                <a:solidFill>
                  <a:srgbClr val="FFFFFF"/>
                </a:solidFill>
                <a:ea typeface="+mj-lt"/>
                <a:cs typeface="+mj-lt"/>
              </a:rPr>
              <a:t>ETHICAL CONSIDERATIONS WHEN CONSERVATION RESEARCH INVOLVES PEOPLE. </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4C6AC3-FB69-5169-E0FB-6BA4E4BAF51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100">
                <a:latin typeface="Arial"/>
                <a:ea typeface="+mn-lt"/>
                <a:cs typeface="+mn-lt"/>
              </a:rPr>
              <a:t>Social science is becoming increasingly important in conservation, with more methodologies that collect data from and about people. Conservation science is a  normative and applied discipline designed to support and inform management and practice. poor research practice risks harming participants and, researchers, and can leave negative legacies. Often, those at the forefront of field-based research are the early-career researchers, many of whom enter their first research experience ill-prepared for the ethical conundrums they face. We draw on our own experiences as early career researchers to illuminate how ethical challenges arise during conservation research that involves human participants. Specifically, we considered ethical review procedures, conflicts of values, and power relations, and devised broad recommendations on how to navigate ethical challenges when they arise during research. We recommend reflexivity i.e., thinking that allows researchers to recognize the effect researchers have on the research) to help navigate ethical challenges and encourage greater engagement with ethical review processes and the development of ethical guidelines for conservation research that involves human participants. Such guidelines must be accompanied by the integration of rigorous ethical training into conservation education. We believe our experiences are not uncommon and can be avoided and hope to spark discussion to contribute to a more socially just conservation. Statement: Researchers must go beyond formal ethical protocols to protect participants, researchers, and the integrity of conservation research. (W. Jisc,2020-08, VOL.34, p.925-933). Britain, S. </a:t>
            </a:r>
            <a:r>
              <a:rPr lang="en-GB" sz="1100" i="1">
                <a:latin typeface="Arial"/>
                <a:ea typeface="+mn-lt"/>
                <a:cs typeface="+mn-lt"/>
              </a:rPr>
              <a:t>et al.</a:t>
            </a:r>
            <a:r>
              <a:rPr lang="en-GB" sz="1100">
                <a:latin typeface="Arial"/>
                <a:ea typeface="+mn-lt"/>
                <a:cs typeface="+mn-lt"/>
              </a:rPr>
              <a:t> (2020) ‘Ethical considerations when conservation research involves people’, </a:t>
            </a:r>
            <a:r>
              <a:rPr lang="en-GB" sz="1100" i="1">
                <a:latin typeface="Arial"/>
                <a:ea typeface="+mn-lt"/>
                <a:cs typeface="+mn-lt"/>
              </a:rPr>
              <a:t>Conservation biology</a:t>
            </a:r>
            <a:r>
              <a:rPr lang="en-GB" sz="1100">
                <a:latin typeface="Arial"/>
                <a:ea typeface="+mn-lt"/>
                <a:cs typeface="+mn-lt"/>
              </a:rPr>
              <a:t>, 34(4), pp. 925–933. doi:10.1111/cobi.13464 </a:t>
            </a:r>
          </a:p>
          <a:p>
            <a:endParaRPr lang="en-GB" sz="1100">
              <a:latin typeface="Arial"/>
              <a:cs typeface="Calibri"/>
            </a:endParaRPr>
          </a:p>
          <a:p>
            <a:r>
              <a:rPr lang="en-US" sz="1100">
                <a:latin typeface="Arial"/>
                <a:ea typeface="+mn-lt"/>
                <a:cs typeface="+mn-lt"/>
              </a:rPr>
              <a:t>Presented by Tuba Rani</a:t>
            </a:r>
            <a:endParaRPr lang="en-GB" sz="1100">
              <a:latin typeface="Arial"/>
              <a:ea typeface="+mn-lt"/>
              <a:cs typeface="+mn-lt"/>
            </a:endParaRPr>
          </a:p>
          <a:p>
            <a:endParaRPr lang="en-GB" sz="1100">
              <a:latin typeface="Arial"/>
              <a:cs typeface="Calibri"/>
            </a:endParaRPr>
          </a:p>
        </p:txBody>
      </p:sp>
    </p:spTree>
    <p:extLst>
      <p:ext uri="{BB962C8B-B14F-4D97-AF65-F5344CB8AC3E}">
        <p14:creationId xmlns:p14="http://schemas.microsoft.com/office/powerpoint/2010/main" val="368825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D94C139F-352F-A704-A7D9-DEB39547AC14}"/>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100" b="1">
                <a:latin typeface="Arial"/>
                <a:cs typeface="Arial"/>
              </a:rPr>
              <a:t>What is Ethics in Research and why is it Important</a:t>
            </a:r>
          </a:p>
          <a:p>
            <a:pPr indent="-228600">
              <a:lnSpc>
                <a:spcPct val="90000"/>
              </a:lnSpc>
              <a:spcAft>
                <a:spcPts val="600"/>
              </a:spcAft>
              <a:buFont typeface="Arial" panose="020B0604020202020204" pitchFamily="34" charset="0"/>
              <a:buChar char="•"/>
            </a:pPr>
            <a:r>
              <a:rPr lang="en-US" sz="1100">
                <a:latin typeface="Arial"/>
                <a:cs typeface="Arial"/>
              </a:rPr>
              <a:t> “Research ethics involves the application of fundamental ethical principles to research activities which include the design and implementation of research, respect towards society and others, the use of resources and research outputs, scientific misconduct and the regulation of research”. (Gregory. cited by 349)</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Ethical principles</a:t>
            </a:r>
          </a:p>
          <a:p>
            <a:pPr indent="-228600">
              <a:lnSpc>
                <a:spcPct val="90000"/>
              </a:lnSpc>
              <a:spcAft>
                <a:spcPts val="600"/>
              </a:spcAft>
              <a:buFont typeface="Arial" panose="020B0604020202020204" pitchFamily="34" charset="0"/>
              <a:buChar char="•"/>
            </a:pPr>
            <a:r>
              <a:rPr lang="en-US" sz="1100">
                <a:latin typeface="Arial"/>
                <a:cs typeface="Arial"/>
              </a:rPr>
              <a:t>Following is a general summary of some ethical principles that various codes address*;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Honesty</a:t>
            </a:r>
          </a:p>
          <a:p>
            <a:pPr indent="-228600">
              <a:lnSpc>
                <a:spcPct val="90000"/>
              </a:lnSpc>
              <a:spcAft>
                <a:spcPts val="600"/>
              </a:spcAft>
              <a:buFont typeface="Arial" panose="020B0604020202020204" pitchFamily="34" charset="0"/>
              <a:buChar char="•"/>
            </a:pPr>
            <a:r>
              <a:rPr lang="en-US" sz="1100">
                <a:latin typeface="Arial"/>
                <a:cs typeface="Arial"/>
              </a:rPr>
              <a:t>Honestly report data, results, methods and procedures, and publication status. Do not fabricate, falsify, or misrepresent data.do not deceive colleagues, research sponsors, or the public.</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Objectivity</a:t>
            </a:r>
          </a:p>
          <a:p>
            <a:pPr indent="-228600">
              <a:lnSpc>
                <a:spcPct val="90000"/>
              </a:lnSpc>
              <a:spcAft>
                <a:spcPts val="600"/>
              </a:spcAft>
              <a:buFont typeface="Arial" panose="020B0604020202020204" pitchFamily="34" charset="0"/>
              <a:buChar char="•"/>
            </a:pPr>
            <a:r>
              <a:rPr lang="en-US" sz="1100">
                <a:latin typeface="Arial"/>
                <a:cs typeface="Arial"/>
              </a:rPr>
              <a:t>Avoid or minimize bias or self-deception. Disclose personal or financial interests that may affect research.</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Integrity</a:t>
            </a:r>
          </a:p>
          <a:p>
            <a:pPr indent="-228600">
              <a:lnSpc>
                <a:spcPct val="90000"/>
              </a:lnSpc>
              <a:spcAft>
                <a:spcPts val="600"/>
              </a:spcAft>
              <a:buFont typeface="Arial" panose="020B0604020202020204" pitchFamily="34" charset="0"/>
              <a:buChar char="•"/>
            </a:pPr>
            <a:r>
              <a:rPr lang="en-US" sz="1100">
                <a:latin typeface="Arial"/>
                <a:cs typeface="Arial"/>
              </a:rPr>
              <a:t>Keep your promises and agreements; act with sincerity; strive for consistency of thought and action.</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Carefulness</a:t>
            </a:r>
          </a:p>
          <a:p>
            <a:pPr indent="-228600">
              <a:lnSpc>
                <a:spcPct val="90000"/>
              </a:lnSpc>
              <a:spcAft>
                <a:spcPts val="600"/>
              </a:spcAft>
              <a:buFont typeface="Arial" panose="020B0604020202020204" pitchFamily="34" charset="0"/>
              <a:buChar char="•"/>
            </a:pPr>
            <a:r>
              <a:rPr lang="en-US" sz="1100">
                <a:latin typeface="Arial"/>
                <a:cs typeface="Arial"/>
              </a:rPr>
              <a:t>Avoid</a:t>
            </a:r>
            <a:r>
              <a:rPr lang="en-US" sz="1100" b="1">
                <a:latin typeface="Arial"/>
                <a:cs typeface="Arial"/>
              </a:rPr>
              <a:t> </a:t>
            </a:r>
            <a:r>
              <a:rPr lang="en-US" sz="1100">
                <a:latin typeface="Arial"/>
                <a:cs typeface="Arial"/>
              </a:rPr>
              <a:t>careless errors and negligence; Keep good records of research activities, such as data collection, research design, and correspondence with agencies or journals.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Openness</a:t>
            </a:r>
          </a:p>
          <a:p>
            <a:pPr indent="-228600">
              <a:lnSpc>
                <a:spcPct val="90000"/>
              </a:lnSpc>
              <a:spcAft>
                <a:spcPts val="600"/>
              </a:spcAft>
              <a:buFont typeface="Arial" panose="020B0604020202020204" pitchFamily="34" charset="0"/>
              <a:buChar char="•"/>
            </a:pPr>
            <a:r>
              <a:rPr lang="en-US" sz="1100">
                <a:latin typeface="Arial"/>
                <a:cs typeface="Arial"/>
              </a:rPr>
              <a:t>Share data, results, ideas, tools, and resources. Be open to criticism and new ideas.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a:p>
            <a:pPr indent="-228600">
              <a:lnSpc>
                <a:spcPct val="90000"/>
              </a:lnSpc>
              <a:spcAft>
                <a:spcPts val="600"/>
              </a:spcAft>
              <a:buFont typeface="Arial" panose="020B0604020202020204" pitchFamily="34" charset="0"/>
              <a:buChar char="•"/>
            </a:pPr>
            <a:endParaRPr lang="en-US" sz="1100">
              <a:latin typeface="Arial"/>
              <a:cs typeface="Arial"/>
            </a:endParaRPr>
          </a:p>
        </p:txBody>
      </p:sp>
    </p:spTree>
    <p:extLst>
      <p:ext uri="{BB962C8B-B14F-4D97-AF65-F5344CB8AC3E}">
        <p14:creationId xmlns:p14="http://schemas.microsoft.com/office/powerpoint/2010/main" val="79483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BA067DCB-A39F-32CB-B7A5-63D71C1D28A9}"/>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b="1">
                <a:latin typeface="Arial"/>
                <a:cs typeface="Arial"/>
              </a:rPr>
              <a:t>Transparency</a:t>
            </a:r>
          </a:p>
          <a:p>
            <a:pPr indent="-228600">
              <a:lnSpc>
                <a:spcPct val="90000"/>
              </a:lnSpc>
              <a:spcAft>
                <a:spcPts val="600"/>
              </a:spcAft>
              <a:buFont typeface="Arial" panose="020B0604020202020204" pitchFamily="34" charset="0"/>
              <a:buChar char="•"/>
            </a:pPr>
            <a:r>
              <a:rPr lang="en-US" sz="1100">
                <a:latin typeface="Arial"/>
                <a:cs typeface="Arial"/>
              </a:rPr>
              <a:t>Disclosed methods, materials assumptions, analyses, and other information needed to evaluate your research.</a:t>
            </a:r>
          </a:p>
          <a:p>
            <a:pPr indent="-228600">
              <a:lnSpc>
                <a:spcPct val="90000"/>
              </a:lnSpc>
              <a:spcAft>
                <a:spcPts val="600"/>
              </a:spcAft>
              <a:buFont typeface="Arial" panose="020B0604020202020204" pitchFamily="34" charset="0"/>
              <a:buChar char="•"/>
            </a:pPr>
            <a:r>
              <a:rPr lang="en-US" sz="1100" b="1">
                <a:latin typeface="Arial"/>
                <a:cs typeface="Arial"/>
              </a:rPr>
              <a:t>Confidentiality</a:t>
            </a:r>
          </a:p>
          <a:p>
            <a:pPr indent="-228600">
              <a:lnSpc>
                <a:spcPct val="90000"/>
              </a:lnSpc>
              <a:spcAft>
                <a:spcPts val="600"/>
              </a:spcAft>
              <a:buFont typeface="Arial" panose="020B0604020202020204" pitchFamily="34" charset="0"/>
              <a:buChar char="•"/>
            </a:pPr>
            <a:r>
              <a:rPr lang="en-US" sz="1100">
                <a:latin typeface="Arial"/>
                <a:cs typeface="Arial"/>
              </a:rPr>
              <a:t>Protect confidential communications, such as paper or grants submitted for publication, personnel records, trade or military secrets, and patient records.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Responsible mentoring:</a:t>
            </a:r>
          </a:p>
          <a:p>
            <a:pPr indent="-228600">
              <a:lnSpc>
                <a:spcPct val="90000"/>
              </a:lnSpc>
              <a:spcAft>
                <a:spcPts val="600"/>
              </a:spcAft>
              <a:buFont typeface="Arial" panose="020B0604020202020204" pitchFamily="34" charset="0"/>
              <a:buChar char="•"/>
            </a:pPr>
            <a:r>
              <a:rPr lang="en-US" sz="1100">
                <a:latin typeface="Arial"/>
                <a:cs typeface="Arial"/>
              </a:rPr>
              <a:t>help to educate, mentor, and advise students. Promote their welfare and allow them to make their own decisions.</a:t>
            </a:r>
          </a:p>
          <a:p>
            <a:pPr indent="-228600">
              <a:lnSpc>
                <a:spcPct val="90000"/>
              </a:lnSpc>
              <a:spcAft>
                <a:spcPts val="600"/>
              </a:spcAft>
              <a:buFont typeface="Arial" panose="020B0604020202020204" pitchFamily="34" charset="0"/>
              <a:buChar char="•"/>
            </a:pPr>
            <a:r>
              <a:rPr lang="en-US" sz="1100" b="1">
                <a:latin typeface="Arial"/>
                <a:cs typeface="Arial"/>
              </a:rPr>
              <a:t>Respect for colleagues:</a:t>
            </a:r>
          </a:p>
          <a:p>
            <a:pPr indent="-228600">
              <a:lnSpc>
                <a:spcPct val="90000"/>
              </a:lnSpc>
              <a:spcAft>
                <a:spcPts val="600"/>
              </a:spcAft>
              <a:buFont typeface="Arial" panose="020B0604020202020204" pitchFamily="34" charset="0"/>
              <a:buChar char="•"/>
            </a:pPr>
            <a:r>
              <a:rPr lang="en-US" sz="1100">
                <a:latin typeface="Arial"/>
                <a:cs typeface="Arial"/>
              </a:rPr>
              <a:t>respect your colleagues and treat them fairly.</a:t>
            </a:r>
          </a:p>
          <a:p>
            <a:pPr indent="-228600">
              <a:lnSpc>
                <a:spcPct val="90000"/>
              </a:lnSpc>
              <a:spcAft>
                <a:spcPts val="600"/>
              </a:spcAft>
              <a:buFont typeface="Arial" panose="020B0604020202020204" pitchFamily="34" charset="0"/>
              <a:buChar char="•"/>
            </a:pPr>
            <a:r>
              <a:rPr lang="en-US" sz="1100" b="1">
                <a:latin typeface="Arial"/>
                <a:cs typeface="Arial"/>
              </a:rPr>
              <a:t>Social Responsibility:</a:t>
            </a:r>
          </a:p>
          <a:p>
            <a:pPr indent="-228600">
              <a:lnSpc>
                <a:spcPct val="90000"/>
              </a:lnSpc>
              <a:spcAft>
                <a:spcPts val="600"/>
              </a:spcAft>
              <a:buFont typeface="Arial" panose="020B0604020202020204" pitchFamily="34" charset="0"/>
              <a:buChar char="•"/>
            </a:pPr>
            <a:r>
              <a:rPr lang="en-US" sz="1100">
                <a:latin typeface="Arial"/>
                <a:cs typeface="Arial"/>
              </a:rPr>
              <a:t>strive to promote social good and prevent or mitigate social harms through research, public education, and advocacy.</a:t>
            </a:r>
          </a:p>
          <a:p>
            <a:pPr indent="-228600">
              <a:lnSpc>
                <a:spcPct val="90000"/>
              </a:lnSpc>
              <a:spcAft>
                <a:spcPts val="600"/>
              </a:spcAft>
              <a:buFont typeface="Arial" panose="020B0604020202020204" pitchFamily="34" charset="0"/>
              <a:buChar char="•"/>
            </a:pPr>
            <a:r>
              <a:rPr lang="en-US" sz="1100" b="1">
                <a:latin typeface="Arial"/>
                <a:cs typeface="Arial"/>
              </a:rPr>
              <a:t>Non-Discrimination:</a:t>
            </a:r>
          </a:p>
          <a:p>
            <a:pPr indent="-228600">
              <a:lnSpc>
                <a:spcPct val="90000"/>
              </a:lnSpc>
              <a:spcAft>
                <a:spcPts val="600"/>
              </a:spcAft>
              <a:buFont typeface="Arial" panose="020B0604020202020204" pitchFamily="34" charset="0"/>
              <a:buChar char="•"/>
            </a:pPr>
            <a:r>
              <a:rPr lang="en-US" sz="1100">
                <a:latin typeface="Arial"/>
                <a:cs typeface="Arial"/>
              </a:rPr>
              <a:t>Avoid discrimination against colleagues or students because of sex, race, ethnicity, or other factors that are not related to their scientific competence and integrity.</a:t>
            </a:r>
          </a:p>
          <a:p>
            <a:pPr indent="-228600">
              <a:lnSpc>
                <a:spcPct val="90000"/>
              </a:lnSpc>
              <a:spcAft>
                <a:spcPts val="600"/>
              </a:spcAft>
              <a:buFont typeface="Arial" panose="020B0604020202020204" pitchFamily="34" charset="0"/>
              <a:buChar char="•"/>
            </a:pPr>
            <a:r>
              <a:rPr lang="en-US" sz="1100" b="1">
                <a:latin typeface="Arial"/>
                <a:cs typeface="Arial"/>
              </a:rPr>
              <a:t>Legality:</a:t>
            </a:r>
          </a:p>
          <a:p>
            <a:pPr indent="-228600">
              <a:lnSpc>
                <a:spcPct val="90000"/>
              </a:lnSpc>
              <a:spcAft>
                <a:spcPts val="600"/>
              </a:spcAft>
              <a:buFont typeface="Arial" panose="020B0604020202020204" pitchFamily="34" charset="0"/>
              <a:buChar char="•"/>
            </a:pPr>
            <a:r>
              <a:rPr lang="en-US" sz="1100">
                <a:latin typeface="Arial"/>
                <a:cs typeface="Arial"/>
              </a:rPr>
              <a:t>Know and obey relevant laws and institutional and governmental policies.</a:t>
            </a:r>
          </a:p>
          <a:p>
            <a:pPr indent="-228600">
              <a:lnSpc>
                <a:spcPct val="90000"/>
              </a:lnSpc>
              <a:spcAft>
                <a:spcPts val="600"/>
              </a:spcAft>
              <a:buFont typeface="Arial" panose="020B0604020202020204" pitchFamily="34" charset="0"/>
              <a:buChar char="•"/>
            </a:pPr>
            <a:r>
              <a:rPr lang="en-US" sz="1100" b="1">
                <a:latin typeface="Arial"/>
                <a:cs typeface="Arial"/>
              </a:rPr>
              <a:t>Human Subjects and Protection:</a:t>
            </a:r>
          </a:p>
          <a:p>
            <a:pPr indent="-228600">
              <a:lnSpc>
                <a:spcPct val="90000"/>
              </a:lnSpc>
              <a:spcAft>
                <a:spcPts val="600"/>
              </a:spcAft>
              <a:buFont typeface="Arial" panose="020B0604020202020204" pitchFamily="34" charset="0"/>
              <a:buChar char="•"/>
            </a:pPr>
            <a:r>
              <a:rPr lang="en-US" sz="1100">
                <a:latin typeface="Arial"/>
                <a:cs typeface="Arial"/>
              </a:rPr>
              <a:t>When conducting research on human subjects, minimize harms and risks and maximize benefits, respect human dignity, privacy, and autonomy. (Bos, J.2020 p.xvi,287) </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p:txBody>
      </p:sp>
    </p:spTree>
    <p:extLst>
      <p:ext uri="{BB962C8B-B14F-4D97-AF65-F5344CB8AC3E}">
        <p14:creationId xmlns:p14="http://schemas.microsoft.com/office/powerpoint/2010/main" val="4175773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BD58C-2ABF-8899-8938-A1045F54926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400" kern="1200">
                <a:solidFill>
                  <a:srgbClr val="FFFFFF"/>
                </a:solidFill>
                <a:latin typeface="+mj-lt"/>
                <a:ea typeface="+mj-ea"/>
                <a:cs typeface="+mj-cs"/>
              </a:rPr>
              <a:t>Questions asked as a Survey/Questionnaire</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B77486-3750-1B1D-6219-91EF768F8109}"/>
              </a:ext>
            </a:extLst>
          </p:cNvPr>
          <p:cNvSpPr>
            <a:spLocks noGrp="1"/>
          </p:cNvSpPr>
          <p:nvPr>
            <p:ph idx="1"/>
          </p:nvPr>
        </p:nvSpPr>
        <p:spPr>
          <a:xfrm>
            <a:off x="6574536" y="640080"/>
            <a:ext cx="5053066" cy="4746879"/>
          </a:xfrm>
        </p:spPr>
        <p:txBody>
          <a:bodyPr vert="horz" lIns="91440" tIns="45720" rIns="91440" bIns="45720" rtlCol="0" anchor="t">
            <a:normAutofit/>
          </a:bodyPr>
          <a:lstStyle/>
          <a:p>
            <a:r>
              <a:rPr lang="en-US" sz="1800"/>
              <a:t>Questions as a survey were put to the class students on their opinions on how they thought technology was helpful at UWTSD.</a:t>
            </a:r>
            <a:endParaRPr lang="en-US" sz="1800">
              <a:cs typeface="Calibri"/>
            </a:endParaRPr>
          </a:p>
          <a:p>
            <a:r>
              <a:rPr lang="en-US" sz="1800"/>
              <a:t>The five questions used were created on Microsoft Forms and sent to individual students to find out how they felt about the options or choices of tools used when working collectively as a group.</a:t>
            </a:r>
            <a:endParaRPr lang="en-US" sz="1800">
              <a:cs typeface="Calibri"/>
            </a:endParaRPr>
          </a:p>
          <a:p>
            <a:r>
              <a:rPr lang="en-US" sz="1800"/>
              <a:t>Responses were collected from the information given and put together to form the data needed for analysis.</a:t>
            </a:r>
            <a:endParaRPr lang="en-US" sz="1800">
              <a:cs typeface="Calibri"/>
            </a:endParaRPr>
          </a:p>
          <a:p>
            <a:r>
              <a:rPr lang="en-US" sz="1800"/>
              <a:t>The five key research questions were:</a:t>
            </a:r>
            <a:endParaRPr lang="en-US" sz="1800">
              <a:cs typeface="Calibri"/>
            </a:endParaRPr>
          </a:p>
        </p:txBody>
      </p:sp>
      <p:sp>
        <p:nvSpPr>
          <p:cNvPr id="5" name="TextBox 4">
            <a:extLst>
              <a:ext uri="{FF2B5EF4-FFF2-40B4-BE49-F238E27FC236}">
                <a16:creationId xmlns:a16="http://schemas.microsoft.com/office/drawing/2014/main" id="{6E9431D6-11E2-1D66-B42D-3112159FAB2B}"/>
              </a:ext>
            </a:extLst>
          </p:cNvPr>
          <p:cNvSpPr txBox="1"/>
          <p:nvPr/>
        </p:nvSpPr>
        <p:spPr>
          <a:xfrm>
            <a:off x="6570204" y="5519165"/>
            <a:ext cx="5057398" cy="69875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2000"/>
              <a:t>Presented by </a:t>
            </a:r>
          </a:p>
          <a:p>
            <a:pPr indent="-228600">
              <a:lnSpc>
                <a:spcPct val="90000"/>
              </a:lnSpc>
              <a:spcAft>
                <a:spcPts val="600"/>
              </a:spcAft>
              <a:buFont typeface="Arial" panose="020B0604020202020204" pitchFamily="34" charset="0"/>
              <a:buChar char="•"/>
            </a:pPr>
            <a:r>
              <a:rPr lang="en-US" sz="2000"/>
              <a:t>Christine Parchment</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09999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34702-C8AB-38F2-3C43-B191A2C70ECA}"/>
              </a:ext>
            </a:extLst>
          </p:cNvPr>
          <p:cNvSpPr>
            <a:spLocks noGrp="1"/>
          </p:cNvSpPr>
          <p:nvPr>
            <p:ph type="title"/>
          </p:nvPr>
        </p:nvSpPr>
        <p:spPr>
          <a:xfrm>
            <a:off x="839788" y="457200"/>
            <a:ext cx="3932237" cy="581025"/>
          </a:xfrm>
        </p:spPr>
        <p:txBody>
          <a:bodyPr>
            <a:normAutofit/>
          </a:bodyPr>
          <a:lstStyle/>
          <a:p>
            <a:r>
              <a:rPr lang="en-GB" sz="2800">
                <a:cs typeface="Calibri Light"/>
              </a:rPr>
              <a:t>Five Questions</a:t>
            </a:r>
          </a:p>
        </p:txBody>
      </p:sp>
      <p:sp>
        <p:nvSpPr>
          <p:cNvPr id="3" name="Content Placeholder 2">
            <a:extLst>
              <a:ext uri="{FF2B5EF4-FFF2-40B4-BE49-F238E27FC236}">
                <a16:creationId xmlns:a16="http://schemas.microsoft.com/office/drawing/2014/main" id="{ECBC9C35-6210-9EAE-90D4-796327128F29}"/>
              </a:ext>
            </a:extLst>
          </p:cNvPr>
          <p:cNvSpPr>
            <a:spLocks noGrp="1"/>
          </p:cNvSpPr>
          <p:nvPr>
            <p:ph idx="1"/>
          </p:nvPr>
        </p:nvSpPr>
        <p:spPr>
          <a:xfrm>
            <a:off x="5183188" y="987425"/>
            <a:ext cx="6172200" cy="3054350"/>
          </a:xfrm>
        </p:spPr>
        <p:txBody>
          <a:bodyPr vert="horz" lIns="91440" tIns="45720" rIns="91440" bIns="45720" rtlCol="0" anchor="t">
            <a:normAutofit lnSpcReduction="10000"/>
          </a:bodyPr>
          <a:lstStyle/>
          <a:p>
            <a:pPr marL="0" indent="0">
              <a:buNone/>
            </a:pPr>
            <a:r>
              <a:rPr lang="en-GB" sz="1800">
                <a:latin typeface="Arial"/>
                <a:cs typeface="Calibri"/>
              </a:rPr>
              <a:t>Type and Style of Questioning</a:t>
            </a:r>
          </a:p>
          <a:p>
            <a:pPr marL="0" indent="0">
              <a:buNone/>
            </a:pPr>
            <a:r>
              <a:rPr lang="en-GB" sz="1800">
                <a:latin typeface="Arial"/>
                <a:cs typeface="Calibri"/>
              </a:rPr>
              <a:t>Open Questions-  Were used to ask a question that has any answer</a:t>
            </a:r>
          </a:p>
          <a:p>
            <a:pPr marL="0" indent="0">
              <a:buNone/>
            </a:pPr>
            <a:r>
              <a:rPr lang="en-GB" sz="1800">
                <a:latin typeface="Arial"/>
                <a:cs typeface="Calibri"/>
              </a:rPr>
              <a:t>Closed Questions- Were used to ask  a question which has a straight yes, no answer.</a:t>
            </a:r>
          </a:p>
          <a:p>
            <a:pPr marL="0" indent="0">
              <a:buNone/>
            </a:pPr>
            <a:r>
              <a:rPr lang="en-GB" sz="1800">
                <a:latin typeface="Arial"/>
                <a:cs typeface="Calibri"/>
              </a:rPr>
              <a:t>Rank Order Questions- are set in a list of order/ importance/priority.</a:t>
            </a:r>
          </a:p>
          <a:p>
            <a:pPr marL="0" indent="0">
              <a:buNone/>
            </a:pPr>
            <a:r>
              <a:rPr lang="en-GB" sz="1800">
                <a:latin typeface="Arial"/>
                <a:cs typeface="Calibri"/>
              </a:rPr>
              <a:t>Likert Scale Questions- Used to circle around answers selected. Whether the person strongly agrees, agree, don’t know, disagree, Strongly disagree.</a:t>
            </a:r>
          </a:p>
          <a:p>
            <a:pPr marL="0" indent="0">
              <a:buNone/>
            </a:pPr>
            <a:endParaRPr lang="en-GB" sz="1800">
              <a:cs typeface="Calibri"/>
            </a:endParaRPr>
          </a:p>
        </p:txBody>
      </p:sp>
      <p:sp>
        <p:nvSpPr>
          <p:cNvPr id="4" name="Text Placeholder 3">
            <a:extLst>
              <a:ext uri="{FF2B5EF4-FFF2-40B4-BE49-F238E27FC236}">
                <a16:creationId xmlns:a16="http://schemas.microsoft.com/office/drawing/2014/main" id="{7CD17F8D-F34C-9E3E-CBAC-B1A9D259AC09}"/>
              </a:ext>
            </a:extLst>
          </p:cNvPr>
          <p:cNvSpPr>
            <a:spLocks noGrp="1"/>
          </p:cNvSpPr>
          <p:nvPr>
            <p:ph type="body" sz="half" idx="2"/>
          </p:nvPr>
        </p:nvSpPr>
        <p:spPr>
          <a:xfrm>
            <a:off x="515938" y="1171575"/>
            <a:ext cx="3932237" cy="3049588"/>
          </a:xfrm>
        </p:spPr>
        <p:txBody>
          <a:bodyPr vert="horz" lIns="91440" tIns="45720" rIns="91440" bIns="45720" rtlCol="0" anchor="t">
            <a:normAutofit/>
          </a:bodyPr>
          <a:lstStyle/>
          <a:p>
            <a:pPr marL="285750" indent="-285750">
              <a:buFont typeface="Arial"/>
              <a:buChar char="•"/>
            </a:pPr>
            <a:r>
              <a:rPr lang="en-GB">
                <a:ea typeface="+mn-lt"/>
                <a:cs typeface="+mn-lt"/>
              </a:rPr>
              <a:t>Are you happy using technology to collaborate with other students?</a:t>
            </a:r>
            <a:endParaRPr lang="en-US">
              <a:ea typeface="+mn-lt"/>
              <a:cs typeface="+mn-lt"/>
            </a:endParaRPr>
          </a:p>
          <a:p>
            <a:pPr marL="285750" indent="-285750">
              <a:buFont typeface="Arial"/>
              <a:buChar char="•"/>
            </a:pPr>
            <a:r>
              <a:rPr lang="en-GB">
                <a:ea typeface="+mn-lt"/>
                <a:cs typeface="+mn-lt"/>
              </a:rPr>
              <a:t>Has technology changed students' lives?</a:t>
            </a:r>
            <a:endParaRPr lang="en-US">
              <a:ea typeface="+mn-lt"/>
              <a:cs typeface="+mn-lt"/>
            </a:endParaRPr>
          </a:p>
          <a:p>
            <a:pPr marL="285750" indent="-285750">
              <a:buFont typeface="Arial"/>
              <a:buChar char="•"/>
            </a:pPr>
            <a:r>
              <a:rPr lang="en-GB">
                <a:ea typeface="+mn-lt"/>
                <a:cs typeface="+mn-lt"/>
              </a:rPr>
              <a:t>What is the most used technology while collaborating coursework with each other?</a:t>
            </a:r>
            <a:endParaRPr lang="en-US">
              <a:ea typeface="+mn-lt"/>
              <a:cs typeface="+mn-lt"/>
            </a:endParaRPr>
          </a:p>
          <a:p>
            <a:pPr marL="285750" indent="-285750">
              <a:buFont typeface="Arial"/>
              <a:buChar char="•"/>
            </a:pPr>
            <a:r>
              <a:rPr lang="en-GB">
                <a:ea typeface="+mn-lt"/>
                <a:cs typeface="+mn-lt"/>
              </a:rPr>
              <a:t>Does technology allow students to collaborate?</a:t>
            </a:r>
            <a:endParaRPr lang="en-US">
              <a:ea typeface="+mn-lt"/>
              <a:cs typeface="+mn-lt"/>
            </a:endParaRPr>
          </a:p>
          <a:p>
            <a:pPr marL="285750" indent="-285750">
              <a:buFont typeface="Arial"/>
              <a:buChar char="•"/>
            </a:pPr>
            <a:r>
              <a:rPr lang="en-GB">
                <a:ea typeface="+mn-lt"/>
                <a:cs typeface="+mn-lt"/>
              </a:rPr>
              <a:t>In your opinion, do you think WhatsApp is the most used platform to communicate with other students? </a:t>
            </a:r>
            <a:endParaRPr lang="en-US">
              <a:ea typeface="+mn-lt"/>
              <a:cs typeface="+mn-lt"/>
            </a:endParaRPr>
          </a:p>
          <a:p>
            <a:endParaRPr lang="en-GB">
              <a:cs typeface="Calibri"/>
            </a:endParaRPr>
          </a:p>
        </p:txBody>
      </p:sp>
      <p:sp>
        <p:nvSpPr>
          <p:cNvPr id="5" name="TextBox 4">
            <a:extLst>
              <a:ext uri="{FF2B5EF4-FFF2-40B4-BE49-F238E27FC236}">
                <a16:creationId xmlns:a16="http://schemas.microsoft.com/office/drawing/2014/main" id="{71F7A85C-E16B-11A2-17D9-4D2041FE3A88}"/>
              </a:ext>
            </a:extLst>
          </p:cNvPr>
          <p:cNvSpPr txBox="1"/>
          <p:nvPr/>
        </p:nvSpPr>
        <p:spPr>
          <a:xfrm>
            <a:off x="7886700" y="59626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Presented by </a:t>
            </a:r>
            <a:endParaRPr lang="en-US">
              <a:ea typeface="+mn-lt"/>
              <a:cs typeface="+mn-lt"/>
            </a:endParaRPr>
          </a:p>
          <a:p>
            <a:r>
              <a:rPr lang="en-US">
                <a:cs typeface="Calibri"/>
              </a:rPr>
              <a:t>Christine Parchment</a:t>
            </a:r>
            <a:endParaRPr lang="en-US">
              <a:ea typeface="+mn-lt"/>
              <a:cs typeface="+mn-lt"/>
            </a:endParaRPr>
          </a:p>
          <a:p>
            <a:endParaRPr lang="en-US">
              <a:ea typeface="+mn-lt"/>
              <a:cs typeface="+mn-lt"/>
            </a:endParaRPr>
          </a:p>
          <a:p>
            <a:pPr algn="l"/>
            <a:endParaRPr lang="en-GB">
              <a:cs typeface="Calibri"/>
            </a:endParaRPr>
          </a:p>
        </p:txBody>
      </p:sp>
    </p:spTree>
    <p:extLst>
      <p:ext uri="{BB962C8B-B14F-4D97-AF65-F5344CB8AC3E}">
        <p14:creationId xmlns:p14="http://schemas.microsoft.com/office/powerpoint/2010/main" val="2930834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FDCEB-8B6E-0DAF-B1C0-3C447BB80523}"/>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C40555-632C-875B-C258-990931D0845D}"/>
              </a:ext>
            </a:extLst>
          </p:cNvPr>
          <p:cNvSpPr>
            <a:spLocks noGrp="1"/>
          </p:cNvSpPr>
          <p:nvPr>
            <p:ph idx="1"/>
          </p:nvPr>
        </p:nvSpPr>
        <p:spPr>
          <a:xfrm>
            <a:off x="4447308" y="591344"/>
            <a:ext cx="6906491" cy="5585619"/>
          </a:xfrm>
        </p:spPr>
        <p:txBody>
          <a:bodyPr anchor="ctr">
            <a:normAutofit/>
          </a:bodyPr>
          <a:lstStyle/>
          <a:p>
            <a:r>
              <a:rPr lang="en-GB" sz="1800" dirty="0">
                <a:cs typeface="Calibri"/>
              </a:rPr>
              <a:t>Brittian, S(2020)Ethical consideration when conservation research involves people, Society for Conservation Biology.</a:t>
            </a:r>
          </a:p>
          <a:p>
            <a:r>
              <a:rPr lang="en-GB" sz="1800" dirty="0">
                <a:cs typeface="Calibri"/>
              </a:rPr>
              <a:t>Resnik D.B,(2020) what is ethics in research &amp; why is it </a:t>
            </a:r>
            <a:r>
              <a:rPr lang="en-GB" sz="1800" dirty="0" err="1">
                <a:cs typeface="Calibri"/>
              </a:rPr>
              <a:t>important?</a:t>
            </a:r>
            <a:r>
              <a:rPr lang="en-GB" sz="1800" dirty="0" err="1">
                <a:ea typeface="+mn-lt"/>
                <a:cs typeface="+mn-lt"/>
              </a:rPr>
              <a:t>https</a:t>
            </a:r>
            <a:r>
              <a:rPr lang="en-GB" sz="1800" dirty="0">
                <a:ea typeface="+mn-lt"/>
                <a:cs typeface="+mn-lt"/>
              </a:rPr>
              <a:t>://www.niehs.nih.gov/research/resources/bioethics/whatis/index.cfm</a:t>
            </a:r>
          </a:p>
          <a:p>
            <a:r>
              <a:rPr lang="en-GB" sz="1800" dirty="0">
                <a:ea typeface="+mn-lt"/>
                <a:cs typeface="+mn-lt"/>
              </a:rPr>
              <a:t>burke, M., Lomas, C. and Page, C., 2008. [online] Ccti.colfinder.org. Available at: &lt;http://www.ccti.colfinder.org/sites/default/files/PreService_International/resources/KD/M4/U4/Collaboration%20Tools.pdf&gt; [Accessed 30 June 2022].</a:t>
            </a:r>
          </a:p>
          <a:p>
            <a:r>
              <a:rPr lang="en-GB" sz="1800" dirty="0">
                <a:ea typeface="+mn-lt"/>
                <a:cs typeface="+mn-lt"/>
              </a:rPr>
              <a:t>Hansen, B., 2022. </a:t>
            </a:r>
            <a:r>
              <a:rPr lang="en-GB" sz="1800" i="1" dirty="0">
                <a:ea typeface="+mn-lt"/>
                <a:cs typeface="+mn-lt"/>
              </a:rPr>
              <a:t>9 Reasons Why Collaboration Is Important to Get Right | MURAL Blog</a:t>
            </a:r>
            <a:r>
              <a:rPr lang="en-GB" sz="1800" dirty="0">
                <a:ea typeface="+mn-lt"/>
                <a:cs typeface="+mn-lt"/>
              </a:rPr>
              <a:t>. [online] Mural.co. Available at: &lt;https://mural.co/blog/why-collaboration-is-important&gt; [Accessed 1 July 2022].</a:t>
            </a:r>
          </a:p>
          <a:p>
            <a:r>
              <a:rPr lang="en-GB" sz="1800" dirty="0">
                <a:ea typeface="+mn-lt"/>
                <a:cs typeface="+mn-lt"/>
              </a:rPr>
              <a:t>GORDON, K., 2022. [online] Digitalcommons.wayne.edu. Available at: &lt;https://digitalcommons.wayne.edu/cgi/viewcontent.cgi?article=3202&amp;context=oa_dissertations&gt; [Accessed 1 July 2022].</a:t>
            </a:r>
          </a:p>
        </p:txBody>
      </p:sp>
      <p:sp>
        <p:nvSpPr>
          <p:cNvPr id="4" name="TextBox 3">
            <a:extLst>
              <a:ext uri="{FF2B5EF4-FFF2-40B4-BE49-F238E27FC236}">
                <a16:creationId xmlns:a16="http://schemas.microsoft.com/office/drawing/2014/main" id="{C68E3624-AFE4-6F48-FA07-142A6858A1B5}"/>
              </a:ext>
            </a:extLst>
          </p:cNvPr>
          <p:cNvSpPr txBox="1"/>
          <p:nvPr/>
        </p:nvSpPr>
        <p:spPr>
          <a:xfrm>
            <a:off x="4681591" y="49127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25984832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Group Presentation – Research proposal How do students use technology to collaborate at UWTSD?</vt:lpstr>
      <vt:lpstr>Introduction</vt:lpstr>
      <vt:lpstr>Proposed method</vt:lpstr>
      <vt:lpstr>ETHICAL CONSIDERATIONS WHEN CONSERVATION RESEARCH INVOLVES PEOPLE. </vt:lpstr>
      <vt:lpstr>PowerPoint Presentation</vt:lpstr>
      <vt:lpstr>PowerPoint Presentation</vt:lpstr>
      <vt:lpstr>Questions asked as a Survey/Questionnaire</vt:lpstr>
      <vt:lpstr>Five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cp:revision>
  <dcterms:created xsi:type="dcterms:W3CDTF">2022-06-16T11:27:45Z</dcterms:created>
  <dcterms:modified xsi:type="dcterms:W3CDTF">2022-07-01T10:45:58Z</dcterms:modified>
</cp:coreProperties>
</file>