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5" r:id="rId1"/>
  </p:sldMasterIdLst>
  <p:notesMasterIdLst>
    <p:notesMasterId r:id="rId14"/>
  </p:notesMasterIdLst>
  <p:sldIdLst>
    <p:sldId id="277" r:id="rId2"/>
    <p:sldId id="265" r:id="rId3"/>
    <p:sldId id="258" r:id="rId4"/>
    <p:sldId id="272" r:id="rId5"/>
    <p:sldId id="266" r:id="rId6"/>
    <p:sldId id="261" r:id="rId7"/>
    <p:sldId id="271" r:id="rId8"/>
    <p:sldId id="273" r:id="rId9"/>
    <p:sldId id="259" r:id="rId10"/>
    <p:sldId id="267" r:id="rId11"/>
    <p:sldId id="269"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23" autoAdjust="0"/>
    <p:restoredTop sz="93979" autoAdjust="0"/>
  </p:normalViewPr>
  <p:slideViewPr>
    <p:cSldViewPr snapToGrid="0">
      <p:cViewPr varScale="1">
        <p:scale>
          <a:sx n="65" d="100"/>
          <a:sy n="65" d="100"/>
        </p:scale>
        <p:origin x="652"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E8AAC1-E12B-401A-81C0-C2155B8DDE4A}" type="doc">
      <dgm:prSet loTypeId="urn:microsoft.com/office/officeart/2008/layout/VerticalCurvedList" loCatId="list" qsTypeId="urn:microsoft.com/office/officeart/2005/8/quickstyle/3d2" qsCatId="3D" csTypeId="urn:microsoft.com/office/officeart/2005/8/colors/accent6_5" csCatId="accent6" phldr="1"/>
      <dgm:spPr/>
      <dgm:t>
        <a:bodyPr/>
        <a:lstStyle/>
        <a:p>
          <a:endParaRPr lang="en-US"/>
        </a:p>
      </dgm:t>
    </dgm:pt>
    <dgm:pt modelId="{BD675F11-E82C-4344-8122-81343F6E9414}">
      <dgm:prSet phldrT="[Text]"/>
      <dgm:spPr/>
      <dgm:t>
        <a:bodyPr/>
        <a:lstStyle/>
        <a:p>
          <a:r>
            <a:rPr lang="en-GB" dirty="0" smtClean="0"/>
            <a:t>We provide </a:t>
          </a:r>
          <a:r>
            <a:rPr lang="en-US" dirty="0" smtClean="0"/>
            <a:t>outstanding value, </a:t>
          </a:r>
          <a:r>
            <a:rPr lang="en-GB" dirty="0" smtClean="0"/>
            <a:t>the highest quality clothing and homeware for modern families.</a:t>
          </a:r>
          <a:endParaRPr lang="en-US" dirty="0"/>
        </a:p>
      </dgm:t>
    </dgm:pt>
    <dgm:pt modelId="{50B79042-F405-4040-B6D7-DCA329BF8023}" type="parTrans" cxnId="{6285E3C5-D111-42D0-B1B7-04FB029B5B22}">
      <dgm:prSet/>
      <dgm:spPr/>
      <dgm:t>
        <a:bodyPr/>
        <a:lstStyle/>
        <a:p>
          <a:endParaRPr lang="en-US"/>
        </a:p>
      </dgm:t>
    </dgm:pt>
    <dgm:pt modelId="{118E5778-3A36-4D14-817F-E53547527E1D}" type="sibTrans" cxnId="{6285E3C5-D111-42D0-B1B7-04FB029B5B22}">
      <dgm:prSet/>
      <dgm:spPr/>
      <dgm:t>
        <a:bodyPr/>
        <a:lstStyle/>
        <a:p>
          <a:endParaRPr lang="en-US"/>
        </a:p>
      </dgm:t>
    </dgm:pt>
    <dgm:pt modelId="{06A0F7A7-CEF7-488D-9DA7-039FA5D289AF}">
      <dgm:prSet/>
      <dgm:spPr/>
      <dgm:t>
        <a:bodyPr/>
        <a:lstStyle/>
        <a:p>
          <a:r>
            <a:rPr lang="en-GB" dirty="0" smtClean="0"/>
            <a:t>We offer a great setup “all under one roof”, convenient parking, late night openings, free click and collect service.</a:t>
          </a:r>
          <a:endParaRPr lang="en-GB" dirty="0"/>
        </a:p>
      </dgm:t>
    </dgm:pt>
    <dgm:pt modelId="{28755A06-92DD-4B23-81DF-D6E43CB3A773}" type="parTrans" cxnId="{B71A40ED-CB0C-4788-A0CD-F092D83A0493}">
      <dgm:prSet/>
      <dgm:spPr/>
      <dgm:t>
        <a:bodyPr/>
        <a:lstStyle/>
        <a:p>
          <a:endParaRPr lang="en-US"/>
        </a:p>
      </dgm:t>
    </dgm:pt>
    <dgm:pt modelId="{CF30855B-15C6-4EBA-8A71-B2727C7E1055}" type="sibTrans" cxnId="{B71A40ED-CB0C-4788-A0CD-F092D83A0493}">
      <dgm:prSet/>
      <dgm:spPr/>
      <dgm:t>
        <a:bodyPr/>
        <a:lstStyle/>
        <a:p>
          <a:endParaRPr lang="en-US"/>
        </a:p>
      </dgm:t>
    </dgm:pt>
    <dgm:pt modelId="{3FAB7A5F-38CD-4F26-BA6F-9F7A386091D8}">
      <dgm:prSet/>
      <dgm:spPr/>
      <dgm:t>
        <a:bodyPr/>
        <a:lstStyle/>
        <a:p>
          <a:r>
            <a:rPr lang="en-US" baseline="0" dirty="0" smtClean="0"/>
            <a:t>We have 217 stores across the UK and we are expanding overseas through franchising. </a:t>
          </a:r>
          <a:endParaRPr lang="en-GB" dirty="0"/>
        </a:p>
      </dgm:t>
    </dgm:pt>
    <dgm:pt modelId="{73D70F59-1090-4FE1-ADF2-7B2A07A0A29D}" type="parTrans" cxnId="{E7FFD3CD-FCBA-4666-BDE2-FF214A878C2E}">
      <dgm:prSet/>
      <dgm:spPr/>
      <dgm:t>
        <a:bodyPr/>
        <a:lstStyle/>
        <a:p>
          <a:endParaRPr lang="en-US"/>
        </a:p>
      </dgm:t>
    </dgm:pt>
    <dgm:pt modelId="{1099E166-828D-4AFF-AE06-F42024272AF5}" type="sibTrans" cxnId="{E7FFD3CD-FCBA-4666-BDE2-FF214A878C2E}">
      <dgm:prSet/>
      <dgm:spPr/>
      <dgm:t>
        <a:bodyPr/>
        <a:lstStyle/>
        <a:p>
          <a:endParaRPr lang="en-US"/>
        </a:p>
      </dgm:t>
    </dgm:pt>
    <dgm:pt modelId="{5A8A70E1-EACA-4E7D-8724-E748BAAC53C0}">
      <dgm:prSet/>
      <dgm:spPr/>
      <dgm:t>
        <a:bodyPr/>
        <a:lstStyle/>
        <a:p>
          <a:r>
            <a:rPr lang="en-GB" dirty="0" smtClean="0"/>
            <a:t>We have opened stores overseas, in countries including Germany, Jordan, Qatar, Malta and the UAE.</a:t>
          </a:r>
          <a:endParaRPr lang="en-GB" dirty="0"/>
        </a:p>
      </dgm:t>
    </dgm:pt>
    <dgm:pt modelId="{02DD232D-CDD1-4380-9A77-11762AC84854}" type="parTrans" cxnId="{11E60664-7693-4689-B283-877E2048BCA5}">
      <dgm:prSet/>
      <dgm:spPr/>
      <dgm:t>
        <a:bodyPr/>
        <a:lstStyle/>
        <a:p>
          <a:endParaRPr lang="en-US"/>
        </a:p>
      </dgm:t>
    </dgm:pt>
    <dgm:pt modelId="{DF1D34DB-1B7F-4FA6-B62A-D72D9E7673E5}" type="sibTrans" cxnId="{11E60664-7693-4689-B283-877E2048BCA5}">
      <dgm:prSet/>
      <dgm:spPr/>
      <dgm:t>
        <a:bodyPr/>
        <a:lstStyle/>
        <a:p>
          <a:endParaRPr lang="en-US"/>
        </a:p>
      </dgm:t>
    </dgm:pt>
    <dgm:pt modelId="{8978E6FC-512D-4787-A776-F4930DE36983}" type="pres">
      <dgm:prSet presAssocID="{10E8AAC1-E12B-401A-81C0-C2155B8DDE4A}" presName="Name0" presStyleCnt="0">
        <dgm:presLayoutVars>
          <dgm:chMax val="7"/>
          <dgm:chPref val="7"/>
          <dgm:dir/>
        </dgm:presLayoutVars>
      </dgm:prSet>
      <dgm:spPr/>
      <dgm:t>
        <a:bodyPr/>
        <a:lstStyle/>
        <a:p>
          <a:endParaRPr lang="en-US"/>
        </a:p>
      </dgm:t>
    </dgm:pt>
    <dgm:pt modelId="{83D66C28-3196-4CB1-A03E-F201EAD1FD28}" type="pres">
      <dgm:prSet presAssocID="{10E8AAC1-E12B-401A-81C0-C2155B8DDE4A}" presName="Name1" presStyleCnt="0"/>
      <dgm:spPr/>
    </dgm:pt>
    <dgm:pt modelId="{47D58967-99A6-4AC4-AA96-5F9B6C1CCD4A}" type="pres">
      <dgm:prSet presAssocID="{10E8AAC1-E12B-401A-81C0-C2155B8DDE4A}" presName="cycle" presStyleCnt="0"/>
      <dgm:spPr/>
    </dgm:pt>
    <dgm:pt modelId="{BE766FB0-C720-4D5A-A6AE-3C8DC9749E7A}" type="pres">
      <dgm:prSet presAssocID="{10E8AAC1-E12B-401A-81C0-C2155B8DDE4A}" presName="srcNode" presStyleLbl="node1" presStyleIdx="0" presStyleCnt="4"/>
      <dgm:spPr/>
    </dgm:pt>
    <dgm:pt modelId="{838C730B-7977-4732-97AD-C46C67CAFBAB}" type="pres">
      <dgm:prSet presAssocID="{10E8AAC1-E12B-401A-81C0-C2155B8DDE4A}" presName="conn" presStyleLbl="parChTrans1D2" presStyleIdx="0" presStyleCnt="1"/>
      <dgm:spPr/>
      <dgm:t>
        <a:bodyPr/>
        <a:lstStyle/>
        <a:p>
          <a:endParaRPr lang="en-US"/>
        </a:p>
      </dgm:t>
    </dgm:pt>
    <dgm:pt modelId="{C1D4B0E0-681B-45A0-BACA-633D5F34F3AF}" type="pres">
      <dgm:prSet presAssocID="{10E8AAC1-E12B-401A-81C0-C2155B8DDE4A}" presName="extraNode" presStyleLbl="node1" presStyleIdx="0" presStyleCnt="4"/>
      <dgm:spPr/>
    </dgm:pt>
    <dgm:pt modelId="{DF03700B-07FD-4BA8-8288-B9B5F597A463}" type="pres">
      <dgm:prSet presAssocID="{10E8AAC1-E12B-401A-81C0-C2155B8DDE4A}" presName="dstNode" presStyleLbl="node1" presStyleIdx="0" presStyleCnt="4"/>
      <dgm:spPr/>
    </dgm:pt>
    <dgm:pt modelId="{C11CB79F-60F5-467F-8F7B-F05BD936F289}" type="pres">
      <dgm:prSet presAssocID="{BD675F11-E82C-4344-8122-81343F6E9414}" presName="text_1" presStyleLbl="node1" presStyleIdx="0" presStyleCnt="4">
        <dgm:presLayoutVars>
          <dgm:bulletEnabled val="1"/>
        </dgm:presLayoutVars>
      </dgm:prSet>
      <dgm:spPr/>
      <dgm:t>
        <a:bodyPr/>
        <a:lstStyle/>
        <a:p>
          <a:endParaRPr lang="en-US"/>
        </a:p>
      </dgm:t>
    </dgm:pt>
    <dgm:pt modelId="{9A1E1828-EF19-45C7-8D0C-D86F7AFA5B46}" type="pres">
      <dgm:prSet presAssocID="{BD675F11-E82C-4344-8122-81343F6E9414}" presName="accent_1" presStyleCnt="0"/>
      <dgm:spPr/>
    </dgm:pt>
    <dgm:pt modelId="{6CCA257F-912A-4541-BC78-59CD1DDB3B21}" type="pres">
      <dgm:prSet presAssocID="{BD675F11-E82C-4344-8122-81343F6E9414}" presName="accentRepeatNode" presStyleLbl="solidFgAcc1" presStyleIdx="0" presStyleCnt="4"/>
      <dgm:spPr/>
    </dgm:pt>
    <dgm:pt modelId="{435384CB-0CD1-44B6-917B-4FBA6CA3954F}" type="pres">
      <dgm:prSet presAssocID="{06A0F7A7-CEF7-488D-9DA7-039FA5D289AF}" presName="text_2" presStyleLbl="node1" presStyleIdx="1" presStyleCnt="4">
        <dgm:presLayoutVars>
          <dgm:bulletEnabled val="1"/>
        </dgm:presLayoutVars>
      </dgm:prSet>
      <dgm:spPr/>
      <dgm:t>
        <a:bodyPr/>
        <a:lstStyle/>
        <a:p>
          <a:endParaRPr lang="en-US"/>
        </a:p>
      </dgm:t>
    </dgm:pt>
    <dgm:pt modelId="{60DC51C2-9471-483E-A51D-DD7599D813EE}" type="pres">
      <dgm:prSet presAssocID="{06A0F7A7-CEF7-488D-9DA7-039FA5D289AF}" presName="accent_2" presStyleCnt="0"/>
      <dgm:spPr/>
    </dgm:pt>
    <dgm:pt modelId="{60C5FF79-EC03-4A51-A526-FF316C344957}" type="pres">
      <dgm:prSet presAssocID="{06A0F7A7-CEF7-488D-9DA7-039FA5D289AF}" presName="accentRepeatNode" presStyleLbl="solidFgAcc1" presStyleIdx="1" presStyleCnt="4" custLinFactNeighborX="-1159"/>
      <dgm:spPr/>
    </dgm:pt>
    <dgm:pt modelId="{09961B2D-169E-423F-B41F-1F8BCFBFE7B1}" type="pres">
      <dgm:prSet presAssocID="{3FAB7A5F-38CD-4F26-BA6F-9F7A386091D8}" presName="text_3" presStyleLbl="node1" presStyleIdx="2" presStyleCnt="4">
        <dgm:presLayoutVars>
          <dgm:bulletEnabled val="1"/>
        </dgm:presLayoutVars>
      </dgm:prSet>
      <dgm:spPr/>
      <dgm:t>
        <a:bodyPr/>
        <a:lstStyle/>
        <a:p>
          <a:endParaRPr lang="en-US"/>
        </a:p>
      </dgm:t>
    </dgm:pt>
    <dgm:pt modelId="{76C428B6-0CFB-4E12-9809-E1A4D8FE6A65}" type="pres">
      <dgm:prSet presAssocID="{3FAB7A5F-38CD-4F26-BA6F-9F7A386091D8}" presName="accent_3" presStyleCnt="0"/>
      <dgm:spPr/>
    </dgm:pt>
    <dgm:pt modelId="{105D1235-438F-40F5-A78F-000691166781}" type="pres">
      <dgm:prSet presAssocID="{3FAB7A5F-38CD-4F26-BA6F-9F7A386091D8}" presName="accentRepeatNode" presStyleLbl="solidFgAcc1" presStyleIdx="2" presStyleCnt="4"/>
      <dgm:spPr/>
    </dgm:pt>
    <dgm:pt modelId="{0DF79855-9A3A-483E-897B-D78F6EB39F40}" type="pres">
      <dgm:prSet presAssocID="{5A8A70E1-EACA-4E7D-8724-E748BAAC53C0}" presName="text_4" presStyleLbl="node1" presStyleIdx="3" presStyleCnt="4">
        <dgm:presLayoutVars>
          <dgm:bulletEnabled val="1"/>
        </dgm:presLayoutVars>
      </dgm:prSet>
      <dgm:spPr/>
      <dgm:t>
        <a:bodyPr/>
        <a:lstStyle/>
        <a:p>
          <a:endParaRPr lang="en-US"/>
        </a:p>
      </dgm:t>
    </dgm:pt>
    <dgm:pt modelId="{BF8DD83E-A6DC-4AB7-937A-779516CCB9F1}" type="pres">
      <dgm:prSet presAssocID="{5A8A70E1-EACA-4E7D-8724-E748BAAC53C0}" presName="accent_4" presStyleCnt="0"/>
      <dgm:spPr/>
    </dgm:pt>
    <dgm:pt modelId="{AF4C0705-4D34-43DD-9457-F1BCBA7F2A33}" type="pres">
      <dgm:prSet presAssocID="{5A8A70E1-EACA-4E7D-8724-E748BAAC53C0}" presName="accentRepeatNode" presStyleLbl="solidFgAcc1" presStyleIdx="3" presStyleCnt="4"/>
      <dgm:spPr/>
    </dgm:pt>
  </dgm:ptLst>
  <dgm:cxnLst>
    <dgm:cxn modelId="{6285E3C5-D111-42D0-B1B7-04FB029B5B22}" srcId="{10E8AAC1-E12B-401A-81C0-C2155B8DDE4A}" destId="{BD675F11-E82C-4344-8122-81343F6E9414}" srcOrd="0" destOrd="0" parTransId="{50B79042-F405-4040-B6D7-DCA329BF8023}" sibTransId="{118E5778-3A36-4D14-817F-E53547527E1D}"/>
    <dgm:cxn modelId="{69C06BFC-68BE-492D-AAA0-364FFF622874}" type="presOf" srcId="{06A0F7A7-CEF7-488D-9DA7-039FA5D289AF}" destId="{435384CB-0CD1-44B6-917B-4FBA6CA3954F}" srcOrd="0" destOrd="0" presId="urn:microsoft.com/office/officeart/2008/layout/VerticalCurvedList"/>
    <dgm:cxn modelId="{11E60664-7693-4689-B283-877E2048BCA5}" srcId="{10E8AAC1-E12B-401A-81C0-C2155B8DDE4A}" destId="{5A8A70E1-EACA-4E7D-8724-E748BAAC53C0}" srcOrd="3" destOrd="0" parTransId="{02DD232D-CDD1-4380-9A77-11762AC84854}" sibTransId="{DF1D34DB-1B7F-4FA6-B62A-D72D9E7673E5}"/>
    <dgm:cxn modelId="{C3828069-5655-4310-B0EB-F083B6F1350A}" type="presOf" srcId="{10E8AAC1-E12B-401A-81C0-C2155B8DDE4A}" destId="{8978E6FC-512D-4787-A776-F4930DE36983}" srcOrd="0" destOrd="0" presId="urn:microsoft.com/office/officeart/2008/layout/VerticalCurvedList"/>
    <dgm:cxn modelId="{F1BD2614-D998-4E09-BD93-F16299B0F55B}" type="presOf" srcId="{118E5778-3A36-4D14-817F-E53547527E1D}" destId="{838C730B-7977-4732-97AD-C46C67CAFBAB}" srcOrd="0" destOrd="0" presId="urn:microsoft.com/office/officeart/2008/layout/VerticalCurvedList"/>
    <dgm:cxn modelId="{95AE6ADB-5C7D-4CF3-AEA7-9B3355CC2569}" type="presOf" srcId="{5A8A70E1-EACA-4E7D-8724-E748BAAC53C0}" destId="{0DF79855-9A3A-483E-897B-D78F6EB39F40}" srcOrd="0" destOrd="0" presId="urn:microsoft.com/office/officeart/2008/layout/VerticalCurvedList"/>
    <dgm:cxn modelId="{555E126D-5EAC-41B5-AD0D-9012B5674EF5}" type="presOf" srcId="{3FAB7A5F-38CD-4F26-BA6F-9F7A386091D8}" destId="{09961B2D-169E-423F-B41F-1F8BCFBFE7B1}" srcOrd="0" destOrd="0" presId="urn:microsoft.com/office/officeart/2008/layout/VerticalCurvedList"/>
    <dgm:cxn modelId="{27696422-8D2B-4789-B033-015F536E6192}" type="presOf" srcId="{BD675F11-E82C-4344-8122-81343F6E9414}" destId="{C11CB79F-60F5-467F-8F7B-F05BD936F289}" srcOrd="0" destOrd="0" presId="urn:microsoft.com/office/officeart/2008/layout/VerticalCurvedList"/>
    <dgm:cxn modelId="{E7FFD3CD-FCBA-4666-BDE2-FF214A878C2E}" srcId="{10E8AAC1-E12B-401A-81C0-C2155B8DDE4A}" destId="{3FAB7A5F-38CD-4F26-BA6F-9F7A386091D8}" srcOrd="2" destOrd="0" parTransId="{73D70F59-1090-4FE1-ADF2-7B2A07A0A29D}" sibTransId="{1099E166-828D-4AFF-AE06-F42024272AF5}"/>
    <dgm:cxn modelId="{B71A40ED-CB0C-4788-A0CD-F092D83A0493}" srcId="{10E8AAC1-E12B-401A-81C0-C2155B8DDE4A}" destId="{06A0F7A7-CEF7-488D-9DA7-039FA5D289AF}" srcOrd="1" destOrd="0" parTransId="{28755A06-92DD-4B23-81DF-D6E43CB3A773}" sibTransId="{CF30855B-15C6-4EBA-8A71-B2727C7E1055}"/>
    <dgm:cxn modelId="{514B98F5-49BB-4E0B-BDF4-F16655C0765C}" type="presParOf" srcId="{8978E6FC-512D-4787-A776-F4930DE36983}" destId="{83D66C28-3196-4CB1-A03E-F201EAD1FD28}" srcOrd="0" destOrd="0" presId="urn:microsoft.com/office/officeart/2008/layout/VerticalCurvedList"/>
    <dgm:cxn modelId="{E8F961D2-E39B-4157-8B90-28EA00E76144}" type="presParOf" srcId="{83D66C28-3196-4CB1-A03E-F201EAD1FD28}" destId="{47D58967-99A6-4AC4-AA96-5F9B6C1CCD4A}" srcOrd="0" destOrd="0" presId="urn:microsoft.com/office/officeart/2008/layout/VerticalCurvedList"/>
    <dgm:cxn modelId="{659C0FBD-8461-4E11-9E4E-327DB175EBFC}" type="presParOf" srcId="{47D58967-99A6-4AC4-AA96-5F9B6C1CCD4A}" destId="{BE766FB0-C720-4D5A-A6AE-3C8DC9749E7A}" srcOrd="0" destOrd="0" presId="urn:microsoft.com/office/officeart/2008/layout/VerticalCurvedList"/>
    <dgm:cxn modelId="{9973AF97-FBA1-4DCC-981C-21E221BBC564}" type="presParOf" srcId="{47D58967-99A6-4AC4-AA96-5F9B6C1CCD4A}" destId="{838C730B-7977-4732-97AD-C46C67CAFBAB}" srcOrd="1" destOrd="0" presId="urn:microsoft.com/office/officeart/2008/layout/VerticalCurvedList"/>
    <dgm:cxn modelId="{B1784566-1AC9-4EA2-BBB5-DEC1DDDA4024}" type="presParOf" srcId="{47D58967-99A6-4AC4-AA96-5F9B6C1CCD4A}" destId="{C1D4B0E0-681B-45A0-BACA-633D5F34F3AF}" srcOrd="2" destOrd="0" presId="urn:microsoft.com/office/officeart/2008/layout/VerticalCurvedList"/>
    <dgm:cxn modelId="{71C139CD-5C37-4BDA-9E34-6559B19BA0D5}" type="presParOf" srcId="{47D58967-99A6-4AC4-AA96-5F9B6C1CCD4A}" destId="{DF03700B-07FD-4BA8-8288-B9B5F597A463}" srcOrd="3" destOrd="0" presId="urn:microsoft.com/office/officeart/2008/layout/VerticalCurvedList"/>
    <dgm:cxn modelId="{F5782383-5AA3-4123-9E8E-F493A46D015A}" type="presParOf" srcId="{83D66C28-3196-4CB1-A03E-F201EAD1FD28}" destId="{C11CB79F-60F5-467F-8F7B-F05BD936F289}" srcOrd="1" destOrd="0" presId="urn:microsoft.com/office/officeart/2008/layout/VerticalCurvedList"/>
    <dgm:cxn modelId="{EF716EEF-1696-436E-A1FC-E6603EFAB7AB}" type="presParOf" srcId="{83D66C28-3196-4CB1-A03E-F201EAD1FD28}" destId="{9A1E1828-EF19-45C7-8D0C-D86F7AFA5B46}" srcOrd="2" destOrd="0" presId="urn:microsoft.com/office/officeart/2008/layout/VerticalCurvedList"/>
    <dgm:cxn modelId="{31C57C45-A3D5-4429-9F3D-4892C6DE2FAC}" type="presParOf" srcId="{9A1E1828-EF19-45C7-8D0C-D86F7AFA5B46}" destId="{6CCA257F-912A-4541-BC78-59CD1DDB3B21}" srcOrd="0" destOrd="0" presId="urn:microsoft.com/office/officeart/2008/layout/VerticalCurvedList"/>
    <dgm:cxn modelId="{6E2DADF8-4B7D-4C29-917F-10F028367CA3}" type="presParOf" srcId="{83D66C28-3196-4CB1-A03E-F201EAD1FD28}" destId="{435384CB-0CD1-44B6-917B-4FBA6CA3954F}" srcOrd="3" destOrd="0" presId="urn:microsoft.com/office/officeart/2008/layout/VerticalCurvedList"/>
    <dgm:cxn modelId="{FB7FFC23-652E-42E9-ADC2-0F85B1EA610A}" type="presParOf" srcId="{83D66C28-3196-4CB1-A03E-F201EAD1FD28}" destId="{60DC51C2-9471-483E-A51D-DD7599D813EE}" srcOrd="4" destOrd="0" presId="urn:microsoft.com/office/officeart/2008/layout/VerticalCurvedList"/>
    <dgm:cxn modelId="{7DAC2460-6B9A-40B6-B6D6-E648EE6C7B81}" type="presParOf" srcId="{60DC51C2-9471-483E-A51D-DD7599D813EE}" destId="{60C5FF79-EC03-4A51-A526-FF316C344957}" srcOrd="0" destOrd="0" presId="urn:microsoft.com/office/officeart/2008/layout/VerticalCurvedList"/>
    <dgm:cxn modelId="{D0BDBC60-401C-41F3-B6EF-CD70667935B9}" type="presParOf" srcId="{83D66C28-3196-4CB1-A03E-F201EAD1FD28}" destId="{09961B2D-169E-423F-B41F-1F8BCFBFE7B1}" srcOrd="5" destOrd="0" presId="urn:microsoft.com/office/officeart/2008/layout/VerticalCurvedList"/>
    <dgm:cxn modelId="{60FA1841-3830-4DE6-BC6C-4E81E114B7CE}" type="presParOf" srcId="{83D66C28-3196-4CB1-A03E-F201EAD1FD28}" destId="{76C428B6-0CFB-4E12-9809-E1A4D8FE6A65}" srcOrd="6" destOrd="0" presId="urn:microsoft.com/office/officeart/2008/layout/VerticalCurvedList"/>
    <dgm:cxn modelId="{E71BE42A-F5BA-49BB-9D25-AB805B1D8F22}" type="presParOf" srcId="{76C428B6-0CFB-4E12-9809-E1A4D8FE6A65}" destId="{105D1235-438F-40F5-A78F-000691166781}" srcOrd="0" destOrd="0" presId="urn:microsoft.com/office/officeart/2008/layout/VerticalCurvedList"/>
    <dgm:cxn modelId="{1F66A347-5305-4E9B-B94C-FE66C8CFA928}" type="presParOf" srcId="{83D66C28-3196-4CB1-A03E-F201EAD1FD28}" destId="{0DF79855-9A3A-483E-897B-D78F6EB39F40}" srcOrd="7" destOrd="0" presId="urn:microsoft.com/office/officeart/2008/layout/VerticalCurvedList"/>
    <dgm:cxn modelId="{4E19F552-8706-4269-A40B-CF8836FF96C5}" type="presParOf" srcId="{83D66C28-3196-4CB1-A03E-F201EAD1FD28}" destId="{BF8DD83E-A6DC-4AB7-937A-779516CCB9F1}" srcOrd="8" destOrd="0" presId="urn:microsoft.com/office/officeart/2008/layout/VerticalCurvedList"/>
    <dgm:cxn modelId="{291FA3C6-2FC4-454A-B3AC-AB3F3D40E0E4}" type="presParOf" srcId="{BF8DD83E-A6DC-4AB7-937A-779516CCB9F1}" destId="{AF4C0705-4D34-43DD-9457-F1BCBA7F2A33}"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64A187F2-66CA-4C16-AF70-34C2D24A8EEC}" type="doc">
      <dgm:prSet loTypeId="urn:microsoft.com/office/officeart/2005/8/layout/default" loCatId="list" qsTypeId="urn:microsoft.com/office/officeart/2005/8/quickstyle/3d1" qsCatId="3D" csTypeId="urn:microsoft.com/office/officeart/2005/8/colors/colorful4" csCatId="colorful" phldr="1"/>
      <dgm:spPr/>
      <dgm:t>
        <a:bodyPr/>
        <a:lstStyle/>
        <a:p>
          <a:endParaRPr lang="en-US"/>
        </a:p>
      </dgm:t>
    </dgm:pt>
    <dgm:pt modelId="{387B99C6-10A5-4D84-BCE7-D7A6ACA9B7F0}">
      <dgm:prSet phldrT="[Text]"/>
      <dgm:spPr/>
      <dgm:t>
        <a:bodyPr/>
        <a:lstStyle/>
        <a:p>
          <a:r>
            <a:rPr lang="en-US" dirty="0" smtClean="0"/>
            <a:t>Australia is a continent and a country surrounded by the Pacific and the Indian oceans.</a:t>
          </a:r>
          <a:endParaRPr lang="en-US" dirty="0"/>
        </a:p>
      </dgm:t>
    </dgm:pt>
    <dgm:pt modelId="{4E80CD71-0FF4-496D-80C2-6CE01B5262CC}" type="parTrans" cxnId="{370E6071-CAED-44B0-9916-CE1FE8852CDD}">
      <dgm:prSet/>
      <dgm:spPr/>
      <dgm:t>
        <a:bodyPr/>
        <a:lstStyle/>
        <a:p>
          <a:endParaRPr lang="en-US"/>
        </a:p>
      </dgm:t>
    </dgm:pt>
    <dgm:pt modelId="{1F082871-F348-4CFF-B458-6FBB7EF8D603}" type="sibTrans" cxnId="{370E6071-CAED-44B0-9916-CE1FE8852CDD}">
      <dgm:prSet/>
      <dgm:spPr/>
      <dgm:t>
        <a:bodyPr/>
        <a:lstStyle/>
        <a:p>
          <a:endParaRPr lang="en-US"/>
        </a:p>
      </dgm:t>
    </dgm:pt>
    <dgm:pt modelId="{905F5905-14D2-4E21-939C-1D8ACBF8BE0F}">
      <dgm:prSet/>
      <dgm:spPr/>
      <dgm:t>
        <a:bodyPr/>
        <a:lstStyle/>
        <a:p>
          <a:r>
            <a:rPr lang="en-US" dirty="0" smtClean="0"/>
            <a:t>It is the world’s sixth largest country with population of 24 million.</a:t>
          </a:r>
        </a:p>
      </dgm:t>
    </dgm:pt>
    <dgm:pt modelId="{ED5DB5DB-A9B6-490A-83BA-6CF0C7ECBE74}" type="parTrans" cxnId="{4119F8CA-7413-4B2D-B65A-51C552BB584A}">
      <dgm:prSet/>
      <dgm:spPr/>
      <dgm:t>
        <a:bodyPr/>
        <a:lstStyle/>
        <a:p>
          <a:endParaRPr lang="en-US"/>
        </a:p>
      </dgm:t>
    </dgm:pt>
    <dgm:pt modelId="{F07D536C-F7FB-4ED9-9422-A837A92023BD}" type="sibTrans" cxnId="{4119F8CA-7413-4B2D-B65A-51C552BB584A}">
      <dgm:prSet/>
      <dgm:spPr/>
      <dgm:t>
        <a:bodyPr/>
        <a:lstStyle/>
        <a:p>
          <a:endParaRPr lang="en-US"/>
        </a:p>
      </dgm:t>
    </dgm:pt>
    <dgm:pt modelId="{B073F55B-2B58-44B2-8F7A-64459819DFAC}">
      <dgm:prSet/>
      <dgm:spPr/>
      <dgm:t>
        <a:bodyPr/>
        <a:lstStyle/>
        <a:p>
          <a:r>
            <a:rPr lang="en-US" dirty="0" smtClean="0"/>
            <a:t>Largest and most populous cities are Sydney and Melbourne. </a:t>
          </a:r>
        </a:p>
      </dgm:t>
    </dgm:pt>
    <dgm:pt modelId="{2C75E776-FBA2-4156-8884-EA2735A275C9}" type="parTrans" cxnId="{F59D0E98-E64C-4130-8689-AC73F60E9810}">
      <dgm:prSet/>
      <dgm:spPr/>
      <dgm:t>
        <a:bodyPr/>
        <a:lstStyle/>
        <a:p>
          <a:endParaRPr lang="en-US"/>
        </a:p>
      </dgm:t>
    </dgm:pt>
    <dgm:pt modelId="{01DAE364-CA04-40F4-99A3-2C1DA41D8FBC}" type="sibTrans" cxnId="{F59D0E98-E64C-4130-8689-AC73F60E9810}">
      <dgm:prSet/>
      <dgm:spPr/>
      <dgm:t>
        <a:bodyPr/>
        <a:lstStyle/>
        <a:p>
          <a:endParaRPr lang="en-US"/>
        </a:p>
      </dgm:t>
    </dgm:pt>
    <dgm:pt modelId="{4360C795-2007-4058-9FA7-955105DC5E98}">
      <dgm:prSet/>
      <dgm:spPr/>
      <dgm:t>
        <a:bodyPr/>
        <a:lstStyle/>
        <a:p>
          <a:r>
            <a:rPr lang="en-US" dirty="0" smtClean="0"/>
            <a:t>Capital city:  Canberra</a:t>
          </a:r>
        </a:p>
      </dgm:t>
    </dgm:pt>
    <dgm:pt modelId="{EDD7E897-72C4-4524-985C-38C43C7E69D1}" type="parTrans" cxnId="{BCB15E24-73C3-4036-9DFF-7A4F3A985659}">
      <dgm:prSet/>
      <dgm:spPr/>
      <dgm:t>
        <a:bodyPr/>
        <a:lstStyle/>
        <a:p>
          <a:endParaRPr lang="en-US"/>
        </a:p>
      </dgm:t>
    </dgm:pt>
    <dgm:pt modelId="{34FE9383-E554-4715-8544-F80D8ADA94CF}" type="sibTrans" cxnId="{BCB15E24-73C3-4036-9DFF-7A4F3A985659}">
      <dgm:prSet/>
      <dgm:spPr/>
      <dgm:t>
        <a:bodyPr/>
        <a:lstStyle/>
        <a:p>
          <a:endParaRPr lang="en-US"/>
        </a:p>
      </dgm:t>
    </dgm:pt>
    <dgm:pt modelId="{0B382526-E042-4BB4-B74B-B8787D412C3B}">
      <dgm:prSet/>
      <dgm:spPr/>
      <dgm:t>
        <a:bodyPr/>
        <a:lstStyle/>
        <a:p>
          <a:r>
            <a:rPr lang="en-US" dirty="0" smtClean="0"/>
            <a:t>Language:</a:t>
          </a:r>
        </a:p>
        <a:p>
          <a:r>
            <a:rPr lang="en-US" dirty="0" smtClean="0"/>
            <a:t> English</a:t>
          </a:r>
        </a:p>
      </dgm:t>
    </dgm:pt>
    <dgm:pt modelId="{905C7920-5308-4FF0-B52F-648A9B5517DA}" type="parTrans" cxnId="{DBE539D9-4360-4330-9617-C5896013CB67}">
      <dgm:prSet/>
      <dgm:spPr/>
      <dgm:t>
        <a:bodyPr/>
        <a:lstStyle/>
        <a:p>
          <a:endParaRPr lang="en-US"/>
        </a:p>
      </dgm:t>
    </dgm:pt>
    <dgm:pt modelId="{49B03701-8FAF-45FD-85F7-8FEFDBD79C3E}" type="sibTrans" cxnId="{DBE539D9-4360-4330-9617-C5896013CB67}">
      <dgm:prSet/>
      <dgm:spPr/>
      <dgm:t>
        <a:bodyPr/>
        <a:lstStyle/>
        <a:p>
          <a:endParaRPr lang="en-US"/>
        </a:p>
      </dgm:t>
    </dgm:pt>
    <dgm:pt modelId="{3D008A14-A213-4D84-8F73-40D1B5332A87}">
      <dgm:prSet/>
      <dgm:spPr/>
      <dgm:t>
        <a:bodyPr/>
        <a:lstStyle/>
        <a:p>
          <a:r>
            <a:rPr lang="en-US" dirty="0" smtClean="0"/>
            <a:t>Currency:</a:t>
          </a:r>
        </a:p>
        <a:p>
          <a:r>
            <a:rPr lang="en-US" dirty="0" smtClean="0"/>
            <a:t> Australian Doller (AUD)</a:t>
          </a:r>
        </a:p>
      </dgm:t>
    </dgm:pt>
    <dgm:pt modelId="{11DD0996-4F2A-429A-A58F-DCF3ECA0C956}" type="parTrans" cxnId="{50FAF134-C269-4106-9055-7C5E343600AC}">
      <dgm:prSet/>
      <dgm:spPr/>
      <dgm:t>
        <a:bodyPr/>
        <a:lstStyle/>
        <a:p>
          <a:endParaRPr lang="en-US"/>
        </a:p>
      </dgm:t>
    </dgm:pt>
    <dgm:pt modelId="{531973FB-2AE5-44C0-BDCC-BA69851E4817}" type="sibTrans" cxnId="{50FAF134-C269-4106-9055-7C5E343600AC}">
      <dgm:prSet/>
      <dgm:spPr/>
      <dgm:t>
        <a:bodyPr/>
        <a:lstStyle/>
        <a:p>
          <a:endParaRPr lang="en-US"/>
        </a:p>
      </dgm:t>
    </dgm:pt>
    <dgm:pt modelId="{C0C175FC-9264-4538-946E-BD0F77AA025F}" type="pres">
      <dgm:prSet presAssocID="{64A187F2-66CA-4C16-AF70-34C2D24A8EEC}" presName="diagram" presStyleCnt="0">
        <dgm:presLayoutVars>
          <dgm:dir/>
          <dgm:resizeHandles val="exact"/>
        </dgm:presLayoutVars>
      </dgm:prSet>
      <dgm:spPr/>
      <dgm:t>
        <a:bodyPr/>
        <a:lstStyle/>
        <a:p>
          <a:endParaRPr lang="en-US"/>
        </a:p>
      </dgm:t>
    </dgm:pt>
    <dgm:pt modelId="{EAEAAC7C-7AA2-4655-AD80-81336FB43219}" type="pres">
      <dgm:prSet presAssocID="{387B99C6-10A5-4D84-BCE7-D7A6ACA9B7F0}" presName="node" presStyleLbl="node1" presStyleIdx="0" presStyleCnt="6">
        <dgm:presLayoutVars>
          <dgm:bulletEnabled val="1"/>
        </dgm:presLayoutVars>
      </dgm:prSet>
      <dgm:spPr/>
      <dgm:t>
        <a:bodyPr/>
        <a:lstStyle/>
        <a:p>
          <a:endParaRPr lang="en-US"/>
        </a:p>
      </dgm:t>
    </dgm:pt>
    <dgm:pt modelId="{C3FEBE1F-8C9B-410E-AC04-0BA660465C5A}" type="pres">
      <dgm:prSet presAssocID="{1F082871-F348-4CFF-B458-6FBB7EF8D603}" presName="sibTrans" presStyleCnt="0"/>
      <dgm:spPr/>
    </dgm:pt>
    <dgm:pt modelId="{9F8522BE-5B6E-403E-8158-2FD8F9FA6CB3}" type="pres">
      <dgm:prSet presAssocID="{905F5905-14D2-4E21-939C-1D8ACBF8BE0F}" presName="node" presStyleLbl="node1" presStyleIdx="1" presStyleCnt="6">
        <dgm:presLayoutVars>
          <dgm:bulletEnabled val="1"/>
        </dgm:presLayoutVars>
      </dgm:prSet>
      <dgm:spPr/>
      <dgm:t>
        <a:bodyPr/>
        <a:lstStyle/>
        <a:p>
          <a:endParaRPr lang="en-US"/>
        </a:p>
      </dgm:t>
    </dgm:pt>
    <dgm:pt modelId="{64B95624-7878-4A8B-91F2-9EEBD21F2561}" type="pres">
      <dgm:prSet presAssocID="{F07D536C-F7FB-4ED9-9422-A837A92023BD}" presName="sibTrans" presStyleCnt="0"/>
      <dgm:spPr/>
    </dgm:pt>
    <dgm:pt modelId="{78ECCB03-3D80-4BBA-9EC2-9AEF86F4D5D3}" type="pres">
      <dgm:prSet presAssocID="{B073F55B-2B58-44B2-8F7A-64459819DFAC}" presName="node" presStyleLbl="node1" presStyleIdx="2" presStyleCnt="6">
        <dgm:presLayoutVars>
          <dgm:bulletEnabled val="1"/>
        </dgm:presLayoutVars>
      </dgm:prSet>
      <dgm:spPr/>
      <dgm:t>
        <a:bodyPr/>
        <a:lstStyle/>
        <a:p>
          <a:endParaRPr lang="en-US"/>
        </a:p>
      </dgm:t>
    </dgm:pt>
    <dgm:pt modelId="{E0F565E9-4FAD-45D8-8E7F-057A4FD9477B}" type="pres">
      <dgm:prSet presAssocID="{01DAE364-CA04-40F4-99A3-2C1DA41D8FBC}" presName="sibTrans" presStyleCnt="0"/>
      <dgm:spPr/>
    </dgm:pt>
    <dgm:pt modelId="{FE5A8C09-1368-4C5C-9DAD-A49AF3B1F7D9}" type="pres">
      <dgm:prSet presAssocID="{4360C795-2007-4058-9FA7-955105DC5E98}" presName="node" presStyleLbl="node1" presStyleIdx="3" presStyleCnt="6">
        <dgm:presLayoutVars>
          <dgm:bulletEnabled val="1"/>
        </dgm:presLayoutVars>
      </dgm:prSet>
      <dgm:spPr/>
      <dgm:t>
        <a:bodyPr/>
        <a:lstStyle/>
        <a:p>
          <a:endParaRPr lang="en-US"/>
        </a:p>
      </dgm:t>
    </dgm:pt>
    <dgm:pt modelId="{9201EDEE-5022-4C68-A2B3-2E4B2E0112EB}" type="pres">
      <dgm:prSet presAssocID="{34FE9383-E554-4715-8544-F80D8ADA94CF}" presName="sibTrans" presStyleCnt="0"/>
      <dgm:spPr/>
    </dgm:pt>
    <dgm:pt modelId="{5F0F0C49-A08D-4DB9-8063-7C3F51146685}" type="pres">
      <dgm:prSet presAssocID="{0B382526-E042-4BB4-B74B-B8787D412C3B}" presName="node" presStyleLbl="node1" presStyleIdx="4" presStyleCnt="6">
        <dgm:presLayoutVars>
          <dgm:bulletEnabled val="1"/>
        </dgm:presLayoutVars>
      </dgm:prSet>
      <dgm:spPr/>
      <dgm:t>
        <a:bodyPr/>
        <a:lstStyle/>
        <a:p>
          <a:endParaRPr lang="en-US"/>
        </a:p>
      </dgm:t>
    </dgm:pt>
    <dgm:pt modelId="{04D43D01-3C2C-4064-A4C5-357B6E28404A}" type="pres">
      <dgm:prSet presAssocID="{49B03701-8FAF-45FD-85F7-8FEFDBD79C3E}" presName="sibTrans" presStyleCnt="0"/>
      <dgm:spPr/>
    </dgm:pt>
    <dgm:pt modelId="{1EE16B6B-E90A-430A-B054-9EDC94B7E5E2}" type="pres">
      <dgm:prSet presAssocID="{3D008A14-A213-4D84-8F73-40D1B5332A87}" presName="node" presStyleLbl="node1" presStyleIdx="5" presStyleCnt="6">
        <dgm:presLayoutVars>
          <dgm:bulletEnabled val="1"/>
        </dgm:presLayoutVars>
      </dgm:prSet>
      <dgm:spPr/>
      <dgm:t>
        <a:bodyPr/>
        <a:lstStyle/>
        <a:p>
          <a:endParaRPr lang="en-US"/>
        </a:p>
      </dgm:t>
    </dgm:pt>
  </dgm:ptLst>
  <dgm:cxnLst>
    <dgm:cxn modelId="{DBE539D9-4360-4330-9617-C5896013CB67}" srcId="{64A187F2-66CA-4C16-AF70-34C2D24A8EEC}" destId="{0B382526-E042-4BB4-B74B-B8787D412C3B}" srcOrd="4" destOrd="0" parTransId="{905C7920-5308-4FF0-B52F-648A9B5517DA}" sibTransId="{49B03701-8FAF-45FD-85F7-8FEFDBD79C3E}"/>
    <dgm:cxn modelId="{F59D0E98-E64C-4130-8689-AC73F60E9810}" srcId="{64A187F2-66CA-4C16-AF70-34C2D24A8EEC}" destId="{B073F55B-2B58-44B2-8F7A-64459819DFAC}" srcOrd="2" destOrd="0" parTransId="{2C75E776-FBA2-4156-8884-EA2735A275C9}" sibTransId="{01DAE364-CA04-40F4-99A3-2C1DA41D8FBC}"/>
    <dgm:cxn modelId="{7C15BD95-873C-4E03-88CE-6FFB47BEE920}" type="presOf" srcId="{4360C795-2007-4058-9FA7-955105DC5E98}" destId="{FE5A8C09-1368-4C5C-9DAD-A49AF3B1F7D9}" srcOrd="0" destOrd="0" presId="urn:microsoft.com/office/officeart/2005/8/layout/default"/>
    <dgm:cxn modelId="{BCB15E24-73C3-4036-9DFF-7A4F3A985659}" srcId="{64A187F2-66CA-4C16-AF70-34C2D24A8EEC}" destId="{4360C795-2007-4058-9FA7-955105DC5E98}" srcOrd="3" destOrd="0" parTransId="{EDD7E897-72C4-4524-985C-38C43C7E69D1}" sibTransId="{34FE9383-E554-4715-8544-F80D8ADA94CF}"/>
    <dgm:cxn modelId="{370E6071-CAED-44B0-9916-CE1FE8852CDD}" srcId="{64A187F2-66CA-4C16-AF70-34C2D24A8EEC}" destId="{387B99C6-10A5-4D84-BCE7-D7A6ACA9B7F0}" srcOrd="0" destOrd="0" parTransId="{4E80CD71-0FF4-496D-80C2-6CE01B5262CC}" sibTransId="{1F082871-F348-4CFF-B458-6FBB7EF8D603}"/>
    <dgm:cxn modelId="{4119F8CA-7413-4B2D-B65A-51C552BB584A}" srcId="{64A187F2-66CA-4C16-AF70-34C2D24A8EEC}" destId="{905F5905-14D2-4E21-939C-1D8ACBF8BE0F}" srcOrd="1" destOrd="0" parTransId="{ED5DB5DB-A9B6-490A-83BA-6CF0C7ECBE74}" sibTransId="{F07D536C-F7FB-4ED9-9422-A837A92023BD}"/>
    <dgm:cxn modelId="{75F2FD8F-0B91-4B0D-A504-AB1FF9DB4F3F}" type="presOf" srcId="{B073F55B-2B58-44B2-8F7A-64459819DFAC}" destId="{78ECCB03-3D80-4BBA-9EC2-9AEF86F4D5D3}" srcOrd="0" destOrd="0" presId="urn:microsoft.com/office/officeart/2005/8/layout/default"/>
    <dgm:cxn modelId="{5BF3CD6F-33E8-4279-BBB7-D170E6D8664E}" type="presOf" srcId="{387B99C6-10A5-4D84-BCE7-D7A6ACA9B7F0}" destId="{EAEAAC7C-7AA2-4655-AD80-81336FB43219}" srcOrd="0" destOrd="0" presId="urn:microsoft.com/office/officeart/2005/8/layout/default"/>
    <dgm:cxn modelId="{E6893318-0737-4044-9A0A-042C814B1B44}" type="presOf" srcId="{64A187F2-66CA-4C16-AF70-34C2D24A8EEC}" destId="{C0C175FC-9264-4538-946E-BD0F77AA025F}" srcOrd="0" destOrd="0" presId="urn:microsoft.com/office/officeart/2005/8/layout/default"/>
    <dgm:cxn modelId="{3E987C0A-44C4-4587-AA94-0605B73054E6}" type="presOf" srcId="{3D008A14-A213-4D84-8F73-40D1B5332A87}" destId="{1EE16B6B-E90A-430A-B054-9EDC94B7E5E2}" srcOrd="0" destOrd="0" presId="urn:microsoft.com/office/officeart/2005/8/layout/default"/>
    <dgm:cxn modelId="{D4DF3202-DF9C-469F-83CA-080AF078C46C}" type="presOf" srcId="{905F5905-14D2-4E21-939C-1D8ACBF8BE0F}" destId="{9F8522BE-5B6E-403E-8158-2FD8F9FA6CB3}" srcOrd="0" destOrd="0" presId="urn:microsoft.com/office/officeart/2005/8/layout/default"/>
    <dgm:cxn modelId="{50FAF134-C269-4106-9055-7C5E343600AC}" srcId="{64A187F2-66CA-4C16-AF70-34C2D24A8EEC}" destId="{3D008A14-A213-4D84-8F73-40D1B5332A87}" srcOrd="5" destOrd="0" parTransId="{11DD0996-4F2A-429A-A58F-DCF3ECA0C956}" sibTransId="{531973FB-2AE5-44C0-BDCC-BA69851E4817}"/>
    <dgm:cxn modelId="{C6D43E7E-B1E5-4D53-BD37-83F33785964E}" type="presOf" srcId="{0B382526-E042-4BB4-B74B-B8787D412C3B}" destId="{5F0F0C49-A08D-4DB9-8063-7C3F51146685}" srcOrd="0" destOrd="0" presId="urn:microsoft.com/office/officeart/2005/8/layout/default"/>
    <dgm:cxn modelId="{FC166759-7C00-4D99-9B79-D4CE06977D21}" type="presParOf" srcId="{C0C175FC-9264-4538-946E-BD0F77AA025F}" destId="{EAEAAC7C-7AA2-4655-AD80-81336FB43219}" srcOrd="0" destOrd="0" presId="urn:microsoft.com/office/officeart/2005/8/layout/default"/>
    <dgm:cxn modelId="{DC6B8E7D-088D-42AF-8027-F88A35606298}" type="presParOf" srcId="{C0C175FC-9264-4538-946E-BD0F77AA025F}" destId="{C3FEBE1F-8C9B-410E-AC04-0BA660465C5A}" srcOrd="1" destOrd="0" presId="urn:microsoft.com/office/officeart/2005/8/layout/default"/>
    <dgm:cxn modelId="{EC04515F-AE0C-43DA-B220-8A08A07A85A4}" type="presParOf" srcId="{C0C175FC-9264-4538-946E-BD0F77AA025F}" destId="{9F8522BE-5B6E-403E-8158-2FD8F9FA6CB3}" srcOrd="2" destOrd="0" presId="urn:microsoft.com/office/officeart/2005/8/layout/default"/>
    <dgm:cxn modelId="{473965C3-477A-4CBC-9A23-BE182F4E1EC8}" type="presParOf" srcId="{C0C175FC-9264-4538-946E-BD0F77AA025F}" destId="{64B95624-7878-4A8B-91F2-9EEBD21F2561}" srcOrd="3" destOrd="0" presId="urn:microsoft.com/office/officeart/2005/8/layout/default"/>
    <dgm:cxn modelId="{F31F8C3A-3575-4C42-A2EB-CC8B9B47BC12}" type="presParOf" srcId="{C0C175FC-9264-4538-946E-BD0F77AA025F}" destId="{78ECCB03-3D80-4BBA-9EC2-9AEF86F4D5D3}" srcOrd="4" destOrd="0" presId="urn:microsoft.com/office/officeart/2005/8/layout/default"/>
    <dgm:cxn modelId="{3BEE2C4B-C625-4DF8-AC47-552D5AF4503A}" type="presParOf" srcId="{C0C175FC-9264-4538-946E-BD0F77AA025F}" destId="{E0F565E9-4FAD-45D8-8E7F-057A4FD9477B}" srcOrd="5" destOrd="0" presId="urn:microsoft.com/office/officeart/2005/8/layout/default"/>
    <dgm:cxn modelId="{7019BB50-CF6B-47CB-833E-F79ED2B3EC5E}" type="presParOf" srcId="{C0C175FC-9264-4538-946E-BD0F77AA025F}" destId="{FE5A8C09-1368-4C5C-9DAD-A49AF3B1F7D9}" srcOrd="6" destOrd="0" presId="urn:microsoft.com/office/officeart/2005/8/layout/default"/>
    <dgm:cxn modelId="{027AE474-72C2-431F-B748-8BB7D62C5C92}" type="presParOf" srcId="{C0C175FC-9264-4538-946E-BD0F77AA025F}" destId="{9201EDEE-5022-4C68-A2B3-2E4B2E0112EB}" srcOrd="7" destOrd="0" presId="urn:microsoft.com/office/officeart/2005/8/layout/default"/>
    <dgm:cxn modelId="{04FEDC45-524F-4367-B3AB-EA9621A2EF8C}" type="presParOf" srcId="{C0C175FC-9264-4538-946E-BD0F77AA025F}" destId="{5F0F0C49-A08D-4DB9-8063-7C3F51146685}" srcOrd="8" destOrd="0" presId="urn:microsoft.com/office/officeart/2005/8/layout/default"/>
    <dgm:cxn modelId="{B1A52FC5-95E1-474A-A4DB-701654855C27}" type="presParOf" srcId="{C0C175FC-9264-4538-946E-BD0F77AA025F}" destId="{04D43D01-3C2C-4064-A4C5-357B6E28404A}" srcOrd="9" destOrd="0" presId="urn:microsoft.com/office/officeart/2005/8/layout/default"/>
    <dgm:cxn modelId="{392C047C-D477-4C6D-B7E5-E09730E151D3}" type="presParOf" srcId="{C0C175FC-9264-4538-946E-BD0F77AA025F}" destId="{1EE16B6B-E90A-430A-B054-9EDC94B7E5E2}"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685446-65E7-4D51-9019-2D9DCDAE67C2}" type="doc">
      <dgm:prSet loTypeId="urn:microsoft.com/office/officeart/2005/8/layout/architecture" loCatId="officeonline" qsTypeId="urn:microsoft.com/office/officeart/2005/8/quickstyle/simple5" qsCatId="simple" csTypeId="urn:microsoft.com/office/officeart/2005/8/colors/colorful4" csCatId="colorful" phldr="1"/>
      <dgm:spPr/>
      <dgm:t>
        <a:bodyPr/>
        <a:lstStyle/>
        <a:p>
          <a:endParaRPr lang="en-US"/>
        </a:p>
      </dgm:t>
    </dgm:pt>
    <dgm:pt modelId="{F0A6D1ED-9F17-4763-A5E6-4D13239F3BD7}">
      <dgm:prSet phldrT="[Text]" custT="1"/>
      <dgm:spPr/>
      <dgm:t>
        <a:bodyPr/>
        <a:lstStyle/>
        <a:p>
          <a:r>
            <a:rPr lang="en-GB" sz="1800" dirty="0" smtClean="0"/>
            <a:t>The UK and Australia are politically and economically linked. </a:t>
          </a:r>
          <a:endParaRPr lang="en-US" sz="1800" dirty="0"/>
        </a:p>
      </dgm:t>
    </dgm:pt>
    <dgm:pt modelId="{70585737-D314-4F45-846B-D63563D2230F}" type="parTrans" cxnId="{C3A41BB1-828A-4610-AF7D-4699E84C4AD3}">
      <dgm:prSet/>
      <dgm:spPr/>
      <dgm:t>
        <a:bodyPr/>
        <a:lstStyle/>
        <a:p>
          <a:endParaRPr lang="en-US"/>
        </a:p>
      </dgm:t>
    </dgm:pt>
    <dgm:pt modelId="{AD31942B-7F63-4700-AB4F-F914BE747C0A}" type="sibTrans" cxnId="{C3A41BB1-828A-4610-AF7D-4699E84C4AD3}">
      <dgm:prSet/>
      <dgm:spPr/>
      <dgm:t>
        <a:bodyPr/>
        <a:lstStyle/>
        <a:p>
          <a:endParaRPr lang="en-US"/>
        </a:p>
      </dgm:t>
    </dgm:pt>
    <dgm:pt modelId="{7E46332E-A501-44F1-8AAD-21BD56C733CC}">
      <dgm:prSet phldrT="[Text]" custT="1"/>
      <dgm:spPr/>
      <dgm:t>
        <a:bodyPr/>
        <a:lstStyle/>
        <a:p>
          <a:r>
            <a:rPr lang="en-GB" sz="1800" dirty="0" smtClean="0"/>
            <a:t>There are more than one million British people living in Australia and </a:t>
          </a:r>
          <a:r>
            <a:rPr lang="en-US" sz="1800" dirty="0" smtClean="0"/>
            <a:t>1000 UK companies.</a:t>
          </a:r>
          <a:endParaRPr lang="en-US" sz="1800" dirty="0"/>
        </a:p>
      </dgm:t>
    </dgm:pt>
    <dgm:pt modelId="{B6EBFCA6-D7FD-46B6-9D88-3E6BA97D91B6}" type="parTrans" cxnId="{3BE4811C-BC38-4884-AF0B-79242BD4AED1}">
      <dgm:prSet/>
      <dgm:spPr/>
      <dgm:t>
        <a:bodyPr/>
        <a:lstStyle/>
        <a:p>
          <a:endParaRPr lang="en-US"/>
        </a:p>
      </dgm:t>
    </dgm:pt>
    <dgm:pt modelId="{BEA355A8-0691-4FB1-9AEF-50C161D6D438}" type="sibTrans" cxnId="{3BE4811C-BC38-4884-AF0B-79242BD4AED1}">
      <dgm:prSet/>
      <dgm:spPr/>
      <dgm:t>
        <a:bodyPr/>
        <a:lstStyle/>
        <a:p>
          <a:endParaRPr lang="en-US"/>
        </a:p>
      </dgm:t>
    </dgm:pt>
    <dgm:pt modelId="{ABEC7E83-4EA7-4A0E-AD23-571263575595}">
      <dgm:prSet phldrT="[Text]" custT="1"/>
      <dgm:spPr/>
      <dgm:t>
        <a:bodyPr/>
        <a:lstStyle/>
        <a:p>
          <a:r>
            <a:rPr lang="en-GB" sz="1800" dirty="0" smtClean="0"/>
            <a:t>In 2016 the UK and Australia established a bilateral trade working group.</a:t>
          </a:r>
          <a:endParaRPr lang="en-US" sz="1800" dirty="0"/>
        </a:p>
      </dgm:t>
    </dgm:pt>
    <dgm:pt modelId="{71C8683C-70B6-45C8-A6E4-F4399B77C926}" type="parTrans" cxnId="{5BAC6BCF-4513-412E-A8F5-67219A80147F}">
      <dgm:prSet/>
      <dgm:spPr/>
      <dgm:t>
        <a:bodyPr/>
        <a:lstStyle/>
        <a:p>
          <a:endParaRPr lang="en-US"/>
        </a:p>
      </dgm:t>
    </dgm:pt>
    <dgm:pt modelId="{7ED43CA7-A820-4806-B7B7-2D28DEDC4CF5}" type="sibTrans" cxnId="{5BAC6BCF-4513-412E-A8F5-67219A80147F}">
      <dgm:prSet/>
      <dgm:spPr/>
      <dgm:t>
        <a:bodyPr/>
        <a:lstStyle/>
        <a:p>
          <a:endParaRPr lang="en-US"/>
        </a:p>
      </dgm:t>
    </dgm:pt>
    <dgm:pt modelId="{7DDE2937-E659-45D6-B144-0F16A85643CC}">
      <dgm:prSet phldrT="[Text]" custT="1"/>
      <dgm:spPr/>
      <dgm:t>
        <a:bodyPr/>
        <a:lstStyle/>
        <a:p>
          <a:r>
            <a:rPr lang="en-US" sz="1800" dirty="0" smtClean="0"/>
            <a:t>The UK is the second largest source of total foreign investment in Australia valued at $515.5 billion (ABCC 2018)</a:t>
          </a:r>
          <a:r>
            <a:rPr lang="en-US" sz="1700" dirty="0" smtClean="0"/>
            <a:t>.</a:t>
          </a:r>
          <a:endParaRPr lang="en-US" sz="1700" dirty="0"/>
        </a:p>
      </dgm:t>
    </dgm:pt>
    <dgm:pt modelId="{60942902-97C6-419E-8841-247487DA418E}" type="parTrans" cxnId="{10CBB5B4-017C-4006-A6B2-547AF5ABC69F}">
      <dgm:prSet/>
      <dgm:spPr/>
      <dgm:t>
        <a:bodyPr/>
        <a:lstStyle/>
        <a:p>
          <a:endParaRPr lang="en-US"/>
        </a:p>
      </dgm:t>
    </dgm:pt>
    <dgm:pt modelId="{8D2528A3-1FE3-42EE-9858-9E93AEBC0811}" type="sibTrans" cxnId="{10CBB5B4-017C-4006-A6B2-547AF5ABC69F}">
      <dgm:prSet/>
      <dgm:spPr/>
      <dgm:t>
        <a:bodyPr/>
        <a:lstStyle/>
        <a:p>
          <a:endParaRPr lang="en-US"/>
        </a:p>
      </dgm:t>
    </dgm:pt>
    <dgm:pt modelId="{61591403-4C4F-4FBD-8741-F35E71338CEF}">
      <dgm:prSet phldrT="[Text]" custT="1"/>
      <dgm:spPr/>
      <dgm:t>
        <a:bodyPr/>
        <a:lstStyle/>
        <a:p>
          <a:r>
            <a:rPr lang="en-US" sz="1800" dirty="0" smtClean="0"/>
            <a:t>Relatively strong Australian dollar making UK goods and services more affordable. </a:t>
          </a:r>
          <a:endParaRPr lang="en-US" sz="1800" dirty="0"/>
        </a:p>
      </dgm:t>
    </dgm:pt>
    <dgm:pt modelId="{F98B06C4-ACF3-412C-AEB8-421F9B0F38E8}" type="parTrans" cxnId="{294FA29D-E88F-4B5F-B227-7B51FA01C00A}">
      <dgm:prSet/>
      <dgm:spPr/>
      <dgm:t>
        <a:bodyPr/>
        <a:lstStyle/>
        <a:p>
          <a:endParaRPr lang="en-US"/>
        </a:p>
      </dgm:t>
    </dgm:pt>
    <dgm:pt modelId="{9507258C-7FAB-40D3-BFB5-817C37B7B3C1}" type="sibTrans" cxnId="{294FA29D-E88F-4B5F-B227-7B51FA01C00A}">
      <dgm:prSet/>
      <dgm:spPr/>
      <dgm:t>
        <a:bodyPr/>
        <a:lstStyle/>
        <a:p>
          <a:endParaRPr lang="en-US"/>
        </a:p>
      </dgm:t>
    </dgm:pt>
    <dgm:pt modelId="{AD5947F4-AC06-410C-AC7D-75353DE686AB}">
      <dgm:prSet phldrT="[Text]" custT="1"/>
      <dgm:spPr/>
      <dgm:t>
        <a:bodyPr/>
        <a:lstStyle/>
        <a:p>
          <a:r>
            <a:rPr lang="en-GB" sz="1800" dirty="0" smtClean="0"/>
            <a:t>The Australian market, </a:t>
          </a:r>
          <a:r>
            <a:rPr lang="en-US" sz="1800" dirty="0" smtClean="0"/>
            <a:t>legal and regulatory culture</a:t>
          </a:r>
          <a:r>
            <a:rPr lang="en-GB" sz="1800" dirty="0" smtClean="0"/>
            <a:t> is very similar to the UK</a:t>
          </a:r>
          <a:r>
            <a:rPr lang="en-US" sz="1800" dirty="0" smtClean="0"/>
            <a:t>.</a:t>
          </a:r>
          <a:endParaRPr lang="en-US" sz="1800" dirty="0"/>
        </a:p>
      </dgm:t>
    </dgm:pt>
    <dgm:pt modelId="{F220D070-ED47-4EF9-80AD-C71E834F7CA8}" type="sibTrans" cxnId="{1332FB45-BA72-46FE-8E60-3E9C38B0EDFE}">
      <dgm:prSet/>
      <dgm:spPr/>
      <dgm:t>
        <a:bodyPr/>
        <a:lstStyle/>
        <a:p>
          <a:endParaRPr lang="en-US"/>
        </a:p>
      </dgm:t>
    </dgm:pt>
    <dgm:pt modelId="{F14FE687-C112-4F8F-9713-E0E07731C2E3}" type="parTrans" cxnId="{1332FB45-BA72-46FE-8E60-3E9C38B0EDFE}">
      <dgm:prSet/>
      <dgm:spPr/>
      <dgm:t>
        <a:bodyPr/>
        <a:lstStyle/>
        <a:p>
          <a:endParaRPr lang="en-US"/>
        </a:p>
      </dgm:t>
    </dgm:pt>
    <dgm:pt modelId="{163D2C0E-75AC-4FBE-956B-A337F06B10FB}" type="pres">
      <dgm:prSet presAssocID="{AC685446-65E7-4D51-9019-2D9DCDAE67C2}" presName="Name0" presStyleCnt="0">
        <dgm:presLayoutVars>
          <dgm:chPref val="1"/>
          <dgm:dir/>
          <dgm:animOne val="branch"/>
          <dgm:animLvl val="lvl"/>
          <dgm:resizeHandles/>
        </dgm:presLayoutVars>
      </dgm:prSet>
      <dgm:spPr/>
      <dgm:t>
        <a:bodyPr/>
        <a:lstStyle/>
        <a:p>
          <a:endParaRPr lang="en-US"/>
        </a:p>
      </dgm:t>
    </dgm:pt>
    <dgm:pt modelId="{149C80E6-44B0-4112-94BC-5F284B5FD179}" type="pres">
      <dgm:prSet presAssocID="{AD5947F4-AC06-410C-AC7D-75353DE686AB}" presName="vertOne" presStyleCnt="0"/>
      <dgm:spPr/>
    </dgm:pt>
    <dgm:pt modelId="{246E0792-407E-40BA-8865-6E6C32673665}" type="pres">
      <dgm:prSet presAssocID="{AD5947F4-AC06-410C-AC7D-75353DE686AB}" presName="txOne" presStyleLbl="node0" presStyleIdx="0" presStyleCnt="1" custScaleY="33904">
        <dgm:presLayoutVars>
          <dgm:chPref val="3"/>
        </dgm:presLayoutVars>
      </dgm:prSet>
      <dgm:spPr/>
      <dgm:t>
        <a:bodyPr/>
        <a:lstStyle/>
        <a:p>
          <a:endParaRPr lang="en-US"/>
        </a:p>
      </dgm:t>
    </dgm:pt>
    <dgm:pt modelId="{A3AFECE2-F21C-4B2D-AE43-A36DE377F87C}" type="pres">
      <dgm:prSet presAssocID="{AD5947F4-AC06-410C-AC7D-75353DE686AB}" presName="parTransOne" presStyleCnt="0"/>
      <dgm:spPr/>
    </dgm:pt>
    <dgm:pt modelId="{6D55F075-89E0-41A6-B330-F563B57F6219}" type="pres">
      <dgm:prSet presAssocID="{AD5947F4-AC06-410C-AC7D-75353DE686AB}" presName="horzOne" presStyleCnt="0"/>
      <dgm:spPr/>
    </dgm:pt>
    <dgm:pt modelId="{A1BC3D4B-78BB-430F-A33A-D9E489C955D0}" type="pres">
      <dgm:prSet presAssocID="{F0A6D1ED-9F17-4763-A5E6-4D13239F3BD7}" presName="vertTwo" presStyleCnt="0"/>
      <dgm:spPr/>
    </dgm:pt>
    <dgm:pt modelId="{1F7DB72E-D77E-4973-B80D-26EC75056A9E}" type="pres">
      <dgm:prSet presAssocID="{F0A6D1ED-9F17-4763-A5E6-4D13239F3BD7}" presName="txTwo" presStyleLbl="node2" presStyleIdx="0" presStyleCnt="5">
        <dgm:presLayoutVars>
          <dgm:chPref val="3"/>
        </dgm:presLayoutVars>
      </dgm:prSet>
      <dgm:spPr/>
      <dgm:t>
        <a:bodyPr/>
        <a:lstStyle/>
        <a:p>
          <a:endParaRPr lang="en-US"/>
        </a:p>
      </dgm:t>
    </dgm:pt>
    <dgm:pt modelId="{EA12B88A-B9C0-4603-AC9A-E83EF99F0873}" type="pres">
      <dgm:prSet presAssocID="{F0A6D1ED-9F17-4763-A5E6-4D13239F3BD7}" presName="horzTwo" presStyleCnt="0"/>
      <dgm:spPr/>
    </dgm:pt>
    <dgm:pt modelId="{66E2F45F-0E46-4C86-9A96-22B5D8A2F3D1}" type="pres">
      <dgm:prSet presAssocID="{AD31942B-7F63-4700-AB4F-F914BE747C0A}" presName="sibSpaceTwo" presStyleCnt="0"/>
      <dgm:spPr/>
    </dgm:pt>
    <dgm:pt modelId="{1D34BAE7-1807-4B6B-BE30-710D08711959}" type="pres">
      <dgm:prSet presAssocID="{7DDE2937-E659-45D6-B144-0F16A85643CC}" presName="vertTwo" presStyleCnt="0"/>
      <dgm:spPr/>
    </dgm:pt>
    <dgm:pt modelId="{5814681C-0DAC-4AFB-9C4F-F6E311D872CA}" type="pres">
      <dgm:prSet presAssocID="{7DDE2937-E659-45D6-B144-0F16A85643CC}" presName="txTwo" presStyleLbl="node2" presStyleIdx="1" presStyleCnt="5">
        <dgm:presLayoutVars>
          <dgm:chPref val="3"/>
        </dgm:presLayoutVars>
      </dgm:prSet>
      <dgm:spPr/>
      <dgm:t>
        <a:bodyPr/>
        <a:lstStyle/>
        <a:p>
          <a:endParaRPr lang="en-US"/>
        </a:p>
      </dgm:t>
    </dgm:pt>
    <dgm:pt modelId="{F8776AB6-C299-4BF8-A2B4-483A375C2893}" type="pres">
      <dgm:prSet presAssocID="{7DDE2937-E659-45D6-B144-0F16A85643CC}" presName="horzTwo" presStyleCnt="0"/>
      <dgm:spPr/>
    </dgm:pt>
    <dgm:pt modelId="{69C2E9FB-52AA-43A3-BBC4-3F2B8C0BBD8C}" type="pres">
      <dgm:prSet presAssocID="{8D2528A3-1FE3-42EE-9858-9E93AEBC0811}" presName="sibSpaceTwo" presStyleCnt="0"/>
      <dgm:spPr/>
    </dgm:pt>
    <dgm:pt modelId="{0161F294-E11B-441A-9A24-2AC0D4D5074C}" type="pres">
      <dgm:prSet presAssocID="{7E46332E-A501-44F1-8AAD-21BD56C733CC}" presName="vertTwo" presStyleCnt="0"/>
      <dgm:spPr/>
    </dgm:pt>
    <dgm:pt modelId="{E6429CD1-FD34-41A5-9D9A-C98D647B8AB0}" type="pres">
      <dgm:prSet presAssocID="{7E46332E-A501-44F1-8AAD-21BD56C733CC}" presName="txTwo" presStyleLbl="node2" presStyleIdx="2" presStyleCnt="5">
        <dgm:presLayoutVars>
          <dgm:chPref val="3"/>
        </dgm:presLayoutVars>
      </dgm:prSet>
      <dgm:spPr/>
      <dgm:t>
        <a:bodyPr/>
        <a:lstStyle/>
        <a:p>
          <a:endParaRPr lang="en-US"/>
        </a:p>
      </dgm:t>
    </dgm:pt>
    <dgm:pt modelId="{5E02110D-DA55-4D39-91DA-92FE68FD2F04}" type="pres">
      <dgm:prSet presAssocID="{7E46332E-A501-44F1-8AAD-21BD56C733CC}" presName="horzTwo" presStyleCnt="0"/>
      <dgm:spPr/>
    </dgm:pt>
    <dgm:pt modelId="{F54EA7B6-39A7-486A-BC9F-5768AEBA05E3}" type="pres">
      <dgm:prSet presAssocID="{BEA355A8-0691-4FB1-9AEF-50C161D6D438}" presName="sibSpaceTwo" presStyleCnt="0"/>
      <dgm:spPr/>
    </dgm:pt>
    <dgm:pt modelId="{59DB4056-715E-4FBB-AD77-BF4539E1B370}" type="pres">
      <dgm:prSet presAssocID="{61591403-4C4F-4FBD-8741-F35E71338CEF}" presName="vertTwo" presStyleCnt="0"/>
      <dgm:spPr/>
    </dgm:pt>
    <dgm:pt modelId="{0CBE319B-86C0-4E2A-BE99-7A64B283A38E}" type="pres">
      <dgm:prSet presAssocID="{61591403-4C4F-4FBD-8741-F35E71338CEF}" presName="txTwo" presStyleLbl="node2" presStyleIdx="3" presStyleCnt="5">
        <dgm:presLayoutVars>
          <dgm:chPref val="3"/>
        </dgm:presLayoutVars>
      </dgm:prSet>
      <dgm:spPr/>
      <dgm:t>
        <a:bodyPr/>
        <a:lstStyle/>
        <a:p>
          <a:endParaRPr lang="en-US"/>
        </a:p>
      </dgm:t>
    </dgm:pt>
    <dgm:pt modelId="{6200594F-90ED-4376-960F-26F9C7E82471}" type="pres">
      <dgm:prSet presAssocID="{61591403-4C4F-4FBD-8741-F35E71338CEF}" presName="horzTwo" presStyleCnt="0"/>
      <dgm:spPr/>
    </dgm:pt>
    <dgm:pt modelId="{4A614FB0-3223-416F-93E0-5045A1F6C306}" type="pres">
      <dgm:prSet presAssocID="{9507258C-7FAB-40D3-BFB5-817C37B7B3C1}" presName="sibSpaceTwo" presStyleCnt="0"/>
      <dgm:spPr/>
    </dgm:pt>
    <dgm:pt modelId="{D249A681-ECD7-4BA1-BEF9-8E57EB05BA58}" type="pres">
      <dgm:prSet presAssocID="{ABEC7E83-4EA7-4A0E-AD23-571263575595}" presName="vertTwo" presStyleCnt="0"/>
      <dgm:spPr/>
    </dgm:pt>
    <dgm:pt modelId="{CA7C22F3-88F5-4281-B19F-8DF981D4E4A2}" type="pres">
      <dgm:prSet presAssocID="{ABEC7E83-4EA7-4A0E-AD23-571263575595}" presName="txTwo" presStyleLbl="node2" presStyleIdx="4" presStyleCnt="5">
        <dgm:presLayoutVars>
          <dgm:chPref val="3"/>
        </dgm:presLayoutVars>
      </dgm:prSet>
      <dgm:spPr/>
      <dgm:t>
        <a:bodyPr/>
        <a:lstStyle/>
        <a:p>
          <a:endParaRPr lang="en-US"/>
        </a:p>
      </dgm:t>
    </dgm:pt>
    <dgm:pt modelId="{5C882820-DE9A-4D24-AA0E-0395195A5C6B}" type="pres">
      <dgm:prSet presAssocID="{ABEC7E83-4EA7-4A0E-AD23-571263575595}" presName="horzTwo" presStyleCnt="0"/>
      <dgm:spPr/>
    </dgm:pt>
  </dgm:ptLst>
  <dgm:cxnLst>
    <dgm:cxn modelId="{E5CB80F4-58E7-4F01-837B-BE97667B7F42}" type="presOf" srcId="{7DDE2937-E659-45D6-B144-0F16A85643CC}" destId="{5814681C-0DAC-4AFB-9C4F-F6E311D872CA}" srcOrd="0" destOrd="0" presId="urn:microsoft.com/office/officeart/2005/8/layout/architecture"/>
    <dgm:cxn modelId="{1332FB45-BA72-46FE-8E60-3E9C38B0EDFE}" srcId="{AC685446-65E7-4D51-9019-2D9DCDAE67C2}" destId="{AD5947F4-AC06-410C-AC7D-75353DE686AB}" srcOrd="0" destOrd="0" parTransId="{F14FE687-C112-4F8F-9713-E0E07731C2E3}" sibTransId="{F220D070-ED47-4EF9-80AD-C71E834F7CA8}"/>
    <dgm:cxn modelId="{FC1E9512-F92B-4E21-9BC6-7355C3F3AFA4}" type="presOf" srcId="{AC685446-65E7-4D51-9019-2D9DCDAE67C2}" destId="{163D2C0E-75AC-4FBE-956B-A337F06B10FB}" srcOrd="0" destOrd="0" presId="urn:microsoft.com/office/officeart/2005/8/layout/architecture"/>
    <dgm:cxn modelId="{7EE31D86-5412-4530-852B-3F7CED0EDF1A}" type="presOf" srcId="{F0A6D1ED-9F17-4763-A5E6-4D13239F3BD7}" destId="{1F7DB72E-D77E-4973-B80D-26EC75056A9E}" srcOrd="0" destOrd="0" presId="urn:microsoft.com/office/officeart/2005/8/layout/architecture"/>
    <dgm:cxn modelId="{00C3859F-8359-4E08-812A-A1906396C789}" type="presOf" srcId="{61591403-4C4F-4FBD-8741-F35E71338CEF}" destId="{0CBE319B-86C0-4E2A-BE99-7A64B283A38E}" srcOrd="0" destOrd="0" presId="urn:microsoft.com/office/officeart/2005/8/layout/architecture"/>
    <dgm:cxn modelId="{DDB56092-6AEC-4650-927F-DF60C298E9DA}" type="presOf" srcId="{AD5947F4-AC06-410C-AC7D-75353DE686AB}" destId="{246E0792-407E-40BA-8865-6E6C32673665}" srcOrd="0" destOrd="0" presId="urn:microsoft.com/office/officeart/2005/8/layout/architecture"/>
    <dgm:cxn modelId="{10CBB5B4-017C-4006-A6B2-547AF5ABC69F}" srcId="{AD5947F4-AC06-410C-AC7D-75353DE686AB}" destId="{7DDE2937-E659-45D6-B144-0F16A85643CC}" srcOrd="1" destOrd="0" parTransId="{60942902-97C6-419E-8841-247487DA418E}" sibTransId="{8D2528A3-1FE3-42EE-9858-9E93AEBC0811}"/>
    <dgm:cxn modelId="{2BAD4522-6686-4180-9681-85524518058D}" type="presOf" srcId="{ABEC7E83-4EA7-4A0E-AD23-571263575595}" destId="{CA7C22F3-88F5-4281-B19F-8DF981D4E4A2}" srcOrd="0" destOrd="0" presId="urn:microsoft.com/office/officeart/2005/8/layout/architecture"/>
    <dgm:cxn modelId="{C3A41BB1-828A-4610-AF7D-4699E84C4AD3}" srcId="{AD5947F4-AC06-410C-AC7D-75353DE686AB}" destId="{F0A6D1ED-9F17-4763-A5E6-4D13239F3BD7}" srcOrd="0" destOrd="0" parTransId="{70585737-D314-4F45-846B-D63563D2230F}" sibTransId="{AD31942B-7F63-4700-AB4F-F914BE747C0A}"/>
    <dgm:cxn modelId="{976FEC6F-8927-4907-BF7C-5C2BA1E7E4A5}" type="presOf" srcId="{7E46332E-A501-44F1-8AAD-21BD56C733CC}" destId="{E6429CD1-FD34-41A5-9D9A-C98D647B8AB0}" srcOrd="0" destOrd="0" presId="urn:microsoft.com/office/officeart/2005/8/layout/architecture"/>
    <dgm:cxn modelId="{294FA29D-E88F-4B5F-B227-7B51FA01C00A}" srcId="{AD5947F4-AC06-410C-AC7D-75353DE686AB}" destId="{61591403-4C4F-4FBD-8741-F35E71338CEF}" srcOrd="3" destOrd="0" parTransId="{F98B06C4-ACF3-412C-AEB8-421F9B0F38E8}" sibTransId="{9507258C-7FAB-40D3-BFB5-817C37B7B3C1}"/>
    <dgm:cxn modelId="{3BE4811C-BC38-4884-AF0B-79242BD4AED1}" srcId="{AD5947F4-AC06-410C-AC7D-75353DE686AB}" destId="{7E46332E-A501-44F1-8AAD-21BD56C733CC}" srcOrd="2" destOrd="0" parTransId="{B6EBFCA6-D7FD-46B6-9D88-3E6BA97D91B6}" sibTransId="{BEA355A8-0691-4FB1-9AEF-50C161D6D438}"/>
    <dgm:cxn modelId="{5BAC6BCF-4513-412E-A8F5-67219A80147F}" srcId="{AD5947F4-AC06-410C-AC7D-75353DE686AB}" destId="{ABEC7E83-4EA7-4A0E-AD23-571263575595}" srcOrd="4" destOrd="0" parTransId="{71C8683C-70B6-45C8-A6E4-F4399B77C926}" sibTransId="{7ED43CA7-A820-4806-B7B7-2D28DEDC4CF5}"/>
    <dgm:cxn modelId="{1056FB04-D4DE-4EA4-9EFB-07D7917B1381}" type="presParOf" srcId="{163D2C0E-75AC-4FBE-956B-A337F06B10FB}" destId="{149C80E6-44B0-4112-94BC-5F284B5FD179}" srcOrd="0" destOrd="0" presId="urn:microsoft.com/office/officeart/2005/8/layout/architecture"/>
    <dgm:cxn modelId="{AA438B8B-A19A-4085-97F7-77ADF0A2007D}" type="presParOf" srcId="{149C80E6-44B0-4112-94BC-5F284B5FD179}" destId="{246E0792-407E-40BA-8865-6E6C32673665}" srcOrd="0" destOrd="0" presId="urn:microsoft.com/office/officeart/2005/8/layout/architecture"/>
    <dgm:cxn modelId="{8CAE908F-50B2-4321-9E7D-CE69D02AFE75}" type="presParOf" srcId="{149C80E6-44B0-4112-94BC-5F284B5FD179}" destId="{A3AFECE2-F21C-4B2D-AE43-A36DE377F87C}" srcOrd="1" destOrd="0" presId="urn:microsoft.com/office/officeart/2005/8/layout/architecture"/>
    <dgm:cxn modelId="{FD7698FF-0F6F-40FE-8DA9-D15B912A6856}" type="presParOf" srcId="{149C80E6-44B0-4112-94BC-5F284B5FD179}" destId="{6D55F075-89E0-41A6-B330-F563B57F6219}" srcOrd="2" destOrd="0" presId="urn:microsoft.com/office/officeart/2005/8/layout/architecture"/>
    <dgm:cxn modelId="{6081BD16-7BC1-47A4-B42F-5C775FF051FA}" type="presParOf" srcId="{6D55F075-89E0-41A6-B330-F563B57F6219}" destId="{A1BC3D4B-78BB-430F-A33A-D9E489C955D0}" srcOrd="0" destOrd="0" presId="urn:microsoft.com/office/officeart/2005/8/layout/architecture"/>
    <dgm:cxn modelId="{27ACB1DC-9ED0-491A-8A32-E61D25AD2365}" type="presParOf" srcId="{A1BC3D4B-78BB-430F-A33A-D9E489C955D0}" destId="{1F7DB72E-D77E-4973-B80D-26EC75056A9E}" srcOrd="0" destOrd="0" presId="urn:microsoft.com/office/officeart/2005/8/layout/architecture"/>
    <dgm:cxn modelId="{2B7AA635-0364-47BC-9FEF-9297EBA234D1}" type="presParOf" srcId="{A1BC3D4B-78BB-430F-A33A-D9E489C955D0}" destId="{EA12B88A-B9C0-4603-AC9A-E83EF99F0873}" srcOrd="1" destOrd="0" presId="urn:microsoft.com/office/officeart/2005/8/layout/architecture"/>
    <dgm:cxn modelId="{98D317D7-3048-460F-ABA9-C75596E367D3}" type="presParOf" srcId="{6D55F075-89E0-41A6-B330-F563B57F6219}" destId="{66E2F45F-0E46-4C86-9A96-22B5D8A2F3D1}" srcOrd="1" destOrd="0" presId="urn:microsoft.com/office/officeart/2005/8/layout/architecture"/>
    <dgm:cxn modelId="{971C682F-DD7F-4547-9AE6-D9B1AE4706FC}" type="presParOf" srcId="{6D55F075-89E0-41A6-B330-F563B57F6219}" destId="{1D34BAE7-1807-4B6B-BE30-710D08711959}" srcOrd="2" destOrd="0" presId="urn:microsoft.com/office/officeart/2005/8/layout/architecture"/>
    <dgm:cxn modelId="{C540F25E-03DE-4079-8938-26EA5BB49B61}" type="presParOf" srcId="{1D34BAE7-1807-4B6B-BE30-710D08711959}" destId="{5814681C-0DAC-4AFB-9C4F-F6E311D872CA}" srcOrd="0" destOrd="0" presId="urn:microsoft.com/office/officeart/2005/8/layout/architecture"/>
    <dgm:cxn modelId="{96C7129C-CBCC-4385-8A54-530D73A76451}" type="presParOf" srcId="{1D34BAE7-1807-4B6B-BE30-710D08711959}" destId="{F8776AB6-C299-4BF8-A2B4-483A375C2893}" srcOrd="1" destOrd="0" presId="urn:microsoft.com/office/officeart/2005/8/layout/architecture"/>
    <dgm:cxn modelId="{2E3063A7-E045-4904-9DA9-AC6B8EFAAA07}" type="presParOf" srcId="{6D55F075-89E0-41A6-B330-F563B57F6219}" destId="{69C2E9FB-52AA-43A3-BBC4-3F2B8C0BBD8C}" srcOrd="3" destOrd="0" presId="urn:microsoft.com/office/officeart/2005/8/layout/architecture"/>
    <dgm:cxn modelId="{66501C3F-DC6D-42C7-AC5C-F8FB45CF870E}" type="presParOf" srcId="{6D55F075-89E0-41A6-B330-F563B57F6219}" destId="{0161F294-E11B-441A-9A24-2AC0D4D5074C}" srcOrd="4" destOrd="0" presId="urn:microsoft.com/office/officeart/2005/8/layout/architecture"/>
    <dgm:cxn modelId="{CE5F5744-C42A-4DB6-9AFC-C0744BC9A200}" type="presParOf" srcId="{0161F294-E11B-441A-9A24-2AC0D4D5074C}" destId="{E6429CD1-FD34-41A5-9D9A-C98D647B8AB0}" srcOrd="0" destOrd="0" presId="urn:microsoft.com/office/officeart/2005/8/layout/architecture"/>
    <dgm:cxn modelId="{F7C8E1CD-BF43-45E9-B421-4D9A85957EE7}" type="presParOf" srcId="{0161F294-E11B-441A-9A24-2AC0D4D5074C}" destId="{5E02110D-DA55-4D39-91DA-92FE68FD2F04}" srcOrd="1" destOrd="0" presId="urn:microsoft.com/office/officeart/2005/8/layout/architecture"/>
    <dgm:cxn modelId="{D1619FB6-CFC5-4BD4-AEEF-A15C00A2E34E}" type="presParOf" srcId="{6D55F075-89E0-41A6-B330-F563B57F6219}" destId="{F54EA7B6-39A7-486A-BC9F-5768AEBA05E3}" srcOrd="5" destOrd="0" presId="urn:microsoft.com/office/officeart/2005/8/layout/architecture"/>
    <dgm:cxn modelId="{4EB07F08-5396-46D8-8979-30D0239F7C2F}" type="presParOf" srcId="{6D55F075-89E0-41A6-B330-F563B57F6219}" destId="{59DB4056-715E-4FBB-AD77-BF4539E1B370}" srcOrd="6" destOrd="0" presId="urn:microsoft.com/office/officeart/2005/8/layout/architecture"/>
    <dgm:cxn modelId="{62837B6F-723E-4AA1-BBDA-B2AEA62AFE6A}" type="presParOf" srcId="{59DB4056-715E-4FBB-AD77-BF4539E1B370}" destId="{0CBE319B-86C0-4E2A-BE99-7A64B283A38E}" srcOrd="0" destOrd="0" presId="urn:microsoft.com/office/officeart/2005/8/layout/architecture"/>
    <dgm:cxn modelId="{7BE75198-7260-4AF3-9C4E-7B53E76BA1D0}" type="presParOf" srcId="{59DB4056-715E-4FBB-AD77-BF4539E1B370}" destId="{6200594F-90ED-4376-960F-26F9C7E82471}" srcOrd="1" destOrd="0" presId="urn:microsoft.com/office/officeart/2005/8/layout/architecture"/>
    <dgm:cxn modelId="{0BFD95A2-8C59-4C14-ADF0-4499D61D26C8}" type="presParOf" srcId="{6D55F075-89E0-41A6-B330-F563B57F6219}" destId="{4A614FB0-3223-416F-93E0-5045A1F6C306}" srcOrd="7" destOrd="0" presId="urn:microsoft.com/office/officeart/2005/8/layout/architecture"/>
    <dgm:cxn modelId="{0A93BC11-8E68-490B-B945-91F865C87D6E}" type="presParOf" srcId="{6D55F075-89E0-41A6-B330-F563B57F6219}" destId="{D249A681-ECD7-4BA1-BEF9-8E57EB05BA58}" srcOrd="8" destOrd="0" presId="urn:microsoft.com/office/officeart/2005/8/layout/architecture"/>
    <dgm:cxn modelId="{56F46E79-1EA6-49E4-92E8-A960C6BB4095}" type="presParOf" srcId="{D249A681-ECD7-4BA1-BEF9-8E57EB05BA58}" destId="{CA7C22F3-88F5-4281-B19F-8DF981D4E4A2}" srcOrd="0" destOrd="0" presId="urn:microsoft.com/office/officeart/2005/8/layout/architecture"/>
    <dgm:cxn modelId="{23BEBEEE-A89A-4423-A608-70B62C32D7AB}" type="presParOf" srcId="{D249A681-ECD7-4BA1-BEF9-8E57EB05BA58}" destId="{5C882820-DE9A-4D24-AA0E-0395195A5C6B}" srcOrd="1" destOrd="0" presId="urn:microsoft.com/office/officeart/2005/8/layout/architecture"/>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3089BC3-F367-43D9-BB5B-105CF281F23C}" type="doc">
      <dgm:prSet loTypeId="urn:microsoft.com/office/officeart/2005/8/layout/default" loCatId="list" qsTypeId="urn:microsoft.com/office/officeart/2005/8/quickstyle/3d3" qsCatId="3D" csTypeId="urn:microsoft.com/office/officeart/2005/8/colors/colorful4" csCatId="colorful" phldr="1"/>
      <dgm:spPr/>
      <dgm:t>
        <a:bodyPr/>
        <a:lstStyle/>
        <a:p>
          <a:endParaRPr lang="en-US"/>
        </a:p>
      </dgm:t>
    </dgm:pt>
    <dgm:pt modelId="{A29C7932-C01E-4271-8F1D-6A9454DA065F}">
      <dgm:prSet phldrT="[Text]" custT="1"/>
      <dgm:spPr/>
      <dgm:t>
        <a:bodyPr/>
        <a:lstStyle/>
        <a:p>
          <a:r>
            <a:rPr lang="en-US" sz="2400" b="1" dirty="0" smtClean="0">
              <a:solidFill>
                <a:srgbClr val="FF0000"/>
              </a:solidFill>
            </a:rPr>
            <a:t>Weaknesses</a:t>
          </a:r>
        </a:p>
        <a:p>
          <a:endParaRPr lang="en-US" sz="2400" b="1" dirty="0">
            <a:solidFill>
              <a:srgbClr val="FF0000"/>
            </a:solidFill>
          </a:endParaRPr>
        </a:p>
      </dgm:t>
    </dgm:pt>
    <dgm:pt modelId="{0277DD3B-D779-46F0-BAB2-948C68CE9058}" type="parTrans" cxnId="{6A561E3C-9DDA-4FB6-97D6-63C88997A826}">
      <dgm:prSet/>
      <dgm:spPr/>
      <dgm:t>
        <a:bodyPr/>
        <a:lstStyle/>
        <a:p>
          <a:endParaRPr lang="en-US"/>
        </a:p>
      </dgm:t>
    </dgm:pt>
    <dgm:pt modelId="{A91450D7-4AC0-4B2C-9CF2-4394ED7E79F5}" type="sibTrans" cxnId="{6A561E3C-9DDA-4FB6-97D6-63C88997A826}">
      <dgm:prSet/>
      <dgm:spPr/>
      <dgm:t>
        <a:bodyPr/>
        <a:lstStyle/>
        <a:p>
          <a:endParaRPr lang="en-US"/>
        </a:p>
      </dgm:t>
    </dgm:pt>
    <dgm:pt modelId="{EF20E6E6-CEA9-4368-9AB4-A194B124C4AD}">
      <dgm:prSet phldrT="[Text]" custT="1"/>
      <dgm:spPr/>
      <dgm:t>
        <a:bodyPr/>
        <a:lstStyle/>
        <a:p>
          <a:r>
            <a:rPr lang="en-US" sz="1800" dirty="0" smtClean="0"/>
            <a:t>Lack of experience in expanding to bigger countries with larger economies like Australia (expanded to small countries in the Middle East and East Europe only). </a:t>
          </a:r>
          <a:endParaRPr lang="en-US" sz="1800" dirty="0"/>
        </a:p>
      </dgm:t>
    </dgm:pt>
    <dgm:pt modelId="{1E3420FE-1E03-4302-90F0-52BC4551E982}" type="parTrans" cxnId="{409E60E0-09CA-4C5D-A71F-2A657A988C01}">
      <dgm:prSet/>
      <dgm:spPr/>
      <dgm:t>
        <a:bodyPr/>
        <a:lstStyle/>
        <a:p>
          <a:endParaRPr lang="en-US"/>
        </a:p>
      </dgm:t>
    </dgm:pt>
    <dgm:pt modelId="{6CC96DE8-57F7-4143-9A0A-10474E50EA40}" type="sibTrans" cxnId="{409E60E0-09CA-4C5D-A71F-2A657A988C01}">
      <dgm:prSet/>
      <dgm:spPr/>
      <dgm:t>
        <a:bodyPr/>
        <a:lstStyle/>
        <a:p>
          <a:endParaRPr lang="en-US"/>
        </a:p>
      </dgm:t>
    </dgm:pt>
    <dgm:pt modelId="{957896C6-1224-4599-BCE6-ACE627BDA9E0}">
      <dgm:prSet custT="1"/>
      <dgm:spPr/>
      <dgm:t>
        <a:bodyPr/>
        <a:lstStyle/>
        <a:p>
          <a:r>
            <a:rPr lang="en-US" sz="1800" dirty="0" smtClean="0"/>
            <a:t>Weak brand image versus key competitors.</a:t>
          </a:r>
          <a:endParaRPr lang="en-US" sz="1800" dirty="0"/>
        </a:p>
      </dgm:t>
    </dgm:pt>
    <dgm:pt modelId="{5218CD7E-5FF5-4793-A9D2-C28B62D1D842}" type="parTrans" cxnId="{EE1BC8F4-9AB6-480D-BD1C-DA811A26C8B9}">
      <dgm:prSet/>
      <dgm:spPr/>
      <dgm:t>
        <a:bodyPr/>
        <a:lstStyle/>
        <a:p>
          <a:endParaRPr lang="en-US"/>
        </a:p>
      </dgm:t>
    </dgm:pt>
    <dgm:pt modelId="{CA80B78E-7B4C-4314-88D9-CBFABBAA160C}" type="sibTrans" cxnId="{EE1BC8F4-9AB6-480D-BD1C-DA811A26C8B9}">
      <dgm:prSet/>
      <dgm:spPr/>
      <dgm:t>
        <a:bodyPr/>
        <a:lstStyle/>
        <a:p>
          <a:endParaRPr lang="en-US"/>
        </a:p>
      </dgm:t>
    </dgm:pt>
    <dgm:pt modelId="{C10EDD5E-83AE-4FA7-9966-9CF6DEE3FD74}">
      <dgm:prSet/>
      <dgm:spPr/>
      <dgm:t>
        <a:bodyPr/>
        <a:lstStyle/>
        <a:p>
          <a:endParaRPr lang="en-US" sz="2500" dirty="0" smtClean="0"/>
        </a:p>
      </dgm:t>
    </dgm:pt>
    <dgm:pt modelId="{F4B372D0-62C6-4830-AEAC-C50761F81498}" type="parTrans" cxnId="{10AE75E8-A3DF-4026-B6B9-6BB7E8DC27EC}">
      <dgm:prSet/>
      <dgm:spPr/>
      <dgm:t>
        <a:bodyPr/>
        <a:lstStyle/>
        <a:p>
          <a:endParaRPr lang="en-US"/>
        </a:p>
      </dgm:t>
    </dgm:pt>
    <dgm:pt modelId="{9322B88E-CC6C-414C-80FE-9DCF1A94E8ED}" type="sibTrans" cxnId="{10AE75E8-A3DF-4026-B6B9-6BB7E8DC27EC}">
      <dgm:prSet/>
      <dgm:spPr/>
      <dgm:t>
        <a:bodyPr/>
        <a:lstStyle/>
        <a:p>
          <a:endParaRPr lang="en-US"/>
        </a:p>
      </dgm:t>
    </dgm:pt>
    <dgm:pt modelId="{136C9B7D-FBA7-4B50-9262-7A0D0FC7AA68}">
      <dgm:prSet phldrT="[Text]" custT="1"/>
      <dgm:spPr/>
      <dgm:t>
        <a:bodyPr/>
        <a:lstStyle/>
        <a:p>
          <a:endParaRPr lang="en-US" sz="1800" dirty="0"/>
        </a:p>
      </dgm:t>
    </dgm:pt>
    <dgm:pt modelId="{4766BF72-D215-4C76-BE4C-50259549619F}" type="parTrans" cxnId="{EF9018F1-B69C-47B9-8CFB-DBE3A79D99AF}">
      <dgm:prSet/>
      <dgm:spPr/>
      <dgm:t>
        <a:bodyPr/>
        <a:lstStyle/>
        <a:p>
          <a:endParaRPr lang="en-US"/>
        </a:p>
      </dgm:t>
    </dgm:pt>
    <dgm:pt modelId="{B45A4C79-33B8-4BDF-893A-C5C3B3186DEA}" type="sibTrans" cxnId="{EF9018F1-B69C-47B9-8CFB-DBE3A79D99AF}">
      <dgm:prSet/>
      <dgm:spPr/>
      <dgm:t>
        <a:bodyPr/>
        <a:lstStyle/>
        <a:p>
          <a:endParaRPr lang="en-US"/>
        </a:p>
      </dgm:t>
    </dgm:pt>
    <dgm:pt modelId="{F1B7966B-DD84-40A8-A545-33D5A00B6552}">
      <dgm:prSet phldrT="[Text]" custT="1"/>
      <dgm:spPr/>
      <dgm:t>
        <a:bodyPr/>
        <a:lstStyle/>
        <a:p>
          <a:r>
            <a:rPr lang="en-US" sz="2400" b="1" dirty="0" smtClean="0">
              <a:solidFill>
                <a:srgbClr val="FF0000"/>
              </a:solidFill>
            </a:rPr>
            <a:t>Strengths</a:t>
          </a:r>
          <a:r>
            <a:rPr lang="en-US" sz="2400" b="1" dirty="0" smtClean="0"/>
            <a:t> </a:t>
          </a:r>
        </a:p>
        <a:p>
          <a:r>
            <a:rPr lang="en-US" sz="1900" b="1" dirty="0" smtClean="0"/>
            <a:t>   </a:t>
          </a:r>
          <a:endParaRPr lang="en-US" sz="1900" b="1" dirty="0"/>
        </a:p>
      </dgm:t>
    </dgm:pt>
    <dgm:pt modelId="{A09656F1-59E2-406D-A7A2-E2778802D155}" type="sibTrans" cxnId="{97060DA6-3C05-4248-BEDE-A9AEB0A442C9}">
      <dgm:prSet/>
      <dgm:spPr/>
      <dgm:t>
        <a:bodyPr/>
        <a:lstStyle/>
        <a:p>
          <a:endParaRPr lang="en-US"/>
        </a:p>
      </dgm:t>
    </dgm:pt>
    <dgm:pt modelId="{6FFABF8B-E219-410C-8924-23317E66D0E0}" type="parTrans" cxnId="{97060DA6-3C05-4248-BEDE-A9AEB0A442C9}">
      <dgm:prSet/>
      <dgm:spPr/>
      <dgm:t>
        <a:bodyPr/>
        <a:lstStyle/>
        <a:p>
          <a:endParaRPr lang="en-US"/>
        </a:p>
      </dgm:t>
    </dgm:pt>
    <dgm:pt modelId="{5FC02DBB-2893-4C70-9D20-AB78987B4DB7}">
      <dgm:prSet phldrT="[Text]" custT="1"/>
      <dgm:spPr/>
      <dgm:t>
        <a:bodyPr/>
        <a:lstStyle/>
        <a:p>
          <a:r>
            <a:rPr lang="en-US" sz="1800" dirty="0" smtClean="0"/>
            <a:t>A clear strategy for expanding internationally through franchising (</a:t>
          </a:r>
          <a:r>
            <a:rPr lang="en-GB" sz="1800" dirty="0" smtClean="0"/>
            <a:t>227 shops in the UK and 25 overseas). </a:t>
          </a:r>
          <a:endParaRPr lang="en-US" sz="1800" dirty="0"/>
        </a:p>
      </dgm:t>
    </dgm:pt>
    <dgm:pt modelId="{BB20417D-8200-49DE-9D2C-07D5AD6F79EA}" type="sibTrans" cxnId="{6EDA351C-7BF0-46DB-A5D5-88A78B8BC82D}">
      <dgm:prSet/>
      <dgm:spPr/>
      <dgm:t>
        <a:bodyPr/>
        <a:lstStyle/>
        <a:p>
          <a:endParaRPr lang="en-US"/>
        </a:p>
      </dgm:t>
    </dgm:pt>
    <dgm:pt modelId="{0BC9A56C-F64D-4C82-9F9B-0FAA7B287785}" type="parTrans" cxnId="{6EDA351C-7BF0-46DB-A5D5-88A78B8BC82D}">
      <dgm:prSet/>
      <dgm:spPr/>
      <dgm:t>
        <a:bodyPr/>
        <a:lstStyle/>
        <a:p>
          <a:endParaRPr lang="en-US"/>
        </a:p>
      </dgm:t>
    </dgm:pt>
    <dgm:pt modelId="{AD5A6346-A33A-440A-86A8-31134926E550}">
      <dgm:prSet phldrT="[Text]" custT="1"/>
      <dgm:spPr/>
      <dgm:t>
        <a:bodyPr/>
        <a:lstStyle/>
        <a:p>
          <a:endParaRPr lang="en-US" sz="1800" dirty="0"/>
        </a:p>
      </dgm:t>
    </dgm:pt>
    <dgm:pt modelId="{391A6470-D611-44B3-ADC0-9C56645125DC}" type="sibTrans" cxnId="{53F8A394-8A46-45C9-9BE1-936B15435F7B}">
      <dgm:prSet/>
      <dgm:spPr/>
      <dgm:t>
        <a:bodyPr/>
        <a:lstStyle/>
        <a:p>
          <a:endParaRPr lang="en-US"/>
        </a:p>
      </dgm:t>
    </dgm:pt>
    <dgm:pt modelId="{43B61A6A-7412-4734-A1B5-2129DC859D48}" type="parTrans" cxnId="{53F8A394-8A46-45C9-9BE1-936B15435F7B}">
      <dgm:prSet/>
      <dgm:spPr/>
      <dgm:t>
        <a:bodyPr/>
        <a:lstStyle/>
        <a:p>
          <a:endParaRPr lang="en-US"/>
        </a:p>
      </dgm:t>
    </dgm:pt>
    <dgm:pt modelId="{664F5CB3-1FBF-463E-A16D-28B2DD7428CA}">
      <dgm:prSet phldrT="[Text]" custT="1"/>
      <dgm:spPr/>
      <dgm:t>
        <a:bodyPr/>
        <a:lstStyle/>
        <a:p>
          <a:r>
            <a:rPr lang="en-GB" sz="1800" dirty="0" smtClean="0"/>
            <a:t>We are positioned to offer fantastic design and quality at outstanding value.</a:t>
          </a:r>
          <a:r>
            <a:rPr lang="en-US" sz="1800" dirty="0" smtClean="0"/>
            <a:t>  </a:t>
          </a:r>
          <a:endParaRPr lang="en-US" sz="1800" dirty="0"/>
        </a:p>
      </dgm:t>
    </dgm:pt>
    <dgm:pt modelId="{AB07F959-AFB7-46AB-AC92-8F0C4E3A860D}" type="sibTrans" cxnId="{F28E2436-1395-470A-9295-ABE40F1E4562}">
      <dgm:prSet/>
      <dgm:spPr/>
      <dgm:t>
        <a:bodyPr/>
        <a:lstStyle/>
        <a:p>
          <a:endParaRPr lang="en-US"/>
        </a:p>
      </dgm:t>
    </dgm:pt>
    <dgm:pt modelId="{76DBE233-14F4-4275-B03D-F90434C45C78}" type="parTrans" cxnId="{F28E2436-1395-470A-9295-ABE40F1E4562}">
      <dgm:prSet/>
      <dgm:spPr/>
      <dgm:t>
        <a:bodyPr/>
        <a:lstStyle/>
        <a:p>
          <a:endParaRPr lang="en-US"/>
        </a:p>
      </dgm:t>
    </dgm:pt>
    <dgm:pt modelId="{75C7D12E-58FD-496C-9D00-1EE37CDE4040}">
      <dgm:prSet phldrT="[Text]" custT="1"/>
      <dgm:spPr/>
      <dgm:t>
        <a:bodyPr/>
        <a:lstStyle/>
        <a:p>
          <a:endParaRPr lang="en-US" sz="1800" dirty="0"/>
        </a:p>
      </dgm:t>
    </dgm:pt>
    <dgm:pt modelId="{FD71FD6E-B128-4B63-9BD9-739B5D2DAE5F}" type="sibTrans" cxnId="{2FA958FE-C2C0-49B8-BE4D-8CB31B8576AB}">
      <dgm:prSet/>
      <dgm:spPr/>
      <dgm:t>
        <a:bodyPr/>
        <a:lstStyle/>
        <a:p>
          <a:endParaRPr lang="en-US"/>
        </a:p>
      </dgm:t>
    </dgm:pt>
    <dgm:pt modelId="{BD88619E-7B47-40FB-B36F-00D15E8C7C88}" type="parTrans" cxnId="{2FA958FE-C2C0-49B8-BE4D-8CB31B8576AB}">
      <dgm:prSet/>
      <dgm:spPr/>
      <dgm:t>
        <a:bodyPr/>
        <a:lstStyle/>
        <a:p>
          <a:endParaRPr lang="en-US"/>
        </a:p>
      </dgm:t>
    </dgm:pt>
    <dgm:pt modelId="{E8C97913-4846-48E3-9475-7E55E916A300}">
      <dgm:prSet custT="1"/>
      <dgm:spPr/>
      <dgm:t>
        <a:bodyPr/>
        <a:lstStyle/>
        <a:p>
          <a:r>
            <a:rPr lang="en-US" sz="1800" dirty="0" smtClean="0"/>
            <a:t>Customer loyalty.</a:t>
          </a:r>
        </a:p>
      </dgm:t>
    </dgm:pt>
    <dgm:pt modelId="{34E2CA0C-3286-45E5-B8C3-EB7E9A598622}" type="sibTrans" cxnId="{D8913CE0-D392-48AB-8A38-825F8312D0D1}">
      <dgm:prSet/>
      <dgm:spPr/>
      <dgm:t>
        <a:bodyPr/>
        <a:lstStyle/>
        <a:p>
          <a:endParaRPr lang="en-US"/>
        </a:p>
      </dgm:t>
    </dgm:pt>
    <dgm:pt modelId="{987D76E3-E8EE-417E-80CE-269BE55774ED}" type="parTrans" cxnId="{D8913CE0-D392-48AB-8A38-825F8312D0D1}">
      <dgm:prSet/>
      <dgm:spPr/>
      <dgm:t>
        <a:bodyPr/>
        <a:lstStyle/>
        <a:p>
          <a:endParaRPr lang="en-US"/>
        </a:p>
      </dgm:t>
    </dgm:pt>
    <dgm:pt modelId="{54E4A468-1A83-4AA5-B539-E0258099DB8D}">
      <dgm:prSet custT="1"/>
      <dgm:spPr/>
      <dgm:t>
        <a:bodyPr/>
        <a:lstStyle/>
        <a:p>
          <a:endParaRPr lang="en-US" sz="1800" dirty="0" smtClean="0"/>
        </a:p>
      </dgm:t>
    </dgm:pt>
    <dgm:pt modelId="{76A6C9A7-CC8E-4FFC-A65F-DC96E606BEF3}" type="sibTrans" cxnId="{62423DDA-CE8E-4ED9-AF59-A04636723AF6}">
      <dgm:prSet/>
      <dgm:spPr/>
      <dgm:t>
        <a:bodyPr/>
        <a:lstStyle/>
        <a:p>
          <a:endParaRPr lang="en-US"/>
        </a:p>
      </dgm:t>
    </dgm:pt>
    <dgm:pt modelId="{4EFCF589-1D13-4AF1-BF36-211C8DCFDF82}" type="parTrans" cxnId="{62423DDA-CE8E-4ED9-AF59-A04636723AF6}">
      <dgm:prSet/>
      <dgm:spPr/>
      <dgm:t>
        <a:bodyPr/>
        <a:lstStyle/>
        <a:p>
          <a:endParaRPr lang="en-US"/>
        </a:p>
      </dgm:t>
    </dgm:pt>
    <dgm:pt modelId="{17CA6FF9-3762-4FA2-8D80-283957DF402D}">
      <dgm:prSet custT="1"/>
      <dgm:spPr/>
      <dgm:t>
        <a:bodyPr/>
        <a:lstStyle/>
        <a:p>
          <a:r>
            <a:rPr lang="en-US" sz="1800" dirty="0" smtClean="0"/>
            <a:t>Convenient locations</a:t>
          </a:r>
        </a:p>
      </dgm:t>
    </dgm:pt>
    <dgm:pt modelId="{B7CB7F63-EEF3-4D21-8EC0-F01635DD03E7}" type="sibTrans" cxnId="{CD80BA71-9F77-45CD-8339-8808AD888BD6}">
      <dgm:prSet/>
      <dgm:spPr/>
      <dgm:t>
        <a:bodyPr/>
        <a:lstStyle/>
        <a:p>
          <a:endParaRPr lang="en-US"/>
        </a:p>
      </dgm:t>
    </dgm:pt>
    <dgm:pt modelId="{EC941B0F-AEFB-4168-9A96-75C0F25BA013}" type="parTrans" cxnId="{CD80BA71-9F77-45CD-8339-8808AD888BD6}">
      <dgm:prSet/>
      <dgm:spPr/>
      <dgm:t>
        <a:bodyPr/>
        <a:lstStyle/>
        <a:p>
          <a:endParaRPr lang="en-US"/>
        </a:p>
      </dgm:t>
    </dgm:pt>
    <dgm:pt modelId="{E312E827-6D69-4881-8B60-F08D0FC19144}">
      <dgm:prSet custT="1"/>
      <dgm:spPr/>
      <dgm:t>
        <a:bodyPr/>
        <a:lstStyle/>
        <a:p>
          <a:endParaRPr lang="en-US" sz="1800" dirty="0" smtClean="0"/>
        </a:p>
      </dgm:t>
    </dgm:pt>
    <dgm:pt modelId="{ED33B4FB-3B42-4885-9C52-0B562601E12C}" type="sibTrans" cxnId="{D583BA4F-8F55-4B8E-BEA9-A73CDBD8C031}">
      <dgm:prSet/>
      <dgm:spPr/>
      <dgm:t>
        <a:bodyPr/>
        <a:lstStyle/>
        <a:p>
          <a:endParaRPr lang="en-US"/>
        </a:p>
      </dgm:t>
    </dgm:pt>
    <dgm:pt modelId="{33EAE9AF-9066-4068-806D-D7F9410218F7}" type="parTrans" cxnId="{D583BA4F-8F55-4B8E-BEA9-A73CDBD8C031}">
      <dgm:prSet/>
      <dgm:spPr/>
      <dgm:t>
        <a:bodyPr/>
        <a:lstStyle/>
        <a:p>
          <a:endParaRPr lang="en-US"/>
        </a:p>
      </dgm:t>
    </dgm:pt>
    <dgm:pt modelId="{5AD28373-8EF9-40F8-8B38-4B4F3E1FA7E8}">
      <dgm:prSet custT="1"/>
      <dgm:spPr/>
      <dgm:t>
        <a:bodyPr/>
        <a:lstStyle/>
        <a:p>
          <a:r>
            <a:rPr lang="en-US" sz="1800" dirty="0" smtClean="0"/>
            <a:t>Driving e-commerce (Matalan App).</a:t>
          </a:r>
        </a:p>
      </dgm:t>
    </dgm:pt>
    <dgm:pt modelId="{BB1D1EA6-B4DE-4C1D-B0C8-5910ACE6DD99}" type="sibTrans" cxnId="{CCA6B9F9-47A1-447E-9958-33DFC45BEF31}">
      <dgm:prSet/>
      <dgm:spPr/>
      <dgm:t>
        <a:bodyPr/>
        <a:lstStyle/>
        <a:p>
          <a:endParaRPr lang="en-US"/>
        </a:p>
      </dgm:t>
    </dgm:pt>
    <dgm:pt modelId="{85B80E48-0D26-4B9D-8F1B-C34E1F77E8BF}" type="parTrans" cxnId="{CCA6B9F9-47A1-447E-9958-33DFC45BEF31}">
      <dgm:prSet/>
      <dgm:spPr/>
      <dgm:t>
        <a:bodyPr/>
        <a:lstStyle/>
        <a:p>
          <a:endParaRPr lang="en-US"/>
        </a:p>
      </dgm:t>
    </dgm:pt>
    <dgm:pt modelId="{F19C970E-6916-41A0-8786-AFF3BAD51A6D}" type="pres">
      <dgm:prSet presAssocID="{53089BC3-F367-43D9-BB5B-105CF281F23C}" presName="diagram" presStyleCnt="0">
        <dgm:presLayoutVars>
          <dgm:dir/>
          <dgm:resizeHandles val="exact"/>
        </dgm:presLayoutVars>
      </dgm:prSet>
      <dgm:spPr/>
      <dgm:t>
        <a:bodyPr/>
        <a:lstStyle/>
        <a:p>
          <a:endParaRPr lang="en-US"/>
        </a:p>
      </dgm:t>
    </dgm:pt>
    <dgm:pt modelId="{2352FC5B-C45B-456A-B610-5C21DA1577F5}" type="pres">
      <dgm:prSet presAssocID="{F1B7966B-DD84-40A8-A545-33D5A00B6552}" presName="node" presStyleLbl="node1" presStyleIdx="0" presStyleCnt="2" custScaleY="214917">
        <dgm:presLayoutVars>
          <dgm:bulletEnabled val="1"/>
        </dgm:presLayoutVars>
      </dgm:prSet>
      <dgm:spPr/>
      <dgm:t>
        <a:bodyPr/>
        <a:lstStyle/>
        <a:p>
          <a:endParaRPr lang="en-US"/>
        </a:p>
      </dgm:t>
    </dgm:pt>
    <dgm:pt modelId="{955339AF-8964-4B4E-B162-57235622DB8A}" type="pres">
      <dgm:prSet presAssocID="{A09656F1-59E2-406D-A7A2-E2778802D155}" presName="sibTrans" presStyleCnt="0"/>
      <dgm:spPr/>
    </dgm:pt>
    <dgm:pt modelId="{5664201C-F8E6-41E0-A47F-D9CBC468C718}" type="pres">
      <dgm:prSet presAssocID="{A29C7932-C01E-4271-8F1D-6A9454DA065F}" presName="node" presStyleLbl="node1" presStyleIdx="1" presStyleCnt="2" custScaleY="214917" custLinFactNeighborX="-2433" custLinFactNeighborY="-44985">
        <dgm:presLayoutVars>
          <dgm:bulletEnabled val="1"/>
        </dgm:presLayoutVars>
      </dgm:prSet>
      <dgm:spPr/>
      <dgm:t>
        <a:bodyPr/>
        <a:lstStyle/>
        <a:p>
          <a:endParaRPr lang="en-US"/>
        </a:p>
      </dgm:t>
    </dgm:pt>
  </dgm:ptLst>
  <dgm:cxnLst>
    <dgm:cxn modelId="{6EDA351C-7BF0-46DB-A5D5-88A78B8BC82D}" srcId="{F1B7966B-DD84-40A8-A545-33D5A00B6552}" destId="{5FC02DBB-2893-4C70-9D20-AB78987B4DB7}" srcOrd="0" destOrd="0" parTransId="{0BC9A56C-F64D-4C82-9F9B-0FAA7B287785}" sibTransId="{BB20417D-8200-49DE-9D2C-07D5AD6F79EA}"/>
    <dgm:cxn modelId="{AEBBA779-17B0-40BB-A264-283232159E97}" type="presOf" srcId="{957896C6-1224-4599-BCE6-ACE627BDA9E0}" destId="{5664201C-F8E6-41E0-A47F-D9CBC468C718}" srcOrd="0" destOrd="3" presId="urn:microsoft.com/office/officeart/2005/8/layout/default"/>
    <dgm:cxn modelId="{B9EC7352-AD7E-446C-B18F-BA4362E175A9}" type="presOf" srcId="{17CA6FF9-3762-4FA2-8D80-283957DF402D}" destId="{2352FC5B-C45B-456A-B610-5C21DA1577F5}" srcOrd="0" destOrd="7" presId="urn:microsoft.com/office/officeart/2005/8/layout/default"/>
    <dgm:cxn modelId="{69D32F8B-E0A0-4A21-8676-BB49AC0460E1}" type="presOf" srcId="{AD5A6346-A33A-440A-86A8-31134926E550}" destId="{2352FC5B-C45B-456A-B610-5C21DA1577F5}" srcOrd="0" destOrd="2" presId="urn:microsoft.com/office/officeart/2005/8/layout/default"/>
    <dgm:cxn modelId="{62423DDA-CE8E-4ED9-AF59-A04636723AF6}" srcId="{F1B7966B-DD84-40A8-A545-33D5A00B6552}" destId="{54E4A468-1A83-4AA5-B539-E0258099DB8D}" srcOrd="5" destOrd="0" parTransId="{4EFCF589-1D13-4AF1-BF36-211C8DCFDF82}" sibTransId="{76A6C9A7-CC8E-4FFC-A65F-DC96E606BEF3}"/>
    <dgm:cxn modelId="{10AE75E8-A3DF-4026-B6B9-6BB7E8DC27EC}" srcId="{A29C7932-C01E-4271-8F1D-6A9454DA065F}" destId="{C10EDD5E-83AE-4FA7-9966-9CF6DEE3FD74}" srcOrd="3" destOrd="0" parTransId="{F4B372D0-62C6-4830-AEAC-C50761F81498}" sibTransId="{9322B88E-CC6C-414C-80FE-9DCF1A94E8ED}"/>
    <dgm:cxn modelId="{EB3D4264-CF20-45E6-BF45-87DAFEF4C751}" type="presOf" srcId="{664F5CB3-1FBF-463E-A16D-28B2DD7428CA}" destId="{2352FC5B-C45B-456A-B610-5C21DA1577F5}" srcOrd="0" destOrd="3" presId="urn:microsoft.com/office/officeart/2005/8/layout/default"/>
    <dgm:cxn modelId="{6A561E3C-9DDA-4FB6-97D6-63C88997A826}" srcId="{53089BC3-F367-43D9-BB5B-105CF281F23C}" destId="{A29C7932-C01E-4271-8F1D-6A9454DA065F}" srcOrd="1" destOrd="0" parTransId="{0277DD3B-D779-46F0-BAB2-948C68CE9058}" sibTransId="{A91450D7-4AC0-4B2C-9CF2-4394ED7E79F5}"/>
    <dgm:cxn modelId="{1DD1D432-1353-4254-889A-AB5A95DE4618}" type="presOf" srcId="{136C9B7D-FBA7-4B50-9262-7A0D0FC7AA68}" destId="{5664201C-F8E6-41E0-A47F-D9CBC468C718}" srcOrd="0" destOrd="2" presId="urn:microsoft.com/office/officeart/2005/8/layout/default"/>
    <dgm:cxn modelId="{010C4822-98A7-4315-9CB4-7BE8C4AD1E6B}" type="presOf" srcId="{A29C7932-C01E-4271-8F1D-6A9454DA065F}" destId="{5664201C-F8E6-41E0-A47F-D9CBC468C718}" srcOrd="0" destOrd="0" presId="urn:microsoft.com/office/officeart/2005/8/layout/default"/>
    <dgm:cxn modelId="{EF9018F1-B69C-47B9-8CFB-DBE3A79D99AF}" srcId="{A29C7932-C01E-4271-8F1D-6A9454DA065F}" destId="{136C9B7D-FBA7-4B50-9262-7A0D0FC7AA68}" srcOrd="1" destOrd="0" parTransId="{4766BF72-D215-4C76-BE4C-50259549619F}" sibTransId="{B45A4C79-33B8-4BDF-893A-C5C3B3186DEA}"/>
    <dgm:cxn modelId="{53F8A394-8A46-45C9-9BE1-936B15435F7B}" srcId="{F1B7966B-DD84-40A8-A545-33D5A00B6552}" destId="{AD5A6346-A33A-440A-86A8-31134926E550}" srcOrd="1" destOrd="0" parTransId="{43B61A6A-7412-4734-A1B5-2129DC859D48}" sibTransId="{391A6470-D611-44B3-ADC0-9C56645125DC}"/>
    <dgm:cxn modelId="{FE258163-F320-495B-BB07-0D396D54E798}" type="presOf" srcId="{E312E827-6D69-4881-8B60-F08D0FC19144}" destId="{2352FC5B-C45B-456A-B610-5C21DA1577F5}" srcOrd="0" destOrd="8" presId="urn:microsoft.com/office/officeart/2005/8/layout/default"/>
    <dgm:cxn modelId="{409E60E0-09CA-4C5D-A71F-2A657A988C01}" srcId="{A29C7932-C01E-4271-8F1D-6A9454DA065F}" destId="{EF20E6E6-CEA9-4368-9AB4-A194B124C4AD}" srcOrd="0" destOrd="0" parTransId="{1E3420FE-1E03-4302-90F0-52BC4551E982}" sibTransId="{6CC96DE8-57F7-4143-9A0A-10474E50EA40}"/>
    <dgm:cxn modelId="{EE1BC8F4-9AB6-480D-BD1C-DA811A26C8B9}" srcId="{A29C7932-C01E-4271-8F1D-6A9454DA065F}" destId="{957896C6-1224-4599-BCE6-ACE627BDA9E0}" srcOrd="2" destOrd="0" parTransId="{5218CD7E-5FF5-4793-A9D2-C28B62D1D842}" sibTransId="{CA80B78E-7B4C-4314-88D9-CBFABBAA160C}"/>
    <dgm:cxn modelId="{67615245-3CB9-49B1-B1B2-A3FF0D6B2506}" type="presOf" srcId="{53089BC3-F367-43D9-BB5B-105CF281F23C}" destId="{F19C970E-6916-41A0-8786-AFF3BAD51A6D}" srcOrd="0" destOrd="0" presId="urn:microsoft.com/office/officeart/2005/8/layout/default"/>
    <dgm:cxn modelId="{CCA6B9F9-47A1-447E-9958-33DFC45BEF31}" srcId="{F1B7966B-DD84-40A8-A545-33D5A00B6552}" destId="{5AD28373-8EF9-40F8-8B38-4B4F3E1FA7E8}" srcOrd="8" destOrd="0" parTransId="{85B80E48-0D26-4B9D-8F1B-C34E1F77E8BF}" sibTransId="{BB1D1EA6-B4DE-4C1D-B0C8-5910ACE6DD99}"/>
    <dgm:cxn modelId="{B5C7B12F-4D3B-4B48-A228-1730EF84A2A3}" type="presOf" srcId="{EF20E6E6-CEA9-4368-9AB4-A194B124C4AD}" destId="{5664201C-F8E6-41E0-A47F-D9CBC468C718}" srcOrd="0" destOrd="1" presId="urn:microsoft.com/office/officeart/2005/8/layout/default"/>
    <dgm:cxn modelId="{D8913CE0-D392-48AB-8A38-825F8312D0D1}" srcId="{F1B7966B-DD84-40A8-A545-33D5A00B6552}" destId="{E8C97913-4846-48E3-9475-7E55E916A300}" srcOrd="4" destOrd="0" parTransId="{987D76E3-E8EE-417E-80CE-269BE55774ED}" sibTransId="{34E2CA0C-3286-45E5-B8C3-EB7E9A598622}"/>
    <dgm:cxn modelId="{97060DA6-3C05-4248-BEDE-A9AEB0A442C9}" srcId="{53089BC3-F367-43D9-BB5B-105CF281F23C}" destId="{F1B7966B-DD84-40A8-A545-33D5A00B6552}" srcOrd="0" destOrd="0" parTransId="{6FFABF8B-E219-410C-8924-23317E66D0E0}" sibTransId="{A09656F1-59E2-406D-A7A2-E2778802D155}"/>
    <dgm:cxn modelId="{A0E0F685-798C-465D-AC23-C177328CCA2F}" type="presOf" srcId="{C10EDD5E-83AE-4FA7-9966-9CF6DEE3FD74}" destId="{5664201C-F8E6-41E0-A47F-D9CBC468C718}" srcOrd="0" destOrd="4" presId="urn:microsoft.com/office/officeart/2005/8/layout/default"/>
    <dgm:cxn modelId="{CD80BA71-9F77-45CD-8339-8808AD888BD6}" srcId="{F1B7966B-DD84-40A8-A545-33D5A00B6552}" destId="{17CA6FF9-3762-4FA2-8D80-283957DF402D}" srcOrd="6" destOrd="0" parTransId="{EC941B0F-AEFB-4168-9A96-75C0F25BA013}" sibTransId="{B7CB7F63-EEF3-4D21-8EC0-F01635DD03E7}"/>
    <dgm:cxn modelId="{D583BA4F-8F55-4B8E-BEA9-A73CDBD8C031}" srcId="{F1B7966B-DD84-40A8-A545-33D5A00B6552}" destId="{E312E827-6D69-4881-8B60-F08D0FC19144}" srcOrd="7" destOrd="0" parTransId="{33EAE9AF-9066-4068-806D-D7F9410218F7}" sibTransId="{ED33B4FB-3B42-4885-9C52-0B562601E12C}"/>
    <dgm:cxn modelId="{F28E2436-1395-470A-9295-ABE40F1E4562}" srcId="{F1B7966B-DD84-40A8-A545-33D5A00B6552}" destId="{664F5CB3-1FBF-463E-A16D-28B2DD7428CA}" srcOrd="2" destOrd="0" parTransId="{76DBE233-14F4-4275-B03D-F90434C45C78}" sibTransId="{AB07F959-AFB7-46AB-AC92-8F0C4E3A860D}"/>
    <dgm:cxn modelId="{01CEC2A4-2E04-4403-8FAD-8314056C80DA}" type="presOf" srcId="{E8C97913-4846-48E3-9475-7E55E916A300}" destId="{2352FC5B-C45B-456A-B610-5C21DA1577F5}" srcOrd="0" destOrd="5" presId="urn:microsoft.com/office/officeart/2005/8/layout/default"/>
    <dgm:cxn modelId="{2FA958FE-C2C0-49B8-BE4D-8CB31B8576AB}" srcId="{F1B7966B-DD84-40A8-A545-33D5A00B6552}" destId="{75C7D12E-58FD-496C-9D00-1EE37CDE4040}" srcOrd="3" destOrd="0" parTransId="{BD88619E-7B47-40FB-B36F-00D15E8C7C88}" sibTransId="{FD71FD6E-B128-4B63-9BD9-739B5D2DAE5F}"/>
    <dgm:cxn modelId="{7BDF7897-5862-46DA-B51F-49CE84F62FE0}" type="presOf" srcId="{F1B7966B-DD84-40A8-A545-33D5A00B6552}" destId="{2352FC5B-C45B-456A-B610-5C21DA1577F5}" srcOrd="0" destOrd="0" presId="urn:microsoft.com/office/officeart/2005/8/layout/default"/>
    <dgm:cxn modelId="{D7D8A9F3-41B6-4A3B-BF9A-76D9B0D6B340}" type="presOf" srcId="{5AD28373-8EF9-40F8-8B38-4B4F3E1FA7E8}" destId="{2352FC5B-C45B-456A-B610-5C21DA1577F5}" srcOrd="0" destOrd="9" presId="urn:microsoft.com/office/officeart/2005/8/layout/default"/>
    <dgm:cxn modelId="{476112D3-6FD0-462A-BA32-297694530358}" type="presOf" srcId="{5FC02DBB-2893-4C70-9D20-AB78987B4DB7}" destId="{2352FC5B-C45B-456A-B610-5C21DA1577F5}" srcOrd="0" destOrd="1" presId="urn:microsoft.com/office/officeart/2005/8/layout/default"/>
    <dgm:cxn modelId="{A8BD6104-CF16-439D-85C7-D25D9575E810}" type="presOf" srcId="{75C7D12E-58FD-496C-9D00-1EE37CDE4040}" destId="{2352FC5B-C45B-456A-B610-5C21DA1577F5}" srcOrd="0" destOrd="4" presId="urn:microsoft.com/office/officeart/2005/8/layout/default"/>
    <dgm:cxn modelId="{9BEAD4A5-A0DB-487C-BA8C-C283BCEEF6DF}" type="presOf" srcId="{54E4A468-1A83-4AA5-B539-E0258099DB8D}" destId="{2352FC5B-C45B-456A-B610-5C21DA1577F5}" srcOrd="0" destOrd="6" presId="urn:microsoft.com/office/officeart/2005/8/layout/default"/>
    <dgm:cxn modelId="{FC68E142-CF81-49DB-9DA4-9C384A15E362}" type="presParOf" srcId="{F19C970E-6916-41A0-8786-AFF3BAD51A6D}" destId="{2352FC5B-C45B-456A-B610-5C21DA1577F5}" srcOrd="0" destOrd="0" presId="urn:microsoft.com/office/officeart/2005/8/layout/default"/>
    <dgm:cxn modelId="{7A9D1874-C157-4DE3-95C8-8C07C9BAC66C}" type="presParOf" srcId="{F19C970E-6916-41A0-8786-AFF3BAD51A6D}" destId="{955339AF-8964-4B4E-B162-57235622DB8A}" srcOrd="1" destOrd="0" presId="urn:microsoft.com/office/officeart/2005/8/layout/default"/>
    <dgm:cxn modelId="{289A81F1-434A-45DA-B8C0-F1A1DF8595B4}" type="presParOf" srcId="{F19C970E-6916-41A0-8786-AFF3BAD51A6D}" destId="{5664201C-F8E6-41E0-A47F-D9CBC468C718}" srcOrd="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34E9A9-1022-4183-ABCB-2FD3D796DB28}" type="doc">
      <dgm:prSet loTypeId="urn:microsoft.com/office/officeart/2005/8/layout/default" loCatId="list" qsTypeId="urn:microsoft.com/office/officeart/2005/8/quickstyle/3d3" qsCatId="3D" csTypeId="urn:microsoft.com/office/officeart/2005/8/colors/colorful4" csCatId="colorful" phldr="1"/>
      <dgm:spPr/>
      <dgm:t>
        <a:bodyPr/>
        <a:lstStyle/>
        <a:p>
          <a:endParaRPr lang="en-US"/>
        </a:p>
      </dgm:t>
    </dgm:pt>
    <dgm:pt modelId="{D1CD2D83-3271-4BDD-B19E-FAE1BDB447FB}">
      <dgm:prSet phldrT="[Text]" custT="1"/>
      <dgm:spPr/>
      <dgm:t>
        <a:bodyPr/>
        <a:lstStyle/>
        <a:p>
          <a:r>
            <a:rPr lang="en-US" sz="2400" b="1" dirty="0" smtClean="0">
              <a:solidFill>
                <a:srgbClr val="FF0000"/>
              </a:solidFill>
            </a:rPr>
            <a:t>Opportunities</a:t>
          </a:r>
          <a:endParaRPr lang="en-US" sz="2400" b="1" dirty="0">
            <a:solidFill>
              <a:srgbClr val="FF0000"/>
            </a:solidFill>
          </a:endParaRPr>
        </a:p>
      </dgm:t>
    </dgm:pt>
    <dgm:pt modelId="{4DA6D288-20E6-455C-8E8C-DAC51A075236}" type="parTrans" cxnId="{D616CF05-AE3D-43D9-96B4-47833AFA3461}">
      <dgm:prSet/>
      <dgm:spPr/>
      <dgm:t>
        <a:bodyPr/>
        <a:lstStyle/>
        <a:p>
          <a:endParaRPr lang="en-US"/>
        </a:p>
      </dgm:t>
    </dgm:pt>
    <dgm:pt modelId="{93032CEE-A23D-4045-AD82-883FFDBF6A82}" type="sibTrans" cxnId="{D616CF05-AE3D-43D9-96B4-47833AFA3461}">
      <dgm:prSet/>
      <dgm:spPr/>
      <dgm:t>
        <a:bodyPr/>
        <a:lstStyle/>
        <a:p>
          <a:endParaRPr lang="en-US"/>
        </a:p>
      </dgm:t>
    </dgm:pt>
    <dgm:pt modelId="{E2052301-E73E-421D-9037-23FC338CE1AD}">
      <dgm:prSet custT="1"/>
      <dgm:spPr/>
      <dgm:t>
        <a:bodyPr/>
        <a:lstStyle/>
        <a:p>
          <a:pPr rtl="0"/>
          <a:r>
            <a:rPr lang="en-GB" sz="1800" dirty="0" smtClean="0"/>
            <a:t>The UK has a strong cultural and established ties with Australia.</a:t>
          </a:r>
          <a:endParaRPr lang="en-GB" sz="1800" dirty="0"/>
        </a:p>
      </dgm:t>
    </dgm:pt>
    <dgm:pt modelId="{AA8E4D24-21CE-41AC-8485-0209ED3FD892}" type="parTrans" cxnId="{6D7AE833-8E8E-4772-81DE-7D47556EE49E}">
      <dgm:prSet/>
      <dgm:spPr/>
      <dgm:t>
        <a:bodyPr/>
        <a:lstStyle/>
        <a:p>
          <a:endParaRPr lang="en-US"/>
        </a:p>
      </dgm:t>
    </dgm:pt>
    <dgm:pt modelId="{B42A29C3-9DC6-4538-8A56-12693A62EFC2}" type="sibTrans" cxnId="{6D7AE833-8E8E-4772-81DE-7D47556EE49E}">
      <dgm:prSet/>
      <dgm:spPr/>
      <dgm:t>
        <a:bodyPr/>
        <a:lstStyle/>
        <a:p>
          <a:endParaRPr lang="en-US"/>
        </a:p>
      </dgm:t>
    </dgm:pt>
    <dgm:pt modelId="{AFF66BB1-7F8E-41F3-8F0E-EB2EA28F20EE}">
      <dgm:prSet custT="1"/>
      <dgm:spPr/>
      <dgm:t>
        <a:bodyPr/>
        <a:lstStyle/>
        <a:p>
          <a:r>
            <a:rPr lang="en-US" sz="1800" dirty="0" smtClean="0"/>
            <a:t>UK brands highly </a:t>
          </a:r>
          <a:r>
            <a:rPr lang="en-US" sz="1800" dirty="0" err="1" smtClean="0"/>
            <a:t>recognisable</a:t>
          </a:r>
          <a:r>
            <a:rPr lang="en-US" sz="1800" dirty="0" smtClean="0"/>
            <a:t> and highly regarded in Australia.</a:t>
          </a:r>
          <a:endParaRPr lang="en-GB" sz="1800" dirty="0"/>
        </a:p>
      </dgm:t>
    </dgm:pt>
    <dgm:pt modelId="{860D3BF1-EC3D-42E4-A2E5-BA27B0B8972A}" type="parTrans" cxnId="{77B3FEDD-D6BF-4D0B-B0F3-3A790144DC34}">
      <dgm:prSet/>
      <dgm:spPr/>
      <dgm:t>
        <a:bodyPr/>
        <a:lstStyle/>
        <a:p>
          <a:endParaRPr lang="en-US"/>
        </a:p>
      </dgm:t>
    </dgm:pt>
    <dgm:pt modelId="{0845CC2C-B836-48D7-96B1-A1A38CA8150E}" type="sibTrans" cxnId="{77B3FEDD-D6BF-4D0B-B0F3-3A790144DC34}">
      <dgm:prSet/>
      <dgm:spPr/>
      <dgm:t>
        <a:bodyPr/>
        <a:lstStyle/>
        <a:p>
          <a:endParaRPr lang="en-US"/>
        </a:p>
      </dgm:t>
    </dgm:pt>
    <dgm:pt modelId="{F2BCF2DA-0247-42F8-8D21-18A9D30A437D}">
      <dgm:prSet custT="1"/>
      <dgm:spPr/>
      <dgm:t>
        <a:bodyPr/>
        <a:lstStyle/>
        <a:p>
          <a:r>
            <a:rPr lang="en-US" sz="1800" dirty="0" smtClean="0"/>
            <a:t>Liberal trade policies and low import quotas.</a:t>
          </a:r>
          <a:endParaRPr lang="en-GB" sz="1800" dirty="0"/>
        </a:p>
      </dgm:t>
    </dgm:pt>
    <dgm:pt modelId="{30FC14C0-C4A5-4E7E-8D27-1CBF9E094850}" type="parTrans" cxnId="{9E868D7E-D1A9-47CA-8CEC-6BEBB71ECB4E}">
      <dgm:prSet/>
      <dgm:spPr/>
      <dgm:t>
        <a:bodyPr/>
        <a:lstStyle/>
        <a:p>
          <a:endParaRPr lang="en-US"/>
        </a:p>
      </dgm:t>
    </dgm:pt>
    <dgm:pt modelId="{4E1A4D4C-F8BA-4FE4-9B9E-E1E59B17DB11}" type="sibTrans" cxnId="{9E868D7E-D1A9-47CA-8CEC-6BEBB71ECB4E}">
      <dgm:prSet/>
      <dgm:spPr/>
      <dgm:t>
        <a:bodyPr/>
        <a:lstStyle/>
        <a:p>
          <a:endParaRPr lang="en-US"/>
        </a:p>
      </dgm:t>
    </dgm:pt>
    <dgm:pt modelId="{B07174F6-0ABF-4529-AC3E-E723F2959722}">
      <dgm:prSet custT="1"/>
      <dgm:spPr/>
      <dgm:t>
        <a:bodyPr/>
        <a:lstStyle/>
        <a:p>
          <a:r>
            <a:rPr lang="en-GB" sz="1800" dirty="0" smtClean="0"/>
            <a:t>Opportunity t</a:t>
          </a:r>
          <a:r>
            <a:rPr lang="en-US" sz="1800" dirty="0" smtClean="0"/>
            <a:t>o have distribution warehouses abroad.</a:t>
          </a:r>
          <a:endParaRPr lang="en-GB" sz="1800" dirty="0"/>
        </a:p>
      </dgm:t>
    </dgm:pt>
    <dgm:pt modelId="{7EEC00C3-E5B9-45BC-A07C-1BE0BF37C91F}" type="parTrans" cxnId="{560C4632-2235-4114-A85C-A4B8168DB70B}">
      <dgm:prSet/>
      <dgm:spPr/>
      <dgm:t>
        <a:bodyPr/>
        <a:lstStyle/>
        <a:p>
          <a:endParaRPr lang="en-US"/>
        </a:p>
      </dgm:t>
    </dgm:pt>
    <dgm:pt modelId="{577A74D8-2B76-42C3-9489-E09701C0EA59}" type="sibTrans" cxnId="{560C4632-2235-4114-A85C-A4B8168DB70B}">
      <dgm:prSet/>
      <dgm:spPr/>
      <dgm:t>
        <a:bodyPr/>
        <a:lstStyle/>
        <a:p>
          <a:endParaRPr lang="en-US"/>
        </a:p>
      </dgm:t>
    </dgm:pt>
    <dgm:pt modelId="{1B8E4891-55B4-421F-B15A-FF4C1ACB5E9B}">
      <dgm:prSet/>
      <dgm:spPr/>
      <dgm:t>
        <a:bodyPr/>
        <a:lstStyle/>
        <a:p>
          <a:endParaRPr lang="en-GB" sz="1400" dirty="0"/>
        </a:p>
      </dgm:t>
    </dgm:pt>
    <dgm:pt modelId="{AACEB9D3-AF8E-4AC0-8631-AB7F1854C778}" type="parTrans" cxnId="{21ACE0E6-B789-4331-BEC5-A051B01AE10E}">
      <dgm:prSet/>
      <dgm:spPr/>
      <dgm:t>
        <a:bodyPr/>
        <a:lstStyle/>
        <a:p>
          <a:endParaRPr lang="en-US"/>
        </a:p>
      </dgm:t>
    </dgm:pt>
    <dgm:pt modelId="{65C4D29A-64EC-4D06-9DF7-099C824F7A3B}" type="sibTrans" cxnId="{21ACE0E6-B789-4331-BEC5-A051B01AE10E}">
      <dgm:prSet/>
      <dgm:spPr/>
      <dgm:t>
        <a:bodyPr/>
        <a:lstStyle/>
        <a:p>
          <a:endParaRPr lang="en-US"/>
        </a:p>
      </dgm:t>
    </dgm:pt>
    <dgm:pt modelId="{CBCC2777-5E0E-4564-B8E0-752C63DD0753}">
      <dgm:prSet custT="1"/>
      <dgm:spPr/>
      <dgm:t>
        <a:bodyPr/>
        <a:lstStyle/>
        <a:p>
          <a:r>
            <a:rPr lang="en-GB" sz="1800" dirty="0" smtClean="0"/>
            <a:t>Matalan can benefit from the recent trend in Australia where customers are increasingly shopping at stores that offer products at low prices with </a:t>
          </a:r>
          <a:r>
            <a:rPr lang="en-US" sz="1800" dirty="0" smtClean="0"/>
            <a:t>new ideas and alternative designs</a:t>
          </a:r>
          <a:endParaRPr lang="en-GB" sz="1800" dirty="0"/>
        </a:p>
      </dgm:t>
    </dgm:pt>
    <dgm:pt modelId="{280384BA-D21E-478E-9DF2-AA2B229E66DC}" type="parTrans" cxnId="{B835DE76-AD51-44C7-A0F7-6FF2063BD31C}">
      <dgm:prSet/>
      <dgm:spPr/>
      <dgm:t>
        <a:bodyPr/>
        <a:lstStyle/>
        <a:p>
          <a:endParaRPr lang="en-US"/>
        </a:p>
      </dgm:t>
    </dgm:pt>
    <dgm:pt modelId="{C32CBB06-66DC-4D76-9056-56810629B53E}" type="sibTrans" cxnId="{B835DE76-AD51-44C7-A0F7-6FF2063BD31C}">
      <dgm:prSet/>
      <dgm:spPr/>
      <dgm:t>
        <a:bodyPr/>
        <a:lstStyle/>
        <a:p>
          <a:endParaRPr lang="en-US"/>
        </a:p>
      </dgm:t>
    </dgm:pt>
    <dgm:pt modelId="{A5A9A7E6-576B-4365-B361-469C4C557FA8}">
      <dgm:prSet phldrT="[Text]" custT="1"/>
      <dgm:spPr/>
      <dgm:t>
        <a:bodyPr/>
        <a:lstStyle/>
        <a:p>
          <a:r>
            <a:rPr lang="en-US" sz="2400" b="1" dirty="0" smtClean="0">
              <a:solidFill>
                <a:srgbClr val="FF0000"/>
              </a:solidFill>
            </a:rPr>
            <a:t>Threats</a:t>
          </a:r>
          <a:r>
            <a:rPr lang="en-US" sz="2400" dirty="0" smtClean="0">
              <a:solidFill>
                <a:srgbClr val="C00000"/>
              </a:solidFill>
            </a:rPr>
            <a:t> </a:t>
          </a:r>
        </a:p>
      </dgm:t>
    </dgm:pt>
    <dgm:pt modelId="{6097E4E9-61AA-446A-A567-1EDA233F5391}" type="sibTrans" cxnId="{3F1A9355-2BC9-4A2C-8C00-68871536D8B9}">
      <dgm:prSet/>
      <dgm:spPr/>
      <dgm:t>
        <a:bodyPr/>
        <a:lstStyle/>
        <a:p>
          <a:endParaRPr lang="en-US"/>
        </a:p>
      </dgm:t>
    </dgm:pt>
    <dgm:pt modelId="{3A302DEE-406D-4346-BED6-BECB47F45C87}" type="parTrans" cxnId="{3F1A9355-2BC9-4A2C-8C00-68871536D8B9}">
      <dgm:prSet/>
      <dgm:spPr/>
      <dgm:t>
        <a:bodyPr/>
        <a:lstStyle/>
        <a:p>
          <a:endParaRPr lang="en-US"/>
        </a:p>
      </dgm:t>
    </dgm:pt>
    <dgm:pt modelId="{A354EA69-B5A2-4C86-91D3-CFC305C40DC5}">
      <dgm:prSet phldrT="[Text]" custT="1"/>
      <dgm:spPr/>
      <dgm:t>
        <a:bodyPr/>
        <a:lstStyle/>
        <a:p>
          <a:pPr rtl="0"/>
          <a:r>
            <a:rPr lang="en-US" sz="1800" dirty="0" smtClean="0"/>
            <a:t>Competition from local, UK and international retailers such as </a:t>
          </a:r>
          <a:r>
            <a:rPr lang="en-GB" sz="1800" dirty="0" smtClean="0"/>
            <a:t>Target, Myer, Debenhams, M&amp;S (online), Top shop, John Lewis, </a:t>
          </a:r>
          <a:r>
            <a:rPr lang="en-US" sz="1800" dirty="0" smtClean="0"/>
            <a:t>H&amp;M and Zara.</a:t>
          </a:r>
          <a:endParaRPr lang="en-US" sz="1800" dirty="0"/>
        </a:p>
      </dgm:t>
    </dgm:pt>
    <dgm:pt modelId="{704AE596-6B3C-456B-98A0-361E5D6882B6}" type="sibTrans" cxnId="{CA99C1AA-E56D-4B79-A1E9-996D113B86F2}">
      <dgm:prSet/>
      <dgm:spPr/>
      <dgm:t>
        <a:bodyPr/>
        <a:lstStyle/>
        <a:p>
          <a:endParaRPr lang="en-US"/>
        </a:p>
      </dgm:t>
    </dgm:pt>
    <dgm:pt modelId="{761667AF-948F-411A-95E4-5ABA91B63988}" type="parTrans" cxnId="{CA99C1AA-E56D-4B79-A1E9-996D113B86F2}">
      <dgm:prSet/>
      <dgm:spPr/>
      <dgm:t>
        <a:bodyPr/>
        <a:lstStyle/>
        <a:p>
          <a:endParaRPr lang="en-US"/>
        </a:p>
      </dgm:t>
    </dgm:pt>
    <dgm:pt modelId="{F2CE2C45-0F03-48F9-9C30-170EC7FA7D53}">
      <dgm:prSet phldrT="[Text]" custT="1"/>
      <dgm:spPr/>
      <dgm:t>
        <a:bodyPr/>
        <a:lstStyle/>
        <a:p>
          <a:pPr rtl="0"/>
          <a:endParaRPr lang="en-US" sz="1800" dirty="0"/>
        </a:p>
      </dgm:t>
    </dgm:pt>
    <dgm:pt modelId="{E4C9A993-AA46-4906-9EEB-9C6F5FCDF65D}" type="sibTrans" cxnId="{57474F7F-B99C-47A4-8C89-5A4DB0BFC2C9}">
      <dgm:prSet/>
      <dgm:spPr/>
      <dgm:t>
        <a:bodyPr/>
        <a:lstStyle/>
        <a:p>
          <a:endParaRPr lang="en-US"/>
        </a:p>
      </dgm:t>
    </dgm:pt>
    <dgm:pt modelId="{66E2F59E-2415-458B-97D0-DBDC94C43ABF}" type="parTrans" cxnId="{57474F7F-B99C-47A4-8C89-5A4DB0BFC2C9}">
      <dgm:prSet/>
      <dgm:spPr/>
      <dgm:t>
        <a:bodyPr/>
        <a:lstStyle/>
        <a:p>
          <a:endParaRPr lang="en-US"/>
        </a:p>
      </dgm:t>
    </dgm:pt>
    <dgm:pt modelId="{D013F117-99B9-451E-9C98-EA57CA80666C}">
      <dgm:prSet custT="1"/>
      <dgm:spPr/>
      <dgm:t>
        <a:bodyPr/>
        <a:lstStyle/>
        <a:p>
          <a:r>
            <a:rPr lang="en-GB" sz="1800" dirty="0" smtClean="0"/>
            <a:t>Logistical Challenges: The time difference (The UK is 9 hours behind Australia in summer and 11 hours in winter). Travel time is around 24 hours by plane.</a:t>
          </a:r>
          <a:endParaRPr lang="en-GB" sz="1800" dirty="0"/>
        </a:p>
      </dgm:t>
    </dgm:pt>
    <dgm:pt modelId="{0846690E-F2F7-4941-8318-008B19AE96DF}" type="sibTrans" cxnId="{BACD4F90-FE5D-451E-9089-CD1A2A1A020D}">
      <dgm:prSet/>
      <dgm:spPr/>
      <dgm:t>
        <a:bodyPr/>
        <a:lstStyle/>
        <a:p>
          <a:endParaRPr lang="en-US"/>
        </a:p>
      </dgm:t>
    </dgm:pt>
    <dgm:pt modelId="{B6D60373-1B82-4428-9956-8FC8FE4544C5}" type="parTrans" cxnId="{BACD4F90-FE5D-451E-9089-CD1A2A1A020D}">
      <dgm:prSet/>
      <dgm:spPr/>
      <dgm:t>
        <a:bodyPr/>
        <a:lstStyle/>
        <a:p>
          <a:endParaRPr lang="en-US"/>
        </a:p>
      </dgm:t>
    </dgm:pt>
    <dgm:pt modelId="{2B1DEE6E-4B01-4FE2-9610-F2FB84FEB5F3}">
      <dgm:prSet custT="1"/>
      <dgm:spPr/>
      <dgm:t>
        <a:bodyPr/>
        <a:lstStyle/>
        <a:p>
          <a:endParaRPr lang="en-GB" sz="1800" dirty="0"/>
        </a:p>
      </dgm:t>
    </dgm:pt>
    <dgm:pt modelId="{59D6ADB3-30B1-4A3F-A1C2-9A2AE407B1BC}" type="sibTrans" cxnId="{063EBF31-C19D-40FC-B580-F23CDE48DA2A}">
      <dgm:prSet/>
      <dgm:spPr/>
      <dgm:t>
        <a:bodyPr/>
        <a:lstStyle/>
        <a:p>
          <a:endParaRPr lang="en-US"/>
        </a:p>
      </dgm:t>
    </dgm:pt>
    <dgm:pt modelId="{A5FC2EAF-A303-473A-9AB5-C4BF22D08DEA}" type="parTrans" cxnId="{063EBF31-C19D-40FC-B580-F23CDE48DA2A}">
      <dgm:prSet/>
      <dgm:spPr/>
      <dgm:t>
        <a:bodyPr/>
        <a:lstStyle/>
        <a:p>
          <a:endParaRPr lang="en-US"/>
        </a:p>
      </dgm:t>
    </dgm:pt>
    <dgm:pt modelId="{32C0A6E4-0D30-418B-9003-8E152FC5A356}">
      <dgm:prSet custT="1"/>
      <dgm:spPr/>
      <dgm:t>
        <a:bodyPr/>
        <a:lstStyle/>
        <a:p>
          <a:r>
            <a:rPr lang="en-GB" sz="1800" dirty="0" smtClean="0"/>
            <a:t>Australia’s large geographical size.</a:t>
          </a:r>
          <a:endParaRPr lang="en-GB" sz="1800" dirty="0"/>
        </a:p>
      </dgm:t>
    </dgm:pt>
    <dgm:pt modelId="{29DF7761-3648-4B25-9721-738011E7CF9A}" type="sibTrans" cxnId="{BBF7EC91-FB6F-40C6-AC3E-5FB236B73B11}">
      <dgm:prSet/>
      <dgm:spPr/>
      <dgm:t>
        <a:bodyPr/>
        <a:lstStyle/>
        <a:p>
          <a:endParaRPr lang="en-US"/>
        </a:p>
      </dgm:t>
    </dgm:pt>
    <dgm:pt modelId="{0A9425DA-7B4A-49DD-816C-E6DAE3EA7F5B}" type="parTrans" cxnId="{BBF7EC91-FB6F-40C6-AC3E-5FB236B73B11}">
      <dgm:prSet/>
      <dgm:spPr/>
      <dgm:t>
        <a:bodyPr/>
        <a:lstStyle/>
        <a:p>
          <a:endParaRPr lang="en-US"/>
        </a:p>
      </dgm:t>
    </dgm:pt>
    <dgm:pt modelId="{4953C5EE-A785-409F-848A-D9E7F171F0D8}">
      <dgm:prSet custT="1"/>
      <dgm:spPr/>
      <dgm:t>
        <a:bodyPr/>
        <a:lstStyle/>
        <a:p>
          <a:endParaRPr lang="en-GB" sz="1800" dirty="0"/>
        </a:p>
      </dgm:t>
    </dgm:pt>
    <dgm:pt modelId="{60B076AE-9A44-43B3-944E-8308B1B1CFF3}" type="sibTrans" cxnId="{1BF4D65C-4E37-4B77-B1E9-D7BFCB620E42}">
      <dgm:prSet/>
      <dgm:spPr/>
      <dgm:t>
        <a:bodyPr/>
        <a:lstStyle/>
        <a:p>
          <a:endParaRPr lang="en-US"/>
        </a:p>
      </dgm:t>
    </dgm:pt>
    <dgm:pt modelId="{A4805F63-90BD-42A8-8159-1DDE03812960}" type="parTrans" cxnId="{1BF4D65C-4E37-4B77-B1E9-D7BFCB620E42}">
      <dgm:prSet/>
      <dgm:spPr/>
      <dgm:t>
        <a:bodyPr/>
        <a:lstStyle/>
        <a:p>
          <a:endParaRPr lang="en-US"/>
        </a:p>
      </dgm:t>
    </dgm:pt>
    <dgm:pt modelId="{67E96601-48FC-4881-A6AA-2D2054D8C4F8}">
      <dgm:prSet custT="1"/>
      <dgm:spPr/>
      <dgm:t>
        <a:bodyPr/>
        <a:lstStyle/>
        <a:p>
          <a:r>
            <a:rPr lang="en-GB" sz="1800" dirty="0" smtClean="0"/>
            <a:t>Opportunity to have a trial dedicated website for </a:t>
          </a:r>
          <a:r>
            <a:rPr lang="en-US" sz="1800" dirty="0" smtClean="0"/>
            <a:t>online expansion. </a:t>
          </a:r>
          <a:endParaRPr lang="en-GB" sz="1800" dirty="0"/>
        </a:p>
      </dgm:t>
    </dgm:pt>
    <dgm:pt modelId="{C7D26141-D0B1-4D12-979E-2876CA9590B7}" type="parTrans" cxnId="{6DB21C71-8F38-4DE1-A648-4EB830FAF948}">
      <dgm:prSet/>
      <dgm:spPr/>
      <dgm:t>
        <a:bodyPr/>
        <a:lstStyle/>
        <a:p>
          <a:endParaRPr lang="en-US"/>
        </a:p>
      </dgm:t>
    </dgm:pt>
    <dgm:pt modelId="{2B1D9E44-4A87-493B-ADF4-9DB648776691}" type="sibTrans" cxnId="{6DB21C71-8F38-4DE1-A648-4EB830FAF948}">
      <dgm:prSet/>
      <dgm:spPr/>
      <dgm:t>
        <a:bodyPr/>
        <a:lstStyle/>
        <a:p>
          <a:endParaRPr lang="en-US"/>
        </a:p>
      </dgm:t>
    </dgm:pt>
    <dgm:pt modelId="{61A5CB83-E02C-41DE-88DA-2C8D4FEB701A}">
      <dgm:prSet custT="1"/>
      <dgm:spPr/>
      <dgm:t>
        <a:bodyPr/>
        <a:lstStyle/>
        <a:p>
          <a:r>
            <a:rPr lang="en-US" sz="1800" dirty="0" smtClean="0"/>
            <a:t>Corporate tax rate of 30% on taxable income. </a:t>
          </a:r>
          <a:endParaRPr lang="en-GB" sz="1800" dirty="0"/>
        </a:p>
      </dgm:t>
    </dgm:pt>
    <dgm:pt modelId="{2DC595B1-CCC1-4689-90A8-ABF3DAB38B2F}" type="parTrans" cxnId="{CA2784AB-551A-494C-9CE1-A7C6567622F1}">
      <dgm:prSet/>
      <dgm:spPr/>
      <dgm:t>
        <a:bodyPr/>
        <a:lstStyle/>
        <a:p>
          <a:endParaRPr lang="en-US"/>
        </a:p>
      </dgm:t>
    </dgm:pt>
    <dgm:pt modelId="{2EB34EBD-7573-4365-8031-2A28B11B0890}" type="sibTrans" cxnId="{CA2784AB-551A-494C-9CE1-A7C6567622F1}">
      <dgm:prSet/>
      <dgm:spPr/>
      <dgm:t>
        <a:bodyPr/>
        <a:lstStyle/>
        <a:p>
          <a:endParaRPr lang="en-US"/>
        </a:p>
      </dgm:t>
    </dgm:pt>
    <dgm:pt modelId="{3BDAF0DD-F856-4366-9AE7-833069897B28}">
      <dgm:prSet custT="1"/>
      <dgm:spPr/>
      <dgm:t>
        <a:bodyPr/>
        <a:lstStyle/>
        <a:p>
          <a:pPr rtl="0"/>
          <a:r>
            <a:rPr lang="en-GB" sz="1800" dirty="0" smtClean="0"/>
            <a:t>Australia is one of the main countries that could potentially have a post-</a:t>
          </a:r>
          <a:r>
            <a:rPr lang="en-GB" sz="1800" dirty="0" err="1" smtClean="0"/>
            <a:t>Brexit</a:t>
          </a:r>
          <a:r>
            <a:rPr lang="en-GB" sz="1800" dirty="0" smtClean="0"/>
            <a:t> free trade agreement with the UK, according to Dreyer (2017).</a:t>
          </a:r>
          <a:endParaRPr lang="en-GB" sz="1800" dirty="0"/>
        </a:p>
      </dgm:t>
    </dgm:pt>
    <dgm:pt modelId="{BE3624FC-BB3F-48D8-8373-E5ACDE226327}" type="parTrans" cxnId="{8E526F2A-B097-4ADF-893C-47DF8C9EFD52}">
      <dgm:prSet/>
      <dgm:spPr/>
      <dgm:t>
        <a:bodyPr/>
        <a:lstStyle/>
        <a:p>
          <a:endParaRPr lang="en-US"/>
        </a:p>
      </dgm:t>
    </dgm:pt>
    <dgm:pt modelId="{4ADD4E23-61D3-40BB-B550-EDF6B0117D32}" type="sibTrans" cxnId="{8E526F2A-B097-4ADF-893C-47DF8C9EFD52}">
      <dgm:prSet/>
      <dgm:spPr/>
      <dgm:t>
        <a:bodyPr/>
        <a:lstStyle/>
        <a:p>
          <a:endParaRPr lang="en-US"/>
        </a:p>
      </dgm:t>
    </dgm:pt>
    <dgm:pt modelId="{377FF1ED-9018-4AC8-A7BD-DABCFFB95164}" type="pres">
      <dgm:prSet presAssocID="{C234E9A9-1022-4183-ABCB-2FD3D796DB28}" presName="diagram" presStyleCnt="0">
        <dgm:presLayoutVars>
          <dgm:dir/>
          <dgm:resizeHandles val="exact"/>
        </dgm:presLayoutVars>
      </dgm:prSet>
      <dgm:spPr/>
      <dgm:t>
        <a:bodyPr/>
        <a:lstStyle/>
        <a:p>
          <a:endParaRPr lang="en-US"/>
        </a:p>
      </dgm:t>
    </dgm:pt>
    <dgm:pt modelId="{719634FF-C51D-4523-93DA-44F568231233}" type="pres">
      <dgm:prSet presAssocID="{D1CD2D83-3271-4BDD-B19E-FAE1BDB447FB}" presName="node" presStyleLbl="node1" presStyleIdx="0" presStyleCnt="2" custScaleX="144072" custScaleY="215187" custLinFactNeighborX="2416" custLinFactNeighborY="-260">
        <dgm:presLayoutVars>
          <dgm:bulletEnabled val="1"/>
        </dgm:presLayoutVars>
      </dgm:prSet>
      <dgm:spPr/>
      <dgm:t>
        <a:bodyPr/>
        <a:lstStyle/>
        <a:p>
          <a:endParaRPr lang="en-US"/>
        </a:p>
      </dgm:t>
    </dgm:pt>
    <dgm:pt modelId="{ED77A512-5708-423D-92F0-4558C2563F71}" type="pres">
      <dgm:prSet presAssocID="{93032CEE-A23D-4045-AD82-883FFDBF6A82}" presName="sibTrans" presStyleCnt="0"/>
      <dgm:spPr/>
    </dgm:pt>
    <dgm:pt modelId="{EEF72DED-7816-4C5C-B11B-DDAC5A22B105}" type="pres">
      <dgm:prSet presAssocID="{A5A9A7E6-576B-4365-B361-469C4C557FA8}" presName="node" presStyleLbl="node1" presStyleIdx="1" presStyleCnt="2" custAng="0" custScaleX="143156" custScaleY="215394">
        <dgm:presLayoutVars>
          <dgm:bulletEnabled val="1"/>
        </dgm:presLayoutVars>
      </dgm:prSet>
      <dgm:spPr/>
      <dgm:t>
        <a:bodyPr/>
        <a:lstStyle/>
        <a:p>
          <a:endParaRPr lang="en-US"/>
        </a:p>
      </dgm:t>
    </dgm:pt>
  </dgm:ptLst>
  <dgm:cxnLst>
    <dgm:cxn modelId="{F651D9E6-FA57-45CA-9A21-B3C97D234F0A}" type="presOf" srcId="{F2CE2C45-0F03-48F9-9C30-170EC7FA7D53}" destId="{EEF72DED-7816-4C5C-B11B-DDAC5A22B105}" srcOrd="0" destOrd="2" presId="urn:microsoft.com/office/officeart/2005/8/layout/default"/>
    <dgm:cxn modelId="{8E526F2A-B097-4ADF-893C-47DF8C9EFD52}" srcId="{D1CD2D83-3271-4BDD-B19E-FAE1BDB447FB}" destId="{3BDAF0DD-F856-4366-9AE7-833069897B28}" srcOrd="1" destOrd="0" parTransId="{BE3624FC-BB3F-48D8-8373-E5ACDE226327}" sibTransId="{4ADD4E23-61D3-40BB-B550-EDF6B0117D32}"/>
    <dgm:cxn modelId="{560C4632-2235-4114-A85C-A4B8168DB70B}" srcId="{D1CD2D83-3271-4BDD-B19E-FAE1BDB447FB}" destId="{B07174F6-0ABF-4529-AC3E-E723F2959722}" srcOrd="6" destOrd="0" parTransId="{7EEC00C3-E5B9-45BC-A07C-1BE0BF37C91F}" sibTransId="{577A74D8-2B76-42C3-9489-E09701C0EA59}"/>
    <dgm:cxn modelId="{B835DE76-AD51-44C7-A0F7-6FF2063BD31C}" srcId="{D1CD2D83-3271-4BDD-B19E-FAE1BDB447FB}" destId="{CBCC2777-5E0E-4564-B8E0-752C63DD0753}" srcOrd="4" destOrd="0" parTransId="{280384BA-D21E-478E-9DF2-AA2B229E66DC}" sibTransId="{C32CBB06-66DC-4D76-9056-56810629B53E}"/>
    <dgm:cxn modelId="{BACD4F90-FE5D-451E-9089-CD1A2A1A020D}" srcId="{A5A9A7E6-576B-4365-B361-469C4C557FA8}" destId="{D013F117-99B9-451E-9C98-EA57CA80666C}" srcOrd="2" destOrd="0" parTransId="{B6D60373-1B82-4428-9956-8FC8FE4544C5}" sibTransId="{0846690E-F2F7-4941-8318-008B19AE96DF}"/>
    <dgm:cxn modelId="{AF5D873B-AF38-4750-8C5F-07A5C809A46E}" type="presOf" srcId="{2B1DEE6E-4B01-4FE2-9610-F2FB84FEB5F3}" destId="{EEF72DED-7816-4C5C-B11B-DDAC5A22B105}" srcOrd="0" destOrd="4" presId="urn:microsoft.com/office/officeart/2005/8/layout/default"/>
    <dgm:cxn modelId="{7B536C92-A60B-4A13-A25E-B4A94D5C2E05}" type="presOf" srcId="{F2BCF2DA-0247-42F8-8D21-18A9D30A437D}" destId="{719634FF-C51D-4523-93DA-44F568231233}" srcOrd="0" destOrd="4" presId="urn:microsoft.com/office/officeart/2005/8/layout/default"/>
    <dgm:cxn modelId="{2B5246D3-8FC3-401A-A6C2-93275D174427}" type="presOf" srcId="{B07174F6-0ABF-4529-AC3E-E723F2959722}" destId="{719634FF-C51D-4523-93DA-44F568231233}" srcOrd="0" destOrd="7" presId="urn:microsoft.com/office/officeart/2005/8/layout/default"/>
    <dgm:cxn modelId="{ADB4CD63-0513-4457-B0DC-62E59B758B79}" type="presOf" srcId="{AFF66BB1-7F8E-41F3-8F0E-EB2EA28F20EE}" destId="{719634FF-C51D-4523-93DA-44F568231233}" srcOrd="0" destOrd="3" presId="urn:microsoft.com/office/officeart/2005/8/layout/default"/>
    <dgm:cxn modelId="{DF396CC4-2EA8-4A11-9800-992E66B9940A}" type="presOf" srcId="{61A5CB83-E02C-41DE-88DA-2C8D4FEB701A}" destId="{EEF72DED-7816-4C5C-B11B-DDAC5A22B105}" srcOrd="0" destOrd="7" presId="urn:microsoft.com/office/officeart/2005/8/layout/default"/>
    <dgm:cxn modelId="{9E868D7E-D1A9-47CA-8CEC-6BEBB71ECB4E}" srcId="{D1CD2D83-3271-4BDD-B19E-FAE1BDB447FB}" destId="{F2BCF2DA-0247-42F8-8D21-18A9D30A437D}" srcOrd="3" destOrd="0" parTransId="{30FC14C0-C4A5-4E7E-8D27-1CBF9E094850}" sibTransId="{4E1A4D4C-F8BA-4FE4-9B9E-E1E59B17DB11}"/>
    <dgm:cxn modelId="{6D7AE833-8E8E-4772-81DE-7D47556EE49E}" srcId="{D1CD2D83-3271-4BDD-B19E-FAE1BDB447FB}" destId="{E2052301-E73E-421D-9037-23FC338CE1AD}" srcOrd="0" destOrd="0" parTransId="{AA8E4D24-21CE-41AC-8485-0209ED3FD892}" sibTransId="{B42A29C3-9DC6-4538-8A56-12693A62EFC2}"/>
    <dgm:cxn modelId="{DD1DCB8F-140C-40BD-A1D9-EF8DD1DE9B10}" type="presOf" srcId="{A354EA69-B5A2-4C86-91D3-CFC305C40DC5}" destId="{EEF72DED-7816-4C5C-B11B-DDAC5A22B105}" srcOrd="0" destOrd="1" presId="urn:microsoft.com/office/officeart/2005/8/layout/default"/>
    <dgm:cxn modelId="{D8E4A4B0-6FBE-4B0C-B333-AA34768D6674}" type="presOf" srcId="{D013F117-99B9-451E-9C98-EA57CA80666C}" destId="{EEF72DED-7816-4C5C-B11B-DDAC5A22B105}" srcOrd="0" destOrd="3" presId="urn:microsoft.com/office/officeart/2005/8/layout/default"/>
    <dgm:cxn modelId="{BBF7EC91-FB6F-40C6-AC3E-5FB236B73B11}" srcId="{A5A9A7E6-576B-4365-B361-469C4C557FA8}" destId="{32C0A6E4-0D30-418B-9003-8E152FC5A356}" srcOrd="4" destOrd="0" parTransId="{0A9425DA-7B4A-49DD-816C-E6DAE3EA7F5B}" sibTransId="{29DF7761-3648-4B25-9721-738011E7CF9A}"/>
    <dgm:cxn modelId="{EF7FBAA8-B414-4B05-B68F-3172D0164C92}" type="presOf" srcId="{C234E9A9-1022-4183-ABCB-2FD3D796DB28}" destId="{377FF1ED-9018-4AC8-A7BD-DABCFFB95164}" srcOrd="0" destOrd="0" presId="urn:microsoft.com/office/officeart/2005/8/layout/default"/>
    <dgm:cxn modelId="{6DB21C71-8F38-4DE1-A648-4EB830FAF948}" srcId="{D1CD2D83-3271-4BDD-B19E-FAE1BDB447FB}" destId="{67E96601-48FC-4881-A6AA-2D2054D8C4F8}" srcOrd="5" destOrd="0" parTransId="{C7D26141-D0B1-4D12-979E-2876CA9590B7}" sibTransId="{2B1D9E44-4A87-493B-ADF4-9DB648776691}"/>
    <dgm:cxn modelId="{CA99C1AA-E56D-4B79-A1E9-996D113B86F2}" srcId="{A5A9A7E6-576B-4365-B361-469C4C557FA8}" destId="{A354EA69-B5A2-4C86-91D3-CFC305C40DC5}" srcOrd="0" destOrd="0" parTransId="{761667AF-948F-411A-95E4-5ABA91B63988}" sibTransId="{704AE596-6B3C-456B-98A0-361E5D6882B6}"/>
    <dgm:cxn modelId="{69A9C1EB-2A18-4E8F-ABA9-8FBF5AA9084B}" type="presOf" srcId="{3BDAF0DD-F856-4366-9AE7-833069897B28}" destId="{719634FF-C51D-4523-93DA-44F568231233}" srcOrd="0" destOrd="2" presId="urn:microsoft.com/office/officeart/2005/8/layout/default"/>
    <dgm:cxn modelId="{57474F7F-B99C-47A4-8C89-5A4DB0BFC2C9}" srcId="{A5A9A7E6-576B-4365-B361-469C4C557FA8}" destId="{F2CE2C45-0F03-48F9-9C30-170EC7FA7D53}" srcOrd="1" destOrd="0" parTransId="{66E2F59E-2415-458B-97D0-DBDC94C43ABF}" sibTransId="{E4C9A993-AA46-4906-9EEB-9C6F5FCDF65D}"/>
    <dgm:cxn modelId="{A9267A37-3991-4638-91A0-41C04E0C61D7}" type="presOf" srcId="{D1CD2D83-3271-4BDD-B19E-FAE1BDB447FB}" destId="{719634FF-C51D-4523-93DA-44F568231233}" srcOrd="0" destOrd="0" presId="urn:microsoft.com/office/officeart/2005/8/layout/default"/>
    <dgm:cxn modelId="{D616CF05-AE3D-43D9-96B4-47833AFA3461}" srcId="{C234E9A9-1022-4183-ABCB-2FD3D796DB28}" destId="{D1CD2D83-3271-4BDD-B19E-FAE1BDB447FB}" srcOrd="0" destOrd="0" parTransId="{4DA6D288-20E6-455C-8E8C-DAC51A075236}" sibTransId="{93032CEE-A23D-4045-AD82-883FFDBF6A82}"/>
    <dgm:cxn modelId="{18DD0E63-7870-47D2-BDAA-2DA04BD1CDB7}" type="presOf" srcId="{E2052301-E73E-421D-9037-23FC338CE1AD}" destId="{719634FF-C51D-4523-93DA-44F568231233}" srcOrd="0" destOrd="1" presId="urn:microsoft.com/office/officeart/2005/8/layout/default"/>
    <dgm:cxn modelId="{B3C0FE2C-2A7A-4C3B-99EC-8DF0312D31B5}" type="presOf" srcId="{CBCC2777-5E0E-4564-B8E0-752C63DD0753}" destId="{719634FF-C51D-4523-93DA-44F568231233}" srcOrd="0" destOrd="5" presId="urn:microsoft.com/office/officeart/2005/8/layout/default"/>
    <dgm:cxn modelId="{382E8585-C354-49A5-9CBF-C76C4D20A141}" type="presOf" srcId="{67E96601-48FC-4881-A6AA-2D2054D8C4F8}" destId="{719634FF-C51D-4523-93DA-44F568231233}" srcOrd="0" destOrd="6" presId="urn:microsoft.com/office/officeart/2005/8/layout/default"/>
    <dgm:cxn modelId="{21ACE0E6-B789-4331-BEC5-A051B01AE10E}" srcId="{B07174F6-0ABF-4529-AC3E-E723F2959722}" destId="{1B8E4891-55B4-421F-B15A-FF4C1ACB5E9B}" srcOrd="0" destOrd="0" parTransId="{AACEB9D3-AF8E-4AC0-8631-AB7F1854C778}" sibTransId="{65C4D29A-64EC-4D06-9DF7-099C824F7A3B}"/>
    <dgm:cxn modelId="{BDF4BBAA-6586-4C46-A9CD-12AF7781CE3A}" type="presOf" srcId="{A5A9A7E6-576B-4365-B361-469C4C557FA8}" destId="{EEF72DED-7816-4C5C-B11B-DDAC5A22B105}" srcOrd="0" destOrd="0" presId="urn:microsoft.com/office/officeart/2005/8/layout/default"/>
    <dgm:cxn modelId="{51DD9B42-8718-48E4-841C-F06A98C260C9}" type="presOf" srcId="{32C0A6E4-0D30-418B-9003-8E152FC5A356}" destId="{EEF72DED-7816-4C5C-B11B-DDAC5A22B105}" srcOrd="0" destOrd="5" presId="urn:microsoft.com/office/officeart/2005/8/layout/default"/>
    <dgm:cxn modelId="{77B3FEDD-D6BF-4D0B-B0F3-3A790144DC34}" srcId="{D1CD2D83-3271-4BDD-B19E-FAE1BDB447FB}" destId="{AFF66BB1-7F8E-41F3-8F0E-EB2EA28F20EE}" srcOrd="2" destOrd="0" parTransId="{860D3BF1-EC3D-42E4-A2E5-BA27B0B8972A}" sibTransId="{0845CC2C-B836-48D7-96B1-A1A38CA8150E}"/>
    <dgm:cxn modelId="{3F1A9355-2BC9-4A2C-8C00-68871536D8B9}" srcId="{C234E9A9-1022-4183-ABCB-2FD3D796DB28}" destId="{A5A9A7E6-576B-4365-B361-469C4C557FA8}" srcOrd="1" destOrd="0" parTransId="{3A302DEE-406D-4346-BED6-BECB47F45C87}" sibTransId="{6097E4E9-61AA-446A-A567-1EDA233F5391}"/>
    <dgm:cxn modelId="{1BF4D65C-4E37-4B77-B1E9-D7BFCB620E42}" srcId="{A5A9A7E6-576B-4365-B361-469C4C557FA8}" destId="{4953C5EE-A785-409F-848A-D9E7F171F0D8}" srcOrd="5" destOrd="0" parTransId="{A4805F63-90BD-42A8-8159-1DDE03812960}" sibTransId="{60B076AE-9A44-43B3-944E-8308B1B1CFF3}"/>
    <dgm:cxn modelId="{CA2784AB-551A-494C-9CE1-A7C6567622F1}" srcId="{A5A9A7E6-576B-4365-B361-469C4C557FA8}" destId="{61A5CB83-E02C-41DE-88DA-2C8D4FEB701A}" srcOrd="6" destOrd="0" parTransId="{2DC595B1-CCC1-4689-90A8-ABF3DAB38B2F}" sibTransId="{2EB34EBD-7573-4365-8031-2A28B11B0890}"/>
    <dgm:cxn modelId="{063EBF31-C19D-40FC-B580-F23CDE48DA2A}" srcId="{A5A9A7E6-576B-4365-B361-469C4C557FA8}" destId="{2B1DEE6E-4B01-4FE2-9610-F2FB84FEB5F3}" srcOrd="3" destOrd="0" parTransId="{A5FC2EAF-A303-473A-9AB5-C4BF22D08DEA}" sibTransId="{59D6ADB3-30B1-4A3F-A1C2-9A2AE407B1BC}"/>
    <dgm:cxn modelId="{1BD87C45-B64C-4D2F-AD5E-BDBF93FCB0BC}" type="presOf" srcId="{1B8E4891-55B4-421F-B15A-FF4C1ACB5E9B}" destId="{719634FF-C51D-4523-93DA-44F568231233}" srcOrd="0" destOrd="8" presId="urn:microsoft.com/office/officeart/2005/8/layout/default"/>
    <dgm:cxn modelId="{B04C1111-203D-49DE-BFAD-DB3E82BD6F1B}" type="presOf" srcId="{4953C5EE-A785-409F-848A-D9E7F171F0D8}" destId="{EEF72DED-7816-4C5C-B11B-DDAC5A22B105}" srcOrd="0" destOrd="6" presId="urn:microsoft.com/office/officeart/2005/8/layout/default"/>
    <dgm:cxn modelId="{02948C14-D3D3-4F5C-B681-7F3A49ACCC04}" type="presParOf" srcId="{377FF1ED-9018-4AC8-A7BD-DABCFFB95164}" destId="{719634FF-C51D-4523-93DA-44F568231233}" srcOrd="0" destOrd="0" presId="urn:microsoft.com/office/officeart/2005/8/layout/default"/>
    <dgm:cxn modelId="{17C19A2A-FE0A-4D52-A202-59B06BCAA4D2}" type="presParOf" srcId="{377FF1ED-9018-4AC8-A7BD-DABCFFB95164}" destId="{ED77A512-5708-423D-92F0-4558C2563F71}" srcOrd="1" destOrd="0" presId="urn:microsoft.com/office/officeart/2005/8/layout/default"/>
    <dgm:cxn modelId="{0CA0D261-B90B-49D5-9785-9E0DFA63EAA4}" type="presParOf" srcId="{377FF1ED-9018-4AC8-A7BD-DABCFFB95164}" destId="{EEF72DED-7816-4C5C-B11B-DDAC5A22B105}" srcOrd="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C730B-7977-4732-97AD-C46C67CAFBAB}">
      <dsp:nvSpPr>
        <dsp:cNvPr id="0" name=""/>
        <dsp:cNvSpPr/>
      </dsp:nvSpPr>
      <dsp:spPr>
        <a:xfrm>
          <a:off x="-5904612" y="-903604"/>
          <a:ext cx="7029330" cy="7029330"/>
        </a:xfrm>
        <a:prstGeom prst="blockArc">
          <a:avLst>
            <a:gd name="adj1" fmla="val 18900000"/>
            <a:gd name="adj2" fmla="val 2700000"/>
            <a:gd name="adj3" fmla="val 307"/>
          </a:avLst>
        </a:prstGeom>
        <a:noFill/>
        <a:ln w="15875" cap="flat" cmpd="sng" algn="ctr">
          <a:solidFill>
            <a:schemeClr val="accent6">
              <a:tint val="90000"/>
              <a:hueOff val="0"/>
              <a:satOff val="0"/>
              <a:lumOff val="0"/>
              <a:alphaOff val="0"/>
            </a:schemeClr>
          </a:solidFill>
          <a:prstDash val="solid"/>
        </a:ln>
        <a:effectLst/>
        <a:scene3d>
          <a:camera prst="orthographicFront"/>
          <a:lightRig rig="threePt" dir="t">
            <a:rot lat="0" lon="0" rev="7500000"/>
          </a:lightRig>
        </a:scene3d>
        <a:sp3d z="-40000" prstMaterial="matte"/>
      </dsp:spPr>
      <dsp:style>
        <a:lnRef idx="2">
          <a:scrgbClr r="0" g="0" b="0"/>
        </a:lnRef>
        <a:fillRef idx="0">
          <a:scrgbClr r="0" g="0" b="0"/>
        </a:fillRef>
        <a:effectRef idx="0">
          <a:scrgbClr r="0" g="0" b="0"/>
        </a:effectRef>
        <a:fontRef idx="minor"/>
      </dsp:style>
    </dsp:sp>
    <dsp:sp modelId="{C11CB79F-60F5-467F-8F7B-F05BD936F289}">
      <dsp:nvSpPr>
        <dsp:cNvPr id="0" name=""/>
        <dsp:cNvSpPr/>
      </dsp:nvSpPr>
      <dsp:spPr>
        <a:xfrm>
          <a:off x="588687" y="401476"/>
          <a:ext cx="5977290" cy="803371"/>
        </a:xfrm>
        <a:prstGeom prst="rect">
          <a:avLst/>
        </a:prstGeom>
        <a:gradFill rotWithShape="0">
          <a:gsLst>
            <a:gs pos="0">
              <a:schemeClr val="accent6">
                <a:alpha val="90000"/>
                <a:hueOff val="0"/>
                <a:satOff val="0"/>
                <a:lumOff val="0"/>
                <a:alphaOff val="0"/>
                <a:tint val="100000"/>
                <a:shade val="85000"/>
                <a:satMod val="100000"/>
                <a:lumMod val="100000"/>
              </a:schemeClr>
            </a:gs>
            <a:gs pos="100000">
              <a:schemeClr val="accent6">
                <a:alpha val="90000"/>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37676" tIns="45720" rIns="45720" bIns="45720" numCol="1" spcCol="1270" anchor="ctr" anchorCtr="0">
          <a:noAutofit/>
        </a:bodyPr>
        <a:lstStyle/>
        <a:p>
          <a:pPr lvl="0" algn="l" defTabSz="800100">
            <a:lnSpc>
              <a:spcPct val="90000"/>
            </a:lnSpc>
            <a:spcBef>
              <a:spcPct val="0"/>
            </a:spcBef>
            <a:spcAft>
              <a:spcPct val="35000"/>
            </a:spcAft>
          </a:pPr>
          <a:r>
            <a:rPr lang="en-GB" sz="1800" kern="1200" dirty="0" smtClean="0"/>
            <a:t>We provide </a:t>
          </a:r>
          <a:r>
            <a:rPr lang="en-US" sz="1800" kern="1200" dirty="0" smtClean="0"/>
            <a:t>outstanding value, </a:t>
          </a:r>
          <a:r>
            <a:rPr lang="en-GB" sz="1800" kern="1200" dirty="0" smtClean="0"/>
            <a:t>the highest quality clothing and homeware for modern families.</a:t>
          </a:r>
          <a:endParaRPr lang="en-US" sz="1800" kern="1200" dirty="0"/>
        </a:p>
      </dsp:txBody>
      <dsp:txXfrm>
        <a:off x="588687" y="401476"/>
        <a:ext cx="5977290" cy="803371"/>
      </dsp:txXfrm>
    </dsp:sp>
    <dsp:sp modelId="{6CCA257F-912A-4541-BC78-59CD1DDB3B21}">
      <dsp:nvSpPr>
        <dsp:cNvPr id="0" name=""/>
        <dsp:cNvSpPr/>
      </dsp:nvSpPr>
      <dsp:spPr>
        <a:xfrm>
          <a:off x="86580" y="301055"/>
          <a:ext cx="1004213" cy="1004213"/>
        </a:xfrm>
        <a:prstGeom prst="ellipse">
          <a:avLst/>
        </a:prstGeom>
        <a:solidFill>
          <a:schemeClr val="lt1">
            <a:hueOff val="0"/>
            <a:satOff val="0"/>
            <a:lumOff val="0"/>
            <a:alphaOff val="0"/>
          </a:schemeClr>
        </a:solidFill>
        <a:ln w="9525" cap="flat" cmpd="sng" algn="ctr">
          <a:solidFill>
            <a:schemeClr val="accent6">
              <a:alpha val="90000"/>
              <a:hueOff val="0"/>
              <a:satOff val="0"/>
              <a:lumOff val="0"/>
              <a:alphaOff val="0"/>
            </a:schemeClr>
          </a:solidFill>
          <a:prstDash val="solid"/>
        </a:ln>
        <a:effectLst>
          <a:outerShdw blurRad="50800" dist="12700" dir="5400000" algn="ctr" rotWithShape="0">
            <a:srgbClr val="000000">
              <a:alpha val="50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435384CB-0CD1-44B6-917B-4FBA6CA3954F}">
      <dsp:nvSpPr>
        <dsp:cNvPr id="0" name=""/>
        <dsp:cNvSpPr/>
      </dsp:nvSpPr>
      <dsp:spPr>
        <a:xfrm>
          <a:off x="1049278" y="1606742"/>
          <a:ext cx="5516698" cy="803371"/>
        </a:xfrm>
        <a:prstGeom prst="rect">
          <a:avLst/>
        </a:prstGeom>
        <a:gradFill rotWithShape="0">
          <a:gsLst>
            <a:gs pos="0">
              <a:schemeClr val="accent6">
                <a:alpha val="90000"/>
                <a:hueOff val="0"/>
                <a:satOff val="0"/>
                <a:lumOff val="0"/>
                <a:alphaOff val="-13333"/>
                <a:tint val="100000"/>
                <a:shade val="85000"/>
                <a:satMod val="100000"/>
                <a:lumMod val="100000"/>
              </a:schemeClr>
            </a:gs>
            <a:gs pos="100000">
              <a:schemeClr val="accent6">
                <a:alpha val="90000"/>
                <a:hueOff val="0"/>
                <a:satOff val="0"/>
                <a:lumOff val="0"/>
                <a:alphaOff val="-13333"/>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37676" tIns="45720" rIns="45720" bIns="45720" numCol="1" spcCol="1270" anchor="ctr" anchorCtr="0">
          <a:noAutofit/>
        </a:bodyPr>
        <a:lstStyle/>
        <a:p>
          <a:pPr lvl="0" algn="l" defTabSz="800100">
            <a:lnSpc>
              <a:spcPct val="90000"/>
            </a:lnSpc>
            <a:spcBef>
              <a:spcPct val="0"/>
            </a:spcBef>
            <a:spcAft>
              <a:spcPct val="35000"/>
            </a:spcAft>
          </a:pPr>
          <a:r>
            <a:rPr lang="en-GB" sz="1800" kern="1200" dirty="0" smtClean="0"/>
            <a:t>We offer a great setup “all under one roof”, convenient parking, late night openings, free click and collect service.</a:t>
          </a:r>
          <a:endParaRPr lang="en-GB" sz="1800" kern="1200" dirty="0"/>
        </a:p>
      </dsp:txBody>
      <dsp:txXfrm>
        <a:off x="1049278" y="1606742"/>
        <a:ext cx="5516698" cy="803371"/>
      </dsp:txXfrm>
    </dsp:sp>
    <dsp:sp modelId="{60C5FF79-EC03-4A51-A526-FF316C344957}">
      <dsp:nvSpPr>
        <dsp:cNvPr id="0" name=""/>
        <dsp:cNvSpPr/>
      </dsp:nvSpPr>
      <dsp:spPr>
        <a:xfrm>
          <a:off x="535532" y="1506320"/>
          <a:ext cx="1004213" cy="1004213"/>
        </a:xfrm>
        <a:prstGeom prst="ellipse">
          <a:avLst/>
        </a:prstGeom>
        <a:solidFill>
          <a:schemeClr val="lt1">
            <a:hueOff val="0"/>
            <a:satOff val="0"/>
            <a:lumOff val="0"/>
            <a:alphaOff val="0"/>
          </a:schemeClr>
        </a:solidFill>
        <a:ln w="9525" cap="flat" cmpd="sng" algn="ctr">
          <a:solidFill>
            <a:schemeClr val="accent6">
              <a:alpha val="90000"/>
              <a:hueOff val="0"/>
              <a:satOff val="0"/>
              <a:lumOff val="0"/>
              <a:alphaOff val="-13333"/>
            </a:schemeClr>
          </a:solidFill>
          <a:prstDash val="solid"/>
        </a:ln>
        <a:effectLst>
          <a:outerShdw blurRad="50800" dist="12700" dir="5400000" algn="ctr" rotWithShape="0">
            <a:srgbClr val="000000">
              <a:alpha val="50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09961B2D-169E-423F-B41F-1F8BCFBFE7B1}">
      <dsp:nvSpPr>
        <dsp:cNvPr id="0" name=""/>
        <dsp:cNvSpPr/>
      </dsp:nvSpPr>
      <dsp:spPr>
        <a:xfrm>
          <a:off x="1049278" y="2812007"/>
          <a:ext cx="5516698" cy="803371"/>
        </a:xfrm>
        <a:prstGeom prst="rect">
          <a:avLst/>
        </a:prstGeom>
        <a:gradFill rotWithShape="0">
          <a:gsLst>
            <a:gs pos="0">
              <a:schemeClr val="accent6">
                <a:alpha val="90000"/>
                <a:hueOff val="0"/>
                <a:satOff val="0"/>
                <a:lumOff val="0"/>
                <a:alphaOff val="-26667"/>
                <a:tint val="100000"/>
                <a:shade val="85000"/>
                <a:satMod val="100000"/>
                <a:lumMod val="100000"/>
              </a:schemeClr>
            </a:gs>
            <a:gs pos="100000">
              <a:schemeClr val="accent6">
                <a:alpha val="90000"/>
                <a:hueOff val="0"/>
                <a:satOff val="0"/>
                <a:lumOff val="0"/>
                <a:alphaOff val="-26667"/>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37676" tIns="45720" rIns="45720" bIns="45720" numCol="1" spcCol="1270" anchor="ctr" anchorCtr="0">
          <a:noAutofit/>
        </a:bodyPr>
        <a:lstStyle/>
        <a:p>
          <a:pPr lvl="0" algn="l" defTabSz="800100">
            <a:lnSpc>
              <a:spcPct val="90000"/>
            </a:lnSpc>
            <a:spcBef>
              <a:spcPct val="0"/>
            </a:spcBef>
            <a:spcAft>
              <a:spcPct val="35000"/>
            </a:spcAft>
          </a:pPr>
          <a:r>
            <a:rPr lang="en-US" sz="1800" kern="1200" baseline="0" dirty="0" smtClean="0"/>
            <a:t>We have 217 stores across the UK and we are expanding overseas through franchising. </a:t>
          </a:r>
          <a:endParaRPr lang="en-GB" sz="1800" kern="1200" dirty="0"/>
        </a:p>
      </dsp:txBody>
      <dsp:txXfrm>
        <a:off x="1049278" y="2812007"/>
        <a:ext cx="5516698" cy="803371"/>
      </dsp:txXfrm>
    </dsp:sp>
    <dsp:sp modelId="{105D1235-438F-40F5-A78F-000691166781}">
      <dsp:nvSpPr>
        <dsp:cNvPr id="0" name=""/>
        <dsp:cNvSpPr/>
      </dsp:nvSpPr>
      <dsp:spPr>
        <a:xfrm>
          <a:off x="547171" y="2711586"/>
          <a:ext cx="1004213" cy="1004213"/>
        </a:xfrm>
        <a:prstGeom prst="ellipse">
          <a:avLst/>
        </a:prstGeom>
        <a:solidFill>
          <a:schemeClr val="lt1">
            <a:hueOff val="0"/>
            <a:satOff val="0"/>
            <a:lumOff val="0"/>
            <a:alphaOff val="0"/>
          </a:schemeClr>
        </a:solidFill>
        <a:ln w="9525" cap="flat" cmpd="sng" algn="ctr">
          <a:solidFill>
            <a:schemeClr val="accent6">
              <a:alpha val="90000"/>
              <a:hueOff val="0"/>
              <a:satOff val="0"/>
              <a:lumOff val="0"/>
              <a:alphaOff val="-26667"/>
            </a:schemeClr>
          </a:solidFill>
          <a:prstDash val="solid"/>
        </a:ln>
        <a:effectLst>
          <a:outerShdw blurRad="50800" dist="12700" dir="5400000" algn="ctr" rotWithShape="0">
            <a:srgbClr val="000000">
              <a:alpha val="50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 modelId="{0DF79855-9A3A-483E-897B-D78F6EB39F40}">
      <dsp:nvSpPr>
        <dsp:cNvPr id="0" name=""/>
        <dsp:cNvSpPr/>
      </dsp:nvSpPr>
      <dsp:spPr>
        <a:xfrm>
          <a:off x="588687" y="4017273"/>
          <a:ext cx="5977290" cy="803371"/>
        </a:xfrm>
        <a:prstGeom prst="rect">
          <a:avLst/>
        </a:prstGeom>
        <a:gradFill rotWithShape="0">
          <a:gsLst>
            <a:gs pos="0">
              <a:schemeClr val="accent6">
                <a:alpha val="90000"/>
                <a:hueOff val="0"/>
                <a:satOff val="0"/>
                <a:lumOff val="0"/>
                <a:alphaOff val="-40000"/>
                <a:tint val="100000"/>
                <a:shade val="85000"/>
                <a:satMod val="100000"/>
                <a:lumMod val="100000"/>
              </a:schemeClr>
            </a:gs>
            <a:gs pos="100000">
              <a:schemeClr val="accent6">
                <a:alpha val="90000"/>
                <a:hueOff val="0"/>
                <a:satOff val="0"/>
                <a:lumOff val="0"/>
                <a:alphaOff val="-4000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637676" tIns="45720" rIns="45720" bIns="45720" numCol="1" spcCol="1270" anchor="ctr" anchorCtr="0">
          <a:noAutofit/>
        </a:bodyPr>
        <a:lstStyle/>
        <a:p>
          <a:pPr lvl="0" algn="l" defTabSz="800100">
            <a:lnSpc>
              <a:spcPct val="90000"/>
            </a:lnSpc>
            <a:spcBef>
              <a:spcPct val="0"/>
            </a:spcBef>
            <a:spcAft>
              <a:spcPct val="35000"/>
            </a:spcAft>
          </a:pPr>
          <a:r>
            <a:rPr lang="en-GB" sz="1800" kern="1200" dirty="0" smtClean="0"/>
            <a:t>We have opened stores overseas, in countries including Germany, Jordan, Qatar, Malta and the UAE.</a:t>
          </a:r>
          <a:endParaRPr lang="en-GB" sz="1800" kern="1200" dirty="0"/>
        </a:p>
      </dsp:txBody>
      <dsp:txXfrm>
        <a:off x="588687" y="4017273"/>
        <a:ext cx="5977290" cy="803371"/>
      </dsp:txXfrm>
    </dsp:sp>
    <dsp:sp modelId="{AF4C0705-4D34-43DD-9457-F1BCBA7F2A33}">
      <dsp:nvSpPr>
        <dsp:cNvPr id="0" name=""/>
        <dsp:cNvSpPr/>
      </dsp:nvSpPr>
      <dsp:spPr>
        <a:xfrm>
          <a:off x="86580" y="3916851"/>
          <a:ext cx="1004213" cy="1004213"/>
        </a:xfrm>
        <a:prstGeom prst="ellipse">
          <a:avLst/>
        </a:prstGeom>
        <a:solidFill>
          <a:schemeClr val="lt1">
            <a:hueOff val="0"/>
            <a:satOff val="0"/>
            <a:lumOff val="0"/>
            <a:alphaOff val="0"/>
          </a:schemeClr>
        </a:solidFill>
        <a:ln w="9525" cap="flat" cmpd="sng" algn="ctr">
          <a:solidFill>
            <a:schemeClr val="accent6">
              <a:alpha val="90000"/>
              <a:hueOff val="0"/>
              <a:satOff val="0"/>
              <a:lumOff val="0"/>
              <a:alphaOff val="-40000"/>
            </a:schemeClr>
          </a:solidFill>
          <a:prstDash val="solid"/>
        </a:ln>
        <a:effectLst>
          <a:outerShdw blurRad="50800" dist="12700" dir="5400000" algn="ctr" rotWithShape="0">
            <a:srgbClr val="000000">
              <a:alpha val="50000"/>
            </a:srgbClr>
          </a:outerShdw>
        </a:effectLst>
        <a:scene3d>
          <a:camera prst="orthographicFront"/>
          <a:lightRig rig="threePt" dir="t">
            <a:rot lat="0" lon="0" rev="7500000"/>
          </a:lightRig>
        </a:scene3d>
        <a:sp3d z="152400" extrusionH="63500" prstMaterial="dkEdge">
          <a:bevelT w="120800" h="19050" prst="relaxedInset"/>
          <a:contourClr>
            <a:schemeClr val="bg1"/>
          </a:contourClr>
        </a:sp3d>
      </dsp:spPr>
      <dsp:style>
        <a:lnRef idx="1">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EAAC7C-7AA2-4655-AD80-81336FB43219}">
      <dsp:nvSpPr>
        <dsp:cNvPr id="0" name=""/>
        <dsp:cNvSpPr/>
      </dsp:nvSpPr>
      <dsp:spPr>
        <a:xfrm>
          <a:off x="800275" y="1193"/>
          <a:ext cx="2281151" cy="1368690"/>
        </a:xfrm>
        <a:prstGeom prst="rect">
          <a:avLst/>
        </a:prstGeom>
        <a:gradFill rotWithShape="0">
          <a:gsLst>
            <a:gs pos="0">
              <a:schemeClr val="accent4">
                <a:hueOff val="0"/>
                <a:satOff val="0"/>
                <a:lumOff val="0"/>
                <a:alphaOff val="0"/>
                <a:tint val="100000"/>
                <a:shade val="85000"/>
                <a:satMod val="100000"/>
                <a:lumMod val="100000"/>
              </a:schemeClr>
            </a:gs>
            <a:gs pos="100000">
              <a:schemeClr val="accent4">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Australia is a continent and a country surrounded by the Pacific and the Indian oceans.</a:t>
          </a:r>
          <a:endParaRPr lang="en-US" sz="1900" kern="1200" dirty="0"/>
        </a:p>
      </dsp:txBody>
      <dsp:txXfrm>
        <a:off x="800275" y="1193"/>
        <a:ext cx="2281151" cy="1368690"/>
      </dsp:txXfrm>
    </dsp:sp>
    <dsp:sp modelId="{9F8522BE-5B6E-403E-8158-2FD8F9FA6CB3}">
      <dsp:nvSpPr>
        <dsp:cNvPr id="0" name=""/>
        <dsp:cNvSpPr/>
      </dsp:nvSpPr>
      <dsp:spPr>
        <a:xfrm>
          <a:off x="3309541" y="1193"/>
          <a:ext cx="2281151" cy="1368690"/>
        </a:xfrm>
        <a:prstGeom prst="rect">
          <a:avLst/>
        </a:prstGeom>
        <a:gradFill rotWithShape="0">
          <a:gsLst>
            <a:gs pos="0">
              <a:schemeClr val="accent4">
                <a:hueOff val="0"/>
                <a:satOff val="0"/>
                <a:lumOff val="-2588"/>
                <a:alphaOff val="0"/>
                <a:tint val="100000"/>
                <a:shade val="85000"/>
                <a:satMod val="100000"/>
                <a:lumMod val="100000"/>
              </a:schemeClr>
            </a:gs>
            <a:gs pos="100000">
              <a:schemeClr val="accent4">
                <a:hueOff val="0"/>
                <a:satOff val="0"/>
                <a:lumOff val="-2588"/>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It is the world’s sixth largest country with population of 24 million.</a:t>
          </a:r>
        </a:p>
      </dsp:txBody>
      <dsp:txXfrm>
        <a:off x="3309541" y="1193"/>
        <a:ext cx="2281151" cy="1368690"/>
      </dsp:txXfrm>
    </dsp:sp>
    <dsp:sp modelId="{78ECCB03-3D80-4BBA-9EC2-9AEF86F4D5D3}">
      <dsp:nvSpPr>
        <dsp:cNvPr id="0" name=""/>
        <dsp:cNvSpPr/>
      </dsp:nvSpPr>
      <dsp:spPr>
        <a:xfrm>
          <a:off x="800275" y="1597999"/>
          <a:ext cx="2281151" cy="1368690"/>
        </a:xfrm>
        <a:prstGeom prst="rect">
          <a:avLst/>
        </a:prstGeom>
        <a:gradFill rotWithShape="0">
          <a:gsLst>
            <a:gs pos="0">
              <a:schemeClr val="accent4">
                <a:hueOff val="0"/>
                <a:satOff val="0"/>
                <a:lumOff val="-5176"/>
                <a:alphaOff val="0"/>
                <a:tint val="100000"/>
                <a:shade val="85000"/>
                <a:satMod val="100000"/>
                <a:lumMod val="100000"/>
              </a:schemeClr>
            </a:gs>
            <a:gs pos="100000">
              <a:schemeClr val="accent4">
                <a:hueOff val="0"/>
                <a:satOff val="0"/>
                <a:lumOff val="-5176"/>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Largest and most populous cities are Sydney and Melbourne. </a:t>
          </a:r>
        </a:p>
      </dsp:txBody>
      <dsp:txXfrm>
        <a:off x="800275" y="1597999"/>
        <a:ext cx="2281151" cy="1368690"/>
      </dsp:txXfrm>
    </dsp:sp>
    <dsp:sp modelId="{FE5A8C09-1368-4C5C-9DAD-A49AF3B1F7D9}">
      <dsp:nvSpPr>
        <dsp:cNvPr id="0" name=""/>
        <dsp:cNvSpPr/>
      </dsp:nvSpPr>
      <dsp:spPr>
        <a:xfrm>
          <a:off x="3309541" y="1597999"/>
          <a:ext cx="2281151" cy="1368690"/>
        </a:xfrm>
        <a:prstGeom prst="rect">
          <a:avLst/>
        </a:prstGeom>
        <a:gradFill rotWithShape="0">
          <a:gsLst>
            <a:gs pos="0">
              <a:schemeClr val="accent4">
                <a:hueOff val="0"/>
                <a:satOff val="0"/>
                <a:lumOff val="-7764"/>
                <a:alphaOff val="0"/>
                <a:tint val="100000"/>
                <a:shade val="85000"/>
                <a:satMod val="100000"/>
                <a:lumMod val="100000"/>
              </a:schemeClr>
            </a:gs>
            <a:gs pos="100000">
              <a:schemeClr val="accent4">
                <a:hueOff val="0"/>
                <a:satOff val="0"/>
                <a:lumOff val="-7764"/>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Capital city:  Canberra</a:t>
          </a:r>
        </a:p>
      </dsp:txBody>
      <dsp:txXfrm>
        <a:off x="3309541" y="1597999"/>
        <a:ext cx="2281151" cy="1368690"/>
      </dsp:txXfrm>
    </dsp:sp>
    <dsp:sp modelId="{5F0F0C49-A08D-4DB9-8063-7C3F51146685}">
      <dsp:nvSpPr>
        <dsp:cNvPr id="0" name=""/>
        <dsp:cNvSpPr/>
      </dsp:nvSpPr>
      <dsp:spPr>
        <a:xfrm>
          <a:off x="800275" y="3194804"/>
          <a:ext cx="2281151" cy="1368690"/>
        </a:xfrm>
        <a:prstGeom prst="rect">
          <a:avLst/>
        </a:prstGeom>
        <a:gradFill rotWithShape="0">
          <a:gsLst>
            <a:gs pos="0">
              <a:schemeClr val="accent4">
                <a:hueOff val="0"/>
                <a:satOff val="0"/>
                <a:lumOff val="-10352"/>
                <a:alphaOff val="0"/>
                <a:tint val="100000"/>
                <a:shade val="85000"/>
                <a:satMod val="100000"/>
                <a:lumMod val="100000"/>
              </a:schemeClr>
            </a:gs>
            <a:gs pos="100000">
              <a:schemeClr val="accent4">
                <a:hueOff val="0"/>
                <a:satOff val="0"/>
                <a:lumOff val="-10352"/>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Language:</a:t>
          </a:r>
        </a:p>
        <a:p>
          <a:pPr lvl="0" algn="ctr" defTabSz="844550">
            <a:lnSpc>
              <a:spcPct val="90000"/>
            </a:lnSpc>
            <a:spcBef>
              <a:spcPct val="0"/>
            </a:spcBef>
            <a:spcAft>
              <a:spcPct val="35000"/>
            </a:spcAft>
          </a:pPr>
          <a:r>
            <a:rPr lang="en-US" sz="1900" kern="1200" dirty="0" smtClean="0"/>
            <a:t> English</a:t>
          </a:r>
        </a:p>
      </dsp:txBody>
      <dsp:txXfrm>
        <a:off x="800275" y="3194804"/>
        <a:ext cx="2281151" cy="1368690"/>
      </dsp:txXfrm>
    </dsp:sp>
    <dsp:sp modelId="{1EE16B6B-E90A-430A-B054-9EDC94B7E5E2}">
      <dsp:nvSpPr>
        <dsp:cNvPr id="0" name=""/>
        <dsp:cNvSpPr/>
      </dsp:nvSpPr>
      <dsp:spPr>
        <a:xfrm>
          <a:off x="3309541" y="3194804"/>
          <a:ext cx="2281151" cy="1368690"/>
        </a:xfrm>
        <a:prstGeom prst="rect">
          <a:avLst/>
        </a:prstGeom>
        <a:gradFill rotWithShape="0">
          <a:gsLst>
            <a:gs pos="0">
              <a:schemeClr val="accent4">
                <a:hueOff val="0"/>
                <a:satOff val="0"/>
                <a:lumOff val="-12940"/>
                <a:alphaOff val="0"/>
                <a:tint val="100000"/>
                <a:shade val="85000"/>
                <a:satMod val="100000"/>
                <a:lumMod val="100000"/>
              </a:schemeClr>
            </a:gs>
            <a:gs pos="100000">
              <a:schemeClr val="accent4">
                <a:hueOff val="0"/>
                <a:satOff val="0"/>
                <a:lumOff val="-1294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lvl="0" algn="ctr" defTabSz="844550">
            <a:lnSpc>
              <a:spcPct val="90000"/>
            </a:lnSpc>
            <a:spcBef>
              <a:spcPct val="0"/>
            </a:spcBef>
            <a:spcAft>
              <a:spcPct val="35000"/>
            </a:spcAft>
          </a:pPr>
          <a:r>
            <a:rPr lang="en-US" sz="1900" kern="1200" dirty="0" smtClean="0"/>
            <a:t>Currency:</a:t>
          </a:r>
        </a:p>
        <a:p>
          <a:pPr lvl="0" algn="ctr" defTabSz="844550">
            <a:lnSpc>
              <a:spcPct val="90000"/>
            </a:lnSpc>
            <a:spcBef>
              <a:spcPct val="0"/>
            </a:spcBef>
            <a:spcAft>
              <a:spcPct val="35000"/>
            </a:spcAft>
          </a:pPr>
          <a:r>
            <a:rPr lang="en-US" sz="1900" kern="1200" dirty="0" smtClean="0"/>
            <a:t> Australian Doller (AUD)</a:t>
          </a:r>
        </a:p>
      </dsp:txBody>
      <dsp:txXfrm>
        <a:off x="3309541" y="3194804"/>
        <a:ext cx="2281151" cy="13686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6E0792-407E-40BA-8865-6E6C32673665}">
      <dsp:nvSpPr>
        <dsp:cNvPr id="0" name=""/>
        <dsp:cNvSpPr/>
      </dsp:nvSpPr>
      <dsp:spPr>
        <a:xfrm>
          <a:off x="4214" y="3139856"/>
          <a:ext cx="10492422" cy="929937"/>
        </a:xfrm>
        <a:prstGeom prst="roundRect">
          <a:avLst>
            <a:gd name="adj" fmla="val 10000"/>
          </a:avLst>
        </a:prstGeom>
        <a:gradFill rotWithShape="0">
          <a:gsLst>
            <a:gs pos="0">
              <a:schemeClr val="accent3">
                <a:hueOff val="0"/>
                <a:satOff val="0"/>
                <a:lumOff val="0"/>
                <a:alphaOff val="0"/>
                <a:tint val="100000"/>
                <a:shade val="85000"/>
                <a:satMod val="100000"/>
                <a:lumMod val="100000"/>
              </a:schemeClr>
            </a:gs>
            <a:gs pos="100000">
              <a:schemeClr val="accent3">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3">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The Australian market, </a:t>
          </a:r>
          <a:r>
            <a:rPr lang="en-US" sz="1800" kern="1200" dirty="0" smtClean="0"/>
            <a:t>legal and regulatory culture</a:t>
          </a:r>
          <a:r>
            <a:rPr lang="en-GB" sz="1800" kern="1200" dirty="0" smtClean="0"/>
            <a:t> is very similar to the UK</a:t>
          </a:r>
          <a:r>
            <a:rPr lang="en-US" sz="1800" kern="1200" dirty="0" smtClean="0"/>
            <a:t>.</a:t>
          </a:r>
          <a:endParaRPr lang="en-US" sz="1800" kern="1200" dirty="0"/>
        </a:p>
      </dsp:txBody>
      <dsp:txXfrm>
        <a:off x="31451" y="3167093"/>
        <a:ext cx="10437948" cy="875463"/>
      </dsp:txXfrm>
    </dsp:sp>
    <dsp:sp modelId="{1F7DB72E-D77E-4973-B80D-26EC75056A9E}">
      <dsp:nvSpPr>
        <dsp:cNvPr id="0" name=""/>
        <dsp:cNvSpPr/>
      </dsp:nvSpPr>
      <dsp:spPr>
        <a:xfrm>
          <a:off x="4214" y="760"/>
          <a:ext cx="1966346" cy="2742853"/>
        </a:xfrm>
        <a:prstGeom prst="roundRect">
          <a:avLst>
            <a:gd name="adj" fmla="val 10000"/>
          </a:avLst>
        </a:prstGeom>
        <a:gradFill rotWithShape="0">
          <a:gsLst>
            <a:gs pos="0">
              <a:schemeClr val="accent5">
                <a:hueOff val="0"/>
                <a:satOff val="0"/>
                <a:lumOff val="0"/>
                <a:alphaOff val="0"/>
                <a:tint val="100000"/>
                <a:shade val="85000"/>
                <a:satMod val="100000"/>
                <a:lumMod val="100000"/>
              </a:schemeClr>
            </a:gs>
            <a:gs pos="100000">
              <a:schemeClr val="accent5">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The UK and Australia are politically and economically linked. </a:t>
          </a:r>
          <a:endParaRPr lang="en-US" sz="1800" kern="1200" dirty="0"/>
        </a:p>
      </dsp:txBody>
      <dsp:txXfrm>
        <a:off x="61806" y="58352"/>
        <a:ext cx="1851162" cy="2627669"/>
      </dsp:txXfrm>
    </dsp:sp>
    <dsp:sp modelId="{5814681C-0DAC-4AFB-9C4F-F6E311D872CA}">
      <dsp:nvSpPr>
        <dsp:cNvPr id="0" name=""/>
        <dsp:cNvSpPr/>
      </dsp:nvSpPr>
      <dsp:spPr>
        <a:xfrm>
          <a:off x="2135733" y="760"/>
          <a:ext cx="1966346" cy="2742853"/>
        </a:xfrm>
        <a:prstGeom prst="roundRect">
          <a:avLst>
            <a:gd name="adj" fmla="val 10000"/>
          </a:avLst>
        </a:prstGeom>
        <a:gradFill rotWithShape="0">
          <a:gsLst>
            <a:gs pos="0">
              <a:schemeClr val="accent5">
                <a:hueOff val="0"/>
                <a:satOff val="0"/>
                <a:lumOff val="0"/>
                <a:alphaOff val="0"/>
                <a:tint val="100000"/>
                <a:shade val="85000"/>
                <a:satMod val="100000"/>
                <a:lumMod val="100000"/>
              </a:schemeClr>
            </a:gs>
            <a:gs pos="100000">
              <a:schemeClr val="accent5">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smtClean="0"/>
            <a:t>The UK is the second largest source of total foreign investment in Australia valued at $515.5 billion (ABCC 2018)</a:t>
          </a:r>
          <a:r>
            <a:rPr lang="en-US" sz="1700" kern="1200" dirty="0" smtClean="0"/>
            <a:t>.</a:t>
          </a:r>
          <a:endParaRPr lang="en-US" sz="1700" kern="1200" dirty="0"/>
        </a:p>
      </dsp:txBody>
      <dsp:txXfrm>
        <a:off x="2193325" y="58352"/>
        <a:ext cx="1851162" cy="2627669"/>
      </dsp:txXfrm>
    </dsp:sp>
    <dsp:sp modelId="{E6429CD1-FD34-41A5-9D9A-C98D647B8AB0}">
      <dsp:nvSpPr>
        <dsp:cNvPr id="0" name=""/>
        <dsp:cNvSpPr/>
      </dsp:nvSpPr>
      <dsp:spPr>
        <a:xfrm>
          <a:off x="4267252" y="760"/>
          <a:ext cx="1966346" cy="2742853"/>
        </a:xfrm>
        <a:prstGeom prst="roundRect">
          <a:avLst>
            <a:gd name="adj" fmla="val 10000"/>
          </a:avLst>
        </a:prstGeom>
        <a:gradFill rotWithShape="0">
          <a:gsLst>
            <a:gs pos="0">
              <a:schemeClr val="accent5">
                <a:hueOff val="0"/>
                <a:satOff val="0"/>
                <a:lumOff val="0"/>
                <a:alphaOff val="0"/>
                <a:tint val="100000"/>
                <a:shade val="85000"/>
                <a:satMod val="100000"/>
                <a:lumMod val="100000"/>
              </a:schemeClr>
            </a:gs>
            <a:gs pos="100000">
              <a:schemeClr val="accent5">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There are more than one million British people living in Australia and </a:t>
          </a:r>
          <a:r>
            <a:rPr lang="en-US" sz="1800" kern="1200" dirty="0" smtClean="0"/>
            <a:t>1000 UK companies.</a:t>
          </a:r>
          <a:endParaRPr lang="en-US" sz="1800" kern="1200" dirty="0"/>
        </a:p>
      </dsp:txBody>
      <dsp:txXfrm>
        <a:off x="4324844" y="58352"/>
        <a:ext cx="1851162" cy="2627669"/>
      </dsp:txXfrm>
    </dsp:sp>
    <dsp:sp modelId="{0CBE319B-86C0-4E2A-BE99-7A64B283A38E}">
      <dsp:nvSpPr>
        <dsp:cNvPr id="0" name=""/>
        <dsp:cNvSpPr/>
      </dsp:nvSpPr>
      <dsp:spPr>
        <a:xfrm>
          <a:off x="6398772" y="760"/>
          <a:ext cx="1966346" cy="2742853"/>
        </a:xfrm>
        <a:prstGeom prst="roundRect">
          <a:avLst>
            <a:gd name="adj" fmla="val 10000"/>
          </a:avLst>
        </a:prstGeom>
        <a:gradFill rotWithShape="0">
          <a:gsLst>
            <a:gs pos="0">
              <a:schemeClr val="accent5">
                <a:hueOff val="0"/>
                <a:satOff val="0"/>
                <a:lumOff val="0"/>
                <a:alphaOff val="0"/>
                <a:tint val="100000"/>
                <a:shade val="85000"/>
                <a:satMod val="100000"/>
                <a:lumMod val="100000"/>
              </a:schemeClr>
            </a:gs>
            <a:gs pos="100000">
              <a:schemeClr val="accent5">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smtClean="0"/>
            <a:t>Relatively strong Australian dollar making UK goods and services more affordable. </a:t>
          </a:r>
          <a:endParaRPr lang="en-US" sz="1800" kern="1200" dirty="0"/>
        </a:p>
      </dsp:txBody>
      <dsp:txXfrm>
        <a:off x="6456364" y="58352"/>
        <a:ext cx="1851162" cy="2627669"/>
      </dsp:txXfrm>
    </dsp:sp>
    <dsp:sp modelId="{CA7C22F3-88F5-4281-B19F-8DF981D4E4A2}">
      <dsp:nvSpPr>
        <dsp:cNvPr id="0" name=""/>
        <dsp:cNvSpPr/>
      </dsp:nvSpPr>
      <dsp:spPr>
        <a:xfrm>
          <a:off x="8530291" y="760"/>
          <a:ext cx="1966346" cy="2742853"/>
        </a:xfrm>
        <a:prstGeom prst="roundRect">
          <a:avLst>
            <a:gd name="adj" fmla="val 10000"/>
          </a:avLst>
        </a:prstGeom>
        <a:gradFill rotWithShape="0">
          <a:gsLst>
            <a:gs pos="0">
              <a:schemeClr val="accent5">
                <a:hueOff val="0"/>
                <a:satOff val="0"/>
                <a:lumOff val="0"/>
                <a:alphaOff val="0"/>
                <a:tint val="100000"/>
                <a:shade val="85000"/>
                <a:satMod val="100000"/>
                <a:lumMod val="100000"/>
              </a:schemeClr>
            </a:gs>
            <a:gs pos="100000">
              <a:schemeClr val="accent5">
                <a:hueOff val="0"/>
                <a:satOff val="0"/>
                <a:lumOff val="0"/>
                <a:alphaOff val="0"/>
                <a:tint val="90000"/>
                <a:shade val="100000"/>
                <a:satMod val="150000"/>
                <a:lumMod val="100000"/>
              </a:schemeClr>
            </a:gs>
          </a:gsLst>
          <a:path path="circle">
            <a:fillToRect l="100000" t="100000" r="100000" b="100000"/>
          </a:path>
        </a:gra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5">
              <a:hueOff val="0"/>
              <a:satOff val="0"/>
              <a:lumOff val="0"/>
              <a:alphaOff val="0"/>
              <a:shade val="35000"/>
              <a:satMod val="16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smtClean="0"/>
            <a:t>In 2016 the UK and Australia established a bilateral trade working group.</a:t>
          </a:r>
          <a:endParaRPr lang="en-US" sz="1800" kern="1200" dirty="0"/>
        </a:p>
      </dsp:txBody>
      <dsp:txXfrm>
        <a:off x="8587883" y="58352"/>
        <a:ext cx="1851162" cy="26276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52FC5B-C45B-456A-B610-5C21DA1577F5}">
      <dsp:nvSpPr>
        <dsp:cNvPr id="0" name=""/>
        <dsp:cNvSpPr/>
      </dsp:nvSpPr>
      <dsp:spPr>
        <a:xfrm>
          <a:off x="932" y="3"/>
          <a:ext cx="3637047" cy="4689979"/>
        </a:xfrm>
        <a:prstGeom prst="rect">
          <a:avLst/>
        </a:prstGeom>
        <a:solidFill>
          <a:schemeClr val="accent4">
            <a:hueOff val="0"/>
            <a:satOff val="0"/>
            <a:lumOff val="0"/>
            <a:alphaOff val="0"/>
          </a:schemeClr>
        </a:solidFill>
        <a:ln>
          <a:noFill/>
        </a:ln>
        <a:effectLst>
          <a:outerShdw blurRad="50800" dist="12700" dir="5400000" algn="ctr" rotWithShape="0">
            <a:srgbClr val="000000">
              <a:alpha val="5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400" b="1" kern="1200" dirty="0" smtClean="0">
              <a:solidFill>
                <a:srgbClr val="FF0000"/>
              </a:solidFill>
            </a:rPr>
            <a:t>Strengths</a:t>
          </a:r>
          <a:r>
            <a:rPr lang="en-US" sz="2400" b="1" kern="1200" dirty="0" smtClean="0"/>
            <a:t> </a:t>
          </a:r>
        </a:p>
        <a:p>
          <a:pPr lvl="0" algn="l" defTabSz="1066800">
            <a:lnSpc>
              <a:spcPct val="90000"/>
            </a:lnSpc>
            <a:spcBef>
              <a:spcPct val="0"/>
            </a:spcBef>
            <a:spcAft>
              <a:spcPct val="35000"/>
            </a:spcAft>
          </a:pPr>
          <a:r>
            <a:rPr lang="en-US" sz="1900" b="1" kern="1200" dirty="0" smtClean="0"/>
            <a:t>   </a:t>
          </a:r>
          <a:endParaRPr lang="en-US" sz="1900" b="1" kern="1200" dirty="0"/>
        </a:p>
        <a:p>
          <a:pPr marL="171450" lvl="1" indent="-171450" algn="l" defTabSz="800100">
            <a:lnSpc>
              <a:spcPct val="90000"/>
            </a:lnSpc>
            <a:spcBef>
              <a:spcPct val="0"/>
            </a:spcBef>
            <a:spcAft>
              <a:spcPct val="15000"/>
            </a:spcAft>
            <a:buChar char="••"/>
          </a:pPr>
          <a:r>
            <a:rPr lang="en-US" sz="1800" kern="1200" dirty="0" smtClean="0"/>
            <a:t>A clear strategy for expanding internationally through franchising (</a:t>
          </a:r>
          <a:r>
            <a:rPr lang="en-GB" sz="1800" kern="1200" dirty="0" smtClean="0"/>
            <a:t>227 shops in the UK and 25 overseas). </a:t>
          </a:r>
          <a:endParaRPr lang="en-US" sz="1800" kern="1200" dirty="0"/>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r>
            <a:rPr lang="en-GB" sz="1800" kern="1200" dirty="0" smtClean="0"/>
            <a:t>We are positioned to offer fantastic design and quality at outstanding value.</a:t>
          </a:r>
          <a:r>
            <a:rPr lang="en-US" sz="1800" kern="1200" dirty="0" smtClean="0"/>
            <a:t>  </a:t>
          </a:r>
          <a:endParaRPr lang="en-US" sz="1800" kern="1200" dirty="0"/>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r>
            <a:rPr lang="en-US" sz="1800" kern="1200" dirty="0" smtClean="0"/>
            <a:t>Customer loyalty.</a:t>
          </a:r>
        </a:p>
        <a:p>
          <a:pPr marL="171450" lvl="1" indent="-171450" algn="l" defTabSz="800100">
            <a:lnSpc>
              <a:spcPct val="90000"/>
            </a:lnSpc>
            <a:spcBef>
              <a:spcPct val="0"/>
            </a:spcBef>
            <a:spcAft>
              <a:spcPct val="15000"/>
            </a:spcAft>
            <a:buChar char="••"/>
          </a:pPr>
          <a:endParaRPr lang="en-US" sz="1800" kern="1200" dirty="0" smtClean="0"/>
        </a:p>
        <a:p>
          <a:pPr marL="171450" lvl="1" indent="-171450" algn="l" defTabSz="800100">
            <a:lnSpc>
              <a:spcPct val="90000"/>
            </a:lnSpc>
            <a:spcBef>
              <a:spcPct val="0"/>
            </a:spcBef>
            <a:spcAft>
              <a:spcPct val="15000"/>
            </a:spcAft>
            <a:buChar char="••"/>
          </a:pPr>
          <a:r>
            <a:rPr lang="en-US" sz="1800" kern="1200" dirty="0" smtClean="0"/>
            <a:t>Convenient locations</a:t>
          </a:r>
        </a:p>
        <a:p>
          <a:pPr marL="171450" lvl="1" indent="-171450" algn="l" defTabSz="800100">
            <a:lnSpc>
              <a:spcPct val="90000"/>
            </a:lnSpc>
            <a:spcBef>
              <a:spcPct val="0"/>
            </a:spcBef>
            <a:spcAft>
              <a:spcPct val="15000"/>
            </a:spcAft>
            <a:buChar char="••"/>
          </a:pPr>
          <a:endParaRPr lang="en-US" sz="1800" kern="1200" dirty="0" smtClean="0"/>
        </a:p>
        <a:p>
          <a:pPr marL="171450" lvl="1" indent="-171450" algn="l" defTabSz="800100">
            <a:lnSpc>
              <a:spcPct val="90000"/>
            </a:lnSpc>
            <a:spcBef>
              <a:spcPct val="0"/>
            </a:spcBef>
            <a:spcAft>
              <a:spcPct val="15000"/>
            </a:spcAft>
            <a:buChar char="••"/>
          </a:pPr>
          <a:r>
            <a:rPr lang="en-US" sz="1800" kern="1200" dirty="0" smtClean="0"/>
            <a:t>Driving e-commerce (Matalan App).</a:t>
          </a:r>
        </a:p>
      </dsp:txBody>
      <dsp:txXfrm>
        <a:off x="932" y="3"/>
        <a:ext cx="3637047" cy="4689979"/>
      </dsp:txXfrm>
    </dsp:sp>
    <dsp:sp modelId="{5664201C-F8E6-41E0-A47F-D9CBC468C718}">
      <dsp:nvSpPr>
        <dsp:cNvPr id="0" name=""/>
        <dsp:cNvSpPr/>
      </dsp:nvSpPr>
      <dsp:spPr>
        <a:xfrm>
          <a:off x="3913194" y="0"/>
          <a:ext cx="3637047" cy="4689979"/>
        </a:xfrm>
        <a:prstGeom prst="rect">
          <a:avLst/>
        </a:prstGeom>
        <a:solidFill>
          <a:schemeClr val="accent4">
            <a:hueOff val="0"/>
            <a:satOff val="0"/>
            <a:lumOff val="-12940"/>
            <a:alphaOff val="0"/>
          </a:schemeClr>
        </a:solidFill>
        <a:ln>
          <a:noFill/>
        </a:ln>
        <a:effectLst>
          <a:outerShdw blurRad="50800" dist="12700" dir="5400000" algn="ctr" rotWithShape="0">
            <a:srgbClr val="000000">
              <a:alpha val="5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400" b="1" kern="1200" dirty="0" smtClean="0">
              <a:solidFill>
                <a:srgbClr val="FF0000"/>
              </a:solidFill>
            </a:rPr>
            <a:t>Weaknesses</a:t>
          </a:r>
        </a:p>
        <a:p>
          <a:pPr lvl="0" algn="l" defTabSz="1066800">
            <a:lnSpc>
              <a:spcPct val="90000"/>
            </a:lnSpc>
            <a:spcBef>
              <a:spcPct val="0"/>
            </a:spcBef>
            <a:spcAft>
              <a:spcPct val="35000"/>
            </a:spcAft>
          </a:pPr>
          <a:endParaRPr lang="en-US" sz="2400" b="1" kern="1200" dirty="0">
            <a:solidFill>
              <a:srgbClr val="FF0000"/>
            </a:solidFill>
          </a:endParaRPr>
        </a:p>
        <a:p>
          <a:pPr marL="171450" lvl="1" indent="-171450" algn="l" defTabSz="800100">
            <a:lnSpc>
              <a:spcPct val="90000"/>
            </a:lnSpc>
            <a:spcBef>
              <a:spcPct val="0"/>
            </a:spcBef>
            <a:spcAft>
              <a:spcPct val="15000"/>
            </a:spcAft>
            <a:buChar char="••"/>
          </a:pPr>
          <a:r>
            <a:rPr lang="en-US" sz="1800" kern="1200" dirty="0" smtClean="0"/>
            <a:t>Lack of experience in expanding to bigger countries with larger economies like Australia (expanded to small countries in the Middle East and East Europe only). </a:t>
          </a:r>
          <a:endParaRPr lang="en-US" sz="1800" kern="1200" dirty="0"/>
        </a:p>
        <a:p>
          <a:pPr marL="171450" lvl="1" indent="-171450" algn="l" defTabSz="80010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r>
            <a:rPr lang="en-US" sz="1800" kern="1200" dirty="0" smtClean="0"/>
            <a:t>Weak brand image versus key competitors.</a:t>
          </a:r>
          <a:endParaRPr lang="en-US" sz="1800" kern="1200" dirty="0"/>
        </a:p>
        <a:p>
          <a:pPr marL="228600" lvl="1" indent="-228600" algn="l" defTabSz="1111250">
            <a:lnSpc>
              <a:spcPct val="90000"/>
            </a:lnSpc>
            <a:spcBef>
              <a:spcPct val="0"/>
            </a:spcBef>
            <a:spcAft>
              <a:spcPct val="15000"/>
            </a:spcAft>
            <a:buChar char="••"/>
          </a:pPr>
          <a:endParaRPr lang="en-US" sz="2500" kern="1200" dirty="0" smtClean="0"/>
        </a:p>
      </dsp:txBody>
      <dsp:txXfrm>
        <a:off x="3913194" y="0"/>
        <a:ext cx="3637047" cy="468997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634FF-C51D-4523-93DA-44F568231233}">
      <dsp:nvSpPr>
        <dsp:cNvPr id="0" name=""/>
        <dsp:cNvSpPr/>
      </dsp:nvSpPr>
      <dsp:spPr>
        <a:xfrm>
          <a:off x="86487" y="8188"/>
          <a:ext cx="5142135" cy="4608199"/>
        </a:xfrm>
        <a:prstGeom prst="rect">
          <a:avLst/>
        </a:prstGeom>
        <a:solidFill>
          <a:schemeClr val="accent4">
            <a:hueOff val="0"/>
            <a:satOff val="0"/>
            <a:lumOff val="0"/>
            <a:alphaOff val="0"/>
          </a:schemeClr>
        </a:solidFill>
        <a:ln>
          <a:noFill/>
        </a:ln>
        <a:effectLst>
          <a:outerShdw blurRad="50800" dist="12700" dir="5400000" algn="ctr" rotWithShape="0">
            <a:srgbClr val="000000">
              <a:alpha val="5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400" b="1" kern="1200" dirty="0" smtClean="0">
              <a:solidFill>
                <a:srgbClr val="FF0000"/>
              </a:solidFill>
            </a:rPr>
            <a:t>Opportunities</a:t>
          </a:r>
          <a:endParaRPr lang="en-US" sz="2400" b="1" kern="1200" dirty="0">
            <a:solidFill>
              <a:srgbClr val="FF0000"/>
            </a:solidFill>
          </a:endParaRPr>
        </a:p>
        <a:p>
          <a:pPr marL="171450" lvl="1" indent="-171450" algn="l" defTabSz="800100" rtl="0">
            <a:lnSpc>
              <a:spcPct val="90000"/>
            </a:lnSpc>
            <a:spcBef>
              <a:spcPct val="0"/>
            </a:spcBef>
            <a:spcAft>
              <a:spcPct val="15000"/>
            </a:spcAft>
            <a:buChar char="••"/>
          </a:pPr>
          <a:r>
            <a:rPr lang="en-GB" sz="1800" kern="1200" dirty="0" smtClean="0"/>
            <a:t>The UK has a strong cultural and established ties with Australia.</a:t>
          </a:r>
          <a:endParaRPr lang="en-GB" sz="1800" kern="1200" dirty="0"/>
        </a:p>
        <a:p>
          <a:pPr marL="171450" lvl="1" indent="-171450" algn="l" defTabSz="800100" rtl="0">
            <a:lnSpc>
              <a:spcPct val="90000"/>
            </a:lnSpc>
            <a:spcBef>
              <a:spcPct val="0"/>
            </a:spcBef>
            <a:spcAft>
              <a:spcPct val="15000"/>
            </a:spcAft>
            <a:buChar char="••"/>
          </a:pPr>
          <a:r>
            <a:rPr lang="en-GB" sz="1800" kern="1200" dirty="0" smtClean="0"/>
            <a:t>Australia is one of the main countries that could potentially have a post-</a:t>
          </a:r>
          <a:r>
            <a:rPr lang="en-GB" sz="1800" kern="1200" dirty="0" err="1" smtClean="0"/>
            <a:t>Brexit</a:t>
          </a:r>
          <a:r>
            <a:rPr lang="en-GB" sz="1800" kern="1200" dirty="0" smtClean="0"/>
            <a:t> free trade agreement with the UK, according to Dreyer (2017).</a:t>
          </a:r>
          <a:endParaRPr lang="en-GB" sz="1800" kern="1200" dirty="0"/>
        </a:p>
        <a:p>
          <a:pPr marL="171450" lvl="1" indent="-171450" algn="l" defTabSz="800100">
            <a:lnSpc>
              <a:spcPct val="90000"/>
            </a:lnSpc>
            <a:spcBef>
              <a:spcPct val="0"/>
            </a:spcBef>
            <a:spcAft>
              <a:spcPct val="15000"/>
            </a:spcAft>
            <a:buChar char="••"/>
          </a:pPr>
          <a:r>
            <a:rPr lang="en-US" sz="1800" kern="1200" dirty="0" smtClean="0"/>
            <a:t>UK brands highly </a:t>
          </a:r>
          <a:r>
            <a:rPr lang="en-US" sz="1800" kern="1200" dirty="0" err="1" smtClean="0"/>
            <a:t>recognisable</a:t>
          </a:r>
          <a:r>
            <a:rPr lang="en-US" sz="1800" kern="1200" dirty="0" smtClean="0"/>
            <a:t> and highly regarded in Australia.</a:t>
          </a:r>
          <a:endParaRPr lang="en-GB" sz="1800" kern="1200" dirty="0"/>
        </a:p>
        <a:p>
          <a:pPr marL="171450" lvl="1" indent="-171450" algn="l" defTabSz="800100">
            <a:lnSpc>
              <a:spcPct val="90000"/>
            </a:lnSpc>
            <a:spcBef>
              <a:spcPct val="0"/>
            </a:spcBef>
            <a:spcAft>
              <a:spcPct val="15000"/>
            </a:spcAft>
            <a:buChar char="••"/>
          </a:pPr>
          <a:r>
            <a:rPr lang="en-US" sz="1800" kern="1200" dirty="0" smtClean="0"/>
            <a:t>Liberal trade policies and low import quotas.</a:t>
          </a:r>
          <a:endParaRPr lang="en-GB" sz="1800" kern="1200" dirty="0"/>
        </a:p>
        <a:p>
          <a:pPr marL="171450" lvl="1" indent="-171450" algn="l" defTabSz="800100">
            <a:lnSpc>
              <a:spcPct val="90000"/>
            </a:lnSpc>
            <a:spcBef>
              <a:spcPct val="0"/>
            </a:spcBef>
            <a:spcAft>
              <a:spcPct val="15000"/>
            </a:spcAft>
            <a:buChar char="••"/>
          </a:pPr>
          <a:r>
            <a:rPr lang="en-GB" sz="1800" kern="1200" dirty="0" smtClean="0"/>
            <a:t>Matalan can benefit from the recent trend in Australia where customers are increasingly shopping at stores that offer products at low prices with </a:t>
          </a:r>
          <a:r>
            <a:rPr lang="en-US" sz="1800" kern="1200" dirty="0" smtClean="0"/>
            <a:t>new ideas and alternative designs</a:t>
          </a:r>
          <a:endParaRPr lang="en-GB" sz="1800" kern="1200" dirty="0"/>
        </a:p>
        <a:p>
          <a:pPr marL="171450" lvl="1" indent="-171450" algn="l" defTabSz="800100">
            <a:lnSpc>
              <a:spcPct val="90000"/>
            </a:lnSpc>
            <a:spcBef>
              <a:spcPct val="0"/>
            </a:spcBef>
            <a:spcAft>
              <a:spcPct val="15000"/>
            </a:spcAft>
            <a:buChar char="••"/>
          </a:pPr>
          <a:r>
            <a:rPr lang="en-GB" sz="1800" kern="1200" dirty="0" smtClean="0"/>
            <a:t>Opportunity to have a trial dedicated website for </a:t>
          </a:r>
          <a:r>
            <a:rPr lang="en-US" sz="1800" kern="1200" dirty="0" smtClean="0"/>
            <a:t>online expansion. </a:t>
          </a:r>
          <a:endParaRPr lang="en-GB" sz="1800" kern="1200" dirty="0"/>
        </a:p>
        <a:p>
          <a:pPr marL="171450" lvl="1" indent="-171450" algn="l" defTabSz="800100">
            <a:lnSpc>
              <a:spcPct val="90000"/>
            </a:lnSpc>
            <a:spcBef>
              <a:spcPct val="0"/>
            </a:spcBef>
            <a:spcAft>
              <a:spcPct val="15000"/>
            </a:spcAft>
            <a:buChar char="••"/>
          </a:pPr>
          <a:r>
            <a:rPr lang="en-GB" sz="1800" kern="1200" dirty="0" smtClean="0"/>
            <a:t>Opportunity t</a:t>
          </a:r>
          <a:r>
            <a:rPr lang="en-US" sz="1800" kern="1200" dirty="0" smtClean="0"/>
            <a:t>o have distribution warehouses abroad.</a:t>
          </a:r>
          <a:endParaRPr lang="en-GB" sz="1800" kern="1200" dirty="0"/>
        </a:p>
        <a:p>
          <a:pPr marL="228600" lvl="2" indent="-114300" algn="l" defTabSz="622300">
            <a:lnSpc>
              <a:spcPct val="90000"/>
            </a:lnSpc>
            <a:spcBef>
              <a:spcPct val="0"/>
            </a:spcBef>
            <a:spcAft>
              <a:spcPct val="15000"/>
            </a:spcAft>
            <a:buChar char="••"/>
          </a:pPr>
          <a:endParaRPr lang="en-GB" sz="1400" kern="1200" dirty="0"/>
        </a:p>
      </dsp:txBody>
      <dsp:txXfrm>
        <a:off x="86487" y="8188"/>
        <a:ext cx="5142135" cy="4608199"/>
      </dsp:txXfrm>
    </dsp:sp>
    <dsp:sp modelId="{EEF72DED-7816-4C5C-B11B-DDAC5A22B105}">
      <dsp:nvSpPr>
        <dsp:cNvPr id="0" name=""/>
        <dsp:cNvSpPr/>
      </dsp:nvSpPr>
      <dsp:spPr>
        <a:xfrm>
          <a:off x="5499306" y="11539"/>
          <a:ext cx="5109442" cy="4612632"/>
        </a:xfrm>
        <a:prstGeom prst="rect">
          <a:avLst/>
        </a:prstGeom>
        <a:solidFill>
          <a:schemeClr val="accent4">
            <a:hueOff val="0"/>
            <a:satOff val="0"/>
            <a:lumOff val="-12940"/>
            <a:alphaOff val="0"/>
          </a:schemeClr>
        </a:solidFill>
        <a:ln>
          <a:noFill/>
        </a:ln>
        <a:effectLst>
          <a:outerShdw blurRad="50800" dist="12700" dir="5400000" algn="ctr" rotWithShape="0">
            <a:srgbClr val="000000">
              <a:alpha val="5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400" b="1" kern="1200" dirty="0" smtClean="0">
              <a:solidFill>
                <a:srgbClr val="FF0000"/>
              </a:solidFill>
            </a:rPr>
            <a:t>Threats</a:t>
          </a:r>
          <a:r>
            <a:rPr lang="en-US" sz="2400" kern="1200" dirty="0" smtClean="0">
              <a:solidFill>
                <a:srgbClr val="C00000"/>
              </a:solidFill>
            </a:rPr>
            <a:t> </a:t>
          </a:r>
        </a:p>
        <a:p>
          <a:pPr marL="171450" lvl="1" indent="-171450" algn="l" defTabSz="800100" rtl="0">
            <a:lnSpc>
              <a:spcPct val="90000"/>
            </a:lnSpc>
            <a:spcBef>
              <a:spcPct val="0"/>
            </a:spcBef>
            <a:spcAft>
              <a:spcPct val="15000"/>
            </a:spcAft>
            <a:buChar char="••"/>
          </a:pPr>
          <a:r>
            <a:rPr lang="en-US" sz="1800" kern="1200" dirty="0" smtClean="0"/>
            <a:t>Competition from local, UK and international retailers such as </a:t>
          </a:r>
          <a:r>
            <a:rPr lang="en-GB" sz="1800" kern="1200" dirty="0" smtClean="0"/>
            <a:t>Target, Myer, Debenhams, M&amp;S (online), Top shop, John Lewis, </a:t>
          </a:r>
          <a:r>
            <a:rPr lang="en-US" sz="1800" kern="1200" dirty="0" smtClean="0"/>
            <a:t>H&amp;M and Zara.</a:t>
          </a:r>
          <a:endParaRPr lang="en-US" sz="1800" kern="1200" dirty="0"/>
        </a:p>
        <a:p>
          <a:pPr marL="171450" lvl="1" indent="-171450" algn="l" defTabSz="800100" rtl="0">
            <a:lnSpc>
              <a:spcPct val="90000"/>
            </a:lnSpc>
            <a:spcBef>
              <a:spcPct val="0"/>
            </a:spcBef>
            <a:spcAft>
              <a:spcPct val="15000"/>
            </a:spcAft>
            <a:buChar char="••"/>
          </a:pPr>
          <a:endParaRPr lang="en-US" sz="1800" kern="1200" dirty="0"/>
        </a:p>
        <a:p>
          <a:pPr marL="171450" lvl="1" indent="-171450" algn="l" defTabSz="800100">
            <a:lnSpc>
              <a:spcPct val="90000"/>
            </a:lnSpc>
            <a:spcBef>
              <a:spcPct val="0"/>
            </a:spcBef>
            <a:spcAft>
              <a:spcPct val="15000"/>
            </a:spcAft>
            <a:buChar char="••"/>
          </a:pPr>
          <a:r>
            <a:rPr lang="en-GB" sz="1800" kern="1200" dirty="0" smtClean="0"/>
            <a:t>Logistical Challenges: The time difference (The UK is 9 hours behind Australia in summer and 11 hours in winter). Travel time is around 24 hours by plane.</a:t>
          </a:r>
          <a:endParaRPr lang="en-GB" sz="1800" kern="1200" dirty="0"/>
        </a:p>
        <a:p>
          <a:pPr marL="171450" lvl="1" indent="-171450" algn="l" defTabSz="800100">
            <a:lnSpc>
              <a:spcPct val="90000"/>
            </a:lnSpc>
            <a:spcBef>
              <a:spcPct val="0"/>
            </a:spcBef>
            <a:spcAft>
              <a:spcPct val="15000"/>
            </a:spcAft>
            <a:buChar char="••"/>
          </a:pPr>
          <a:endParaRPr lang="en-GB" sz="1800" kern="1200" dirty="0"/>
        </a:p>
        <a:p>
          <a:pPr marL="171450" lvl="1" indent="-171450" algn="l" defTabSz="800100">
            <a:lnSpc>
              <a:spcPct val="90000"/>
            </a:lnSpc>
            <a:spcBef>
              <a:spcPct val="0"/>
            </a:spcBef>
            <a:spcAft>
              <a:spcPct val="15000"/>
            </a:spcAft>
            <a:buChar char="••"/>
          </a:pPr>
          <a:r>
            <a:rPr lang="en-GB" sz="1800" kern="1200" dirty="0" smtClean="0"/>
            <a:t>Australia’s large geographical size.</a:t>
          </a:r>
          <a:endParaRPr lang="en-GB" sz="1800" kern="1200" dirty="0"/>
        </a:p>
        <a:p>
          <a:pPr marL="171450" lvl="1" indent="-171450" algn="l" defTabSz="800100">
            <a:lnSpc>
              <a:spcPct val="90000"/>
            </a:lnSpc>
            <a:spcBef>
              <a:spcPct val="0"/>
            </a:spcBef>
            <a:spcAft>
              <a:spcPct val="15000"/>
            </a:spcAft>
            <a:buChar char="••"/>
          </a:pPr>
          <a:endParaRPr lang="en-GB" sz="1800" kern="1200" dirty="0"/>
        </a:p>
        <a:p>
          <a:pPr marL="171450" lvl="1" indent="-171450" algn="l" defTabSz="800100">
            <a:lnSpc>
              <a:spcPct val="90000"/>
            </a:lnSpc>
            <a:spcBef>
              <a:spcPct val="0"/>
            </a:spcBef>
            <a:spcAft>
              <a:spcPct val="15000"/>
            </a:spcAft>
            <a:buChar char="••"/>
          </a:pPr>
          <a:r>
            <a:rPr lang="en-US" sz="1800" kern="1200" dirty="0" smtClean="0"/>
            <a:t>Corporate tax rate of 30% on taxable income. </a:t>
          </a:r>
          <a:endParaRPr lang="en-GB" sz="1800" kern="1200" dirty="0"/>
        </a:p>
      </dsp:txBody>
      <dsp:txXfrm>
        <a:off x="5499306" y="11539"/>
        <a:ext cx="5109442" cy="4612632"/>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497010-9886-4F37-B254-86CF3DBD7F15}" type="datetimeFigureOut">
              <a:rPr lang="en-GB" smtClean="0"/>
              <a:t>05/03/2018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2B75DB6-36E0-4A65-924D-810A2CA8C46B}" type="slidenum">
              <a:rPr lang="en-GB" smtClean="0"/>
              <a:t>‹#›</a:t>
            </a:fld>
            <a:endParaRPr lang="en-GB"/>
          </a:p>
        </p:txBody>
      </p:sp>
    </p:spTree>
    <p:extLst>
      <p:ext uri="{BB962C8B-B14F-4D97-AF65-F5344CB8AC3E}">
        <p14:creationId xmlns:p14="http://schemas.microsoft.com/office/powerpoint/2010/main" val="3687993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B75DB6-36E0-4A65-924D-810A2CA8C46B}" type="slidenum">
              <a:rPr lang="en-GB" smtClean="0"/>
              <a:t>1</a:t>
            </a:fld>
            <a:endParaRPr lang="en-GB"/>
          </a:p>
        </p:txBody>
      </p:sp>
    </p:spTree>
    <p:extLst>
      <p:ext uri="{BB962C8B-B14F-4D97-AF65-F5344CB8AC3E}">
        <p14:creationId xmlns:p14="http://schemas.microsoft.com/office/powerpoint/2010/main" val="1502562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B75DB6-36E0-4A65-924D-810A2CA8C46B}" type="slidenum">
              <a:rPr lang="en-GB" smtClean="0"/>
              <a:t>3</a:t>
            </a:fld>
            <a:endParaRPr lang="en-GB"/>
          </a:p>
        </p:txBody>
      </p:sp>
    </p:spTree>
    <p:extLst>
      <p:ext uri="{BB962C8B-B14F-4D97-AF65-F5344CB8AC3E}">
        <p14:creationId xmlns:p14="http://schemas.microsoft.com/office/powerpoint/2010/main" val="25995758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B75DB6-36E0-4A65-924D-810A2CA8C46B}" type="slidenum">
              <a:rPr lang="en-GB" smtClean="0"/>
              <a:t>4</a:t>
            </a:fld>
            <a:endParaRPr lang="en-GB"/>
          </a:p>
        </p:txBody>
      </p:sp>
    </p:spTree>
    <p:extLst>
      <p:ext uri="{BB962C8B-B14F-4D97-AF65-F5344CB8AC3E}">
        <p14:creationId xmlns:p14="http://schemas.microsoft.com/office/powerpoint/2010/main" val="3082434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B75DB6-36E0-4A65-924D-810A2CA8C46B}" type="slidenum">
              <a:rPr lang="en-GB" smtClean="0"/>
              <a:t>6</a:t>
            </a:fld>
            <a:endParaRPr lang="en-GB"/>
          </a:p>
        </p:txBody>
      </p:sp>
    </p:spTree>
    <p:extLst>
      <p:ext uri="{BB962C8B-B14F-4D97-AF65-F5344CB8AC3E}">
        <p14:creationId xmlns:p14="http://schemas.microsoft.com/office/powerpoint/2010/main" val="3238910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B75DB6-36E0-4A65-924D-810A2CA8C46B}" type="slidenum">
              <a:rPr lang="en-GB" smtClean="0"/>
              <a:t>7</a:t>
            </a:fld>
            <a:endParaRPr lang="en-GB"/>
          </a:p>
        </p:txBody>
      </p:sp>
    </p:spTree>
    <p:extLst>
      <p:ext uri="{BB962C8B-B14F-4D97-AF65-F5344CB8AC3E}">
        <p14:creationId xmlns:p14="http://schemas.microsoft.com/office/powerpoint/2010/main" val="2096708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B75DB6-36E0-4A65-924D-810A2CA8C46B}" type="slidenum">
              <a:rPr lang="en-GB" smtClean="0"/>
              <a:t>10</a:t>
            </a:fld>
            <a:endParaRPr lang="en-GB"/>
          </a:p>
        </p:txBody>
      </p:sp>
    </p:spTree>
    <p:extLst>
      <p:ext uri="{BB962C8B-B14F-4D97-AF65-F5344CB8AC3E}">
        <p14:creationId xmlns:p14="http://schemas.microsoft.com/office/powerpoint/2010/main" val="1534511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B75DB6-36E0-4A65-924D-810A2CA8C46B}" type="slidenum">
              <a:rPr lang="en-GB" smtClean="0"/>
              <a:t>12</a:t>
            </a:fld>
            <a:endParaRPr lang="en-GB"/>
          </a:p>
        </p:txBody>
      </p:sp>
    </p:spTree>
    <p:extLst>
      <p:ext uri="{BB962C8B-B14F-4D97-AF65-F5344CB8AC3E}">
        <p14:creationId xmlns:p14="http://schemas.microsoft.com/office/powerpoint/2010/main" val="4103037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239103F4-FDF4-430B-9F7B-FE106EC2274F}"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CE1B0E-8E49-495E-8E59-575C490C04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6159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9103F4-FDF4-430B-9F7B-FE106EC2274F}"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CE1B0E-8E49-495E-8E59-575C490C046C}" type="slidenum">
              <a:rPr lang="en-GB" smtClean="0"/>
              <a:t>‹#›</a:t>
            </a:fld>
            <a:endParaRPr lang="en-GB"/>
          </a:p>
        </p:txBody>
      </p:sp>
    </p:spTree>
    <p:extLst>
      <p:ext uri="{BB962C8B-B14F-4D97-AF65-F5344CB8AC3E}">
        <p14:creationId xmlns:p14="http://schemas.microsoft.com/office/powerpoint/2010/main" val="1576740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39103F4-FDF4-430B-9F7B-FE106EC2274F}"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CE1B0E-8E49-495E-8E59-575C490C04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4532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39103F4-FDF4-430B-9F7B-FE106EC2274F}"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CE1B0E-8E49-495E-8E59-575C490C046C}" type="slidenum">
              <a:rPr lang="en-GB" smtClean="0"/>
              <a:t>‹#›</a:t>
            </a:fld>
            <a:endParaRPr lang="en-GB"/>
          </a:p>
        </p:txBody>
      </p:sp>
    </p:spTree>
    <p:extLst>
      <p:ext uri="{BB962C8B-B14F-4D97-AF65-F5344CB8AC3E}">
        <p14:creationId xmlns:p14="http://schemas.microsoft.com/office/powerpoint/2010/main" val="1564569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39103F4-FDF4-430B-9F7B-FE106EC2274F}" type="datetimeFigureOut">
              <a:rPr lang="en-GB" smtClean="0"/>
              <a:t>05/03/2018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CE1B0E-8E49-495E-8E59-575C490C046C}" type="slidenum">
              <a:rPr lang="en-GB" smtClean="0"/>
              <a:t>‹#›</a:t>
            </a:fld>
            <a:endParaRPr lang="en-GB"/>
          </a:p>
        </p:txBody>
      </p:sp>
    </p:spTree>
    <p:extLst>
      <p:ext uri="{BB962C8B-B14F-4D97-AF65-F5344CB8AC3E}">
        <p14:creationId xmlns:p14="http://schemas.microsoft.com/office/powerpoint/2010/main" val="3881483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39103F4-FDF4-430B-9F7B-FE106EC2274F}" type="datetimeFigureOut">
              <a:rPr lang="en-GB" smtClean="0"/>
              <a:t>05/03/2018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CE1B0E-8E49-495E-8E59-575C490C046C}" type="slidenum">
              <a:rPr lang="en-GB" smtClean="0"/>
              <a:t>‹#›</a:t>
            </a:fld>
            <a:endParaRPr lang="en-GB"/>
          </a:p>
        </p:txBody>
      </p:sp>
    </p:spTree>
    <p:extLst>
      <p:ext uri="{BB962C8B-B14F-4D97-AF65-F5344CB8AC3E}">
        <p14:creationId xmlns:p14="http://schemas.microsoft.com/office/powerpoint/2010/main" val="22760918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9103F4-FDF4-430B-9F7B-FE106EC2274F}" type="datetimeFigureOut">
              <a:rPr lang="en-GB" smtClean="0"/>
              <a:t>05/03/2018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CE1B0E-8E49-495E-8E59-575C490C046C}" type="slidenum">
              <a:rPr lang="en-GB" smtClean="0"/>
              <a:t>‹#›</a:t>
            </a:fld>
            <a:endParaRPr lang="en-GB"/>
          </a:p>
        </p:txBody>
      </p:sp>
    </p:spTree>
    <p:extLst>
      <p:ext uri="{BB962C8B-B14F-4D97-AF65-F5344CB8AC3E}">
        <p14:creationId xmlns:p14="http://schemas.microsoft.com/office/powerpoint/2010/main" val="26547317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239103F4-FDF4-430B-9F7B-FE106EC2274F}"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CE1B0E-8E49-495E-8E59-575C490C046C}" type="slidenum">
              <a:rPr lang="en-GB" smtClean="0"/>
              <a:t>‹#›</a:t>
            </a:fld>
            <a:endParaRPr lang="en-GB"/>
          </a:p>
        </p:txBody>
      </p:sp>
    </p:spTree>
    <p:extLst>
      <p:ext uri="{BB962C8B-B14F-4D97-AF65-F5344CB8AC3E}">
        <p14:creationId xmlns:p14="http://schemas.microsoft.com/office/powerpoint/2010/main" val="1467729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39103F4-FDF4-430B-9F7B-FE106EC2274F}"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CE1B0E-8E49-495E-8E59-575C490C04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6283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9103F4-FDF4-430B-9F7B-FE106EC2274F}"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CE1B0E-8E49-495E-8E59-575C490C046C}" type="slidenum">
              <a:rPr lang="en-GB" smtClean="0"/>
              <a:t>‹#›</a:t>
            </a:fld>
            <a:endParaRPr lang="en-GB"/>
          </a:p>
        </p:txBody>
      </p:sp>
    </p:spTree>
    <p:extLst>
      <p:ext uri="{BB962C8B-B14F-4D97-AF65-F5344CB8AC3E}">
        <p14:creationId xmlns:p14="http://schemas.microsoft.com/office/powerpoint/2010/main" val="2179193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39103F4-FDF4-430B-9F7B-FE106EC2274F}"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CE1B0E-8E49-495E-8E59-575C490C04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4143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39103F4-FDF4-430B-9F7B-FE106EC2274F}" type="datetimeFigureOut">
              <a:rPr lang="en-GB" smtClean="0"/>
              <a:t>05/03/2018</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8CE1B0E-8E49-495E-8E59-575C490C04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5512741"/>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11" Type="http://schemas.openxmlformats.org/officeDocument/2006/relationships/image" Target="../media/image5.png"/><Relationship Id="rId5" Type="http://schemas.openxmlformats.org/officeDocument/2006/relationships/diagramLayout" Target="../diagrams/layout1.xml"/><Relationship Id="rId10" Type="http://schemas.openxmlformats.org/officeDocument/2006/relationships/image" Target="../media/image6.png"/><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12"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image" Target="../media/image7.png"/><Relationship Id="rId10" Type="http://schemas.microsoft.com/office/2007/relationships/diagramDrawing" Target="../diagrams/drawing2.xml"/><Relationship Id="rId4" Type="http://schemas.openxmlformats.org/officeDocument/2006/relationships/notesSlide" Target="../notesSlides/notesSlide2.xml"/><Relationship Id="rId9" Type="http://schemas.openxmlformats.org/officeDocument/2006/relationships/diagramColors" Target="../diagrams/colors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5.png"/><Relationship Id="rId4" Type="http://schemas.openxmlformats.org/officeDocument/2006/relationships/image" Target="../media/image9.png"/><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12.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4.xml"/><Relationship Id="rId11" Type="http://schemas.openxmlformats.org/officeDocument/2006/relationships/image" Target="../media/image5.png"/><Relationship Id="rId5" Type="http://schemas.openxmlformats.org/officeDocument/2006/relationships/diagramData" Target="../diagrams/data4.xml"/><Relationship Id="rId10" Type="http://schemas.openxmlformats.org/officeDocument/2006/relationships/image" Target="../media/image15.png"/><Relationship Id="rId4" Type="http://schemas.openxmlformats.org/officeDocument/2006/relationships/image" Target="../media/image3.png"/><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slideLayout" Target="../slideLayouts/slideLayout2.xml"/><Relationship Id="rId7" Type="http://schemas.openxmlformats.org/officeDocument/2006/relationships/diagramLayout" Target="../diagrams/layout5.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5.xml"/><Relationship Id="rId11" Type="http://schemas.openxmlformats.org/officeDocument/2006/relationships/image" Target="../media/image5.png"/><Relationship Id="rId5" Type="http://schemas.openxmlformats.org/officeDocument/2006/relationships/image" Target="../media/image16.png"/><Relationship Id="rId10" Type="http://schemas.microsoft.com/office/2007/relationships/diagramDrawing" Target="../diagrams/drawing5.xml"/><Relationship Id="rId4" Type="http://schemas.openxmlformats.org/officeDocument/2006/relationships/notesSlide" Target="../notesSlides/notesSlide6.xml"/><Relationship Id="rId9" Type="http://schemas.openxmlformats.org/officeDocument/2006/relationships/diagramColors" Target="../diagrams/colors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government/publications/overseas-business-risk-australia/overseas-business-risk-australia" TargetMode="External"/><Relationship Id="rId13" Type="http://schemas.openxmlformats.org/officeDocument/2006/relationships/hyperlink" Target="http://www.doingbusiness.org/rankings" TargetMode="External"/><Relationship Id="rId3" Type="http://schemas.openxmlformats.org/officeDocument/2006/relationships/hyperlink" Target="https://www.australia.gov.au/about-australia/our-country" TargetMode="External"/><Relationship Id="rId7" Type="http://schemas.openxmlformats.org/officeDocument/2006/relationships/hyperlink" Target="http://borderlex.eu/insight-post-brexit-uk-trade-agreements-face-a-reality-check/" TargetMode="External"/><Relationship Id="rId12" Type="http://schemas.openxmlformats.org/officeDocument/2006/relationships/hyperlink" Target="https://www.penguinaccounts.com.au/doing-business-australi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britishchamber.com/about-us" TargetMode="External"/><Relationship Id="rId11" Type="http://schemas.openxmlformats.org/officeDocument/2006/relationships/hyperlink" Target="http://www.oecd-ilibrary.org/economics/oecd-economic-surveys-australia_19990146;jsessionid=7919v2nqqw6.x-oecd-live-03" TargetMode="External"/><Relationship Id="rId5" Type="http://schemas.openxmlformats.org/officeDocument/2006/relationships/hyperlink" Target="https://www2.deloitte.com/au/en/pages/media-releases/articles/2017-set-to-be-fascinating-year-for-australian-retail-240117.html" TargetMode="External"/><Relationship Id="rId10" Type="http://schemas.openxmlformats.org/officeDocument/2006/relationships/hyperlink" Target="https://www.theguardian.com/small-business-network/2012/jul/30/exporting-to-australia-tips" TargetMode="External"/><Relationship Id="rId4" Type="http://schemas.openxmlformats.org/officeDocument/2006/relationships/hyperlink" Target="https://www.currencyfair.com/blog/business-consider-expanding-into-australia/" TargetMode="External"/><Relationship Id="rId9" Type="http://schemas.openxmlformats.org/officeDocument/2006/relationships/hyperlink" Target="http://matalan-me.com/page/about-us" TargetMode="External"/><Relationship Id="rId14" Type="http://schemas.openxmlformats.org/officeDocument/2006/relationships/hyperlink" Target="https://www.technavio.com/report/australia-general-retail-goods-and-services-retail-market-australia-2016-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5"/>
          <a:stretch>
            <a:fillRect/>
          </a:stretch>
        </p:blipFill>
        <p:spPr>
          <a:xfrm>
            <a:off x="3284393" y="2141644"/>
            <a:ext cx="1827068" cy="1385455"/>
          </a:xfrm>
          <a:prstGeom prst="rect">
            <a:avLst/>
          </a:prstGeom>
        </p:spPr>
      </p:pic>
      <p:pic>
        <p:nvPicPr>
          <p:cNvPr id="4" name="Picture 3"/>
          <p:cNvPicPr>
            <a:picLocks noChangeAspect="1"/>
          </p:cNvPicPr>
          <p:nvPr/>
        </p:nvPicPr>
        <p:blipFill>
          <a:blip r:embed="rId6"/>
          <a:stretch>
            <a:fillRect/>
          </a:stretch>
        </p:blipFill>
        <p:spPr>
          <a:xfrm>
            <a:off x="1015404" y="3842183"/>
            <a:ext cx="5985164" cy="1630290"/>
          </a:xfrm>
          <a:prstGeom prst="rect">
            <a:avLst/>
          </a:prstGeom>
        </p:spPr>
      </p:pic>
      <p:sp>
        <p:nvSpPr>
          <p:cNvPr id="2" name="Title 1"/>
          <p:cNvSpPr>
            <a:spLocks noGrp="1"/>
          </p:cNvSpPr>
          <p:nvPr>
            <p:ph type="ctrTitle"/>
          </p:nvPr>
        </p:nvSpPr>
        <p:spPr>
          <a:xfrm>
            <a:off x="1644073" y="1219200"/>
            <a:ext cx="5107708" cy="1173017"/>
          </a:xfrm>
        </p:spPr>
        <p:txBody>
          <a:bodyPr>
            <a:normAutofit fontScale="90000"/>
          </a:bodyPr>
          <a:lstStyle/>
          <a:p>
            <a:pPr algn="ctr"/>
            <a:r>
              <a:rPr lang="en-US" sz="4400" dirty="0" smtClean="0"/>
              <a:t>Foreign Market Research </a:t>
            </a:r>
            <a:br>
              <a:rPr lang="en-US" sz="4400" dirty="0" smtClean="0"/>
            </a:br>
            <a:r>
              <a:rPr lang="en-US" sz="4400" dirty="0" smtClean="0"/>
              <a:t>&amp;</a:t>
            </a:r>
            <a:br>
              <a:rPr lang="en-US" sz="4400" dirty="0" smtClean="0"/>
            </a:br>
            <a:r>
              <a:rPr lang="en-US" sz="4400" dirty="0" smtClean="0"/>
              <a:t>Risk Assessment</a:t>
            </a:r>
            <a:r>
              <a:rPr lang="en-US" sz="2800" dirty="0" smtClean="0"/>
              <a:t/>
            </a:r>
            <a:br>
              <a:rPr lang="en-US" sz="2800" dirty="0" smtClean="0"/>
            </a:br>
            <a:r>
              <a:rPr lang="en-US" dirty="0" smtClean="0"/>
              <a:t/>
            </a:r>
            <a:br>
              <a:rPr lang="en-US" dirty="0" smtClean="0"/>
            </a:br>
            <a:endParaRPr lang="en-GB" sz="4000" dirty="0"/>
          </a:p>
        </p:txBody>
      </p:sp>
      <p:sp>
        <p:nvSpPr>
          <p:cNvPr id="3" name="Subtitle 2"/>
          <p:cNvSpPr>
            <a:spLocks noGrp="1"/>
          </p:cNvSpPr>
          <p:nvPr>
            <p:ph type="subTitle" idx="1"/>
          </p:nvPr>
        </p:nvSpPr>
        <p:spPr>
          <a:xfrm>
            <a:off x="1189703" y="5472473"/>
            <a:ext cx="5879691" cy="1094581"/>
          </a:xfrm>
        </p:spPr>
        <p:txBody>
          <a:bodyPr>
            <a:normAutofit/>
          </a:bodyPr>
          <a:lstStyle/>
          <a:p>
            <a:r>
              <a:rPr lang="en-US" sz="3200" dirty="0"/>
              <a:t>International Expansion in Australia </a:t>
            </a:r>
            <a:endParaRPr lang="en-GB" sz="3200" dirty="0"/>
          </a:p>
        </p:txBody>
      </p:sp>
      <p:pic>
        <p:nvPicPr>
          <p:cNvPr id="6" name="Picture 5"/>
          <p:cNvPicPr>
            <a:picLocks noChangeAspect="1"/>
          </p:cNvPicPr>
          <p:nvPr/>
        </p:nvPicPr>
        <p:blipFill>
          <a:blip r:embed="rId7"/>
          <a:stretch>
            <a:fillRect/>
          </a:stretch>
        </p:blipFill>
        <p:spPr>
          <a:xfrm>
            <a:off x="7656946" y="548048"/>
            <a:ext cx="3714750" cy="4924425"/>
          </a:xfrm>
          <a:prstGeom prst="rect">
            <a:avLst/>
          </a:prstGeom>
        </p:spPr>
      </p:pic>
      <p:sp>
        <p:nvSpPr>
          <p:cNvPr id="9" name="Rectangle 8"/>
          <p:cNvSpPr/>
          <p:nvPr/>
        </p:nvSpPr>
        <p:spPr>
          <a:xfrm>
            <a:off x="8414327" y="5481459"/>
            <a:ext cx="3326825" cy="1543683"/>
          </a:xfrm>
          <a:prstGeom prst="rect">
            <a:avLst/>
          </a:prstGeom>
        </p:spPr>
        <p:txBody>
          <a:bodyPr wrap="square">
            <a:spAutoFit/>
          </a:bodyPr>
          <a:lstStyle/>
          <a:p>
            <a:pPr>
              <a:lnSpc>
                <a:spcPct val="107000"/>
              </a:lnSpc>
              <a:spcAft>
                <a:spcPts val="800"/>
              </a:spcAft>
            </a:pPr>
            <a:r>
              <a:rPr lang="en-US" sz="1400" b="1" dirty="0"/>
              <a:t>International Business </a:t>
            </a:r>
            <a:r>
              <a:rPr lang="en-US" sz="1400" b="1" dirty="0" smtClean="0"/>
              <a:t>- SBMA7122D</a:t>
            </a:r>
            <a:r>
              <a:rPr lang="en-US" sz="1400" b="1" dirty="0"/>
              <a:t/>
            </a:r>
            <a:br>
              <a:rPr lang="en-US" sz="1400" b="1" dirty="0"/>
            </a:br>
            <a:r>
              <a:rPr lang="en-US" sz="1400" b="1" dirty="0" smtClean="0"/>
              <a:t>Assessment 1- Presentation</a:t>
            </a:r>
          </a:p>
          <a:p>
            <a:pPr>
              <a:lnSpc>
                <a:spcPct val="107000"/>
              </a:lnSpc>
              <a:spcAft>
                <a:spcPts val="800"/>
              </a:spcAft>
            </a:pPr>
            <a:r>
              <a:rPr lang="en-US" sz="1400" dirty="0" smtClean="0">
                <a:solidFill>
                  <a:schemeClr val="tx1">
                    <a:lumMod val="95000"/>
                    <a:lumOff val="5000"/>
                  </a:schemeClr>
                </a:solidFill>
              </a:rPr>
              <a:t>By Tamara </a:t>
            </a:r>
            <a:r>
              <a:rPr lang="en-US" sz="1400" dirty="0" err="1" smtClean="0">
                <a:solidFill>
                  <a:schemeClr val="tx1">
                    <a:lumMod val="95000"/>
                    <a:lumOff val="5000"/>
                  </a:schemeClr>
                </a:solidFill>
              </a:rPr>
              <a:t>Khoury</a:t>
            </a:r>
            <a:endParaRPr lang="en-US" sz="1400" dirty="0" smtClean="0">
              <a:solidFill>
                <a:schemeClr val="tx1">
                  <a:lumMod val="95000"/>
                  <a:lumOff val="5000"/>
                </a:schemeClr>
              </a:solidFill>
            </a:endParaRPr>
          </a:p>
          <a:p>
            <a:pPr>
              <a:lnSpc>
                <a:spcPct val="107000"/>
              </a:lnSpc>
              <a:spcAft>
                <a:spcPts val="800"/>
              </a:spcAft>
            </a:pPr>
            <a:r>
              <a:rPr lang="en-US" sz="1400" dirty="0" smtClean="0">
                <a:solidFill>
                  <a:schemeClr val="tx1">
                    <a:lumMod val="95000"/>
                    <a:lumOff val="5000"/>
                  </a:schemeClr>
                </a:solidFill>
              </a:rPr>
              <a:t>5</a:t>
            </a:r>
            <a:r>
              <a:rPr lang="en-US" sz="1400" baseline="30000" dirty="0" smtClean="0">
                <a:solidFill>
                  <a:schemeClr val="tx1">
                    <a:lumMod val="95000"/>
                    <a:lumOff val="5000"/>
                  </a:schemeClr>
                </a:solidFill>
              </a:rPr>
              <a:t>th</a:t>
            </a:r>
            <a:r>
              <a:rPr lang="en-US" sz="1400" dirty="0" smtClean="0">
                <a:solidFill>
                  <a:schemeClr val="tx1">
                    <a:lumMod val="95000"/>
                    <a:lumOff val="5000"/>
                  </a:schemeClr>
                </a:solidFill>
              </a:rPr>
              <a:t> March 2018 </a:t>
            </a:r>
          </a:p>
          <a:p>
            <a:pPr>
              <a:lnSpc>
                <a:spcPct val="107000"/>
              </a:lnSpc>
              <a:spcAft>
                <a:spcPts val="800"/>
              </a:spcAft>
            </a:pPr>
            <a:endParaRPr lang="en-GB" sz="1400" dirty="0">
              <a:solidFill>
                <a:schemeClr val="tx1">
                  <a:lumMod val="95000"/>
                  <a:lumOff val="5000"/>
                </a:schemeClr>
              </a:solidFill>
            </a:endParaRPr>
          </a:p>
        </p:txBody>
      </p:sp>
      <p:pic>
        <p:nvPicPr>
          <p:cNvPr id="5"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80815" y="5066073"/>
            <a:ext cx="406400" cy="406400"/>
          </a:xfrm>
          <a:prstGeom prst="rect">
            <a:avLst/>
          </a:prstGeom>
        </p:spPr>
      </p:pic>
    </p:spTree>
    <p:extLst>
      <p:ext uri="{BB962C8B-B14F-4D97-AF65-F5344CB8AC3E}">
        <p14:creationId xmlns:p14="http://schemas.microsoft.com/office/powerpoint/2010/main" val="8609638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959" fill="hold"/>
                                        <p:tgtEl>
                                          <p:spTgt spid="5"/>
                                        </p:tgtEl>
                                      </p:cBhvr>
                                    </p:cmd>
                                  </p:childTnLst>
                                </p:cTn>
                              </p:par>
                            </p:childTnLst>
                          </p:cTn>
                        </p:par>
                      </p:childTnLst>
                    </p:cTn>
                  </p:par>
                </p:childTnLst>
              </p:cTn>
              <p:nextCondLst>
                <p:cond evt="onClick" delay="0">
                  <p:tgtEl>
                    <p:spTgt spid="5"/>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6581" y="585216"/>
            <a:ext cx="9957619" cy="883366"/>
          </a:xfrm>
        </p:spPr>
        <p:txBody>
          <a:bodyPr/>
          <a:lstStyle/>
          <a:p>
            <a:r>
              <a:rPr lang="en-US" dirty="0" smtClean="0"/>
              <a:t>About Us</a:t>
            </a: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3276469325"/>
              </p:ext>
            </p:extLst>
          </p:nvPr>
        </p:nvGraphicFramePr>
        <p:xfrm>
          <a:off x="786581" y="1160206"/>
          <a:ext cx="6639455" cy="52221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9" name="Picture 8"/>
          <p:cNvPicPr>
            <a:picLocks noChangeAspect="1"/>
          </p:cNvPicPr>
          <p:nvPr/>
        </p:nvPicPr>
        <p:blipFill>
          <a:blip r:embed="rId9"/>
          <a:stretch>
            <a:fillRect/>
          </a:stretch>
        </p:blipFill>
        <p:spPr>
          <a:xfrm>
            <a:off x="7426036" y="292881"/>
            <a:ext cx="3722255" cy="1232781"/>
          </a:xfrm>
          <a:prstGeom prst="rect">
            <a:avLst/>
          </a:prstGeom>
        </p:spPr>
      </p:pic>
      <p:pic>
        <p:nvPicPr>
          <p:cNvPr id="12" name="Picture 11"/>
          <p:cNvPicPr>
            <a:picLocks noChangeAspect="1"/>
          </p:cNvPicPr>
          <p:nvPr/>
        </p:nvPicPr>
        <p:blipFill>
          <a:blip r:embed="rId10"/>
          <a:stretch>
            <a:fillRect/>
          </a:stretch>
        </p:blipFill>
        <p:spPr>
          <a:xfrm>
            <a:off x="7590503" y="1525662"/>
            <a:ext cx="3476970" cy="4695420"/>
          </a:xfrm>
          <a:prstGeom prst="rect">
            <a:avLst/>
          </a:prstGeom>
        </p:spPr>
      </p:pic>
      <p:sp>
        <p:nvSpPr>
          <p:cNvPr id="13" name="Rectangle 12"/>
          <p:cNvSpPr/>
          <p:nvPr/>
        </p:nvSpPr>
        <p:spPr>
          <a:xfrm>
            <a:off x="1671486" y="6410730"/>
            <a:ext cx="1459438" cy="344069"/>
          </a:xfrm>
          <a:prstGeom prst="rect">
            <a:avLst/>
          </a:prstGeom>
        </p:spPr>
        <p:txBody>
          <a:bodyPr wrap="none">
            <a:spAutoFit/>
          </a:bodyPr>
          <a:lstStyle/>
          <a:p>
            <a:pPr>
              <a:lnSpc>
                <a:spcPct val="107000"/>
              </a:lnSpc>
              <a:spcAft>
                <a:spcPts val="800"/>
              </a:spcAft>
            </a:pPr>
            <a:r>
              <a:rPr lang="en-GB" sz="1600" dirty="0">
                <a:latin typeface="Calibri" panose="020F0502020204030204" pitchFamily="34" charset="0"/>
                <a:ea typeface="Calibri" panose="020F0502020204030204" pitchFamily="34" charset="0"/>
                <a:cs typeface="Arial" panose="020B0604020202020204" pitchFamily="34" charset="0"/>
              </a:rPr>
              <a:t>Matalan (2018)</a:t>
            </a:r>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3381" y="4798961"/>
            <a:ext cx="406400" cy="406400"/>
          </a:xfrm>
          <a:prstGeom prst="rect">
            <a:avLst/>
          </a:prstGeom>
        </p:spPr>
      </p:pic>
    </p:spTree>
    <p:extLst>
      <p:ext uri="{BB962C8B-B14F-4D97-AF65-F5344CB8AC3E}">
        <p14:creationId xmlns:p14="http://schemas.microsoft.com/office/powerpoint/2010/main" val="380870994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7485"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5"/>
          <a:stretch>
            <a:fillRect/>
          </a:stretch>
        </p:blipFill>
        <p:spPr>
          <a:xfrm>
            <a:off x="6292645" y="1769736"/>
            <a:ext cx="5525729" cy="4680225"/>
          </a:xfrm>
          <a:prstGeom prst="rect">
            <a:avLst/>
          </a:prstGeom>
        </p:spPr>
      </p:pic>
      <p:sp>
        <p:nvSpPr>
          <p:cNvPr id="2" name="Title 1"/>
          <p:cNvSpPr>
            <a:spLocks noGrp="1"/>
          </p:cNvSpPr>
          <p:nvPr>
            <p:ph type="title"/>
          </p:nvPr>
        </p:nvSpPr>
        <p:spPr>
          <a:xfrm>
            <a:off x="777766" y="683171"/>
            <a:ext cx="7220925" cy="988611"/>
          </a:xfrm>
        </p:spPr>
        <p:txBody>
          <a:bodyPr/>
          <a:lstStyle/>
          <a:p>
            <a:r>
              <a:rPr lang="en-US" dirty="0" smtClean="0"/>
              <a:t>About Australia </a:t>
            </a:r>
            <a:endParaRPr lang="en-GB" dirty="0"/>
          </a:p>
        </p:txBody>
      </p:sp>
      <p:graphicFrame>
        <p:nvGraphicFramePr>
          <p:cNvPr id="6" name="Diagram 5"/>
          <p:cNvGraphicFramePr/>
          <p:nvPr>
            <p:extLst>
              <p:ext uri="{D42A27DB-BD31-4B8C-83A1-F6EECF244321}">
                <p14:modId xmlns:p14="http://schemas.microsoft.com/office/powerpoint/2010/main" val="1872174690"/>
              </p:ext>
            </p:extLst>
          </p:nvPr>
        </p:nvGraphicFramePr>
        <p:xfrm>
          <a:off x="1" y="1671782"/>
          <a:ext cx="6390968" cy="456468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7" name="Rectangle 6"/>
          <p:cNvSpPr/>
          <p:nvPr/>
        </p:nvSpPr>
        <p:spPr>
          <a:xfrm>
            <a:off x="951346" y="6236470"/>
            <a:ext cx="1432443" cy="355803"/>
          </a:xfrm>
          <a:prstGeom prst="rect">
            <a:avLst/>
          </a:prstGeom>
        </p:spPr>
        <p:txBody>
          <a:bodyPr wrap="none">
            <a:spAutoFit/>
          </a:bodyPr>
          <a:lstStyle/>
          <a:p>
            <a:pPr>
              <a:lnSpc>
                <a:spcPct val="107000"/>
              </a:lnSpc>
              <a:spcAft>
                <a:spcPts val="800"/>
              </a:spcAft>
            </a:pPr>
            <a:r>
              <a:rPr lang="en-GB" sz="1600" dirty="0" smtClean="0">
                <a:latin typeface="Calibri" panose="020F0502020204030204" pitchFamily="34" charset="0"/>
                <a:ea typeface="Calibri" panose="020F0502020204030204" pitchFamily="34" charset="0"/>
                <a:cs typeface="Arial" panose="020B0604020202020204" pitchFamily="34" charset="0"/>
              </a:rPr>
              <a:t>(GOV.AU 2018</a:t>
            </a:r>
            <a:r>
              <a:rPr lang="en-GB" sz="1600" dirty="0">
                <a:latin typeface="Calibri" panose="020F0502020204030204" pitchFamily="34" charset="0"/>
                <a:ea typeface="Calibri" panose="020F0502020204030204" pitchFamily="34" charset="0"/>
                <a:cs typeface="Arial" panose="020B0604020202020204" pitchFamily="34" charset="0"/>
              </a:rPr>
              <a:t>)</a:t>
            </a:r>
          </a:p>
        </p:txBody>
      </p:sp>
      <p:pic>
        <p:nvPicPr>
          <p:cNvPr id="8" name="Picture 7"/>
          <p:cNvPicPr>
            <a:picLocks noChangeAspect="1"/>
          </p:cNvPicPr>
          <p:nvPr/>
        </p:nvPicPr>
        <p:blipFill>
          <a:blip r:embed="rId11"/>
          <a:stretch>
            <a:fillRect/>
          </a:stretch>
        </p:blipFill>
        <p:spPr>
          <a:xfrm>
            <a:off x="7413523" y="585217"/>
            <a:ext cx="4295001" cy="1086565"/>
          </a:xfrm>
          <a:prstGeom prst="rect">
            <a:avLst/>
          </a:prstGeom>
        </p:spPr>
      </p:pic>
      <p:pic>
        <p:nvPicPr>
          <p:cNvPr id="10"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68749" y="4795684"/>
            <a:ext cx="406400" cy="406400"/>
          </a:xfrm>
          <a:prstGeom prst="rect">
            <a:avLst/>
          </a:prstGeom>
        </p:spPr>
      </p:pic>
    </p:spTree>
    <p:extLst>
      <p:ext uri="{BB962C8B-B14F-4D97-AF65-F5344CB8AC3E}">
        <p14:creationId xmlns:p14="http://schemas.microsoft.com/office/powerpoint/2010/main" val="30820892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91" fill="hold"/>
                                        <p:tgtEl>
                                          <p:spTgt spid="10"/>
                                        </p:tgtEl>
                                      </p:cBhvr>
                                    </p:cmd>
                                  </p:childTnLst>
                                </p:cTn>
                              </p:par>
                            </p:childTnLst>
                          </p:cTn>
                        </p:par>
                      </p:childTnLst>
                    </p:cTn>
                  </p:par>
                </p:childTnLst>
              </p:cTn>
              <p:nextCondLst>
                <p:cond evt="onClick" delay="0">
                  <p:tgtEl>
                    <p:spTgt spid="10"/>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5"/>
          <a:stretch>
            <a:fillRect/>
          </a:stretch>
        </p:blipFill>
        <p:spPr>
          <a:xfrm>
            <a:off x="6322142" y="1419969"/>
            <a:ext cx="5771536" cy="4642303"/>
          </a:xfrm>
          <a:prstGeom prst="rect">
            <a:avLst/>
          </a:prstGeom>
        </p:spPr>
      </p:pic>
      <p:sp>
        <p:nvSpPr>
          <p:cNvPr id="2" name="Title 1"/>
          <p:cNvSpPr>
            <a:spLocks noGrp="1"/>
          </p:cNvSpPr>
          <p:nvPr>
            <p:ph type="title"/>
          </p:nvPr>
        </p:nvSpPr>
        <p:spPr>
          <a:xfrm>
            <a:off x="775856" y="600365"/>
            <a:ext cx="5546286" cy="864641"/>
          </a:xfrm>
        </p:spPr>
        <p:txBody>
          <a:bodyPr/>
          <a:lstStyle/>
          <a:p>
            <a:r>
              <a:rPr lang="en-US" dirty="0" smtClean="0"/>
              <a:t>Why Australia?</a:t>
            </a:r>
            <a:endParaRPr lang="en-GB" dirty="0"/>
          </a:p>
        </p:txBody>
      </p:sp>
      <p:sp>
        <p:nvSpPr>
          <p:cNvPr id="8" name="Rectangle 7"/>
          <p:cNvSpPr/>
          <p:nvPr/>
        </p:nvSpPr>
        <p:spPr>
          <a:xfrm>
            <a:off x="589936" y="1543663"/>
            <a:ext cx="6882580" cy="4524315"/>
          </a:xfrm>
          <a:prstGeom prst="rect">
            <a:avLst/>
          </a:prstGeom>
        </p:spPr>
        <p:txBody>
          <a:bodyPr wrap="square">
            <a:spAutoFit/>
          </a:bodyPr>
          <a:lstStyle/>
          <a:p>
            <a:pPr marL="285750" indent="-285750">
              <a:buFont typeface="Wingdings" panose="05000000000000000000" pitchFamily="2" charset="2"/>
              <a:buChar char="Ø"/>
            </a:pPr>
            <a:r>
              <a:rPr lang="en-GB" dirty="0" smtClean="0"/>
              <a:t>Best-performing </a:t>
            </a:r>
            <a:r>
              <a:rPr lang="en-US" dirty="0" smtClean="0"/>
              <a:t>country economically, with good growth prospects</a:t>
            </a:r>
            <a:r>
              <a:rPr lang="en-GB" dirty="0" smtClean="0"/>
              <a:t>, avoiding recession for 25 years (</a:t>
            </a:r>
            <a:r>
              <a:rPr lang="en-US" dirty="0" smtClean="0"/>
              <a:t>OECD 2017)</a:t>
            </a:r>
            <a:r>
              <a:rPr lang="en-GB" dirty="0" smtClean="0"/>
              <a:t>. </a:t>
            </a:r>
          </a:p>
          <a:p>
            <a:pPr marL="285750" indent="-285750">
              <a:buFont typeface="Wingdings" panose="05000000000000000000" pitchFamily="2" charset="2"/>
              <a:buChar char="Ø"/>
            </a:pPr>
            <a:endParaRPr lang="en-GB" dirty="0" smtClean="0"/>
          </a:p>
          <a:p>
            <a:pPr marL="285750" indent="-285750">
              <a:buFont typeface="Wingdings" panose="05000000000000000000" pitchFamily="2" charset="2"/>
              <a:buChar char="Ø"/>
            </a:pPr>
            <a:r>
              <a:rPr lang="en-US" dirty="0" smtClean="0"/>
              <a:t>Australia has been ranked 14th out of 190 countries for ease of doing business in 2016 (World Bank 2016).</a:t>
            </a:r>
          </a:p>
          <a:p>
            <a:pPr marL="285750" indent="-285750">
              <a:buFont typeface="Wingdings" panose="05000000000000000000" pitchFamily="2" charset="2"/>
              <a:buChar char="Ø"/>
            </a:pPr>
            <a:endParaRPr lang="en-US" dirty="0" smtClean="0"/>
          </a:p>
          <a:p>
            <a:pPr marL="285750" indent="-285750">
              <a:buFont typeface="Wingdings" panose="05000000000000000000" pitchFamily="2" charset="2"/>
              <a:buChar char="Ø"/>
            </a:pPr>
            <a:r>
              <a:rPr lang="en-GB" dirty="0" smtClean="0"/>
              <a:t>The UK is one of the biggest trading partners with Australia, after China, the US and Japan.</a:t>
            </a:r>
          </a:p>
          <a:p>
            <a:pPr marL="285750" indent="-285750">
              <a:buFont typeface="Wingdings" panose="05000000000000000000" pitchFamily="2" charset="2"/>
              <a:buChar char="Ø"/>
            </a:pPr>
            <a:endParaRPr lang="en-US" dirty="0" smtClean="0"/>
          </a:p>
          <a:p>
            <a:pPr marL="285750" indent="-285750">
              <a:buFont typeface="Wingdings" panose="05000000000000000000" pitchFamily="2" charset="2"/>
              <a:buChar char="Ø"/>
            </a:pPr>
            <a:r>
              <a:rPr lang="en-US" dirty="0" smtClean="0"/>
              <a:t>39 out of 250 top international retailers operate in Australia with others on their way, driven by the strong economic environments, high consumer demand for international brands, and closeness to Asia, according to the Global Powers of Retailing report from Deloitte (2017). </a:t>
            </a:r>
          </a:p>
          <a:p>
            <a:pPr marL="285750" indent="-285750">
              <a:buFont typeface="Wingdings" panose="05000000000000000000" pitchFamily="2" charset="2"/>
              <a:buChar char="Ø"/>
            </a:pPr>
            <a:endParaRPr lang="en-US" dirty="0" smtClean="0"/>
          </a:p>
          <a:p>
            <a:pPr marL="285750" indent="-285750">
              <a:buFont typeface="Wingdings" panose="05000000000000000000" pitchFamily="2" charset="2"/>
              <a:buChar char="Ø"/>
            </a:pPr>
            <a:endParaRPr lang="en-GB" dirty="0"/>
          </a:p>
        </p:txBody>
      </p:sp>
      <p:pic>
        <p:nvPicPr>
          <p:cNvPr id="17" name="Picture 16"/>
          <p:cNvPicPr>
            <a:picLocks noChangeAspect="1"/>
          </p:cNvPicPr>
          <p:nvPr/>
        </p:nvPicPr>
        <p:blipFill>
          <a:blip r:embed="rId6"/>
          <a:stretch>
            <a:fillRect/>
          </a:stretch>
        </p:blipFill>
        <p:spPr>
          <a:xfrm>
            <a:off x="8166538" y="600365"/>
            <a:ext cx="3720663" cy="943298"/>
          </a:xfrm>
          <a:prstGeom prst="rect">
            <a:avLst/>
          </a:prstGeom>
        </p:spPr>
      </p:pic>
      <p:pic>
        <p:nvPicPr>
          <p:cNvPr id="10"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83536" y="4818626"/>
            <a:ext cx="406400" cy="406400"/>
          </a:xfrm>
          <a:prstGeom prst="rect">
            <a:avLst/>
          </a:prstGeom>
        </p:spPr>
      </p:pic>
    </p:spTree>
    <p:extLst>
      <p:ext uri="{BB962C8B-B14F-4D97-AF65-F5344CB8AC3E}">
        <p14:creationId xmlns:p14="http://schemas.microsoft.com/office/powerpoint/2010/main" val="6443560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6193" fill="hold"/>
                                        <p:tgtEl>
                                          <p:spTgt spid="10"/>
                                        </p:tgtEl>
                                      </p:cBhvr>
                                    </p:cmd>
                                  </p:childTnLst>
                                </p:cTn>
                              </p:par>
                            </p:childTnLst>
                          </p:cTn>
                        </p:par>
                      </p:childTnLst>
                    </p:cTn>
                  </p:par>
                </p:childTnLst>
              </p:cTn>
              <p:nextCondLst>
                <p:cond evt="onClick" delay="0">
                  <p:tgtEl>
                    <p:spTgt spid="10"/>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7900219" y="136635"/>
            <a:ext cx="3170905" cy="2678396"/>
          </a:xfrm>
          <a:prstGeom prst="rect">
            <a:avLst/>
          </a:prstGeom>
        </p:spPr>
      </p:pic>
      <p:sp>
        <p:nvSpPr>
          <p:cNvPr id="2" name="Title 1"/>
          <p:cNvSpPr>
            <a:spLocks noGrp="1"/>
          </p:cNvSpPr>
          <p:nvPr>
            <p:ph type="title"/>
          </p:nvPr>
        </p:nvSpPr>
        <p:spPr>
          <a:xfrm>
            <a:off x="870037" y="585216"/>
            <a:ext cx="7585705" cy="1155837"/>
          </a:xfrm>
        </p:spPr>
        <p:txBody>
          <a:bodyPr/>
          <a:lstStyle/>
          <a:p>
            <a:r>
              <a:rPr lang="en-US" dirty="0" smtClean="0"/>
              <a:t>The UK &amp; the Australian Market </a:t>
            </a:r>
            <a:endParaRPr lang="en-GB" dirty="0"/>
          </a:p>
        </p:txBody>
      </p:sp>
      <p:sp>
        <p:nvSpPr>
          <p:cNvPr id="3" name="Content Placeholder 2"/>
          <p:cNvSpPr>
            <a:spLocks noGrp="1"/>
          </p:cNvSpPr>
          <p:nvPr>
            <p:ph idx="1"/>
          </p:nvPr>
        </p:nvSpPr>
        <p:spPr>
          <a:xfrm>
            <a:off x="5270090" y="1641987"/>
            <a:ext cx="4911212" cy="4496346"/>
          </a:xfrm>
        </p:spPr>
        <p:txBody>
          <a:bodyPr>
            <a:normAutofit/>
          </a:bodyPr>
          <a:lstStyle/>
          <a:p>
            <a:pPr marL="0" indent="0">
              <a:buNone/>
            </a:pPr>
            <a:endParaRPr lang="en-GB" sz="1900" dirty="0" smtClean="0"/>
          </a:p>
          <a:p>
            <a:endParaRPr lang="en-GB" dirty="0"/>
          </a:p>
        </p:txBody>
      </p:sp>
      <p:graphicFrame>
        <p:nvGraphicFramePr>
          <p:cNvPr id="5" name="Diagram 4"/>
          <p:cNvGraphicFramePr/>
          <p:nvPr>
            <p:extLst>
              <p:ext uri="{D42A27DB-BD31-4B8C-83A1-F6EECF244321}">
                <p14:modId xmlns:p14="http://schemas.microsoft.com/office/powerpoint/2010/main" val="1153691331"/>
              </p:ext>
            </p:extLst>
          </p:nvPr>
        </p:nvGraphicFramePr>
        <p:xfrm>
          <a:off x="796413" y="2143432"/>
          <a:ext cx="10500852" cy="40705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Rectangle 6"/>
          <p:cNvSpPr/>
          <p:nvPr/>
        </p:nvSpPr>
        <p:spPr>
          <a:xfrm>
            <a:off x="1106127" y="6351638"/>
            <a:ext cx="1922208" cy="338554"/>
          </a:xfrm>
          <a:prstGeom prst="rect">
            <a:avLst/>
          </a:prstGeom>
        </p:spPr>
        <p:txBody>
          <a:bodyPr wrap="square">
            <a:spAutoFit/>
          </a:bodyPr>
          <a:lstStyle/>
          <a:p>
            <a:r>
              <a:rPr lang="en-US" sz="1600" dirty="0" smtClean="0"/>
              <a:t>(GOV.UK 2017)</a:t>
            </a:r>
            <a:endParaRPr lang="en-GB" sz="1600" dirty="0"/>
          </a:p>
        </p:txBody>
      </p:sp>
      <p:pic>
        <p:nvPicPr>
          <p:cNvPr id="6"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258916" y="5457722"/>
            <a:ext cx="406400" cy="406400"/>
          </a:xfrm>
          <a:prstGeom prst="rect">
            <a:avLst/>
          </a:prstGeom>
        </p:spPr>
      </p:pic>
    </p:spTree>
    <p:extLst>
      <p:ext uri="{BB962C8B-B14F-4D97-AF65-F5344CB8AC3E}">
        <p14:creationId xmlns:p14="http://schemas.microsoft.com/office/powerpoint/2010/main" val="382184739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6263"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5"/>
          <a:stretch>
            <a:fillRect/>
          </a:stretch>
        </p:blipFill>
        <p:spPr>
          <a:xfrm>
            <a:off x="8539162" y="3405494"/>
            <a:ext cx="3038475" cy="2962275"/>
          </a:xfrm>
          <a:prstGeom prst="rect">
            <a:avLst/>
          </a:prstGeom>
        </p:spPr>
      </p:pic>
      <p:pic>
        <p:nvPicPr>
          <p:cNvPr id="6" name="Picture 5"/>
          <p:cNvPicPr>
            <a:picLocks noChangeAspect="1"/>
          </p:cNvPicPr>
          <p:nvPr/>
        </p:nvPicPr>
        <p:blipFill>
          <a:blip r:embed="rId6"/>
          <a:stretch>
            <a:fillRect/>
          </a:stretch>
        </p:blipFill>
        <p:spPr>
          <a:xfrm>
            <a:off x="8406580" y="476865"/>
            <a:ext cx="3062578" cy="2866104"/>
          </a:xfrm>
          <a:prstGeom prst="rect">
            <a:avLst/>
          </a:prstGeom>
        </p:spPr>
      </p:pic>
      <p:sp>
        <p:nvSpPr>
          <p:cNvPr id="2" name="Title 1"/>
          <p:cNvSpPr>
            <a:spLocks noGrp="1"/>
          </p:cNvSpPr>
          <p:nvPr>
            <p:ph type="title"/>
          </p:nvPr>
        </p:nvSpPr>
        <p:spPr>
          <a:xfrm>
            <a:off x="662152" y="585216"/>
            <a:ext cx="7233152" cy="1037107"/>
          </a:xfrm>
        </p:spPr>
        <p:txBody>
          <a:bodyPr/>
          <a:lstStyle/>
          <a:p>
            <a:r>
              <a:rPr lang="en-US" dirty="0"/>
              <a:t>External Analysis </a:t>
            </a:r>
            <a:r>
              <a:rPr lang="en-US" dirty="0" smtClean="0"/>
              <a:t>(PESTEL</a:t>
            </a:r>
            <a:r>
              <a:rPr lang="en-US" dirty="0"/>
              <a:t>):</a:t>
            </a:r>
            <a:endParaRPr lang="en-GB" dirty="0"/>
          </a:p>
        </p:txBody>
      </p:sp>
      <p:sp>
        <p:nvSpPr>
          <p:cNvPr id="3" name="Content Placeholder 2"/>
          <p:cNvSpPr>
            <a:spLocks noGrp="1"/>
          </p:cNvSpPr>
          <p:nvPr>
            <p:ph idx="1"/>
          </p:nvPr>
        </p:nvSpPr>
        <p:spPr>
          <a:xfrm>
            <a:off x="747252" y="1740310"/>
            <a:ext cx="8013290" cy="4627459"/>
          </a:xfrm>
        </p:spPr>
        <p:txBody>
          <a:bodyPr>
            <a:noAutofit/>
          </a:bodyPr>
          <a:lstStyle/>
          <a:p>
            <a:r>
              <a:rPr lang="en-US" sz="1800" b="1" dirty="0"/>
              <a:t>Political: </a:t>
            </a:r>
            <a:r>
              <a:rPr lang="en-US" sz="1800" dirty="0"/>
              <a:t>Stable and liberal political environment, offering a high degree </a:t>
            </a:r>
            <a:r>
              <a:rPr lang="en-US" sz="1800" dirty="0" smtClean="0"/>
              <a:t>of </a:t>
            </a:r>
            <a:r>
              <a:rPr lang="en-US" sz="1800" dirty="0"/>
              <a:t>assurance and confidence to investors </a:t>
            </a:r>
            <a:r>
              <a:rPr lang="en-US" sz="1800" dirty="0" smtClean="0"/>
              <a:t>(</a:t>
            </a:r>
            <a:r>
              <a:rPr lang="en-US" sz="1800" dirty="0"/>
              <a:t>Gov.uk 2017</a:t>
            </a:r>
            <a:r>
              <a:rPr lang="en-US" sz="1800" dirty="0" smtClean="0"/>
              <a:t>).</a:t>
            </a:r>
            <a:endParaRPr lang="en-US" sz="1800" dirty="0"/>
          </a:p>
          <a:p>
            <a:r>
              <a:rPr lang="en-US" sz="1800" b="1" dirty="0"/>
              <a:t>Economic:</a:t>
            </a:r>
          </a:p>
          <a:p>
            <a:pPr marL="285750" indent="-285750" defTabSz="457200">
              <a:buFont typeface="Wingdings" panose="05000000000000000000" pitchFamily="2" charset="2"/>
              <a:buChar char="Ø"/>
            </a:pPr>
            <a:r>
              <a:rPr lang="en-US" sz="1800" dirty="0"/>
              <a:t>Australia has the14th largest economy in the world and is thriving. Australia's economic growth rates are higher than most OECD countries including the UK and the US as it has close trade links to the fast-growing economies of the Asia-Pacific. </a:t>
            </a:r>
          </a:p>
          <a:p>
            <a:pPr marL="285750" indent="-285750" defTabSz="457200">
              <a:buFont typeface="Wingdings" panose="05000000000000000000" pitchFamily="2" charset="2"/>
              <a:buChar char="Ø"/>
            </a:pPr>
            <a:r>
              <a:rPr lang="en-US" sz="1800" dirty="0" smtClean="0"/>
              <a:t>The </a:t>
            </a:r>
            <a:r>
              <a:rPr lang="en-US" sz="1800" dirty="0"/>
              <a:t>strong Australian dollar in relation to the British pound will make it a great time for UK companies to export to Australia.</a:t>
            </a:r>
          </a:p>
          <a:p>
            <a:pPr marL="285750" indent="-285750" defTabSz="457200">
              <a:buFont typeface="Wingdings" panose="05000000000000000000" pitchFamily="2" charset="2"/>
              <a:buChar char="Ø"/>
            </a:pPr>
            <a:r>
              <a:rPr lang="en-US" sz="1800" dirty="0"/>
              <a:t>Unemployment is relatively low – 5.9%.</a:t>
            </a:r>
          </a:p>
          <a:p>
            <a:pPr marL="285750" indent="-285750" defTabSz="457200">
              <a:buFont typeface="Wingdings" panose="05000000000000000000" pitchFamily="2" charset="2"/>
              <a:buChar char="Ø"/>
            </a:pPr>
            <a:r>
              <a:rPr lang="en-US" sz="1800" dirty="0"/>
              <a:t>The Australian people have a high disposable income and a great purchasing power (2.4% GDP annual growth ).</a:t>
            </a:r>
          </a:p>
          <a:p>
            <a:pPr marL="285750" indent="-285750" defTabSz="457200">
              <a:buFont typeface="Wingdings" panose="05000000000000000000" pitchFamily="2" charset="2"/>
              <a:buChar char="Ø"/>
            </a:pPr>
            <a:r>
              <a:rPr lang="en-US" sz="1800" dirty="0"/>
              <a:t>The Australian economy has a low degree of risk as a result of the increasing exchange rates, fairly high levels of employment, low rate of inflation, strong GDP growth and </a:t>
            </a:r>
            <a:r>
              <a:rPr lang="en-US" sz="1800" dirty="0" smtClean="0"/>
              <a:t>stable </a:t>
            </a:r>
            <a:r>
              <a:rPr lang="en-US" sz="1800" dirty="0"/>
              <a:t>interest rates.</a:t>
            </a:r>
          </a:p>
          <a:p>
            <a:endParaRPr lang="en-GB" sz="1800" dirty="0"/>
          </a:p>
        </p:txBody>
      </p:sp>
      <p:sp>
        <p:nvSpPr>
          <p:cNvPr id="7" name="Rectangle 6"/>
          <p:cNvSpPr/>
          <p:nvPr/>
        </p:nvSpPr>
        <p:spPr>
          <a:xfrm>
            <a:off x="9393746" y="6430295"/>
            <a:ext cx="2558329" cy="338554"/>
          </a:xfrm>
          <a:prstGeom prst="rect">
            <a:avLst/>
          </a:prstGeom>
        </p:spPr>
        <p:txBody>
          <a:bodyPr wrap="none">
            <a:spAutoFit/>
          </a:bodyPr>
          <a:lstStyle/>
          <a:p>
            <a:r>
              <a:rPr lang="en-GB" sz="1600" dirty="0"/>
              <a:t>Penguin </a:t>
            </a:r>
            <a:r>
              <a:rPr lang="en-GB" sz="1600" dirty="0" smtClean="0"/>
              <a:t>Management (2017)</a:t>
            </a:r>
            <a:endParaRPr lang="en-GB" sz="1600" dirty="0"/>
          </a:p>
        </p:txBody>
      </p:sp>
      <p:pic>
        <p:nvPicPr>
          <p:cNvPr id="1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67262" y="4886631"/>
            <a:ext cx="406400" cy="406400"/>
          </a:xfrm>
          <a:prstGeom prst="rect">
            <a:avLst/>
          </a:prstGeom>
        </p:spPr>
      </p:pic>
    </p:spTree>
    <p:extLst>
      <p:ext uri="{BB962C8B-B14F-4D97-AF65-F5344CB8AC3E}">
        <p14:creationId xmlns:p14="http://schemas.microsoft.com/office/powerpoint/2010/main" val="5160663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62441" fill="hold"/>
                                        <p:tgtEl>
                                          <p:spTgt spid="14"/>
                                        </p:tgtEl>
                                      </p:cBhvr>
                                    </p:cmd>
                                  </p:childTnLst>
                                </p:cTn>
                              </p:par>
                            </p:childTnLst>
                          </p:cTn>
                        </p:par>
                      </p:childTnLst>
                    </p:cTn>
                  </p:par>
                </p:childTnLst>
              </p:cTn>
              <p:nextCondLst>
                <p:cond evt="onClick" delay="0">
                  <p:tgtEl>
                    <p:spTgt spid="14"/>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5"/>
          <a:stretch>
            <a:fillRect/>
          </a:stretch>
        </p:blipFill>
        <p:spPr>
          <a:xfrm>
            <a:off x="7649497" y="1051034"/>
            <a:ext cx="4012020" cy="4782207"/>
          </a:xfrm>
          <a:prstGeom prst="rect">
            <a:avLst/>
          </a:prstGeom>
        </p:spPr>
      </p:pic>
      <p:sp>
        <p:nvSpPr>
          <p:cNvPr id="2" name="Title 1"/>
          <p:cNvSpPr>
            <a:spLocks noGrp="1"/>
          </p:cNvSpPr>
          <p:nvPr>
            <p:ph type="title"/>
          </p:nvPr>
        </p:nvSpPr>
        <p:spPr>
          <a:xfrm>
            <a:off x="825910" y="585216"/>
            <a:ext cx="6823587" cy="1322242"/>
          </a:xfrm>
        </p:spPr>
        <p:txBody>
          <a:bodyPr/>
          <a:lstStyle/>
          <a:p>
            <a:r>
              <a:rPr lang="en-US" dirty="0"/>
              <a:t>External Analysis ( PESTEL):</a:t>
            </a:r>
            <a:endParaRPr lang="en-GB" dirty="0"/>
          </a:p>
        </p:txBody>
      </p:sp>
      <p:sp>
        <p:nvSpPr>
          <p:cNvPr id="3" name="Content Placeholder 2"/>
          <p:cNvSpPr>
            <a:spLocks noGrp="1"/>
          </p:cNvSpPr>
          <p:nvPr>
            <p:ph idx="1"/>
          </p:nvPr>
        </p:nvSpPr>
        <p:spPr>
          <a:xfrm>
            <a:off x="825911" y="1641987"/>
            <a:ext cx="7207044" cy="4788310"/>
          </a:xfrm>
        </p:spPr>
        <p:txBody>
          <a:bodyPr>
            <a:normAutofit/>
          </a:bodyPr>
          <a:lstStyle/>
          <a:p>
            <a:r>
              <a:rPr lang="en-US" sz="1800" b="1" dirty="0"/>
              <a:t>Social: </a:t>
            </a:r>
            <a:r>
              <a:rPr lang="en-US" sz="1800" dirty="0"/>
              <a:t>Fairly</a:t>
            </a:r>
            <a:r>
              <a:rPr lang="en-US" sz="1800" b="1" dirty="0"/>
              <a:t> </a:t>
            </a:r>
            <a:r>
              <a:rPr lang="en-US" sz="1800" dirty="0"/>
              <a:t>young multicultural society. Australia has a well-educated people and a highly skilled workforce. Australian people prefer highly socially responsible </a:t>
            </a:r>
            <a:r>
              <a:rPr lang="en-US" sz="1800" dirty="0" smtClean="0"/>
              <a:t>organizations, </a:t>
            </a:r>
            <a:r>
              <a:rPr lang="en-US" sz="1800" dirty="0"/>
              <a:t>where retailers can create a major impact on its customers.</a:t>
            </a:r>
            <a:endParaRPr lang="en-GB" sz="1800" dirty="0"/>
          </a:p>
          <a:p>
            <a:r>
              <a:rPr lang="en-US" sz="1800" b="1" dirty="0"/>
              <a:t>Technological: </a:t>
            </a:r>
            <a:r>
              <a:rPr lang="en-US" sz="1800" dirty="0"/>
              <a:t>85% of Australian people have </a:t>
            </a:r>
            <a:r>
              <a:rPr lang="en-US" sz="1800" dirty="0" smtClean="0"/>
              <a:t>access to the internet and </a:t>
            </a:r>
            <a:r>
              <a:rPr lang="en-US" sz="1800" dirty="0"/>
              <a:t>the numbers </a:t>
            </a:r>
            <a:r>
              <a:rPr lang="en-US" sz="1800" dirty="0" smtClean="0"/>
              <a:t>are growing at </a:t>
            </a:r>
            <a:r>
              <a:rPr lang="en-US" sz="1800" dirty="0"/>
              <a:t>a rate of 1.7%. Therefore, that ensures that </a:t>
            </a:r>
            <a:r>
              <a:rPr lang="en-US" sz="1800" dirty="0" smtClean="0"/>
              <a:t>a large number of customers can be reached easily by e-commerce websites. </a:t>
            </a:r>
            <a:r>
              <a:rPr lang="en-US" sz="1800" dirty="0"/>
              <a:t>The online retail market in Australia is worth $22.74bn in 2017.  80% of the Australians use smartphones to buy products online (</a:t>
            </a:r>
            <a:r>
              <a:rPr lang="en-US" sz="1800" dirty="0" err="1"/>
              <a:t>Technavio</a:t>
            </a:r>
            <a:r>
              <a:rPr lang="en-US" sz="1800" dirty="0"/>
              <a:t> 2016).</a:t>
            </a:r>
            <a:endParaRPr lang="en-GB" sz="1800" dirty="0"/>
          </a:p>
          <a:p>
            <a:r>
              <a:rPr lang="en-US" sz="1800" b="1" dirty="0"/>
              <a:t>Environmental:</a:t>
            </a:r>
            <a:r>
              <a:rPr lang="en-US" sz="1800" dirty="0"/>
              <a:t> Water shortages resulting from the widespread drought is a major problem is Australia</a:t>
            </a:r>
            <a:r>
              <a:rPr lang="en-US" sz="1800" b="1" dirty="0"/>
              <a:t>.</a:t>
            </a:r>
            <a:r>
              <a:rPr lang="en-US" sz="1800" dirty="0"/>
              <a:t> Australians have become used to </a:t>
            </a:r>
            <a:r>
              <a:rPr lang="en-US" sz="1800" dirty="0" smtClean="0"/>
              <a:t>living </a:t>
            </a:r>
            <a:r>
              <a:rPr lang="en-US" sz="1800" dirty="0"/>
              <a:t>with water restrictions, they are also replacing fossil fuels by renewable powers like solar and wind.</a:t>
            </a:r>
            <a:endParaRPr lang="en-GB" sz="1800" dirty="0"/>
          </a:p>
          <a:p>
            <a:r>
              <a:rPr lang="en-US" sz="1800" b="1" dirty="0"/>
              <a:t>Legal: </a:t>
            </a:r>
            <a:r>
              <a:rPr lang="en-US" sz="1800" dirty="0"/>
              <a:t>Australia has </a:t>
            </a:r>
            <a:r>
              <a:rPr lang="en-US" sz="1800" dirty="0" smtClean="0"/>
              <a:t>a transparent, efficient </a:t>
            </a:r>
            <a:r>
              <a:rPr lang="en-US" sz="1800" dirty="0"/>
              <a:t>and </a:t>
            </a:r>
            <a:r>
              <a:rPr lang="en-US" sz="1800" dirty="0" smtClean="0"/>
              <a:t>well developed legal system with lower corruption levels than </a:t>
            </a:r>
            <a:r>
              <a:rPr lang="en-US" sz="1800" dirty="0"/>
              <a:t>those in the </a:t>
            </a:r>
            <a:r>
              <a:rPr lang="en-US" sz="1800" dirty="0" smtClean="0"/>
              <a:t>UK, Canada and the US. </a:t>
            </a:r>
            <a:r>
              <a:rPr lang="en-US" sz="1800" dirty="0"/>
              <a:t>Australia’s business law is flexible with a solid legal </a:t>
            </a:r>
            <a:r>
              <a:rPr lang="en-US" sz="1800" dirty="0" smtClean="0"/>
              <a:t>framework. </a:t>
            </a:r>
            <a:endParaRPr lang="en-GB" sz="1800" dirty="0"/>
          </a:p>
          <a:p>
            <a:endParaRPr lang="en-GB" sz="1900" dirty="0"/>
          </a:p>
          <a:p>
            <a:endParaRPr lang="en-GB" dirty="0"/>
          </a:p>
        </p:txBody>
      </p:sp>
      <p:pic>
        <p:nvPicPr>
          <p:cNvPr id="8"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16311" y="5016909"/>
            <a:ext cx="406400" cy="406400"/>
          </a:xfrm>
          <a:prstGeom prst="rect">
            <a:avLst/>
          </a:prstGeom>
        </p:spPr>
      </p:pic>
    </p:spTree>
    <p:extLst>
      <p:ext uri="{BB962C8B-B14F-4D97-AF65-F5344CB8AC3E}">
        <p14:creationId xmlns:p14="http://schemas.microsoft.com/office/powerpoint/2010/main" val="3074740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6131"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4065" y="585216"/>
            <a:ext cx="6902246" cy="1076436"/>
          </a:xfrm>
        </p:spPr>
        <p:txBody>
          <a:bodyPr/>
          <a:lstStyle/>
          <a:p>
            <a:r>
              <a:rPr lang="en-US" dirty="0" smtClean="0"/>
              <a:t>Possible Risks:</a:t>
            </a:r>
            <a:endParaRPr lang="en-GB" dirty="0"/>
          </a:p>
        </p:txBody>
      </p:sp>
      <p:sp>
        <p:nvSpPr>
          <p:cNvPr id="3" name="Content Placeholder 2"/>
          <p:cNvSpPr>
            <a:spLocks noGrp="1"/>
          </p:cNvSpPr>
          <p:nvPr>
            <p:ph idx="1"/>
          </p:nvPr>
        </p:nvSpPr>
        <p:spPr>
          <a:xfrm>
            <a:off x="915974" y="1576139"/>
            <a:ext cx="6819639" cy="4647708"/>
          </a:xfrm>
        </p:spPr>
        <p:txBody>
          <a:bodyPr>
            <a:normAutofit/>
          </a:bodyPr>
          <a:lstStyle/>
          <a:p>
            <a:r>
              <a:rPr lang="en-US" sz="1800" b="1" dirty="0"/>
              <a:t>Economic Risks: </a:t>
            </a:r>
            <a:r>
              <a:rPr lang="en-US" sz="1800" dirty="0" smtClean="0"/>
              <a:t>The corporate </a:t>
            </a:r>
            <a:r>
              <a:rPr lang="en-US" sz="1800" dirty="0"/>
              <a:t>tax rate </a:t>
            </a:r>
            <a:r>
              <a:rPr lang="en-US" sz="1800" dirty="0" smtClean="0"/>
              <a:t>in Australia is </a:t>
            </a:r>
            <a:r>
              <a:rPr lang="en-US" sz="1800" dirty="0"/>
              <a:t>30</a:t>
            </a:r>
            <a:r>
              <a:rPr lang="en-US" sz="1800" dirty="0" smtClean="0"/>
              <a:t>%, which </a:t>
            </a:r>
            <a:r>
              <a:rPr lang="en-US" sz="1800" dirty="0"/>
              <a:t>is </a:t>
            </a:r>
            <a:r>
              <a:rPr lang="en-US" sz="1800" dirty="0" smtClean="0"/>
              <a:t>considered to be in the middle, higher </a:t>
            </a:r>
            <a:r>
              <a:rPr lang="en-US" sz="1800" dirty="0"/>
              <a:t>than that of Hong Kong, Singapore and </a:t>
            </a:r>
            <a:r>
              <a:rPr lang="en-US" sz="1800" dirty="0" smtClean="0"/>
              <a:t>Ireland, but lower </a:t>
            </a:r>
            <a:r>
              <a:rPr lang="en-US" sz="1800" dirty="0"/>
              <a:t>than </a:t>
            </a:r>
            <a:r>
              <a:rPr lang="en-US" sz="1800" dirty="0" smtClean="0"/>
              <a:t>the US, Canada and Japan. Also, international companies need to take care when paying their taxies, not to be subjected </a:t>
            </a:r>
            <a:r>
              <a:rPr lang="en-US" sz="1800" dirty="0"/>
              <a:t>to double </a:t>
            </a:r>
            <a:r>
              <a:rPr lang="en-US" sz="1800" dirty="0" smtClean="0"/>
              <a:t>taxation.</a:t>
            </a:r>
          </a:p>
          <a:p>
            <a:endParaRPr lang="en-GB" sz="1800" dirty="0"/>
          </a:p>
          <a:p>
            <a:r>
              <a:rPr lang="en-US" sz="1800" b="1" dirty="0"/>
              <a:t>Political Risks</a:t>
            </a:r>
            <a:r>
              <a:rPr lang="en-US" sz="1800" dirty="0"/>
              <a:t>: A new competition policy introduced by the Australian government to protect small retailers which prevents major independent players such as big retailers in eliminating competition (Hoy, 2014</a:t>
            </a:r>
            <a:r>
              <a:rPr lang="en-US" sz="1800" dirty="0" smtClean="0"/>
              <a:t>).</a:t>
            </a:r>
          </a:p>
          <a:p>
            <a:endParaRPr lang="en-GB" sz="1800" dirty="0"/>
          </a:p>
          <a:p>
            <a:r>
              <a:rPr lang="en-US" sz="1800" b="1" dirty="0"/>
              <a:t>Legal Risks: </a:t>
            </a:r>
            <a:r>
              <a:rPr lang="en-US" sz="1800" dirty="0"/>
              <a:t>The introduction of </a:t>
            </a:r>
            <a:r>
              <a:rPr lang="en-US" sz="1800" dirty="0" smtClean="0"/>
              <a:t>latest </a:t>
            </a:r>
            <a:r>
              <a:rPr lang="en-US" sz="1800" dirty="0"/>
              <a:t>laws that </a:t>
            </a:r>
            <a:r>
              <a:rPr lang="en-US" sz="1800" dirty="0" smtClean="0"/>
              <a:t>could have an impact on firm’s actions</a:t>
            </a:r>
            <a:r>
              <a:rPr lang="en-US" sz="1800" dirty="0"/>
              <a:t>, such as the rise in the minimum </a:t>
            </a:r>
            <a:r>
              <a:rPr lang="en-US" sz="1800" dirty="0" smtClean="0"/>
              <a:t>wage, the disability &amp; age </a:t>
            </a:r>
            <a:r>
              <a:rPr lang="en-US" sz="1800" dirty="0"/>
              <a:t>discrimination legislation, </a:t>
            </a:r>
            <a:r>
              <a:rPr lang="en-US" sz="1800" dirty="0" smtClean="0"/>
              <a:t>and the greater needs </a:t>
            </a:r>
            <a:r>
              <a:rPr lang="en-US" sz="1800" dirty="0"/>
              <a:t>for </a:t>
            </a:r>
            <a:r>
              <a:rPr lang="en-US" sz="1800" dirty="0" smtClean="0"/>
              <a:t>organizations to </a:t>
            </a:r>
            <a:r>
              <a:rPr lang="en-US" sz="1800" dirty="0"/>
              <a:t>recycle.</a:t>
            </a:r>
            <a:endParaRPr lang="en-GB" sz="1800" dirty="0"/>
          </a:p>
          <a:p>
            <a:pPr marL="0" indent="0">
              <a:buNone/>
            </a:pPr>
            <a:endParaRPr lang="en-US" dirty="0" smtClean="0"/>
          </a:p>
          <a:p>
            <a:endParaRPr lang="en-US" b="1" dirty="0"/>
          </a:p>
          <a:p>
            <a:endParaRPr lang="en-GB" dirty="0"/>
          </a:p>
        </p:txBody>
      </p:sp>
      <p:pic>
        <p:nvPicPr>
          <p:cNvPr id="9" name="Picture 8"/>
          <p:cNvPicPr>
            <a:picLocks noChangeAspect="1"/>
          </p:cNvPicPr>
          <p:nvPr/>
        </p:nvPicPr>
        <p:blipFill>
          <a:blip r:embed="rId4"/>
          <a:stretch>
            <a:fillRect/>
          </a:stretch>
        </p:blipFill>
        <p:spPr>
          <a:xfrm>
            <a:off x="7836311" y="737419"/>
            <a:ext cx="4001730" cy="2684360"/>
          </a:xfrm>
          <a:prstGeom prst="rect">
            <a:avLst/>
          </a:prstGeom>
        </p:spPr>
      </p:pic>
      <p:pic>
        <p:nvPicPr>
          <p:cNvPr id="10" name="Picture 9"/>
          <p:cNvPicPr>
            <a:picLocks noChangeAspect="1"/>
          </p:cNvPicPr>
          <p:nvPr/>
        </p:nvPicPr>
        <p:blipFill>
          <a:blip r:embed="rId5"/>
          <a:stretch>
            <a:fillRect/>
          </a:stretch>
        </p:blipFill>
        <p:spPr>
          <a:xfrm>
            <a:off x="7836311" y="3421779"/>
            <a:ext cx="4001730" cy="2520241"/>
          </a:xfrm>
          <a:prstGeom prst="rect">
            <a:avLst/>
          </a:prstGeom>
        </p:spPr>
      </p:pic>
      <p:sp>
        <p:nvSpPr>
          <p:cNvPr id="12" name="Rectangle 11"/>
          <p:cNvSpPr/>
          <p:nvPr/>
        </p:nvSpPr>
        <p:spPr>
          <a:xfrm>
            <a:off x="7735613" y="6106139"/>
            <a:ext cx="2806691" cy="338554"/>
          </a:xfrm>
          <a:prstGeom prst="rect">
            <a:avLst/>
          </a:prstGeom>
        </p:spPr>
        <p:txBody>
          <a:bodyPr wrap="square">
            <a:spAutoFit/>
          </a:bodyPr>
          <a:lstStyle/>
          <a:p>
            <a:r>
              <a:rPr lang="en-US" sz="1600" dirty="0" err="1" smtClean="0"/>
              <a:t>Currencyfair</a:t>
            </a:r>
            <a:r>
              <a:rPr lang="en-US" sz="1600" dirty="0" smtClean="0"/>
              <a:t> (2017)</a:t>
            </a:r>
            <a:endParaRPr lang="en-GB" sz="1600" dirty="0"/>
          </a:p>
        </p:txBody>
      </p:sp>
      <p:sp>
        <p:nvSpPr>
          <p:cNvPr id="15" name="Left Brace 14"/>
          <p:cNvSpPr/>
          <p:nvPr/>
        </p:nvSpPr>
        <p:spPr>
          <a:xfrm>
            <a:off x="5053781" y="6341806"/>
            <a:ext cx="155448" cy="914400"/>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56025" y="5037701"/>
            <a:ext cx="406400" cy="406400"/>
          </a:xfrm>
          <a:prstGeom prst="rect">
            <a:avLst/>
          </a:prstGeom>
        </p:spPr>
      </p:pic>
    </p:spTree>
    <p:extLst>
      <p:ext uri="{BB962C8B-B14F-4D97-AF65-F5344CB8AC3E}">
        <p14:creationId xmlns:p14="http://schemas.microsoft.com/office/powerpoint/2010/main" val="124417510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2006" fill="hold"/>
                                        <p:tgtEl>
                                          <p:spTgt spid="4"/>
                                        </p:tgtEl>
                                      </p:cBhvr>
                                    </p:cmd>
                                  </p:childTnLst>
                                </p:cTn>
                              </p:par>
                            </p:childTnLst>
                          </p:cTn>
                        </p:par>
                      </p:childTnLst>
                    </p:cTn>
                  </p:par>
                </p:childTnLst>
              </p:cTn>
              <p:nextCondLst>
                <p:cond evt="onClick" delay="0">
                  <p:tgtEl>
                    <p:spTgt spid="4"/>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6916" y="585216"/>
            <a:ext cx="6577781" cy="1273081"/>
          </a:xfrm>
        </p:spPr>
        <p:txBody>
          <a:bodyPr/>
          <a:lstStyle/>
          <a:p>
            <a:r>
              <a:rPr lang="en-US" dirty="0" smtClean="0"/>
              <a:t>Internal analysis (SWOT):   </a:t>
            </a:r>
            <a:endParaRPr lang="en-GB" dirty="0"/>
          </a:p>
        </p:txBody>
      </p:sp>
      <p:pic>
        <p:nvPicPr>
          <p:cNvPr id="5" name="Picture 4"/>
          <p:cNvPicPr>
            <a:picLocks noChangeAspect="1"/>
          </p:cNvPicPr>
          <p:nvPr/>
        </p:nvPicPr>
        <p:blipFill>
          <a:blip r:embed="rId4"/>
          <a:stretch>
            <a:fillRect/>
          </a:stretch>
        </p:blipFill>
        <p:spPr>
          <a:xfrm>
            <a:off x="8406580" y="625516"/>
            <a:ext cx="3252446" cy="995174"/>
          </a:xfrm>
          <a:prstGeom prst="rect">
            <a:avLst/>
          </a:prstGeom>
        </p:spPr>
      </p:pic>
      <p:graphicFrame>
        <p:nvGraphicFramePr>
          <p:cNvPr id="10" name="Diagram 9"/>
          <p:cNvGraphicFramePr/>
          <p:nvPr>
            <p:extLst>
              <p:ext uri="{D42A27DB-BD31-4B8C-83A1-F6EECF244321}">
                <p14:modId xmlns:p14="http://schemas.microsoft.com/office/powerpoint/2010/main" val="3318717152"/>
              </p:ext>
            </p:extLst>
          </p:nvPr>
        </p:nvGraphicFramePr>
        <p:xfrm>
          <a:off x="766916" y="1710814"/>
          <a:ext cx="7639664" cy="46899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Rectangle 10"/>
          <p:cNvSpPr/>
          <p:nvPr/>
        </p:nvSpPr>
        <p:spPr>
          <a:xfrm>
            <a:off x="8731045" y="6066502"/>
            <a:ext cx="1878070" cy="388696"/>
          </a:xfrm>
          <a:prstGeom prst="rect">
            <a:avLst/>
          </a:prstGeom>
        </p:spPr>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Matalan (2018)</a:t>
            </a:r>
          </a:p>
        </p:txBody>
      </p:sp>
      <p:pic>
        <p:nvPicPr>
          <p:cNvPr id="12" name="Picture 11"/>
          <p:cNvPicPr>
            <a:picLocks noChangeAspect="1"/>
          </p:cNvPicPr>
          <p:nvPr/>
        </p:nvPicPr>
        <p:blipFill>
          <a:blip r:embed="rId10"/>
          <a:stretch>
            <a:fillRect/>
          </a:stretch>
        </p:blipFill>
        <p:spPr>
          <a:xfrm>
            <a:off x="8593394" y="1986780"/>
            <a:ext cx="2899601" cy="3715930"/>
          </a:xfrm>
          <a:prstGeom prst="rect">
            <a:avLst/>
          </a:prstGeom>
        </p:spPr>
      </p:pic>
      <p:pic>
        <p:nvPicPr>
          <p:cNvPr id="14"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73702" y="5296310"/>
            <a:ext cx="406400" cy="406400"/>
          </a:xfrm>
          <a:prstGeom prst="rect">
            <a:avLst/>
          </a:prstGeom>
        </p:spPr>
      </p:pic>
    </p:spTree>
    <p:extLst>
      <p:ext uri="{BB962C8B-B14F-4D97-AF65-F5344CB8AC3E}">
        <p14:creationId xmlns:p14="http://schemas.microsoft.com/office/powerpoint/2010/main" val="17522118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38886" fill="hold"/>
                                        <p:tgtEl>
                                          <p:spTgt spid="14"/>
                                        </p:tgtEl>
                                      </p:cBhvr>
                                    </p:cmd>
                                  </p:childTnLst>
                                </p:cTn>
                              </p:par>
                            </p:childTnLst>
                          </p:cTn>
                        </p:par>
                      </p:childTnLst>
                    </p:cTn>
                  </p:par>
                </p:childTnLst>
              </p:cTn>
              <p:nextCondLst>
                <p:cond evt="onClick" delay="0">
                  <p:tgtEl>
                    <p:spTgt spid="14"/>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5"/>
          <a:stretch>
            <a:fillRect/>
          </a:stretch>
        </p:blipFill>
        <p:spPr>
          <a:xfrm>
            <a:off x="5761703" y="459558"/>
            <a:ext cx="5594555" cy="1440625"/>
          </a:xfrm>
          <a:prstGeom prst="rect">
            <a:avLst/>
          </a:prstGeom>
        </p:spPr>
      </p:pic>
      <p:sp>
        <p:nvSpPr>
          <p:cNvPr id="2" name="Title 1"/>
          <p:cNvSpPr>
            <a:spLocks noGrp="1"/>
          </p:cNvSpPr>
          <p:nvPr>
            <p:ph type="title"/>
          </p:nvPr>
        </p:nvSpPr>
        <p:spPr>
          <a:xfrm>
            <a:off x="747252" y="585216"/>
            <a:ext cx="5968180" cy="1273081"/>
          </a:xfrm>
        </p:spPr>
        <p:txBody>
          <a:bodyPr/>
          <a:lstStyle/>
          <a:p>
            <a:r>
              <a:rPr lang="en-US" dirty="0"/>
              <a:t>Internal analysis (SWOT</a:t>
            </a:r>
            <a:r>
              <a:rPr lang="en-US" dirty="0" smtClean="0"/>
              <a:t>) </a:t>
            </a:r>
            <a:endParaRPr lang="en-GB" dirty="0"/>
          </a:p>
        </p:txBody>
      </p:sp>
      <p:graphicFrame>
        <p:nvGraphicFramePr>
          <p:cNvPr id="5" name="Diagram 4"/>
          <p:cNvGraphicFramePr/>
          <p:nvPr>
            <p:extLst>
              <p:ext uri="{D42A27DB-BD31-4B8C-83A1-F6EECF244321}">
                <p14:modId xmlns:p14="http://schemas.microsoft.com/office/powerpoint/2010/main" val="1541042556"/>
              </p:ext>
            </p:extLst>
          </p:nvPr>
        </p:nvGraphicFramePr>
        <p:xfrm>
          <a:off x="747252" y="1942069"/>
          <a:ext cx="10609006" cy="463571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9" name="Rectangle 8"/>
          <p:cNvSpPr/>
          <p:nvPr/>
        </p:nvSpPr>
        <p:spPr>
          <a:xfrm>
            <a:off x="9753600" y="6499122"/>
            <a:ext cx="1474840" cy="369332"/>
          </a:xfrm>
          <a:prstGeom prst="rect">
            <a:avLst/>
          </a:prstGeom>
        </p:spPr>
        <p:txBody>
          <a:bodyPr wrap="square">
            <a:spAutoFit/>
          </a:bodyPr>
          <a:lstStyle/>
          <a:p>
            <a:pPr lvl="0"/>
            <a:r>
              <a:rPr lang="en-US" dirty="0"/>
              <a:t>Niven (2012)</a:t>
            </a:r>
            <a:endParaRPr lang="en-GB" dirty="0"/>
          </a:p>
        </p:txBody>
      </p:sp>
      <p:sp>
        <p:nvSpPr>
          <p:cNvPr id="10" name="Rectangle 9"/>
          <p:cNvSpPr/>
          <p:nvPr/>
        </p:nvSpPr>
        <p:spPr>
          <a:xfrm>
            <a:off x="747252" y="6499122"/>
            <a:ext cx="1601529" cy="338554"/>
          </a:xfrm>
          <a:prstGeom prst="rect">
            <a:avLst/>
          </a:prstGeom>
        </p:spPr>
        <p:txBody>
          <a:bodyPr wrap="none">
            <a:spAutoFit/>
          </a:bodyPr>
          <a:lstStyle/>
          <a:p>
            <a:pPr lvl="0"/>
            <a:r>
              <a:rPr lang="en-GB" sz="1600" dirty="0" err="1" smtClean="0"/>
              <a:t>Technavio</a:t>
            </a:r>
            <a:r>
              <a:rPr lang="en-GB" sz="1600" dirty="0" smtClean="0"/>
              <a:t> (2016)</a:t>
            </a:r>
            <a:endParaRPr lang="en-US" sz="1600" dirty="0"/>
          </a:p>
        </p:txBody>
      </p:sp>
      <p:pic>
        <p:nvPicPr>
          <p:cNvPr id="8"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99923" y="5536380"/>
            <a:ext cx="406400" cy="406400"/>
          </a:xfrm>
          <a:prstGeom prst="rect">
            <a:avLst/>
          </a:prstGeom>
        </p:spPr>
      </p:pic>
    </p:spTree>
    <p:extLst>
      <p:ext uri="{BB962C8B-B14F-4D97-AF65-F5344CB8AC3E}">
        <p14:creationId xmlns:p14="http://schemas.microsoft.com/office/powerpoint/2010/main" val="95467933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3925" fill="hold"/>
                                        <p:tgtEl>
                                          <p:spTgt spid="8"/>
                                        </p:tgtEl>
                                      </p:cBhvr>
                                    </p:cmd>
                                  </p:childTnLst>
                                </p:cTn>
                              </p:par>
                            </p:childTnLst>
                          </p:cTn>
                        </p:par>
                      </p:childTnLst>
                    </p:cTn>
                  </p:par>
                </p:childTnLst>
              </p:cTn>
              <p:nextCondLst>
                <p:cond evt="onClick" delay="0">
                  <p:tgtEl>
                    <p:spTgt spid="8"/>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stretch>
            <a:fillRect/>
          </a:stretch>
        </p:blipFill>
        <p:spPr>
          <a:xfrm>
            <a:off x="5928853" y="5388077"/>
            <a:ext cx="6085246" cy="1344964"/>
          </a:xfrm>
          <a:prstGeom prst="rect">
            <a:avLst/>
          </a:prstGeom>
        </p:spPr>
      </p:pic>
      <p:pic>
        <p:nvPicPr>
          <p:cNvPr id="6" name="Picture 5"/>
          <p:cNvPicPr>
            <a:picLocks noChangeAspect="1"/>
          </p:cNvPicPr>
          <p:nvPr/>
        </p:nvPicPr>
        <p:blipFill>
          <a:blip r:embed="rId5"/>
          <a:stretch>
            <a:fillRect/>
          </a:stretch>
        </p:blipFill>
        <p:spPr>
          <a:xfrm>
            <a:off x="9100850" y="2468420"/>
            <a:ext cx="2796181" cy="2418736"/>
          </a:xfrm>
          <a:prstGeom prst="rect">
            <a:avLst/>
          </a:prstGeom>
        </p:spPr>
      </p:pic>
      <p:sp>
        <p:nvSpPr>
          <p:cNvPr id="2" name="Title 1"/>
          <p:cNvSpPr>
            <a:spLocks noGrp="1"/>
          </p:cNvSpPr>
          <p:nvPr>
            <p:ph type="title"/>
          </p:nvPr>
        </p:nvSpPr>
        <p:spPr>
          <a:xfrm>
            <a:off x="757084" y="412955"/>
            <a:ext cx="4277032" cy="1548093"/>
          </a:xfrm>
        </p:spPr>
        <p:txBody>
          <a:bodyPr/>
          <a:lstStyle/>
          <a:p>
            <a:r>
              <a:rPr lang="en-US" dirty="0" smtClean="0"/>
              <a:t>Conclusion: </a:t>
            </a:r>
            <a:endParaRPr lang="en-GB" dirty="0"/>
          </a:p>
        </p:txBody>
      </p:sp>
      <p:sp>
        <p:nvSpPr>
          <p:cNvPr id="3" name="Content Placeholder 2"/>
          <p:cNvSpPr>
            <a:spLocks noGrp="1"/>
          </p:cNvSpPr>
          <p:nvPr>
            <p:ph idx="1"/>
          </p:nvPr>
        </p:nvSpPr>
        <p:spPr>
          <a:xfrm>
            <a:off x="757083" y="1524000"/>
            <a:ext cx="8495071" cy="4748981"/>
          </a:xfrm>
        </p:spPr>
        <p:txBody>
          <a:bodyPr>
            <a:noAutofit/>
          </a:bodyPr>
          <a:lstStyle/>
          <a:p>
            <a:pPr marL="0" indent="0">
              <a:buNone/>
            </a:pPr>
            <a:r>
              <a:rPr lang="en-US" sz="1800" dirty="0" smtClean="0"/>
              <a:t>Australia </a:t>
            </a:r>
            <a:r>
              <a:rPr lang="en-US" sz="1800" dirty="0"/>
              <a:t>is an attractive location for Matalan to expand to, due to its thriving economy, stable government, trusted legal system and highly skilled workforce. </a:t>
            </a:r>
            <a:endParaRPr lang="en-GB" sz="1800" dirty="0"/>
          </a:p>
          <a:p>
            <a:pPr marL="0" indent="0">
              <a:buNone/>
            </a:pPr>
            <a:r>
              <a:rPr lang="en-GB" sz="1800" dirty="0" smtClean="0"/>
              <a:t>Australia’s retail </a:t>
            </a:r>
            <a:r>
              <a:rPr lang="en-GB" sz="1800" dirty="0"/>
              <a:t>market </a:t>
            </a:r>
            <a:r>
              <a:rPr lang="en-GB" sz="1800" dirty="0" smtClean="0"/>
              <a:t>is seeing a positive </a:t>
            </a:r>
            <a:r>
              <a:rPr lang="en-GB" sz="1800" dirty="0"/>
              <a:t>growth and has </a:t>
            </a:r>
            <a:r>
              <a:rPr lang="en-GB" sz="1800" dirty="0" smtClean="0"/>
              <a:t>developed to be one </a:t>
            </a:r>
            <a:r>
              <a:rPr lang="en-GB" sz="1800" dirty="0"/>
              <a:t>of </a:t>
            </a:r>
            <a:r>
              <a:rPr lang="en-GB" sz="1800" dirty="0" smtClean="0"/>
              <a:t>the key competitive </a:t>
            </a:r>
            <a:r>
              <a:rPr lang="en-GB" sz="1800" dirty="0"/>
              <a:t>markets </a:t>
            </a:r>
            <a:r>
              <a:rPr lang="en-GB" sz="1800" dirty="0" smtClean="0"/>
              <a:t>in the </a:t>
            </a:r>
            <a:r>
              <a:rPr lang="en-GB" sz="1800" dirty="0"/>
              <a:t>world. </a:t>
            </a:r>
            <a:endParaRPr lang="en-GB" sz="1800" dirty="0" smtClean="0"/>
          </a:p>
          <a:p>
            <a:pPr marL="0" indent="0">
              <a:buNone/>
            </a:pPr>
            <a:r>
              <a:rPr lang="en-GB" sz="1800" dirty="0" smtClean="0"/>
              <a:t>Factors </a:t>
            </a:r>
            <a:r>
              <a:rPr lang="en-GB" sz="1800" dirty="0"/>
              <a:t>such as </a:t>
            </a:r>
            <a:r>
              <a:rPr lang="en-GB" sz="1800" dirty="0" smtClean="0"/>
              <a:t>the great infrastructure and high </a:t>
            </a:r>
            <a:r>
              <a:rPr lang="en-GB" sz="1800" dirty="0"/>
              <a:t>spending power </a:t>
            </a:r>
            <a:r>
              <a:rPr lang="en-GB" sz="1800" dirty="0" smtClean="0"/>
              <a:t>have </a:t>
            </a:r>
            <a:r>
              <a:rPr lang="en-GB" sz="1800" dirty="0"/>
              <a:t>made Australia one of the major target markets for </a:t>
            </a:r>
            <a:r>
              <a:rPr lang="en-GB" sz="1800" dirty="0" smtClean="0"/>
              <a:t>a number of world-wide </a:t>
            </a:r>
            <a:r>
              <a:rPr lang="en-GB" sz="1800" dirty="0"/>
              <a:t>retailers especially the UK brands </a:t>
            </a:r>
            <a:r>
              <a:rPr lang="en-GB" sz="1800" dirty="0" smtClean="0"/>
              <a:t>as they are highly recognisable and regarded </a:t>
            </a:r>
            <a:r>
              <a:rPr lang="en-GB" sz="1800" dirty="0"/>
              <a:t>in Australia and with </a:t>
            </a:r>
            <a:r>
              <a:rPr lang="en-GB" sz="1800" dirty="0" smtClean="0"/>
              <a:t>Australia being </a:t>
            </a:r>
            <a:r>
              <a:rPr lang="en-US" sz="1800" dirty="0" smtClean="0"/>
              <a:t>part </a:t>
            </a:r>
            <a:r>
              <a:rPr lang="en-US" sz="1800" dirty="0"/>
              <a:t>of the </a:t>
            </a:r>
            <a:r>
              <a:rPr lang="en-US" sz="1800" dirty="0" smtClean="0"/>
              <a:t>UK’s </a:t>
            </a:r>
            <a:r>
              <a:rPr lang="en-GB" sz="1800" dirty="0"/>
              <a:t>post-</a:t>
            </a:r>
            <a:r>
              <a:rPr lang="en-GB" sz="1800" dirty="0" err="1"/>
              <a:t>Brexit</a:t>
            </a:r>
            <a:r>
              <a:rPr lang="en-GB" sz="1800" dirty="0"/>
              <a:t> </a:t>
            </a:r>
            <a:r>
              <a:rPr lang="en-US" sz="1800" dirty="0" smtClean="0"/>
              <a:t>top </a:t>
            </a:r>
            <a:r>
              <a:rPr lang="en-US" sz="1800" dirty="0"/>
              <a:t>free trade agreement wish </a:t>
            </a:r>
            <a:r>
              <a:rPr lang="en-US" sz="1800" dirty="0" smtClean="0"/>
              <a:t>list</a:t>
            </a:r>
            <a:r>
              <a:rPr lang="en-GB" sz="1800" dirty="0" smtClean="0"/>
              <a:t> (Dreyer 2017). </a:t>
            </a:r>
            <a:r>
              <a:rPr lang="en-GB" sz="1800" dirty="0"/>
              <a:t>This will </a:t>
            </a:r>
            <a:r>
              <a:rPr lang="en-GB" sz="1800" dirty="0" smtClean="0"/>
              <a:t>present a </a:t>
            </a:r>
            <a:r>
              <a:rPr lang="en-US" sz="1800" dirty="0"/>
              <a:t>safe and extremely rewarding </a:t>
            </a:r>
            <a:r>
              <a:rPr lang="en-US" sz="1800" dirty="0" smtClean="0"/>
              <a:t>opportunity </a:t>
            </a:r>
            <a:r>
              <a:rPr lang="en-GB" sz="1800" dirty="0" smtClean="0"/>
              <a:t>for expanding </a:t>
            </a:r>
            <a:r>
              <a:rPr lang="en-US" sz="1800" dirty="0"/>
              <a:t>to </a:t>
            </a:r>
            <a:r>
              <a:rPr lang="en-US" sz="1800" dirty="0" smtClean="0"/>
              <a:t>a fast-growing market such as Australia ( </a:t>
            </a:r>
            <a:r>
              <a:rPr lang="en-US" sz="1800" dirty="0" err="1" smtClean="0"/>
              <a:t>Khoury</a:t>
            </a:r>
            <a:r>
              <a:rPr lang="en-US" sz="1800" dirty="0" smtClean="0"/>
              <a:t> 2018)</a:t>
            </a:r>
            <a:r>
              <a:rPr lang="en-GB" sz="1800" dirty="0" smtClean="0"/>
              <a:t>. </a:t>
            </a:r>
            <a:endParaRPr lang="en-GB" sz="1800" dirty="0"/>
          </a:p>
          <a:p>
            <a:pPr marL="0" indent="0">
              <a:buNone/>
            </a:pPr>
            <a:r>
              <a:rPr lang="en-GB" sz="1800" dirty="0"/>
              <a:t>The online platform can be a great option to start </a:t>
            </a:r>
            <a:r>
              <a:rPr lang="en-GB" sz="1800" dirty="0" smtClean="0"/>
              <a:t>our expansion. </a:t>
            </a:r>
            <a:r>
              <a:rPr lang="en-US" sz="1800" dirty="0"/>
              <a:t>Waters can be tested with online product ranges designed to appeal to </a:t>
            </a:r>
            <a:r>
              <a:rPr lang="en-US" sz="1800" dirty="0" smtClean="0"/>
              <a:t>the new market (Stone 2018). </a:t>
            </a:r>
            <a:r>
              <a:rPr lang="en-GB" sz="1800" dirty="0" smtClean="0"/>
              <a:t>According to </a:t>
            </a:r>
            <a:r>
              <a:rPr lang="en-US" sz="1800" dirty="0" err="1" smtClean="0"/>
              <a:t>Technavio</a:t>
            </a:r>
            <a:r>
              <a:rPr lang="en-US" sz="1800" dirty="0" smtClean="0"/>
              <a:t> (2016</a:t>
            </a:r>
            <a:r>
              <a:rPr lang="en-GB" sz="1800" dirty="0" smtClean="0"/>
              <a:t>), the online market can </a:t>
            </a:r>
            <a:r>
              <a:rPr lang="en-GB" sz="1800" dirty="0"/>
              <a:t>play a </a:t>
            </a:r>
            <a:r>
              <a:rPr lang="en-GB" sz="1800" dirty="0" smtClean="0"/>
              <a:t>major role </a:t>
            </a:r>
            <a:r>
              <a:rPr lang="en-GB" sz="1800" dirty="0"/>
              <a:t>in the growth of the Australian retail market with the majority </a:t>
            </a:r>
            <a:r>
              <a:rPr lang="en-GB" sz="1800" dirty="0" smtClean="0"/>
              <a:t>of vendors </a:t>
            </a:r>
            <a:r>
              <a:rPr lang="en-GB" sz="1800" dirty="0"/>
              <a:t>opting for this retail </a:t>
            </a:r>
            <a:r>
              <a:rPr lang="en-GB" sz="1800" dirty="0" smtClean="0"/>
              <a:t>channel.</a:t>
            </a:r>
            <a:endParaRPr lang="en-GB" sz="1800" dirty="0"/>
          </a:p>
        </p:txBody>
      </p:sp>
      <p:pic>
        <p:nvPicPr>
          <p:cNvPr id="7" name="Picture 6"/>
          <p:cNvPicPr>
            <a:picLocks noChangeAspect="1"/>
          </p:cNvPicPr>
          <p:nvPr/>
        </p:nvPicPr>
        <p:blipFill>
          <a:blip r:embed="rId6"/>
          <a:stretch>
            <a:fillRect/>
          </a:stretch>
        </p:blipFill>
        <p:spPr>
          <a:xfrm>
            <a:off x="8308258" y="522158"/>
            <a:ext cx="3460955" cy="1104254"/>
          </a:xfrm>
          <a:prstGeom prst="rect">
            <a:avLst/>
          </a:prstGeom>
        </p:spPr>
      </p:pic>
      <p:pic>
        <p:nvPicPr>
          <p:cNvPr id="13" name="Recorded Sound">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09755" y="4592484"/>
            <a:ext cx="406400" cy="406400"/>
          </a:xfrm>
          <a:prstGeom prst="rect">
            <a:avLst/>
          </a:prstGeom>
        </p:spPr>
      </p:pic>
    </p:spTree>
    <p:extLst>
      <p:ext uri="{BB962C8B-B14F-4D97-AF65-F5344CB8AC3E}">
        <p14:creationId xmlns:p14="http://schemas.microsoft.com/office/powerpoint/2010/main" val="1500559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0048" fill="hold"/>
                                        <p:tgtEl>
                                          <p:spTgt spid="13"/>
                                        </p:tgtEl>
                                      </p:cBhvr>
                                    </p:cmd>
                                  </p:childTnLst>
                                </p:cTn>
                              </p:par>
                            </p:childTnLst>
                          </p:cTn>
                        </p:par>
                      </p:childTnLst>
                    </p:cTn>
                  </p:par>
                </p:childTnLst>
              </p:cTn>
              <p:nextCondLst>
                <p:cond evt="onClick" delay="0">
                  <p:tgtEl>
                    <p:spTgt spid="13"/>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594" y="108155"/>
            <a:ext cx="4050890" cy="627569"/>
          </a:xfrm>
        </p:spPr>
        <p:txBody>
          <a:bodyPr>
            <a:noAutofit/>
          </a:bodyPr>
          <a:lstStyle/>
          <a:p>
            <a:r>
              <a:rPr lang="en-US" sz="2000" dirty="0" smtClean="0"/>
              <a:t>References:</a:t>
            </a:r>
            <a:endParaRPr lang="en-GB" sz="2000" dirty="0"/>
          </a:p>
        </p:txBody>
      </p:sp>
      <p:sp>
        <p:nvSpPr>
          <p:cNvPr id="3" name="Content Placeholder 2"/>
          <p:cNvSpPr>
            <a:spLocks noGrp="1"/>
          </p:cNvSpPr>
          <p:nvPr>
            <p:ph idx="1"/>
          </p:nvPr>
        </p:nvSpPr>
        <p:spPr>
          <a:xfrm>
            <a:off x="776748" y="639098"/>
            <a:ext cx="10628671" cy="6077012"/>
          </a:xfrm>
        </p:spPr>
        <p:txBody>
          <a:bodyPr>
            <a:normAutofit fontScale="92500" lnSpcReduction="20000"/>
          </a:bodyPr>
          <a:lstStyle/>
          <a:p>
            <a:pPr>
              <a:buFont typeface="Wingdings" panose="05000000000000000000" pitchFamily="2" charset="2"/>
              <a:buChar char="Ø"/>
            </a:pPr>
            <a:r>
              <a:rPr lang="en-US" sz="1500" dirty="0" smtClean="0"/>
              <a:t>Australian </a:t>
            </a:r>
            <a:r>
              <a:rPr lang="en-US" sz="1500" dirty="0"/>
              <a:t>Government (2018), About Australia. (Online). Available at: </a:t>
            </a:r>
            <a:r>
              <a:rPr lang="en-US" sz="1500" dirty="0">
                <a:hlinkClick r:id="rId3"/>
              </a:rPr>
              <a:t>https://www.australia.gov.au/about-australia/our-country</a:t>
            </a:r>
            <a:r>
              <a:rPr lang="en-US" sz="1500" dirty="0"/>
              <a:t> (Accessed on 23</a:t>
            </a:r>
            <a:r>
              <a:rPr lang="en-US" sz="1500" baseline="30000" dirty="0"/>
              <a:t>th</a:t>
            </a:r>
            <a:r>
              <a:rPr lang="en-US" sz="1500" dirty="0"/>
              <a:t> Feb 2018). </a:t>
            </a:r>
          </a:p>
          <a:p>
            <a:pPr>
              <a:buFont typeface="Wingdings" panose="05000000000000000000" pitchFamily="2" charset="2"/>
              <a:buChar char="Ø"/>
            </a:pPr>
            <a:r>
              <a:rPr lang="en-US" sz="1500" dirty="0"/>
              <a:t>Currency fair (2017), Why Your Business Should Consider Expanding Into Australia. (Online). Available at: </a:t>
            </a:r>
            <a:r>
              <a:rPr lang="en-US" sz="1500" dirty="0">
                <a:hlinkClick r:id="rId4"/>
              </a:rPr>
              <a:t>https://www.currencyfair.com/blog/business-consider-expanding-into-australia/</a:t>
            </a:r>
            <a:r>
              <a:rPr lang="en-US" sz="1500" dirty="0"/>
              <a:t> (Accessed on 23</a:t>
            </a:r>
            <a:r>
              <a:rPr lang="en-US" sz="1500" baseline="30000" dirty="0"/>
              <a:t>th</a:t>
            </a:r>
            <a:r>
              <a:rPr lang="en-US" sz="1500" dirty="0"/>
              <a:t> Feb 2018). </a:t>
            </a:r>
          </a:p>
          <a:p>
            <a:pPr>
              <a:buFont typeface="Wingdings" panose="05000000000000000000" pitchFamily="2" charset="2"/>
              <a:buChar char="Ø"/>
            </a:pPr>
            <a:r>
              <a:rPr lang="en-US" sz="1500" dirty="0" smtClean="0"/>
              <a:t>Deloitte Report (2017),</a:t>
            </a:r>
            <a:r>
              <a:rPr lang="en-US" sz="1500" dirty="0"/>
              <a:t> </a:t>
            </a:r>
            <a:r>
              <a:rPr lang="en-US" sz="1500" dirty="0" smtClean="0"/>
              <a:t>Set to be a fascinating year for Australian Retail. </a:t>
            </a:r>
            <a:r>
              <a:rPr lang="en-US" sz="1500" dirty="0"/>
              <a:t>(Online). Available at: </a:t>
            </a:r>
            <a:r>
              <a:rPr lang="en-GB" sz="1500" dirty="0" smtClean="0">
                <a:hlinkClick r:id="rId5"/>
              </a:rPr>
              <a:t>https</a:t>
            </a:r>
            <a:r>
              <a:rPr lang="en-GB" sz="1500" dirty="0">
                <a:hlinkClick r:id="rId5"/>
              </a:rPr>
              <a:t>://</a:t>
            </a:r>
            <a:r>
              <a:rPr lang="en-GB" sz="1500" dirty="0" smtClean="0">
                <a:hlinkClick r:id="rId5"/>
              </a:rPr>
              <a:t>www2.deloitte.com/au/en/pages/media-releases/artic</a:t>
            </a:r>
            <a:r>
              <a:rPr lang="en-US" sz="1500" dirty="0"/>
              <a:t>ABCC (2018), Australian British Chamber of Commerce, About Us. (Online). Available at: </a:t>
            </a:r>
            <a:r>
              <a:rPr lang="en-US" sz="1500" dirty="0">
                <a:hlinkClick r:id="rId6"/>
              </a:rPr>
              <a:t>https://www.britishchamber.com/about-us</a:t>
            </a:r>
            <a:r>
              <a:rPr lang="en-US" sz="1500" dirty="0"/>
              <a:t> (Accessed on 23</a:t>
            </a:r>
            <a:r>
              <a:rPr lang="en-US" sz="1500" baseline="30000" dirty="0"/>
              <a:t>th</a:t>
            </a:r>
            <a:r>
              <a:rPr lang="en-US" sz="1500" dirty="0"/>
              <a:t> Feb 2018). </a:t>
            </a:r>
          </a:p>
          <a:p>
            <a:pPr>
              <a:buFont typeface="Wingdings" panose="05000000000000000000" pitchFamily="2" charset="2"/>
              <a:buChar char="Ø"/>
            </a:pPr>
            <a:r>
              <a:rPr lang="en-GB" sz="1500" dirty="0" smtClean="0">
                <a:hlinkClick r:id="rId5"/>
              </a:rPr>
              <a:t>les/2017-set-to-be-fascinating-year-for-australian-retail-240117.html</a:t>
            </a:r>
            <a:r>
              <a:rPr lang="en-US" sz="1500" dirty="0" smtClean="0"/>
              <a:t> </a:t>
            </a:r>
            <a:r>
              <a:rPr lang="en-US" sz="1500" dirty="0"/>
              <a:t>(Accessed on </a:t>
            </a:r>
            <a:r>
              <a:rPr lang="en-US" sz="1500" dirty="0" smtClean="0"/>
              <a:t>25</a:t>
            </a:r>
            <a:r>
              <a:rPr lang="en-US" sz="1500" baseline="30000" dirty="0" smtClean="0"/>
              <a:t>th</a:t>
            </a:r>
            <a:r>
              <a:rPr lang="en-US" sz="1500" dirty="0" smtClean="0"/>
              <a:t> Feb </a:t>
            </a:r>
            <a:r>
              <a:rPr lang="en-US" sz="1500" dirty="0"/>
              <a:t>2018). </a:t>
            </a:r>
            <a:endParaRPr lang="en-GB" sz="1500" dirty="0" smtClean="0"/>
          </a:p>
          <a:p>
            <a:pPr>
              <a:buFont typeface="Wingdings" panose="05000000000000000000" pitchFamily="2" charset="2"/>
              <a:buChar char="Ø"/>
            </a:pPr>
            <a:r>
              <a:rPr lang="en-GB" sz="1500" dirty="0"/>
              <a:t>Dreyer I (2017), </a:t>
            </a:r>
            <a:r>
              <a:rPr lang="en-US" sz="1500" dirty="0"/>
              <a:t>Insight: Post </a:t>
            </a:r>
            <a:r>
              <a:rPr lang="en-US" sz="1500" dirty="0" err="1"/>
              <a:t>Brexit</a:t>
            </a:r>
            <a:r>
              <a:rPr lang="en-US" sz="1500" dirty="0"/>
              <a:t> UK trade agreements face a reality check. (Online). Available at: </a:t>
            </a:r>
            <a:r>
              <a:rPr lang="en-GB" sz="1500" dirty="0">
                <a:hlinkClick r:id="rId7"/>
              </a:rPr>
              <a:t>http://borderlex.eu/insight-post-brexit-uk-trade-agreements-face-a-reality-check/</a:t>
            </a:r>
            <a:r>
              <a:rPr lang="en-US" sz="1500" dirty="0"/>
              <a:t> (Accessed on 25</a:t>
            </a:r>
            <a:r>
              <a:rPr lang="en-US" sz="1500" baseline="30000" dirty="0"/>
              <a:t>th</a:t>
            </a:r>
            <a:r>
              <a:rPr lang="en-US" sz="1500" dirty="0"/>
              <a:t> March 2018). </a:t>
            </a:r>
            <a:endParaRPr lang="en-GB" sz="1500" dirty="0"/>
          </a:p>
          <a:p>
            <a:pPr>
              <a:buFont typeface="Wingdings" panose="05000000000000000000" pitchFamily="2" charset="2"/>
              <a:buChar char="Ø"/>
            </a:pPr>
            <a:r>
              <a:rPr lang="en-US" sz="1500" dirty="0"/>
              <a:t>GOV.UK (2017), Foreign &amp; Commonwealth Office, Overseas Business Risk Australia. (Online). Available at: </a:t>
            </a:r>
            <a:r>
              <a:rPr lang="en-US" sz="1500" dirty="0">
                <a:hlinkClick r:id="rId8"/>
              </a:rPr>
              <a:t>https://www.gov.uk/government/publications/overseas-business-risk-australia/overseas-business-risk-australia</a:t>
            </a:r>
            <a:r>
              <a:rPr lang="en-US" sz="1500" dirty="0"/>
              <a:t> (Accessed on 24</a:t>
            </a:r>
            <a:r>
              <a:rPr lang="en-US" sz="1500" baseline="30000" dirty="0"/>
              <a:t>th</a:t>
            </a:r>
            <a:r>
              <a:rPr lang="en-US" sz="1500" dirty="0"/>
              <a:t> Feb 2018). </a:t>
            </a:r>
          </a:p>
          <a:p>
            <a:pPr>
              <a:buFont typeface="Wingdings" panose="05000000000000000000" pitchFamily="2" charset="2"/>
              <a:buChar char="Ø"/>
            </a:pPr>
            <a:r>
              <a:rPr lang="en-US" sz="1500" dirty="0" err="1" smtClean="0"/>
              <a:t>Khoury</a:t>
            </a:r>
            <a:r>
              <a:rPr lang="en-US" sz="1500" dirty="0" smtClean="0"/>
              <a:t> </a:t>
            </a:r>
            <a:r>
              <a:rPr lang="en-US" sz="1500" dirty="0"/>
              <a:t>T (2018), Week 2, Step 2.5</a:t>
            </a:r>
            <a:r>
              <a:rPr lang="en-US" sz="1500" dirty="0" smtClean="0"/>
              <a:t>. Benefits of Trade. </a:t>
            </a:r>
            <a:endParaRPr lang="en-US" sz="1500" dirty="0"/>
          </a:p>
          <a:p>
            <a:pPr>
              <a:buFont typeface="Wingdings" panose="05000000000000000000" pitchFamily="2" charset="2"/>
              <a:buChar char="Ø"/>
            </a:pPr>
            <a:r>
              <a:rPr lang="en-US" sz="1500" dirty="0" smtClean="0"/>
              <a:t>Matalan </a:t>
            </a:r>
            <a:r>
              <a:rPr lang="en-US" sz="1500" dirty="0"/>
              <a:t>(2018), </a:t>
            </a:r>
            <a:r>
              <a:rPr lang="en-US" sz="1500" dirty="0" smtClean="0"/>
              <a:t>About us. </a:t>
            </a:r>
            <a:r>
              <a:rPr lang="en-US" sz="1500" dirty="0"/>
              <a:t>(Online). Available at: </a:t>
            </a:r>
            <a:r>
              <a:rPr lang="en-US" sz="1500" dirty="0" smtClean="0">
                <a:hlinkClick r:id="rId9"/>
              </a:rPr>
              <a:t>http</a:t>
            </a:r>
            <a:r>
              <a:rPr lang="en-US" sz="1500" dirty="0">
                <a:hlinkClick r:id="rId9"/>
              </a:rPr>
              <a:t>://</a:t>
            </a:r>
            <a:r>
              <a:rPr lang="en-US" sz="1500" dirty="0" smtClean="0">
                <a:hlinkClick r:id="rId9"/>
              </a:rPr>
              <a:t>matalan-me.com/page/about-us</a:t>
            </a:r>
            <a:r>
              <a:rPr lang="en-US" sz="1500" dirty="0"/>
              <a:t> (Accessed on </a:t>
            </a:r>
            <a:r>
              <a:rPr lang="en-US" sz="1500" dirty="0" smtClean="0"/>
              <a:t>24</a:t>
            </a:r>
            <a:r>
              <a:rPr lang="en-US" sz="1500" baseline="30000" dirty="0" smtClean="0"/>
              <a:t>th</a:t>
            </a:r>
            <a:r>
              <a:rPr lang="en-US" sz="1500" dirty="0" smtClean="0"/>
              <a:t> Feb </a:t>
            </a:r>
            <a:r>
              <a:rPr lang="en-US" sz="1500" dirty="0"/>
              <a:t>2018). </a:t>
            </a:r>
            <a:endParaRPr lang="en-US" sz="1500" dirty="0" smtClean="0"/>
          </a:p>
          <a:p>
            <a:pPr>
              <a:buFont typeface="Wingdings" panose="05000000000000000000" pitchFamily="2" charset="2"/>
              <a:buChar char="Ø"/>
            </a:pPr>
            <a:r>
              <a:rPr lang="en-US" sz="1500" dirty="0"/>
              <a:t>Niven R (2012), The </a:t>
            </a:r>
            <a:r>
              <a:rPr lang="en-US" sz="1500" dirty="0" err="1"/>
              <a:t>Gardian</a:t>
            </a:r>
            <a:r>
              <a:rPr lang="en-US" sz="1500" dirty="0"/>
              <a:t>, What you need to know about exporting to Australia. (Online). Available at: </a:t>
            </a:r>
            <a:r>
              <a:rPr lang="en-US" sz="1500" dirty="0">
                <a:hlinkClick r:id="rId10"/>
              </a:rPr>
              <a:t>https://www.theguardian.com/small-business-network/2012/jul/30/exporting-to-australia-tips</a:t>
            </a:r>
            <a:r>
              <a:rPr lang="en-US" sz="1500" dirty="0"/>
              <a:t> (Accessed on 23</a:t>
            </a:r>
            <a:r>
              <a:rPr lang="en-US" sz="1500" baseline="30000" dirty="0"/>
              <a:t>th</a:t>
            </a:r>
            <a:r>
              <a:rPr lang="en-US" sz="1500" dirty="0"/>
              <a:t> Feb 2018). </a:t>
            </a:r>
            <a:endParaRPr lang="en-US" sz="1500" dirty="0" smtClean="0"/>
          </a:p>
          <a:p>
            <a:r>
              <a:rPr lang="en-US" sz="1500" dirty="0" smtClean="0"/>
              <a:t>OECD (2017), OECD </a:t>
            </a:r>
            <a:r>
              <a:rPr lang="en-US" sz="1500" dirty="0"/>
              <a:t>Economic Surveys: Australia </a:t>
            </a:r>
            <a:r>
              <a:rPr lang="en-US" sz="1500" dirty="0" smtClean="0"/>
              <a:t>2017. </a:t>
            </a:r>
            <a:r>
              <a:rPr lang="en-US" sz="1500" dirty="0"/>
              <a:t>(Online). Available at: </a:t>
            </a:r>
            <a:r>
              <a:rPr lang="en-US" sz="1500" dirty="0">
                <a:hlinkClick r:id="rId11"/>
              </a:rPr>
              <a:t>http://</a:t>
            </a:r>
            <a:r>
              <a:rPr lang="en-US" sz="1500" dirty="0" smtClean="0">
                <a:hlinkClick r:id="rId11"/>
              </a:rPr>
              <a:t>www.oecd-ilibrary.org/economics/oecd-economic-surveys-australia_19990146;jsessionid=7919v2nqqw6.x-oecd-live-03</a:t>
            </a:r>
            <a:r>
              <a:rPr lang="en-US" sz="1500" dirty="0" smtClean="0"/>
              <a:t> (</a:t>
            </a:r>
            <a:r>
              <a:rPr lang="en-US" sz="1500" dirty="0"/>
              <a:t>Accessed on </a:t>
            </a:r>
            <a:r>
              <a:rPr lang="en-US" sz="1500" dirty="0" smtClean="0"/>
              <a:t>25</a:t>
            </a:r>
            <a:r>
              <a:rPr lang="en-US" sz="1500" baseline="30000" dirty="0" smtClean="0"/>
              <a:t>th</a:t>
            </a:r>
            <a:r>
              <a:rPr lang="en-US" sz="1500" dirty="0" smtClean="0"/>
              <a:t> </a:t>
            </a:r>
            <a:r>
              <a:rPr lang="en-US" sz="1500" dirty="0"/>
              <a:t>Feb 2018). </a:t>
            </a:r>
          </a:p>
          <a:p>
            <a:pPr>
              <a:buFont typeface="Wingdings" panose="05000000000000000000" pitchFamily="2" charset="2"/>
              <a:buChar char="Ø"/>
            </a:pPr>
            <a:r>
              <a:rPr lang="en-GB" sz="1500" dirty="0" smtClean="0"/>
              <a:t>Penguin </a:t>
            </a:r>
            <a:r>
              <a:rPr lang="en-GB" sz="1500" dirty="0"/>
              <a:t>Management (2017), Doing Business in Australia. </a:t>
            </a:r>
            <a:r>
              <a:rPr lang="en-US" sz="1500" dirty="0"/>
              <a:t>(Online). Available at: </a:t>
            </a:r>
            <a:r>
              <a:rPr lang="en-GB" sz="1500" dirty="0">
                <a:hlinkClick r:id="rId12"/>
              </a:rPr>
              <a:t>https://www.penguinaccounts.com.au/doing-business-australia/</a:t>
            </a:r>
            <a:r>
              <a:rPr lang="en-US" sz="1500" dirty="0"/>
              <a:t> (Accessed on 24</a:t>
            </a:r>
            <a:r>
              <a:rPr lang="en-US" sz="1500" baseline="30000" dirty="0"/>
              <a:t>th</a:t>
            </a:r>
            <a:r>
              <a:rPr lang="en-US" sz="1500" dirty="0"/>
              <a:t> Feb 2018). </a:t>
            </a:r>
            <a:endParaRPr lang="en-US" sz="1500" dirty="0" smtClean="0"/>
          </a:p>
          <a:p>
            <a:pPr>
              <a:buFont typeface="Wingdings" panose="05000000000000000000" pitchFamily="2" charset="2"/>
              <a:buChar char="Ø"/>
            </a:pPr>
            <a:r>
              <a:rPr lang="en-US" sz="1500" dirty="0" smtClean="0"/>
              <a:t>Stone M (2018), Week 2, Step </a:t>
            </a:r>
            <a:r>
              <a:rPr lang="en-US" sz="1500" dirty="0"/>
              <a:t>2.3. Price Waterhouse Cooper - the Complexity Mapping International </a:t>
            </a:r>
            <a:r>
              <a:rPr lang="en-US" sz="1500" dirty="0" smtClean="0"/>
              <a:t>Business. </a:t>
            </a:r>
            <a:endParaRPr lang="en-GB" sz="1500" dirty="0"/>
          </a:p>
          <a:p>
            <a:pPr>
              <a:buFont typeface="Wingdings" panose="05000000000000000000" pitchFamily="2" charset="2"/>
              <a:buChar char="Ø"/>
            </a:pPr>
            <a:r>
              <a:rPr lang="en-US" sz="1500" dirty="0"/>
              <a:t>The World Bank (2017), Doing Business. (Online). Available at: </a:t>
            </a:r>
            <a:r>
              <a:rPr lang="en-US" sz="1500" dirty="0">
                <a:hlinkClick r:id="rId13"/>
              </a:rPr>
              <a:t>http://www.doingbusiness.org/rankings</a:t>
            </a:r>
            <a:r>
              <a:rPr lang="en-US" sz="1500" dirty="0"/>
              <a:t> (Accessed on 20</a:t>
            </a:r>
            <a:r>
              <a:rPr lang="en-US" sz="1500" baseline="30000" dirty="0"/>
              <a:t>th</a:t>
            </a:r>
            <a:r>
              <a:rPr lang="en-US" sz="1500" dirty="0"/>
              <a:t> Feb 2018). </a:t>
            </a:r>
          </a:p>
          <a:p>
            <a:pPr>
              <a:buFont typeface="Wingdings" panose="05000000000000000000" pitchFamily="2" charset="2"/>
              <a:buChar char="Ø"/>
            </a:pPr>
            <a:r>
              <a:rPr lang="en-GB" sz="1500" dirty="0" err="1" smtClean="0"/>
              <a:t>Technavio</a:t>
            </a:r>
            <a:r>
              <a:rPr lang="en-GB" sz="1500" dirty="0" smtClean="0"/>
              <a:t> (2016), Australia General Retail Goods &amp;Services, Retail Market </a:t>
            </a:r>
            <a:r>
              <a:rPr lang="en-GB" sz="1500" dirty="0"/>
              <a:t>in Australia </a:t>
            </a:r>
            <a:r>
              <a:rPr lang="en-GB" sz="1500" dirty="0" smtClean="0"/>
              <a:t>2016-2020.</a:t>
            </a:r>
            <a:r>
              <a:rPr lang="en-US" sz="1500" dirty="0"/>
              <a:t> (Online).</a:t>
            </a:r>
            <a:r>
              <a:rPr lang="en-GB" sz="1500" dirty="0" smtClean="0"/>
              <a:t> </a:t>
            </a:r>
            <a:r>
              <a:rPr lang="en-US" sz="1500" dirty="0"/>
              <a:t>Available at:</a:t>
            </a:r>
            <a:r>
              <a:rPr lang="en-GB" sz="1500" dirty="0" smtClean="0"/>
              <a:t> </a:t>
            </a:r>
            <a:r>
              <a:rPr lang="en-US" sz="1500" dirty="0" smtClean="0">
                <a:hlinkClick r:id="rId14"/>
              </a:rPr>
              <a:t>https</a:t>
            </a:r>
            <a:r>
              <a:rPr lang="en-US" sz="1500" dirty="0">
                <a:hlinkClick r:id="rId14"/>
              </a:rPr>
              <a:t>://</a:t>
            </a:r>
            <a:r>
              <a:rPr lang="en-US" sz="1500" dirty="0" smtClean="0">
                <a:hlinkClick r:id="rId14"/>
              </a:rPr>
              <a:t>www.technavio.com/report/australia-general-retail-goods-and-services-retail-market-australia-2016-2020</a:t>
            </a:r>
            <a:r>
              <a:rPr lang="en-US" sz="1500" dirty="0"/>
              <a:t> (Accessed on </a:t>
            </a:r>
            <a:r>
              <a:rPr lang="en-US" sz="1500" dirty="0" smtClean="0"/>
              <a:t>18</a:t>
            </a:r>
            <a:r>
              <a:rPr lang="en-US" sz="1500" baseline="30000" dirty="0" smtClean="0"/>
              <a:t>th</a:t>
            </a:r>
            <a:r>
              <a:rPr lang="en-US" sz="1500" dirty="0" smtClean="0"/>
              <a:t> Feb </a:t>
            </a:r>
            <a:r>
              <a:rPr lang="en-US" sz="1500" dirty="0"/>
              <a:t>2018). </a:t>
            </a:r>
            <a:endParaRPr lang="en-US" sz="1500" dirty="0" smtClean="0"/>
          </a:p>
          <a:p>
            <a:pPr>
              <a:buFont typeface="Wingdings" panose="05000000000000000000" pitchFamily="2" charset="2"/>
              <a:buChar char="Ø"/>
            </a:pPr>
            <a:endParaRPr lang="en-GB" sz="1600" dirty="0" smtClean="0"/>
          </a:p>
          <a:p>
            <a:pPr>
              <a:buFont typeface="Wingdings" panose="05000000000000000000" pitchFamily="2" charset="2"/>
              <a:buChar char="Ø"/>
            </a:pPr>
            <a:endParaRPr lang="en-GB" sz="1800" dirty="0" smtClean="0"/>
          </a:p>
          <a:p>
            <a:pPr>
              <a:buFont typeface="Wingdings" panose="05000000000000000000" pitchFamily="2" charset="2"/>
              <a:buChar char="Ø"/>
            </a:pPr>
            <a:endParaRPr lang="en-US" sz="1800" dirty="0" smtClean="0"/>
          </a:p>
          <a:p>
            <a:pPr>
              <a:buFont typeface="Wingdings" panose="05000000000000000000" pitchFamily="2" charset="2"/>
              <a:buChar char="Ø"/>
            </a:pPr>
            <a:endParaRPr lang="en-US" sz="1800" dirty="0" smtClean="0"/>
          </a:p>
          <a:p>
            <a:pPr>
              <a:buFont typeface="Wingdings" panose="05000000000000000000" pitchFamily="2" charset="2"/>
              <a:buChar char="Ø"/>
            </a:pPr>
            <a:endParaRPr lang="en-GB" sz="1800" dirty="0" smtClean="0"/>
          </a:p>
          <a:p>
            <a:pPr>
              <a:buFont typeface="Wingdings" panose="05000000000000000000" pitchFamily="2" charset="2"/>
              <a:buChar char="Ø"/>
            </a:pPr>
            <a:endParaRPr lang="en-US" sz="1800" dirty="0" smtClean="0"/>
          </a:p>
          <a:p>
            <a:pPr>
              <a:buFont typeface="Wingdings" panose="05000000000000000000" pitchFamily="2" charset="2"/>
              <a:buChar char="Ø"/>
            </a:pPr>
            <a:endParaRPr lang="en-US" dirty="0" smtClean="0"/>
          </a:p>
          <a:p>
            <a:endParaRPr lang="en-GB" dirty="0"/>
          </a:p>
        </p:txBody>
      </p:sp>
    </p:spTree>
    <p:extLst>
      <p:ext uri="{BB962C8B-B14F-4D97-AF65-F5344CB8AC3E}">
        <p14:creationId xmlns:p14="http://schemas.microsoft.com/office/powerpoint/2010/main" val="60327433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13082</TotalTime>
  <Words>1734</Words>
  <Application>Microsoft Office PowerPoint</Application>
  <PresentationFormat>Widescreen</PresentationFormat>
  <Paragraphs>120</Paragraphs>
  <Slides>12</Slides>
  <Notes>7</Notes>
  <HiddenSlides>0</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Tw Cen MT</vt:lpstr>
      <vt:lpstr>Tw Cen MT Condensed</vt:lpstr>
      <vt:lpstr>Wingdings</vt:lpstr>
      <vt:lpstr>Wingdings 3</vt:lpstr>
      <vt:lpstr>Integral</vt:lpstr>
      <vt:lpstr>Foreign Market Research  &amp; Risk Assessment  </vt:lpstr>
      <vt:lpstr>About Us</vt:lpstr>
      <vt:lpstr>About Australia </vt:lpstr>
      <vt:lpstr>Why Australia?</vt:lpstr>
      <vt:lpstr>The UK &amp; the Australian Market </vt:lpstr>
      <vt:lpstr>External Analysis (PESTEL):</vt:lpstr>
      <vt:lpstr>External Analysis ( PESTEL):</vt:lpstr>
      <vt:lpstr>Possible Risks:</vt:lpstr>
      <vt:lpstr>Internal analysis (SWOT):   </vt:lpstr>
      <vt:lpstr>Internal analysis (SWOT) </vt:lpstr>
      <vt:lpstr>Conclusion: </vt:lpstr>
      <vt:lpstr>References:</vt:lpstr>
    </vt:vector>
  </TitlesOfParts>
  <Company>World Food Programme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Tamara KHOURY</dc:creator>
  <cp:lastModifiedBy>Tamara KHOURY</cp:lastModifiedBy>
  <cp:revision>395</cp:revision>
  <dcterms:created xsi:type="dcterms:W3CDTF">2018-02-24T09:14:19Z</dcterms:created>
  <dcterms:modified xsi:type="dcterms:W3CDTF">2018-03-05T11:40:42Z</dcterms:modified>
</cp:coreProperties>
</file>