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75" r:id="rId5"/>
    <p:sldId id="259" r:id="rId6"/>
    <p:sldId id="260" r:id="rId7"/>
    <p:sldId id="261" r:id="rId8"/>
    <p:sldId id="262" r:id="rId9"/>
    <p:sldId id="263" r:id="rId10"/>
    <p:sldId id="264" r:id="rId11"/>
    <p:sldId id="265" r:id="rId12"/>
    <p:sldId id="266" r:id="rId13"/>
    <p:sldId id="268" r:id="rId14"/>
    <p:sldId id="267" r:id="rId15"/>
    <p:sldId id="269" r:id="rId16"/>
    <p:sldId id="270" r:id="rId17"/>
    <p:sldId id="271" r:id="rId18"/>
    <p:sldId id="272" r:id="rId19"/>
    <p:sldId id="273" r:id="rId20"/>
    <p:sldId id="274" r:id="rId21"/>
  </p:sldIdLst>
  <p:sldSz cx="18288000" cy="10287000"/>
  <p:notesSz cx="6858000" cy="9144000"/>
  <p:embeddedFontLst>
    <p:embeddedFont>
      <p:font typeface="Ansam" panose="020B0604020202020204" charset="-78"/>
      <p:regular r:id="rId22"/>
    </p:embeddedFont>
    <p:embeddedFont>
      <p:font typeface="Cooper BT Medium" panose="020B0604020202020204" charset="0"/>
      <p:regular r:id="rId23"/>
    </p:embeddedFont>
    <p:embeddedFont>
      <p:font typeface="DM Sans" pitchFamily="2" charset="0"/>
      <p:regular r:id="rId24"/>
      <p:bold r:id="rId25"/>
      <p:italic r:id="rId26"/>
      <p:boldItalic r:id="rId27"/>
    </p:embeddedFont>
    <p:embeddedFont>
      <p:font typeface="Montserrat Bold" panose="020B0604020202020204" charset="0"/>
      <p:regular r:id="rId28"/>
    </p:embeddedFont>
    <p:embeddedFont>
      <p:font typeface="Poppins" panose="00000500000000000000" pitchFamily="2" charset="0"/>
      <p:regular r:id="rId29"/>
      <p:bold r:id="rId30"/>
      <p:italic r:id="rId31"/>
      <p:boldItalic r:id="rId32"/>
    </p:embeddedFont>
    <p:embeddedFont>
      <p:font typeface="Questrial" pitchFamily="2" charset="0"/>
      <p:regular r:id="rId3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B8E74AC-7561-434D-B14E-886D51412964}" v="19" dt="2026-07-21T09:15:41.7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2" d="100"/>
          <a:sy n="52" d="100"/>
        </p:scale>
        <p:origin x="850"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9" Type="http://schemas.microsoft.com/office/2015/10/relationships/revisionInfo" Target="revisionInfo.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font" Target="fonts/font12.fntdata"/><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font" Target="fonts/font11.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unil khadka" userId="95e19c14d57e1eea" providerId="LiveId" clId="{7DD31998-9C5B-4DF1-BE82-6DAE487485D4}"/>
    <pc:docChg chg="undo custSel addSld modSld sldOrd">
      <pc:chgData name="sunil khadka" userId="95e19c14d57e1eea" providerId="LiveId" clId="{7DD31998-9C5B-4DF1-BE82-6DAE487485D4}" dt="2026-07-21T09:28:39.719" v="546" actId="20577"/>
      <pc:docMkLst>
        <pc:docMk/>
      </pc:docMkLst>
      <pc:sldChg chg="addSp delSp modSp mod">
        <pc:chgData name="sunil khadka" userId="95e19c14d57e1eea" providerId="LiveId" clId="{7DD31998-9C5B-4DF1-BE82-6DAE487485D4}" dt="2026-07-21T09:04:24.432" v="457" actId="1076"/>
        <pc:sldMkLst>
          <pc:docMk/>
          <pc:sldMk cId="0" sldId="258"/>
        </pc:sldMkLst>
        <pc:spChg chg="mod">
          <ac:chgData name="sunil khadka" userId="95e19c14d57e1eea" providerId="LiveId" clId="{7DD31998-9C5B-4DF1-BE82-6DAE487485D4}" dt="2026-07-21T08:40:53.133" v="227" actId="20577"/>
          <ac:spMkLst>
            <pc:docMk/>
            <pc:sldMk cId="0" sldId="258"/>
            <ac:spMk id="6" creationId="{00000000-0000-0000-0000-000000000000}"/>
          </ac:spMkLst>
        </pc:spChg>
        <pc:spChg chg="mod">
          <ac:chgData name="sunil khadka" userId="95e19c14d57e1eea" providerId="LiveId" clId="{7DD31998-9C5B-4DF1-BE82-6DAE487485D4}" dt="2026-07-21T09:02:28.235" v="437" actId="255"/>
          <ac:spMkLst>
            <pc:docMk/>
            <pc:sldMk cId="0" sldId="258"/>
            <ac:spMk id="65" creationId="{00000000-0000-0000-0000-000000000000}"/>
          </ac:spMkLst>
        </pc:spChg>
        <pc:spChg chg="mod">
          <ac:chgData name="sunil khadka" userId="95e19c14d57e1eea" providerId="LiveId" clId="{7DD31998-9C5B-4DF1-BE82-6DAE487485D4}" dt="2026-07-21T09:02:28.235" v="437" actId="255"/>
          <ac:spMkLst>
            <pc:docMk/>
            <pc:sldMk cId="0" sldId="258"/>
            <ac:spMk id="68" creationId="{00000000-0000-0000-0000-000000000000}"/>
          </ac:spMkLst>
        </pc:spChg>
        <pc:spChg chg="mod">
          <ac:chgData name="sunil khadka" userId="95e19c14d57e1eea" providerId="LiveId" clId="{7DD31998-9C5B-4DF1-BE82-6DAE487485D4}" dt="2026-07-21T09:04:24.432" v="457" actId="1076"/>
          <ac:spMkLst>
            <pc:docMk/>
            <pc:sldMk cId="0" sldId="258"/>
            <ac:spMk id="71" creationId="{00000000-0000-0000-0000-000000000000}"/>
          </ac:spMkLst>
        </pc:spChg>
        <pc:spChg chg="mod">
          <ac:chgData name="sunil khadka" userId="95e19c14d57e1eea" providerId="LiveId" clId="{7DD31998-9C5B-4DF1-BE82-6DAE487485D4}" dt="2026-07-21T09:04:19.556" v="456" actId="1076"/>
          <ac:spMkLst>
            <pc:docMk/>
            <pc:sldMk cId="0" sldId="258"/>
            <ac:spMk id="74" creationId="{00000000-0000-0000-0000-000000000000}"/>
          </ac:spMkLst>
        </pc:spChg>
        <pc:spChg chg="mod">
          <ac:chgData name="sunil khadka" userId="95e19c14d57e1eea" providerId="LiveId" clId="{7DD31998-9C5B-4DF1-BE82-6DAE487485D4}" dt="2026-07-21T09:04:16.355" v="455" actId="1076"/>
          <ac:spMkLst>
            <pc:docMk/>
            <pc:sldMk cId="0" sldId="258"/>
            <ac:spMk id="77" creationId="{00000000-0000-0000-0000-000000000000}"/>
          </ac:spMkLst>
        </pc:spChg>
        <pc:spChg chg="mod">
          <ac:chgData name="sunil khadka" userId="95e19c14d57e1eea" providerId="LiveId" clId="{7DD31998-9C5B-4DF1-BE82-6DAE487485D4}" dt="2026-07-21T09:02:56.345" v="440" actId="1076"/>
          <ac:spMkLst>
            <pc:docMk/>
            <pc:sldMk cId="0" sldId="258"/>
            <ac:spMk id="95" creationId="{00000000-0000-0000-0000-000000000000}"/>
          </ac:spMkLst>
        </pc:spChg>
        <pc:spChg chg="mod">
          <ac:chgData name="sunil khadka" userId="95e19c14d57e1eea" providerId="LiveId" clId="{7DD31998-9C5B-4DF1-BE82-6DAE487485D4}" dt="2026-07-21T09:03:08.356" v="442" actId="14100"/>
          <ac:spMkLst>
            <pc:docMk/>
            <pc:sldMk cId="0" sldId="258"/>
            <ac:spMk id="96" creationId="{00000000-0000-0000-0000-000000000000}"/>
          </ac:spMkLst>
        </pc:spChg>
        <pc:spChg chg="mod">
          <ac:chgData name="sunil khadka" userId="95e19c14d57e1eea" providerId="LiveId" clId="{7DD31998-9C5B-4DF1-BE82-6DAE487485D4}" dt="2026-07-21T09:04:04.711" v="453" actId="1076"/>
          <ac:spMkLst>
            <pc:docMk/>
            <pc:sldMk cId="0" sldId="258"/>
            <ac:spMk id="97" creationId="{00000000-0000-0000-0000-000000000000}"/>
          </ac:spMkLst>
        </pc:spChg>
        <pc:spChg chg="mod">
          <ac:chgData name="sunil khadka" userId="95e19c14d57e1eea" providerId="LiveId" clId="{7DD31998-9C5B-4DF1-BE82-6DAE487485D4}" dt="2026-07-21T09:04:01.517" v="452" actId="1076"/>
          <ac:spMkLst>
            <pc:docMk/>
            <pc:sldMk cId="0" sldId="258"/>
            <ac:spMk id="98" creationId="{00000000-0000-0000-0000-000000000000}"/>
          </ac:spMkLst>
        </pc:spChg>
        <pc:spChg chg="mod">
          <ac:chgData name="sunil khadka" userId="95e19c14d57e1eea" providerId="LiveId" clId="{7DD31998-9C5B-4DF1-BE82-6DAE487485D4}" dt="2026-07-21T09:03:57.972" v="451" actId="1076"/>
          <ac:spMkLst>
            <pc:docMk/>
            <pc:sldMk cId="0" sldId="258"/>
            <ac:spMk id="99" creationId="{00000000-0000-0000-0000-000000000000}"/>
          </ac:spMkLst>
        </pc:spChg>
        <pc:spChg chg="del mod">
          <ac:chgData name="sunil khadka" userId="95e19c14d57e1eea" providerId="LiveId" clId="{7DD31998-9C5B-4DF1-BE82-6DAE487485D4}" dt="2026-07-21T09:01:40.688" v="432"/>
          <ac:spMkLst>
            <pc:docMk/>
            <pc:sldMk cId="0" sldId="258"/>
            <ac:spMk id="100" creationId="{00000000-0000-0000-0000-000000000000}"/>
          </ac:spMkLst>
        </pc:spChg>
        <pc:spChg chg="add del">
          <ac:chgData name="sunil khadka" userId="95e19c14d57e1eea" providerId="LiveId" clId="{7DD31998-9C5B-4DF1-BE82-6DAE487485D4}" dt="2026-07-21T09:01:45.279" v="434" actId="22"/>
          <ac:spMkLst>
            <pc:docMk/>
            <pc:sldMk cId="0" sldId="258"/>
            <ac:spMk id="102" creationId="{293E0C85-182A-D535-0A1E-E0AC3758D088}"/>
          </ac:spMkLst>
        </pc:spChg>
        <pc:grpChg chg="mod">
          <ac:chgData name="sunil khadka" userId="95e19c14d57e1eea" providerId="LiveId" clId="{7DD31998-9C5B-4DF1-BE82-6DAE487485D4}" dt="2026-07-21T09:02:01.740" v="436" actId="1076"/>
          <ac:grpSpMkLst>
            <pc:docMk/>
            <pc:sldMk cId="0" sldId="258"/>
            <ac:grpSpMk id="12" creationId="{00000000-0000-0000-0000-000000000000}"/>
          </ac:grpSpMkLst>
        </pc:grpChg>
        <pc:grpChg chg="mod">
          <ac:chgData name="sunil khadka" userId="95e19c14d57e1eea" providerId="LiveId" clId="{7DD31998-9C5B-4DF1-BE82-6DAE487485D4}" dt="2026-07-21T09:02:46.394" v="438" actId="14100"/>
          <ac:grpSpMkLst>
            <pc:docMk/>
            <pc:sldMk cId="0" sldId="258"/>
            <ac:grpSpMk id="80" creationId="{00000000-0000-0000-0000-000000000000}"/>
          </ac:grpSpMkLst>
        </pc:grpChg>
        <pc:grpChg chg="mod">
          <ac:chgData name="sunil khadka" userId="95e19c14d57e1eea" providerId="LiveId" clId="{7DD31998-9C5B-4DF1-BE82-6DAE487485D4}" dt="2026-07-21T09:03:03.712" v="441" actId="14100"/>
          <ac:grpSpMkLst>
            <pc:docMk/>
            <pc:sldMk cId="0" sldId="258"/>
            <ac:grpSpMk id="83" creationId="{00000000-0000-0000-0000-000000000000}"/>
          </ac:grpSpMkLst>
        </pc:grpChg>
        <pc:grpChg chg="mod">
          <ac:chgData name="sunil khadka" userId="95e19c14d57e1eea" providerId="LiveId" clId="{7DD31998-9C5B-4DF1-BE82-6DAE487485D4}" dt="2026-07-21T09:03:14.886" v="443" actId="14100"/>
          <ac:grpSpMkLst>
            <pc:docMk/>
            <pc:sldMk cId="0" sldId="258"/>
            <ac:grpSpMk id="86" creationId="{00000000-0000-0000-0000-000000000000}"/>
          </ac:grpSpMkLst>
        </pc:grpChg>
        <pc:grpChg chg="mod">
          <ac:chgData name="sunil khadka" userId="95e19c14d57e1eea" providerId="LiveId" clId="{7DD31998-9C5B-4DF1-BE82-6DAE487485D4}" dt="2026-07-21T09:03:29.103" v="446" actId="14100"/>
          <ac:grpSpMkLst>
            <pc:docMk/>
            <pc:sldMk cId="0" sldId="258"/>
            <ac:grpSpMk id="89" creationId="{00000000-0000-0000-0000-000000000000}"/>
          </ac:grpSpMkLst>
        </pc:grpChg>
        <pc:grpChg chg="mod">
          <ac:chgData name="sunil khadka" userId="95e19c14d57e1eea" providerId="LiveId" clId="{7DD31998-9C5B-4DF1-BE82-6DAE487485D4}" dt="2026-07-21T09:03:39.173" v="448" actId="14100"/>
          <ac:grpSpMkLst>
            <pc:docMk/>
            <pc:sldMk cId="0" sldId="258"/>
            <ac:grpSpMk id="92" creationId="{00000000-0000-0000-0000-000000000000}"/>
          </ac:grpSpMkLst>
        </pc:grpChg>
      </pc:sldChg>
      <pc:sldChg chg="modSp mod">
        <pc:chgData name="sunil khadka" userId="95e19c14d57e1eea" providerId="LiveId" clId="{7DD31998-9C5B-4DF1-BE82-6DAE487485D4}" dt="2026-07-21T09:05:25.096" v="473" actId="20577"/>
        <pc:sldMkLst>
          <pc:docMk/>
          <pc:sldMk cId="0" sldId="259"/>
        </pc:sldMkLst>
        <pc:spChg chg="mod">
          <ac:chgData name="sunil khadka" userId="95e19c14d57e1eea" providerId="LiveId" clId="{7DD31998-9C5B-4DF1-BE82-6DAE487485D4}" dt="2026-07-21T08:39:38.159" v="183" actId="20577"/>
          <ac:spMkLst>
            <pc:docMk/>
            <pc:sldMk cId="0" sldId="259"/>
            <ac:spMk id="12" creationId="{00000000-0000-0000-0000-000000000000}"/>
          </ac:spMkLst>
        </pc:spChg>
        <pc:spChg chg="mod">
          <ac:chgData name="sunil khadka" userId="95e19c14d57e1eea" providerId="LiveId" clId="{7DD31998-9C5B-4DF1-BE82-6DAE487485D4}" dt="2026-07-21T09:04:46.681" v="458" actId="113"/>
          <ac:spMkLst>
            <pc:docMk/>
            <pc:sldMk cId="0" sldId="259"/>
            <ac:spMk id="15" creationId="{00000000-0000-0000-0000-000000000000}"/>
          </ac:spMkLst>
        </pc:spChg>
        <pc:spChg chg="mod">
          <ac:chgData name="sunil khadka" userId="95e19c14d57e1eea" providerId="LiveId" clId="{7DD31998-9C5B-4DF1-BE82-6DAE487485D4}" dt="2026-07-21T09:04:52.921" v="459" actId="113"/>
          <ac:spMkLst>
            <pc:docMk/>
            <pc:sldMk cId="0" sldId="259"/>
            <ac:spMk id="16" creationId="{00000000-0000-0000-0000-000000000000}"/>
          </ac:spMkLst>
        </pc:spChg>
        <pc:spChg chg="mod">
          <ac:chgData name="sunil khadka" userId="95e19c14d57e1eea" providerId="LiveId" clId="{7DD31998-9C5B-4DF1-BE82-6DAE487485D4}" dt="2026-07-21T09:04:56.752" v="460" actId="113"/>
          <ac:spMkLst>
            <pc:docMk/>
            <pc:sldMk cId="0" sldId="259"/>
            <ac:spMk id="17" creationId="{00000000-0000-0000-0000-000000000000}"/>
          </ac:spMkLst>
        </pc:spChg>
        <pc:spChg chg="mod">
          <ac:chgData name="sunil khadka" userId="95e19c14d57e1eea" providerId="LiveId" clId="{7DD31998-9C5B-4DF1-BE82-6DAE487485D4}" dt="2026-07-21T09:05:25.096" v="473" actId="20577"/>
          <ac:spMkLst>
            <pc:docMk/>
            <pc:sldMk cId="0" sldId="259"/>
            <ac:spMk id="24" creationId="{00000000-0000-0000-0000-000000000000}"/>
          </ac:spMkLst>
        </pc:spChg>
        <pc:spChg chg="mod">
          <ac:chgData name="sunil khadka" userId="95e19c14d57e1eea" providerId="LiveId" clId="{7DD31998-9C5B-4DF1-BE82-6DAE487485D4}" dt="2026-07-21T09:05:12.745" v="461" actId="113"/>
          <ac:spMkLst>
            <pc:docMk/>
            <pc:sldMk cId="0" sldId="259"/>
            <ac:spMk id="29" creationId="{00000000-0000-0000-0000-000000000000}"/>
          </ac:spMkLst>
        </pc:spChg>
      </pc:sldChg>
      <pc:sldChg chg="modSp mod">
        <pc:chgData name="sunil khadka" userId="95e19c14d57e1eea" providerId="LiveId" clId="{7DD31998-9C5B-4DF1-BE82-6DAE487485D4}" dt="2026-07-21T09:27:58.718" v="487" actId="1076"/>
        <pc:sldMkLst>
          <pc:docMk/>
          <pc:sldMk cId="0" sldId="260"/>
        </pc:sldMkLst>
        <pc:spChg chg="mod">
          <ac:chgData name="sunil khadka" userId="95e19c14d57e1eea" providerId="LiveId" clId="{7DD31998-9C5B-4DF1-BE82-6DAE487485D4}" dt="2026-07-21T02:39:41.819" v="25" actId="313"/>
          <ac:spMkLst>
            <pc:docMk/>
            <pc:sldMk cId="0" sldId="260"/>
            <ac:spMk id="11" creationId="{00000000-0000-0000-0000-000000000000}"/>
          </ac:spMkLst>
        </pc:spChg>
        <pc:spChg chg="mod">
          <ac:chgData name="sunil khadka" userId="95e19c14d57e1eea" providerId="LiveId" clId="{7DD31998-9C5B-4DF1-BE82-6DAE487485D4}" dt="2026-07-21T09:27:58.718" v="487" actId="1076"/>
          <ac:spMkLst>
            <pc:docMk/>
            <pc:sldMk cId="0" sldId="260"/>
            <ac:spMk id="15" creationId="{00000000-0000-0000-0000-000000000000}"/>
          </ac:spMkLst>
        </pc:spChg>
        <pc:grpChg chg="mod">
          <ac:chgData name="sunil khadka" userId="95e19c14d57e1eea" providerId="LiveId" clId="{7DD31998-9C5B-4DF1-BE82-6DAE487485D4}" dt="2026-07-21T02:53:23.066" v="27" actId="1037"/>
          <ac:grpSpMkLst>
            <pc:docMk/>
            <pc:sldMk cId="0" sldId="260"/>
            <ac:grpSpMk id="5" creationId="{00000000-0000-0000-0000-000000000000}"/>
          </ac:grpSpMkLst>
        </pc:grpChg>
      </pc:sldChg>
      <pc:sldChg chg="modSp mod">
        <pc:chgData name="sunil khadka" userId="95e19c14d57e1eea" providerId="LiveId" clId="{7DD31998-9C5B-4DF1-BE82-6DAE487485D4}" dt="2026-07-21T09:28:39.719" v="546" actId="20577"/>
        <pc:sldMkLst>
          <pc:docMk/>
          <pc:sldMk cId="0" sldId="261"/>
        </pc:sldMkLst>
        <pc:spChg chg="mod">
          <ac:chgData name="sunil khadka" userId="95e19c14d57e1eea" providerId="LiveId" clId="{7DD31998-9C5B-4DF1-BE82-6DAE487485D4}" dt="2026-07-21T09:28:24.176" v="517" actId="20577"/>
          <ac:spMkLst>
            <pc:docMk/>
            <pc:sldMk cId="0" sldId="261"/>
            <ac:spMk id="3" creationId="{00000000-0000-0000-0000-000000000000}"/>
          </ac:spMkLst>
        </pc:spChg>
        <pc:spChg chg="mod">
          <ac:chgData name="sunil khadka" userId="95e19c14d57e1eea" providerId="LiveId" clId="{7DD31998-9C5B-4DF1-BE82-6DAE487485D4}" dt="2026-07-21T09:28:39.719" v="546" actId="20577"/>
          <ac:spMkLst>
            <pc:docMk/>
            <pc:sldMk cId="0" sldId="261"/>
            <ac:spMk id="4" creationId="{00000000-0000-0000-0000-000000000000}"/>
          </ac:spMkLst>
        </pc:spChg>
      </pc:sldChg>
      <pc:sldChg chg="modSp mod">
        <pc:chgData name="sunil khadka" userId="95e19c14d57e1eea" providerId="LiveId" clId="{7DD31998-9C5B-4DF1-BE82-6DAE487485D4}" dt="2026-07-21T09:15:43.022" v="485" actId="20577"/>
        <pc:sldMkLst>
          <pc:docMk/>
          <pc:sldMk cId="0" sldId="264"/>
        </pc:sldMkLst>
        <pc:spChg chg="mod">
          <ac:chgData name="sunil khadka" userId="95e19c14d57e1eea" providerId="LiveId" clId="{7DD31998-9C5B-4DF1-BE82-6DAE487485D4}" dt="2026-07-21T09:15:43.022" v="485" actId="20577"/>
          <ac:spMkLst>
            <pc:docMk/>
            <pc:sldMk cId="0" sldId="264"/>
            <ac:spMk id="3" creationId="{00000000-0000-0000-0000-000000000000}"/>
          </ac:spMkLst>
        </pc:spChg>
      </pc:sldChg>
      <pc:sldChg chg="modSp mod">
        <pc:chgData name="sunil khadka" userId="95e19c14d57e1eea" providerId="LiveId" clId="{7DD31998-9C5B-4DF1-BE82-6DAE487485D4}" dt="2026-07-21T08:47:13.765" v="263" actId="20577"/>
        <pc:sldMkLst>
          <pc:docMk/>
          <pc:sldMk cId="0" sldId="266"/>
        </pc:sldMkLst>
        <pc:spChg chg="mod">
          <ac:chgData name="sunil khadka" userId="95e19c14d57e1eea" providerId="LiveId" clId="{7DD31998-9C5B-4DF1-BE82-6DAE487485D4}" dt="2026-07-21T08:47:13.765" v="263" actId="20577"/>
          <ac:spMkLst>
            <pc:docMk/>
            <pc:sldMk cId="0" sldId="266"/>
            <ac:spMk id="5" creationId="{00000000-0000-0000-0000-000000000000}"/>
          </ac:spMkLst>
        </pc:spChg>
      </pc:sldChg>
      <pc:sldChg chg="modSp mod ord">
        <pc:chgData name="sunil khadka" userId="95e19c14d57e1eea" providerId="LiveId" clId="{7DD31998-9C5B-4DF1-BE82-6DAE487485D4}" dt="2026-07-21T08:55:38.384" v="419" actId="123"/>
        <pc:sldMkLst>
          <pc:docMk/>
          <pc:sldMk cId="0" sldId="267"/>
        </pc:sldMkLst>
        <pc:spChg chg="mod">
          <ac:chgData name="sunil khadka" userId="95e19c14d57e1eea" providerId="LiveId" clId="{7DD31998-9C5B-4DF1-BE82-6DAE487485D4}" dt="2026-07-21T08:55:38.384" v="419" actId="123"/>
          <ac:spMkLst>
            <pc:docMk/>
            <pc:sldMk cId="0" sldId="267"/>
            <ac:spMk id="4" creationId="{00000000-0000-0000-0000-000000000000}"/>
          </ac:spMkLst>
        </pc:spChg>
      </pc:sldChg>
      <pc:sldChg chg="modSp mod">
        <pc:chgData name="sunil khadka" userId="95e19c14d57e1eea" providerId="LiveId" clId="{7DD31998-9C5B-4DF1-BE82-6DAE487485D4}" dt="2026-07-21T08:55:32.020" v="418" actId="123"/>
        <pc:sldMkLst>
          <pc:docMk/>
          <pc:sldMk cId="0" sldId="268"/>
        </pc:sldMkLst>
        <pc:spChg chg="mod">
          <ac:chgData name="sunil khadka" userId="95e19c14d57e1eea" providerId="LiveId" clId="{7DD31998-9C5B-4DF1-BE82-6DAE487485D4}" dt="2026-07-21T08:55:32.020" v="418" actId="123"/>
          <ac:spMkLst>
            <pc:docMk/>
            <pc:sldMk cId="0" sldId="268"/>
            <ac:spMk id="4" creationId="{00000000-0000-0000-0000-000000000000}"/>
          </ac:spMkLst>
        </pc:spChg>
      </pc:sldChg>
      <pc:sldChg chg="modSp mod">
        <pc:chgData name="sunil khadka" userId="95e19c14d57e1eea" providerId="LiveId" clId="{7DD31998-9C5B-4DF1-BE82-6DAE487485D4}" dt="2026-07-21T03:12:39.330" v="28" actId="20577"/>
        <pc:sldMkLst>
          <pc:docMk/>
          <pc:sldMk cId="0" sldId="269"/>
        </pc:sldMkLst>
        <pc:spChg chg="mod">
          <ac:chgData name="sunil khadka" userId="95e19c14d57e1eea" providerId="LiveId" clId="{7DD31998-9C5B-4DF1-BE82-6DAE487485D4}" dt="2026-07-21T03:12:39.330" v="28" actId="20577"/>
          <ac:spMkLst>
            <pc:docMk/>
            <pc:sldMk cId="0" sldId="269"/>
            <ac:spMk id="5" creationId="{00000000-0000-0000-0000-000000000000}"/>
          </ac:spMkLst>
        </pc:spChg>
      </pc:sldChg>
      <pc:sldChg chg="modSp mod">
        <pc:chgData name="sunil khadka" userId="95e19c14d57e1eea" providerId="LiveId" clId="{7DD31998-9C5B-4DF1-BE82-6DAE487485D4}" dt="2026-07-21T03:16:06.390" v="132" actId="20577"/>
        <pc:sldMkLst>
          <pc:docMk/>
          <pc:sldMk cId="0" sldId="271"/>
        </pc:sldMkLst>
        <pc:spChg chg="mod">
          <ac:chgData name="sunil khadka" userId="95e19c14d57e1eea" providerId="LiveId" clId="{7DD31998-9C5B-4DF1-BE82-6DAE487485D4}" dt="2026-07-21T03:16:06.390" v="132" actId="20577"/>
          <ac:spMkLst>
            <pc:docMk/>
            <pc:sldMk cId="0" sldId="271"/>
            <ac:spMk id="4" creationId="{00000000-0000-0000-0000-000000000000}"/>
          </ac:spMkLst>
        </pc:spChg>
      </pc:sldChg>
      <pc:sldChg chg="modSp add mod ord">
        <pc:chgData name="sunil khadka" userId="95e19c14d57e1eea" providerId="LiveId" clId="{7DD31998-9C5B-4DF1-BE82-6DAE487485D4}" dt="2026-07-21T08:59:45.101" v="429" actId="1076"/>
        <pc:sldMkLst>
          <pc:docMk/>
          <pc:sldMk cId="1651888793" sldId="275"/>
        </pc:sldMkLst>
        <pc:spChg chg="mod">
          <ac:chgData name="sunil khadka" userId="95e19c14d57e1eea" providerId="LiveId" clId="{7DD31998-9C5B-4DF1-BE82-6DAE487485D4}" dt="2026-07-21T08:59:19.321" v="428" actId="1076"/>
          <ac:spMkLst>
            <pc:docMk/>
            <pc:sldMk cId="1651888793" sldId="275"/>
            <ac:spMk id="2" creationId="{0C3EDB6A-3C0E-F2D0-5A6E-412EB8747BCD}"/>
          </ac:spMkLst>
        </pc:spChg>
        <pc:spChg chg="mod">
          <ac:chgData name="sunil khadka" userId="95e19c14d57e1eea" providerId="LiveId" clId="{7DD31998-9C5B-4DF1-BE82-6DAE487485D4}" dt="2026-07-21T08:58:58.613" v="425" actId="1076"/>
          <ac:spMkLst>
            <pc:docMk/>
            <pc:sldMk cId="1651888793" sldId="275"/>
            <ac:spMk id="3" creationId="{C8B10C9C-1F20-9852-90B5-AE212B2C14AE}"/>
          </ac:spMkLst>
        </pc:spChg>
        <pc:spChg chg="mod">
          <ac:chgData name="sunil khadka" userId="95e19c14d57e1eea" providerId="LiveId" clId="{7DD31998-9C5B-4DF1-BE82-6DAE487485D4}" dt="2026-07-21T08:59:03.823" v="426" actId="1076"/>
          <ac:spMkLst>
            <pc:docMk/>
            <pc:sldMk cId="1651888793" sldId="275"/>
            <ac:spMk id="4" creationId="{A7B38B8E-24E1-E5B5-F337-98A987297A53}"/>
          </ac:spMkLst>
        </pc:spChg>
        <pc:spChg chg="mod">
          <ac:chgData name="sunil khadka" userId="95e19c14d57e1eea" providerId="LiveId" clId="{7DD31998-9C5B-4DF1-BE82-6DAE487485D4}" dt="2026-07-21T08:59:45.101" v="429" actId="1076"/>
          <ac:spMkLst>
            <pc:docMk/>
            <pc:sldMk cId="1651888793" sldId="275"/>
            <ac:spMk id="5" creationId="{D53EA82A-06E4-298D-05C7-86708DFC29E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7/21/2026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7/21/2026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7/21/2026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sv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sv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sv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14.sv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s://doi.org/10.1007/s10462-025-11215-9" TargetMode="External"/><Relationship Id="rId2" Type="http://schemas.openxmlformats.org/officeDocument/2006/relationships/hyperlink" Target="https://doi.org/10.1016/j.iot.2025.101696" TargetMode="External"/><Relationship Id="rId1" Type="http://schemas.openxmlformats.org/officeDocument/2006/relationships/slideLayout" Target="../slideLayouts/slideLayout7.xml"/><Relationship Id="rId4" Type="http://schemas.openxmlformats.org/officeDocument/2006/relationships/image" Target="../media/image3.svg"/></Relationships>
</file>

<file path=ppt/slides/_rels/slide19.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sv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7.sv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rgbClr val="F3B0F2">
                <a:alpha val="100000"/>
              </a:srgbClr>
            </a:gs>
            <a:gs pos="100000">
              <a:srgbClr val="FDF5B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a:off x="-1409552" y="1317410"/>
            <a:ext cx="5738701" cy="7940890"/>
          </a:xfrm>
          <a:custGeom>
            <a:avLst/>
            <a:gdLst/>
            <a:ahLst/>
            <a:cxnLst/>
            <a:rect l="l" t="t" r="r" b="b"/>
            <a:pathLst>
              <a:path w="5738701" h="7940890">
                <a:moveTo>
                  <a:pt x="0" y="0"/>
                </a:moveTo>
                <a:lnTo>
                  <a:pt x="5738701" y="0"/>
                </a:lnTo>
                <a:lnTo>
                  <a:pt x="5738701" y="7940890"/>
                </a:lnTo>
                <a:lnTo>
                  <a:pt x="0" y="794089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TextBox 3"/>
          <p:cNvSpPr txBox="1"/>
          <p:nvPr/>
        </p:nvSpPr>
        <p:spPr>
          <a:xfrm>
            <a:off x="3164511" y="2658659"/>
            <a:ext cx="11958977" cy="2629197"/>
          </a:xfrm>
          <a:prstGeom prst="rect">
            <a:avLst/>
          </a:prstGeom>
        </p:spPr>
        <p:txBody>
          <a:bodyPr lIns="0" tIns="0" rIns="0" bIns="0" rtlCol="0" anchor="t">
            <a:spAutoFit/>
          </a:bodyPr>
          <a:lstStyle/>
          <a:p>
            <a:pPr algn="ctr">
              <a:lnSpc>
                <a:spcPts val="4383"/>
              </a:lnSpc>
            </a:pPr>
            <a:r>
              <a:rPr lang="en-US" sz="3506">
                <a:solidFill>
                  <a:srgbClr val="060606"/>
                </a:solidFill>
                <a:latin typeface="Ansam"/>
                <a:ea typeface="Ansam"/>
                <a:cs typeface="Ansam"/>
                <a:sym typeface="Ansam"/>
              </a:rPr>
              <a:t>THOMAS KUHN’S CONCEPT OF PARADIGM AS INTELLECTUAL FRAMEWORK</a:t>
            </a:r>
          </a:p>
          <a:p>
            <a:pPr algn="ctr">
              <a:lnSpc>
                <a:spcPts val="3000"/>
              </a:lnSpc>
            </a:pPr>
            <a:r>
              <a:rPr lang="en-US" sz="2400">
                <a:solidFill>
                  <a:srgbClr val="060606"/>
                </a:solidFill>
                <a:latin typeface="Ansam"/>
                <a:ea typeface="Ansam"/>
                <a:cs typeface="Ansam"/>
                <a:sym typeface="Ansam"/>
              </a:rPr>
              <a:t>HOW IT INFLUENCE MY TOPIC ‘A CRITICAL REVIEW OF EXPLAINABLE ARTIFICIAL INTELLIGENCE (XAI) MODELS FOR ENHANCING FINANCIAL FRAUD DETECTION IN BANKING’ </a:t>
            </a:r>
          </a:p>
          <a:p>
            <a:pPr algn="ctr">
              <a:lnSpc>
                <a:spcPts val="3000"/>
              </a:lnSpc>
            </a:pPr>
            <a:endParaRPr lang="en-US" sz="2400">
              <a:solidFill>
                <a:srgbClr val="060606"/>
              </a:solidFill>
              <a:latin typeface="Ansam"/>
              <a:ea typeface="Ansam"/>
              <a:cs typeface="Ansam"/>
              <a:sym typeface="Ansam"/>
            </a:endParaRPr>
          </a:p>
        </p:txBody>
      </p:sp>
      <p:sp>
        <p:nvSpPr>
          <p:cNvPr id="4" name="TextBox 4"/>
          <p:cNvSpPr txBox="1"/>
          <p:nvPr/>
        </p:nvSpPr>
        <p:spPr>
          <a:xfrm>
            <a:off x="4330056" y="6170907"/>
            <a:ext cx="9627887" cy="2659402"/>
          </a:xfrm>
          <a:prstGeom prst="rect">
            <a:avLst/>
          </a:prstGeom>
        </p:spPr>
        <p:txBody>
          <a:bodyPr lIns="0" tIns="0" rIns="0" bIns="0" rtlCol="0" anchor="t">
            <a:spAutoFit/>
          </a:bodyPr>
          <a:lstStyle/>
          <a:p>
            <a:pPr algn="ctr">
              <a:lnSpc>
                <a:spcPts val="3568"/>
              </a:lnSpc>
            </a:pPr>
            <a:r>
              <a:rPr lang="en-US" sz="2549" spc="68">
                <a:solidFill>
                  <a:srgbClr val="060606"/>
                </a:solidFill>
                <a:latin typeface="Questrial"/>
                <a:ea typeface="Questrial"/>
                <a:cs typeface="Questrial"/>
                <a:sym typeface="Questrial"/>
              </a:rPr>
              <a:t>PRESENTED BY:</a:t>
            </a:r>
          </a:p>
          <a:p>
            <a:pPr algn="ctr">
              <a:lnSpc>
                <a:spcPts val="3568"/>
              </a:lnSpc>
            </a:pPr>
            <a:r>
              <a:rPr lang="en-US" sz="2549" spc="68">
                <a:solidFill>
                  <a:srgbClr val="060606"/>
                </a:solidFill>
                <a:latin typeface="Questrial"/>
                <a:ea typeface="Questrial"/>
                <a:cs typeface="Questrial"/>
                <a:sym typeface="Questrial"/>
              </a:rPr>
              <a:t>BINA SUBEDI (2512009)</a:t>
            </a:r>
          </a:p>
          <a:p>
            <a:pPr algn="ctr">
              <a:lnSpc>
                <a:spcPts val="3568"/>
              </a:lnSpc>
            </a:pPr>
            <a:r>
              <a:rPr lang="en-US" sz="2549" spc="68">
                <a:solidFill>
                  <a:srgbClr val="060606"/>
                </a:solidFill>
                <a:latin typeface="Questrial"/>
                <a:ea typeface="Questrial"/>
                <a:cs typeface="Questrial"/>
                <a:sym typeface="Questrial"/>
              </a:rPr>
              <a:t>DBA CANDIDATE, UWTSD</a:t>
            </a:r>
          </a:p>
          <a:p>
            <a:pPr algn="ctr">
              <a:lnSpc>
                <a:spcPts val="3568"/>
              </a:lnSpc>
            </a:pPr>
            <a:r>
              <a:rPr lang="en-US" sz="2549" spc="68">
                <a:solidFill>
                  <a:srgbClr val="060606"/>
                </a:solidFill>
                <a:latin typeface="Questrial"/>
                <a:ea typeface="Questrial"/>
                <a:cs typeface="Questrial"/>
                <a:sym typeface="Questrial"/>
              </a:rPr>
              <a:t>LECTURER: DR. STEPHEN MALONE</a:t>
            </a:r>
          </a:p>
          <a:p>
            <a:pPr algn="ctr">
              <a:lnSpc>
                <a:spcPts val="3428"/>
              </a:lnSpc>
            </a:pPr>
            <a:r>
              <a:rPr lang="en-US" sz="2449" spc="66">
                <a:solidFill>
                  <a:srgbClr val="060606"/>
                </a:solidFill>
                <a:latin typeface="Questrial"/>
                <a:ea typeface="Questrial"/>
                <a:cs typeface="Questrial"/>
                <a:sym typeface="Questrial"/>
              </a:rPr>
              <a:t>ADVANCING TO DOCTORAL RESEARCH STAGE  (LCDB7012)</a:t>
            </a:r>
          </a:p>
          <a:p>
            <a:pPr algn="ctr">
              <a:lnSpc>
                <a:spcPts val="3568"/>
              </a:lnSpc>
            </a:pPr>
            <a:endParaRPr lang="en-US" sz="2449" spc="66">
              <a:solidFill>
                <a:srgbClr val="060606"/>
              </a:solidFill>
              <a:latin typeface="Questrial"/>
              <a:ea typeface="Questrial"/>
              <a:cs typeface="Questrial"/>
              <a:sym typeface="Questrial"/>
            </a:endParaRPr>
          </a:p>
        </p:txBody>
      </p:sp>
      <p:grpSp>
        <p:nvGrpSpPr>
          <p:cNvPr id="5" name="Group 5"/>
          <p:cNvGrpSpPr/>
          <p:nvPr/>
        </p:nvGrpSpPr>
        <p:grpSpPr>
          <a:xfrm>
            <a:off x="-1105625" y="311696"/>
            <a:ext cx="20499250" cy="532909"/>
            <a:chOff x="0" y="0"/>
            <a:chExt cx="27332334" cy="710546"/>
          </a:xfrm>
        </p:grpSpPr>
        <p:sp>
          <p:nvSpPr>
            <p:cNvPr id="6" name="Freeform 6"/>
            <p:cNvSpPr/>
            <p:nvPr/>
          </p:nvSpPr>
          <p:spPr>
            <a:xfrm>
              <a:off x="0" y="0"/>
              <a:ext cx="13666167" cy="710546"/>
            </a:xfrm>
            <a:custGeom>
              <a:avLst/>
              <a:gdLst/>
              <a:ahLst/>
              <a:cxnLst/>
              <a:rect l="l" t="t" r="r" b="b"/>
              <a:pathLst>
                <a:path w="13666167" h="710546">
                  <a:moveTo>
                    <a:pt x="0" y="0"/>
                  </a:moveTo>
                  <a:lnTo>
                    <a:pt x="13666167" y="0"/>
                  </a:lnTo>
                  <a:lnTo>
                    <a:pt x="13666167" y="710546"/>
                  </a:lnTo>
                  <a:lnTo>
                    <a:pt x="0" y="710546"/>
                  </a:lnTo>
                  <a:lnTo>
                    <a:pt x="0" y="0"/>
                  </a:lnTo>
                  <a:close/>
                </a:path>
              </a:pathLst>
            </a:custGeom>
            <a:blipFill>
              <a:blip>
                <a:alphaModFix amt="50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7" name="Freeform 7"/>
            <p:cNvSpPr/>
            <p:nvPr/>
          </p:nvSpPr>
          <p:spPr>
            <a:xfrm>
              <a:off x="13666167" y="0"/>
              <a:ext cx="13666167" cy="710546"/>
            </a:xfrm>
            <a:custGeom>
              <a:avLst/>
              <a:gdLst/>
              <a:ahLst/>
              <a:cxnLst/>
              <a:rect l="l" t="t" r="r" b="b"/>
              <a:pathLst>
                <a:path w="13666167" h="710546">
                  <a:moveTo>
                    <a:pt x="0" y="0"/>
                  </a:moveTo>
                  <a:lnTo>
                    <a:pt x="13666167" y="0"/>
                  </a:lnTo>
                  <a:lnTo>
                    <a:pt x="13666167" y="710546"/>
                  </a:lnTo>
                  <a:lnTo>
                    <a:pt x="0" y="710546"/>
                  </a:lnTo>
                  <a:lnTo>
                    <a:pt x="0" y="0"/>
                  </a:lnTo>
                  <a:close/>
                </a:path>
              </a:pathLst>
            </a:custGeom>
            <a:blipFill>
              <a:blip>
                <a:alphaModFix amt="50000"/>
                <a:extLst>
                  <a:ext uri="{96DAC541-7B7A-43D3-8B79-37D633B846F1}">
                    <asvg:svgBlip xmlns:asvg="http://schemas.microsoft.com/office/drawing/2016/SVG/main" r:embed="rId3"/>
                  </a:ext>
                </a:extLst>
              </a:blip>
              <a:stretch>
                <a:fillRect/>
              </a:stretch>
            </a:blipFill>
          </p:spPr>
          <p:txBody>
            <a:bodyPr/>
            <a:lstStyle/>
            <a:p>
              <a:endParaRPr lang="en-US"/>
            </a:p>
          </p:txBody>
        </p:sp>
      </p:grpSp>
      <p:grpSp>
        <p:nvGrpSpPr>
          <p:cNvPr id="8" name="Group 8"/>
          <p:cNvGrpSpPr/>
          <p:nvPr/>
        </p:nvGrpSpPr>
        <p:grpSpPr>
          <a:xfrm>
            <a:off x="-1105625" y="9440271"/>
            <a:ext cx="20499250" cy="532909"/>
            <a:chOff x="0" y="0"/>
            <a:chExt cx="27332334" cy="710546"/>
          </a:xfrm>
        </p:grpSpPr>
        <p:sp>
          <p:nvSpPr>
            <p:cNvPr id="9" name="Freeform 9"/>
            <p:cNvSpPr/>
            <p:nvPr/>
          </p:nvSpPr>
          <p:spPr>
            <a:xfrm>
              <a:off x="0" y="0"/>
              <a:ext cx="13666167" cy="710546"/>
            </a:xfrm>
            <a:custGeom>
              <a:avLst/>
              <a:gdLst/>
              <a:ahLst/>
              <a:cxnLst/>
              <a:rect l="l" t="t" r="r" b="b"/>
              <a:pathLst>
                <a:path w="13666167" h="710546">
                  <a:moveTo>
                    <a:pt x="0" y="0"/>
                  </a:moveTo>
                  <a:lnTo>
                    <a:pt x="13666167" y="0"/>
                  </a:lnTo>
                  <a:lnTo>
                    <a:pt x="13666167" y="710546"/>
                  </a:lnTo>
                  <a:lnTo>
                    <a:pt x="0" y="710546"/>
                  </a:lnTo>
                  <a:lnTo>
                    <a:pt x="0" y="0"/>
                  </a:lnTo>
                  <a:close/>
                </a:path>
              </a:pathLst>
            </a:custGeom>
            <a:blipFill>
              <a:blip>
                <a:alphaModFix amt="50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0" name="Freeform 10"/>
            <p:cNvSpPr/>
            <p:nvPr/>
          </p:nvSpPr>
          <p:spPr>
            <a:xfrm>
              <a:off x="13666167" y="0"/>
              <a:ext cx="13666167" cy="710546"/>
            </a:xfrm>
            <a:custGeom>
              <a:avLst/>
              <a:gdLst/>
              <a:ahLst/>
              <a:cxnLst/>
              <a:rect l="l" t="t" r="r" b="b"/>
              <a:pathLst>
                <a:path w="13666167" h="710546">
                  <a:moveTo>
                    <a:pt x="0" y="0"/>
                  </a:moveTo>
                  <a:lnTo>
                    <a:pt x="13666167" y="0"/>
                  </a:lnTo>
                  <a:lnTo>
                    <a:pt x="13666167" y="710546"/>
                  </a:lnTo>
                  <a:lnTo>
                    <a:pt x="0" y="710546"/>
                  </a:lnTo>
                  <a:lnTo>
                    <a:pt x="0" y="0"/>
                  </a:lnTo>
                  <a:close/>
                </a:path>
              </a:pathLst>
            </a:custGeom>
            <a:blipFill>
              <a:blip>
                <a:alphaModFix amt="50000"/>
                <a:extLst>
                  <a:ext uri="{96DAC541-7B7A-43D3-8B79-37D633B846F1}">
                    <asvg:svgBlip xmlns:asvg="http://schemas.microsoft.com/office/drawing/2016/SVG/main" r:embed="rId3"/>
                  </a:ext>
                </a:extLst>
              </a:blip>
              <a:stretch>
                <a:fillRect/>
              </a:stretch>
            </a:blipFill>
          </p:spPr>
          <p:txBody>
            <a:bodyPr/>
            <a:lstStyle/>
            <a:p>
              <a:endParaRPr lang="en-US"/>
            </a:p>
          </p:txBody>
        </p:sp>
      </p:grpSp>
      <p:sp>
        <p:nvSpPr>
          <p:cNvPr id="11" name="Freeform 11"/>
          <p:cNvSpPr/>
          <p:nvPr/>
        </p:nvSpPr>
        <p:spPr>
          <a:xfrm>
            <a:off x="13957036" y="1317410"/>
            <a:ext cx="5738701" cy="7940890"/>
          </a:xfrm>
          <a:custGeom>
            <a:avLst/>
            <a:gdLst/>
            <a:ahLst/>
            <a:cxnLst/>
            <a:rect l="l" t="t" r="r" b="b"/>
            <a:pathLst>
              <a:path w="5738701" h="7940890">
                <a:moveTo>
                  <a:pt x="0" y="0"/>
                </a:moveTo>
                <a:lnTo>
                  <a:pt x="5738701" y="0"/>
                </a:lnTo>
                <a:lnTo>
                  <a:pt x="5738701" y="7940890"/>
                </a:lnTo>
                <a:lnTo>
                  <a:pt x="0" y="794089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rgbClr val="F3B0F2">
                <a:alpha val="100000"/>
              </a:srgbClr>
            </a:gs>
            <a:gs pos="100000">
              <a:srgbClr val="FDF5B9">
                <a:alpha val="100000"/>
              </a:srgbClr>
            </a:gs>
          </a:gsLst>
          <a:lin ang="0"/>
        </a:gradFill>
        <a:effectLst/>
      </p:bgPr>
    </p:bg>
    <p:spTree>
      <p:nvGrpSpPr>
        <p:cNvPr id="1" name=""/>
        <p:cNvGrpSpPr/>
        <p:nvPr/>
      </p:nvGrpSpPr>
      <p:grpSpPr>
        <a:xfrm>
          <a:off x="0" y="0"/>
          <a:ext cx="0" cy="0"/>
          <a:chOff x="0" y="0"/>
          <a:chExt cx="0" cy="0"/>
        </a:xfrm>
      </p:grpSpPr>
      <p:sp>
        <p:nvSpPr>
          <p:cNvPr id="2" name="TextBox 2"/>
          <p:cNvSpPr txBox="1"/>
          <p:nvPr/>
        </p:nvSpPr>
        <p:spPr>
          <a:xfrm>
            <a:off x="3885199" y="2499375"/>
            <a:ext cx="10517602" cy="474726"/>
          </a:xfrm>
          <a:prstGeom prst="rect">
            <a:avLst/>
          </a:prstGeom>
        </p:spPr>
        <p:txBody>
          <a:bodyPr lIns="0" tIns="0" rIns="0" bIns="0" rtlCol="0" anchor="t">
            <a:spAutoFit/>
          </a:bodyPr>
          <a:lstStyle/>
          <a:p>
            <a:pPr algn="ctr">
              <a:lnSpc>
                <a:spcPts val="3716"/>
              </a:lnSpc>
            </a:pPr>
            <a:r>
              <a:rPr lang="en-US" sz="3150">
                <a:solidFill>
                  <a:srgbClr val="060606"/>
                </a:solidFill>
                <a:latin typeface="Ansam"/>
                <a:ea typeface="Ansam"/>
                <a:cs typeface="Ansam"/>
                <a:sym typeface="Ansam"/>
              </a:rPr>
              <a:t>WHAT THIS PRESENTATION WILL COVER</a:t>
            </a:r>
          </a:p>
        </p:txBody>
      </p:sp>
      <p:sp>
        <p:nvSpPr>
          <p:cNvPr id="3" name="TextBox 3"/>
          <p:cNvSpPr txBox="1"/>
          <p:nvPr/>
        </p:nvSpPr>
        <p:spPr>
          <a:xfrm>
            <a:off x="4817963" y="4078590"/>
            <a:ext cx="9669051" cy="4063805"/>
          </a:xfrm>
          <a:prstGeom prst="rect">
            <a:avLst/>
          </a:prstGeom>
        </p:spPr>
        <p:txBody>
          <a:bodyPr lIns="0" tIns="0" rIns="0" bIns="0" rtlCol="0" anchor="t">
            <a:spAutoFit/>
          </a:bodyPr>
          <a:lstStyle/>
          <a:p>
            <a:pPr marL="453390" lvl="1" indent="-226695" algn="l">
              <a:lnSpc>
                <a:spcPts val="2940"/>
              </a:lnSpc>
              <a:buAutoNum type="arabicPeriod"/>
            </a:pPr>
            <a:r>
              <a:rPr lang="en-US" sz="2100" dirty="0">
                <a:solidFill>
                  <a:srgbClr val="060606"/>
                </a:solidFill>
                <a:latin typeface="Questrial"/>
                <a:ea typeface="Questrial"/>
                <a:cs typeface="Questrial"/>
                <a:sym typeface="Questrial"/>
              </a:rPr>
              <a:t> Why paradigms make research possible?</a:t>
            </a:r>
          </a:p>
          <a:p>
            <a:pPr marL="453390" lvl="1" indent="-226695" algn="l">
              <a:lnSpc>
                <a:spcPts val="2940"/>
              </a:lnSpc>
              <a:buAutoNum type="arabicPeriod"/>
            </a:pPr>
            <a:r>
              <a:rPr lang="en-US" sz="2100" dirty="0">
                <a:solidFill>
                  <a:srgbClr val="060606"/>
                </a:solidFill>
                <a:latin typeface="Questrial"/>
                <a:ea typeface="Questrial"/>
                <a:cs typeface="Questrial"/>
                <a:sym typeface="Questrial"/>
              </a:rPr>
              <a:t>How Kuhn’s Cycle applied to my DBA research topic?</a:t>
            </a:r>
          </a:p>
          <a:p>
            <a:pPr marL="453390" lvl="1" indent="-226695" algn="l">
              <a:lnSpc>
                <a:spcPts val="2940"/>
              </a:lnSpc>
              <a:buAutoNum type="arabicPeriod"/>
            </a:pPr>
            <a:r>
              <a:rPr lang="en-US" sz="2100" dirty="0">
                <a:solidFill>
                  <a:srgbClr val="060606"/>
                </a:solidFill>
                <a:latin typeface="Questrial"/>
                <a:ea typeface="Questrial"/>
                <a:cs typeface="Questrial"/>
                <a:sym typeface="Questrial"/>
              </a:rPr>
              <a:t>Three Interconnected Research Question.  </a:t>
            </a:r>
          </a:p>
          <a:p>
            <a:pPr marL="453390" lvl="1" indent="-226695" algn="l">
              <a:lnSpc>
                <a:spcPts val="2940"/>
              </a:lnSpc>
              <a:buAutoNum type="arabicPeriod"/>
            </a:pPr>
            <a:r>
              <a:rPr lang="en-US" sz="2100" dirty="0">
                <a:solidFill>
                  <a:srgbClr val="060606"/>
                </a:solidFill>
                <a:latin typeface="Questrial"/>
                <a:ea typeface="Questrial"/>
                <a:cs typeface="Questrial"/>
                <a:sym typeface="Questrial"/>
              </a:rPr>
              <a:t>Philosophical positioning to my research.</a:t>
            </a:r>
          </a:p>
          <a:p>
            <a:pPr marL="453390" lvl="1" indent="-226695" algn="l">
              <a:lnSpc>
                <a:spcPts val="2940"/>
              </a:lnSpc>
              <a:buAutoNum type="arabicPeriod"/>
            </a:pPr>
            <a:r>
              <a:rPr lang="en-US" sz="2100" dirty="0">
                <a:solidFill>
                  <a:srgbClr val="060606"/>
                </a:solidFill>
                <a:latin typeface="Questrial"/>
                <a:ea typeface="Questrial"/>
                <a:cs typeface="Questrial"/>
                <a:sym typeface="Questrial"/>
              </a:rPr>
              <a:t> Conceptual Framework.</a:t>
            </a:r>
          </a:p>
          <a:p>
            <a:pPr marL="453390" lvl="1" indent="-226695" algn="l">
              <a:lnSpc>
                <a:spcPts val="2940"/>
              </a:lnSpc>
              <a:buAutoNum type="arabicPeriod"/>
            </a:pPr>
            <a:r>
              <a:rPr lang="en-US" sz="2100" dirty="0">
                <a:solidFill>
                  <a:srgbClr val="060606"/>
                </a:solidFill>
                <a:latin typeface="Questrial"/>
                <a:ea typeface="Questrial"/>
                <a:cs typeface="Questrial"/>
                <a:sym typeface="Questrial"/>
              </a:rPr>
              <a:t>Research Questions</a:t>
            </a:r>
          </a:p>
          <a:p>
            <a:pPr marL="453390" lvl="1" indent="-226695" algn="l">
              <a:lnSpc>
                <a:spcPts val="2940"/>
              </a:lnSpc>
              <a:buAutoNum type="arabicPeriod"/>
            </a:pPr>
            <a:r>
              <a:rPr lang="en-US" sz="2100" dirty="0">
                <a:solidFill>
                  <a:srgbClr val="060606"/>
                </a:solidFill>
                <a:latin typeface="Questrial"/>
                <a:ea typeface="Questrial"/>
                <a:cs typeface="Questrial"/>
                <a:sym typeface="Questrial"/>
              </a:rPr>
              <a:t>Research Aims and Objectives</a:t>
            </a:r>
          </a:p>
          <a:p>
            <a:pPr marL="453390" lvl="1" indent="-226695" algn="l">
              <a:lnSpc>
                <a:spcPts val="2940"/>
              </a:lnSpc>
              <a:buAutoNum type="arabicPeriod"/>
            </a:pPr>
            <a:r>
              <a:rPr lang="en-US" sz="2100" dirty="0">
                <a:solidFill>
                  <a:srgbClr val="060606"/>
                </a:solidFill>
                <a:latin typeface="Questrial"/>
                <a:ea typeface="Questrial"/>
                <a:cs typeface="Questrial"/>
                <a:sym typeface="Questrial"/>
              </a:rPr>
              <a:t>Expected Contribution</a:t>
            </a:r>
          </a:p>
          <a:p>
            <a:pPr marL="453390" lvl="1" indent="-226695" algn="l">
              <a:lnSpc>
                <a:spcPts val="2940"/>
              </a:lnSpc>
              <a:buAutoNum type="arabicPeriod"/>
            </a:pPr>
            <a:r>
              <a:rPr lang="en-US" sz="2100" dirty="0">
                <a:solidFill>
                  <a:srgbClr val="060606"/>
                </a:solidFill>
                <a:latin typeface="Questrial"/>
                <a:ea typeface="Questrial"/>
                <a:cs typeface="Questrial"/>
                <a:sym typeface="Questrial"/>
              </a:rPr>
              <a:t>Research Limitations</a:t>
            </a:r>
          </a:p>
          <a:p>
            <a:pPr marL="453390" lvl="1" indent="-226695" algn="l">
              <a:lnSpc>
                <a:spcPts val="2940"/>
              </a:lnSpc>
              <a:buAutoNum type="arabicPeriod"/>
            </a:pPr>
            <a:r>
              <a:rPr lang="en-US" sz="2100" dirty="0">
                <a:solidFill>
                  <a:srgbClr val="060606"/>
                </a:solidFill>
                <a:latin typeface="Questrial"/>
                <a:ea typeface="Questrial"/>
                <a:cs typeface="Questrial"/>
                <a:sym typeface="Questrial"/>
              </a:rPr>
              <a:t>Conclusion</a:t>
            </a:r>
          </a:p>
          <a:p>
            <a:pPr marL="453390" lvl="1" indent="-226695" algn="l">
              <a:lnSpc>
                <a:spcPts val="2940"/>
              </a:lnSpc>
              <a:buAutoNum type="arabicPeriod"/>
            </a:pPr>
            <a:r>
              <a:rPr lang="en-US" sz="2100" dirty="0">
                <a:solidFill>
                  <a:srgbClr val="060606"/>
                </a:solidFill>
                <a:latin typeface="Questrial"/>
                <a:ea typeface="Questrial"/>
                <a:cs typeface="Questrial"/>
                <a:sym typeface="Questrial"/>
              </a:rPr>
              <a:t>Reference</a:t>
            </a:r>
          </a:p>
        </p:txBody>
      </p:sp>
      <p:sp>
        <p:nvSpPr>
          <p:cNvPr id="4" name="Freeform 4"/>
          <p:cNvSpPr/>
          <p:nvPr/>
        </p:nvSpPr>
        <p:spPr>
          <a:xfrm>
            <a:off x="14487014" y="1471794"/>
            <a:ext cx="5787415" cy="7786506"/>
          </a:xfrm>
          <a:custGeom>
            <a:avLst/>
            <a:gdLst/>
            <a:ahLst/>
            <a:cxnLst/>
            <a:rect l="l" t="t" r="r" b="b"/>
            <a:pathLst>
              <a:path w="5787415" h="7786506">
                <a:moveTo>
                  <a:pt x="0" y="0"/>
                </a:moveTo>
                <a:lnTo>
                  <a:pt x="5787415" y="0"/>
                </a:lnTo>
                <a:lnTo>
                  <a:pt x="5787415" y="7786506"/>
                </a:lnTo>
                <a:lnTo>
                  <a:pt x="0" y="7786506"/>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5" name="Freeform 5"/>
          <p:cNvSpPr/>
          <p:nvPr/>
        </p:nvSpPr>
        <p:spPr>
          <a:xfrm flipH="1">
            <a:off x="-1986429" y="1471794"/>
            <a:ext cx="5787415" cy="7786506"/>
          </a:xfrm>
          <a:custGeom>
            <a:avLst/>
            <a:gdLst/>
            <a:ahLst/>
            <a:cxnLst/>
            <a:rect l="l" t="t" r="r" b="b"/>
            <a:pathLst>
              <a:path w="5787415" h="7786506">
                <a:moveTo>
                  <a:pt x="5787415" y="0"/>
                </a:moveTo>
                <a:lnTo>
                  <a:pt x="0" y="0"/>
                </a:lnTo>
                <a:lnTo>
                  <a:pt x="0" y="7786506"/>
                </a:lnTo>
                <a:lnTo>
                  <a:pt x="5787415" y="7786506"/>
                </a:lnTo>
                <a:lnTo>
                  <a:pt x="5787415"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rgbClr val="F3B0F2">
                <a:alpha val="100000"/>
              </a:srgbClr>
            </a:gs>
            <a:gs pos="100000">
              <a:srgbClr val="FDF5B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a:off x="11082787" y="1301306"/>
            <a:ext cx="5813470" cy="4325419"/>
          </a:xfrm>
          <a:custGeom>
            <a:avLst/>
            <a:gdLst/>
            <a:ahLst/>
            <a:cxnLst/>
            <a:rect l="l" t="t" r="r" b="b"/>
            <a:pathLst>
              <a:path w="5813470" h="4325419">
                <a:moveTo>
                  <a:pt x="0" y="0"/>
                </a:moveTo>
                <a:lnTo>
                  <a:pt x="5813470" y="0"/>
                </a:lnTo>
                <a:lnTo>
                  <a:pt x="5813470" y="4325419"/>
                </a:lnTo>
                <a:lnTo>
                  <a:pt x="0" y="432541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rot="5400000">
            <a:off x="9388503" y="7686435"/>
            <a:ext cx="1209752" cy="3494452"/>
          </a:xfrm>
          <a:custGeom>
            <a:avLst/>
            <a:gdLst/>
            <a:ahLst/>
            <a:cxnLst/>
            <a:rect l="l" t="t" r="r" b="b"/>
            <a:pathLst>
              <a:path w="1209752" h="3494452">
                <a:moveTo>
                  <a:pt x="0" y="0"/>
                </a:moveTo>
                <a:lnTo>
                  <a:pt x="1209752" y="0"/>
                </a:lnTo>
                <a:lnTo>
                  <a:pt x="1209752" y="3494452"/>
                </a:lnTo>
                <a:lnTo>
                  <a:pt x="0" y="3494452"/>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TextBox 4"/>
          <p:cNvSpPr txBox="1"/>
          <p:nvPr/>
        </p:nvSpPr>
        <p:spPr>
          <a:xfrm>
            <a:off x="1179941" y="1301306"/>
            <a:ext cx="10105931" cy="2341626"/>
          </a:xfrm>
          <a:prstGeom prst="rect">
            <a:avLst/>
          </a:prstGeom>
        </p:spPr>
        <p:txBody>
          <a:bodyPr lIns="0" tIns="0" rIns="0" bIns="0" rtlCol="0" anchor="t">
            <a:spAutoFit/>
          </a:bodyPr>
          <a:lstStyle/>
          <a:p>
            <a:pPr algn="l">
              <a:lnSpc>
                <a:spcPts val="3716"/>
              </a:lnSpc>
            </a:pPr>
            <a:r>
              <a:rPr lang="en-US" sz="3150" dirty="0">
                <a:solidFill>
                  <a:srgbClr val="060606"/>
                </a:solidFill>
                <a:latin typeface="Ansam"/>
                <a:ea typeface="Ansam"/>
                <a:cs typeface="Ansam"/>
                <a:sym typeface="Ansam"/>
              </a:rPr>
              <a:t>HOW THOMAS KUHN’S CONCEPT OF PARADIGM AS AN INTELLECTUAL FRAMEWORK MAKES RESEARCH POSSIBLE AND APPLIES TO MY DOCTORAL RESEARCH.</a:t>
            </a:r>
          </a:p>
          <a:p>
            <a:pPr algn="l">
              <a:lnSpc>
                <a:spcPts val="3716"/>
              </a:lnSpc>
            </a:pPr>
            <a:endParaRPr lang="en-US" sz="3150" dirty="0">
              <a:solidFill>
                <a:srgbClr val="060606"/>
              </a:solidFill>
              <a:latin typeface="Ansam"/>
              <a:ea typeface="Ansam"/>
              <a:cs typeface="Ansam"/>
              <a:sym typeface="Ansam"/>
            </a:endParaRPr>
          </a:p>
        </p:txBody>
      </p:sp>
      <p:sp>
        <p:nvSpPr>
          <p:cNvPr id="5" name="AutoShape 5"/>
          <p:cNvSpPr/>
          <p:nvPr/>
        </p:nvSpPr>
        <p:spPr>
          <a:xfrm>
            <a:off x="4117370" y="5676550"/>
            <a:ext cx="2068754" cy="0"/>
          </a:xfrm>
          <a:prstGeom prst="line">
            <a:avLst/>
          </a:prstGeom>
          <a:ln w="9525" cap="flat">
            <a:solidFill>
              <a:srgbClr val="000000"/>
            </a:solidFill>
            <a:prstDash val="sysDot"/>
            <a:headEnd type="none" w="sm" len="sm"/>
            <a:tailEnd type="none" w="sm" len="sm"/>
          </a:ln>
        </p:spPr>
        <p:txBody>
          <a:bodyPr/>
          <a:lstStyle/>
          <a:p>
            <a:endParaRPr lang="en-US"/>
          </a:p>
        </p:txBody>
      </p:sp>
      <p:sp>
        <p:nvSpPr>
          <p:cNvPr id="6" name="TextBox 6"/>
          <p:cNvSpPr txBox="1"/>
          <p:nvPr/>
        </p:nvSpPr>
        <p:spPr>
          <a:xfrm>
            <a:off x="1024401" y="3169596"/>
            <a:ext cx="9837127" cy="3691908"/>
          </a:xfrm>
          <a:prstGeom prst="rect">
            <a:avLst/>
          </a:prstGeom>
        </p:spPr>
        <p:txBody>
          <a:bodyPr lIns="0" tIns="0" rIns="0" bIns="0" rtlCol="0" anchor="t">
            <a:spAutoFit/>
          </a:bodyPr>
          <a:lstStyle/>
          <a:p>
            <a:pPr algn="just">
              <a:lnSpc>
                <a:spcPts val="2940"/>
              </a:lnSpc>
            </a:pPr>
            <a:r>
              <a:rPr lang="en-US" sz="2100" dirty="0">
                <a:solidFill>
                  <a:srgbClr val="060606"/>
                </a:solidFill>
                <a:latin typeface="Questrial"/>
                <a:ea typeface="Questrial"/>
                <a:cs typeface="Questrial"/>
                <a:sym typeface="Questrial"/>
              </a:rPr>
              <a:t>As defined by Kuhn (1962), a paradigm is:</a:t>
            </a:r>
          </a:p>
          <a:p>
            <a:pPr algn="just">
              <a:lnSpc>
                <a:spcPts val="2940"/>
              </a:lnSpc>
            </a:pPr>
            <a:endParaRPr lang="en-US" sz="2100" dirty="0">
              <a:solidFill>
                <a:srgbClr val="060606"/>
              </a:solidFill>
              <a:latin typeface="Questrial"/>
              <a:ea typeface="Questrial"/>
              <a:cs typeface="Questrial"/>
              <a:sym typeface="Questrial"/>
            </a:endParaRPr>
          </a:p>
          <a:p>
            <a:pPr algn="just">
              <a:lnSpc>
                <a:spcPts val="2940"/>
              </a:lnSpc>
            </a:pPr>
            <a:r>
              <a:rPr lang="en-US" sz="2100" dirty="0">
                <a:solidFill>
                  <a:srgbClr val="060606"/>
                </a:solidFill>
                <a:latin typeface="Questrial"/>
                <a:ea typeface="Questrial"/>
                <a:cs typeface="Questrial"/>
                <a:sym typeface="Questrial"/>
              </a:rPr>
              <a:t>A common conceptual framework that governs scientific research by creating </a:t>
            </a:r>
            <a:r>
              <a:rPr lang="en-US" sz="2100" dirty="0" err="1">
                <a:solidFill>
                  <a:srgbClr val="060606"/>
                </a:solidFill>
                <a:latin typeface="Questrial"/>
                <a:ea typeface="Questrial"/>
                <a:cs typeface="Questrial"/>
                <a:sym typeface="Questrial"/>
              </a:rPr>
              <a:t>recognised</a:t>
            </a:r>
            <a:r>
              <a:rPr lang="en-US" sz="2100" dirty="0">
                <a:solidFill>
                  <a:srgbClr val="060606"/>
                </a:solidFill>
                <a:latin typeface="Questrial"/>
                <a:ea typeface="Questrial"/>
                <a:cs typeface="Questrial"/>
                <a:sym typeface="Questrial"/>
              </a:rPr>
              <a:t> theories, methodologies, assumptions, and standards.</a:t>
            </a:r>
          </a:p>
          <a:p>
            <a:pPr algn="just">
              <a:lnSpc>
                <a:spcPts val="2940"/>
              </a:lnSpc>
            </a:pPr>
            <a:r>
              <a:rPr lang="en-US" sz="2100" dirty="0">
                <a:solidFill>
                  <a:srgbClr val="060606"/>
                </a:solidFill>
                <a:latin typeface="Questrial"/>
                <a:ea typeface="Questrial"/>
                <a:cs typeface="Questrial"/>
                <a:sym typeface="Questrial"/>
              </a:rPr>
              <a:t>The flow of Paradigm Cycle:</a:t>
            </a:r>
          </a:p>
          <a:p>
            <a:pPr algn="just">
              <a:lnSpc>
                <a:spcPts val="2940"/>
              </a:lnSpc>
            </a:pPr>
            <a:endParaRPr lang="en-US" sz="2100" dirty="0">
              <a:solidFill>
                <a:srgbClr val="060606"/>
              </a:solidFill>
              <a:latin typeface="Questrial"/>
              <a:ea typeface="Questrial"/>
              <a:cs typeface="Questrial"/>
              <a:sym typeface="Questrial"/>
            </a:endParaRPr>
          </a:p>
          <a:p>
            <a:pPr algn="just">
              <a:lnSpc>
                <a:spcPts val="2940"/>
              </a:lnSpc>
            </a:pPr>
            <a:endParaRPr lang="en-US" sz="2100" dirty="0">
              <a:solidFill>
                <a:srgbClr val="060606"/>
              </a:solidFill>
              <a:latin typeface="Questrial"/>
              <a:ea typeface="Questrial"/>
              <a:cs typeface="Questrial"/>
              <a:sym typeface="Questrial"/>
            </a:endParaRPr>
          </a:p>
          <a:p>
            <a:pPr algn="just">
              <a:lnSpc>
                <a:spcPts val="2940"/>
              </a:lnSpc>
            </a:pPr>
            <a:endParaRPr lang="en-US" sz="2100" dirty="0">
              <a:solidFill>
                <a:srgbClr val="060606"/>
              </a:solidFill>
              <a:latin typeface="Questrial"/>
              <a:ea typeface="Questrial"/>
              <a:cs typeface="Questrial"/>
              <a:sym typeface="Questrial"/>
            </a:endParaRPr>
          </a:p>
          <a:p>
            <a:pPr algn="just">
              <a:lnSpc>
                <a:spcPts val="2940"/>
              </a:lnSpc>
            </a:pPr>
            <a:endParaRPr lang="en-US" sz="2100" dirty="0">
              <a:solidFill>
                <a:srgbClr val="060606"/>
              </a:solidFill>
              <a:latin typeface="Questrial"/>
              <a:ea typeface="Questrial"/>
              <a:cs typeface="Questrial"/>
              <a:sym typeface="Questrial"/>
            </a:endParaRPr>
          </a:p>
          <a:p>
            <a:pPr algn="just">
              <a:lnSpc>
                <a:spcPts val="2940"/>
              </a:lnSpc>
            </a:pPr>
            <a:endParaRPr lang="en-US" sz="2100" dirty="0">
              <a:solidFill>
                <a:srgbClr val="060606"/>
              </a:solidFill>
              <a:latin typeface="Questrial"/>
              <a:ea typeface="Questrial"/>
              <a:cs typeface="Questrial"/>
              <a:sym typeface="Questrial"/>
            </a:endParaRPr>
          </a:p>
        </p:txBody>
      </p:sp>
      <p:sp>
        <p:nvSpPr>
          <p:cNvPr id="7" name="AutoShape 7"/>
          <p:cNvSpPr/>
          <p:nvPr/>
        </p:nvSpPr>
        <p:spPr>
          <a:xfrm>
            <a:off x="1196299" y="5671788"/>
            <a:ext cx="2068754" cy="0"/>
          </a:xfrm>
          <a:prstGeom prst="line">
            <a:avLst/>
          </a:prstGeom>
          <a:ln w="9525" cap="flat">
            <a:solidFill>
              <a:srgbClr val="000000"/>
            </a:solidFill>
            <a:prstDash val="sysDot"/>
            <a:headEnd type="none" w="sm" len="sm"/>
            <a:tailEnd type="none" w="sm" len="sm"/>
          </a:ln>
        </p:spPr>
        <p:txBody>
          <a:bodyPr/>
          <a:lstStyle/>
          <a:p>
            <a:endParaRPr lang="en-US"/>
          </a:p>
        </p:txBody>
      </p:sp>
      <p:sp>
        <p:nvSpPr>
          <p:cNvPr id="8" name="AutoShape 8"/>
          <p:cNvSpPr/>
          <p:nvPr/>
        </p:nvSpPr>
        <p:spPr>
          <a:xfrm>
            <a:off x="1196299" y="6337321"/>
            <a:ext cx="2068754" cy="0"/>
          </a:xfrm>
          <a:prstGeom prst="line">
            <a:avLst/>
          </a:prstGeom>
          <a:ln w="9525" cap="flat">
            <a:solidFill>
              <a:srgbClr val="000000"/>
            </a:solidFill>
            <a:prstDash val="sysDot"/>
            <a:headEnd type="none" w="sm" len="sm"/>
            <a:tailEnd type="none" w="sm" len="sm"/>
          </a:ln>
        </p:spPr>
        <p:txBody>
          <a:bodyPr/>
          <a:lstStyle/>
          <a:p>
            <a:endParaRPr lang="en-US"/>
          </a:p>
        </p:txBody>
      </p:sp>
      <p:sp>
        <p:nvSpPr>
          <p:cNvPr id="9" name="AutoShape 9"/>
          <p:cNvSpPr/>
          <p:nvPr/>
        </p:nvSpPr>
        <p:spPr>
          <a:xfrm>
            <a:off x="1196299" y="7002854"/>
            <a:ext cx="2068754" cy="0"/>
          </a:xfrm>
          <a:prstGeom prst="line">
            <a:avLst/>
          </a:prstGeom>
          <a:ln w="9525" cap="flat">
            <a:solidFill>
              <a:srgbClr val="000000"/>
            </a:solidFill>
            <a:prstDash val="sysDot"/>
            <a:headEnd type="none" w="sm" len="sm"/>
            <a:tailEnd type="none" w="sm" len="sm"/>
          </a:ln>
        </p:spPr>
        <p:txBody>
          <a:bodyPr/>
          <a:lstStyle/>
          <a:p>
            <a:endParaRPr lang="en-US"/>
          </a:p>
        </p:txBody>
      </p:sp>
      <p:sp>
        <p:nvSpPr>
          <p:cNvPr id="10" name="AutoShape 10"/>
          <p:cNvSpPr/>
          <p:nvPr/>
        </p:nvSpPr>
        <p:spPr>
          <a:xfrm>
            <a:off x="1196299" y="7668388"/>
            <a:ext cx="2068754" cy="0"/>
          </a:xfrm>
          <a:prstGeom prst="line">
            <a:avLst/>
          </a:prstGeom>
          <a:ln w="9525" cap="flat">
            <a:solidFill>
              <a:srgbClr val="000000"/>
            </a:solidFill>
            <a:prstDash val="sysDot"/>
            <a:headEnd type="none" w="sm" len="sm"/>
            <a:tailEnd type="none" w="sm" len="sm"/>
          </a:ln>
        </p:spPr>
        <p:txBody>
          <a:bodyPr/>
          <a:lstStyle/>
          <a:p>
            <a:endParaRPr lang="en-US"/>
          </a:p>
        </p:txBody>
      </p:sp>
      <p:sp>
        <p:nvSpPr>
          <p:cNvPr id="11" name="AutoShape 11"/>
          <p:cNvSpPr/>
          <p:nvPr/>
        </p:nvSpPr>
        <p:spPr>
          <a:xfrm>
            <a:off x="1196299" y="8333921"/>
            <a:ext cx="2068754" cy="0"/>
          </a:xfrm>
          <a:prstGeom prst="line">
            <a:avLst/>
          </a:prstGeom>
          <a:ln w="9525" cap="flat">
            <a:solidFill>
              <a:srgbClr val="000000"/>
            </a:solidFill>
            <a:prstDash val="sysDot"/>
            <a:headEnd type="none" w="sm" len="sm"/>
            <a:tailEnd type="none" w="sm" len="sm"/>
          </a:ln>
        </p:spPr>
        <p:txBody>
          <a:bodyPr/>
          <a:lstStyle/>
          <a:p>
            <a:endParaRPr lang="en-US"/>
          </a:p>
        </p:txBody>
      </p:sp>
      <p:grpSp>
        <p:nvGrpSpPr>
          <p:cNvPr id="12" name="Group 12"/>
          <p:cNvGrpSpPr/>
          <p:nvPr/>
        </p:nvGrpSpPr>
        <p:grpSpPr>
          <a:xfrm>
            <a:off x="2745807" y="5395322"/>
            <a:ext cx="2923598" cy="539037"/>
            <a:chOff x="0" y="0"/>
            <a:chExt cx="1735757" cy="320029"/>
          </a:xfrm>
        </p:grpSpPr>
        <p:sp>
          <p:nvSpPr>
            <p:cNvPr id="13" name="Freeform 13"/>
            <p:cNvSpPr/>
            <p:nvPr/>
          </p:nvSpPr>
          <p:spPr>
            <a:xfrm>
              <a:off x="0" y="0"/>
              <a:ext cx="1735757" cy="320029"/>
            </a:xfrm>
            <a:custGeom>
              <a:avLst/>
              <a:gdLst/>
              <a:ahLst/>
              <a:cxnLst/>
              <a:rect l="l" t="t" r="r" b="b"/>
              <a:pathLst>
                <a:path w="1735757" h="320029">
                  <a:moveTo>
                    <a:pt x="0" y="0"/>
                  </a:moveTo>
                  <a:lnTo>
                    <a:pt x="1735757" y="0"/>
                  </a:lnTo>
                  <a:lnTo>
                    <a:pt x="1735757" y="320029"/>
                  </a:lnTo>
                  <a:lnTo>
                    <a:pt x="0" y="320029"/>
                  </a:lnTo>
                  <a:close/>
                </a:path>
              </a:pathLst>
            </a:custGeom>
            <a:solidFill>
              <a:srgbClr val="F5F3B6"/>
            </a:solidFill>
            <a:ln w="28575" cap="sq">
              <a:solidFill>
                <a:srgbClr val="000000"/>
              </a:solidFill>
              <a:prstDash val="solid"/>
              <a:miter/>
            </a:ln>
          </p:spPr>
          <p:txBody>
            <a:bodyPr/>
            <a:lstStyle/>
            <a:p>
              <a:endParaRPr lang="en-US"/>
            </a:p>
          </p:txBody>
        </p:sp>
        <p:sp>
          <p:nvSpPr>
            <p:cNvPr id="14" name="TextBox 14"/>
            <p:cNvSpPr txBox="1"/>
            <p:nvPr/>
          </p:nvSpPr>
          <p:spPr>
            <a:xfrm>
              <a:off x="0" y="-28575"/>
              <a:ext cx="1735757" cy="348604"/>
            </a:xfrm>
            <a:prstGeom prst="rect">
              <a:avLst/>
            </a:prstGeom>
          </p:spPr>
          <p:txBody>
            <a:bodyPr lIns="50800" tIns="50800" rIns="50800" bIns="50800" rtlCol="0" anchor="ctr"/>
            <a:lstStyle/>
            <a:p>
              <a:pPr algn="ctr">
                <a:lnSpc>
                  <a:spcPts val="1960"/>
                </a:lnSpc>
              </a:pPr>
              <a:endParaRPr/>
            </a:p>
          </p:txBody>
        </p:sp>
      </p:grpSp>
      <p:grpSp>
        <p:nvGrpSpPr>
          <p:cNvPr id="15" name="Group 15"/>
          <p:cNvGrpSpPr/>
          <p:nvPr/>
        </p:nvGrpSpPr>
        <p:grpSpPr>
          <a:xfrm>
            <a:off x="1654623" y="5463189"/>
            <a:ext cx="1016991" cy="403303"/>
            <a:chOff x="0" y="0"/>
            <a:chExt cx="603793" cy="239443"/>
          </a:xfrm>
        </p:grpSpPr>
        <p:sp>
          <p:nvSpPr>
            <p:cNvPr id="16" name="Freeform 16"/>
            <p:cNvSpPr/>
            <p:nvPr/>
          </p:nvSpPr>
          <p:spPr>
            <a:xfrm>
              <a:off x="0" y="0"/>
              <a:ext cx="603793" cy="239443"/>
            </a:xfrm>
            <a:custGeom>
              <a:avLst/>
              <a:gdLst/>
              <a:ahLst/>
              <a:cxnLst/>
              <a:rect l="l" t="t" r="r" b="b"/>
              <a:pathLst>
                <a:path w="603793" h="239443">
                  <a:moveTo>
                    <a:pt x="0" y="0"/>
                  </a:moveTo>
                  <a:lnTo>
                    <a:pt x="603793" y="0"/>
                  </a:lnTo>
                  <a:lnTo>
                    <a:pt x="603793" y="239443"/>
                  </a:lnTo>
                  <a:lnTo>
                    <a:pt x="0" y="239443"/>
                  </a:lnTo>
                  <a:close/>
                </a:path>
              </a:pathLst>
            </a:custGeom>
            <a:solidFill>
              <a:srgbClr val="FDD1B5"/>
            </a:solidFill>
            <a:ln w="28575" cap="sq">
              <a:solidFill>
                <a:srgbClr val="000000"/>
              </a:solidFill>
              <a:prstDash val="solid"/>
              <a:miter/>
            </a:ln>
          </p:spPr>
          <p:txBody>
            <a:bodyPr/>
            <a:lstStyle/>
            <a:p>
              <a:endParaRPr lang="en-US"/>
            </a:p>
          </p:txBody>
        </p:sp>
        <p:sp>
          <p:nvSpPr>
            <p:cNvPr id="17" name="TextBox 17"/>
            <p:cNvSpPr txBox="1"/>
            <p:nvPr/>
          </p:nvSpPr>
          <p:spPr>
            <a:xfrm>
              <a:off x="0" y="-28575"/>
              <a:ext cx="603793" cy="268018"/>
            </a:xfrm>
            <a:prstGeom prst="rect">
              <a:avLst/>
            </a:prstGeom>
          </p:spPr>
          <p:txBody>
            <a:bodyPr lIns="50800" tIns="50800" rIns="50800" bIns="50800" rtlCol="0" anchor="ctr"/>
            <a:lstStyle/>
            <a:p>
              <a:pPr algn="ctr">
                <a:lnSpc>
                  <a:spcPts val="1960"/>
                </a:lnSpc>
              </a:pPr>
              <a:endParaRPr/>
            </a:p>
          </p:txBody>
        </p:sp>
      </p:grpSp>
      <p:grpSp>
        <p:nvGrpSpPr>
          <p:cNvPr id="18" name="Group 18"/>
          <p:cNvGrpSpPr/>
          <p:nvPr/>
        </p:nvGrpSpPr>
        <p:grpSpPr>
          <a:xfrm>
            <a:off x="1094216" y="5463189"/>
            <a:ext cx="405313" cy="405313"/>
            <a:chOff x="0" y="0"/>
            <a:chExt cx="812800" cy="812800"/>
          </a:xfrm>
        </p:grpSpPr>
        <p:sp>
          <p:nvSpPr>
            <p:cNvPr id="19" name="Freeform 1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6BDDE"/>
            </a:solidFill>
            <a:ln w="28575" cap="sq">
              <a:solidFill>
                <a:srgbClr val="000000"/>
              </a:solidFill>
              <a:prstDash val="solid"/>
              <a:miter/>
            </a:ln>
          </p:spPr>
          <p:txBody>
            <a:bodyPr/>
            <a:lstStyle/>
            <a:p>
              <a:endParaRPr lang="en-US"/>
            </a:p>
          </p:txBody>
        </p:sp>
        <p:sp>
          <p:nvSpPr>
            <p:cNvPr id="20" name="TextBox 20"/>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sp>
        <p:nvSpPr>
          <p:cNvPr id="21" name="AutoShape 21"/>
          <p:cNvSpPr/>
          <p:nvPr/>
        </p:nvSpPr>
        <p:spPr>
          <a:xfrm>
            <a:off x="4117370" y="6342084"/>
            <a:ext cx="2068754" cy="0"/>
          </a:xfrm>
          <a:prstGeom prst="line">
            <a:avLst/>
          </a:prstGeom>
          <a:ln w="9525" cap="flat">
            <a:solidFill>
              <a:srgbClr val="000000"/>
            </a:solidFill>
            <a:prstDash val="sysDot"/>
            <a:headEnd type="none" w="sm" len="sm"/>
            <a:tailEnd type="none" w="sm" len="sm"/>
          </a:ln>
        </p:spPr>
        <p:txBody>
          <a:bodyPr/>
          <a:lstStyle/>
          <a:p>
            <a:endParaRPr lang="en-US"/>
          </a:p>
        </p:txBody>
      </p:sp>
      <p:grpSp>
        <p:nvGrpSpPr>
          <p:cNvPr id="22" name="Group 22"/>
          <p:cNvGrpSpPr/>
          <p:nvPr/>
        </p:nvGrpSpPr>
        <p:grpSpPr>
          <a:xfrm>
            <a:off x="2745807" y="6054284"/>
            <a:ext cx="2923598" cy="539037"/>
            <a:chOff x="0" y="0"/>
            <a:chExt cx="1735757" cy="320029"/>
          </a:xfrm>
        </p:grpSpPr>
        <p:sp>
          <p:nvSpPr>
            <p:cNvPr id="23" name="Freeform 23"/>
            <p:cNvSpPr/>
            <p:nvPr/>
          </p:nvSpPr>
          <p:spPr>
            <a:xfrm>
              <a:off x="0" y="0"/>
              <a:ext cx="1735757" cy="320029"/>
            </a:xfrm>
            <a:custGeom>
              <a:avLst/>
              <a:gdLst/>
              <a:ahLst/>
              <a:cxnLst/>
              <a:rect l="l" t="t" r="r" b="b"/>
              <a:pathLst>
                <a:path w="1735757" h="320029">
                  <a:moveTo>
                    <a:pt x="0" y="0"/>
                  </a:moveTo>
                  <a:lnTo>
                    <a:pt x="1735757" y="0"/>
                  </a:lnTo>
                  <a:lnTo>
                    <a:pt x="1735757" y="320029"/>
                  </a:lnTo>
                  <a:lnTo>
                    <a:pt x="0" y="320029"/>
                  </a:lnTo>
                  <a:close/>
                </a:path>
              </a:pathLst>
            </a:custGeom>
            <a:solidFill>
              <a:srgbClr val="F5F3B6"/>
            </a:solidFill>
            <a:ln w="28575" cap="sq">
              <a:solidFill>
                <a:srgbClr val="000000"/>
              </a:solidFill>
              <a:prstDash val="solid"/>
              <a:miter/>
            </a:ln>
          </p:spPr>
          <p:txBody>
            <a:bodyPr/>
            <a:lstStyle/>
            <a:p>
              <a:endParaRPr lang="en-US"/>
            </a:p>
          </p:txBody>
        </p:sp>
        <p:sp>
          <p:nvSpPr>
            <p:cNvPr id="24" name="TextBox 24"/>
            <p:cNvSpPr txBox="1"/>
            <p:nvPr/>
          </p:nvSpPr>
          <p:spPr>
            <a:xfrm>
              <a:off x="0" y="-28575"/>
              <a:ext cx="1735757" cy="348604"/>
            </a:xfrm>
            <a:prstGeom prst="rect">
              <a:avLst/>
            </a:prstGeom>
          </p:spPr>
          <p:txBody>
            <a:bodyPr lIns="50800" tIns="50800" rIns="50800" bIns="50800" rtlCol="0" anchor="ctr"/>
            <a:lstStyle/>
            <a:p>
              <a:pPr algn="ctr">
                <a:lnSpc>
                  <a:spcPts val="1960"/>
                </a:lnSpc>
              </a:pPr>
              <a:endParaRPr/>
            </a:p>
          </p:txBody>
        </p:sp>
      </p:grpSp>
      <p:grpSp>
        <p:nvGrpSpPr>
          <p:cNvPr id="25" name="Group 25"/>
          <p:cNvGrpSpPr/>
          <p:nvPr/>
        </p:nvGrpSpPr>
        <p:grpSpPr>
          <a:xfrm>
            <a:off x="1654623" y="6122151"/>
            <a:ext cx="1016991" cy="403303"/>
            <a:chOff x="0" y="0"/>
            <a:chExt cx="603793" cy="239443"/>
          </a:xfrm>
        </p:grpSpPr>
        <p:sp>
          <p:nvSpPr>
            <p:cNvPr id="26" name="Freeform 26"/>
            <p:cNvSpPr/>
            <p:nvPr/>
          </p:nvSpPr>
          <p:spPr>
            <a:xfrm>
              <a:off x="0" y="0"/>
              <a:ext cx="603793" cy="239443"/>
            </a:xfrm>
            <a:custGeom>
              <a:avLst/>
              <a:gdLst/>
              <a:ahLst/>
              <a:cxnLst/>
              <a:rect l="l" t="t" r="r" b="b"/>
              <a:pathLst>
                <a:path w="603793" h="239443">
                  <a:moveTo>
                    <a:pt x="0" y="0"/>
                  </a:moveTo>
                  <a:lnTo>
                    <a:pt x="603793" y="0"/>
                  </a:lnTo>
                  <a:lnTo>
                    <a:pt x="603793" y="239443"/>
                  </a:lnTo>
                  <a:lnTo>
                    <a:pt x="0" y="239443"/>
                  </a:lnTo>
                  <a:close/>
                </a:path>
              </a:pathLst>
            </a:custGeom>
            <a:solidFill>
              <a:srgbClr val="FDD1B5"/>
            </a:solidFill>
            <a:ln w="28575" cap="sq">
              <a:solidFill>
                <a:srgbClr val="000000"/>
              </a:solidFill>
              <a:prstDash val="solid"/>
              <a:miter/>
            </a:ln>
          </p:spPr>
          <p:txBody>
            <a:bodyPr/>
            <a:lstStyle/>
            <a:p>
              <a:endParaRPr lang="en-US"/>
            </a:p>
          </p:txBody>
        </p:sp>
        <p:sp>
          <p:nvSpPr>
            <p:cNvPr id="27" name="TextBox 27"/>
            <p:cNvSpPr txBox="1"/>
            <p:nvPr/>
          </p:nvSpPr>
          <p:spPr>
            <a:xfrm>
              <a:off x="0" y="-28575"/>
              <a:ext cx="603793" cy="268018"/>
            </a:xfrm>
            <a:prstGeom prst="rect">
              <a:avLst/>
            </a:prstGeom>
          </p:spPr>
          <p:txBody>
            <a:bodyPr lIns="50800" tIns="50800" rIns="50800" bIns="50800" rtlCol="0" anchor="ctr"/>
            <a:lstStyle/>
            <a:p>
              <a:pPr algn="ctr">
                <a:lnSpc>
                  <a:spcPts val="1960"/>
                </a:lnSpc>
              </a:pPr>
              <a:endParaRPr/>
            </a:p>
          </p:txBody>
        </p:sp>
      </p:grpSp>
      <p:grpSp>
        <p:nvGrpSpPr>
          <p:cNvPr id="28" name="Group 28"/>
          <p:cNvGrpSpPr/>
          <p:nvPr/>
        </p:nvGrpSpPr>
        <p:grpSpPr>
          <a:xfrm>
            <a:off x="1094216" y="6122151"/>
            <a:ext cx="405313" cy="405313"/>
            <a:chOff x="0" y="0"/>
            <a:chExt cx="812800" cy="812800"/>
          </a:xfrm>
        </p:grpSpPr>
        <p:sp>
          <p:nvSpPr>
            <p:cNvPr id="29" name="Freeform 2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6BDDE"/>
            </a:solidFill>
            <a:ln w="28575" cap="sq">
              <a:solidFill>
                <a:srgbClr val="000000"/>
              </a:solidFill>
              <a:prstDash val="solid"/>
              <a:miter/>
            </a:ln>
          </p:spPr>
          <p:txBody>
            <a:bodyPr/>
            <a:lstStyle/>
            <a:p>
              <a:endParaRPr lang="en-US"/>
            </a:p>
          </p:txBody>
        </p:sp>
        <p:sp>
          <p:nvSpPr>
            <p:cNvPr id="30" name="TextBox 30"/>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sp>
        <p:nvSpPr>
          <p:cNvPr id="31" name="AutoShape 31"/>
          <p:cNvSpPr/>
          <p:nvPr/>
        </p:nvSpPr>
        <p:spPr>
          <a:xfrm>
            <a:off x="4117370" y="7007617"/>
            <a:ext cx="2068754" cy="0"/>
          </a:xfrm>
          <a:prstGeom prst="line">
            <a:avLst/>
          </a:prstGeom>
          <a:ln w="9525" cap="flat">
            <a:solidFill>
              <a:srgbClr val="000000"/>
            </a:solidFill>
            <a:prstDash val="sysDot"/>
            <a:headEnd type="none" w="sm" len="sm"/>
            <a:tailEnd type="none" w="sm" len="sm"/>
          </a:ln>
        </p:spPr>
        <p:txBody>
          <a:bodyPr/>
          <a:lstStyle/>
          <a:p>
            <a:endParaRPr lang="en-US"/>
          </a:p>
        </p:txBody>
      </p:sp>
      <p:sp>
        <p:nvSpPr>
          <p:cNvPr id="32" name="AutoShape 32"/>
          <p:cNvSpPr/>
          <p:nvPr/>
        </p:nvSpPr>
        <p:spPr>
          <a:xfrm>
            <a:off x="4117370" y="7673150"/>
            <a:ext cx="2068754" cy="0"/>
          </a:xfrm>
          <a:prstGeom prst="line">
            <a:avLst/>
          </a:prstGeom>
          <a:ln w="9525" cap="flat">
            <a:solidFill>
              <a:srgbClr val="000000"/>
            </a:solidFill>
            <a:prstDash val="sysDot"/>
            <a:headEnd type="none" w="sm" len="sm"/>
            <a:tailEnd type="none" w="sm" len="sm"/>
          </a:ln>
        </p:spPr>
        <p:txBody>
          <a:bodyPr/>
          <a:lstStyle/>
          <a:p>
            <a:endParaRPr lang="en-US"/>
          </a:p>
        </p:txBody>
      </p:sp>
      <p:sp>
        <p:nvSpPr>
          <p:cNvPr id="33" name="AutoShape 33"/>
          <p:cNvSpPr/>
          <p:nvPr/>
        </p:nvSpPr>
        <p:spPr>
          <a:xfrm>
            <a:off x="4117370" y="8338683"/>
            <a:ext cx="2068754" cy="0"/>
          </a:xfrm>
          <a:prstGeom prst="line">
            <a:avLst/>
          </a:prstGeom>
          <a:ln w="9525" cap="flat">
            <a:solidFill>
              <a:srgbClr val="000000"/>
            </a:solidFill>
            <a:prstDash val="sysDot"/>
            <a:headEnd type="none" w="sm" len="sm"/>
            <a:tailEnd type="none" w="sm" len="sm"/>
          </a:ln>
        </p:spPr>
        <p:txBody>
          <a:bodyPr/>
          <a:lstStyle/>
          <a:p>
            <a:endParaRPr lang="en-US"/>
          </a:p>
        </p:txBody>
      </p:sp>
      <p:grpSp>
        <p:nvGrpSpPr>
          <p:cNvPr id="34" name="Group 34"/>
          <p:cNvGrpSpPr/>
          <p:nvPr/>
        </p:nvGrpSpPr>
        <p:grpSpPr>
          <a:xfrm>
            <a:off x="2745807" y="6713245"/>
            <a:ext cx="2923598" cy="539037"/>
            <a:chOff x="0" y="0"/>
            <a:chExt cx="1735757" cy="320029"/>
          </a:xfrm>
        </p:grpSpPr>
        <p:sp>
          <p:nvSpPr>
            <p:cNvPr id="35" name="Freeform 35"/>
            <p:cNvSpPr/>
            <p:nvPr/>
          </p:nvSpPr>
          <p:spPr>
            <a:xfrm>
              <a:off x="0" y="0"/>
              <a:ext cx="1735757" cy="320029"/>
            </a:xfrm>
            <a:custGeom>
              <a:avLst/>
              <a:gdLst/>
              <a:ahLst/>
              <a:cxnLst/>
              <a:rect l="l" t="t" r="r" b="b"/>
              <a:pathLst>
                <a:path w="1735757" h="320029">
                  <a:moveTo>
                    <a:pt x="0" y="0"/>
                  </a:moveTo>
                  <a:lnTo>
                    <a:pt x="1735757" y="0"/>
                  </a:lnTo>
                  <a:lnTo>
                    <a:pt x="1735757" y="320029"/>
                  </a:lnTo>
                  <a:lnTo>
                    <a:pt x="0" y="320029"/>
                  </a:lnTo>
                  <a:close/>
                </a:path>
              </a:pathLst>
            </a:custGeom>
            <a:solidFill>
              <a:srgbClr val="F5F3B6"/>
            </a:solidFill>
            <a:ln w="28575" cap="sq">
              <a:solidFill>
                <a:srgbClr val="000000"/>
              </a:solidFill>
              <a:prstDash val="solid"/>
              <a:miter/>
            </a:ln>
          </p:spPr>
          <p:txBody>
            <a:bodyPr/>
            <a:lstStyle/>
            <a:p>
              <a:endParaRPr lang="en-US"/>
            </a:p>
          </p:txBody>
        </p:sp>
        <p:sp>
          <p:nvSpPr>
            <p:cNvPr id="36" name="TextBox 36"/>
            <p:cNvSpPr txBox="1"/>
            <p:nvPr/>
          </p:nvSpPr>
          <p:spPr>
            <a:xfrm>
              <a:off x="0" y="-28575"/>
              <a:ext cx="1735757" cy="348604"/>
            </a:xfrm>
            <a:prstGeom prst="rect">
              <a:avLst/>
            </a:prstGeom>
          </p:spPr>
          <p:txBody>
            <a:bodyPr lIns="50800" tIns="50800" rIns="50800" bIns="50800" rtlCol="0" anchor="ctr"/>
            <a:lstStyle/>
            <a:p>
              <a:pPr algn="ctr">
                <a:lnSpc>
                  <a:spcPts val="1960"/>
                </a:lnSpc>
              </a:pPr>
              <a:endParaRPr/>
            </a:p>
          </p:txBody>
        </p:sp>
      </p:grpSp>
      <p:grpSp>
        <p:nvGrpSpPr>
          <p:cNvPr id="37" name="Group 37"/>
          <p:cNvGrpSpPr/>
          <p:nvPr/>
        </p:nvGrpSpPr>
        <p:grpSpPr>
          <a:xfrm>
            <a:off x="1654623" y="6781112"/>
            <a:ext cx="1016991" cy="403303"/>
            <a:chOff x="0" y="0"/>
            <a:chExt cx="603793" cy="239443"/>
          </a:xfrm>
        </p:grpSpPr>
        <p:sp>
          <p:nvSpPr>
            <p:cNvPr id="38" name="Freeform 38"/>
            <p:cNvSpPr/>
            <p:nvPr/>
          </p:nvSpPr>
          <p:spPr>
            <a:xfrm>
              <a:off x="0" y="0"/>
              <a:ext cx="603793" cy="239443"/>
            </a:xfrm>
            <a:custGeom>
              <a:avLst/>
              <a:gdLst/>
              <a:ahLst/>
              <a:cxnLst/>
              <a:rect l="l" t="t" r="r" b="b"/>
              <a:pathLst>
                <a:path w="603793" h="239443">
                  <a:moveTo>
                    <a:pt x="0" y="0"/>
                  </a:moveTo>
                  <a:lnTo>
                    <a:pt x="603793" y="0"/>
                  </a:lnTo>
                  <a:lnTo>
                    <a:pt x="603793" y="239443"/>
                  </a:lnTo>
                  <a:lnTo>
                    <a:pt x="0" y="239443"/>
                  </a:lnTo>
                  <a:close/>
                </a:path>
              </a:pathLst>
            </a:custGeom>
            <a:solidFill>
              <a:srgbClr val="FDD1B5"/>
            </a:solidFill>
            <a:ln w="28575" cap="sq">
              <a:solidFill>
                <a:srgbClr val="000000"/>
              </a:solidFill>
              <a:prstDash val="solid"/>
              <a:miter/>
            </a:ln>
          </p:spPr>
          <p:txBody>
            <a:bodyPr/>
            <a:lstStyle/>
            <a:p>
              <a:endParaRPr lang="en-US"/>
            </a:p>
          </p:txBody>
        </p:sp>
        <p:sp>
          <p:nvSpPr>
            <p:cNvPr id="39" name="TextBox 39"/>
            <p:cNvSpPr txBox="1"/>
            <p:nvPr/>
          </p:nvSpPr>
          <p:spPr>
            <a:xfrm>
              <a:off x="0" y="-28575"/>
              <a:ext cx="603793" cy="268018"/>
            </a:xfrm>
            <a:prstGeom prst="rect">
              <a:avLst/>
            </a:prstGeom>
          </p:spPr>
          <p:txBody>
            <a:bodyPr lIns="50800" tIns="50800" rIns="50800" bIns="50800" rtlCol="0" anchor="ctr"/>
            <a:lstStyle/>
            <a:p>
              <a:pPr algn="ctr">
                <a:lnSpc>
                  <a:spcPts val="1960"/>
                </a:lnSpc>
              </a:pPr>
              <a:endParaRPr/>
            </a:p>
          </p:txBody>
        </p:sp>
      </p:grpSp>
      <p:grpSp>
        <p:nvGrpSpPr>
          <p:cNvPr id="40" name="Group 40"/>
          <p:cNvGrpSpPr/>
          <p:nvPr/>
        </p:nvGrpSpPr>
        <p:grpSpPr>
          <a:xfrm>
            <a:off x="1094216" y="6781112"/>
            <a:ext cx="405313" cy="405313"/>
            <a:chOff x="0" y="0"/>
            <a:chExt cx="812800" cy="812800"/>
          </a:xfrm>
        </p:grpSpPr>
        <p:sp>
          <p:nvSpPr>
            <p:cNvPr id="41" name="Freeform 4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6BDDE"/>
            </a:solidFill>
            <a:ln w="28575" cap="sq">
              <a:solidFill>
                <a:srgbClr val="000000"/>
              </a:solidFill>
              <a:prstDash val="solid"/>
              <a:miter/>
            </a:ln>
          </p:spPr>
          <p:txBody>
            <a:bodyPr/>
            <a:lstStyle/>
            <a:p>
              <a:endParaRPr lang="en-US"/>
            </a:p>
          </p:txBody>
        </p:sp>
        <p:sp>
          <p:nvSpPr>
            <p:cNvPr id="42" name="TextBox 42"/>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43" name="Group 43"/>
          <p:cNvGrpSpPr/>
          <p:nvPr/>
        </p:nvGrpSpPr>
        <p:grpSpPr>
          <a:xfrm>
            <a:off x="2745807" y="7372207"/>
            <a:ext cx="2923598" cy="539037"/>
            <a:chOff x="0" y="0"/>
            <a:chExt cx="1735757" cy="320029"/>
          </a:xfrm>
        </p:grpSpPr>
        <p:sp>
          <p:nvSpPr>
            <p:cNvPr id="44" name="Freeform 44"/>
            <p:cNvSpPr/>
            <p:nvPr/>
          </p:nvSpPr>
          <p:spPr>
            <a:xfrm>
              <a:off x="0" y="0"/>
              <a:ext cx="1735757" cy="320029"/>
            </a:xfrm>
            <a:custGeom>
              <a:avLst/>
              <a:gdLst/>
              <a:ahLst/>
              <a:cxnLst/>
              <a:rect l="l" t="t" r="r" b="b"/>
              <a:pathLst>
                <a:path w="1735757" h="320029">
                  <a:moveTo>
                    <a:pt x="0" y="0"/>
                  </a:moveTo>
                  <a:lnTo>
                    <a:pt x="1735757" y="0"/>
                  </a:lnTo>
                  <a:lnTo>
                    <a:pt x="1735757" y="320029"/>
                  </a:lnTo>
                  <a:lnTo>
                    <a:pt x="0" y="320029"/>
                  </a:lnTo>
                  <a:close/>
                </a:path>
              </a:pathLst>
            </a:custGeom>
            <a:solidFill>
              <a:srgbClr val="F5F3B6"/>
            </a:solidFill>
            <a:ln w="28575" cap="sq">
              <a:solidFill>
                <a:srgbClr val="000000"/>
              </a:solidFill>
              <a:prstDash val="solid"/>
              <a:miter/>
            </a:ln>
          </p:spPr>
          <p:txBody>
            <a:bodyPr/>
            <a:lstStyle/>
            <a:p>
              <a:endParaRPr lang="en-US"/>
            </a:p>
          </p:txBody>
        </p:sp>
        <p:sp>
          <p:nvSpPr>
            <p:cNvPr id="45" name="TextBox 45"/>
            <p:cNvSpPr txBox="1"/>
            <p:nvPr/>
          </p:nvSpPr>
          <p:spPr>
            <a:xfrm>
              <a:off x="0" y="-28575"/>
              <a:ext cx="1735757" cy="348604"/>
            </a:xfrm>
            <a:prstGeom prst="rect">
              <a:avLst/>
            </a:prstGeom>
          </p:spPr>
          <p:txBody>
            <a:bodyPr lIns="50800" tIns="50800" rIns="50800" bIns="50800" rtlCol="0" anchor="ctr"/>
            <a:lstStyle/>
            <a:p>
              <a:pPr algn="ctr">
                <a:lnSpc>
                  <a:spcPts val="1960"/>
                </a:lnSpc>
              </a:pPr>
              <a:endParaRPr/>
            </a:p>
          </p:txBody>
        </p:sp>
      </p:grpSp>
      <p:grpSp>
        <p:nvGrpSpPr>
          <p:cNvPr id="46" name="Group 46"/>
          <p:cNvGrpSpPr/>
          <p:nvPr/>
        </p:nvGrpSpPr>
        <p:grpSpPr>
          <a:xfrm>
            <a:off x="1654623" y="7440074"/>
            <a:ext cx="1016991" cy="403303"/>
            <a:chOff x="0" y="0"/>
            <a:chExt cx="603793" cy="239443"/>
          </a:xfrm>
        </p:grpSpPr>
        <p:sp>
          <p:nvSpPr>
            <p:cNvPr id="47" name="Freeform 47"/>
            <p:cNvSpPr/>
            <p:nvPr/>
          </p:nvSpPr>
          <p:spPr>
            <a:xfrm>
              <a:off x="0" y="0"/>
              <a:ext cx="603793" cy="239443"/>
            </a:xfrm>
            <a:custGeom>
              <a:avLst/>
              <a:gdLst/>
              <a:ahLst/>
              <a:cxnLst/>
              <a:rect l="l" t="t" r="r" b="b"/>
              <a:pathLst>
                <a:path w="603793" h="239443">
                  <a:moveTo>
                    <a:pt x="0" y="0"/>
                  </a:moveTo>
                  <a:lnTo>
                    <a:pt x="603793" y="0"/>
                  </a:lnTo>
                  <a:lnTo>
                    <a:pt x="603793" y="239443"/>
                  </a:lnTo>
                  <a:lnTo>
                    <a:pt x="0" y="239443"/>
                  </a:lnTo>
                  <a:close/>
                </a:path>
              </a:pathLst>
            </a:custGeom>
            <a:solidFill>
              <a:srgbClr val="FDD1B5"/>
            </a:solidFill>
            <a:ln w="28575" cap="sq">
              <a:solidFill>
                <a:srgbClr val="000000"/>
              </a:solidFill>
              <a:prstDash val="solid"/>
              <a:miter/>
            </a:ln>
          </p:spPr>
          <p:txBody>
            <a:bodyPr/>
            <a:lstStyle/>
            <a:p>
              <a:endParaRPr lang="en-US"/>
            </a:p>
          </p:txBody>
        </p:sp>
        <p:sp>
          <p:nvSpPr>
            <p:cNvPr id="48" name="TextBox 48"/>
            <p:cNvSpPr txBox="1"/>
            <p:nvPr/>
          </p:nvSpPr>
          <p:spPr>
            <a:xfrm>
              <a:off x="0" y="-28575"/>
              <a:ext cx="603793" cy="268018"/>
            </a:xfrm>
            <a:prstGeom prst="rect">
              <a:avLst/>
            </a:prstGeom>
          </p:spPr>
          <p:txBody>
            <a:bodyPr lIns="50800" tIns="50800" rIns="50800" bIns="50800" rtlCol="0" anchor="ctr"/>
            <a:lstStyle/>
            <a:p>
              <a:pPr algn="ctr">
                <a:lnSpc>
                  <a:spcPts val="1960"/>
                </a:lnSpc>
              </a:pPr>
              <a:endParaRPr/>
            </a:p>
          </p:txBody>
        </p:sp>
      </p:grpSp>
      <p:grpSp>
        <p:nvGrpSpPr>
          <p:cNvPr id="49" name="Group 49"/>
          <p:cNvGrpSpPr/>
          <p:nvPr/>
        </p:nvGrpSpPr>
        <p:grpSpPr>
          <a:xfrm>
            <a:off x="1094216" y="7440074"/>
            <a:ext cx="405313" cy="405313"/>
            <a:chOff x="0" y="0"/>
            <a:chExt cx="812800" cy="812800"/>
          </a:xfrm>
        </p:grpSpPr>
        <p:sp>
          <p:nvSpPr>
            <p:cNvPr id="50" name="Freeform 5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6BDDE"/>
            </a:solidFill>
            <a:ln w="28575" cap="sq">
              <a:solidFill>
                <a:srgbClr val="000000"/>
              </a:solidFill>
              <a:prstDash val="solid"/>
              <a:miter/>
            </a:ln>
          </p:spPr>
          <p:txBody>
            <a:bodyPr/>
            <a:lstStyle/>
            <a:p>
              <a:endParaRPr lang="en-US"/>
            </a:p>
          </p:txBody>
        </p:sp>
        <p:sp>
          <p:nvSpPr>
            <p:cNvPr id="51" name="TextBox 51"/>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52" name="Group 52"/>
          <p:cNvGrpSpPr/>
          <p:nvPr/>
        </p:nvGrpSpPr>
        <p:grpSpPr>
          <a:xfrm>
            <a:off x="2745807" y="8031168"/>
            <a:ext cx="2923598" cy="539037"/>
            <a:chOff x="0" y="0"/>
            <a:chExt cx="1735757" cy="320029"/>
          </a:xfrm>
        </p:grpSpPr>
        <p:sp>
          <p:nvSpPr>
            <p:cNvPr id="53" name="Freeform 53"/>
            <p:cNvSpPr/>
            <p:nvPr/>
          </p:nvSpPr>
          <p:spPr>
            <a:xfrm>
              <a:off x="0" y="0"/>
              <a:ext cx="1735757" cy="320029"/>
            </a:xfrm>
            <a:custGeom>
              <a:avLst/>
              <a:gdLst/>
              <a:ahLst/>
              <a:cxnLst/>
              <a:rect l="l" t="t" r="r" b="b"/>
              <a:pathLst>
                <a:path w="1735757" h="320029">
                  <a:moveTo>
                    <a:pt x="0" y="0"/>
                  </a:moveTo>
                  <a:lnTo>
                    <a:pt x="1735757" y="0"/>
                  </a:lnTo>
                  <a:lnTo>
                    <a:pt x="1735757" y="320029"/>
                  </a:lnTo>
                  <a:lnTo>
                    <a:pt x="0" y="320029"/>
                  </a:lnTo>
                  <a:close/>
                </a:path>
              </a:pathLst>
            </a:custGeom>
            <a:solidFill>
              <a:srgbClr val="F5F3B6"/>
            </a:solidFill>
            <a:ln w="28575" cap="sq">
              <a:solidFill>
                <a:srgbClr val="000000"/>
              </a:solidFill>
              <a:prstDash val="solid"/>
              <a:miter/>
            </a:ln>
          </p:spPr>
          <p:txBody>
            <a:bodyPr/>
            <a:lstStyle/>
            <a:p>
              <a:endParaRPr lang="en-US"/>
            </a:p>
          </p:txBody>
        </p:sp>
        <p:sp>
          <p:nvSpPr>
            <p:cNvPr id="54" name="TextBox 54"/>
            <p:cNvSpPr txBox="1"/>
            <p:nvPr/>
          </p:nvSpPr>
          <p:spPr>
            <a:xfrm>
              <a:off x="0" y="-28575"/>
              <a:ext cx="1735757" cy="348604"/>
            </a:xfrm>
            <a:prstGeom prst="rect">
              <a:avLst/>
            </a:prstGeom>
          </p:spPr>
          <p:txBody>
            <a:bodyPr lIns="50800" tIns="50800" rIns="50800" bIns="50800" rtlCol="0" anchor="ctr"/>
            <a:lstStyle/>
            <a:p>
              <a:pPr algn="ctr">
                <a:lnSpc>
                  <a:spcPts val="1960"/>
                </a:lnSpc>
              </a:pPr>
              <a:endParaRPr/>
            </a:p>
          </p:txBody>
        </p:sp>
      </p:grpSp>
      <p:grpSp>
        <p:nvGrpSpPr>
          <p:cNvPr id="55" name="Group 55"/>
          <p:cNvGrpSpPr/>
          <p:nvPr/>
        </p:nvGrpSpPr>
        <p:grpSpPr>
          <a:xfrm>
            <a:off x="1654623" y="8099035"/>
            <a:ext cx="1016991" cy="403303"/>
            <a:chOff x="0" y="0"/>
            <a:chExt cx="603793" cy="239443"/>
          </a:xfrm>
        </p:grpSpPr>
        <p:sp>
          <p:nvSpPr>
            <p:cNvPr id="56" name="Freeform 56"/>
            <p:cNvSpPr/>
            <p:nvPr/>
          </p:nvSpPr>
          <p:spPr>
            <a:xfrm>
              <a:off x="0" y="0"/>
              <a:ext cx="603793" cy="239443"/>
            </a:xfrm>
            <a:custGeom>
              <a:avLst/>
              <a:gdLst/>
              <a:ahLst/>
              <a:cxnLst/>
              <a:rect l="l" t="t" r="r" b="b"/>
              <a:pathLst>
                <a:path w="603793" h="239443">
                  <a:moveTo>
                    <a:pt x="0" y="0"/>
                  </a:moveTo>
                  <a:lnTo>
                    <a:pt x="603793" y="0"/>
                  </a:lnTo>
                  <a:lnTo>
                    <a:pt x="603793" y="239443"/>
                  </a:lnTo>
                  <a:lnTo>
                    <a:pt x="0" y="239443"/>
                  </a:lnTo>
                  <a:close/>
                </a:path>
              </a:pathLst>
            </a:custGeom>
            <a:solidFill>
              <a:srgbClr val="FDD1B5"/>
            </a:solidFill>
            <a:ln w="28575" cap="sq">
              <a:solidFill>
                <a:srgbClr val="000000"/>
              </a:solidFill>
              <a:prstDash val="solid"/>
              <a:miter/>
            </a:ln>
          </p:spPr>
          <p:txBody>
            <a:bodyPr/>
            <a:lstStyle/>
            <a:p>
              <a:endParaRPr lang="en-US"/>
            </a:p>
          </p:txBody>
        </p:sp>
        <p:sp>
          <p:nvSpPr>
            <p:cNvPr id="57" name="TextBox 57"/>
            <p:cNvSpPr txBox="1"/>
            <p:nvPr/>
          </p:nvSpPr>
          <p:spPr>
            <a:xfrm>
              <a:off x="0" y="-28575"/>
              <a:ext cx="603793" cy="268018"/>
            </a:xfrm>
            <a:prstGeom prst="rect">
              <a:avLst/>
            </a:prstGeom>
          </p:spPr>
          <p:txBody>
            <a:bodyPr lIns="50800" tIns="50800" rIns="50800" bIns="50800" rtlCol="0" anchor="ctr"/>
            <a:lstStyle/>
            <a:p>
              <a:pPr algn="ctr">
                <a:lnSpc>
                  <a:spcPts val="1960"/>
                </a:lnSpc>
              </a:pPr>
              <a:endParaRPr/>
            </a:p>
          </p:txBody>
        </p:sp>
      </p:grpSp>
      <p:grpSp>
        <p:nvGrpSpPr>
          <p:cNvPr id="58" name="Group 58"/>
          <p:cNvGrpSpPr/>
          <p:nvPr/>
        </p:nvGrpSpPr>
        <p:grpSpPr>
          <a:xfrm>
            <a:off x="1094216" y="8099035"/>
            <a:ext cx="405313" cy="405313"/>
            <a:chOff x="0" y="0"/>
            <a:chExt cx="812800" cy="812800"/>
          </a:xfrm>
        </p:grpSpPr>
        <p:sp>
          <p:nvSpPr>
            <p:cNvPr id="59" name="Freeform 5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C6BDDE"/>
            </a:solidFill>
            <a:ln w="28575" cap="sq">
              <a:solidFill>
                <a:srgbClr val="000000"/>
              </a:solidFill>
              <a:prstDash val="solid"/>
              <a:miter/>
            </a:ln>
          </p:spPr>
          <p:txBody>
            <a:bodyPr/>
            <a:lstStyle/>
            <a:p>
              <a:endParaRPr lang="en-US"/>
            </a:p>
          </p:txBody>
        </p:sp>
        <p:sp>
          <p:nvSpPr>
            <p:cNvPr id="60" name="TextBox 60"/>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sp>
        <p:nvSpPr>
          <p:cNvPr id="61" name="AutoShape 61"/>
          <p:cNvSpPr/>
          <p:nvPr/>
        </p:nvSpPr>
        <p:spPr>
          <a:xfrm>
            <a:off x="1302815" y="5866492"/>
            <a:ext cx="0" cy="253648"/>
          </a:xfrm>
          <a:prstGeom prst="line">
            <a:avLst/>
          </a:prstGeom>
          <a:ln w="9525" cap="flat">
            <a:solidFill>
              <a:srgbClr val="000000"/>
            </a:solidFill>
            <a:prstDash val="sysDot"/>
            <a:headEnd type="none" w="sm" len="sm"/>
            <a:tailEnd type="arrow" w="med" len="sm"/>
          </a:ln>
        </p:spPr>
        <p:txBody>
          <a:bodyPr/>
          <a:lstStyle/>
          <a:p>
            <a:endParaRPr lang="en-US"/>
          </a:p>
        </p:txBody>
      </p:sp>
      <p:sp>
        <p:nvSpPr>
          <p:cNvPr id="62" name="AutoShape 62"/>
          <p:cNvSpPr/>
          <p:nvPr/>
        </p:nvSpPr>
        <p:spPr>
          <a:xfrm>
            <a:off x="1302815" y="6527464"/>
            <a:ext cx="0" cy="253648"/>
          </a:xfrm>
          <a:prstGeom prst="line">
            <a:avLst/>
          </a:prstGeom>
          <a:ln w="9525" cap="flat">
            <a:solidFill>
              <a:srgbClr val="000000"/>
            </a:solidFill>
            <a:prstDash val="sysDot"/>
            <a:headEnd type="none" w="sm" len="sm"/>
            <a:tailEnd type="arrow" w="med" len="sm"/>
          </a:ln>
        </p:spPr>
        <p:txBody>
          <a:bodyPr/>
          <a:lstStyle/>
          <a:p>
            <a:endParaRPr lang="en-US"/>
          </a:p>
        </p:txBody>
      </p:sp>
      <p:sp>
        <p:nvSpPr>
          <p:cNvPr id="63" name="AutoShape 63"/>
          <p:cNvSpPr/>
          <p:nvPr/>
        </p:nvSpPr>
        <p:spPr>
          <a:xfrm>
            <a:off x="1302815" y="7188436"/>
            <a:ext cx="0" cy="253648"/>
          </a:xfrm>
          <a:prstGeom prst="line">
            <a:avLst/>
          </a:prstGeom>
          <a:ln w="9525" cap="flat">
            <a:solidFill>
              <a:srgbClr val="000000"/>
            </a:solidFill>
            <a:prstDash val="sysDot"/>
            <a:headEnd type="none" w="sm" len="sm"/>
            <a:tailEnd type="arrow" w="med" len="sm"/>
          </a:ln>
        </p:spPr>
        <p:txBody>
          <a:bodyPr/>
          <a:lstStyle/>
          <a:p>
            <a:endParaRPr lang="en-US"/>
          </a:p>
        </p:txBody>
      </p:sp>
      <p:sp>
        <p:nvSpPr>
          <p:cNvPr id="64" name="AutoShape 64"/>
          <p:cNvSpPr/>
          <p:nvPr/>
        </p:nvSpPr>
        <p:spPr>
          <a:xfrm>
            <a:off x="1302815" y="7849408"/>
            <a:ext cx="0" cy="253648"/>
          </a:xfrm>
          <a:prstGeom prst="line">
            <a:avLst/>
          </a:prstGeom>
          <a:ln w="9525" cap="flat">
            <a:solidFill>
              <a:srgbClr val="000000"/>
            </a:solidFill>
            <a:prstDash val="sysDot"/>
            <a:headEnd type="none" w="sm" len="sm"/>
            <a:tailEnd type="arrow" w="med" len="sm"/>
          </a:ln>
        </p:spPr>
        <p:txBody>
          <a:bodyPr/>
          <a:lstStyle/>
          <a:p>
            <a:endParaRPr lang="en-US"/>
          </a:p>
        </p:txBody>
      </p:sp>
      <p:sp>
        <p:nvSpPr>
          <p:cNvPr id="65" name="TextBox 65"/>
          <p:cNvSpPr txBox="1"/>
          <p:nvPr/>
        </p:nvSpPr>
        <p:spPr>
          <a:xfrm>
            <a:off x="2873641" y="5575261"/>
            <a:ext cx="2951511" cy="150583"/>
          </a:xfrm>
          <a:prstGeom prst="rect">
            <a:avLst/>
          </a:prstGeom>
        </p:spPr>
        <p:txBody>
          <a:bodyPr lIns="0" tIns="0" rIns="0" bIns="0" rtlCol="0" anchor="t">
            <a:spAutoFit/>
          </a:bodyPr>
          <a:lstStyle/>
          <a:p>
            <a:pPr algn="l">
              <a:lnSpc>
                <a:spcPts val="1135"/>
              </a:lnSpc>
              <a:spcBef>
                <a:spcPct val="0"/>
              </a:spcBef>
            </a:pPr>
            <a:r>
              <a:rPr lang="en-US" sz="1200" dirty="0">
                <a:solidFill>
                  <a:srgbClr val="000000"/>
                </a:solidFill>
                <a:latin typeface="Poppins"/>
                <a:ea typeface="Poppins"/>
                <a:cs typeface="Poppins"/>
                <a:sym typeface="Poppins"/>
              </a:rPr>
              <a:t>Existing Paradigm</a:t>
            </a:r>
          </a:p>
        </p:txBody>
      </p:sp>
      <p:sp>
        <p:nvSpPr>
          <p:cNvPr id="66" name="TextBox 66"/>
          <p:cNvSpPr txBox="1"/>
          <p:nvPr/>
        </p:nvSpPr>
        <p:spPr>
          <a:xfrm>
            <a:off x="1142620" y="5551701"/>
            <a:ext cx="308507" cy="207229"/>
          </a:xfrm>
          <a:prstGeom prst="rect">
            <a:avLst/>
          </a:prstGeom>
        </p:spPr>
        <p:txBody>
          <a:bodyPr lIns="0" tIns="0" rIns="0" bIns="0" rtlCol="0" anchor="t">
            <a:spAutoFit/>
          </a:bodyPr>
          <a:lstStyle/>
          <a:p>
            <a:pPr algn="ctr">
              <a:lnSpc>
                <a:spcPts val="1746"/>
              </a:lnSpc>
              <a:spcBef>
                <a:spcPct val="0"/>
              </a:spcBef>
            </a:pPr>
            <a:r>
              <a:rPr lang="en-US" sz="1247" b="1" spc="68">
                <a:solidFill>
                  <a:srgbClr val="000000"/>
                </a:solidFill>
                <a:latin typeface="Montserrat Bold"/>
                <a:ea typeface="Montserrat Bold"/>
                <a:cs typeface="Montserrat Bold"/>
                <a:sym typeface="Montserrat Bold"/>
              </a:rPr>
              <a:t>01</a:t>
            </a:r>
          </a:p>
        </p:txBody>
      </p:sp>
      <p:sp>
        <p:nvSpPr>
          <p:cNvPr id="67" name="TextBox 67"/>
          <p:cNvSpPr txBox="1"/>
          <p:nvPr/>
        </p:nvSpPr>
        <p:spPr>
          <a:xfrm>
            <a:off x="1762814" y="5572291"/>
            <a:ext cx="800610" cy="261482"/>
          </a:xfrm>
          <a:prstGeom prst="rect">
            <a:avLst/>
          </a:prstGeom>
        </p:spPr>
        <p:txBody>
          <a:bodyPr lIns="0" tIns="0" rIns="0" bIns="0" rtlCol="0" anchor="t">
            <a:spAutoFit/>
          </a:bodyPr>
          <a:lstStyle/>
          <a:p>
            <a:pPr algn="ctr">
              <a:lnSpc>
                <a:spcPts val="1048"/>
              </a:lnSpc>
              <a:spcBef>
                <a:spcPct val="0"/>
              </a:spcBef>
            </a:pPr>
            <a:r>
              <a:rPr lang="en-US" sz="748" b="1" spc="41" dirty="0">
                <a:solidFill>
                  <a:srgbClr val="000000"/>
                </a:solidFill>
                <a:latin typeface="Montserrat Bold"/>
                <a:ea typeface="Montserrat Bold"/>
                <a:cs typeface="Montserrat Bold"/>
                <a:sym typeface="Montserrat Bold"/>
              </a:rPr>
              <a:t>NORMAL SCIENCE</a:t>
            </a:r>
          </a:p>
        </p:txBody>
      </p:sp>
      <p:sp>
        <p:nvSpPr>
          <p:cNvPr id="68" name="TextBox 68"/>
          <p:cNvSpPr txBox="1"/>
          <p:nvPr/>
        </p:nvSpPr>
        <p:spPr>
          <a:xfrm>
            <a:off x="2923220" y="6235228"/>
            <a:ext cx="2951511" cy="150583"/>
          </a:xfrm>
          <a:prstGeom prst="rect">
            <a:avLst/>
          </a:prstGeom>
        </p:spPr>
        <p:txBody>
          <a:bodyPr lIns="0" tIns="0" rIns="0" bIns="0" rtlCol="0" anchor="t">
            <a:spAutoFit/>
          </a:bodyPr>
          <a:lstStyle/>
          <a:p>
            <a:pPr algn="l">
              <a:lnSpc>
                <a:spcPts val="1135"/>
              </a:lnSpc>
              <a:spcBef>
                <a:spcPct val="0"/>
              </a:spcBef>
            </a:pPr>
            <a:r>
              <a:rPr lang="en-US" sz="1200">
                <a:solidFill>
                  <a:srgbClr val="000000"/>
                </a:solidFill>
                <a:latin typeface="Poppins"/>
                <a:ea typeface="Poppins"/>
                <a:cs typeface="Poppins"/>
                <a:sym typeface="Poppins"/>
              </a:rPr>
              <a:t>Problems cannot be fully explained</a:t>
            </a:r>
          </a:p>
        </p:txBody>
      </p:sp>
      <p:sp>
        <p:nvSpPr>
          <p:cNvPr id="69" name="TextBox 69"/>
          <p:cNvSpPr txBox="1"/>
          <p:nvPr/>
        </p:nvSpPr>
        <p:spPr>
          <a:xfrm>
            <a:off x="1142620" y="6210663"/>
            <a:ext cx="308507" cy="207229"/>
          </a:xfrm>
          <a:prstGeom prst="rect">
            <a:avLst/>
          </a:prstGeom>
        </p:spPr>
        <p:txBody>
          <a:bodyPr lIns="0" tIns="0" rIns="0" bIns="0" rtlCol="0" anchor="t">
            <a:spAutoFit/>
          </a:bodyPr>
          <a:lstStyle/>
          <a:p>
            <a:pPr algn="ctr">
              <a:lnSpc>
                <a:spcPts val="1746"/>
              </a:lnSpc>
              <a:spcBef>
                <a:spcPct val="0"/>
              </a:spcBef>
            </a:pPr>
            <a:r>
              <a:rPr lang="en-US" sz="1247" b="1" spc="68">
                <a:solidFill>
                  <a:srgbClr val="000000"/>
                </a:solidFill>
                <a:latin typeface="Montserrat Bold"/>
                <a:ea typeface="Montserrat Bold"/>
                <a:cs typeface="Montserrat Bold"/>
                <a:sym typeface="Montserrat Bold"/>
              </a:rPr>
              <a:t>02</a:t>
            </a:r>
          </a:p>
        </p:txBody>
      </p:sp>
      <p:sp>
        <p:nvSpPr>
          <p:cNvPr id="70" name="TextBox 70"/>
          <p:cNvSpPr txBox="1"/>
          <p:nvPr/>
        </p:nvSpPr>
        <p:spPr>
          <a:xfrm>
            <a:off x="1762814" y="6231253"/>
            <a:ext cx="800610" cy="130759"/>
          </a:xfrm>
          <a:prstGeom prst="rect">
            <a:avLst/>
          </a:prstGeom>
        </p:spPr>
        <p:txBody>
          <a:bodyPr lIns="0" tIns="0" rIns="0" bIns="0" rtlCol="0" anchor="t">
            <a:spAutoFit/>
          </a:bodyPr>
          <a:lstStyle/>
          <a:p>
            <a:pPr algn="ctr">
              <a:lnSpc>
                <a:spcPts val="1048"/>
              </a:lnSpc>
              <a:spcBef>
                <a:spcPct val="0"/>
              </a:spcBef>
            </a:pPr>
            <a:r>
              <a:rPr lang="en-US" sz="748" b="1" spc="41">
                <a:solidFill>
                  <a:srgbClr val="000000"/>
                </a:solidFill>
                <a:latin typeface="Montserrat Bold"/>
                <a:ea typeface="Montserrat Bold"/>
                <a:cs typeface="Montserrat Bold"/>
                <a:sym typeface="Montserrat Bold"/>
              </a:rPr>
              <a:t>ANOMALIES</a:t>
            </a:r>
          </a:p>
        </p:txBody>
      </p:sp>
      <p:sp>
        <p:nvSpPr>
          <p:cNvPr id="71" name="TextBox 71"/>
          <p:cNvSpPr txBox="1"/>
          <p:nvPr/>
        </p:nvSpPr>
        <p:spPr>
          <a:xfrm>
            <a:off x="2931528" y="6853083"/>
            <a:ext cx="2663711" cy="289951"/>
          </a:xfrm>
          <a:prstGeom prst="rect">
            <a:avLst/>
          </a:prstGeom>
        </p:spPr>
        <p:txBody>
          <a:bodyPr lIns="0" tIns="0" rIns="0" bIns="0" rtlCol="0" anchor="t">
            <a:spAutoFit/>
          </a:bodyPr>
          <a:lstStyle/>
          <a:p>
            <a:pPr algn="l">
              <a:lnSpc>
                <a:spcPts val="1135"/>
              </a:lnSpc>
              <a:spcBef>
                <a:spcPct val="0"/>
              </a:spcBef>
            </a:pPr>
            <a:r>
              <a:rPr lang="en-US" sz="1200" dirty="0">
                <a:solidFill>
                  <a:srgbClr val="000000"/>
                </a:solidFill>
                <a:latin typeface="Poppins"/>
                <a:ea typeface="Poppins"/>
                <a:cs typeface="Poppins"/>
                <a:sym typeface="Poppins"/>
              </a:rPr>
              <a:t>Loss of confidence in the existing paradigm</a:t>
            </a:r>
          </a:p>
        </p:txBody>
      </p:sp>
      <p:sp>
        <p:nvSpPr>
          <p:cNvPr id="72" name="TextBox 72"/>
          <p:cNvSpPr txBox="1"/>
          <p:nvPr/>
        </p:nvSpPr>
        <p:spPr>
          <a:xfrm>
            <a:off x="1142620" y="6869624"/>
            <a:ext cx="308507" cy="207229"/>
          </a:xfrm>
          <a:prstGeom prst="rect">
            <a:avLst/>
          </a:prstGeom>
        </p:spPr>
        <p:txBody>
          <a:bodyPr lIns="0" tIns="0" rIns="0" bIns="0" rtlCol="0" anchor="t">
            <a:spAutoFit/>
          </a:bodyPr>
          <a:lstStyle/>
          <a:p>
            <a:pPr algn="ctr">
              <a:lnSpc>
                <a:spcPts val="1746"/>
              </a:lnSpc>
              <a:spcBef>
                <a:spcPct val="0"/>
              </a:spcBef>
            </a:pPr>
            <a:r>
              <a:rPr lang="en-US" sz="1247" b="1" spc="68">
                <a:solidFill>
                  <a:srgbClr val="000000"/>
                </a:solidFill>
                <a:latin typeface="Montserrat Bold"/>
                <a:ea typeface="Montserrat Bold"/>
                <a:cs typeface="Montserrat Bold"/>
                <a:sym typeface="Montserrat Bold"/>
              </a:rPr>
              <a:t>03</a:t>
            </a:r>
          </a:p>
        </p:txBody>
      </p:sp>
      <p:sp>
        <p:nvSpPr>
          <p:cNvPr id="73" name="TextBox 73"/>
          <p:cNvSpPr txBox="1"/>
          <p:nvPr/>
        </p:nvSpPr>
        <p:spPr>
          <a:xfrm>
            <a:off x="1762814" y="6890214"/>
            <a:ext cx="800610" cy="130759"/>
          </a:xfrm>
          <a:prstGeom prst="rect">
            <a:avLst/>
          </a:prstGeom>
        </p:spPr>
        <p:txBody>
          <a:bodyPr lIns="0" tIns="0" rIns="0" bIns="0" rtlCol="0" anchor="t">
            <a:spAutoFit/>
          </a:bodyPr>
          <a:lstStyle/>
          <a:p>
            <a:pPr algn="ctr">
              <a:lnSpc>
                <a:spcPts val="1048"/>
              </a:lnSpc>
              <a:spcBef>
                <a:spcPct val="0"/>
              </a:spcBef>
            </a:pPr>
            <a:r>
              <a:rPr lang="en-US" sz="748" b="1" spc="41">
                <a:solidFill>
                  <a:srgbClr val="000000"/>
                </a:solidFill>
                <a:latin typeface="Montserrat Bold"/>
                <a:ea typeface="Montserrat Bold"/>
                <a:cs typeface="Montserrat Bold"/>
                <a:sym typeface="Montserrat Bold"/>
              </a:rPr>
              <a:t>CRISIS</a:t>
            </a:r>
          </a:p>
        </p:txBody>
      </p:sp>
      <p:sp>
        <p:nvSpPr>
          <p:cNvPr id="74" name="TextBox 74"/>
          <p:cNvSpPr txBox="1"/>
          <p:nvPr/>
        </p:nvSpPr>
        <p:spPr>
          <a:xfrm>
            <a:off x="2933060" y="7529878"/>
            <a:ext cx="2951511" cy="289951"/>
          </a:xfrm>
          <a:prstGeom prst="rect">
            <a:avLst/>
          </a:prstGeom>
        </p:spPr>
        <p:txBody>
          <a:bodyPr lIns="0" tIns="0" rIns="0" bIns="0" rtlCol="0" anchor="t">
            <a:spAutoFit/>
          </a:bodyPr>
          <a:lstStyle/>
          <a:p>
            <a:pPr algn="l">
              <a:lnSpc>
                <a:spcPts val="1135"/>
              </a:lnSpc>
              <a:spcBef>
                <a:spcPct val="0"/>
              </a:spcBef>
            </a:pPr>
            <a:r>
              <a:rPr lang="en-US" sz="1200" dirty="0">
                <a:solidFill>
                  <a:srgbClr val="000000"/>
                </a:solidFill>
                <a:latin typeface="Poppins"/>
                <a:ea typeface="Poppins"/>
                <a:cs typeface="Poppins"/>
                <a:sym typeface="Poppins"/>
              </a:rPr>
              <a:t>Development of new theories and approaches</a:t>
            </a:r>
          </a:p>
        </p:txBody>
      </p:sp>
      <p:sp>
        <p:nvSpPr>
          <p:cNvPr id="75" name="TextBox 75"/>
          <p:cNvSpPr txBox="1"/>
          <p:nvPr/>
        </p:nvSpPr>
        <p:spPr>
          <a:xfrm>
            <a:off x="1142620" y="7528585"/>
            <a:ext cx="308507" cy="207229"/>
          </a:xfrm>
          <a:prstGeom prst="rect">
            <a:avLst/>
          </a:prstGeom>
        </p:spPr>
        <p:txBody>
          <a:bodyPr lIns="0" tIns="0" rIns="0" bIns="0" rtlCol="0" anchor="t">
            <a:spAutoFit/>
          </a:bodyPr>
          <a:lstStyle/>
          <a:p>
            <a:pPr algn="ctr">
              <a:lnSpc>
                <a:spcPts val="1746"/>
              </a:lnSpc>
              <a:spcBef>
                <a:spcPct val="0"/>
              </a:spcBef>
            </a:pPr>
            <a:r>
              <a:rPr lang="en-US" sz="1247" b="1" spc="68">
                <a:solidFill>
                  <a:srgbClr val="000000"/>
                </a:solidFill>
                <a:latin typeface="Montserrat Bold"/>
                <a:ea typeface="Montserrat Bold"/>
                <a:cs typeface="Montserrat Bold"/>
                <a:sym typeface="Montserrat Bold"/>
              </a:rPr>
              <a:t>04</a:t>
            </a:r>
          </a:p>
        </p:txBody>
      </p:sp>
      <p:sp>
        <p:nvSpPr>
          <p:cNvPr id="76" name="TextBox 76"/>
          <p:cNvSpPr txBox="1"/>
          <p:nvPr/>
        </p:nvSpPr>
        <p:spPr>
          <a:xfrm>
            <a:off x="1762814" y="7549176"/>
            <a:ext cx="800610" cy="261482"/>
          </a:xfrm>
          <a:prstGeom prst="rect">
            <a:avLst/>
          </a:prstGeom>
        </p:spPr>
        <p:txBody>
          <a:bodyPr lIns="0" tIns="0" rIns="0" bIns="0" rtlCol="0" anchor="t">
            <a:spAutoFit/>
          </a:bodyPr>
          <a:lstStyle/>
          <a:p>
            <a:pPr algn="ctr">
              <a:lnSpc>
                <a:spcPts val="1048"/>
              </a:lnSpc>
              <a:spcBef>
                <a:spcPct val="0"/>
              </a:spcBef>
            </a:pPr>
            <a:r>
              <a:rPr lang="en-US" sz="748" b="1" spc="41">
                <a:solidFill>
                  <a:srgbClr val="000000"/>
                </a:solidFill>
                <a:latin typeface="Montserrat Bold"/>
                <a:ea typeface="Montserrat Bold"/>
                <a:cs typeface="Montserrat Bold"/>
                <a:sym typeface="Montserrat Bold"/>
              </a:rPr>
              <a:t> SCIENTIFIC REVOLUTION</a:t>
            </a:r>
          </a:p>
        </p:txBody>
      </p:sp>
      <p:sp>
        <p:nvSpPr>
          <p:cNvPr id="77" name="TextBox 77"/>
          <p:cNvSpPr txBox="1"/>
          <p:nvPr/>
        </p:nvSpPr>
        <p:spPr>
          <a:xfrm>
            <a:off x="2916241" y="8188945"/>
            <a:ext cx="2477140" cy="289951"/>
          </a:xfrm>
          <a:prstGeom prst="rect">
            <a:avLst/>
          </a:prstGeom>
        </p:spPr>
        <p:txBody>
          <a:bodyPr wrap="square" lIns="0" tIns="0" rIns="0" bIns="0" rtlCol="0" anchor="t">
            <a:spAutoFit/>
          </a:bodyPr>
          <a:lstStyle/>
          <a:p>
            <a:pPr algn="l">
              <a:lnSpc>
                <a:spcPts val="1135"/>
              </a:lnSpc>
              <a:spcBef>
                <a:spcPct val="0"/>
              </a:spcBef>
            </a:pPr>
            <a:r>
              <a:rPr lang="en-US" sz="1200" dirty="0">
                <a:solidFill>
                  <a:srgbClr val="000000"/>
                </a:solidFill>
                <a:latin typeface="Poppins"/>
                <a:ea typeface="Poppins"/>
                <a:cs typeface="Poppins"/>
                <a:sym typeface="Poppins"/>
              </a:rPr>
              <a:t>New accepted framework for research and practice</a:t>
            </a:r>
          </a:p>
        </p:txBody>
      </p:sp>
      <p:sp>
        <p:nvSpPr>
          <p:cNvPr id="78" name="TextBox 78"/>
          <p:cNvSpPr txBox="1"/>
          <p:nvPr/>
        </p:nvSpPr>
        <p:spPr>
          <a:xfrm>
            <a:off x="1142620" y="8187547"/>
            <a:ext cx="308507" cy="207229"/>
          </a:xfrm>
          <a:prstGeom prst="rect">
            <a:avLst/>
          </a:prstGeom>
        </p:spPr>
        <p:txBody>
          <a:bodyPr lIns="0" tIns="0" rIns="0" bIns="0" rtlCol="0" anchor="t">
            <a:spAutoFit/>
          </a:bodyPr>
          <a:lstStyle/>
          <a:p>
            <a:pPr algn="ctr">
              <a:lnSpc>
                <a:spcPts val="1746"/>
              </a:lnSpc>
              <a:spcBef>
                <a:spcPct val="0"/>
              </a:spcBef>
            </a:pPr>
            <a:r>
              <a:rPr lang="en-US" sz="1247" b="1" spc="68">
                <a:solidFill>
                  <a:srgbClr val="000000"/>
                </a:solidFill>
                <a:latin typeface="Montserrat Bold"/>
                <a:ea typeface="Montserrat Bold"/>
                <a:cs typeface="Montserrat Bold"/>
                <a:sym typeface="Montserrat Bold"/>
              </a:rPr>
              <a:t>05</a:t>
            </a:r>
          </a:p>
        </p:txBody>
      </p:sp>
      <p:sp>
        <p:nvSpPr>
          <p:cNvPr id="79" name="TextBox 79"/>
          <p:cNvSpPr txBox="1"/>
          <p:nvPr/>
        </p:nvSpPr>
        <p:spPr>
          <a:xfrm>
            <a:off x="1713238" y="8208137"/>
            <a:ext cx="899762" cy="130759"/>
          </a:xfrm>
          <a:prstGeom prst="rect">
            <a:avLst/>
          </a:prstGeom>
        </p:spPr>
        <p:txBody>
          <a:bodyPr lIns="0" tIns="0" rIns="0" bIns="0" rtlCol="0" anchor="t">
            <a:spAutoFit/>
          </a:bodyPr>
          <a:lstStyle/>
          <a:p>
            <a:pPr algn="ctr">
              <a:lnSpc>
                <a:spcPts val="1048"/>
              </a:lnSpc>
              <a:spcBef>
                <a:spcPct val="0"/>
              </a:spcBef>
            </a:pPr>
            <a:r>
              <a:rPr lang="en-US" sz="748" b="1" spc="41">
                <a:solidFill>
                  <a:srgbClr val="000000"/>
                </a:solidFill>
                <a:latin typeface="Montserrat Bold"/>
                <a:ea typeface="Montserrat Bold"/>
                <a:cs typeface="Montserrat Bold"/>
                <a:sym typeface="Montserrat Bold"/>
              </a:rPr>
              <a:t>NEW PARADIGM</a:t>
            </a:r>
          </a:p>
        </p:txBody>
      </p:sp>
      <p:grpSp>
        <p:nvGrpSpPr>
          <p:cNvPr id="80" name="Group 80"/>
          <p:cNvGrpSpPr/>
          <p:nvPr/>
        </p:nvGrpSpPr>
        <p:grpSpPr>
          <a:xfrm>
            <a:off x="5922670" y="5377678"/>
            <a:ext cx="5964529" cy="539037"/>
            <a:chOff x="0" y="0"/>
            <a:chExt cx="1735757" cy="320029"/>
          </a:xfrm>
        </p:grpSpPr>
        <p:sp>
          <p:nvSpPr>
            <p:cNvPr id="81" name="Freeform 81"/>
            <p:cNvSpPr/>
            <p:nvPr/>
          </p:nvSpPr>
          <p:spPr>
            <a:xfrm>
              <a:off x="0" y="0"/>
              <a:ext cx="1735757" cy="320029"/>
            </a:xfrm>
            <a:custGeom>
              <a:avLst/>
              <a:gdLst/>
              <a:ahLst/>
              <a:cxnLst/>
              <a:rect l="l" t="t" r="r" b="b"/>
              <a:pathLst>
                <a:path w="1735757" h="320029">
                  <a:moveTo>
                    <a:pt x="0" y="0"/>
                  </a:moveTo>
                  <a:lnTo>
                    <a:pt x="1735757" y="0"/>
                  </a:lnTo>
                  <a:lnTo>
                    <a:pt x="1735757" y="320029"/>
                  </a:lnTo>
                  <a:lnTo>
                    <a:pt x="0" y="320029"/>
                  </a:lnTo>
                  <a:close/>
                </a:path>
              </a:pathLst>
            </a:custGeom>
            <a:solidFill>
              <a:srgbClr val="F5F3B6"/>
            </a:solidFill>
            <a:ln w="28575" cap="sq">
              <a:solidFill>
                <a:srgbClr val="000000"/>
              </a:solidFill>
              <a:prstDash val="solid"/>
              <a:miter/>
            </a:ln>
          </p:spPr>
          <p:txBody>
            <a:bodyPr/>
            <a:lstStyle/>
            <a:p>
              <a:endParaRPr lang="en-US"/>
            </a:p>
          </p:txBody>
        </p:sp>
        <p:sp>
          <p:nvSpPr>
            <p:cNvPr id="82" name="TextBox 82"/>
            <p:cNvSpPr txBox="1"/>
            <p:nvPr/>
          </p:nvSpPr>
          <p:spPr>
            <a:xfrm>
              <a:off x="0" y="-28575"/>
              <a:ext cx="1735757" cy="348604"/>
            </a:xfrm>
            <a:prstGeom prst="rect">
              <a:avLst/>
            </a:prstGeom>
          </p:spPr>
          <p:txBody>
            <a:bodyPr lIns="50800" tIns="50800" rIns="50800" bIns="50800" rtlCol="0" anchor="ctr"/>
            <a:lstStyle/>
            <a:p>
              <a:pPr algn="ctr">
                <a:lnSpc>
                  <a:spcPts val="1960"/>
                </a:lnSpc>
              </a:pPr>
              <a:endParaRPr/>
            </a:p>
          </p:txBody>
        </p:sp>
      </p:grpSp>
      <p:grpSp>
        <p:nvGrpSpPr>
          <p:cNvPr id="83" name="Group 83"/>
          <p:cNvGrpSpPr/>
          <p:nvPr/>
        </p:nvGrpSpPr>
        <p:grpSpPr>
          <a:xfrm>
            <a:off x="5922671" y="6036639"/>
            <a:ext cx="5964528" cy="539037"/>
            <a:chOff x="0" y="0"/>
            <a:chExt cx="1735757" cy="320029"/>
          </a:xfrm>
        </p:grpSpPr>
        <p:sp>
          <p:nvSpPr>
            <p:cNvPr id="84" name="Freeform 84"/>
            <p:cNvSpPr/>
            <p:nvPr/>
          </p:nvSpPr>
          <p:spPr>
            <a:xfrm>
              <a:off x="0" y="0"/>
              <a:ext cx="1735757" cy="320029"/>
            </a:xfrm>
            <a:custGeom>
              <a:avLst/>
              <a:gdLst/>
              <a:ahLst/>
              <a:cxnLst/>
              <a:rect l="l" t="t" r="r" b="b"/>
              <a:pathLst>
                <a:path w="1735757" h="320029">
                  <a:moveTo>
                    <a:pt x="0" y="0"/>
                  </a:moveTo>
                  <a:lnTo>
                    <a:pt x="1735757" y="0"/>
                  </a:lnTo>
                  <a:lnTo>
                    <a:pt x="1735757" y="320029"/>
                  </a:lnTo>
                  <a:lnTo>
                    <a:pt x="0" y="320029"/>
                  </a:lnTo>
                  <a:close/>
                </a:path>
              </a:pathLst>
            </a:custGeom>
            <a:solidFill>
              <a:srgbClr val="F5F3B6"/>
            </a:solidFill>
            <a:ln w="28575" cap="sq">
              <a:solidFill>
                <a:srgbClr val="000000"/>
              </a:solidFill>
              <a:prstDash val="solid"/>
              <a:miter/>
            </a:ln>
          </p:spPr>
          <p:txBody>
            <a:bodyPr/>
            <a:lstStyle/>
            <a:p>
              <a:endParaRPr lang="en-US"/>
            </a:p>
          </p:txBody>
        </p:sp>
        <p:sp>
          <p:nvSpPr>
            <p:cNvPr id="85" name="TextBox 85"/>
            <p:cNvSpPr txBox="1"/>
            <p:nvPr/>
          </p:nvSpPr>
          <p:spPr>
            <a:xfrm>
              <a:off x="0" y="-28575"/>
              <a:ext cx="1735757" cy="348604"/>
            </a:xfrm>
            <a:prstGeom prst="rect">
              <a:avLst/>
            </a:prstGeom>
          </p:spPr>
          <p:txBody>
            <a:bodyPr lIns="50800" tIns="50800" rIns="50800" bIns="50800" rtlCol="0" anchor="ctr"/>
            <a:lstStyle/>
            <a:p>
              <a:pPr algn="ctr">
                <a:lnSpc>
                  <a:spcPts val="1960"/>
                </a:lnSpc>
              </a:pPr>
              <a:endParaRPr/>
            </a:p>
          </p:txBody>
        </p:sp>
      </p:grpSp>
      <p:grpSp>
        <p:nvGrpSpPr>
          <p:cNvPr id="86" name="Group 86"/>
          <p:cNvGrpSpPr/>
          <p:nvPr/>
        </p:nvGrpSpPr>
        <p:grpSpPr>
          <a:xfrm>
            <a:off x="5922671" y="6695600"/>
            <a:ext cx="5964528" cy="539037"/>
            <a:chOff x="0" y="0"/>
            <a:chExt cx="1735757" cy="320029"/>
          </a:xfrm>
        </p:grpSpPr>
        <p:sp>
          <p:nvSpPr>
            <p:cNvPr id="87" name="Freeform 87"/>
            <p:cNvSpPr/>
            <p:nvPr/>
          </p:nvSpPr>
          <p:spPr>
            <a:xfrm>
              <a:off x="0" y="0"/>
              <a:ext cx="1735757" cy="320029"/>
            </a:xfrm>
            <a:custGeom>
              <a:avLst/>
              <a:gdLst/>
              <a:ahLst/>
              <a:cxnLst/>
              <a:rect l="l" t="t" r="r" b="b"/>
              <a:pathLst>
                <a:path w="1735757" h="320029">
                  <a:moveTo>
                    <a:pt x="0" y="0"/>
                  </a:moveTo>
                  <a:lnTo>
                    <a:pt x="1735757" y="0"/>
                  </a:lnTo>
                  <a:lnTo>
                    <a:pt x="1735757" y="320029"/>
                  </a:lnTo>
                  <a:lnTo>
                    <a:pt x="0" y="320029"/>
                  </a:lnTo>
                  <a:close/>
                </a:path>
              </a:pathLst>
            </a:custGeom>
            <a:solidFill>
              <a:srgbClr val="F5F3B6"/>
            </a:solidFill>
            <a:ln w="28575" cap="sq">
              <a:solidFill>
                <a:srgbClr val="000000"/>
              </a:solidFill>
              <a:prstDash val="solid"/>
              <a:miter/>
            </a:ln>
          </p:spPr>
          <p:txBody>
            <a:bodyPr/>
            <a:lstStyle/>
            <a:p>
              <a:endParaRPr lang="en-US"/>
            </a:p>
          </p:txBody>
        </p:sp>
        <p:sp>
          <p:nvSpPr>
            <p:cNvPr id="88" name="TextBox 88"/>
            <p:cNvSpPr txBox="1"/>
            <p:nvPr/>
          </p:nvSpPr>
          <p:spPr>
            <a:xfrm>
              <a:off x="0" y="-28575"/>
              <a:ext cx="1735757" cy="348604"/>
            </a:xfrm>
            <a:prstGeom prst="rect">
              <a:avLst/>
            </a:prstGeom>
          </p:spPr>
          <p:txBody>
            <a:bodyPr lIns="50800" tIns="50800" rIns="50800" bIns="50800" rtlCol="0" anchor="ctr"/>
            <a:lstStyle/>
            <a:p>
              <a:pPr algn="ctr">
                <a:lnSpc>
                  <a:spcPts val="1960"/>
                </a:lnSpc>
              </a:pPr>
              <a:endParaRPr/>
            </a:p>
          </p:txBody>
        </p:sp>
      </p:grpSp>
      <p:grpSp>
        <p:nvGrpSpPr>
          <p:cNvPr id="89" name="Group 89"/>
          <p:cNvGrpSpPr/>
          <p:nvPr/>
        </p:nvGrpSpPr>
        <p:grpSpPr>
          <a:xfrm>
            <a:off x="5922671" y="7354562"/>
            <a:ext cx="5964528" cy="539037"/>
            <a:chOff x="0" y="0"/>
            <a:chExt cx="1735757" cy="320029"/>
          </a:xfrm>
        </p:grpSpPr>
        <p:sp>
          <p:nvSpPr>
            <p:cNvPr id="90" name="Freeform 90"/>
            <p:cNvSpPr/>
            <p:nvPr/>
          </p:nvSpPr>
          <p:spPr>
            <a:xfrm>
              <a:off x="0" y="0"/>
              <a:ext cx="1735757" cy="320029"/>
            </a:xfrm>
            <a:custGeom>
              <a:avLst/>
              <a:gdLst/>
              <a:ahLst/>
              <a:cxnLst/>
              <a:rect l="l" t="t" r="r" b="b"/>
              <a:pathLst>
                <a:path w="1735757" h="320029">
                  <a:moveTo>
                    <a:pt x="0" y="0"/>
                  </a:moveTo>
                  <a:lnTo>
                    <a:pt x="1735757" y="0"/>
                  </a:lnTo>
                  <a:lnTo>
                    <a:pt x="1735757" y="320029"/>
                  </a:lnTo>
                  <a:lnTo>
                    <a:pt x="0" y="320029"/>
                  </a:lnTo>
                  <a:close/>
                </a:path>
              </a:pathLst>
            </a:custGeom>
            <a:solidFill>
              <a:srgbClr val="F5F3B6"/>
            </a:solidFill>
            <a:ln w="28575" cap="sq">
              <a:solidFill>
                <a:srgbClr val="000000"/>
              </a:solidFill>
              <a:prstDash val="solid"/>
              <a:miter/>
            </a:ln>
          </p:spPr>
          <p:txBody>
            <a:bodyPr/>
            <a:lstStyle/>
            <a:p>
              <a:endParaRPr lang="en-US"/>
            </a:p>
          </p:txBody>
        </p:sp>
        <p:sp>
          <p:nvSpPr>
            <p:cNvPr id="91" name="TextBox 91"/>
            <p:cNvSpPr txBox="1"/>
            <p:nvPr/>
          </p:nvSpPr>
          <p:spPr>
            <a:xfrm>
              <a:off x="0" y="-28575"/>
              <a:ext cx="1735757" cy="348604"/>
            </a:xfrm>
            <a:prstGeom prst="rect">
              <a:avLst/>
            </a:prstGeom>
          </p:spPr>
          <p:txBody>
            <a:bodyPr lIns="50800" tIns="50800" rIns="50800" bIns="50800" rtlCol="0" anchor="ctr"/>
            <a:lstStyle/>
            <a:p>
              <a:pPr algn="ctr">
                <a:lnSpc>
                  <a:spcPts val="1960"/>
                </a:lnSpc>
              </a:pPr>
              <a:endParaRPr/>
            </a:p>
          </p:txBody>
        </p:sp>
      </p:grpSp>
      <p:grpSp>
        <p:nvGrpSpPr>
          <p:cNvPr id="92" name="Group 92"/>
          <p:cNvGrpSpPr/>
          <p:nvPr/>
        </p:nvGrpSpPr>
        <p:grpSpPr>
          <a:xfrm>
            <a:off x="5922671" y="8013523"/>
            <a:ext cx="5964528" cy="539037"/>
            <a:chOff x="0" y="0"/>
            <a:chExt cx="1735757" cy="320029"/>
          </a:xfrm>
        </p:grpSpPr>
        <p:sp>
          <p:nvSpPr>
            <p:cNvPr id="93" name="Freeform 93"/>
            <p:cNvSpPr/>
            <p:nvPr/>
          </p:nvSpPr>
          <p:spPr>
            <a:xfrm>
              <a:off x="0" y="0"/>
              <a:ext cx="1735757" cy="320029"/>
            </a:xfrm>
            <a:custGeom>
              <a:avLst/>
              <a:gdLst/>
              <a:ahLst/>
              <a:cxnLst/>
              <a:rect l="l" t="t" r="r" b="b"/>
              <a:pathLst>
                <a:path w="1735757" h="320029">
                  <a:moveTo>
                    <a:pt x="0" y="0"/>
                  </a:moveTo>
                  <a:lnTo>
                    <a:pt x="1735757" y="0"/>
                  </a:lnTo>
                  <a:lnTo>
                    <a:pt x="1735757" y="320029"/>
                  </a:lnTo>
                  <a:lnTo>
                    <a:pt x="0" y="320029"/>
                  </a:lnTo>
                  <a:close/>
                </a:path>
              </a:pathLst>
            </a:custGeom>
            <a:solidFill>
              <a:srgbClr val="F5F3B6"/>
            </a:solidFill>
            <a:ln w="28575" cap="sq">
              <a:solidFill>
                <a:srgbClr val="000000"/>
              </a:solidFill>
              <a:prstDash val="solid"/>
              <a:miter/>
            </a:ln>
          </p:spPr>
          <p:txBody>
            <a:bodyPr/>
            <a:lstStyle/>
            <a:p>
              <a:endParaRPr lang="en-US"/>
            </a:p>
          </p:txBody>
        </p:sp>
        <p:sp>
          <p:nvSpPr>
            <p:cNvPr id="94" name="TextBox 94"/>
            <p:cNvSpPr txBox="1"/>
            <p:nvPr/>
          </p:nvSpPr>
          <p:spPr>
            <a:xfrm>
              <a:off x="0" y="-28575"/>
              <a:ext cx="1735757" cy="348604"/>
            </a:xfrm>
            <a:prstGeom prst="rect">
              <a:avLst/>
            </a:prstGeom>
          </p:spPr>
          <p:txBody>
            <a:bodyPr lIns="50800" tIns="50800" rIns="50800" bIns="50800" rtlCol="0" anchor="ctr"/>
            <a:lstStyle/>
            <a:p>
              <a:pPr algn="ctr">
                <a:lnSpc>
                  <a:spcPts val="1960"/>
                </a:lnSpc>
              </a:pPr>
              <a:endParaRPr/>
            </a:p>
          </p:txBody>
        </p:sp>
      </p:grpSp>
      <p:sp>
        <p:nvSpPr>
          <p:cNvPr id="95" name="TextBox 95"/>
          <p:cNvSpPr txBox="1"/>
          <p:nvPr/>
        </p:nvSpPr>
        <p:spPr>
          <a:xfrm>
            <a:off x="6025182" y="5489247"/>
            <a:ext cx="5688663" cy="289951"/>
          </a:xfrm>
          <a:prstGeom prst="rect">
            <a:avLst/>
          </a:prstGeom>
        </p:spPr>
        <p:txBody>
          <a:bodyPr wrap="square" lIns="0" tIns="0" rIns="0" bIns="0" rtlCol="0" anchor="t">
            <a:spAutoFit/>
          </a:bodyPr>
          <a:lstStyle/>
          <a:p>
            <a:pPr algn="l">
              <a:lnSpc>
                <a:spcPts val="1135"/>
              </a:lnSpc>
              <a:spcBef>
                <a:spcPct val="0"/>
              </a:spcBef>
            </a:pPr>
            <a:r>
              <a:rPr lang="en-US" sz="1200" dirty="0">
                <a:solidFill>
                  <a:srgbClr val="000000"/>
                </a:solidFill>
                <a:latin typeface="Poppins"/>
                <a:ea typeface="Poppins"/>
                <a:cs typeface="Poppins"/>
                <a:sym typeface="Poppins"/>
              </a:rPr>
              <a:t>Traditional Artificial Intelligence (AI) models are commonly </a:t>
            </a:r>
            <a:r>
              <a:rPr lang="en-US" sz="1200" dirty="0" err="1">
                <a:solidFill>
                  <a:srgbClr val="000000"/>
                </a:solidFill>
                <a:latin typeface="Poppins"/>
                <a:ea typeface="Poppins"/>
                <a:cs typeface="Poppins"/>
                <a:sym typeface="Poppins"/>
              </a:rPr>
              <a:t>utilised</a:t>
            </a:r>
            <a:r>
              <a:rPr lang="en-US" sz="1200" dirty="0">
                <a:solidFill>
                  <a:srgbClr val="000000"/>
                </a:solidFill>
                <a:latin typeface="Poppins"/>
                <a:ea typeface="Poppins"/>
                <a:cs typeface="Poppins"/>
                <a:sym typeface="Poppins"/>
              </a:rPr>
              <a:t> to identify financial fraud due to their excellent prediction accuracy.</a:t>
            </a:r>
          </a:p>
        </p:txBody>
      </p:sp>
      <p:sp>
        <p:nvSpPr>
          <p:cNvPr id="96" name="TextBox 96"/>
          <p:cNvSpPr txBox="1"/>
          <p:nvPr/>
        </p:nvSpPr>
        <p:spPr>
          <a:xfrm>
            <a:off x="6027130" y="6082322"/>
            <a:ext cx="5686709" cy="431015"/>
          </a:xfrm>
          <a:prstGeom prst="rect">
            <a:avLst/>
          </a:prstGeom>
        </p:spPr>
        <p:txBody>
          <a:bodyPr wrap="square" lIns="0" tIns="0" rIns="0" bIns="0" rtlCol="0" anchor="t">
            <a:spAutoFit/>
          </a:bodyPr>
          <a:lstStyle/>
          <a:p>
            <a:pPr algn="l">
              <a:lnSpc>
                <a:spcPts val="1135"/>
              </a:lnSpc>
              <a:spcBef>
                <a:spcPct val="0"/>
              </a:spcBef>
            </a:pPr>
            <a:r>
              <a:rPr lang="en-US" sz="1200" dirty="0">
                <a:solidFill>
                  <a:srgbClr val="000000"/>
                </a:solidFill>
                <a:latin typeface="Poppins"/>
                <a:ea typeface="Poppins"/>
                <a:cs typeface="Poppins"/>
                <a:sym typeface="Poppins"/>
              </a:rPr>
              <a:t>Operate as black boxes, making their judgements difficult to comprehend, causing challenges with transparency, regulatory compliance, and user trust.</a:t>
            </a:r>
          </a:p>
        </p:txBody>
      </p:sp>
      <p:sp>
        <p:nvSpPr>
          <p:cNvPr id="97" name="TextBox 97"/>
          <p:cNvSpPr txBox="1"/>
          <p:nvPr/>
        </p:nvSpPr>
        <p:spPr>
          <a:xfrm>
            <a:off x="6067547" y="6811513"/>
            <a:ext cx="5646286" cy="289951"/>
          </a:xfrm>
          <a:prstGeom prst="rect">
            <a:avLst/>
          </a:prstGeom>
        </p:spPr>
        <p:txBody>
          <a:bodyPr wrap="square" lIns="0" tIns="0" rIns="0" bIns="0" rtlCol="0" anchor="t">
            <a:spAutoFit/>
          </a:bodyPr>
          <a:lstStyle/>
          <a:p>
            <a:pPr algn="l">
              <a:lnSpc>
                <a:spcPts val="1135"/>
              </a:lnSpc>
              <a:spcBef>
                <a:spcPct val="0"/>
              </a:spcBef>
            </a:pPr>
            <a:r>
              <a:rPr lang="en-US" sz="1200" dirty="0">
                <a:solidFill>
                  <a:srgbClr val="000000"/>
                </a:solidFill>
                <a:latin typeface="Poppins"/>
                <a:ea typeface="Poppins"/>
                <a:cs typeface="Poppins"/>
                <a:sym typeface="Poppins"/>
              </a:rPr>
              <a:t>As regulatory demands rise and bankers want transparency, the limits of black-box AI undermine trust in current fraud detection systems.</a:t>
            </a:r>
          </a:p>
        </p:txBody>
      </p:sp>
      <p:sp>
        <p:nvSpPr>
          <p:cNvPr id="98" name="TextBox 98"/>
          <p:cNvSpPr txBox="1"/>
          <p:nvPr/>
        </p:nvSpPr>
        <p:spPr>
          <a:xfrm>
            <a:off x="6065546" y="7480749"/>
            <a:ext cx="5648287" cy="289951"/>
          </a:xfrm>
          <a:prstGeom prst="rect">
            <a:avLst/>
          </a:prstGeom>
        </p:spPr>
        <p:txBody>
          <a:bodyPr wrap="square" lIns="0" tIns="0" rIns="0" bIns="0" rtlCol="0" anchor="t">
            <a:spAutoFit/>
          </a:bodyPr>
          <a:lstStyle/>
          <a:p>
            <a:pPr algn="l">
              <a:lnSpc>
                <a:spcPts val="1135"/>
              </a:lnSpc>
              <a:spcBef>
                <a:spcPct val="0"/>
              </a:spcBef>
            </a:pPr>
            <a:r>
              <a:rPr lang="en-US" sz="1200" dirty="0">
                <a:solidFill>
                  <a:srgbClr val="000000"/>
                </a:solidFill>
                <a:latin typeface="Poppins"/>
                <a:ea typeface="Poppins"/>
                <a:cs typeface="Poppins"/>
                <a:sym typeface="Poppins"/>
              </a:rPr>
              <a:t>(XAI) provides interpretable and transparent decision-making, allowing users to comprehend and explain AI-generated fraud predictions.</a:t>
            </a:r>
          </a:p>
        </p:txBody>
      </p:sp>
      <p:sp>
        <p:nvSpPr>
          <p:cNvPr id="99" name="TextBox 99"/>
          <p:cNvSpPr txBox="1"/>
          <p:nvPr/>
        </p:nvSpPr>
        <p:spPr>
          <a:xfrm>
            <a:off x="6166459" y="8192445"/>
            <a:ext cx="5547374" cy="148887"/>
          </a:xfrm>
          <a:prstGeom prst="rect">
            <a:avLst/>
          </a:prstGeom>
        </p:spPr>
        <p:txBody>
          <a:bodyPr wrap="square" lIns="0" tIns="0" rIns="0" bIns="0" rtlCol="0" anchor="t">
            <a:spAutoFit/>
          </a:bodyPr>
          <a:lstStyle/>
          <a:p>
            <a:pPr algn="l">
              <a:lnSpc>
                <a:spcPts val="1135"/>
              </a:lnSpc>
              <a:spcBef>
                <a:spcPct val="0"/>
              </a:spcBef>
            </a:pPr>
            <a:r>
              <a:rPr lang="en-US" sz="1200" dirty="0">
                <a:solidFill>
                  <a:srgbClr val="000000"/>
                </a:solidFill>
                <a:latin typeface="Poppins"/>
                <a:ea typeface="Poppins"/>
                <a:cs typeface="Poppins"/>
                <a:sym typeface="Poppins"/>
              </a:rPr>
              <a:t>Examines if XAI provides a new paradigm for financial fraud detection.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rgbClr val="F3B0F2">
                <a:alpha val="100000"/>
              </a:srgbClr>
            </a:gs>
            <a:gs pos="100000">
              <a:srgbClr val="FDF5B9">
                <a:alpha val="100000"/>
              </a:srgbClr>
            </a:gs>
          </a:gsLst>
          <a:lin ang="0"/>
        </a:gradFill>
        <a:effectLst/>
      </p:bgPr>
    </p:bg>
    <p:spTree>
      <p:nvGrpSpPr>
        <p:cNvPr id="1" name="">
          <a:extLst>
            <a:ext uri="{FF2B5EF4-FFF2-40B4-BE49-F238E27FC236}">
              <a16:creationId xmlns:a16="http://schemas.microsoft.com/office/drawing/2014/main" id="{CC7FC5F2-5EF6-6C2C-4A4D-56067A36EA5B}"/>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0C3EDB6A-3C0E-F2D0-5A6E-412EB8747BCD}"/>
              </a:ext>
            </a:extLst>
          </p:cNvPr>
          <p:cNvSpPr/>
          <p:nvPr/>
        </p:nvSpPr>
        <p:spPr>
          <a:xfrm>
            <a:off x="609600" y="5676900"/>
            <a:ext cx="5563271" cy="4114800"/>
          </a:xfrm>
          <a:custGeom>
            <a:avLst/>
            <a:gdLst/>
            <a:ahLst/>
            <a:cxnLst/>
            <a:rect l="l" t="t" r="r" b="b"/>
            <a:pathLst>
              <a:path w="5563271" h="4114800">
                <a:moveTo>
                  <a:pt x="0" y="0"/>
                </a:moveTo>
                <a:lnTo>
                  <a:pt x="5563271" y="0"/>
                </a:lnTo>
                <a:lnTo>
                  <a:pt x="5563271" y="4114800"/>
                </a:lnTo>
                <a:lnTo>
                  <a:pt x="0" y="41148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C8B10C9C-1F20-9852-90B5-AE212B2C14AE}"/>
              </a:ext>
            </a:extLst>
          </p:cNvPr>
          <p:cNvSpPr/>
          <p:nvPr/>
        </p:nvSpPr>
        <p:spPr>
          <a:xfrm>
            <a:off x="9677400" y="1047790"/>
            <a:ext cx="7587013" cy="3246524"/>
          </a:xfrm>
          <a:custGeom>
            <a:avLst/>
            <a:gdLst/>
            <a:ahLst/>
            <a:cxnLst/>
            <a:rect l="l" t="t" r="r" b="b"/>
            <a:pathLst>
              <a:path w="7587013" h="3246524">
                <a:moveTo>
                  <a:pt x="0" y="0"/>
                </a:moveTo>
                <a:lnTo>
                  <a:pt x="7587013" y="0"/>
                </a:lnTo>
                <a:lnTo>
                  <a:pt x="7587013" y="3246524"/>
                </a:lnTo>
                <a:lnTo>
                  <a:pt x="0" y="3246524"/>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TextBox 4">
            <a:extLst>
              <a:ext uri="{FF2B5EF4-FFF2-40B4-BE49-F238E27FC236}">
                <a16:creationId xmlns:a16="http://schemas.microsoft.com/office/drawing/2014/main" id="{A7B38B8E-24E1-E5B5-F337-98A987297A53}"/>
              </a:ext>
            </a:extLst>
          </p:cNvPr>
          <p:cNvSpPr txBox="1"/>
          <p:nvPr/>
        </p:nvSpPr>
        <p:spPr>
          <a:xfrm>
            <a:off x="1524000" y="2155654"/>
            <a:ext cx="8702846" cy="311496"/>
          </a:xfrm>
          <a:prstGeom prst="rect">
            <a:avLst/>
          </a:prstGeom>
        </p:spPr>
        <p:txBody>
          <a:bodyPr lIns="0" tIns="0" rIns="0" bIns="0" rtlCol="0" anchor="t">
            <a:spAutoFit/>
          </a:bodyPr>
          <a:lstStyle/>
          <a:p>
            <a:pPr>
              <a:lnSpc>
                <a:spcPts val="1960"/>
              </a:lnSpc>
            </a:pPr>
            <a:r>
              <a:rPr lang="en-US" sz="3150" dirty="0">
                <a:solidFill>
                  <a:srgbClr val="060606"/>
                </a:solidFill>
                <a:latin typeface="Ansam"/>
                <a:cs typeface="Ansam"/>
                <a:sym typeface="Open Sans"/>
              </a:rPr>
              <a:t>Roles of Paradigm in DBA Research:</a:t>
            </a:r>
          </a:p>
        </p:txBody>
      </p:sp>
      <p:sp>
        <p:nvSpPr>
          <p:cNvPr id="5" name="TextBox 5">
            <a:extLst>
              <a:ext uri="{FF2B5EF4-FFF2-40B4-BE49-F238E27FC236}">
                <a16:creationId xmlns:a16="http://schemas.microsoft.com/office/drawing/2014/main" id="{D53EA82A-06E4-298D-05C7-86708DFC29E5}"/>
              </a:ext>
            </a:extLst>
          </p:cNvPr>
          <p:cNvSpPr txBox="1"/>
          <p:nvPr/>
        </p:nvSpPr>
        <p:spPr>
          <a:xfrm>
            <a:off x="865474" y="3301714"/>
            <a:ext cx="9470452" cy="1841786"/>
          </a:xfrm>
          <a:prstGeom prst="rect">
            <a:avLst/>
          </a:prstGeom>
        </p:spPr>
        <p:txBody>
          <a:bodyPr wrap="square" lIns="0" tIns="0" rIns="0" bIns="0" rtlCol="0" anchor="t">
            <a:spAutoFit/>
          </a:bodyPr>
          <a:lstStyle/>
          <a:p>
            <a:pPr marL="453390" lvl="1" indent="-226695">
              <a:lnSpc>
                <a:spcPts val="2940"/>
              </a:lnSpc>
              <a:buAutoNum type="arabicPeriod"/>
            </a:pPr>
            <a:r>
              <a:rPr lang="en-US" sz="2400" dirty="0">
                <a:solidFill>
                  <a:srgbClr val="060606"/>
                </a:solidFill>
                <a:latin typeface="Questrial"/>
                <a:ea typeface="Questrial"/>
                <a:cs typeface="Questrial"/>
                <a:sym typeface="Questrial"/>
              </a:rPr>
              <a:t> </a:t>
            </a:r>
            <a:r>
              <a:rPr lang="en-US" sz="2400" dirty="0">
                <a:solidFill>
                  <a:srgbClr val="000000"/>
                </a:solidFill>
                <a:latin typeface="Questrial" pitchFamily="2" charset="0"/>
                <a:ea typeface="Questrial" pitchFamily="2" charset="0"/>
                <a:cs typeface="Questrial" pitchFamily="2" charset="0"/>
                <a:sym typeface="Open Sans"/>
              </a:rPr>
              <a:t>A paradigm for identifying significant research challenges.</a:t>
            </a:r>
          </a:p>
          <a:p>
            <a:pPr marL="453390" lvl="1" indent="-226695">
              <a:lnSpc>
                <a:spcPts val="2940"/>
              </a:lnSpc>
              <a:buAutoNum type="arabicPeriod"/>
            </a:pPr>
            <a:r>
              <a:rPr lang="en-US" sz="2400" dirty="0">
                <a:solidFill>
                  <a:srgbClr val="000000"/>
                </a:solidFill>
                <a:latin typeface="Questrial" pitchFamily="2" charset="0"/>
                <a:ea typeface="Questrial" pitchFamily="2" charset="0"/>
                <a:cs typeface="Questrial" pitchFamily="2" charset="0"/>
                <a:sym typeface="Open Sans"/>
              </a:rPr>
              <a:t> A framework for choosing relevant research methodologies.</a:t>
            </a:r>
          </a:p>
          <a:p>
            <a:pPr marL="453390" lvl="1" indent="-226695">
              <a:lnSpc>
                <a:spcPts val="2940"/>
              </a:lnSpc>
              <a:buAutoNum type="arabicPeriod"/>
            </a:pPr>
            <a:r>
              <a:rPr lang="en-US" sz="2400" dirty="0">
                <a:solidFill>
                  <a:srgbClr val="000000"/>
                </a:solidFill>
                <a:latin typeface="Questrial" pitchFamily="2" charset="0"/>
                <a:ea typeface="Questrial" pitchFamily="2" charset="0"/>
                <a:cs typeface="Questrial" pitchFamily="2" charset="0"/>
                <a:sym typeface="Open Sans"/>
              </a:rPr>
              <a:t> Guidelines for </a:t>
            </a:r>
            <a:r>
              <a:rPr lang="en-US" sz="2400" dirty="0" err="1">
                <a:solidFill>
                  <a:srgbClr val="000000"/>
                </a:solidFill>
                <a:latin typeface="Questrial" pitchFamily="2" charset="0"/>
                <a:ea typeface="Questrial" pitchFamily="2" charset="0"/>
                <a:cs typeface="Questrial" pitchFamily="2" charset="0"/>
                <a:sym typeface="Open Sans"/>
              </a:rPr>
              <a:t>analysing</a:t>
            </a:r>
            <a:r>
              <a:rPr lang="en-US" sz="2400" dirty="0">
                <a:solidFill>
                  <a:srgbClr val="000000"/>
                </a:solidFill>
                <a:latin typeface="Questrial" pitchFamily="2" charset="0"/>
                <a:ea typeface="Questrial" pitchFamily="2" charset="0"/>
                <a:cs typeface="Questrial" pitchFamily="2" charset="0"/>
                <a:sym typeface="Open Sans"/>
              </a:rPr>
              <a:t> evidence and results </a:t>
            </a:r>
          </a:p>
          <a:p>
            <a:pPr marL="453390" lvl="1" indent="-226695">
              <a:lnSpc>
                <a:spcPts val="2940"/>
              </a:lnSpc>
              <a:buAutoNum type="arabicPeriod"/>
            </a:pPr>
            <a:r>
              <a:rPr lang="en-US" sz="2400" dirty="0">
                <a:solidFill>
                  <a:srgbClr val="000000"/>
                </a:solidFill>
                <a:latin typeface="Questrial" pitchFamily="2" charset="0"/>
                <a:ea typeface="Questrial" pitchFamily="2" charset="0"/>
                <a:cs typeface="Questrial" pitchFamily="2" charset="0"/>
                <a:sym typeface="Open Sans"/>
              </a:rPr>
              <a:t> A basis for generating new information and expanding theories.</a:t>
            </a:r>
          </a:p>
          <a:p>
            <a:pPr marL="453390" lvl="1" indent="-226695">
              <a:lnSpc>
                <a:spcPts val="2940"/>
              </a:lnSpc>
              <a:buAutoNum type="arabicPeriod"/>
            </a:pPr>
            <a:r>
              <a:rPr lang="en-US" sz="2400" dirty="0">
                <a:solidFill>
                  <a:srgbClr val="000000"/>
                </a:solidFill>
                <a:latin typeface="Questrial" pitchFamily="2" charset="0"/>
                <a:ea typeface="Questrial" pitchFamily="2" charset="0"/>
                <a:cs typeface="Questrial" pitchFamily="2" charset="0"/>
                <a:sym typeface="Open Sans"/>
              </a:rPr>
              <a:t> A unified vision that allows for cumulative scientific development.</a:t>
            </a:r>
          </a:p>
        </p:txBody>
      </p:sp>
    </p:spTree>
    <p:extLst>
      <p:ext uri="{BB962C8B-B14F-4D97-AF65-F5344CB8AC3E}">
        <p14:creationId xmlns:p14="http://schemas.microsoft.com/office/powerpoint/2010/main" val="16518887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rgbClr val="F3B0F2">
                <a:alpha val="100000"/>
              </a:srgbClr>
            </a:gs>
            <a:gs pos="100000">
              <a:srgbClr val="FDF5B9">
                <a:alpha val="100000"/>
              </a:srgbClr>
            </a:gs>
          </a:gsLst>
          <a:lin ang="0"/>
        </a:gradFill>
        <a:effectLst/>
      </p:bgPr>
    </p:bg>
    <p:spTree>
      <p:nvGrpSpPr>
        <p:cNvPr id="1" name=""/>
        <p:cNvGrpSpPr/>
        <p:nvPr/>
      </p:nvGrpSpPr>
      <p:grpSpPr>
        <a:xfrm>
          <a:off x="0" y="0"/>
          <a:ext cx="0" cy="0"/>
          <a:chOff x="0" y="0"/>
          <a:chExt cx="0" cy="0"/>
        </a:xfrm>
      </p:grpSpPr>
      <p:grpSp>
        <p:nvGrpSpPr>
          <p:cNvPr id="2" name="Group 2"/>
          <p:cNvGrpSpPr/>
          <p:nvPr/>
        </p:nvGrpSpPr>
        <p:grpSpPr>
          <a:xfrm>
            <a:off x="1183866" y="1764288"/>
            <a:ext cx="7348840" cy="2011700"/>
            <a:chOff x="0" y="0"/>
            <a:chExt cx="1935497" cy="529830"/>
          </a:xfrm>
        </p:grpSpPr>
        <p:sp>
          <p:nvSpPr>
            <p:cNvPr id="3" name="Freeform 3"/>
            <p:cNvSpPr/>
            <p:nvPr/>
          </p:nvSpPr>
          <p:spPr>
            <a:xfrm>
              <a:off x="0" y="0"/>
              <a:ext cx="1935497" cy="529830"/>
            </a:xfrm>
            <a:custGeom>
              <a:avLst/>
              <a:gdLst/>
              <a:ahLst/>
              <a:cxnLst/>
              <a:rect l="l" t="t" r="r" b="b"/>
              <a:pathLst>
                <a:path w="1935497" h="529830">
                  <a:moveTo>
                    <a:pt x="0" y="0"/>
                  </a:moveTo>
                  <a:lnTo>
                    <a:pt x="1935497" y="0"/>
                  </a:lnTo>
                  <a:lnTo>
                    <a:pt x="1935497" y="529830"/>
                  </a:lnTo>
                  <a:lnTo>
                    <a:pt x="0" y="529830"/>
                  </a:lnTo>
                  <a:close/>
                </a:path>
              </a:pathLst>
            </a:custGeom>
            <a:ln w="19050" cap="sq">
              <a:solidFill>
                <a:srgbClr val="5A5957"/>
              </a:solidFill>
              <a:prstDash val="solid"/>
              <a:miter/>
            </a:ln>
          </p:spPr>
          <p:txBody>
            <a:bodyPr/>
            <a:lstStyle/>
            <a:p>
              <a:endParaRPr lang="en-US"/>
            </a:p>
          </p:txBody>
        </p:sp>
        <p:sp>
          <p:nvSpPr>
            <p:cNvPr id="4" name="TextBox 4"/>
            <p:cNvSpPr txBox="1"/>
            <p:nvPr/>
          </p:nvSpPr>
          <p:spPr>
            <a:xfrm>
              <a:off x="0" y="-47625"/>
              <a:ext cx="1935497" cy="577455"/>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a:off x="1183866" y="4137650"/>
            <a:ext cx="7348840" cy="2011700"/>
            <a:chOff x="0" y="0"/>
            <a:chExt cx="1935497" cy="529830"/>
          </a:xfrm>
        </p:grpSpPr>
        <p:sp>
          <p:nvSpPr>
            <p:cNvPr id="6" name="Freeform 6"/>
            <p:cNvSpPr/>
            <p:nvPr/>
          </p:nvSpPr>
          <p:spPr>
            <a:xfrm>
              <a:off x="0" y="0"/>
              <a:ext cx="1935497" cy="529830"/>
            </a:xfrm>
            <a:custGeom>
              <a:avLst/>
              <a:gdLst/>
              <a:ahLst/>
              <a:cxnLst/>
              <a:rect l="l" t="t" r="r" b="b"/>
              <a:pathLst>
                <a:path w="1935497" h="529830">
                  <a:moveTo>
                    <a:pt x="0" y="0"/>
                  </a:moveTo>
                  <a:lnTo>
                    <a:pt x="1935497" y="0"/>
                  </a:lnTo>
                  <a:lnTo>
                    <a:pt x="1935497" y="529830"/>
                  </a:lnTo>
                  <a:lnTo>
                    <a:pt x="0" y="529830"/>
                  </a:lnTo>
                  <a:close/>
                </a:path>
              </a:pathLst>
            </a:custGeom>
            <a:ln w="19050" cap="sq">
              <a:solidFill>
                <a:srgbClr val="5A5957"/>
              </a:solidFill>
              <a:prstDash val="solid"/>
              <a:miter/>
            </a:ln>
          </p:spPr>
          <p:txBody>
            <a:bodyPr/>
            <a:lstStyle/>
            <a:p>
              <a:endParaRPr lang="en-US"/>
            </a:p>
          </p:txBody>
        </p:sp>
        <p:sp>
          <p:nvSpPr>
            <p:cNvPr id="7" name="TextBox 7"/>
            <p:cNvSpPr txBox="1"/>
            <p:nvPr/>
          </p:nvSpPr>
          <p:spPr>
            <a:xfrm>
              <a:off x="0" y="-47625"/>
              <a:ext cx="1935497" cy="577455"/>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a:off x="1183866" y="6511013"/>
            <a:ext cx="7348840" cy="2011700"/>
            <a:chOff x="0" y="0"/>
            <a:chExt cx="1935497" cy="529830"/>
          </a:xfrm>
        </p:grpSpPr>
        <p:sp>
          <p:nvSpPr>
            <p:cNvPr id="9" name="Freeform 9"/>
            <p:cNvSpPr/>
            <p:nvPr/>
          </p:nvSpPr>
          <p:spPr>
            <a:xfrm>
              <a:off x="0" y="0"/>
              <a:ext cx="1935497" cy="529830"/>
            </a:xfrm>
            <a:custGeom>
              <a:avLst/>
              <a:gdLst/>
              <a:ahLst/>
              <a:cxnLst/>
              <a:rect l="l" t="t" r="r" b="b"/>
              <a:pathLst>
                <a:path w="1935497" h="529830">
                  <a:moveTo>
                    <a:pt x="0" y="0"/>
                  </a:moveTo>
                  <a:lnTo>
                    <a:pt x="1935497" y="0"/>
                  </a:lnTo>
                  <a:lnTo>
                    <a:pt x="1935497" y="529830"/>
                  </a:lnTo>
                  <a:lnTo>
                    <a:pt x="0" y="529830"/>
                  </a:lnTo>
                  <a:close/>
                </a:path>
              </a:pathLst>
            </a:custGeom>
            <a:ln w="19050" cap="sq">
              <a:solidFill>
                <a:srgbClr val="5A5957"/>
              </a:solidFill>
              <a:prstDash val="solid"/>
              <a:miter/>
            </a:ln>
          </p:spPr>
          <p:txBody>
            <a:bodyPr/>
            <a:lstStyle/>
            <a:p>
              <a:endParaRPr lang="en-US"/>
            </a:p>
          </p:txBody>
        </p:sp>
        <p:sp>
          <p:nvSpPr>
            <p:cNvPr id="10" name="TextBox 10"/>
            <p:cNvSpPr txBox="1"/>
            <p:nvPr/>
          </p:nvSpPr>
          <p:spPr>
            <a:xfrm>
              <a:off x="0" y="-47625"/>
              <a:ext cx="1935497" cy="577455"/>
            </a:xfrm>
            <a:prstGeom prst="rect">
              <a:avLst/>
            </a:prstGeom>
          </p:spPr>
          <p:txBody>
            <a:bodyPr lIns="50800" tIns="50800" rIns="50800" bIns="50800" rtlCol="0" anchor="ctr"/>
            <a:lstStyle/>
            <a:p>
              <a:pPr algn="ctr">
                <a:lnSpc>
                  <a:spcPts val="2659"/>
                </a:lnSpc>
              </a:pPr>
              <a:endParaRPr/>
            </a:p>
          </p:txBody>
        </p:sp>
      </p:grpSp>
      <p:sp>
        <p:nvSpPr>
          <p:cNvPr id="11" name="Freeform 11"/>
          <p:cNvSpPr/>
          <p:nvPr/>
        </p:nvSpPr>
        <p:spPr>
          <a:xfrm>
            <a:off x="13467106" y="-357462"/>
            <a:ext cx="8083917" cy="10644462"/>
          </a:xfrm>
          <a:custGeom>
            <a:avLst/>
            <a:gdLst/>
            <a:ahLst/>
            <a:cxnLst/>
            <a:rect l="l" t="t" r="r" b="b"/>
            <a:pathLst>
              <a:path w="8083917" h="10644462">
                <a:moveTo>
                  <a:pt x="0" y="0"/>
                </a:moveTo>
                <a:lnTo>
                  <a:pt x="8083917" y="0"/>
                </a:lnTo>
                <a:lnTo>
                  <a:pt x="8083917" y="10644462"/>
                </a:lnTo>
                <a:lnTo>
                  <a:pt x="0" y="10644462"/>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2" name="TextBox 12"/>
          <p:cNvSpPr txBox="1"/>
          <p:nvPr/>
        </p:nvSpPr>
        <p:spPr>
          <a:xfrm>
            <a:off x="1721066" y="2157085"/>
            <a:ext cx="1162482" cy="1104265"/>
          </a:xfrm>
          <a:prstGeom prst="rect">
            <a:avLst/>
          </a:prstGeom>
        </p:spPr>
        <p:txBody>
          <a:bodyPr wrap="square" lIns="0" tIns="0" rIns="0" bIns="0" rtlCol="0" anchor="t">
            <a:spAutoFit/>
          </a:bodyPr>
          <a:lstStyle/>
          <a:p>
            <a:pPr algn="just">
              <a:lnSpc>
                <a:spcPts val="8959"/>
              </a:lnSpc>
            </a:pPr>
            <a:r>
              <a:rPr lang="en-US" sz="6399" dirty="0">
                <a:solidFill>
                  <a:srgbClr val="060606"/>
                </a:solidFill>
                <a:latin typeface="Questrial"/>
                <a:ea typeface="Questrial"/>
                <a:cs typeface="Questrial"/>
                <a:sym typeface="Questrial"/>
              </a:rPr>
              <a:t>1.</a:t>
            </a:r>
          </a:p>
        </p:txBody>
      </p:sp>
      <p:sp>
        <p:nvSpPr>
          <p:cNvPr id="13" name="TextBox 13"/>
          <p:cNvSpPr txBox="1"/>
          <p:nvPr/>
        </p:nvSpPr>
        <p:spPr>
          <a:xfrm>
            <a:off x="1721066" y="4524692"/>
            <a:ext cx="1162482" cy="1104265"/>
          </a:xfrm>
          <a:prstGeom prst="rect">
            <a:avLst/>
          </a:prstGeom>
        </p:spPr>
        <p:txBody>
          <a:bodyPr lIns="0" tIns="0" rIns="0" bIns="0" rtlCol="0" anchor="t">
            <a:spAutoFit/>
          </a:bodyPr>
          <a:lstStyle/>
          <a:p>
            <a:pPr algn="just">
              <a:lnSpc>
                <a:spcPts val="8959"/>
              </a:lnSpc>
            </a:pPr>
            <a:r>
              <a:rPr lang="en-US" sz="6399">
                <a:solidFill>
                  <a:srgbClr val="060606"/>
                </a:solidFill>
                <a:latin typeface="Questrial"/>
                <a:ea typeface="Questrial"/>
                <a:cs typeface="Questrial"/>
                <a:sym typeface="Questrial"/>
              </a:rPr>
              <a:t>2.</a:t>
            </a:r>
          </a:p>
        </p:txBody>
      </p:sp>
      <p:sp>
        <p:nvSpPr>
          <p:cNvPr id="14" name="TextBox 14"/>
          <p:cNvSpPr txBox="1"/>
          <p:nvPr/>
        </p:nvSpPr>
        <p:spPr>
          <a:xfrm>
            <a:off x="1721066" y="6979503"/>
            <a:ext cx="1162482" cy="1104265"/>
          </a:xfrm>
          <a:prstGeom prst="rect">
            <a:avLst/>
          </a:prstGeom>
        </p:spPr>
        <p:txBody>
          <a:bodyPr lIns="0" tIns="0" rIns="0" bIns="0" rtlCol="0" anchor="t">
            <a:spAutoFit/>
          </a:bodyPr>
          <a:lstStyle/>
          <a:p>
            <a:pPr algn="just">
              <a:lnSpc>
                <a:spcPts val="8959"/>
              </a:lnSpc>
            </a:pPr>
            <a:r>
              <a:rPr lang="en-US" sz="6399">
                <a:solidFill>
                  <a:srgbClr val="060606"/>
                </a:solidFill>
                <a:latin typeface="Questrial"/>
                <a:ea typeface="Questrial"/>
                <a:cs typeface="Questrial"/>
                <a:sym typeface="Questrial"/>
              </a:rPr>
              <a:t>3.</a:t>
            </a:r>
          </a:p>
        </p:txBody>
      </p:sp>
      <p:sp>
        <p:nvSpPr>
          <p:cNvPr id="15" name="TextBox 15"/>
          <p:cNvSpPr txBox="1"/>
          <p:nvPr/>
        </p:nvSpPr>
        <p:spPr>
          <a:xfrm>
            <a:off x="2719282" y="1811899"/>
            <a:ext cx="6261102" cy="1553845"/>
          </a:xfrm>
          <a:prstGeom prst="rect">
            <a:avLst/>
          </a:prstGeom>
        </p:spPr>
        <p:txBody>
          <a:bodyPr lIns="0" tIns="0" rIns="0" bIns="0" rtlCol="0" anchor="t">
            <a:spAutoFit/>
          </a:bodyPr>
          <a:lstStyle/>
          <a:p>
            <a:pPr algn="just">
              <a:lnSpc>
                <a:spcPts val="3079"/>
              </a:lnSpc>
            </a:pPr>
            <a:r>
              <a:rPr lang="en-US" sz="2199" b="1" dirty="0">
                <a:solidFill>
                  <a:srgbClr val="060606"/>
                </a:solidFill>
                <a:latin typeface="Questrial"/>
                <a:ea typeface="Questrial"/>
                <a:cs typeface="Questrial"/>
                <a:sym typeface="Questrial"/>
              </a:rPr>
              <a:t>Traditional AI dominates bank fraud detection</a:t>
            </a:r>
            <a:r>
              <a:rPr lang="en-US" sz="2199" dirty="0">
                <a:solidFill>
                  <a:srgbClr val="060606"/>
                </a:solidFill>
                <a:latin typeface="Questrial"/>
                <a:ea typeface="Questrial"/>
                <a:cs typeface="Questrial"/>
                <a:sym typeface="Questrial"/>
              </a:rPr>
              <a:t>.</a:t>
            </a:r>
          </a:p>
          <a:p>
            <a:pPr algn="just">
              <a:lnSpc>
                <a:spcPts val="3079"/>
              </a:lnSpc>
            </a:pPr>
            <a:r>
              <a:rPr lang="en-US" sz="2199" dirty="0">
                <a:solidFill>
                  <a:srgbClr val="060606"/>
                </a:solidFill>
                <a:latin typeface="Questrial"/>
                <a:ea typeface="Questrial"/>
                <a:cs typeface="Questrial"/>
                <a:sym typeface="Questrial"/>
              </a:rPr>
              <a:t>• Machine Learning.</a:t>
            </a:r>
          </a:p>
          <a:p>
            <a:pPr algn="just">
              <a:lnSpc>
                <a:spcPts val="3079"/>
              </a:lnSpc>
            </a:pPr>
            <a:r>
              <a:rPr lang="en-US" sz="2199" dirty="0">
                <a:solidFill>
                  <a:srgbClr val="060606"/>
                </a:solidFill>
                <a:latin typeface="Questrial"/>
                <a:ea typeface="Questrial"/>
                <a:cs typeface="Questrial"/>
                <a:sym typeface="Questrial"/>
              </a:rPr>
              <a:t>• Deep Learning.</a:t>
            </a:r>
          </a:p>
          <a:p>
            <a:pPr algn="just">
              <a:lnSpc>
                <a:spcPts val="3079"/>
              </a:lnSpc>
            </a:pPr>
            <a:r>
              <a:rPr lang="en-US" sz="2199" dirty="0">
                <a:solidFill>
                  <a:srgbClr val="060606"/>
                </a:solidFill>
                <a:latin typeface="Questrial"/>
                <a:ea typeface="Questrial"/>
                <a:cs typeface="Questrial"/>
                <a:sym typeface="Questrial"/>
              </a:rPr>
              <a:t>• Neural networks</a:t>
            </a:r>
          </a:p>
        </p:txBody>
      </p:sp>
      <p:sp>
        <p:nvSpPr>
          <p:cNvPr id="16" name="TextBox 16"/>
          <p:cNvSpPr txBox="1"/>
          <p:nvPr/>
        </p:nvSpPr>
        <p:spPr>
          <a:xfrm>
            <a:off x="2719282" y="4176118"/>
            <a:ext cx="5246274" cy="1944370"/>
          </a:xfrm>
          <a:prstGeom prst="rect">
            <a:avLst/>
          </a:prstGeom>
        </p:spPr>
        <p:txBody>
          <a:bodyPr lIns="0" tIns="0" rIns="0" bIns="0" rtlCol="0" anchor="t">
            <a:spAutoFit/>
          </a:bodyPr>
          <a:lstStyle/>
          <a:p>
            <a:pPr algn="just">
              <a:lnSpc>
                <a:spcPts val="3079"/>
              </a:lnSpc>
            </a:pPr>
            <a:r>
              <a:rPr lang="en-US" sz="2199" b="1" dirty="0">
                <a:solidFill>
                  <a:srgbClr val="060606"/>
                </a:solidFill>
                <a:latin typeface="Questrial"/>
                <a:ea typeface="Questrial"/>
                <a:cs typeface="Questrial"/>
                <a:sym typeface="Questrial"/>
              </a:rPr>
              <a:t>Problems with the current paradigm</a:t>
            </a:r>
          </a:p>
          <a:p>
            <a:pPr algn="just">
              <a:lnSpc>
                <a:spcPts val="3079"/>
              </a:lnSpc>
            </a:pPr>
            <a:r>
              <a:rPr lang="en-US" sz="2199" dirty="0">
                <a:solidFill>
                  <a:srgbClr val="060606"/>
                </a:solidFill>
                <a:latin typeface="Questrial"/>
                <a:ea typeface="Questrial"/>
                <a:cs typeface="Questrial"/>
                <a:sym typeface="Questrial"/>
              </a:rPr>
              <a:t>• Black-box judgements</a:t>
            </a:r>
          </a:p>
          <a:p>
            <a:pPr algn="just">
              <a:lnSpc>
                <a:spcPts val="3079"/>
              </a:lnSpc>
            </a:pPr>
            <a:r>
              <a:rPr lang="en-US" sz="2199" dirty="0">
                <a:solidFill>
                  <a:srgbClr val="060606"/>
                </a:solidFill>
                <a:latin typeface="Questrial"/>
                <a:ea typeface="Questrial"/>
                <a:cs typeface="Questrial"/>
                <a:sym typeface="Questrial"/>
              </a:rPr>
              <a:t>• Lack of transparency.</a:t>
            </a:r>
          </a:p>
          <a:p>
            <a:pPr algn="just">
              <a:lnSpc>
                <a:spcPts val="3079"/>
              </a:lnSpc>
            </a:pPr>
            <a:r>
              <a:rPr lang="en-US" sz="2199" dirty="0">
                <a:solidFill>
                  <a:srgbClr val="060606"/>
                </a:solidFill>
                <a:latin typeface="Questrial"/>
                <a:ea typeface="Questrial"/>
                <a:cs typeface="Questrial"/>
                <a:sym typeface="Questrial"/>
              </a:rPr>
              <a:t>• Limited interpretability.</a:t>
            </a:r>
          </a:p>
          <a:p>
            <a:pPr algn="l">
              <a:lnSpc>
                <a:spcPts val="3079"/>
              </a:lnSpc>
            </a:pPr>
            <a:r>
              <a:rPr lang="en-US" sz="2199" dirty="0">
                <a:solidFill>
                  <a:srgbClr val="060606"/>
                </a:solidFill>
                <a:latin typeface="Questrial"/>
                <a:ea typeface="Questrial"/>
                <a:cs typeface="Questrial"/>
                <a:sym typeface="Questrial"/>
              </a:rPr>
              <a:t>• Regulatory issues.</a:t>
            </a:r>
          </a:p>
        </p:txBody>
      </p:sp>
      <p:sp>
        <p:nvSpPr>
          <p:cNvPr id="17" name="TextBox 17"/>
          <p:cNvSpPr txBox="1"/>
          <p:nvPr/>
        </p:nvSpPr>
        <p:spPr>
          <a:xfrm>
            <a:off x="2719282" y="6511013"/>
            <a:ext cx="5246274" cy="1944370"/>
          </a:xfrm>
          <a:prstGeom prst="rect">
            <a:avLst/>
          </a:prstGeom>
        </p:spPr>
        <p:txBody>
          <a:bodyPr lIns="0" tIns="0" rIns="0" bIns="0" rtlCol="0" anchor="t">
            <a:spAutoFit/>
          </a:bodyPr>
          <a:lstStyle/>
          <a:p>
            <a:pPr algn="just">
              <a:lnSpc>
                <a:spcPts val="3079"/>
              </a:lnSpc>
            </a:pPr>
            <a:r>
              <a:rPr lang="en-US" sz="2199" b="1" dirty="0">
                <a:solidFill>
                  <a:srgbClr val="060606"/>
                </a:solidFill>
                <a:latin typeface="Questrial"/>
                <a:ea typeface="Questrial"/>
                <a:cs typeface="Questrial"/>
                <a:sym typeface="Questrial"/>
              </a:rPr>
              <a:t>Increasing demand for trustworthy AI.</a:t>
            </a:r>
          </a:p>
          <a:p>
            <a:pPr algn="just">
              <a:lnSpc>
                <a:spcPts val="3079"/>
              </a:lnSpc>
            </a:pPr>
            <a:r>
              <a:rPr lang="en-US" sz="2199" dirty="0">
                <a:solidFill>
                  <a:srgbClr val="060606"/>
                </a:solidFill>
                <a:latin typeface="Questrial"/>
                <a:ea typeface="Questrial"/>
                <a:cs typeface="Questrial"/>
                <a:sym typeface="Questrial"/>
              </a:rPr>
              <a:t>• Regulators need explainability.</a:t>
            </a:r>
          </a:p>
          <a:p>
            <a:pPr algn="just">
              <a:lnSpc>
                <a:spcPts val="3079"/>
              </a:lnSpc>
            </a:pPr>
            <a:r>
              <a:rPr lang="en-US" sz="2199" dirty="0">
                <a:solidFill>
                  <a:srgbClr val="060606"/>
                </a:solidFill>
                <a:latin typeface="Questrial"/>
                <a:ea typeface="Questrial"/>
                <a:cs typeface="Questrial"/>
                <a:sym typeface="Questrial"/>
              </a:rPr>
              <a:t>•Auditors require evidence-based arguments.</a:t>
            </a:r>
          </a:p>
          <a:p>
            <a:pPr algn="just">
              <a:lnSpc>
                <a:spcPts val="3079"/>
              </a:lnSpc>
            </a:pPr>
            <a:r>
              <a:rPr lang="en-US" sz="2199" dirty="0">
                <a:solidFill>
                  <a:srgbClr val="060606"/>
                </a:solidFill>
                <a:latin typeface="Questrial"/>
                <a:ea typeface="Questrial"/>
                <a:cs typeface="Questrial"/>
                <a:sym typeface="Questrial"/>
              </a:rPr>
              <a:t>• Banks need responsible AI judgements.</a:t>
            </a:r>
          </a:p>
        </p:txBody>
      </p:sp>
      <p:sp>
        <p:nvSpPr>
          <p:cNvPr id="18" name="TextBox 18"/>
          <p:cNvSpPr txBox="1"/>
          <p:nvPr/>
        </p:nvSpPr>
        <p:spPr>
          <a:xfrm>
            <a:off x="4090929" y="557974"/>
            <a:ext cx="9645559" cy="941451"/>
          </a:xfrm>
          <a:prstGeom prst="rect">
            <a:avLst/>
          </a:prstGeom>
        </p:spPr>
        <p:txBody>
          <a:bodyPr lIns="0" tIns="0" rIns="0" bIns="0" rtlCol="0" anchor="t">
            <a:spAutoFit/>
          </a:bodyPr>
          <a:lstStyle/>
          <a:p>
            <a:pPr algn="ctr">
              <a:lnSpc>
                <a:spcPts val="3716"/>
              </a:lnSpc>
            </a:pPr>
            <a:r>
              <a:rPr lang="en-US" sz="3150" dirty="0">
                <a:solidFill>
                  <a:srgbClr val="060606"/>
                </a:solidFill>
                <a:latin typeface="Ansam"/>
                <a:ea typeface="Ansam"/>
                <a:cs typeface="Ansam"/>
                <a:sym typeface="Ansam"/>
              </a:rPr>
              <a:t>APPLYING Kuhn Paradigm Cycle to Banking Fraud Detection</a:t>
            </a:r>
          </a:p>
        </p:txBody>
      </p:sp>
      <p:sp>
        <p:nvSpPr>
          <p:cNvPr id="19" name="TextBox 19"/>
          <p:cNvSpPr txBox="1"/>
          <p:nvPr/>
        </p:nvSpPr>
        <p:spPr>
          <a:xfrm>
            <a:off x="1183866" y="8827512"/>
            <a:ext cx="12283240" cy="1259205"/>
          </a:xfrm>
          <a:prstGeom prst="rect">
            <a:avLst/>
          </a:prstGeom>
        </p:spPr>
        <p:txBody>
          <a:bodyPr lIns="0" tIns="0" rIns="0" bIns="0" rtlCol="0" anchor="t">
            <a:spAutoFit/>
          </a:bodyPr>
          <a:lstStyle/>
          <a:p>
            <a:pPr algn="just">
              <a:lnSpc>
                <a:spcPts val="2520"/>
              </a:lnSpc>
            </a:pPr>
            <a:r>
              <a:rPr lang="en-US" sz="1800" dirty="0">
                <a:solidFill>
                  <a:srgbClr val="060606"/>
                </a:solidFill>
                <a:latin typeface="Questrial"/>
                <a:ea typeface="Questrial"/>
                <a:cs typeface="Questrial"/>
                <a:sym typeface="Questrial"/>
              </a:rPr>
              <a:t>In my research, Kuhn shows why Explainable Artificial Intelligence (XAI) evolved as a reaction to traditional AI's shortcomings in detecting bank fraud. According to recent research, transparency and explainability are important implementation issues in financial AI (Khan et al. 2025). Systematic studies show that </a:t>
            </a:r>
            <a:r>
              <a:rPr lang="en-US" sz="1800" dirty="0" err="1">
                <a:solidFill>
                  <a:srgbClr val="060606"/>
                </a:solidFill>
                <a:latin typeface="Questrial"/>
                <a:ea typeface="Questrial"/>
                <a:cs typeface="Questrial"/>
                <a:sym typeface="Questrial"/>
              </a:rPr>
              <a:t>SHAP</a:t>
            </a:r>
            <a:r>
              <a:rPr lang="en-US" sz="1800" dirty="0">
                <a:solidFill>
                  <a:srgbClr val="060606"/>
                </a:solidFill>
                <a:latin typeface="Questrial"/>
                <a:ea typeface="Questrial"/>
                <a:cs typeface="Questrial"/>
                <a:sym typeface="Questrial"/>
              </a:rPr>
              <a:t> and LIME continue to be the most extensively used model-agnostic explainability approaches in finance (Cil and Yildiz, 2025).</a:t>
            </a:r>
          </a:p>
        </p:txBody>
      </p:sp>
      <p:grpSp>
        <p:nvGrpSpPr>
          <p:cNvPr id="20" name="Group 20"/>
          <p:cNvGrpSpPr/>
          <p:nvPr/>
        </p:nvGrpSpPr>
        <p:grpSpPr>
          <a:xfrm>
            <a:off x="8980384" y="4128412"/>
            <a:ext cx="7348840" cy="2011700"/>
            <a:chOff x="0" y="0"/>
            <a:chExt cx="1935497" cy="529830"/>
          </a:xfrm>
        </p:grpSpPr>
        <p:sp>
          <p:nvSpPr>
            <p:cNvPr id="21" name="Freeform 21"/>
            <p:cNvSpPr/>
            <p:nvPr/>
          </p:nvSpPr>
          <p:spPr>
            <a:xfrm>
              <a:off x="0" y="0"/>
              <a:ext cx="1935497" cy="529830"/>
            </a:xfrm>
            <a:custGeom>
              <a:avLst/>
              <a:gdLst/>
              <a:ahLst/>
              <a:cxnLst/>
              <a:rect l="l" t="t" r="r" b="b"/>
              <a:pathLst>
                <a:path w="1935497" h="529830">
                  <a:moveTo>
                    <a:pt x="0" y="0"/>
                  </a:moveTo>
                  <a:lnTo>
                    <a:pt x="1935497" y="0"/>
                  </a:lnTo>
                  <a:lnTo>
                    <a:pt x="1935497" y="529830"/>
                  </a:lnTo>
                  <a:lnTo>
                    <a:pt x="0" y="529830"/>
                  </a:lnTo>
                  <a:close/>
                </a:path>
              </a:pathLst>
            </a:custGeom>
            <a:ln w="19050" cap="sq">
              <a:solidFill>
                <a:srgbClr val="5A5957"/>
              </a:solidFill>
              <a:prstDash val="solid"/>
              <a:miter/>
            </a:ln>
          </p:spPr>
          <p:txBody>
            <a:bodyPr/>
            <a:lstStyle/>
            <a:p>
              <a:endParaRPr lang="en-US"/>
            </a:p>
          </p:txBody>
        </p:sp>
        <p:sp>
          <p:nvSpPr>
            <p:cNvPr id="22" name="TextBox 22"/>
            <p:cNvSpPr txBox="1"/>
            <p:nvPr/>
          </p:nvSpPr>
          <p:spPr>
            <a:xfrm>
              <a:off x="0" y="-47625"/>
              <a:ext cx="1935497" cy="577455"/>
            </a:xfrm>
            <a:prstGeom prst="rect">
              <a:avLst/>
            </a:prstGeom>
          </p:spPr>
          <p:txBody>
            <a:bodyPr lIns="50800" tIns="50800" rIns="50800" bIns="50800" rtlCol="0" anchor="ctr"/>
            <a:lstStyle/>
            <a:p>
              <a:pPr algn="ctr">
                <a:lnSpc>
                  <a:spcPts val="2659"/>
                </a:lnSpc>
              </a:pPr>
              <a:endParaRPr/>
            </a:p>
          </p:txBody>
        </p:sp>
      </p:grpSp>
      <p:sp>
        <p:nvSpPr>
          <p:cNvPr id="23" name="TextBox 23"/>
          <p:cNvSpPr txBox="1"/>
          <p:nvPr/>
        </p:nvSpPr>
        <p:spPr>
          <a:xfrm>
            <a:off x="9517584" y="4515455"/>
            <a:ext cx="1162482" cy="1104265"/>
          </a:xfrm>
          <a:prstGeom prst="rect">
            <a:avLst/>
          </a:prstGeom>
        </p:spPr>
        <p:txBody>
          <a:bodyPr lIns="0" tIns="0" rIns="0" bIns="0" rtlCol="0" anchor="t">
            <a:spAutoFit/>
          </a:bodyPr>
          <a:lstStyle/>
          <a:p>
            <a:pPr algn="just">
              <a:lnSpc>
                <a:spcPts val="8959"/>
              </a:lnSpc>
            </a:pPr>
            <a:r>
              <a:rPr lang="en-US" sz="6399">
                <a:solidFill>
                  <a:srgbClr val="060606"/>
                </a:solidFill>
                <a:latin typeface="Questrial"/>
                <a:ea typeface="Questrial"/>
                <a:cs typeface="Questrial"/>
                <a:sym typeface="Questrial"/>
              </a:rPr>
              <a:t>5.</a:t>
            </a:r>
          </a:p>
        </p:txBody>
      </p:sp>
      <p:sp>
        <p:nvSpPr>
          <p:cNvPr id="24" name="TextBox 24"/>
          <p:cNvSpPr txBox="1"/>
          <p:nvPr/>
        </p:nvSpPr>
        <p:spPr>
          <a:xfrm>
            <a:off x="10515799" y="4166880"/>
            <a:ext cx="5246274" cy="1944370"/>
          </a:xfrm>
          <a:prstGeom prst="rect">
            <a:avLst/>
          </a:prstGeom>
        </p:spPr>
        <p:txBody>
          <a:bodyPr lIns="0" tIns="0" rIns="0" bIns="0" rtlCol="0" anchor="t">
            <a:spAutoFit/>
          </a:bodyPr>
          <a:lstStyle/>
          <a:p>
            <a:pPr algn="just">
              <a:lnSpc>
                <a:spcPts val="3079"/>
              </a:lnSpc>
            </a:pPr>
            <a:r>
              <a:rPr lang="en-US" sz="2199" b="1" dirty="0">
                <a:solidFill>
                  <a:srgbClr val="060606"/>
                </a:solidFill>
                <a:latin typeface="Questrial"/>
                <a:ea typeface="Questrial"/>
                <a:cs typeface="Questrial"/>
                <a:sym typeface="Questrial"/>
              </a:rPr>
              <a:t>New Paradigm.</a:t>
            </a:r>
          </a:p>
          <a:p>
            <a:pPr algn="l">
              <a:lnSpc>
                <a:spcPts val="3079"/>
              </a:lnSpc>
            </a:pPr>
            <a:r>
              <a:rPr lang="en-US" sz="2199" dirty="0">
                <a:solidFill>
                  <a:srgbClr val="060606"/>
                </a:solidFill>
                <a:latin typeface="Questrial"/>
                <a:ea typeface="Questrial"/>
                <a:cs typeface="Questrial"/>
                <a:sym typeface="Questrial"/>
              </a:rPr>
              <a:t>•Transparent</a:t>
            </a:r>
          </a:p>
          <a:p>
            <a:pPr algn="l">
              <a:lnSpc>
                <a:spcPts val="3079"/>
              </a:lnSpc>
            </a:pPr>
            <a:r>
              <a:rPr lang="en-US" sz="2199" dirty="0">
                <a:solidFill>
                  <a:srgbClr val="060606"/>
                </a:solidFill>
                <a:latin typeface="Questrial"/>
                <a:ea typeface="Questrial"/>
                <a:cs typeface="Questrial"/>
                <a:sym typeface="Questrial"/>
              </a:rPr>
              <a:t>•Explainable,</a:t>
            </a:r>
          </a:p>
          <a:p>
            <a:pPr algn="l">
              <a:lnSpc>
                <a:spcPts val="3079"/>
              </a:lnSpc>
            </a:pPr>
            <a:r>
              <a:rPr lang="en-US" sz="2199" dirty="0">
                <a:solidFill>
                  <a:srgbClr val="060606"/>
                </a:solidFill>
                <a:latin typeface="Questrial"/>
                <a:ea typeface="Questrial"/>
                <a:cs typeface="Questrial"/>
                <a:sym typeface="Questrial"/>
              </a:rPr>
              <a:t>•Human-centered AI for detecting banking fraud.</a:t>
            </a:r>
          </a:p>
        </p:txBody>
      </p:sp>
      <p:grpSp>
        <p:nvGrpSpPr>
          <p:cNvPr id="25" name="Group 25"/>
          <p:cNvGrpSpPr/>
          <p:nvPr/>
        </p:nvGrpSpPr>
        <p:grpSpPr>
          <a:xfrm>
            <a:off x="8970859" y="1764288"/>
            <a:ext cx="7348840" cy="2011700"/>
            <a:chOff x="0" y="0"/>
            <a:chExt cx="1935497" cy="529830"/>
          </a:xfrm>
        </p:grpSpPr>
        <p:sp>
          <p:nvSpPr>
            <p:cNvPr id="26" name="Freeform 26"/>
            <p:cNvSpPr/>
            <p:nvPr/>
          </p:nvSpPr>
          <p:spPr>
            <a:xfrm>
              <a:off x="0" y="0"/>
              <a:ext cx="1935497" cy="529830"/>
            </a:xfrm>
            <a:custGeom>
              <a:avLst/>
              <a:gdLst/>
              <a:ahLst/>
              <a:cxnLst/>
              <a:rect l="l" t="t" r="r" b="b"/>
              <a:pathLst>
                <a:path w="1935497" h="529830">
                  <a:moveTo>
                    <a:pt x="0" y="0"/>
                  </a:moveTo>
                  <a:lnTo>
                    <a:pt x="1935497" y="0"/>
                  </a:lnTo>
                  <a:lnTo>
                    <a:pt x="1935497" y="529830"/>
                  </a:lnTo>
                  <a:lnTo>
                    <a:pt x="0" y="529830"/>
                  </a:lnTo>
                  <a:close/>
                </a:path>
              </a:pathLst>
            </a:custGeom>
            <a:ln w="19050" cap="sq">
              <a:solidFill>
                <a:srgbClr val="5A5957"/>
              </a:solidFill>
              <a:prstDash val="solid"/>
              <a:miter/>
            </a:ln>
          </p:spPr>
          <p:txBody>
            <a:bodyPr/>
            <a:lstStyle/>
            <a:p>
              <a:endParaRPr lang="en-US"/>
            </a:p>
          </p:txBody>
        </p:sp>
        <p:sp>
          <p:nvSpPr>
            <p:cNvPr id="27" name="TextBox 27"/>
            <p:cNvSpPr txBox="1"/>
            <p:nvPr/>
          </p:nvSpPr>
          <p:spPr>
            <a:xfrm>
              <a:off x="0" y="-47625"/>
              <a:ext cx="1935497" cy="577455"/>
            </a:xfrm>
            <a:prstGeom prst="rect">
              <a:avLst/>
            </a:prstGeom>
          </p:spPr>
          <p:txBody>
            <a:bodyPr lIns="50800" tIns="50800" rIns="50800" bIns="50800" rtlCol="0" anchor="ctr"/>
            <a:lstStyle/>
            <a:p>
              <a:pPr algn="ctr">
                <a:lnSpc>
                  <a:spcPts val="2659"/>
                </a:lnSpc>
              </a:pPr>
              <a:endParaRPr/>
            </a:p>
          </p:txBody>
        </p:sp>
      </p:grpSp>
      <p:sp>
        <p:nvSpPr>
          <p:cNvPr id="28" name="TextBox 28"/>
          <p:cNvSpPr txBox="1"/>
          <p:nvPr/>
        </p:nvSpPr>
        <p:spPr>
          <a:xfrm>
            <a:off x="9508059" y="2157085"/>
            <a:ext cx="1162482" cy="1104265"/>
          </a:xfrm>
          <a:prstGeom prst="rect">
            <a:avLst/>
          </a:prstGeom>
        </p:spPr>
        <p:txBody>
          <a:bodyPr lIns="0" tIns="0" rIns="0" bIns="0" rtlCol="0" anchor="t">
            <a:spAutoFit/>
          </a:bodyPr>
          <a:lstStyle/>
          <a:p>
            <a:pPr algn="just">
              <a:lnSpc>
                <a:spcPts val="8959"/>
              </a:lnSpc>
            </a:pPr>
            <a:r>
              <a:rPr lang="en-US" sz="6399">
                <a:solidFill>
                  <a:srgbClr val="060606"/>
                </a:solidFill>
                <a:latin typeface="Questrial"/>
                <a:ea typeface="Questrial"/>
                <a:cs typeface="Questrial"/>
                <a:sym typeface="Questrial"/>
              </a:rPr>
              <a:t>4.</a:t>
            </a:r>
          </a:p>
        </p:txBody>
      </p:sp>
      <p:sp>
        <p:nvSpPr>
          <p:cNvPr id="29" name="TextBox 29"/>
          <p:cNvSpPr txBox="1"/>
          <p:nvPr/>
        </p:nvSpPr>
        <p:spPr>
          <a:xfrm>
            <a:off x="10506274" y="2007162"/>
            <a:ext cx="5246274" cy="1553845"/>
          </a:xfrm>
          <a:prstGeom prst="rect">
            <a:avLst/>
          </a:prstGeom>
        </p:spPr>
        <p:txBody>
          <a:bodyPr lIns="0" tIns="0" rIns="0" bIns="0" rtlCol="0" anchor="t">
            <a:spAutoFit/>
          </a:bodyPr>
          <a:lstStyle/>
          <a:p>
            <a:pPr algn="just">
              <a:lnSpc>
                <a:spcPts val="3079"/>
              </a:lnSpc>
            </a:pPr>
            <a:r>
              <a:rPr lang="en-US" sz="2199" b="1" dirty="0">
                <a:solidFill>
                  <a:srgbClr val="060606"/>
                </a:solidFill>
                <a:latin typeface="Questrial"/>
                <a:ea typeface="Questrial"/>
                <a:cs typeface="Questrial"/>
                <a:sym typeface="Questrial"/>
              </a:rPr>
              <a:t>The Emergence of Explainable AI (XAI)</a:t>
            </a:r>
          </a:p>
          <a:p>
            <a:pPr algn="just">
              <a:lnSpc>
                <a:spcPts val="3079"/>
              </a:lnSpc>
            </a:pPr>
            <a:r>
              <a:rPr lang="en-US" sz="2199" dirty="0">
                <a:solidFill>
                  <a:srgbClr val="060606"/>
                </a:solidFill>
                <a:latin typeface="Questrial"/>
                <a:ea typeface="Questrial"/>
                <a:cs typeface="Questrial"/>
                <a:sym typeface="Questrial"/>
              </a:rPr>
              <a:t>• </a:t>
            </a:r>
            <a:r>
              <a:rPr lang="en-US" sz="2199" dirty="0" err="1">
                <a:solidFill>
                  <a:srgbClr val="060606"/>
                </a:solidFill>
                <a:latin typeface="Questrial"/>
                <a:ea typeface="Questrial"/>
                <a:cs typeface="Questrial"/>
                <a:sym typeface="Questrial"/>
              </a:rPr>
              <a:t>SHAP</a:t>
            </a:r>
            <a:endParaRPr lang="en-US" sz="2199" dirty="0">
              <a:solidFill>
                <a:srgbClr val="060606"/>
              </a:solidFill>
              <a:latin typeface="Questrial"/>
              <a:ea typeface="Questrial"/>
              <a:cs typeface="Questrial"/>
              <a:sym typeface="Questrial"/>
            </a:endParaRPr>
          </a:p>
          <a:p>
            <a:pPr algn="just">
              <a:lnSpc>
                <a:spcPts val="3079"/>
              </a:lnSpc>
            </a:pPr>
            <a:r>
              <a:rPr lang="en-US" sz="2199" dirty="0">
                <a:solidFill>
                  <a:srgbClr val="060606"/>
                </a:solidFill>
                <a:latin typeface="Questrial"/>
                <a:ea typeface="Questrial"/>
                <a:cs typeface="Questrial"/>
                <a:sym typeface="Questrial"/>
              </a:rPr>
              <a:t>• LIME</a:t>
            </a:r>
          </a:p>
          <a:p>
            <a:pPr algn="just">
              <a:lnSpc>
                <a:spcPts val="3079"/>
              </a:lnSpc>
            </a:pPr>
            <a:r>
              <a:rPr lang="en-US" sz="2199" dirty="0">
                <a:solidFill>
                  <a:srgbClr val="060606"/>
                </a:solidFill>
                <a:latin typeface="Questrial"/>
                <a:ea typeface="Questrial"/>
                <a:cs typeface="Questrial"/>
                <a:sym typeface="Questrial"/>
              </a:rPr>
              <a:t>• Explainable neural networks.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rgbClr val="F3B0F2">
                <a:alpha val="100000"/>
              </a:srgbClr>
            </a:gs>
            <a:gs pos="100000">
              <a:srgbClr val="FDF5B9">
                <a:alpha val="100000"/>
              </a:srgbClr>
            </a:gs>
          </a:gsLst>
          <a:lin ang="0"/>
        </a:gradFill>
        <a:effectLst/>
      </p:bgPr>
    </p:bg>
    <p:spTree>
      <p:nvGrpSpPr>
        <p:cNvPr id="1" name=""/>
        <p:cNvGrpSpPr/>
        <p:nvPr/>
      </p:nvGrpSpPr>
      <p:grpSpPr>
        <a:xfrm>
          <a:off x="0" y="0"/>
          <a:ext cx="0" cy="0"/>
          <a:chOff x="0" y="0"/>
          <a:chExt cx="0" cy="0"/>
        </a:xfrm>
      </p:grpSpPr>
      <p:grpSp>
        <p:nvGrpSpPr>
          <p:cNvPr id="2" name="Group 2"/>
          <p:cNvGrpSpPr/>
          <p:nvPr/>
        </p:nvGrpSpPr>
        <p:grpSpPr>
          <a:xfrm>
            <a:off x="1028700" y="2934956"/>
            <a:ext cx="5223660" cy="5343997"/>
            <a:chOff x="0" y="0"/>
            <a:chExt cx="1375779" cy="1407472"/>
          </a:xfrm>
        </p:grpSpPr>
        <p:sp>
          <p:nvSpPr>
            <p:cNvPr id="3" name="Freeform 3"/>
            <p:cNvSpPr/>
            <p:nvPr/>
          </p:nvSpPr>
          <p:spPr>
            <a:xfrm>
              <a:off x="0" y="0"/>
              <a:ext cx="1375779" cy="1407472"/>
            </a:xfrm>
            <a:custGeom>
              <a:avLst/>
              <a:gdLst/>
              <a:ahLst/>
              <a:cxnLst/>
              <a:rect l="l" t="t" r="r" b="b"/>
              <a:pathLst>
                <a:path w="1375779" h="1407472">
                  <a:moveTo>
                    <a:pt x="44463" y="0"/>
                  </a:moveTo>
                  <a:lnTo>
                    <a:pt x="1331316" y="0"/>
                  </a:lnTo>
                  <a:cubicBezTo>
                    <a:pt x="1343108" y="0"/>
                    <a:pt x="1354418" y="4684"/>
                    <a:pt x="1362756" y="13023"/>
                  </a:cubicBezTo>
                  <a:cubicBezTo>
                    <a:pt x="1371094" y="21361"/>
                    <a:pt x="1375779" y="32670"/>
                    <a:pt x="1375779" y="44463"/>
                  </a:cubicBezTo>
                  <a:lnTo>
                    <a:pt x="1375779" y="1363010"/>
                  </a:lnTo>
                  <a:cubicBezTo>
                    <a:pt x="1375779" y="1387566"/>
                    <a:pt x="1355872" y="1407472"/>
                    <a:pt x="1331316" y="1407472"/>
                  </a:cubicBezTo>
                  <a:lnTo>
                    <a:pt x="44463" y="1407472"/>
                  </a:lnTo>
                  <a:cubicBezTo>
                    <a:pt x="19907" y="1407472"/>
                    <a:pt x="0" y="1387566"/>
                    <a:pt x="0" y="1363010"/>
                  </a:cubicBezTo>
                  <a:lnTo>
                    <a:pt x="0" y="44463"/>
                  </a:lnTo>
                  <a:cubicBezTo>
                    <a:pt x="0" y="19907"/>
                    <a:pt x="19907" y="0"/>
                    <a:pt x="44463" y="0"/>
                  </a:cubicBezTo>
                  <a:close/>
                </a:path>
              </a:pathLst>
            </a:custGeom>
            <a:solidFill>
              <a:srgbClr val="E2A9F1"/>
            </a:solidFill>
            <a:ln cap="rnd">
              <a:noFill/>
              <a:prstDash val="solid"/>
              <a:round/>
            </a:ln>
          </p:spPr>
          <p:txBody>
            <a:bodyPr/>
            <a:lstStyle/>
            <a:p>
              <a:endParaRPr lang="en-US"/>
            </a:p>
          </p:txBody>
        </p:sp>
        <p:sp>
          <p:nvSpPr>
            <p:cNvPr id="4" name="TextBox 4"/>
            <p:cNvSpPr txBox="1"/>
            <p:nvPr/>
          </p:nvSpPr>
          <p:spPr>
            <a:xfrm>
              <a:off x="0" y="-9525"/>
              <a:ext cx="1375779" cy="1416997"/>
            </a:xfrm>
            <a:prstGeom prst="rect">
              <a:avLst/>
            </a:prstGeom>
          </p:spPr>
          <p:txBody>
            <a:bodyPr lIns="50800" tIns="50800" rIns="50800" bIns="50800" rtlCol="0" anchor="ctr"/>
            <a:lstStyle/>
            <a:p>
              <a:pPr algn="ctr">
                <a:lnSpc>
                  <a:spcPts val="2976"/>
                </a:lnSpc>
              </a:pPr>
              <a:endParaRPr/>
            </a:p>
          </p:txBody>
        </p:sp>
      </p:grpSp>
      <p:grpSp>
        <p:nvGrpSpPr>
          <p:cNvPr id="5" name="Group 5"/>
          <p:cNvGrpSpPr/>
          <p:nvPr/>
        </p:nvGrpSpPr>
        <p:grpSpPr>
          <a:xfrm>
            <a:off x="6553200" y="2934956"/>
            <a:ext cx="5223660" cy="5343997"/>
            <a:chOff x="0" y="0"/>
            <a:chExt cx="1375779" cy="1407472"/>
          </a:xfrm>
        </p:grpSpPr>
        <p:sp>
          <p:nvSpPr>
            <p:cNvPr id="6" name="Freeform 6"/>
            <p:cNvSpPr/>
            <p:nvPr/>
          </p:nvSpPr>
          <p:spPr>
            <a:xfrm>
              <a:off x="0" y="0"/>
              <a:ext cx="1375779" cy="1407472"/>
            </a:xfrm>
            <a:custGeom>
              <a:avLst/>
              <a:gdLst/>
              <a:ahLst/>
              <a:cxnLst/>
              <a:rect l="l" t="t" r="r" b="b"/>
              <a:pathLst>
                <a:path w="1375779" h="1407472">
                  <a:moveTo>
                    <a:pt x="44463" y="0"/>
                  </a:moveTo>
                  <a:lnTo>
                    <a:pt x="1331316" y="0"/>
                  </a:lnTo>
                  <a:cubicBezTo>
                    <a:pt x="1343108" y="0"/>
                    <a:pt x="1354418" y="4684"/>
                    <a:pt x="1362756" y="13023"/>
                  </a:cubicBezTo>
                  <a:cubicBezTo>
                    <a:pt x="1371094" y="21361"/>
                    <a:pt x="1375779" y="32670"/>
                    <a:pt x="1375779" y="44463"/>
                  </a:cubicBezTo>
                  <a:lnTo>
                    <a:pt x="1375779" y="1363010"/>
                  </a:lnTo>
                  <a:cubicBezTo>
                    <a:pt x="1375779" y="1387566"/>
                    <a:pt x="1355872" y="1407472"/>
                    <a:pt x="1331316" y="1407472"/>
                  </a:cubicBezTo>
                  <a:lnTo>
                    <a:pt x="44463" y="1407472"/>
                  </a:lnTo>
                  <a:cubicBezTo>
                    <a:pt x="19907" y="1407472"/>
                    <a:pt x="0" y="1387566"/>
                    <a:pt x="0" y="1363010"/>
                  </a:cubicBezTo>
                  <a:lnTo>
                    <a:pt x="0" y="44463"/>
                  </a:lnTo>
                  <a:cubicBezTo>
                    <a:pt x="0" y="19907"/>
                    <a:pt x="19907" y="0"/>
                    <a:pt x="44463" y="0"/>
                  </a:cubicBezTo>
                  <a:close/>
                </a:path>
              </a:pathLst>
            </a:custGeom>
            <a:solidFill>
              <a:srgbClr val="E2A9F1"/>
            </a:solidFill>
            <a:ln cap="rnd">
              <a:noFill/>
              <a:prstDash val="solid"/>
              <a:round/>
            </a:ln>
          </p:spPr>
          <p:txBody>
            <a:bodyPr/>
            <a:lstStyle/>
            <a:p>
              <a:endParaRPr lang="en-US"/>
            </a:p>
          </p:txBody>
        </p:sp>
        <p:sp>
          <p:nvSpPr>
            <p:cNvPr id="7" name="TextBox 7"/>
            <p:cNvSpPr txBox="1"/>
            <p:nvPr/>
          </p:nvSpPr>
          <p:spPr>
            <a:xfrm>
              <a:off x="0" y="-9525"/>
              <a:ext cx="1375779" cy="1416997"/>
            </a:xfrm>
            <a:prstGeom prst="rect">
              <a:avLst/>
            </a:prstGeom>
          </p:spPr>
          <p:txBody>
            <a:bodyPr lIns="50800" tIns="50800" rIns="50800" bIns="50800" rtlCol="0" anchor="ctr"/>
            <a:lstStyle/>
            <a:p>
              <a:pPr algn="ctr">
                <a:lnSpc>
                  <a:spcPts val="2976"/>
                </a:lnSpc>
              </a:pPr>
              <a:endParaRPr/>
            </a:p>
          </p:txBody>
        </p:sp>
      </p:grpSp>
      <p:grpSp>
        <p:nvGrpSpPr>
          <p:cNvPr id="8" name="Group 8"/>
          <p:cNvGrpSpPr/>
          <p:nvPr/>
        </p:nvGrpSpPr>
        <p:grpSpPr>
          <a:xfrm>
            <a:off x="12035640" y="2934956"/>
            <a:ext cx="5223660" cy="5343997"/>
            <a:chOff x="0" y="0"/>
            <a:chExt cx="1375779" cy="1407472"/>
          </a:xfrm>
        </p:grpSpPr>
        <p:sp>
          <p:nvSpPr>
            <p:cNvPr id="9" name="Freeform 9"/>
            <p:cNvSpPr/>
            <p:nvPr/>
          </p:nvSpPr>
          <p:spPr>
            <a:xfrm>
              <a:off x="0" y="0"/>
              <a:ext cx="1375779" cy="1407472"/>
            </a:xfrm>
            <a:custGeom>
              <a:avLst/>
              <a:gdLst/>
              <a:ahLst/>
              <a:cxnLst/>
              <a:rect l="l" t="t" r="r" b="b"/>
              <a:pathLst>
                <a:path w="1375779" h="1407472">
                  <a:moveTo>
                    <a:pt x="44463" y="0"/>
                  </a:moveTo>
                  <a:lnTo>
                    <a:pt x="1331316" y="0"/>
                  </a:lnTo>
                  <a:cubicBezTo>
                    <a:pt x="1343108" y="0"/>
                    <a:pt x="1354418" y="4684"/>
                    <a:pt x="1362756" y="13023"/>
                  </a:cubicBezTo>
                  <a:cubicBezTo>
                    <a:pt x="1371094" y="21361"/>
                    <a:pt x="1375779" y="32670"/>
                    <a:pt x="1375779" y="44463"/>
                  </a:cubicBezTo>
                  <a:lnTo>
                    <a:pt x="1375779" y="1363010"/>
                  </a:lnTo>
                  <a:cubicBezTo>
                    <a:pt x="1375779" y="1387566"/>
                    <a:pt x="1355872" y="1407472"/>
                    <a:pt x="1331316" y="1407472"/>
                  </a:cubicBezTo>
                  <a:lnTo>
                    <a:pt x="44463" y="1407472"/>
                  </a:lnTo>
                  <a:cubicBezTo>
                    <a:pt x="19907" y="1407472"/>
                    <a:pt x="0" y="1387566"/>
                    <a:pt x="0" y="1363010"/>
                  </a:cubicBezTo>
                  <a:lnTo>
                    <a:pt x="0" y="44463"/>
                  </a:lnTo>
                  <a:cubicBezTo>
                    <a:pt x="0" y="19907"/>
                    <a:pt x="19907" y="0"/>
                    <a:pt x="44463" y="0"/>
                  </a:cubicBezTo>
                  <a:close/>
                </a:path>
              </a:pathLst>
            </a:custGeom>
            <a:solidFill>
              <a:srgbClr val="E2A9F1"/>
            </a:solidFill>
            <a:ln cap="rnd">
              <a:noFill/>
              <a:prstDash val="solid"/>
              <a:round/>
            </a:ln>
          </p:spPr>
          <p:txBody>
            <a:bodyPr/>
            <a:lstStyle/>
            <a:p>
              <a:endParaRPr lang="en-US"/>
            </a:p>
          </p:txBody>
        </p:sp>
        <p:sp>
          <p:nvSpPr>
            <p:cNvPr id="10" name="TextBox 10"/>
            <p:cNvSpPr txBox="1"/>
            <p:nvPr/>
          </p:nvSpPr>
          <p:spPr>
            <a:xfrm>
              <a:off x="0" y="-9525"/>
              <a:ext cx="1375779" cy="1416997"/>
            </a:xfrm>
            <a:prstGeom prst="rect">
              <a:avLst/>
            </a:prstGeom>
          </p:spPr>
          <p:txBody>
            <a:bodyPr lIns="50800" tIns="50800" rIns="50800" bIns="50800" rtlCol="0" anchor="ctr"/>
            <a:lstStyle/>
            <a:p>
              <a:pPr algn="ctr">
                <a:lnSpc>
                  <a:spcPts val="2976"/>
                </a:lnSpc>
              </a:pPr>
              <a:endParaRPr/>
            </a:p>
          </p:txBody>
        </p:sp>
      </p:grpSp>
      <p:sp>
        <p:nvSpPr>
          <p:cNvPr id="11" name="TextBox 11"/>
          <p:cNvSpPr txBox="1"/>
          <p:nvPr/>
        </p:nvSpPr>
        <p:spPr>
          <a:xfrm>
            <a:off x="1028700" y="1085850"/>
            <a:ext cx="16631955" cy="428964"/>
          </a:xfrm>
          <a:prstGeom prst="rect">
            <a:avLst/>
          </a:prstGeom>
        </p:spPr>
        <p:txBody>
          <a:bodyPr lIns="0" tIns="0" rIns="0" bIns="0" rtlCol="0" anchor="t">
            <a:spAutoFit/>
          </a:bodyPr>
          <a:lstStyle/>
          <a:p>
            <a:pPr algn="ctr">
              <a:lnSpc>
                <a:spcPts val="3150"/>
              </a:lnSpc>
            </a:pPr>
            <a:r>
              <a:rPr lang="en-US" sz="3150" dirty="0">
                <a:solidFill>
                  <a:srgbClr val="000000"/>
                </a:solidFill>
                <a:latin typeface="Ansam"/>
                <a:ea typeface="Ansam"/>
                <a:cs typeface="Ansam"/>
                <a:sym typeface="Ansam"/>
              </a:rPr>
              <a:t>Philosophical Assumption; Three Interconnected Research Question</a:t>
            </a:r>
          </a:p>
        </p:txBody>
      </p:sp>
      <p:grpSp>
        <p:nvGrpSpPr>
          <p:cNvPr id="12" name="Group 12"/>
          <p:cNvGrpSpPr/>
          <p:nvPr/>
        </p:nvGrpSpPr>
        <p:grpSpPr>
          <a:xfrm>
            <a:off x="6926896" y="4150428"/>
            <a:ext cx="4434208" cy="3717269"/>
            <a:chOff x="0" y="0"/>
            <a:chExt cx="5912278" cy="4956359"/>
          </a:xfrm>
        </p:grpSpPr>
        <p:sp>
          <p:nvSpPr>
            <p:cNvPr id="13" name="TextBox 13"/>
            <p:cNvSpPr txBox="1"/>
            <p:nvPr/>
          </p:nvSpPr>
          <p:spPr>
            <a:xfrm>
              <a:off x="0" y="28575"/>
              <a:ext cx="5912278" cy="699389"/>
            </a:xfrm>
            <a:prstGeom prst="rect">
              <a:avLst/>
            </a:prstGeom>
          </p:spPr>
          <p:txBody>
            <a:bodyPr lIns="0" tIns="0" rIns="0" bIns="0" rtlCol="0" anchor="t">
              <a:spAutoFit/>
            </a:bodyPr>
            <a:lstStyle/>
            <a:p>
              <a:pPr marL="0" lvl="0" indent="0" algn="l">
                <a:lnSpc>
                  <a:spcPts val="3996"/>
                </a:lnSpc>
              </a:pPr>
              <a:r>
                <a:rPr lang="en-US" sz="3600" spc="36">
                  <a:solidFill>
                    <a:srgbClr val="622062"/>
                  </a:solidFill>
                  <a:latin typeface="Cooper BT Medium"/>
                  <a:ea typeface="Cooper BT Medium"/>
                  <a:cs typeface="Cooper BT Medium"/>
                  <a:sym typeface="Cooper BT Medium"/>
                </a:rPr>
                <a:t>Epistemology</a:t>
              </a:r>
            </a:p>
          </p:txBody>
        </p:sp>
        <p:sp>
          <p:nvSpPr>
            <p:cNvPr id="14" name="TextBox 14"/>
            <p:cNvSpPr txBox="1"/>
            <p:nvPr/>
          </p:nvSpPr>
          <p:spPr>
            <a:xfrm>
              <a:off x="0" y="1031635"/>
              <a:ext cx="5912278" cy="3924723"/>
            </a:xfrm>
            <a:prstGeom prst="rect">
              <a:avLst/>
            </a:prstGeom>
          </p:spPr>
          <p:txBody>
            <a:bodyPr lIns="0" tIns="0" rIns="0" bIns="0" rtlCol="0" anchor="t">
              <a:spAutoFit/>
            </a:bodyPr>
            <a:lstStyle/>
            <a:p>
              <a:pPr algn="l">
                <a:lnSpc>
                  <a:spcPts val="3919"/>
                </a:lnSpc>
              </a:pPr>
              <a:r>
                <a:rPr lang="en-US" sz="2799">
                  <a:solidFill>
                    <a:srgbClr val="622062"/>
                  </a:solidFill>
                  <a:latin typeface="DM Sans"/>
                  <a:ea typeface="DM Sans"/>
                  <a:cs typeface="DM Sans"/>
                  <a:sym typeface="DM Sans"/>
                </a:rPr>
                <a:t>How can we know what we know ?</a:t>
              </a:r>
            </a:p>
            <a:p>
              <a:pPr algn="l">
                <a:lnSpc>
                  <a:spcPts val="3919"/>
                </a:lnSpc>
              </a:pPr>
              <a:r>
                <a:rPr lang="en-US" sz="2799">
                  <a:solidFill>
                    <a:srgbClr val="622062"/>
                  </a:solidFill>
                  <a:latin typeface="DM Sans"/>
                  <a:ea typeface="DM Sans"/>
                  <a:cs typeface="DM Sans"/>
                  <a:sym typeface="DM Sans"/>
                </a:rPr>
                <a:t>It focuses on the sources and validity of knowledge (Bryman, 2016).</a:t>
              </a:r>
            </a:p>
            <a:p>
              <a:pPr algn="l">
                <a:lnSpc>
                  <a:spcPts val="3919"/>
                </a:lnSpc>
              </a:pPr>
              <a:endParaRPr lang="en-US" sz="2799">
                <a:solidFill>
                  <a:srgbClr val="622062"/>
                </a:solidFill>
                <a:latin typeface="DM Sans"/>
                <a:ea typeface="DM Sans"/>
                <a:cs typeface="DM Sans"/>
                <a:sym typeface="DM Sans"/>
              </a:endParaRPr>
            </a:p>
          </p:txBody>
        </p:sp>
      </p:grpSp>
      <p:sp>
        <p:nvSpPr>
          <p:cNvPr id="15" name="Freeform 15"/>
          <p:cNvSpPr/>
          <p:nvPr/>
        </p:nvSpPr>
        <p:spPr>
          <a:xfrm>
            <a:off x="-3570661" y="0"/>
            <a:ext cx="4828384" cy="10461935"/>
          </a:xfrm>
          <a:custGeom>
            <a:avLst/>
            <a:gdLst/>
            <a:ahLst/>
            <a:cxnLst/>
            <a:rect l="l" t="t" r="r" b="b"/>
            <a:pathLst>
              <a:path w="4828384" h="10461935">
                <a:moveTo>
                  <a:pt x="0" y="0"/>
                </a:moveTo>
                <a:lnTo>
                  <a:pt x="4828385" y="0"/>
                </a:lnTo>
                <a:lnTo>
                  <a:pt x="4828385" y="10461935"/>
                </a:lnTo>
                <a:lnTo>
                  <a:pt x="0" y="10461935"/>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6" name="Freeform 16"/>
          <p:cNvSpPr/>
          <p:nvPr/>
        </p:nvSpPr>
        <p:spPr>
          <a:xfrm>
            <a:off x="16866314" y="-174935"/>
            <a:ext cx="4828384" cy="10461935"/>
          </a:xfrm>
          <a:custGeom>
            <a:avLst/>
            <a:gdLst/>
            <a:ahLst/>
            <a:cxnLst/>
            <a:rect l="l" t="t" r="r" b="b"/>
            <a:pathLst>
              <a:path w="4828384" h="10461935">
                <a:moveTo>
                  <a:pt x="0" y="0"/>
                </a:moveTo>
                <a:lnTo>
                  <a:pt x="4828384" y="0"/>
                </a:lnTo>
                <a:lnTo>
                  <a:pt x="4828384" y="10461935"/>
                </a:lnTo>
                <a:lnTo>
                  <a:pt x="0" y="10461935"/>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grpSp>
        <p:nvGrpSpPr>
          <p:cNvPr id="17" name="Group 17"/>
          <p:cNvGrpSpPr/>
          <p:nvPr/>
        </p:nvGrpSpPr>
        <p:grpSpPr>
          <a:xfrm>
            <a:off x="5789278" y="5082899"/>
            <a:ext cx="926164" cy="926164"/>
            <a:chOff x="0" y="0"/>
            <a:chExt cx="812800" cy="812800"/>
          </a:xfrm>
        </p:grpSpPr>
        <p:sp>
          <p:nvSpPr>
            <p:cNvPr id="18" name="Freeform 18"/>
            <p:cNvSpPr/>
            <p:nvPr/>
          </p:nvSpPr>
          <p:spPr>
            <a:xfrm>
              <a:off x="0" y="0"/>
              <a:ext cx="812800" cy="812800"/>
            </a:xfrm>
            <a:custGeom>
              <a:avLst/>
              <a:gdLst/>
              <a:ahLst/>
              <a:cxnLst/>
              <a:rect l="l" t="t" r="r" b="b"/>
              <a:pathLst>
                <a:path w="812800" h="812800">
                  <a:moveTo>
                    <a:pt x="812800" y="406400"/>
                  </a:moveTo>
                  <a:lnTo>
                    <a:pt x="406400" y="0"/>
                  </a:lnTo>
                  <a:lnTo>
                    <a:pt x="406400" y="203200"/>
                  </a:lnTo>
                  <a:lnTo>
                    <a:pt x="0" y="203200"/>
                  </a:lnTo>
                  <a:lnTo>
                    <a:pt x="0" y="609600"/>
                  </a:lnTo>
                  <a:lnTo>
                    <a:pt x="406400" y="609600"/>
                  </a:lnTo>
                  <a:lnTo>
                    <a:pt x="406400" y="812800"/>
                  </a:lnTo>
                  <a:lnTo>
                    <a:pt x="812800" y="406400"/>
                  </a:lnTo>
                  <a:close/>
                </a:path>
              </a:pathLst>
            </a:custGeom>
            <a:solidFill>
              <a:srgbClr val="622062"/>
            </a:solidFill>
          </p:spPr>
          <p:txBody>
            <a:bodyPr/>
            <a:lstStyle/>
            <a:p>
              <a:endParaRPr lang="en-US"/>
            </a:p>
          </p:txBody>
        </p:sp>
        <p:sp>
          <p:nvSpPr>
            <p:cNvPr id="19" name="TextBox 19"/>
            <p:cNvSpPr txBox="1"/>
            <p:nvPr/>
          </p:nvSpPr>
          <p:spPr>
            <a:xfrm>
              <a:off x="0" y="155575"/>
              <a:ext cx="711200" cy="454025"/>
            </a:xfrm>
            <a:prstGeom prst="rect">
              <a:avLst/>
            </a:prstGeom>
          </p:spPr>
          <p:txBody>
            <a:bodyPr lIns="50800" tIns="50800" rIns="50800" bIns="50800" rtlCol="0" anchor="ctr"/>
            <a:lstStyle/>
            <a:p>
              <a:pPr algn="ctr">
                <a:lnSpc>
                  <a:spcPts val="2940"/>
                </a:lnSpc>
              </a:pPr>
              <a:endParaRPr/>
            </a:p>
          </p:txBody>
        </p:sp>
      </p:grpSp>
      <p:grpSp>
        <p:nvGrpSpPr>
          <p:cNvPr id="20" name="Group 20"/>
          <p:cNvGrpSpPr/>
          <p:nvPr/>
        </p:nvGrpSpPr>
        <p:grpSpPr>
          <a:xfrm>
            <a:off x="1423426" y="4171859"/>
            <a:ext cx="4434208" cy="3730611"/>
            <a:chOff x="0" y="28575"/>
            <a:chExt cx="5912278" cy="4974148"/>
          </a:xfrm>
        </p:grpSpPr>
        <p:sp>
          <p:nvSpPr>
            <p:cNvPr id="21" name="TextBox 21"/>
            <p:cNvSpPr txBox="1"/>
            <p:nvPr/>
          </p:nvSpPr>
          <p:spPr>
            <a:xfrm>
              <a:off x="0" y="28575"/>
              <a:ext cx="5912278" cy="699389"/>
            </a:xfrm>
            <a:prstGeom prst="rect">
              <a:avLst/>
            </a:prstGeom>
          </p:spPr>
          <p:txBody>
            <a:bodyPr lIns="0" tIns="0" rIns="0" bIns="0" rtlCol="0" anchor="t">
              <a:spAutoFit/>
            </a:bodyPr>
            <a:lstStyle/>
            <a:p>
              <a:pPr marL="0" lvl="0" indent="0" algn="l">
                <a:lnSpc>
                  <a:spcPts val="3996"/>
                </a:lnSpc>
              </a:pPr>
              <a:r>
                <a:rPr lang="en-US" sz="3600" spc="36">
                  <a:solidFill>
                    <a:srgbClr val="622062"/>
                  </a:solidFill>
                  <a:latin typeface="Cooper BT Medium"/>
                  <a:ea typeface="Cooper BT Medium"/>
                  <a:cs typeface="Cooper BT Medium"/>
                  <a:sym typeface="Cooper BT Medium"/>
                </a:rPr>
                <a:t>Ontology</a:t>
              </a:r>
            </a:p>
          </p:txBody>
        </p:sp>
        <p:sp>
          <p:nvSpPr>
            <p:cNvPr id="22" name="TextBox 22"/>
            <p:cNvSpPr txBox="1"/>
            <p:nvPr/>
          </p:nvSpPr>
          <p:spPr>
            <a:xfrm>
              <a:off x="0" y="1031635"/>
              <a:ext cx="5912278" cy="3971088"/>
            </a:xfrm>
            <a:prstGeom prst="rect">
              <a:avLst/>
            </a:prstGeom>
          </p:spPr>
          <p:txBody>
            <a:bodyPr lIns="0" tIns="0" rIns="0" bIns="0" rtlCol="0" anchor="t">
              <a:spAutoFit/>
            </a:bodyPr>
            <a:lstStyle/>
            <a:p>
              <a:pPr algn="l">
                <a:lnSpc>
                  <a:spcPts val="3919"/>
                </a:lnSpc>
              </a:pPr>
              <a:r>
                <a:rPr lang="en-US" sz="2799" dirty="0">
                  <a:solidFill>
                    <a:srgbClr val="622062"/>
                  </a:solidFill>
                  <a:latin typeface="DM Sans"/>
                  <a:ea typeface="DM Sans"/>
                  <a:cs typeface="DM Sans"/>
                  <a:sym typeface="DM Sans"/>
                </a:rPr>
                <a:t>What is the nature of the reality?</a:t>
              </a:r>
            </a:p>
            <a:p>
              <a:pPr algn="l">
                <a:lnSpc>
                  <a:spcPts val="3919"/>
                </a:lnSpc>
              </a:pPr>
              <a:r>
                <a:rPr lang="en-US" sz="2799" dirty="0">
                  <a:solidFill>
                    <a:srgbClr val="622062"/>
                  </a:solidFill>
                  <a:latin typeface="DM Sans"/>
                  <a:ea typeface="DM Sans"/>
                  <a:cs typeface="DM Sans"/>
                  <a:sym typeface="DM Sans"/>
                </a:rPr>
                <a:t>It deals with what exists and what is real (Creswell and Creswell, 2017).</a:t>
              </a:r>
            </a:p>
            <a:p>
              <a:pPr algn="l">
                <a:lnSpc>
                  <a:spcPts val="3919"/>
                </a:lnSpc>
              </a:pPr>
              <a:endParaRPr lang="en-US" sz="2799" dirty="0">
                <a:solidFill>
                  <a:srgbClr val="622062"/>
                </a:solidFill>
                <a:latin typeface="DM Sans"/>
                <a:ea typeface="DM Sans"/>
                <a:cs typeface="DM Sans"/>
                <a:sym typeface="DM Sans"/>
              </a:endParaRPr>
            </a:p>
          </p:txBody>
        </p:sp>
      </p:grpSp>
      <p:grpSp>
        <p:nvGrpSpPr>
          <p:cNvPr id="23" name="Group 23"/>
          <p:cNvGrpSpPr/>
          <p:nvPr/>
        </p:nvGrpSpPr>
        <p:grpSpPr>
          <a:xfrm>
            <a:off x="12430366" y="4171859"/>
            <a:ext cx="4435948" cy="5231022"/>
            <a:chOff x="0" y="28575"/>
            <a:chExt cx="5914597" cy="6974696"/>
          </a:xfrm>
        </p:grpSpPr>
        <p:sp>
          <p:nvSpPr>
            <p:cNvPr id="24" name="TextBox 24"/>
            <p:cNvSpPr txBox="1"/>
            <p:nvPr/>
          </p:nvSpPr>
          <p:spPr>
            <a:xfrm>
              <a:off x="2319" y="28575"/>
              <a:ext cx="5912278" cy="699389"/>
            </a:xfrm>
            <a:prstGeom prst="rect">
              <a:avLst/>
            </a:prstGeom>
          </p:spPr>
          <p:txBody>
            <a:bodyPr lIns="0" tIns="0" rIns="0" bIns="0" rtlCol="0" anchor="t">
              <a:spAutoFit/>
            </a:bodyPr>
            <a:lstStyle/>
            <a:p>
              <a:pPr marL="0" lvl="0" indent="0" algn="l">
                <a:lnSpc>
                  <a:spcPts val="3996"/>
                </a:lnSpc>
              </a:pPr>
              <a:r>
                <a:rPr lang="en-US" sz="3600" spc="36">
                  <a:solidFill>
                    <a:srgbClr val="622062"/>
                  </a:solidFill>
                  <a:latin typeface="Cooper BT Medium"/>
                  <a:ea typeface="Cooper BT Medium"/>
                  <a:cs typeface="Cooper BT Medium"/>
                  <a:sym typeface="Cooper BT Medium"/>
                </a:rPr>
                <a:t>Methodology</a:t>
              </a:r>
            </a:p>
          </p:txBody>
        </p:sp>
        <p:sp>
          <p:nvSpPr>
            <p:cNvPr id="25" name="TextBox 25"/>
            <p:cNvSpPr txBox="1"/>
            <p:nvPr/>
          </p:nvSpPr>
          <p:spPr>
            <a:xfrm>
              <a:off x="0" y="1031635"/>
              <a:ext cx="5912278" cy="5971636"/>
            </a:xfrm>
            <a:prstGeom prst="rect">
              <a:avLst/>
            </a:prstGeom>
          </p:spPr>
          <p:txBody>
            <a:bodyPr lIns="0" tIns="0" rIns="0" bIns="0" rtlCol="0" anchor="t">
              <a:spAutoFit/>
            </a:bodyPr>
            <a:lstStyle/>
            <a:p>
              <a:pPr algn="l">
                <a:lnSpc>
                  <a:spcPts val="3919"/>
                </a:lnSpc>
              </a:pPr>
              <a:r>
                <a:rPr lang="en-US" sz="2799" dirty="0">
                  <a:solidFill>
                    <a:srgbClr val="622062"/>
                  </a:solidFill>
                  <a:latin typeface="DM Sans"/>
                  <a:ea typeface="DM Sans"/>
                  <a:cs typeface="DM Sans"/>
                  <a:sym typeface="DM Sans"/>
                </a:rPr>
                <a:t>What steps should be taken to find out?</a:t>
              </a:r>
            </a:p>
            <a:p>
              <a:pPr algn="l">
                <a:lnSpc>
                  <a:spcPts val="3919"/>
                </a:lnSpc>
              </a:pPr>
              <a:r>
                <a:rPr lang="en-US" sz="2799" dirty="0">
                  <a:solidFill>
                    <a:srgbClr val="622062"/>
                  </a:solidFill>
                  <a:latin typeface="DM Sans"/>
                  <a:ea typeface="DM Sans"/>
                  <a:cs typeface="DM Sans"/>
                  <a:sym typeface="DM Sans"/>
                </a:rPr>
                <a:t>It provides roadmap for the research (Saunders </a:t>
              </a:r>
              <a:r>
                <a:rPr lang="en-US" sz="2799" i="1" dirty="0">
                  <a:solidFill>
                    <a:srgbClr val="622062"/>
                  </a:solidFill>
                  <a:latin typeface="DM Sans"/>
                  <a:ea typeface="DM Sans"/>
                  <a:cs typeface="DM Sans"/>
                  <a:sym typeface="DM Sans"/>
                </a:rPr>
                <a:t>et al. </a:t>
              </a:r>
              <a:r>
                <a:rPr lang="en-US" sz="2799" dirty="0">
                  <a:solidFill>
                    <a:srgbClr val="622062"/>
                  </a:solidFill>
                  <a:latin typeface="DM Sans"/>
                  <a:ea typeface="DM Sans"/>
                  <a:cs typeface="DM Sans"/>
                  <a:sym typeface="DM Sans"/>
                </a:rPr>
                <a:t>2023</a:t>
              </a:r>
              <a:r>
                <a:rPr lang="en-US" sz="2799" i="1" dirty="0">
                  <a:solidFill>
                    <a:srgbClr val="622062"/>
                  </a:solidFill>
                  <a:latin typeface="DM Sans"/>
                  <a:ea typeface="DM Sans"/>
                  <a:cs typeface="DM Sans"/>
                  <a:sym typeface="DM Sans"/>
                </a:rPr>
                <a:t>)</a:t>
              </a:r>
              <a:endParaRPr lang="en-US" sz="2799" dirty="0">
                <a:solidFill>
                  <a:srgbClr val="622062"/>
                </a:solidFill>
                <a:latin typeface="DM Sans"/>
                <a:ea typeface="DM Sans"/>
                <a:cs typeface="DM Sans"/>
                <a:sym typeface="DM Sans"/>
              </a:endParaRPr>
            </a:p>
            <a:p>
              <a:pPr algn="l">
                <a:lnSpc>
                  <a:spcPts val="3919"/>
                </a:lnSpc>
              </a:pPr>
              <a:endParaRPr lang="en-US" sz="2799" dirty="0">
                <a:solidFill>
                  <a:srgbClr val="622062"/>
                </a:solidFill>
                <a:latin typeface="DM Sans"/>
                <a:ea typeface="DM Sans"/>
                <a:cs typeface="DM Sans"/>
                <a:sym typeface="DM Sans"/>
              </a:endParaRPr>
            </a:p>
            <a:p>
              <a:pPr algn="l">
                <a:lnSpc>
                  <a:spcPts val="3919"/>
                </a:lnSpc>
              </a:pPr>
              <a:endParaRPr lang="en-US" sz="2799" dirty="0">
                <a:solidFill>
                  <a:srgbClr val="622062"/>
                </a:solidFill>
                <a:latin typeface="DM Sans"/>
                <a:ea typeface="DM Sans"/>
                <a:cs typeface="DM Sans"/>
                <a:sym typeface="DM Sans"/>
              </a:endParaRPr>
            </a:p>
            <a:p>
              <a:pPr algn="l">
                <a:lnSpc>
                  <a:spcPts val="3919"/>
                </a:lnSpc>
              </a:pPr>
              <a:endParaRPr lang="en-US" sz="2799" dirty="0">
                <a:solidFill>
                  <a:srgbClr val="622062"/>
                </a:solidFill>
                <a:latin typeface="DM Sans"/>
                <a:ea typeface="DM Sans"/>
                <a:cs typeface="DM Sans"/>
                <a:sym typeface="DM Sans"/>
              </a:endParaRPr>
            </a:p>
            <a:p>
              <a:pPr algn="l">
                <a:lnSpc>
                  <a:spcPts val="3919"/>
                </a:lnSpc>
              </a:pPr>
              <a:endParaRPr lang="en-US" sz="2799" dirty="0">
                <a:solidFill>
                  <a:srgbClr val="622062"/>
                </a:solidFill>
                <a:latin typeface="DM Sans"/>
                <a:ea typeface="DM Sans"/>
                <a:cs typeface="DM Sans"/>
                <a:sym typeface="DM Sans"/>
              </a:endParaRPr>
            </a:p>
          </p:txBody>
        </p:sp>
      </p:grpSp>
      <p:grpSp>
        <p:nvGrpSpPr>
          <p:cNvPr id="26" name="Group 26"/>
          <p:cNvGrpSpPr/>
          <p:nvPr/>
        </p:nvGrpSpPr>
        <p:grpSpPr>
          <a:xfrm>
            <a:off x="11361104" y="5143872"/>
            <a:ext cx="926164" cy="926164"/>
            <a:chOff x="0" y="0"/>
            <a:chExt cx="812800" cy="812800"/>
          </a:xfrm>
        </p:grpSpPr>
        <p:sp>
          <p:nvSpPr>
            <p:cNvPr id="27" name="Freeform 27"/>
            <p:cNvSpPr/>
            <p:nvPr/>
          </p:nvSpPr>
          <p:spPr>
            <a:xfrm>
              <a:off x="0" y="0"/>
              <a:ext cx="812800" cy="812800"/>
            </a:xfrm>
            <a:custGeom>
              <a:avLst/>
              <a:gdLst/>
              <a:ahLst/>
              <a:cxnLst/>
              <a:rect l="l" t="t" r="r" b="b"/>
              <a:pathLst>
                <a:path w="812800" h="812800">
                  <a:moveTo>
                    <a:pt x="812800" y="406400"/>
                  </a:moveTo>
                  <a:lnTo>
                    <a:pt x="406400" y="0"/>
                  </a:lnTo>
                  <a:lnTo>
                    <a:pt x="406400" y="203200"/>
                  </a:lnTo>
                  <a:lnTo>
                    <a:pt x="0" y="203200"/>
                  </a:lnTo>
                  <a:lnTo>
                    <a:pt x="0" y="609600"/>
                  </a:lnTo>
                  <a:lnTo>
                    <a:pt x="406400" y="609600"/>
                  </a:lnTo>
                  <a:lnTo>
                    <a:pt x="406400" y="812800"/>
                  </a:lnTo>
                  <a:lnTo>
                    <a:pt x="812800" y="406400"/>
                  </a:lnTo>
                  <a:close/>
                </a:path>
              </a:pathLst>
            </a:custGeom>
            <a:solidFill>
              <a:srgbClr val="622062"/>
            </a:solidFill>
          </p:spPr>
          <p:txBody>
            <a:bodyPr/>
            <a:lstStyle/>
            <a:p>
              <a:endParaRPr lang="en-US"/>
            </a:p>
          </p:txBody>
        </p:sp>
        <p:sp>
          <p:nvSpPr>
            <p:cNvPr id="28" name="TextBox 28"/>
            <p:cNvSpPr txBox="1"/>
            <p:nvPr/>
          </p:nvSpPr>
          <p:spPr>
            <a:xfrm>
              <a:off x="0" y="155575"/>
              <a:ext cx="711200" cy="454025"/>
            </a:xfrm>
            <a:prstGeom prst="rect">
              <a:avLst/>
            </a:prstGeom>
          </p:spPr>
          <p:txBody>
            <a:bodyPr lIns="50800" tIns="50800" rIns="50800" bIns="50800" rtlCol="0" anchor="ctr"/>
            <a:lstStyle/>
            <a:p>
              <a:pPr algn="ctr">
                <a:lnSpc>
                  <a:spcPts val="2940"/>
                </a:lnSpc>
              </a:pPr>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rgbClr val="F3B0F2">
                <a:alpha val="100000"/>
              </a:srgbClr>
            </a:gs>
            <a:gs pos="100000">
              <a:srgbClr val="FDF5B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a:off x="1354795" y="1727715"/>
            <a:ext cx="4251608" cy="6831571"/>
          </a:xfrm>
          <a:custGeom>
            <a:avLst/>
            <a:gdLst/>
            <a:ahLst/>
            <a:cxnLst/>
            <a:rect l="l" t="t" r="r" b="b"/>
            <a:pathLst>
              <a:path w="4251608" h="6831571">
                <a:moveTo>
                  <a:pt x="0" y="0"/>
                </a:moveTo>
                <a:lnTo>
                  <a:pt x="4251608" y="0"/>
                </a:lnTo>
                <a:lnTo>
                  <a:pt x="4251608" y="6831570"/>
                </a:lnTo>
                <a:lnTo>
                  <a:pt x="0" y="683157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TextBox 3"/>
          <p:cNvSpPr txBox="1"/>
          <p:nvPr/>
        </p:nvSpPr>
        <p:spPr>
          <a:xfrm>
            <a:off x="5373704" y="1782115"/>
            <a:ext cx="12771901" cy="1056665"/>
          </a:xfrm>
          <a:prstGeom prst="rect">
            <a:avLst/>
          </a:prstGeom>
        </p:spPr>
        <p:txBody>
          <a:bodyPr lIns="0" tIns="0" rIns="0" bIns="0" rtlCol="0" anchor="t">
            <a:spAutoFit/>
          </a:bodyPr>
          <a:lstStyle/>
          <a:p>
            <a:pPr algn="ctr">
              <a:lnSpc>
                <a:spcPts val="4141"/>
              </a:lnSpc>
            </a:pPr>
            <a:r>
              <a:rPr lang="en-US" sz="3509" dirty="0">
                <a:solidFill>
                  <a:srgbClr val="060606"/>
                </a:solidFill>
                <a:latin typeface="Ansam"/>
                <a:ea typeface="Ansam"/>
                <a:cs typeface="Ansam"/>
                <a:sym typeface="Ansam"/>
              </a:rPr>
              <a:t>PHILOSOPHICAL POSITION:</a:t>
            </a:r>
          </a:p>
          <a:p>
            <a:pPr algn="ctr">
              <a:lnSpc>
                <a:spcPts val="4141"/>
              </a:lnSpc>
            </a:pPr>
            <a:r>
              <a:rPr lang="en-US" sz="3509" dirty="0">
                <a:solidFill>
                  <a:srgbClr val="060606"/>
                </a:solidFill>
                <a:latin typeface="Ansam"/>
                <a:ea typeface="Ansam"/>
                <a:cs typeface="Ansam"/>
                <a:sym typeface="Ansam"/>
              </a:rPr>
              <a:t>PLURALIST ONTOLOGY</a:t>
            </a:r>
          </a:p>
        </p:txBody>
      </p:sp>
      <p:sp>
        <p:nvSpPr>
          <p:cNvPr id="4" name="TextBox 4"/>
          <p:cNvSpPr txBox="1"/>
          <p:nvPr/>
        </p:nvSpPr>
        <p:spPr>
          <a:xfrm>
            <a:off x="6889142" y="3476208"/>
            <a:ext cx="8652074" cy="2594610"/>
          </a:xfrm>
          <a:prstGeom prst="rect">
            <a:avLst/>
          </a:prstGeom>
        </p:spPr>
        <p:txBody>
          <a:bodyPr lIns="0" tIns="0" rIns="0" bIns="0" rtlCol="0" anchor="t">
            <a:spAutoFit/>
          </a:bodyPr>
          <a:lstStyle/>
          <a:p>
            <a:pPr marL="453390" lvl="1" indent="-226695" algn="just">
              <a:lnSpc>
                <a:spcPts val="2940"/>
              </a:lnSpc>
              <a:buFont typeface="Arial"/>
              <a:buChar char="•"/>
            </a:pPr>
            <a:r>
              <a:rPr lang="en-US" sz="2100" dirty="0">
                <a:solidFill>
                  <a:srgbClr val="060606"/>
                </a:solidFill>
                <a:latin typeface="Questrial"/>
                <a:ea typeface="Questrial"/>
                <a:cs typeface="Questrial"/>
                <a:sym typeface="Questrial"/>
              </a:rPr>
              <a:t>The study takes a pluralist approach, </a:t>
            </a:r>
            <a:r>
              <a:rPr lang="en-US" sz="2100" dirty="0" err="1">
                <a:solidFill>
                  <a:srgbClr val="060606"/>
                </a:solidFill>
                <a:latin typeface="Questrial"/>
                <a:ea typeface="Questrial"/>
                <a:cs typeface="Questrial"/>
                <a:sym typeface="Questrial"/>
              </a:rPr>
              <a:t>recognising</a:t>
            </a:r>
            <a:r>
              <a:rPr lang="en-US" sz="2100" dirty="0">
                <a:solidFill>
                  <a:srgbClr val="060606"/>
                </a:solidFill>
                <a:latin typeface="Questrial"/>
                <a:ea typeface="Questrial"/>
                <a:cs typeface="Questrial"/>
                <a:sym typeface="Questrial"/>
              </a:rPr>
              <a:t> that the perceived effectiveness of Explainable AI varies across professional roles such as. Bank Manager, internal auditor, compliance officer and financial data analyst.</a:t>
            </a:r>
          </a:p>
          <a:p>
            <a:pPr marL="453390" lvl="1" indent="-226695" algn="just">
              <a:lnSpc>
                <a:spcPts val="2940"/>
              </a:lnSpc>
              <a:buFont typeface="Arial"/>
              <a:buChar char="•"/>
            </a:pPr>
            <a:r>
              <a:rPr lang="en-US" sz="2100" dirty="0">
                <a:solidFill>
                  <a:srgbClr val="060606"/>
                </a:solidFill>
                <a:latin typeface="Questrial"/>
                <a:ea typeface="Questrial"/>
                <a:cs typeface="Questrial"/>
                <a:sym typeface="Questrial"/>
              </a:rPr>
              <a:t>Instead of assuming a single universal definition of a "good" XAI model, it remains open to diverse stakeholder interpretations and seeks to understand why these perspectives differ.</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rgbClr val="F3B0F2">
                <a:alpha val="100000"/>
              </a:srgbClr>
            </a:gs>
            <a:gs pos="100000">
              <a:srgbClr val="FDF5B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a:off x="1354795" y="1727715"/>
            <a:ext cx="4251608" cy="6831571"/>
          </a:xfrm>
          <a:custGeom>
            <a:avLst/>
            <a:gdLst/>
            <a:ahLst/>
            <a:cxnLst/>
            <a:rect l="l" t="t" r="r" b="b"/>
            <a:pathLst>
              <a:path w="4251608" h="6831571">
                <a:moveTo>
                  <a:pt x="0" y="0"/>
                </a:moveTo>
                <a:lnTo>
                  <a:pt x="4251608" y="0"/>
                </a:lnTo>
                <a:lnTo>
                  <a:pt x="4251608" y="6831570"/>
                </a:lnTo>
                <a:lnTo>
                  <a:pt x="0" y="683157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TextBox 3"/>
          <p:cNvSpPr txBox="1"/>
          <p:nvPr/>
        </p:nvSpPr>
        <p:spPr>
          <a:xfrm>
            <a:off x="5373704" y="1782115"/>
            <a:ext cx="12771901" cy="1056665"/>
          </a:xfrm>
          <a:prstGeom prst="rect">
            <a:avLst/>
          </a:prstGeom>
        </p:spPr>
        <p:txBody>
          <a:bodyPr lIns="0" tIns="0" rIns="0" bIns="0" rtlCol="0" anchor="t">
            <a:spAutoFit/>
          </a:bodyPr>
          <a:lstStyle/>
          <a:p>
            <a:pPr algn="ctr">
              <a:lnSpc>
                <a:spcPts val="4141"/>
              </a:lnSpc>
            </a:pPr>
            <a:r>
              <a:rPr lang="en-US" sz="3509">
                <a:solidFill>
                  <a:srgbClr val="060606"/>
                </a:solidFill>
                <a:latin typeface="Ansam"/>
                <a:ea typeface="Ansam"/>
                <a:cs typeface="Ansam"/>
                <a:sym typeface="Ansam"/>
              </a:rPr>
              <a:t>PHILOSOPHICAL POSITION: </a:t>
            </a:r>
          </a:p>
          <a:p>
            <a:pPr algn="ctr">
              <a:lnSpc>
                <a:spcPts val="4141"/>
              </a:lnSpc>
            </a:pPr>
            <a:r>
              <a:rPr lang="en-US" sz="3509">
                <a:solidFill>
                  <a:srgbClr val="060606"/>
                </a:solidFill>
                <a:latin typeface="Ansam"/>
                <a:ea typeface="Ansam"/>
                <a:cs typeface="Ansam"/>
                <a:sym typeface="Ansam"/>
              </a:rPr>
              <a:t>PRAGMATIC EPISTEMOLOGY</a:t>
            </a:r>
          </a:p>
        </p:txBody>
      </p:sp>
      <p:sp>
        <p:nvSpPr>
          <p:cNvPr id="4" name="TextBox 4"/>
          <p:cNvSpPr txBox="1"/>
          <p:nvPr/>
        </p:nvSpPr>
        <p:spPr>
          <a:xfrm>
            <a:off x="6898667" y="3342858"/>
            <a:ext cx="8652074" cy="2594610"/>
          </a:xfrm>
          <a:prstGeom prst="rect">
            <a:avLst/>
          </a:prstGeom>
        </p:spPr>
        <p:txBody>
          <a:bodyPr lIns="0" tIns="0" rIns="0" bIns="0" rtlCol="0" anchor="t">
            <a:spAutoFit/>
          </a:bodyPr>
          <a:lstStyle/>
          <a:p>
            <a:pPr marL="453390" lvl="1" indent="-226695" algn="just">
              <a:lnSpc>
                <a:spcPts val="2940"/>
              </a:lnSpc>
              <a:buFont typeface="Arial"/>
              <a:buChar char="•"/>
            </a:pPr>
            <a:r>
              <a:rPr lang="en-US" sz="2100">
                <a:solidFill>
                  <a:srgbClr val="060606"/>
                </a:solidFill>
                <a:latin typeface="Questrial"/>
                <a:ea typeface="Questrial"/>
                <a:cs typeface="Questrial"/>
                <a:sym typeface="Questrial"/>
              </a:rPr>
              <a:t>This study's knowledge is generated by combining different types of evidence likewise systematic review, thematic analysis, practitioner interviews, and a hypothetical UK auditor survey to guarantee conclusions are robust and useful. </a:t>
            </a:r>
          </a:p>
          <a:p>
            <a:pPr marL="453390" lvl="1" indent="-226695" algn="just">
              <a:lnSpc>
                <a:spcPts val="2940"/>
              </a:lnSpc>
              <a:buFont typeface="Arial"/>
              <a:buChar char="•"/>
            </a:pPr>
            <a:r>
              <a:rPr lang="en-US" sz="2100">
                <a:solidFill>
                  <a:srgbClr val="060606"/>
                </a:solidFill>
                <a:latin typeface="Questrial"/>
                <a:ea typeface="Questrial"/>
                <a:cs typeface="Questrial"/>
                <a:sym typeface="Questrial"/>
              </a:rPr>
              <a:t>By combining literature and real-world experiences, I avoid depending exclusively on theory or practitioner opinion, resulting in findings that can enhance banking practice.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rgbClr val="F3B0F2">
                <a:alpha val="100000"/>
              </a:srgbClr>
            </a:gs>
            <a:gs pos="100000">
              <a:srgbClr val="FDF5B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a:off x="1354795" y="1727715"/>
            <a:ext cx="4251608" cy="6831571"/>
          </a:xfrm>
          <a:custGeom>
            <a:avLst/>
            <a:gdLst/>
            <a:ahLst/>
            <a:cxnLst/>
            <a:rect l="l" t="t" r="r" b="b"/>
            <a:pathLst>
              <a:path w="4251608" h="6831571">
                <a:moveTo>
                  <a:pt x="0" y="0"/>
                </a:moveTo>
                <a:lnTo>
                  <a:pt x="4251608" y="0"/>
                </a:lnTo>
                <a:lnTo>
                  <a:pt x="4251608" y="6831570"/>
                </a:lnTo>
                <a:lnTo>
                  <a:pt x="0" y="683157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TextBox 3"/>
          <p:cNvSpPr txBox="1"/>
          <p:nvPr/>
        </p:nvSpPr>
        <p:spPr>
          <a:xfrm>
            <a:off x="5373704" y="1782115"/>
            <a:ext cx="12771901" cy="1056665"/>
          </a:xfrm>
          <a:prstGeom prst="rect">
            <a:avLst/>
          </a:prstGeom>
        </p:spPr>
        <p:txBody>
          <a:bodyPr lIns="0" tIns="0" rIns="0" bIns="0" rtlCol="0" anchor="t">
            <a:spAutoFit/>
          </a:bodyPr>
          <a:lstStyle/>
          <a:p>
            <a:pPr algn="ctr">
              <a:lnSpc>
                <a:spcPts val="4141"/>
              </a:lnSpc>
            </a:pPr>
            <a:r>
              <a:rPr lang="en-US" sz="3509">
                <a:solidFill>
                  <a:srgbClr val="060606"/>
                </a:solidFill>
                <a:latin typeface="Ansam"/>
                <a:ea typeface="Ansam"/>
                <a:cs typeface="Ansam"/>
                <a:sym typeface="Ansam"/>
              </a:rPr>
              <a:t>PHILOSOPHICAL POSITION: </a:t>
            </a:r>
          </a:p>
          <a:p>
            <a:pPr algn="ctr">
              <a:lnSpc>
                <a:spcPts val="4141"/>
              </a:lnSpc>
            </a:pPr>
            <a:r>
              <a:rPr lang="en-US" sz="3509">
                <a:solidFill>
                  <a:srgbClr val="060606"/>
                </a:solidFill>
                <a:latin typeface="Ansam"/>
                <a:ea typeface="Ansam"/>
                <a:cs typeface="Ansam"/>
                <a:sym typeface="Ansam"/>
              </a:rPr>
              <a:t>MIXED METHODOLOGY</a:t>
            </a:r>
          </a:p>
        </p:txBody>
      </p:sp>
      <p:sp>
        <p:nvSpPr>
          <p:cNvPr id="4" name="TextBox 4"/>
          <p:cNvSpPr txBox="1"/>
          <p:nvPr/>
        </p:nvSpPr>
        <p:spPr>
          <a:xfrm>
            <a:off x="6898667" y="3333333"/>
            <a:ext cx="8652074" cy="3337560"/>
          </a:xfrm>
          <a:prstGeom prst="rect">
            <a:avLst/>
          </a:prstGeom>
        </p:spPr>
        <p:txBody>
          <a:bodyPr lIns="0" tIns="0" rIns="0" bIns="0" rtlCol="0" anchor="t">
            <a:spAutoFit/>
          </a:bodyPr>
          <a:lstStyle/>
          <a:p>
            <a:pPr marL="453390" lvl="1" indent="-226695" algn="just">
              <a:lnSpc>
                <a:spcPts val="2940"/>
              </a:lnSpc>
              <a:buFont typeface="Arial"/>
              <a:buChar char="•"/>
            </a:pPr>
            <a:r>
              <a:rPr lang="en-US" sz="2100" dirty="0">
                <a:solidFill>
                  <a:srgbClr val="060606"/>
                </a:solidFill>
                <a:latin typeface="Questrial"/>
                <a:ea typeface="Questrial"/>
                <a:cs typeface="Questrial"/>
                <a:sym typeface="Questrial"/>
              </a:rPr>
              <a:t>The study assumes that methods should be chosen based on the research problem, resulting in a pragmatic design that includes a systematic review, thematic analysis, practitioner interviews, and a potential UK survey to investigate both XAI's technical performance and its understanding and adoption in practice.</a:t>
            </a:r>
          </a:p>
          <a:p>
            <a:pPr marL="453390" lvl="1" indent="-226695" algn="just">
              <a:lnSpc>
                <a:spcPts val="2940"/>
              </a:lnSpc>
              <a:buFont typeface="Arial"/>
              <a:buChar char="•"/>
            </a:pPr>
            <a:r>
              <a:rPr lang="en-US" sz="2100" dirty="0">
                <a:solidFill>
                  <a:srgbClr val="060606"/>
                </a:solidFill>
                <a:latin typeface="Questrial"/>
                <a:ea typeface="Questrial"/>
                <a:cs typeface="Questrial"/>
                <a:sym typeface="Questrial"/>
              </a:rPr>
              <a:t>This strategy </a:t>
            </a:r>
            <a:r>
              <a:rPr lang="en-US" sz="2100" dirty="0" err="1">
                <a:solidFill>
                  <a:srgbClr val="060606"/>
                </a:solidFill>
                <a:latin typeface="Questrial"/>
                <a:ea typeface="Questrial"/>
                <a:cs typeface="Questrial"/>
                <a:sym typeface="Questrial"/>
              </a:rPr>
              <a:t>prioritises</a:t>
            </a:r>
            <a:r>
              <a:rPr lang="en-US" sz="2100" dirty="0">
                <a:solidFill>
                  <a:srgbClr val="060606"/>
                </a:solidFill>
                <a:latin typeface="Questrial"/>
                <a:ea typeface="Questrial"/>
                <a:cs typeface="Questrial"/>
                <a:sym typeface="Questrial"/>
              </a:rPr>
              <a:t> selecting methodologies that best answer research questions and create evidence to enhance fraud detection practices, rather than relying solely on qualitative or quantitative approaches.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rgbClr val="F3B0F2">
                <a:alpha val="100000"/>
              </a:srgbClr>
            </a:gs>
            <a:gs pos="100000">
              <a:srgbClr val="FDF5B9">
                <a:alpha val="100000"/>
              </a:srgbClr>
            </a:gs>
          </a:gsLst>
          <a:lin ang="0"/>
        </a:gradFill>
        <a:effectLst/>
      </p:bgPr>
    </p:bg>
    <p:spTree>
      <p:nvGrpSpPr>
        <p:cNvPr id="1" name=""/>
        <p:cNvGrpSpPr/>
        <p:nvPr/>
      </p:nvGrpSpPr>
      <p:grpSpPr>
        <a:xfrm>
          <a:off x="0" y="0"/>
          <a:ext cx="0" cy="0"/>
          <a:chOff x="0" y="0"/>
          <a:chExt cx="0" cy="0"/>
        </a:xfrm>
      </p:grpSpPr>
      <p:sp>
        <p:nvSpPr>
          <p:cNvPr id="2" name="TextBox 2"/>
          <p:cNvSpPr txBox="1"/>
          <p:nvPr/>
        </p:nvSpPr>
        <p:spPr>
          <a:xfrm>
            <a:off x="3885199" y="2499375"/>
            <a:ext cx="10517602" cy="474726"/>
          </a:xfrm>
          <a:prstGeom prst="rect">
            <a:avLst/>
          </a:prstGeom>
        </p:spPr>
        <p:txBody>
          <a:bodyPr lIns="0" tIns="0" rIns="0" bIns="0" rtlCol="0" anchor="t">
            <a:spAutoFit/>
          </a:bodyPr>
          <a:lstStyle/>
          <a:p>
            <a:pPr algn="ctr">
              <a:lnSpc>
                <a:spcPts val="3716"/>
              </a:lnSpc>
            </a:pPr>
            <a:r>
              <a:rPr lang="en-US" sz="3150">
                <a:solidFill>
                  <a:srgbClr val="060606"/>
                </a:solidFill>
                <a:latin typeface="Ansam"/>
                <a:ea typeface="Ansam"/>
                <a:cs typeface="Ansam"/>
                <a:sym typeface="Ansam"/>
              </a:rPr>
              <a:t>RESEARCH METHODOLOGY</a:t>
            </a:r>
          </a:p>
        </p:txBody>
      </p:sp>
      <p:sp>
        <p:nvSpPr>
          <p:cNvPr id="3" name="TextBox 3"/>
          <p:cNvSpPr txBox="1"/>
          <p:nvPr/>
        </p:nvSpPr>
        <p:spPr>
          <a:xfrm>
            <a:off x="4733750" y="3341785"/>
            <a:ext cx="9669051" cy="4435701"/>
          </a:xfrm>
          <a:prstGeom prst="rect">
            <a:avLst/>
          </a:prstGeom>
        </p:spPr>
        <p:txBody>
          <a:bodyPr lIns="0" tIns="0" rIns="0" bIns="0" rtlCol="0" anchor="t">
            <a:spAutoFit/>
          </a:bodyPr>
          <a:lstStyle/>
          <a:p>
            <a:pPr marL="453390" lvl="1" indent="-226695" algn="l">
              <a:lnSpc>
                <a:spcPts val="2940"/>
              </a:lnSpc>
              <a:buFont typeface="Arial"/>
              <a:buChar char="•"/>
            </a:pPr>
            <a:r>
              <a:rPr lang="en-US" sz="2100" dirty="0">
                <a:solidFill>
                  <a:srgbClr val="060606"/>
                </a:solidFill>
                <a:latin typeface="Questrial"/>
                <a:ea typeface="Questrial"/>
                <a:cs typeface="Questrial"/>
                <a:sym typeface="Questrial"/>
              </a:rPr>
              <a:t>Research Philosophy Pragmatism-address practical </a:t>
            </a:r>
            <a:r>
              <a:rPr lang="en-US" sz="2100" dirty="0" err="1">
                <a:solidFill>
                  <a:srgbClr val="060606"/>
                </a:solidFill>
                <a:latin typeface="Questrial"/>
                <a:ea typeface="Questrial"/>
                <a:cs typeface="Questrial"/>
                <a:sym typeface="Questrial"/>
              </a:rPr>
              <a:t>organisational</a:t>
            </a:r>
            <a:r>
              <a:rPr lang="en-US" sz="2100" dirty="0">
                <a:solidFill>
                  <a:srgbClr val="060606"/>
                </a:solidFill>
                <a:latin typeface="Questrial"/>
                <a:ea typeface="Questrial"/>
                <a:cs typeface="Questrial"/>
                <a:sym typeface="Questrial"/>
              </a:rPr>
              <a:t> problem.</a:t>
            </a:r>
          </a:p>
          <a:p>
            <a:pPr marL="453390" lvl="1" indent="-226695" algn="l">
              <a:lnSpc>
                <a:spcPts val="2940"/>
              </a:lnSpc>
              <a:buFont typeface="Arial"/>
              <a:buChar char="•"/>
            </a:pPr>
            <a:r>
              <a:rPr lang="en-US" sz="2100" dirty="0">
                <a:solidFill>
                  <a:srgbClr val="060606"/>
                </a:solidFill>
                <a:latin typeface="Questrial"/>
                <a:ea typeface="Questrial"/>
                <a:cs typeface="Questrial"/>
                <a:sym typeface="Questrial"/>
              </a:rPr>
              <a:t>Research Design- Mixed Methods- Qualitative data explain how and why professional perceives and use XAI, Quantitative evidence helps evaluate pattern.</a:t>
            </a:r>
          </a:p>
          <a:p>
            <a:pPr marL="453390" lvl="1" indent="-226695" algn="l">
              <a:lnSpc>
                <a:spcPts val="2940"/>
              </a:lnSpc>
              <a:buFont typeface="Arial"/>
              <a:buChar char="•"/>
            </a:pPr>
            <a:r>
              <a:rPr lang="en-US" sz="2100" dirty="0">
                <a:solidFill>
                  <a:srgbClr val="060606"/>
                </a:solidFill>
                <a:latin typeface="Questrial"/>
                <a:ea typeface="Questrial"/>
                <a:cs typeface="Questrial"/>
                <a:sym typeface="Questrial"/>
              </a:rPr>
              <a:t>Secondary Data: Studies published between (2020–Present) cause XAI developed rapidly during this period.</a:t>
            </a:r>
          </a:p>
          <a:p>
            <a:pPr marL="453390" lvl="1" indent="-226695">
              <a:lnSpc>
                <a:spcPts val="2940"/>
              </a:lnSpc>
              <a:buFont typeface="Arial"/>
              <a:buChar char="•"/>
            </a:pPr>
            <a:r>
              <a:rPr lang="en-US" sz="2100" dirty="0">
                <a:solidFill>
                  <a:srgbClr val="060606"/>
                </a:solidFill>
                <a:latin typeface="Questrial"/>
                <a:ea typeface="Questrial"/>
                <a:cs typeface="Questrial"/>
                <a:sym typeface="Questrial"/>
              </a:rPr>
              <a:t>Data Analysis: Thematic Analysis to identify recurring patterns and concept.</a:t>
            </a:r>
          </a:p>
          <a:p>
            <a:pPr marL="453390" lvl="1" indent="-226695" algn="l">
              <a:lnSpc>
                <a:spcPts val="2940"/>
              </a:lnSpc>
              <a:buFont typeface="Arial"/>
              <a:buChar char="•"/>
            </a:pPr>
            <a:r>
              <a:rPr lang="en-US" sz="2100" dirty="0">
                <a:solidFill>
                  <a:srgbClr val="060606"/>
                </a:solidFill>
                <a:latin typeface="Questrial"/>
                <a:ea typeface="Questrial"/>
                <a:cs typeface="Questrial"/>
                <a:sym typeface="Questrial"/>
              </a:rPr>
              <a:t>Primary Data: 5–6 Semi-Structured Interviews</a:t>
            </a:r>
          </a:p>
          <a:p>
            <a:pPr marL="453390" lvl="1" indent="-226695" algn="l">
              <a:lnSpc>
                <a:spcPts val="2940"/>
              </a:lnSpc>
              <a:buFont typeface="Arial"/>
              <a:buChar char="•"/>
            </a:pPr>
            <a:r>
              <a:rPr lang="en-US" sz="2100" dirty="0">
                <a:solidFill>
                  <a:srgbClr val="060606"/>
                </a:solidFill>
                <a:latin typeface="Questrial"/>
                <a:ea typeface="Questrial"/>
                <a:cs typeface="Questrial"/>
                <a:sym typeface="Questrial"/>
              </a:rPr>
              <a:t>Participants: Bank Managers, Internal Auditors For now in Nepal, Future extension with UK Auditors and managers</a:t>
            </a:r>
          </a:p>
          <a:p>
            <a:pPr algn="l">
              <a:lnSpc>
                <a:spcPts val="2940"/>
              </a:lnSpc>
            </a:pPr>
            <a:endParaRPr lang="en-US" sz="2100" dirty="0">
              <a:solidFill>
                <a:srgbClr val="060606"/>
              </a:solidFill>
              <a:latin typeface="Questrial"/>
              <a:ea typeface="Questrial"/>
              <a:cs typeface="Questrial"/>
              <a:sym typeface="Questrial"/>
            </a:endParaRPr>
          </a:p>
          <a:p>
            <a:pPr algn="just">
              <a:lnSpc>
                <a:spcPts val="2940"/>
              </a:lnSpc>
            </a:pPr>
            <a:endParaRPr lang="en-US" sz="2100" dirty="0">
              <a:solidFill>
                <a:srgbClr val="060606"/>
              </a:solidFill>
              <a:latin typeface="Questrial"/>
              <a:ea typeface="Questrial"/>
              <a:cs typeface="Questrial"/>
              <a:sym typeface="Questrial"/>
            </a:endParaRPr>
          </a:p>
        </p:txBody>
      </p:sp>
      <p:sp>
        <p:nvSpPr>
          <p:cNvPr id="4" name="Freeform 4"/>
          <p:cNvSpPr/>
          <p:nvPr/>
        </p:nvSpPr>
        <p:spPr>
          <a:xfrm>
            <a:off x="14487014" y="1471794"/>
            <a:ext cx="5787415" cy="7786506"/>
          </a:xfrm>
          <a:custGeom>
            <a:avLst/>
            <a:gdLst/>
            <a:ahLst/>
            <a:cxnLst/>
            <a:rect l="l" t="t" r="r" b="b"/>
            <a:pathLst>
              <a:path w="5787415" h="7786506">
                <a:moveTo>
                  <a:pt x="0" y="0"/>
                </a:moveTo>
                <a:lnTo>
                  <a:pt x="5787415" y="0"/>
                </a:lnTo>
                <a:lnTo>
                  <a:pt x="5787415" y="7786506"/>
                </a:lnTo>
                <a:lnTo>
                  <a:pt x="0" y="7786506"/>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5" name="Freeform 5"/>
          <p:cNvSpPr/>
          <p:nvPr/>
        </p:nvSpPr>
        <p:spPr>
          <a:xfrm flipH="1">
            <a:off x="-1986429" y="1471794"/>
            <a:ext cx="5787415" cy="7786506"/>
          </a:xfrm>
          <a:custGeom>
            <a:avLst/>
            <a:gdLst/>
            <a:ahLst/>
            <a:cxnLst/>
            <a:rect l="l" t="t" r="r" b="b"/>
            <a:pathLst>
              <a:path w="5787415" h="7786506">
                <a:moveTo>
                  <a:pt x="5787415" y="0"/>
                </a:moveTo>
                <a:lnTo>
                  <a:pt x="0" y="0"/>
                </a:lnTo>
                <a:lnTo>
                  <a:pt x="0" y="7786506"/>
                </a:lnTo>
                <a:lnTo>
                  <a:pt x="5787415" y="7786506"/>
                </a:lnTo>
                <a:lnTo>
                  <a:pt x="5787415"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rgbClr val="F3B0F2">
                <a:alpha val="100000"/>
              </a:srgbClr>
            </a:gs>
            <a:gs pos="100000">
              <a:srgbClr val="FDF5B9">
                <a:alpha val="100000"/>
              </a:srgbClr>
            </a:gs>
          </a:gsLst>
          <a:lin ang="0"/>
        </a:gradFill>
        <a:effectLst/>
      </p:bgPr>
    </p:bg>
    <p:spTree>
      <p:nvGrpSpPr>
        <p:cNvPr id="1" name=""/>
        <p:cNvGrpSpPr/>
        <p:nvPr/>
      </p:nvGrpSpPr>
      <p:grpSpPr>
        <a:xfrm>
          <a:off x="0" y="0"/>
          <a:ext cx="0" cy="0"/>
          <a:chOff x="0" y="0"/>
          <a:chExt cx="0" cy="0"/>
        </a:xfrm>
      </p:grpSpPr>
      <p:grpSp>
        <p:nvGrpSpPr>
          <p:cNvPr id="2" name="Group 2"/>
          <p:cNvGrpSpPr/>
          <p:nvPr/>
        </p:nvGrpSpPr>
        <p:grpSpPr>
          <a:xfrm>
            <a:off x="2076893" y="1598909"/>
            <a:ext cx="4588411" cy="7089182"/>
            <a:chOff x="0" y="0"/>
            <a:chExt cx="1208470" cy="1867110"/>
          </a:xfrm>
        </p:grpSpPr>
        <p:sp>
          <p:nvSpPr>
            <p:cNvPr id="3" name="Freeform 3"/>
            <p:cNvSpPr/>
            <p:nvPr/>
          </p:nvSpPr>
          <p:spPr>
            <a:xfrm>
              <a:off x="0" y="0"/>
              <a:ext cx="1208470" cy="1867110"/>
            </a:xfrm>
            <a:custGeom>
              <a:avLst/>
              <a:gdLst/>
              <a:ahLst/>
              <a:cxnLst/>
              <a:rect l="l" t="t" r="r" b="b"/>
              <a:pathLst>
                <a:path w="1208470" h="1867110">
                  <a:moveTo>
                    <a:pt x="0" y="0"/>
                  </a:moveTo>
                  <a:lnTo>
                    <a:pt x="1208470" y="0"/>
                  </a:lnTo>
                  <a:lnTo>
                    <a:pt x="1208470" y="1867110"/>
                  </a:lnTo>
                  <a:lnTo>
                    <a:pt x="0" y="1867110"/>
                  </a:lnTo>
                  <a:close/>
                </a:path>
              </a:pathLst>
            </a:custGeom>
            <a:ln w="19050" cap="sq">
              <a:solidFill>
                <a:srgbClr val="5A5957"/>
              </a:solidFill>
              <a:prstDash val="solid"/>
              <a:miter/>
            </a:ln>
          </p:spPr>
          <p:txBody>
            <a:bodyPr/>
            <a:lstStyle/>
            <a:p>
              <a:endParaRPr lang="en-US"/>
            </a:p>
          </p:txBody>
        </p:sp>
        <p:sp>
          <p:nvSpPr>
            <p:cNvPr id="4" name="TextBox 4"/>
            <p:cNvSpPr txBox="1"/>
            <p:nvPr/>
          </p:nvSpPr>
          <p:spPr>
            <a:xfrm>
              <a:off x="0" y="-47625"/>
              <a:ext cx="1208470" cy="1914735"/>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a:off x="11622696" y="1598909"/>
            <a:ext cx="4588411" cy="3223111"/>
            <a:chOff x="0" y="0"/>
            <a:chExt cx="1208470" cy="848885"/>
          </a:xfrm>
        </p:grpSpPr>
        <p:sp>
          <p:nvSpPr>
            <p:cNvPr id="6" name="Freeform 6"/>
            <p:cNvSpPr/>
            <p:nvPr/>
          </p:nvSpPr>
          <p:spPr>
            <a:xfrm>
              <a:off x="0" y="0"/>
              <a:ext cx="1208470" cy="848885"/>
            </a:xfrm>
            <a:custGeom>
              <a:avLst/>
              <a:gdLst/>
              <a:ahLst/>
              <a:cxnLst/>
              <a:rect l="l" t="t" r="r" b="b"/>
              <a:pathLst>
                <a:path w="1208470" h="848885">
                  <a:moveTo>
                    <a:pt x="0" y="0"/>
                  </a:moveTo>
                  <a:lnTo>
                    <a:pt x="1208470" y="0"/>
                  </a:lnTo>
                  <a:lnTo>
                    <a:pt x="1208470" y="848885"/>
                  </a:lnTo>
                  <a:lnTo>
                    <a:pt x="0" y="848885"/>
                  </a:lnTo>
                  <a:close/>
                </a:path>
              </a:pathLst>
            </a:custGeom>
            <a:ln w="19050" cap="sq">
              <a:solidFill>
                <a:srgbClr val="5A5957"/>
              </a:solidFill>
              <a:prstDash val="solid"/>
              <a:miter/>
            </a:ln>
          </p:spPr>
          <p:txBody>
            <a:bodyPr/>
            <a:lstStyle/>
            <a:p>
              <a:endParaRPr lang="en-US"/>
            </a:p>
          </p:txBody>
        </p:sp>
        <p:sp>
          <p:nvSpPr>
            <p:cNvPr id="7" name="TextBox 7"/>
            <p:cNvSpPr txBox="1"/>
            <p:nvPr/>
          </p:nvSpPr>
          <p:spPr>
            <a:xfrm>
              <a:off x="0" y="-47625"/>
              <a:ext cx="1208470" cy="896510"/>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a:off x="11622696" y="5464980"/>
            <a:ext cx="4588411" cy="3223111"/>
            <a:chOff x="0" y="0"/>
            <a:chExt cx="1208470" cy="848885"/>
          </a:xfrm>
        </p:grpSpPr>
        <p:sp>
          <p:nvSpPr>
            <p:cNvPr id="9" name="Freeform 9"/>
            <p:cNvSpPr/>
            <p:nvPr/>
          </p:nvSpPr>
          <p:spPr>
            <a:xfrm>
              <a:off x="0" y="0"/>
              <a:ext cx="1208470" cy="848885"/>
            </a:xfrm>
            <a:custGeom>
              <a:avLst/>
              <a:gdLst/>
              <a:ahLst/>
              <a:cxnLst/>
              <a:rect l="l" t="t" r="r" b="b"/>
              <a:pathLst>
                <a:path w="1208470" h="848885">
                  <a:moveTo>
                    <a:pt x="0" y="0"/>
                  </a:moveTo>
                  <a:lnTo>
                    <a:pt x="1208470" y="0"/>
                  </a:lnTo>
                  <a:lnTo>
                    <a:pt x="1208470" y="848885"/>
                  </a:lnTo>
                  <a:lnTo>
                    <a:pt x="0" y="848885"/>
                  </a:lnTo>
                  <a:close/>
                </a:path>
              </a:pathLst>
            </a:custGeom>
            <a:ln w="19050" cap="sq">
              <a:solidFill>
                <a:srgbClr val="5A5957"/>
              </a:solidFill>
              <a:prstDash val="solid"/>
              <a:miter/>
            </a:ln>
          </p:spPr>
          <p:txBody>
            <a:bodyPr/>
            <a:lstStyle/>
            <a:p>
              <a:endParaRPr lang="en-US"/>
            </a:p>
          </p:txBody>
        </p:sp>
        <p:sp>
          <p:nvSpPr>
            <p:cNvPr id="10" name="TextBox 10"/>
            <p:cNvSpPr txBox="1"/>
            <p:nvPr/>
          </p:nvSpPr>
          <p:spPr>
            <a:xfrm>
              <a:off x="0" y="-47625"/>
              <a:ext cx="1208470" cy="896510"/>
            </a:xfrm>
            <a:prstGeom prst="rect">
              <a:avLst/>
            </a:prstGeom>
          </p:spPr>
          <p:txBody>
            <a:bodyPr lIns="50800" tIns="50800" rIns="50800" bIns="50800" rtlCol="0" anchor="ctr"/>
            <a:lstStyle/>
            <a:p>
              <a:pPr algn="ctr">
                <a:lnSpc>
                  <a:spcPts val="2659"/>
                </a:lnSpc>
              </a:pPr>
              <a:endParaRPr/>
            </a:p>
          </p:txBody>
        </p:sp>
      </p:grpSp>
      <p:sp>
        <p:nvSpPr>
          <p:cNvPr id="11" name="Freeform 11"/>
          <p:cNvSpPr/>
          <p:nvPr/>
        </p:nvSpPr>
        <p:spPr>
          <a:xfrm>
            <a:off x="7648928" y="1640195"/>
            <a:ext cx="2990144" cy="7047896"/>
          </a:xfrm>
          <a:custGeom>
            <a:avLst/>
            <a:gdLst/>
            <a:ahLst/>
            <a:cxnLst/>
            <a:rect l="l" t="t" r="r" b="b"/>
            <a:pathLst>
              <a:path w="2990144" h="7047896">
                <a:moveTo>
                  <a:pt x="0" y="0"/>
                </a:moveTo>
                <a:lnTo>
                  <a:pt x="2990144" y="0"/>
                </a:lnTo>
                <a:lnTo>
                  <a:pt x="2990144" y="7047896"/>
                </a:lnTo>
                <a:lnTo>
                  <a:pt x="0" y="7047896"/>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12" name="Freeform 12"/>
          <p:cNvSpPr/>
          <p:nvPr/>
        </p:nvSpPr>
        <p:spPr>
          <a:xfrm>
            <a:off x="2076893" y="2047992"/>
            <a:ext cx="4344624" cy="6516616"/>
          </a:xfrm>
          <a:custGeom>
            <a:avLst/>
            <a:gdLst/>
            <a:ahLst/>
            <a:cxnLst/>
            <a:rect l="l" t="t" r="r" b="b"/>
            <a:pathLst>
              <a:path w="4344624" h="6516616">
                <a:moveTo>
                  <a:pt x="0" y="0"/>
                </a:moveTo>
                <a:lnTo>
                  <a:pt x="4344624" y="0"/>
                </a:lnTo>
                <a:lnTo>
                  <a:pt x="4344624" y="6516615"/>
                </a:lnTo>
                <a:lnTo>
                  <a:pt x="0" y="6516615"/>
                </a:lnTo>
                <a:lnTo>
                  <a:pt x="0" y="0"/>
                </a:lnTo>
                <a:close/>
              </a:path>
            </a:pathLst>
          </a:custGeom>
          <a:blipFill>
            <a:blip r:embed="rId3"/>
            <a:stretch>
              <a:fillRect r="-32543"/>
            </a:stretch>
          </a:blipFill>
        </p:spPr>
        <p:txBody>
          <a:bodyPr/>
          <a:lstStyle/>
          <a:p>
            <a:endParaRPr lang="en-US"/>
          </a:p>
        </p:txBody>
      </p:sp>
      <p:sp>
        <p:nvSpPr>
          <p:cNvPr id="13" name="TextBox 13"/>
          <p:cNvSpPr txBox="1"/>
          <p:nvPr/>
        </p:nvSpPr>
        <p:spPr>
          <a:xfrm>
            <a:off x="11867797" y="2544565"/>
            <a:ext cx="4343310" cy="1851660"/>
          </a:xfrm>
          <a:prstGeom prst="rect">
            <a:avLst/>
          </a:prstGeom>
        </p:spPr>
        <p:txBody>
          <a:bodyPr lIns="0" tIns="0" rIns="0" bIns="0" rtlCol="0" anchor="t">
            <a:spAutoFit/>
          </a:bodyPr>
          <a:lstStyle/>
          <a:p>
            <a:pPr marL="453390" lvl="1" indent="-226695" algn="l">
              <a:lnSpc>
                <a:spcPts val="2940"/>
              </a:lnSpc>
              <a:buFont typeface="Arial"/>
              <a:buChar char="•"/>
            </a:pPr>
            <a:r>
              <a:rPr lang="en-US" sz="2100">
                <a:solidFill>
                  <a:srgbClr val="060606"/>
                </a:solidFill>
                <a:latin typeface="Questrial"/>
                <a:ea typeface="Questrial"/>
                <a:cs typeface="Questrial"/>
                <a:sym typeface="Questrial"/>
              </a:rPr>
              <a:t>Thomas Kuhn’s Paradigm Theory (Kuhn, 1962)- Primary Theory</a:t>
            </a:r>
          </a:p>
          <a:p>
            <a:pPr marL="453390" lvl="1" indent="-226695" algn="l">
              <a:lnSpc>
                <a:spcPts val="2940"/>
              </a:lnSpc>
              <a:buFont typeface="Arial"/>
              <a:buChar char="•"/>
            </a:pPr>
            <a:r>
              <a:rPr lang="en-US" sz="2100">
                <a:solidFill>
                  <a:srgbClr val="060606"/>
                </a:solidFill>
                <a:latin typeface="Questrial"/>
                <a:ea typeface="Questrial"/>
                <a:cs typeface="Questrial"/>
                <a:sym typeface="Questrial"/>
              </a:rPr>
              <a:t>Socio- Technical System Theory ((Trist &amp; Bamforth, 1951)</a:t>
            </a:r>
          </a:p>
        </p:txBody>
      </p:sp>
      <p:sp>
        <p:nvSpPr>
          <p:cNvPr id="14" name="TextBox 14"/>
          <p:cNvSpPr txBox="1"/>
          <p:nvPr/>
        </p:nvSpPr>
        <p:spPr>
          <a:xfrm>
            <a:off x="12308059" y="1841299"/>
            <a:ext cx="3217686" cy="365760"/>
          </a:xfrm>
          <a:prstGeom prst="rect">
            <a:avLst/>
          </a:prstGeom>
        </p:spPr>
        <p:txBody>
          <a:bodyPr lIns="0" tIns="0" rIns="0" bIns="0" rtlCol="0" anchor="t">
            <a:spAutoFit/>
          </a:bodyPr>
          <a:lstStyle/>
          <a:p>
            <a:pPr algn="ctr">
              <a:lnSpc>
                <a:spcPts val="2940"/>
              </a:lnSpc>
            </a:pPr>
            <a:r>
              <a:rPr lang="en-US" sz="2100">
                <a:solidFill>
                  <a:srgbClr val="060606"/>
                </a:solidFill>
                <a:latin typeface="Questrial"/>
                <a:ea typeface="Questrial"/>
                <a:cs typeface="Questrial"/>
                <a:sym typeface="Questrial"/>
              </a:rPr>
              <a:t> Key Theory</a:t>
            </a:r>
          </a:p>
        </p:txBody>
      </p:sp>
      <p:sp>
        <p:nvSpPr>
          <p:cNvPr id="15" name="TextBox 15"/>
          <p:cNvSpPr txBox="1"/>
          <p:nvPr/>
        </p:nvSpPr>
        <p:spPr>
          <a:xfrm>
            <a:off x="12131321" y="6093481"/>
            <a:ext cx="3571163" cy="1480185"/>
          </a:xfrm>
          <a:prstGeom prst="rect">
            <a:avLst/>
          </a:prstGeom>
        </p:spPr>
        <p:txBody>
          <a:bodyPr lIns="0" tIns="0" rIns="0" bIns="0" rtlCol="0" anchor="t">
            <a:spAutoFit/>
          </a:bodyPr>
          <a:lstStyle/>
          <a:p>
            <a:pPr marL="453390" lvl="1" indent="-226695" algn="l">
              <a:lnSpc>
                <a:spcPts val="2940"/>
              </a:lnSpc>
              <a:buFont typeface="Arial"/>
              <a:buChar char="•"/>
            </a:pPr>
            <a:r>
              <a:rPr lang="en-US" sz="2100">
                <a:solidFill>
                  <a:srgbClr val="060606"/>
                </a:solidFill>
                <a:latin typeface="Questrial"/>
                <a:ea typeface="Questrial"/>
                <a:cs typeface="Questrial"/>
                <a:sym typeface="Questrial"/>
              </a:rPr>
              <a:t>Technology Acceptance Model (Davis, 1989) </a:t>
            </a:r>
          </a:p>
          <a:p>
            <a:pPr marL="453390" lvl="1" indent="-226695" algn="l">
              <a:lnSpc>
                <a:spcPts val="2940"/>
              </a:lnSpc>
              <a:buFont typeface="Arial"/>
              <a:buChar char="•"/>
            </a:pPr>
            <a:r>
              <a:rPr lang="en-US" sz="2100">
                <a:solidFill>
                  <a:srgbClr val="060606"/>
                </a:solidFill>
                <a:latin typeface="Questrial"/>
                <a:ea typeface="Questrial"/>
                <a:cs typeface="Questrial"/>
                <a:sym typeface="Questrial"/>
              </a:rPr>
              <a:t>Agency Theory (Jensen &amp; Meckling, 1976)</a:t>
            </a:r>
          </a:p>
        </p:txBody>
      </p:sp>
      <p:sp>
        <p:nvSpPr>
          <p:cNvPr id="16" name="TextBox 16"/>
          <p:cNvSpPr txBox="1"/>
          <p:nvPr/>
        </p:nvSpPr>
        <p:spPr>
          <a:xfrm>
            <a:off x="12308059" y="5707370"/>
            <a:ext cx="3217686" cy="365760"/>
          </a:xfrm>
          <a:prstGeom prst="rect">
            <a:avLst/>
          </a:prstGeom>
        </p:spPr>
        <p:txBody>
          <a:bodyPr lIns="0" tIns="0" rIns="0" bIns="0" rtlCol="0" anchor="t">
            <a:spAutoFit/>
          </a:bodyPr>
          <a:lstStyle/>
          <a:p>
            <a:pPr algn="ctr">
              <a:lnSpc>
                <a:spcPts val="2940"/>
              </a:lnSpc>
            </a:pPr>
            <a:r>
              <a:rPr lang="en-US" sz="2100">
                <a:solidFill>
                  <a:srgbClr val="060606"/>
                </a:solidFill>
                <a:latin typeface="Questrial"/>
                <a:ea typeface="Questrial"/>
                <a:cs typeface="Questrial"/>
                <a:sym typeface="Questrial"/>
              </a:rPr>
              <a:t>Supporting Theories</a:t>
            </a:r>
          </a:p>
        </p:txBody>
      </p:sp>
      <p:sp>
        <p:nvSpPr>
          <p:cNvPr id="17" name="TextBox 17"/>
          <p:cNvSpPr txBox="1"/>
          <p:nvPr/>
        </p:nvSpPr>
        <p:spPr>
          <a:xfrm>
            <a:off x="5164553" y="791337"/>
            <a:ext cx="9553574" cy="474726"/>
          </a:xfrm>
          <a:prstGeom prst="rect">
            <a:avLst/>
          </a:prstGeom>
        </p:spPr>
        <p:txBody>
          <a:bodyPr lIns="0" tIns="0" rIns="0" bIns="0" rtlCol="0" anchor="t">
            <a:spAutoFit/>
          </a:bodyPr>
          <a:lstStyle/>
          <a:p>
            <a:pPr algn="l">
              <a:lnSpc>
                <a:spcPts val="3716"/>
              </a:lnSpc>
            </a:pPr>
            <a:r>
              <a:rPr lang="en-US" sz="3150">
                <a:solidFill>
                  <a:srgbClr val="060606"/>
                </a:solidFill>
                <a:latin typeface="Ansam"/>
                <a:ea typeface="Ansam"/>
                <a:cs typeface="Ansam"/>
                <a:sym typeface="Ansam"/>
              </a:rPr>
              <a:t>CONCEPTUAL FRAMEWORK AND THEORIES</a:t>
            </a:r>
          </a:p>
        </p:txBody>
      </p:sp>
      <p:sp>
        <p:nvSpPr>
          <p:cNvPr id="18" name="TextBox 18"/>
          <p:cNvSpPr txBox="1"/>
          <p:nvPr/>
        </p:nvSpPr>
        <p:spPr>
          <a:xfrm>
            <a:off x="1331232" y="8978606"/>
            <a:ext cx="15928068" cy="1108710"/>
          </a:xfrm>
          <a:prstGeom prst="rect">
            <a:avLst/>
          </a:prstGeom>
        </p:spPr>
        <p:txBody>
          <a:bodyPr lIns="0" tIns="0" rIns="0" bIns="0" rtlCol="0" anchor="t">
            <a:spAutoFit/>
          </a:bodyPr>
          <a:lstStyle/>
          <a:p>
            <a:pPr marL="453390" lvl="1" indent="-226695" algn="just">
              <a:lnSpc>
                <a:spcPts val="2940"/>
              </a:lnSpc>
              <a:buFont typeface="Arial"/>
              <a:buChar char="•"/>
            </a:pPr>
            <a:r>
              <a:rPr lang="en-US" sz="2100">
                <a:solidFill>
                  <a:srgbClr val="060606"/>
                </a:solidFill>
                <a:latin typeface="Questrial"/>
                <a:ea typeface="Questrial"/>
                <a:cs typeface="Questrial"/>
                <a:sym typeface="Questrial"/>
              </a:rPr>
              <a:t>The fundamental theoretical lens for my study is Thomas Kuhn's Paradigm Theory, which explains why scientific and professional knowledge changes over time. Traditional AI is the dominating paradigm in banking for fraud detection because to its predictive performance.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rgbClr val="F3B0F2">
                <a:alpha val="100000"/>
              </a:srgbClr>
            </a:gs>
            <a:gs pos="100000">
              <a:srgbClr val="FDF5B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a:off x="11082787" y="1301306"/>
            <a:ext cx="5813470" cy="4325419"/>
          </a:xfrm>
          <a:custGeom>
            <a:avLst/>
            <a:gdLst/>
            <a:ahLst/>
            <a:cxnLst/>
            <a:rect l="l" t="t" r="r" b="b"/>
            <a:pathLst>
              <a:path w="5813470" h="4325419">
                <a:moveTo>
                  <a:pt x="0" y="0"/>
                </a:moveTo>
                <a:lnTo>
                  <a:pt x="5813470" y="0"/>
                </a:lnTo>
                <a:lnTo>
                  <a:pt x="5813470" y="4325419"/>
                </a:lnTo>
                <a:lnTo>
                  <a:pt x="0" y="432541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rot="5400000">
            <a:off x="3055669" y="5794321"/>
            <a:ext cx="1424512" cy="4114800"/>
          </a:xfrm>
          <a:custGeom>
            <a:avLst/>
            <a:gdLst/>
            <a:ahLst/>
            <a:cxnLst/>
            <a:rect l="l" t="t" r="r" b="b"/>
            <a:pathLst>
              <a:path w="1424512" h="4114800">
                <a:moveTo>
                  <a:pt x="0" y="0"/>
                </a:moveTo>
                <a:lnTo>
                  <a:pt x="1424512" y="0"/>
                </a:lnTo>
                <a:lnTo>
                  <a:pt x="1424512" y="4114800"/>
                </a:lnTo>
                <a:lnTo>
                  <a:pt x="0" y="4114800"/>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TextBox 4"/>
          <p:cNvSpPr txBox="1"/>
          <p:nvPr/>
        </p:nvSpPr>
        <p:spPr>
          <a:xfrm>
            <a:off x="1710525" y="1301306"/>
            <a:ext cx="7143506" cy="474726"/>
          </a:xfrm>
          <a:prstGeom prst="rect">
            <a:avLst/>
          </a:prstGeom>
        </p:spPr>
        <p:txBody>
          <a:bodyPr lIns="0" tIns="0" rIns="0" bIns="0" rtlCol="0" anchor="t">
            <a:spAutoFit/>
          </a:bodyPr>
          <a:lstStyle/>
          <a:p>
            <a:pPr algn="l">
              <a:lnSpc>
                <a:spcPts val="3716"/>
              </a:lnSpc>
            </a:pPr>
            <a:r>
              <a:rPr lang="en-US" sz="3150">
                <a:solidFill>
                  <a:srgbClr val="060606"/>
                </a:solidFill>
                <a:latin typeface="Ansam"/>
                <a:ea typeface="Ansam"/>
                <a:cs typeface="Ansam"/>
                <a:sym typeface="Ansam"/>
              </a:rPr>
              <a:t>LITERATURE REVIEW THEMES</a:t>
            </a:r>
          </a:p>
        </p:txBody>
      </p:sp>
      <p:sp>
        <p:nvSpPr>
          <p:cNvPr id="5" name="TextBox 5"/>
          <p:cNvSpPr txBox="1"/>
          <p:nvPr/>
        </p:nvSpPr>
        <p:spPr>
          <a:xfrm>
            <a:off x="1710525" y="2723424"/>
            <a:ext cx="8378479" cy="1851660"/>
          </a:xfrm>
          <a:prstGeom prst="rect">
            <a:avLst/>
          </a:prstGeom>
        </p:spPr>
        <p:txBody>
          <a:bodyPr lIns="0" tIns="0" rIns="0" bIns="0" rtlCol="0" anchor="t">
            <a:spAutoFit/>
          </a:bodyPr>
          <a:lstStyle/>
          <a:p>
            <a:pPr algn="just">
              <a:lnSpc>
                <a:spcPts val="2940"/>
              </a:lnSpc>
            </a:pPr>
            <a:r>
              <a:rPr lang="en-US" sz="2100" dirty="0">
                <a:solidFill>
                  <a:srgbClr val="060606"/>
                </a:solidFill>
                <a:latin typeface="Questrial"/>
                <a:ea typeface="Questrial"/>
                <a:cs typeface="Questrial"/>
                <a:sym typeface="Questrial"/>
              </a:rPr>
              <a:t>Theme 1: Financial Fraud in Banking</a:t>
            </a:r>
          </a:p>
          <a:p>
            <a:pPr algn="just">
              <a:lnSpc>
                <a:spcPts val="2940"/>
              </a:lnSpc>
            </a:pPr>
            <a:r>
              <a:rPr lang="en-US" sz="2100" dirty="0">
                <a:solidFill>
                  <a:srgbClr val="060606"/>
                </a:solidFill>
                <a:latin typeface="Questrial"/>
                <a:ea typeface="Questrial"/>
                <a:cs typeface="Questrial"/>
                <a:sym typeface="Questrial"/>
              </a:rPr>
              <a:t>Theme 2: Traditional AI models</a:t>
            </a:r>
          </a:p>
          <a:p>
            <a:pPr algn="just">
              <a:lnSpc>
                <a:spcPts val="2940"/>
              </a:lnSpc>
            </a:pPr>
            <a:r>
              <a:rPr lang="en-US" sz="2100" dirty="0">
                <a:solidFill>
                  <a:srgbClr val="060606"/>
                </a:solidFill>
                <a:latin typeface="Questrial"/>
                <a:ea typeface="Questrial"/>
                <a:cs typeface="Questrial"/>
                <a:sym typeface="Questrial"/>
              </a:rPr>
              <a:t>Theme 3: Limitations of Black Box AI</a:t>
            </a:r>
          </a:p>
          <a:p>
            <a:pPr algn="just">
              <a:lnSpc>
                <a:spcPts val="2940"/>
              </a:lnSpc>
            </a:pPr>
            <a:r>
              <a:rPr lang="en-US" sz="2100" dirty="0">
                <a:solidFill>
                  <a:srgbClr val="060606"/>
                </a:solidFill>
                <a:latin typeface="Questrial"/>
                <a:ea typeface="Questrial"/>
                <a:cs typeface="Questrial"/>
                <a:sym typeface="Questrial"/>
              </a:rPr>
              <a:t>Theme 4: XAI Techniques (</a:t>
            </a:r>
            <a:r>
              <a:rPr lang="en-US" sz="2100" dirty="0" err="1">
                <a:solidFill>
                  <a:srgbClr val="060606"/>
                </a:solidFill>
                <a:latin typeface="Questrial"/>
                <a:ea typeface="Questrial"/>
                <a:cs typeface="Questrial"/>
                <a:sym typeface="Questrial"/>
              </a:rPr>
              <a:t>SHAP</a:t>
            </a:r>
            <a:r>
              <a:rPr lang="en-US" sz="2100" dirty="0">
                <a:solidFill>
                  <a:srgbClr val="060606"/>
                </a:solidFill>
                <a:latin typeface="Questrial"/>
                <a:ea typeface="Questrial"/>
                <a:cs typeface="Questrial"/>
                <a:sym typeface="Questrial"/>
              </a:rPr>
              <a:t>, LIME, Counterfactual Explanations)</a:t>
            </a:r>
          </a:p>
          <a:p>
            <a:pPr algn="just">
              <a:lnSpc>
                <a:spcPts val="2940"/>
              </a:lnSpc>
            </a:pPr>
            <a:r>
              <a:rPr lang="en-US" sz="2100" dirty="0">
                <a:solidFill>
                  <a:srgbClr val="060606"/>
                </a:solidFill>
                <a:latin typeface="Questrial"/>
                <a:ea typeface="Questrial"/>
                <a:cs typeface="Questrial"/>
                <a:sym typeface="Questrial"/>
              </a:rPr>
              <a:t>Theme 5:  Human Trust and Decision Support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rgbClr val="F3B0F2">
                <a:alpha val="100000"/>
              </a:srgbClr>
            </a:gs>
            <a:gs pos="100000">
              <a:srgbClr val="FDF5B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flipH="1">
            <a:off x="400539" y="1222254"/>
            <a:ext cx="3484660" cy="10038711"/>
          </a:xfrm>
          <a:custGeom>
            <a:avLst/>
            <a:gdLst/>
            <a:ahLst/>
            <a:cxnLst/>
            <a:rect l="l" t="t" r="r" b="b"/>
            <a:pathLst>
              <a:path w="3484660" h="10038711">
                <a:moveTo>
                  <a:pt x="3484660" y="0"/>
                </a:moveTo>
                <a:lnTo>
                  <a:pt x="0" y="0"/>
                </a:lnTo>
                <a:lnTo>
                  <a:pt x="0" y="10038711"/>
                </a:lnTo>
                <a:lnTo>
                  <a:pt x="3484660" y="10038711"/>
                </a:lnTo>
                <a:lnTo>
                  <a:pt x="348466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TextBox 3"/>
          <p:cNvSpPr txBox="1"/>
          <p:nvPr/>
        </p:nvSpPr>
        <p:spPr>
          <a:xfrm>
            <a:off x="3885199" y="2003226"/>
            <a:ext cx="10517602" cy="532790"/>
          </a:xfrm>
          <a:prstGeom prst="rect">
            <a:avLst/>
          </a:prstGeom>
        </p:spPr>
        <p:txBody>
          <a:bodyPr lIns="0" tIns="0" rIns="0" bIns="0" rtlCol="0" anchor="t">
            <a:spAutoFit/>
          </a:bodyPr>
          <a:lstStyle/>
          <a:p>
            <a:pPr algn="ctr">
              <a:lnSpc>
                <a:spcPts val="4141"/>
              </a:lnSpc>
            </a:pPr>
            <a:r>
              <a:rPr lang="en-US" sz="3509">
                <a:solidFill>
                  <a:srgbClr val="060606"/>
                </a:solidFill>
                <a:latin typeface="Ansam"/>
                <a:ea typeface="Ansam"/>
                <a:cs typeface="Ansam"/>
                <a:sym typeface="Ansam"/>
              </a:rPr>
              <a:t>AIMS &amp; OBJECTIVES</a:t>
            </a:r>
          </a:p>
        </p:txBody>
      </p:sp>
      <p:sp>
        <p:nvSpPr>
          <p:cNvPr id="4" name="TextBox 4"/>
          <p:cNvSpPr txBox="1"/>
          <p:nvPr/>
        </p:nvSpPr>
        <p:spPr>
          <a:xfrm>
            <a:off x="5010769" y="3450908"/>
            <a:ext cx="8652074" cy="5112810"/>
          </a:xfrm>
          <a:prstGeom prst="rect">
            <a:avLst/>
          </a:prstGeom>
        </p:spPr>
        <p:txBody>
          <a:bodyPr lIns="0" tIns="0" rIns="0" bIns="0" rtlCol="0" anchor="t">
            <a:spAutoFit/>
          </a:bodyPr>
          <a:lstStyle/>
          <a:p>
            <a:pPr algn="just">
              <a:lnSpc>
                <a:spcPts val="2940"/>
              </a:lnSpc>
            </a:pPr>
            <a:r>
              <a:rPr lang="en-US" sz="2100" dirty="0">
                <a:solidFill>
                  <a:srgbClr val="060606"/>
                </a:solidFill>
                <a:latin typeface="Questrial"/>
                <a:ea typeface="Questrial"/>
                <a:cs typeface="Questrial"/>
                <a:sym typeface="Questrial"/>
              </a:rPr>
              <a:t>Aim: To develop and rigorously evaluate enhanced explainable AI models that enhance the prediction performance and interpretability of financial fraud detection systems in banking contexts. </a:t>
            </a:r>
          </a:p>
          <a:p>
            <a:pPr algn="just">
              <a:lnSpc>
                <a:spcPts val="2940"/>
              </a:lnSpc>
            </a:pPr>
            <a:endParaRPr lang="en-US" sz="2100" dirty="0">
              <a:solidFill>
                <a:srgbClr val="060606"/>
              </a:solidFill>
              <a:latin typeface="Questrial"/>
              <a:ea typeface="Questrial"/>
              <a:cs typeface="Questrial"/>
              <a:sym typeface="Questrial"/>
            </a:endParaRPr>
          </a:p>
          <a:p>
            <a:pPr algn="just">
              <a:lnSpc>
                <a:spcPts val="2940"/>
              </a:lnSpc>
            </a:pPr>
            <a:r>
              <a:rPr lang="en-US" sz="2100" dirty="0">
                <a:solidFill>
                  <a:srgbClr val="060606"/>
                </a:solidFill>
                <a:latin typeface="Questrial"/>
                <a:ea typeface="Questrial"/>
                <a:cs typeface="Questrial"/>
                <a:sym typeface="Questrial"/>
              </a:rPr>
              <a:t>Objectives:</a:t>
            </a:r>
          </a:p>
          <a:p>
            <a:pPr marL="342900" lvl="0" indent="-342900" algn="just">
              <a:buFont typeface="Arial" panose="020B0604020202020204" pitchFamily="34" charset="0"/>
              <a:buChar char="•"/>
            </a:pPr>
            <a:r>
              <a:rPr lang="en-US" sz="2100" dirty="0">
                <a:latin typeface="Questrial" pitchFamily="2" charset="0"/>
                <a:ea typeface="Questrial" pitchFamily="2" charset="0"/>
                <a:cs typeface="Questrial" pitchFamily="2" charset="0"/>
              </a:rPr>
              <a:t>This study seeks to present a thorough evaluation of the existing challenges that limit efficient fraud detection inside financial institutions practices. </a:t>
            </a:r>
          </a:p>
          <a:p>
            <a:pPr marL="342900" lvl="0" indent="-342900" algn="just">
              <a:buFont typeface="Arial" panose="020B0604020202020204" pitchFamily="34" charset="0"/>
              <a:buChar char="•"/>
            </a:pPr>
            <a:r>
              <a:rPr lang="en-US" sz="2100" dirty="0">
                <a:latin typeface="Questrial" pitchFamily="2" charset="0"/>
                <a:ea typeface="Questrial" pitchFamily="2" charset="0"/>
                <a:cs typeface="Questrial" pitchFamily="2" charset="0"/>
              </a:rPr>
              <a:t>To critically </a:t>
            </a:r>
            <a:r>
              <a:rPr lang="en-US" sz="2100" dirty="0" err="1">
                <a:latin typeface="Questrial" pitchFamily="2" charset="0"/>
                <a:ea typeface="Questrial" pitchFamily="2" charset="0"/>
                <a:cs typeface="Questrial" pitchFamily="2" charset="0"/>
              </a:rPr>
              <a:t>analyse</a:t>
            </a:r>
            <a:r>
              <a:rPr lang="en-US" sz="2100" dirty="0">
                <a:latin typeface="Questrial" pitchFamily="2" charset="0"/>
                <a:ea typeface="Questrial" pitchFamily="2" charset="0"/>
                <a:cs typeface="Questrial" pitchFamily="2" charset="0"/>
              </a:rPr>
              <a:t> the inadequacies of existing fraud detection methods used in the financial and audit arenas.</a:t>
            </a:r>
          </a:p>
          <a:p>
            <a:pPr marL="342900" lvl="0" indent="-342900" algn="just">
              <a:buFont typeface="Arial" panose="020B0604020202020204" pitchFamily="34" charset="0"/>
              <a:buChar char="•"/>
            </a:pPr>
            <a:r>
              <a:rPr lang="en-US" sz="2100" dirty="0">
                <a:latin typeface="Questrial" pitchFamily="2" charset="0"/>
                <a:ea typeface="Questrial" pitchFamily="2" charset="0"/>
                <a:cs typeface="Questrial" pitchFamily="2" charset="0"/>
              </a:rPr>
              <a:t>To conduct a comparison of XAI models with traditional AI-based fraud detection systems, evaluating predicted performance and interpretability. To assess the performance and explainability of XAI models compared to traditional AI models.</a:t>
            </a:r>
          </a:p>
          <a:p>
            <a:pPr algn="just">
              <a:lnSpc>
                <a:spcPts val="2940"/>
              </a:lnSpc>
            </a:pPr>
            <a:endParaRPr lang="en-US" sz="2100" dirty="0">
              <a:solidFill>
                <a:srgbClr val="060606"/>
              </a:solidFill>
              <a:latin typeface="Questrial"/>
              <a:ea typeface="Questrial"/>
              <a:cs typeface="Questrial"/>
              <a:sym typeface="Questrial"/>
            </a:endParaRPr>
          </a:p>
        </p:txBody>
      </p:sp>
      <p:sp>
        <p:nvSpPr>
          <p:cNvPr id="5" name="Freeform 5"/>
          <p:cNvSpPr/>
          <p:nvPr/>
        </p:nvSpPr>
        <p:spPr>
          <a:xfrm>
            <a:off x="14402801" y="1222254"/>
            <a:ext cx="3484660" cy="10038711"/>
          </a:xfrm>
          <a:custGeom>
            <a:avLst/>
            <a:gdLst/>
            <a:ahLst/>
            <a:cxnLst/>
            <a:rect l="l" t="t" r="r" b="b"/>
            <a:pathLst>
              <a:path w="3484660" h="10038711">
                <a:moveTo>
                  <a:pt x="0" y="0"/>
                </a:moveTo>
                <a:lnTo>
                  <a:pt x="3484660" y="0"/>
                </a:lnTo>
                <a:lnTo>
                  <a:pt x="3484660" y="10038711"/>
                </a:lnTo>
                <a:lnTo>
                  <a:pt x="0" y="1003871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rgbClr val="F3B0F2">
                <a:alpha val="100000"/>
              </a:srgbClr>
            </a:gs>
            <a:gs pos="100000">
              <a:srgbClr val="FDF5B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flipH="1">
            <a:off x="400539" y="1222254"/>
            <a:ext cx="3484660" cy="10038711"/>
          </a:xfrm>
          <a:custGeom>
            <a:avLst/>
            <a:gdLst/>
            <a:ahLst/>
            <a:cxnLst/>
            <a:rect l="l" t="t" r="r" b="b"/>
            <a:pathLst>
              <a:path w="3484660" h="10038711">
                <a:moveTo>
                  <a:pt x="3484660" y="0"/>
                </a:moveTo>
                <a:lnTo>
                  <a:pt x="0" y="0"/>
                </a:lnTo>
                <a:lnTo>
                  <a:pt x="0" y="10038711"/>
                </a:lnTo>
                <a:lnTo>
                  <a:pt x="3484660" y="10038711"/>
                </a:lnTo>
                <a:lnTo>
                  <a:pt x="348466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TextBox 3"/>
          <p:cNvSpPr txBox="1"/>
          <p:nvPr/>
        </p:nvSpPr>
        <p:spPr>
          <a:xfrm>
            <a:off x="3885199" y="2260300"/>
            <a:ext cx="10517602" cy="532790"/>
          </a:xfrm>
          <a:prstGeom prst="rect">
            <a:avLst/>
          </a:prstGeom>
        </p:spPr>
        <p:txBody>
          <a:bodyPr lIns="0" tIns="0" rIns="0" bIns="0" rtlCol="0" anchor="t">
            <a:spAutoFit/>
          </a:bodyPr>
          <a:lstStyle/>
          <a:p>
            <a:pPr algn="ctr">
              <a:lnSpc>
                <a:spcPts val="4141"/>
              </a:lnSpc>
            </a:pPr>
            <a:r>
              <a:rPr lang="en-US" sz="3509">
                <a:solidFill>
                  <a:srgbClr val="060606"/>
                </a:solidFill>
                <a:latin typeface="Ansam"/>
                <a:ea typeface="Ansam"/>
                <a:cs typeface="Ansam"/>
                <a:sym typeface="Ansam"/>
              </a:rPr>
              <a:t>RESEARCH QUESTIONS</a:t>
            </a:r>
          </a:p>
        </p:txBody>
      </p:sp>
      <p:sp>
        <p:nvSpPr>
          <p:cNvPr id="4" name="TextBox 4"/>
          <p:cNvSpPr txBox="1"/>
          <p:nvPr/>
        </p:nvSpPr>
        <p:spPr>
          <a:xfrm>
            <a:off x="4785829" y="3421769"/>
            <a:ext cx="8652074" cy="3231654"/>
          </a:xfrm>
          <a:prstGeom prst="rect">
            <a:avLst/>
          </a:prstGeom>
        </p:spPr>
        <p:txBody>
          <a:bodyPr lIns="0" tIns="0" rIns="0" bIns="0" rtlCol="0" anchor="t">
            <a:spAutoFit/>
          </a:bodyPr>
          <a:lstStyle/>
          <a:p>
            <a:pPr marL="342900" lvl="0" indent="-342900" algn="just">
              <a:buFont typeface="Arial" panose="020B0604020202020204" pitchFamily="34" charset="0"/>
              <a:buChar char="•"/>
            </a:pPr>
            <a:r>
              <a:rPr lang="en-US" sz="2100" dirty="0">
                <a:latin typeface="Questrial" pitchFamily="2" charset="0"/>
                <a:ea typeface="Questrial" pitchFamily="2" charset="0"/>
                <a:cs typeface="Questrial" pitchFamily="2" charset="0"/>
              </a:rPr>
              <a:t>What are the current limitations of AI‑based fraud detection systems in banking?</a:t>
            </a:r>
          </a:p>
          <a:p>
            <a:pPr marL="342900" lvl="0" indent="-342900" algn="just">
              <a:buFont typeface="Arial" panose="020B0604020202020204" pitchFamily="34" charset="0"/>
              <a:buChar char="•"/>
            </a:pPr>
            <a:r>
              <a:rPr lang="en-US" sz="2100" dirty="0">
                <a:latin typeface="Questrial" pitchFamily="2" charset="0"/>
                <a:ea typeface="Questrial" pitchFamily="2" charset="0"/>
                <a:cs typeface="Questrial" pitchFamily="2" charset="0"/>
              </a:rPr>
              <a:t>How XAI techniques can improve transparency and strengthen decision justification in fraud detection contexts?</a:t>
            </a:r>
          </a:p>
          <a:p>
            <a:pPr marL="342900" lvl="0" indent="-342900" algn="just">
              <a:buFont typeface="Arial" panose="020B0604020202020204" pitchFamily="34" charset="0"/>
              <a:buChar char="•"/>
            </a:pPr>
            <a:r>
              <a:rPr lang="en-US" sz="2100" dirty="0">
                <a:latin typeface="Questrial" pitchFamily="2" charset="0"/>
                <a:ea typeface="Questrial" pitchFamily="2" charset="0"/>
                <a:cs typeface="Questrial" pitchFamily="2" charset="0"/>
              </a:rPr>
              <a:t>Which XAI models provide the most effective balance between forecasting accuracy and interpretability?</a:t>
            </a:r>
          </a:p>
          <a:p>
            <a:pPr marL="342900" lvl="0" indent="-342900" algn="just">
              <a:buFont typeface="Arial" panose="020B0604020202020204" pitchFamily="34" charset="0"/>
              <a:buChar char="•"/>
            </a:pPr>
            <a:r>
              <a:rPr lang="en-US" sz="2100" dirty="0">
                <a:latin typeface="Questrial" pitchFamily="2" charset="0"/>
                <a:ea typeface="Questrial" pitchFamily="2" charset="0"/>
                <a:cs typeface="Questrial" pitchFamily="2" charset="0"/>
              </a:rPr>
              <a:t>How XAI outputs can support auditors, risk managers, and compliance officers in their decision‑making processes?</a:t>
            </a:r>
          </a:p>
          <a:p>
            <a:pPr marL="342900" lvl="0" indent="-342900" algn="just">
              <a:buFont typeface="Arial" panose="020B0604020202020204" pitchFamily="34" charset="0"/>
              <a:buChar char="•"/>
            </a:pPr>
            <a:r>
              <a:rPr lang="en-US" sz="2100" dirty="0">
                <a:latin typeface="Questrial" pitchFamily="2" charset="0"/>
                <a:ea typeface="Questrial" pitchFamily="2" charset="0"/>
                <a:cs typeface="Questrial" pitchFamily="2" charset="0"/>
              </a:rPr>
              <a:t>What comprehensive framework can integrate XAI into real‑world fraud detection workflows?</a:t>
            </a:r>
          </a:p>
        </p:txBody>
      </p:sp>
      <p:sp>
        <p:nvSpPr>
          <p:cNvPr id="5" name="Freeform 5"/>
          <p:cNvSpPr/>
          <p:nvPr/>
        </p:nvSpPr>
        <p:spPr>
          <a:xfrm>
            <a:off x="14402801" y="1222254"/>
            <a:ext cx="3484660" cy="10038711"/>
          </a:xfrm>
          <a:custGeom>
            <a:avLst/>
            <a:gdLst/>
            <a:ahLst/>
            <a:cxnLst/>
            <a:rect l="l" t="t" r="r" b="b"/>
            <a:pathLst>
              <a:path w="3484660" h="10038711">
                <a:moveTo>
                  <a:pt x="0" y="0"/>
                </a:moveTo>
                <a:lnTo>
                  <a:pt x="3484660" y="0"/>
                </a:lnTo>
                <a:lnTo>
                  <a:pt x="3484660" y="10038711"/>
                </a:lnTo>
                <a:lnTo>
                  <a:pt x="0" y="1003871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rgbClr val="F3B0F2">
                <a:alpha val="100000"/>
              </a:srgbClr>
            </a:gs>
            <a:gs pos="100000">
              <a:srgbClr val="FDF5B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a:off x="10796580" y="4523924"/>
            <a:ext cx="5563271" cy="4114800"/>
          </a:xfrm>
          <a:custGeom>
            <a:avLst/>
            <a:gdLst/>
            <a:ahLst/>
            <a:cxnLst/>
            <a:rect l="l" t="t" r="r" b="b"/>
            <a:pathLst>
              <a:path w="5563271" h="4114800">
                <a:moveTo>
                  <a:pt x="0" y="0"/>
                </a:moveTo>
                <a:lnTo>
                  <a:pt x="5563271" y="0"/>
                </a:lnTo>
                <a:lnTo>
                  <a:pt x="5563271" y="4114800"/>
                </a:lnTo>
                <a:lnTo>
                  <a:pt x="0" y="4114800"/>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a:off x="1730949" y="1393710"/>
            <a:ext cx="7587013" cy="3246524"/>
          </a:xfrm>
          <a:custGeom>
            <a:avLst/>
            <a:gdLst/>
            <a:ahLst/>
            <a:cxnLst/>
            <a:rect l="l" t="t" r="r" b="b"/>
            <a:pathLst>
              <a:path w="7587013" h="3246524">
                <a:moveTo>
                  <a:pt x="0" y="0"/>
                </a:moveTo>
                <a:lnTo>
                  <a:pt x="7587013" y="0"/>
                </a:lnTo>
                <a:lnTo>
                  <a:pt x="7587013" y="3246524"/>
                </a:lnTo>
                <a:lnTo>
                  <a:pt x="0" y="3246524"/>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TextBox 4"/>
          <p:cNvSpPr txBox="1"/>
          <p:nvPr/>
        </p:nvSpPr>
        <p:spPr>
          <a:xfrm>
            <a:off x="9308927" y="1648276"/>
            <a:ext cx="8702846" cy="532790"/>
          </a:xfrm>
          <a:prstGeom prst="rect">
            <a:avLst/>
          </a:prstGeom>
        </p:spPr>
        <p:txBody>
          <a:bodyPr lIns="0" tIns="0" rIns="0" bIns="0" rtlCol="0" anchor="t">
            <a:spAutoFit/>
          </a:bodyPr>
          <a:lstStyle/>
          <a:p>
            <a:pPr algn="r">
              <a:lnSpc>
                <a:spcPts val="4141"/>
              </a:lnSpc>
            </a:pPr>
            <a:r>
              <a:rPr lang="en-US" sz="3509">
                <a:solidFill>
                  <a:srgbClr val="060606"/>
                </a:solidFill>
                <a:latin typeface="Ansam"/>
                <a:ea typeface="Ansam"/>
                <a:cs typeface="Ansam"/>
                <a:sym typeface="Ansam"/>
              </a:rPr>
              <a:t>EXPECTED CONTRIBUTIONS</a:t>
            </a:r>
          </a:p>
        </p:txBody>
      </p:sp>
      <p:sp>
        <p:nvSpPr>
          <p:cNvPr id="5" name="TextBox 5"/>
          <p:cNvSpPr txBox="1"/>
          <p:nvPr/>
        </p:nvSpPr>
        <p:spPr>
          <a:xfrm>
            <a:off x="1730949" y="4883419"/>
            <a:ext cx="8679198" cy="4451985"/>
          </a:xfrm>
          <a:prstGeom prst="rect">
            <a:avLst/>
          </a:prstGeom>
        </p:spPr>
        <p:txBody>
          <a:bodyPr lIns="0" tIns="0" rIns="0" bIns="0" rtlCol="0" anchor="t">
            <a:spAutoFit/>
          </a:bodyPr>
          <a:lstStyle/>
          <a:p>
            <a:pPr marL="453390" lvl="1" indent="-226695" algn="l">
              <a:lnSpc>
                <a:spcPts val="2940"/>
              </a:lnSpc>
              <a:buAutoNum type="arabicPeriod"/>
            </a:pPr>
            <a:r>
              <a:rPr lang="en-US" sz="2100" dirty="0">
                <a:solidFill>
                  <a:srgbClr val="060606"/>
                </a:solidFill>
                <a:latin typeface="Questrial"/>
                <a:ea typeface="Questrial"/>
                <a:cs typeface="Questrial"/>
                <a:sym typeface="Questrial"/>
              </a:rPr>
              <a:t>Theoretical Contribution</a:t>
            </a:r>
          </a:p>
          <a:p>
            <a:pPr marL="453390" lvl="1" indent="-226695" algn="l">
              <a:lnSpc>
                <a:spcPts val="2940"/>
              </a:lnSpc>
              <a:buFont typeface="Arial"/>
              <a:buChar char="•"/>
            </a:pPr>
            <a:r>
              <a:rPr lang="en-US" sz="2100" dirty="0">
                <a:solidFill>
                  <a:srgbClr val="060606"/>
                </a:solidFill>
                <a:latin typeface="Questrial"/>
                <a:ea typeface="Questrial"/>
                <a:cs typeface="Questrial"/>
                <a:sym typeface="Questrial"/>
              </a:rPr>
              <a:t>Extends Kuhn's paradigm theory to explainable AI.</a:t>
            </a:r>
          </a:p>
          <a:p>
            <a:pPr marL="453390" lvl="1" indent="-226695" algn="l">
              <a:lnSpc>
                <a:spcPts val="2940"/>
              </a:lnSpc>
              <a:buFont typeface="Arial"/>
              <a:buChar char="•"/>
            </a:pPr>
            <a:r>
              <a:rPr lang="en-US" sz="2100" dirty="0">
                <a:solidFill>
                  <a:srgbClr val="060606"/>
                </a:solidFill>
                <a:latin typeface="Questrial"/>
                <a:ea typeface="Questrial"/>
                <a:cs typeface="Questrial"/>
                <a:sym typeface="Questrial"/>
              </a:rPr>
              <a:t>Incorporates sociotechnical concepts with banking fraud detection.</a:t>
            </a:r>
          </a:p>
          <a:p>
            <a:pPr algn="just">
              <a:lnSpc>
                <a:spcPts val="2940"/>
              </a:lnSpc>
            </a:pPr>
            <a:endParaRPr lang="en-US" sz="2100" dirty="0">
              <a:solidFill>
                <a:srgbClr val="060606"/>
              </a:solidFill>
              <a:latin typeface="Questrial"/>
              <a:ea typeface="Questrial"/>
              <a:cs typeface="Questrial"/>
              <a:sym typeface="Questrial"/>
            </a:endParaRPr>
          </a:p>
          <a:p>
            <a:pPr marL="453390" lvl="1" indent="-226695" algn="l">
              <a:lnSpc>
                <a:spcPts val="2940"/>
              </a:lnSpc>
              <a:buAutoNum type="arabicPeriod"/>
            </a:pPr>
            <a:r>
              <a:rPr lang="en-US" sz="2100" dirty="0">
                <a:solidFill>
                  <a:srgbClr val="060606"/>
                </a:solidFill>
                <a:latin typeface="Questrial"/>
                <a:ea typeface="Questrial"/>
                <a:cs typeface="Questrial"/>
                <a:sym typeface="Questrial"/>
              </a:rPr>
              <a:t>Practical Contribution.</a:t>
            </a:r>
          </a:p>
          <a:p>
            <a:pPr marL="453390" lvl="1" indent="-226695" algn="l">
              <a:lnSpc>
                <a:spcPts val="2940"/>
              </a:lnSpc>
              <a:buFont typeface="Arial"/>
              <a:buChar char="•"/>
            </a:pPr>
            <a:r>
              <a:rPr lang="en-US" sz="2100" dirty="0">
                <a:solidFill>
                  <a:srgbClr val="060606"/>
                </a:solidFill>
                <a:latin typeface="Questrial"/>
                <a:ea typeface="Questrial"/>
                <a:cs typeface="Questrial"/>
                <a:sym typeface="Questrial"/>
              </a:rPr>
              <a:t>Assists auditors, compliance officials, and fraud detectives.</a:t>
            </a:r>
          </a:p>
          <a:p>
            <a:pPr marL="453390" lvl="1" indent="-226695" algn="l">
              <a:lnSpc>
                <a:spcPts val="2940"/>
              </a:lnSpc>
              <a:buFont typeface="Arial"/>
              <a:buChar char="•"/>
            </a:pPr>
            <a:r>
              <a:rPr lang="en-US" sz="2100" dirty="0">
                <a:solidFill>
                  <a:srgbClr val="060606"/>
                </a:solidFill>
                <a:latin typeface="Questrial"/>
                <a:ea typeface="Questrial"/>
                <a:cs typeface="Questrial"/>
                <a:sym typeface="Questrial"/>
              </a:rPr>
              <a:t>Improves openness and confidence in AI-assisted judgements.</a:t>
            </a:r>
          </a:p>
          <a:p>
            <a:pPr algn="just">
              <a:lnSpc>
                <a:spcPts val="2940"/>
              </a:lnSpc>
            </a:pPr>
            <a:endParaRPr lang="en-US" sz="2100" dirty="0">
              <a:solidFill>
                <a:srgbClr val="060606"/>
              </a:solidFill>
              <a:latin typeface="Questrial"/>
              <a:ea typeface="Questrial"/>
              <a:cs typeface="Questrial"/>
              <a:sym typeface="Questrial"/>
            </a:endParaRPr>
          </a:p>
          <a:p>
            <a:pPr marL="453390" lvl="1" indent="-226695" algn="l">
              <a:lnSpc>
                <a:spcPts val="2940"/>
              </a:lnSpc>
              <a:buAutoNum type="arabicPeriod"/>
            </a:pPr>
            <a:r>
              <a:rPr lang="en-US" sz="2100" dirty="0">
                <a:solidFill>
                  <a:srgbClr val="060606"/>
                </a:solidFill>
                <a:latin typeface="Questrial"/>
                <a:ea typeface="Questrial"/>
                <a:cs typeface="Questrial"/>
                <a:sym typeface="Questrial"/>
              </a:rPr>
              <a:t>Policy contribution</a:t>
            </a:r>
          </a:p>
          <a:p>
            <a:pPr marL="453390" lvl="1" indent="-226695" algn="l">
              <a:lnSpc>
                <a:spcPts val="2940"/>
              </a:lnSpc>
              <a:buFont typeface="Arial"/>
              <a:buChar char="•"/>
            </a:pPr>
            <a:r>
              <a:rPr lang="en-US" sz="2100" dirty="0">
                <a:solidFill>
                  <a:srgbClr val="060606"/>
                </a:solidFill>
                <a:latin typeface="Questrial"/>
                <a:ea typeface="Questrial"/>
                <a:cs typeface="Questrial"/>
                <a:sym typeface="Questrial"/>
              </a:rPr>
              <a:t>Provides evidence supporting responsible AI governance.</a:t>
            </a:r>
          </a:p>
          <a:p>
            <a:pPr marL="453390" lvl="1" indent="-226695" algn="l">
              <a:lnSpc>
                <a:spcPts val="2940"/>
              </a:lnSpc>
              <a:buFont typeface="Arial"/>
              <a:buChar char="•"/>
            </a:pPr>
            <a:r>
              <a:rPr lang="en-US" sz="2100" dirty="0">
                <a:solidFill>
                  <a:srgbClr val="060606"/>
                </a:solidFill>
                <a:latin typeface="Questrial"/>
                <a:ea typeface="Questrial"/>
                <a:cs typeface="Questrial"/>
                <a:sym typeface="Questrial"/>
              </a:rPr>
              <a:t>Supports regulatory expectations for explainable artificial intelligence.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rgbClr val="F3B0F2">
                <a:alpha val="100000"/>
              </a:srgbClr>
            </a:gs>
            <a:gs pos="100000">
              <a:srgbClr val="FDF5B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a:off x="5157814" y="1272465"/>
            <a:ext cx="7972372" cy="2942897"/>
          </a:xfrm>
          <a:custGeom>
            <a:avLst/>
            <a:gdLst/>
            <a:ahLst/>
            <a:cxnLst/>
            <a:rect l="l" t="t" r="r" b="b"/>
            <a:pathLst>
              <a:path w="7972372" h="2942897">
                <a:moveTo>
                  <a:pt x="0" y="0"/>
                </a:moveTo>
                <a:lnTo>
                  <a:pt x="7972372" y="0"/>
                </a:lnTo>
                <a:lnTo>
                  <a:pt x="7972372" y="2942897"/>
                </a:lnTo>
                <a:lnTo>
                  <a:pt x="0" y="294289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a:off x="-2414192" y="0"/>
            <a:ext cx="4828384" cy="10461935"/>
          </a:xfrm>
          <a:custGeom>
            <a:avLst/>
            <a:gdLst/>
            <a:ahLst/>
            <a:cxnLst/>
            <a:rect l="l" t="t" r="r" b="b"/>
            <a:pathLst>
              <a:path w="4828384" h="10461935">
                <a:moveTo>
                  <a:pt x="0" y="0"/>
                </a:moveTo>
                <a:lnTo>
                  <a:pt x="4828384" y="0"/>
                </a:lnTo>
                <a:lnTo>
                  <a:pt x="4828384" y="10461935"/>
                </a:lnTo>
                <a:lnTo>
                  <a:pt x="0" y="10461935"/>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TextBox 4"/>
          <p:cNvSpPr txBox="1"/>
          <p:nvPr/>
        </p:nvSpPr>
        <p:spPr>
          <a:xfrm>
            <a:off x="4449850" y="5846559"/>
            <a:ext cx="9952951" cy="1851660"/>
          </a:xfrm>
          <a:prstGeom prst="rect">
            <a:avLst/>
          </a:prstGeom>
        </p:spPr>
        <p:txBody>
          <a:bodyPr lIns="0" tIns="0" rIns="0" bIns="0" rtlCol="0" anchor="t">
            <a:spAutoFit/>
          </a:bodyPr>
          <a:lstStyle/>
          <a:p>
            <a:pPr algn="l">
              <a:lnSpc>
                <a:spcPts val="2940"/>
              </a:lnSpc>
            </a:pPr>
            <a:r>
              <a:rPr lang="en-US" sz="2100" dirty="0">
                <a:solidFill>
                  <a:srgbClr val="060606"/>
                </a:solidFill>
                <a:latin typeface="Questrial"/>
                <a:ea typeface="Questrial"/>
                <a:cs typeface="Questrial"/>
                <a:sym typeface="Questrial"/>
              </a:rPr>
              <a:t>While my research follows the pragmatic paradigm tend to share the specific outlook on the ontology, epistemology, methodology. There are some limitations:</a:t>
            </a:r>
          </a:p>
          <a:p>
            <a:pPr marL="453390" lvl="1" indent="-226695" algn="l">
              <a:lnSpc>
                <a:spcPts val="2940"/>
              </a:lnSpc>
              <a:buFont typeface="Arial"/>
              <a:buChar char="•"/>
            </a:pPr>
            <a:r>
              <a:rPr lang="en-US" sz="2100" dirty="0">
                <a:solidFill>
                  <a:srgbClr val="060606"/>
                </a:solidFill>
                <a:latin typeface="Questrial"/>
                <a:ea typeface="Questrial"/>
                <a:cs typeface="Questrial"/>
                <a:sym typeface="Questrial"/>
              </a:rPr>
              <a:t> Artificial intelligence adoption may be gradual rather than revolutionary.</a:t>
            </a:r>
          </a:p>
          <a:p>
            <a:pPr marL="453390" lvl="1" indent="-226695" algn="l">
              <a:lnSpc>
                <a:spcPts val="2940"/>
              </a:lnSpc>
              <a:buFont typeface="Arial"/>
              <a:buChar char="•"/>
            </a:pPr>
            <a:r>
              <a:rPr lang="en-US" sz="2100" dirty="0">
                <a:solidFill>
                  <a:srgbClr val="060606"/>
                </a:solidFill>
                <a:latin typeface="Questrial"/>
                <a:ea typeface="Questrial"/>
                <a:cs typeface="Questrial"/>
                <a:sym typeface="Questrial"/>
              </a:rPr>
              <a:t>The findings from Nepal may have limited applicability elsewhere.</a:t>
            </a:r>
          </a:p>
          <a:p>
            <a:pPr marL="453390" lvl="1" indent="-226695" algn="l">
              <a:lnSpc>
                <a:spcPts val="2940"/>
              </a:lnSpc>
              <a:buFont typeface="Arial"/>
              <a:buChar char="•"/>
            </a:pPr>
            <a:r>
              <a:rPr lang="en-US" sz="2100" dirty="0">
                <a:solidFill>
                  <a:srgbClr val="060606"/>
                </a:solidFill>
                <a:latin typeface="Questrial"/>
                <a:ea typeface="Questrial"/>
                <a:cs typeface="Questrial"/>
                <a:sym typeface="Questrial"/>
              </a:rPr>
              <a:t>Rapid technical advancements may outperform existing evidence.</a:t>
            </a:r>
          </a:p>
        </p:txBody>
      </p:sp>
      <p:sp>
        <p:nvSpPr>
          <p:cNvPr id="5" name="TextBox 5"/>
          <p:cNvSpPr txBox="1"/>
          <p:nvPr/>
        </p:nvSpPr>
        <p:spPr>
          <a:xfrm>
            <a:off x="3885199" y="4819383"/>
            <a:ext cx="10517602" cy="474726"/>
          </a:xfrm>
          <a:prstGeom prst="rect">
            <a:avLst/>
          </a:prstGeom>
        </p:spPr>
        <p:txBody>
          <a:bodyPr lIns="0" tIns="0" rIns="0" bIns="0" rtlCol="0" anchor="t">
            <a:spAutoFit/>
          </a:bodyPr>
          <a:lstStyle/>
          <a:p>
            <a:pPr algn="ctr">
              <a:lnSpc>
                <a:spcPts val="3716"/>
              </a:lnSpc>
            </a:pPr>
            <a:r>
              <a:rPr lang="en-US" sz="3150">
                <a:solidFill>
                  <a:srgbClr val="060606"/>
                </a:solidFill>
                <a:latin typeface="Ansam"/>
                <a:ea typeface="Ansam"/>
                <a:cs typeface="Ansam"/>
                <a:sym typeface="Ansam"/>
              </a:rPr>
              <a:t>LIMITATIONS</a:t>
            </a:r>
          </a:p>
        </p:txBody>
      </p:sp>
      <p:sp>
        <p:nvSpPr>
          <p:cNvPr id="6" name="Freeform 6"/>
          <p:cNvSpPr/>
          <p:nvPr/>
        </p:nvSpPr>
        <p:spPr>
          <a:xfrm>
            <a:off x="15745826" y="0"/>
            <a:ext cx="4828384" cy="10461935"/>
          </a:xfrm>
          <a:custGeom>
            <a:avLst/>
            <a:gdLst/>
            <a:ahLst/>
            <a:cxnLst/>
            <a:rect l="l" t="t" r="r" b="b"/>
            <a:pathLst>
              <a:path w="4828384" h="10461935">
                <a:moveTo>
                  <a:pt x="0" y="0"/>
                </a:moveTo>
                <a:lnTo>
                  <a:pt x="4828384" y="0"/>
                </a:lnTo>
                <a:lnTo>
                  <a:pt x="4828384" y="10461935"/>
                </a:lnTo>
                <a:lnTo>
                  <a:pt x="0" y="10461935"/>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rgbClr val="F3B0F2">
                <a:alpha val="100000"/>
              </a:srgbClr>
            </a:gs>
            <a:gs pos="100000">
              <a:srgbClr val="FDF5B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flipH="1">
            <a:off x="400539" y="1222254"/>
            <a:ext cx="3484660" cy="10038711"/>
          </a:xfrm>
          <a:custGeom>
            <a:avLst/>
            <a:gdLst/>
            <a:ahLst/>
            <a:cxnLst/>
            <a:rect l="l" t="t" r="r" b="b"/>
            <a:pathLst>
              <a:path w="3484660" h="10038711">
                <a:moveTo>
                  <a:pt x="3484660" y="0"/>
                </a:moveTo>
                <a:lnTo>
                  <a:pt x="0" y="0"/>
                </a:lnTo>
                <a:lnTo>
                  <a:pt x="0" y="10038711"/>
                </a:lnTo>
                <a:lnTo>
                  <a:pt x="3484660" y="10038711"/>
                </a:lnTo>
                <a:lnTo>
                  <a:pt x="348466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TextBox 3"/>
          <p:cNvSpPr txBox="1"/>
          <p:nvPr/>
        </p:nvSpPr>
        <p:spPr>
          <a:xfrm>
            <a:off x="3885199" y="2880375"/>
            <a:ext cx="10517602" cy="1220694"/>
          </a:xfrm>
          <a:prstGeom prst="rect">
            <a:avLst/>
          </a:prstGeom>
        </p:spPr>
        <p:txBody>
          <a:bodyPr lIns="0" tIns="0" rIns="0" bIns="0" rtlCol="0" anchor="t">
            <a:spAutoFit/>
          </a:bodyPr>
          <a:lstStyle/>
          <a:p>
            <a:pPr algn="ctr">
              <a:lnSpc>
                <a:spcPts val="9544"/>
              </a:lnSpc>
            </a:pPr>
            <a:r>
              <a:rPr lang="en-US" sz="8088">
                <a:solidFill>
                  <a:srgbClr val="060606"/>
                </a:solidFill>
                <a:latin typeface="Ansam"/>
                <a:ea typeface="Ansam"/>
                <a:cs typeface="Ansam"/>
                <a:sym typeface="Ansam"/>
              </a:rPr>
              <a:t>CONCLUSION </a:t>
            </a:r>
          </a:p>
        </p:txBody>
      </p:sp>
      <p:sp>
        <p:nvSpPr>
          <p:cNvPr id="4" name="TextBox 4"/>
          <p:cNvSpPr txBox="1"/>
          <p:nvPr/>
        </p:nvSpPr>
        <p:spPr>
          <a:xfrm>
            <a:off x="4817963" y="4450065"/>
            <a:ext cx="8652074" cy="4063805"/>
          </a:xfrm>
          <a:prstGeom prst="rect">
            <a:avLst/>
          </a:prstGeom>
        </p:spPr>
        <p:txBody>
          <a:bodyPr lIns="0" tIns="0" rIns="0" bIns="0" rtlCol="0" anchor="t">
            <a:spAutoFit/>
          </a:bodyPr>
          <a:lstStyle/>
          <a:p>
            <a:pPr marL="453390" lvl="1" indent="-226695" algn="l">
              <a:lnSpc>
                <a:spcPts val="2940"/>
              </a:lnSpc>
              <a:buFont typeface="Arial"/>
              <a:buChar char="•"/>
            </a:pPr>
            <a:r>
              <a:rPr lang="en-US" sz="2100" dirty="0">
                <a:solidFill>
                  <a:srgbClr val="060606"/>
                </a:solidFill>
                <a:latin typeface="Questrial"/>
                <a:ea typeface="Questrial"/>
                <a:cs typeface="Questrial"/>
                <a:sym typeface="Questrial"/>
              </a:rPr>
              <a:t>Kuhns Paradigm Theory help to understand the shift that are being made over </a:t>
            </a:r>
            <a:r>
              <a:rPr lang="en-US" sz="2100">
                <a:solidFill>
                  <a:srgbClr val="060606"/>
                </a:solidFill>
                <a:latin typeface="Questrial"/>
                <a:ea typeface="Questrial"/>
                <a:cs typeface="Questrial"/>
                <a:sym typeface="Questrial"/>
              </a:rPr>
              <a:t>the time.</a:t>
            </a:r>
            <a:endParaRPr lang="en-US" sz="2100" dirty="0">
              <a:solidFill>
                <a:srgbClr val="060606"/>
              </a:solidFill>
              <a:latin typeface="Questrial"/>
              <a:ea typeface="Questrial"/>
              <a:cs typeface="Questrial"/>
              <a:sym typeface="Questrial"/>
            </a:endParaRPr>
          </a:p>
          <a:p>
            <a:pPr marL="453390" lvl="1" indent="-226695" algn="l">
              <a:lnSpc>
                <a:spcPts val="2940"/>
              </a:lnSpc>
              <a:buFont typeface="Arial"/>
              <a:buChar char="•"/>
            </a:pPr>
            <a:r>
              <a:rPr lang="en-US" sz="2100" dirty="0">
                <a:solidFill>
                  <a:srgbClr val="060606"/>
                </a:solidFill>
                <a:latin typeface="Questrial"/>
                <a:ea typeface="Questrial"/>
                <a:cs typeface="Questrial"/>
                <a:sym typeface="Questrial"/>
              </a:rPr>
              <a:t>Black-box AI has changed financial fraud detection, but there remain huge barriers to openness and accountability.</a:t>
            </a:r>
          </a:p>
          <a:p>
            <a:pPr marL="453390" lvl="1" indent="-226695" algn="l">
              <a:lnSpc>
                <a:spcPts val="2940"/>
              </a:lnSpc>
              <a:buFont typeface="Arial"/>
              <a:buChar char="•"/>
            </a:pPr>
            <a:r>
              <a:rPr lang="en-US" sz="2100" dirty="0">
                <a:solidFill>
                  <a:srgbClr val="060606"/>
                </a:solidFill>
                <a:latin typeface="Questrial"/>
                <a:ea typeface="Questrial"/>
                <a:cs typeface="Questrial"/>
                <a:sym typeface="Questrial"/>
              </a:rPr>
              <a:t>Explainable AI is an emerging paradigm that strikes a balance between prediction performance and interpretability.</a:t>
            </a:r>
          </a:p>
          <a:p>
            <a:pPr marL="453390" lvl="1" indent="-226695" algn="l">
              <a:lnSpc>
                <a:spcPts val="2940"/>
              </a:lnSpc>
              <a:buFont typeface="Arial"/>
              <a:buChar char="•"/>
            </a:pPr>
            <a:r>
              <a:rPr lang="en-US" sz="2100" dirty="0">
                <a:solidFill>
                  <a:srgbClr val="060606"/>
                </a:solidFill>
                <a:latin typeface="Questrial"/>
                <a:ea typeface="Questrial"/>
                <a:cs typeface="Questrial"/>
                <a:sym typeface="Questrial"/>
              </a:rPr>
              <a:t>Kuhn's paradigm theory offers a solid conceptual framework for comprehending this change.</a:t>
            </a:r>
          </a:p>
          <a:p>
            <a:pPr marL="453390" lvl="1" indent="-226695" algn="l">
              <a:lnSpc>
                <a:spcPts val="2940"/>
              </a:lnSpc>
              <a:buFont typeface="Arial"/>
              <a:buChar char="•"/>
            </a:pPr>
            <a:r>
              <a:rPr lang="en-US" sz="2100" dirty="0">
                <a:solidFill>
                  <a:srgbClr val="060606"/>
                </a:solidFill>
                <a:latin typeface="Questrial"/>
                <a:ea typeface="Questrial"/>
                <a:cs typeface="Questrial"/>
                <a:sym typeface="Questrial"/>
              </a:rPr>
              <a:t>The proposed study seeks to create a realistic framework for incorporating XAI into banking fraud detection, thereby adding to theory, practice, and policy.</a:t>
            </a:r>
          </a:p>
        </p:txBody>
      </p:sp>
      <p:sp>
        <p:nvSpPr>
          <p:cNvPr id="5" name="Freeform 5"/>
          <p:cNvSpPr/>
          <p:nvPr/>
        </p:nvSpPr>
        <p:spPr>
          <a:xfrm>
            <a:off x="14402801" y="1222254"/>
            <a:ext cx="3484660" cy="10038711"/>
          </a:xfrm>
          <a:custGeom>
            <a:avLst/>
            <a:gdLst/>
            <a:ahLst/>
            <a:cxnLst/>
            <a:rect l="l" t="t" r="r" b="b"/>
            <a:pathLst>
              <a:path w="3484660" h="10038711">
                <a:moveTo>
                  <a:pt x="0" y="0"/>
                </a:moveTo>
                <a:lnTo>
                  <a:pt x="3484660" y="0"/>
                </a:lnTo>
                <a:lnTo>
                  <a:pt x="3484660" y="10038711"/>
                </a:lnTo>
                <a:lnTo>
                  <a:pt x="0" y="1003871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0">
              <a:srgbClr val="F3B0F2">
                <a:alpha val="100000"/>
              </a:srgbClr>
            </a:gs>
            <a:gs pos="100000">
              <a:srgbClr val="FDF5B9">
                <a:alpha val="100000"/>
              </a:srgbClr>
            </a:gs>
          </a:gsLst>
          <a:lin ang="0"/>
        </a:gradFill>
        <a:effectLst/>
      </p:bgPr>
    </p:bg>
    <p:spTree>
      <p:nvGrpSpPr>
        <p:cNvPr id="1" name=""/>
        <p:cNvGrpSpPr/>
        <p:nvPr/>
      </p:nvGrpSpPr>
      <p:grpSpPr>
        <a:xfrm>
          <a:off x="0" y="0"/>
          <a:ext cx="0" cy="0"/>
          <a:chOff x="0" y="0"/>
          <a:chExt cx="0" cy="0"/>
        </a:xfrm>
      </p:grpSpPr>
      <p:sp>
        <p:nvSpPr>
          <p:cNvPr id="2" name="TextBox 2"/>
          <p:cNvSpPr txBox="1"/>
          <p:nvPr/>
        </p:nvSpPr>
        <p:spPr>
          <a:xfrm>
            <a:off x="3788796" y="612980"/>
            <a:ext cx="10517602" cy="1220694"/>
          </a:xfrm>
          <a:prstGeom prst="rect">
            <a:avLst/>
          </a:prstGeom>
        </p:spPr>
        <p:txBody>
          <a:bodyPr lIns="0" tIns="0" rIns="0" bIns="0" rtlCol="0" anchor="t">
            <a:spAutoFit/>
          </a:bodyPr>
          <a:lstStyle/>
          <a:p>
            <a:pPr algn="ctr">
              <a:lnSpc>
                <a:spcPts val="9544"/>
              </a:lnSpc>
            </a:pPr>
            <a:r>
              <a:rPr lang="en-US" sz="8088">
                <a:solidFill>
                  <a:srgbClr val="5A5957"/>
                </a:solidFill>
                <a:latin typeface="Ansam"/>
                <a:ea typeface="Ansam"/>
                <a:cs typeface="Ansam"/>
                <a:sym typeface="Ansam"/>
              </a:rPr>
              <a:t>REFERENCE</a:t>
            </a:r>
          </a:p>
        </p:txBody>
      </p:sp>
      <p:sp>
        <p:nvSpPr>
          <p:cNvPr id="3" name="TextBox 3"/>
          <p:cNvSpPr txBox="1"/>
          <p:nvPr/>
        </p:nvSpPr>
        <p:spPr>
          <a:xfrm>
            <a:off x="3800986" y="2150745"/>
            <a:ext cx="10825884" cy="3821174"/>
          </a:xfrm>
          <a:prstGeom prst="rect">
            <a:avLst/>
          </a:prstGeom>
        </p:spPr>
        <p:txBody>
          <a:bodyPr lIns="0" tIns="0" rIns="0" bIns="0" rtlCol="0" anchor="t">
            <a:spAutoFit/>
          </a:bodyPr>
          <a:lstStyle/>
          <a:p>
            <a:pPr algn="just">
              <a:lnSpc>
                <a:spcPts val="2520"/>
              </a:lnSpc>
            </a:pPr>
            <a:r>
              <a:rPr lang="en-US" dirty="0">
                <a:latin typeface="Times New Roman" panose="02020603050405020304" pitchFamily="18" charset="0"/>
                <a:cs typeface="Times New Roman" panose="02020603050405020304" pitchFamily="18" charset="0"/>
              </a:rPr>
              <a:t>Bryman, A. (2016) </a:t>
            </a:r>
            <a:r>
              <a:rPr lang="en-US" i="1" dirty="0">
                <a:latin typeface="Times New Roman" panose="02020603050405020304" pitchFamily="18" charset="0"/>
                <a:cs typeface="Times New Roman" panose="02020603050405020304" pitchFamily="18" charset="0"/>
              </a:rPr>
              <a:t>Social research methods</a:t>
            </a:r>
            <a:r>
              <a:rPr lang="en-US" dirty="0">
                <a:latin typeface="Times New Roman" panose="02020603050405020304" pitchFamily="18" charset="0"/>
                <a:cs typeface="Times New Roman" panose="02020603050405020304" pitchFamily="18" charset="0"/>
              </a:rPr>
              <a:t>. Oxford university press.</a:t>
            </a:r>
          </a:p>
          <a:p>
            <a:pPr algn="just">
              <a:lnSpc>
                <a:spcPts val="2520"/>
              </a:lnSpc>
            </a:pPr>
            <a:r>
              <a:rPr lang="en-US" sz="1800" dirty="0">
                <a:solidFill>
                  <a:srgbClr val="060606"/>
                </a:solidFill>
                <a:latin typeface="Times New Roman" panose="02020603050405020304" pitchFamily="18" charset="0"/>
                <a:ea typeface="Questrial"/>
                <a:cs typeface="Times New Roman" panose="02020603050405020304" pitchFamily="18" charset="0"/>
                <a:sym typeface="Questrial"/>
              </a:rPr>
              <a:t>Cil, A. E., &amp; Yildiz, K. (2025) </a:t>
            </a:r>
            <a:r>
              <a:rPr lang="en-US" dirty="0">
                <a:latin typeface="Times New Roman" panose="02020603050405020304" pitchFamily="18" charset="0"/>
                <a:cs typeface="Times New Roman" panose="02020603050405020304" pitchFamily="18" charset="0"/>
              </a:rPr>
              <a:t>‘ </a:t>
            </a:r>
            <a:r>
              <a:rPr lang="en-US" sz="1800" dirty="0">
                <a:solidFill>
                  <a:srgbClr val="060606"/>
                </a:solidFill>
                <a:latin typeface="Times New Roman" panose="02020603050405020304" pitchFamily="18" charset="0"/>
                <a:ea typeface="Questrial"/>
                <a:cs typeface="Times New Roman" panose="02020603050405020304" pitchFamily="18" charset="0"/>
                <a:sym typeface="Questrial"/>
              </a:rPr>
              <a:t>A systematic literature review on applications of explainable artificial intelligence in the financial sector.</a:t>
            </a:r>
            <a:r>
              <a:rPr lang="en-US" dirty="0">
                <a:latin typeface="Times New Roman" panose="02020603050405020304" pitchFamily="18" charset="0"/>
                <a:cs typeface="Times New Roman" panose="02020603050405020304" pitchFamily="18" charset="0"/>
              </a:rPr>
              <a:t>’,</a:t>
            </a:r>
            <a:r>
              <a:rPr lang="en-US" sz="1800" dirty="0">
                <a:solidFill>
                  <a:srgbClr val="060606"/>
                </a:solidFill>
                <a:latin typeface="Times New Roman" panose="02020603050405020304" pitchFamily="18" charset="0"/>
                <a:ea typeface="Questrial"/>
                <a:cs typeface="Times New Roman" panose="02020603050405020304" pitchFamily="18" charset="0"/>
                <a:sym typeface="Questrial"/>
              </a:rPr>
              <a:t> </a:t>
            </a:r>
            <a:r>
              <a:rPr lang="en-US" sz="1800" i="1" dirty="0">
                <a:solidFill>
                  <a:srgbClr val="060606"/>
                </a:solidFill>
                <a:latin typeface="Times New Roman" panose="02020603050405020304" pitchFamily="18" charset="0"/>
                <a:ea typeface="Questrial"/>
                <a:cs typeface="Times New Roman" panose="02020603050405020304" pitchFamily="18" charset="0"/>
                <a:sym typeface="Questrial"/>
              </a:rPr>
              <a:t>Internet of Things</a:t>
            </a:r>
            <a:r>
              <a:rPr lang="en-US" sz="1800" dirty="0">
                <a:solidFill>
                  <a:srgbClr val="060606"/>
                </a:solidFill>
                <a:latin typeface="Times New Roman" panose="02020603050405020304" pitchFamily="18" charset="0"/>
                <a:ea typeface="Questrial"/>
                <a:cs typeface="Times New Roman" panose="02020603050405020304" pitchFamily="18" charset="0"/>
                <a:sym typeface="Questrial"/>
              </a:rPr>
              <a:t>, 33(101696).</a:t>
            </a:r>
            <a:r>
              <a:rPr lang="en-US" dirty="0">
                <a:latin typeface="Times New Roman" panose="02020603050405020304" pitchFamily="18" charset="0"/>
                <a:cs typeface="Times New Roman" panose="02020603050405020304" pitchFamily="18" charset="0"/>
              </a:rPr>
              <a:t> pp. 1–36. Available at:</a:t>
            </a:r>
            <a:r>
              <a:rPr lang="en-US" sz="1800" dirty="0">
                <a:solidFill>
                  <a:srgbClr val="060606"/>
                </a:solidFill>
                <a:latin typeface="Times New Roman" panose="02020603050405020304" pitchFamily="18" charset="0"/>
                <a:ea typeface="Questrial"/>
                <a:cs typeface="Times New Roman" panose="02020603050405020304" pitchFamily="18" charset="0"/>
                <a:sym typeface="Questrial"/>
              </a:rPr>
              <a:t> </a:t>
            </a:r>
            <a:r>
              <a:rPr lang="en-US" sz="1800" dirty="0">
                <a:solidFill>
                  <a:srgbClr val="060606"/>
                </a:solidFill>
                <a:latin typeface="Times New Roman" panose="02020603050405020304" pitchFamily="18" charset="0"/>
                <a:ea typeface="Questrial"/>
                <a:cs typeface="Times New Roman" panose="02020603050405020304" pitchFamily="18" charset="0"/>
                <a:sym typeface="Questrial"/>
                <a:hlinkClick r:id="rId2"/>
              </a:rPr>
              <a:t>https://</a:t>
            </a:r>
            <a:r>
              <a:rPr lang="en-US" sz="1800" dirty="0" err="1">
                <a:solidFill>
                  <a:srgbClr val="060606"/>
                </a:solidFill>
                <a:latin typeface="Times New Roman" panose="02020603050405020304" pitchFamily="18" charset="0"/>
                <a:ea typeface="Questrial"/>
                <a:cs typeface="Times New Roman" panose="02020603050405020304" pitchFamily="18" charset="0"/>
                <a:sym typeface="Questrial"/>
                <a:hlinkClick r:id="rId2"/>
              </a:rPr>
              <a:t>doi.org</a:t>
            </a:r>
            <a:r>
              <a:rPr lang="en-US" sz="1800" dirty="0">
                <a:solidFill>
                  <a:srgbClr val="060606"/>
                </a:solidFill>
                <a:latin typeface="Times New Roman" panose="02020603050405020304" pitchFamily="18" charset="0"/>
                <a:ea typeface="Questrial"/>
                <a:cs typeface="Times New Roman" panose="02020603050405020304" pitchFamily="18" charset="0"/>
                <a:sym typeface="Questrial"/>
                <a:hlinkClick r:id="rId2"/>
              </a:rPr>
              <a:t>/10.1016/</a:t>
            </a:r>
            <a:r>
              <a:rPr lang="en-US" sz="1800" dirty="0" err="1">
                <a:solidFill>
                  <a:srgbClr val="060606"/>
                </a:solidFill>
                <a:latin typeface="Times New Roman" panose="02020603050405020304" pitchFamily="18" charset="0"/>
                <a:ea typeface="Questrial"/>
                <a:cs typeface="Times New Roman" panose="02020603050405020304" pitchFamily="18" charset="0"/>
                <a:sym typeface="Questrial"/>
                <a:hlinkClick r:id="rId2"/>
              </a:rPr>
              <a:t>j.iot.2025.101696</a:t>
            </a:r>
            <a:endParaRPr lang="en-US" sz="1800" dirty="0">
              <a:solidFill>
                <a:srgbClr val="060606"/>
              </a:solidFill>
              <a:latin typeface="Times New Roman" panose="02020603050405020304" pitchFamily="18" charset="0"/>
              <a:ea typeface="Questrial"/>
              <a:cs typeface="Times New Roman" panose="02020603050405020304" pitchFamily="18" charset="0"/>
              <a:sym typeface="Questrial"/>
            </a:endParaRPr>
          </a:p>
          <a:p>
            <a:pPr algn="just">
              <a:lnSpc>
                <a:spcPts val="2520"/>
              </a:lnSpc>
            </a:pPr>
            <a:r>
              <a:rPr lang="en-US" dirty="0">
                <a:latin typeface="Times New Roman" panose="02020603050405020304" pitchFamily="18" charset="0"/>
                <a:cs typeface="Times New Roman" panose="02020603050405020304" pitchFamily="18" charset="0"/>
              </a:rPr>
              <a:t>Creswell, </a:t>
            </a:r>
            <a:r>
              <a:rPr lang="en-US" dirty="0" err="1">
                <a:latin typeface="Times New Roman" panose="02020603050405020304" pitchFamily="18" charset="0"/>
                <a:cs typeface="Times New Roman" panose="02020603050405020304" pitchFamily="18" charset="0"/>
              </a:rPr>
              <a:t>J.W</a:t>
            </a:r>
            <a:r>
              <a:rPr lang="en-US" dirty="0">
                <a:latin typeface="Times New Roman" panose="02020603050405020304" pitchFamily="18" charset="0"/>
                <a:cs typeface="Times New Roman" panose="02020603050405020304" pitchFamily="18" charset="0"/>
              </a:rPr>
              <a:t>. and Creswell, J.D. (2017) </a:t>
            </a:r>
            <a:r>
              <a:rPr lang="en-US" i="1" dirty="0">
                <a:latin typeface="Times New Roman" panose="02020603050405020304" pitchFamily="18" charset="0"/>
                <a:cs typeface="Times New Roman" panose="02020603050405020304" pitchFamily="18" charset="0"/>
              </a:rPr>
              <a:t>Research design: Qualitative, quantitative, and mixed methods approaches</a:t>
            </a:r>
            <a:r>
              <a:rPr lang="en-US" dirty="0">
                <a:latin typeface="Times New Roman" panose="02020603050405020304" pitchFamily="18" charset="0"/>
                <a:cs typeface="Times New Roman" panose="02020603050405020304" pitchFamily="18" charset="0"/>
              </a:rPr>
              <a:t>. Sage publications.</a:t>
            </a:r>
            <a:endParaRPr lang="en-US" sz="1800" dirty="0">
              <a:solidFill>
                <a:srgbClr val="060606"/>
              </a:solidFill>
              <a:latin typeface="Times New Roman" panose="02020603050405020304" pitchFamily="18" charset="0"/>
              <a:ea typeface="Questrial"/>
              <a:cs typeface="Times New Roman" panose="02020603050405020304" pitchFamily="18" charset="0"/>
              <a:sym typeface="Questrial"/>
            </a:endParaRPr>
          </a:p>
          <a:p>
            <a:pPr algn="just">
              <a:lnSpc>
                <a:spcPts val="2520"/>
              </a:lnSpc>
            </a:pPr>
            <a:r>
              <a:rPr lang="en-US" sz="1800" dirty="0">
                <a:solidFill>
                  <a:srgbClr val="060606"/>
                </a:solidFill>
                <a:latin typeface="Times New Roman" panose="02020603050405020304" pitchFamily="18" charset="0"/>
                <a:ea typeface="Questrial"/>
                <a:cs typeface="Times New Roman" panose="02020603050405020304" pitchFamily="18" charset="0"/>
                <a:sym typeface="Questrial"/>
              </a:rPr>
              <a:t>Khan, F. S., Mazhar, S. S., Mazhar, K., A. </a:t>
            </a:r>
            <a:r>
              <a:rPr lang="en-US" sz="1800" dirty="0" err="1">
                <a:solidFill>
                  <a:srgbClr val="060606"/>
                </a:solidFill>
                <a:latin typeface="Times New Roman" panose="02020603050405020304" pitchFamily="18" charset="0"/>
                <a:ea typeface="Questrial"/>
                <a:cs typeface="Times New Roman" panose="02020603050405020304" pitchFamily="18" charset="0"/>
                <a:sym typeface="Questrial"/>
              </a:rPr>
              <a:t>AlSaleh</a:t>
            </a:r>
            <a:r>
              <a:rPr lang="en-US" sz="1800" dirty="0">
                <a:solidFill>
                  <a:srgbClr val="060606"/>
                </a:solidFill>
                <a:latin typeface="Times New Roman" panose="02020603050405020304" pitchFamily="18" charset="0"/>
                <a:ea typeface="Questrial"/>
                <a:cs typeface="Times New Roman" panose="02020603050405020304" pitchFamily="18" charset="0"/>
                <a:sym typeface="Questrial"/>
              </a:rPr>
              <a:t>, D. and Mazhar, A. (2025) </a:t>
            </a:r>
            <a:r>
              <a:rPr lang="en-US" dirty="0">
                <a:latin typeface="Times New Roman" panose="02020603050405020304" pitchFamily="18" charset="0"/>
                <a:cs typeface="Times New Roman" panose="02020603050405020304" pitchFamily="18" charset="0"/>
              </a:rPr>
              <a:t>‘ </a:t>
            </a:r>
            <a:r>
              <a:rPr lang="en-US" sz="1800" dirty="0">
                <a:solidFill>
                  <a:srgbClr val="060606"/>
                </a:solidFill>
                <a:latin typeface="Times New Roman" panose="02020603050405020304" pitchFamily="18" charset="0"/>
                <a:ea typeface="Questrial"/>
                <a:cs typeface="Times New Roman" panose="02020603050405020304" pitchFamily="18" charset="0"/>
                <a:sym typeface="Questrial"/>
              </a:rPr>
              <a:t>Model-agnostic explainable artificial intelligence methods in finance: a systematic review, recent developments, limitations, challenges and future directions.</a:t>
            </a:r>
            <a:r>
              <a:rPr lang="en-US" dirty="0">
                <a:latin typeface="Times New Roman" panose="02020603050405020304" pitchFamily="18" charset="0"/>
                <a:cs typeface="Times New Roman" panose="02020603050405020304" pitchFamily="18" charset="0"/>
              </a:rPr>
              <a:t> ’,</a:t>
            </a:r>
            <a:r>
              <a:rPr lang="en-US" sz="1800" dirty="0">
                <a:solidFill>
                  <a:srgbClr val="060606"/>
                </a:solidFill>
                <a:latin typeface="Times New Roman" panose="02020603050405020304" pitchFamily="18" charset="0"/>
                <a:ea typeface="Questrial"/>
                <a:cs typeface="Times New Roman" panose="02020603050405020304" pitchFamily="18" charset="0"/>
                <a:sym typeface="Questrial"/>
              </a:rPr>
              <a:t> </a:t>
            </a:r>
            <a:r>
              <a:rPr lang="en-US" sz="1800" i="1" dirty="0">
                <a:solidFill>
                  <a:srgbClr val="060606"/>
                </a:solidFill>
                <a:latin typeface="Times New Roman" panose="02020603050405020304" pitchFamily="18" charset="0"/>
                <a:ea typeface="Questrial"/>
                <a:cs typeface="Times New Roman" panose="02020603050405020304" pitchFamily="18" charset="0"/>
                <a:sym typeface="Questrial"/>
              </a:rPr>
              <a:t>The Artificial Intelligence Review</a:t>
            </a:r>
            <a:r>
              <a:rPr lang="en-US" sz="1800" dirty="0">
                <a:solidFill>
                  <a:srgbClr val="060606"/>
                </a:solidFill>
                <a:latin typeface="Times New Roman" panose="02020603050405020304" pitchFamily="18" charset="0"/>
                <a:ea typeface="Questrial"/>
                <a:cs typeface="Times New Roman" panose="02020603050405020304" pitchFamily="18" charset="0"/>
                <a:sym typeface="Questrial"/>
              </a:rPr>
              <a:t>, 58(8), </a:t>
            </a:r>
            <a:r>
              <a:rPr lang="en-US" dirty="0">
                <a:latin typeface="Times New Roman" panose="02020603050405020304" pitchFamily="18" charset="0"/>
                <a:cs typeface="Times New Roman" panose="02020603050405020304" pitchFamily="18" charset="0"/>
              </a:rPr>
              <a:t>pp. 1–65. Available at: </a:t>
            </a:r>
            <a:r>
              <a:rPr lang="en-US" sz="1800" dirty="0">
                <a:solidFill>
                  <a:srgbClr val="060606"/>
                </a:solidFill>
                <a:latin typeface="Times New Roman" panose="02020603050405020304" pitchFamily="18" charset="0"/>
                <a:ea typeface="Questrial"/>
                <a:cs typeface="Times New Roman" panose="02020603050405020304" pitchFamily="18" charset="0"/>
                <a:sym typeface="Questrial"/>
              </a:rPr>
              <a:t> </a:t>
            </a:r>
            <a:r>
              <a:rPr lang="en-US" sz="1800" dirty="0">
                <a:solidFill>
                  <a:srgbClr val="060606"/>
                </a:solidFill>
                <a:latin typeface="Times New Roman" panose="02020603050405020304" pitchFamily="18" charset="0"/>
                <a:ea typeface="Questrial"/>
                <a:cs typeface="Times New Roman" panose="02020603050405020304" pitchFamily="18" charset="0"/>
                <a:sym typeface="Questrial"/>
                <a:hlinkClick r:id="rId3"/>
              </a:rPr>
              <a:t>https://</a:t>
            </a:r>
            <a:r>
              <a:rPr lang="en-US" sz="1800" dirty="0" err="1">
                <a:solidFill>
                  <a:srgbClr val="060606"/>
                </a:solidFill>
                <a:latin typeface="Times New Roman" panose="02020603050405020304" pitchFamily="18" charset="0"/>
                <a:ea typeface="Questrial"/>
                <a:cs typeface="Times New Roman" panose="02020603050405020304" pitchFamily="18" charset="0"/>
                <a:sym typeface="Questrial"/>
                <a:hlinkClick r:id="rId3"/>
              </a:rPr>
              <a:t>doi.org</a:t>
            </a:r>
            <a:r>
              <a:rPr lang="en-US" sz="1800" dirty="0">
                <a:solidFill>
                  <a:srgbClr val="060606"/>
                </a:solidFill>
                <a:latin typeface="Times New Roman" panose="02020603050405020304" pitchFamily="18" charset="0"/>
                <a:ea typeface="Questrial"/>
                <a:cs typeface="Times New Roman" panose="02020603050405020304" pitchFamily="18" charset="0"/>
                <a:sym typeface="Questrial"/>
                <a:hlinkClick r:id="rId3"/>
              </a:rPr>
              <a:t>/10.1007/</a:t>
            </a:r>
            <a:r>
              <a:rPr lang="en-US" sz="1800" dirty="0" err="1">
                <a:solidFill>
                  <a:srgbClr val="060606"/>
                </a:solidFill>
                <a:latin typeface="Times New Roman" panose="02020603050405020304" pitchFamily="18" charset="0"/>
                <a:ea typeface="Questrial"/>
                <a:cs typeface="Times New Roman" panose="02020603050405020304" pitchFamily="18" charset="0"/>
                <a:sym typeface="Questrial"/>
                <a:hlinkClick r:id="rId3"/>
              </a:rPr>
              <a:t>s10462</a:t>
            </a:r>
            <a:r>
              <a:rPr lang="en-US" sz="1800" dirty="0">
                <a:solidFill>
                  <a:srgbClr val="060606"/>
                </a:solidFill>
                <a:latin typeface="Times New Roman" panose="02020603050405020304" pitchFamily="18" charset="0"/>
                <a:ea typeface="Questrial"/>
                <a:cs typeface="Times New Roman" panose="02020603050405020304" pitchFamily="18" charset="0"/>
                <a:sym typeface="Questrial"/>
                <a:hlinkClick r:id="rId3"/>
              </a:rPr>
              <a:t>-025-11215-9</a:t>
            </a:r>
            <a:endParaRPr lang="en-US" sz="1800" dirty="0">
              <a:solidFill>
                <a:srgbClr val="060606"/>
              </a:solidFill>
              <a:latin typeface="Times New Roman" panose="02020603050405020304" pitchFamily="18" charset="0"/>
              <a:ea typeface="Questrial"/>
              <a:cs typeface="Times New Roman" panose="02020603050405020304" pitchFamily="18" charset="0"/>
              <a:sym typeface="Questrial"/>
            </a:endParaRPr>
          </a:p>
          <a:p>
            <a:pPr algn="just">
              <a:lnSpc>
                <a:spcPts val="2520"/>
              </a:lnSpc>
            </a:pPr>
            <a:r>
              <a:rPr lang="en-US" dirty="0">
                <a:latin typeface="Times New Roman" panose="02020603050405020304" pitchFamily="18" charset="0"/>
                <a:cs typeface="Times New Roman" panose="02020603050405020304" pitchFamily="18" charset="0"/>
              </a:rPr>
              <a:t>Kuhn, T.S. (1962) </a:t>
            </a:r>
            <a:r>
              <a:rPr lang="en-US" i="1" dirty="0">
                <a:latin typeface="Times New Roman" panose="02020603050405020304" pitchFamily="18" charset="0"/>
                <a:cs typeface="Times New Roman" panose="02020603050405020304" pitchFamily="18" charset="0"/>
              </a:rPr>
              <a:t>The Structure of Scientific Revolutions</a:t>
            </a:r>
            <a:r>
              <a:rPr lang="en-US" dirty="0">
                <a:latin typeface="Times New Roman" panose="02020603050405020304" pitchFamily="18" charset="0"/>
                <a:cs typeface="Times New Roman" panose="02020603050405020304" pitchFamily="18" charset="0"/>
              </a:rPr>
              <a:t>. Chicago: University of Chicago Press.</a:t>
            </a:r>
          </a:p>
          <a:p>
            <a:pPr algn="just">
              <a:lnSpc>
                <a:spcPts val="2520"/>
              </a:lnSpc>
            </a:pPr>
            <a:r>
              <a:rPr lang="en-US" dirty="0">
                <a:latin typeface="Times New Roman" panose="02020603050405020304" pitchFamily="18" charset="0"/>
                <a:ea typeface="Lora"/>
                <a:cs typeface="Times New Roman" panose="02020603050405020304" pitchFamily="18" charset="0"/>
                <a:sym typeface="Lora"/>
              </a:rPr>
              <a:t>Saunders, M., Lewis, P., and Thornhill, A. (2023). Research Methods for Business Students, Ninth Edition. Pearson Education Limited.</a:t>
            </a:r>
            <a:endParaRPr lang="en-US" sz="1800" dirty="0">
              <a:latin typeface="Times New Roman" panose="02020603050405020304" pitchFamily="18" charset="0"/>
              <a:ea typeface="Questrial"/>
              <a:cs typeface="Times New Roman" panose="02020603050405020304" pitchFamily="18" charset="0"/>
              <a:sym typeface="Questrial"/>
            </a:endParaRPr>
          </a:p>
        </p:txBody>
      </p:sp>
      <p:sp>
        <p:nvSpPr>
          <p:cNvPr id="4" name="Freeform 4"/>
          <p:cNvSpPr/>
          <p:nvPr/>
        </p:nvSpPr>
        <p:spPr>
          <a:xfrm>
            <a:off x="14872625" y="1250247"/>
            <a:ext cx="5787415" cy="7786506"/>
          </a:xfrm>
          <a:custGeom>
            <a:avLst/>
            <a:gdLst/>
            <a:ahLst/>
            <a:cxnLst/>
            <a:rect l="l" t="t" r="r" b="b"/>
            <a:pathLst>
              <a:path w="5787415" h="7786506">
                <a:moveTo>
                  <a:pt x="0" y="0"/>
                </a:moveTo>
                <a:lnTo>
                  <a:pt x="5787415" y="0"/>
                </a:lnTo>
                <a:lnTo>
                  <a:pt x="5787415" y="7786506"/>
                </a:lnTo>
                <a:lnTo>
                  <a:pt x="0" y="7786506"/>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5" name="Freeform 5"/>
          <p:cNvSpPr/>
          <p:nvPr/>
        </p:nvSpPr>
        <p:spPr>
          <a:xfrm flipH="1">
            <a:off x="-2246268" y="1471794"/>
            <a:ext cx="5787415" cy="7786506"/>
          </a:xfrm>
          <a:custGeom>
            <a:avLst/>
            <a:gdLst/>
            <a:ahLst/>
            <a:cxnLst/>
            <a:rect l="l" t="t" r="r" b="b"/>
            <a:pathLst>
              <a:path w="5787415" h="7786506">
                <a:moveTo>
                  <a:pt x="5787414" y="0"/>
                </a:moveTo>
                <a:lnTo>
                  <a:pt x="0" y="0"/>
                </a:lnTo>
                <a:lnTo>
                  <a:pt x="0" y="7786506"/>
                </a:lnTo>
                <a:lnTo>
                  <a:pt x="5787414" y="7786506"/>
                </a:lnTo>
                <a:lnTo>
                  <a:pt x="5787414"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0">
              <a:srgbClr val="F3B0F2">
                <a:alpha val="100000"/>
              </a:srgbClr>
            </a:gs>
            <a:gs pos="100000">
              <a:srgbClr val="FDF5B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a:off x="-2128585" y="3657196"/>
            <a:ext cx="13159169" cy="7917618"/>
          </a:xfrm>
          <a:custGeom>
            <a:avLst/>
            <a:gdLst/>
            <a:ahLst/>
            <a:cxnLst/>
            <a:rect l="l" t="t" r="r" b="b"/>
            <a:pathLst>
              <a:path w="13159169" h="7917618">
                <a:moveTo>
                  <a:pt x="0" y="0"/>
                </a:moveTo>
                <a:lnTo>
                  <a:pt x="13159169" y="0"/>
                </a:lnTo>
                <a:lnTo>
                  <a:pt x="13159169" y="7917618"/>
                </a:lnTo>
                <a:lnTo>
                  <a:pt x="0" y="791761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Freeform 3"/>
          <p:cNvSpPr/>
          <p:nvPr/>
        </p:nvSpPr>
        <p:spPr>
          <a:xfrm>
            <a:off x="10305053" y="4391651"/>
            <a:ext cx="9300091" cy="6857133"/>
          </a:xfrm>
          <a:custGeom>
            <a:avLst/>
            <a:gdLst/>
            <a:ahLst/>
            <a:cxnLst/>
            <a:rect l="l" t="t" r="r" b="b"/>
            <a:pathLst>
              <a:path w="9300091" h="6857133">
                <a:moveTo>
                  <a:pt x="0" y="0"/>
                </a:moveTo>
                <a:lnTo>
                  <a:pt x="9300092" y="0"/>
                </a:lnTo>
                <a:lnTo>
                  <a:pt x="9300092" y="6857132"/>
                </a:lnTo>
                <a:lnTo>
                  <a:pt x="0" y="6857132"/>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TextBox 4"/>
          <p:cNvSpPr txBox="1"/>
          <p:nvPr/>
        </p:nvSpPr>
        <p:spPr>
          <a:xfrm>
            <a:off x="2465973" y="2023789"/>
            <a:ext cx="13356053" cy="1812385"/>
          </a:xfrm>
          <a:prstGeom prst="rect">
            <a:avLst/>
          </a:prstGeom>
        </p:spPr>
        <p:txBody>
          <a:bodyPr lIns="0" tIns="0" rIns="0" bIns="0" rtlCol="0" anchor="t">
            <a:spAutoFit/>
          </a:bodyPr>
          <a:lstStyle/>
          <a:p>
            <a:pPr algn="ctr">
              <a:lnSpc>
                <a:spcPts val="14481"/>
              </a:lnSpc>
            </a:pPr>
            <a:r>
              <a:rPr lang="en-US" sz="11585">
                <a:solidFill>
                  <a:srgbClr val="060606"/>
                </a:solidFill>
                <a:latin typeface="Ansam"/>
                <a:ea typeface="Ansam"/>
                <a:cs typeface="Ansam"/>
                <a:sym typeface="Ansam"/>
              </a:rPr>
              <a:t>THANK YOU</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1">
          <a:gsLst>
            <a:gs pos="0">
              <a:srgbClr val="F3B0F2">
                <a:alpha val="100000"/>
              </a:srgbClr>
            </a:gs>
            <a:gs pos="100000">
              <a:srgbClr val="FDF5B9">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a:off x="4796122" y="2787879"/>
            <a:ext cx="5344773" cy="5160136"/>
          </a:xfrm>
          <a:custGeom>
            <a:avLst/>
            <a:gdLst/>
            <a:ahLst/>
            <a:cxnLst/>
            <a:rect l="l" t="t" r="r" b="b"/>
            <a:pathLst>
              <a:path w="5344773" h="5160136">
                <a:moveTo>
                  <a:pt x="0" y="0"/>
                </a:moveTo>
                <a:lnTo>
                  <a:pt x="5344774" y="0"/>
                </a:lnTo>
                <a:lnTo>
                  <a:pt x="5344774" y="5160135"/>
                </a:lnTo>
                <a:lnTo>
                  <a:pt x="0" y="5160135"/>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a:p>
        </p:txBody>
      </p:sp>
      <p:sp>
        <p:nvSpPr>
          <p:cNvPr id="3" name="TextBox 3"/>
          <p:cNvSpPr txBox="1"/>
          <p:nvPr/>
        </p:nvSpPr>
        <p:spPr>
          <a:xfrm>
            <a:off x="1345530" y="4619702"/>
            <a:ext cx="3450592" cy="1161895"/>
          </a:xfrm>
          <a:prstGeom prst="rect">
            <a:avLst/>
          </a:prstGeom>
        </p:spPr>
        <p:txBody>
          <a:bodyPr lIns="0" tIns="0" rIns="0" bIns="0" rtlCol="0" anchor="t">
            <a:spAutoFit/>
          </a:bodyPr>
          <a:lstStyle/>
          <a:p>
            <a:pPr algn="ctr">
              <a:lnSpc>
                <a:spcPts val="8824"/>
              </a:lnSpc>
            </a:pPr>
            <a:r>
              <a:rPr lang="en-US" sz="8404">
                <a:solidFill>
                  <a:srgbClr val="060606"/>
                </a:solidFill>
                <a:latin typeface="Ansam"/>
                <a:ea typeface="Ansam"/>
                <a:cs typeface="Ansam"/>
                <a:sym typeface="Ansam"/>
              </a:rPr>
              <a:t>ANY</a:t>
            </a:r>
          </a:p>
        </p:txBody>
      </p:sp>
      <p:sp>
        <p:nvSpPr>
          <p:cNvPr id="4" name="TextBox 4"/>
          <p:cNvSpPr txBox="1"/>
          <p:nvPr/>
        </p:nvSpPr>
        <p:spPr>
          <a:xfrm>
            <a:off x="10226739" y="4619702"/>
            <a:ext cx="7078162" cy="1161895"/>
          </a:xfrm>
          <a:prstGeom prst="rect">
            <a:avLst/>
          </a:prstGeom>
        </p:spPr>
        <p:txBody>
          <a:bodyPr lIns="0" tIns="0" rIns="0" bIns="0" rtlCol="0" anchor="t">
            <a:spAutoFit/>
          </a:bodyPr>
          <a:lstStyle/>
          <a:p>
            <a:pPr algn="ctr">
              <a:lnSpc>
                <a:spcPts val="8824"/>
              </a:lnSpc>
            </a:pPr>
            <a:r>
              <a:rPr lang="en-US" sz="8404">
                <a:solidFill>
                  <a:srgbClr val="060606"/>
                </a:solidFill>
                <a:latin typeface="Ansam"/>
                <a:ea typeface="Ansam"/>
                <a:cs typeface="Ansam"/>
                <a:sym typeface="Ansam"/>
              </a:rPr>
              <a:t>QUESTION?</a:t>
            </a:r>
          </a:p>
        </p:txBody>
      </p:sp>
      <p:grpSp>
        <p:nvGrpSpPr>
          <p:cNvPr id="5" name="Group 5"/>
          <p:cNvGrpSpPr/>
          <p:nvPr/>
        </p:nvGrpSpPr>
        <p:grpSpPr>
          <a:xfrm>
            <a:off x="-1105625" y="311696"/>
            <a:ext cx="20499250" cy="532909"/>
            <a:chOff x="0" y="0"/>
            <a:chExt cx="27332334" cy="710546"/>
          </a:xfrm>
        </p:grpSpPr>
        <p:sp>
          <p:nvSpPr>
            <p:cNvPr id="6" name="Freeform 6"/>
            <p:cNvSpPr/>
            <p:nvPr/>
          </p:nvSpPr>
          <p:spPr>
            <a:xfrm>
              <a:off x="0" y="0"/>
              <a:ext cx="13666167" cy="710546"/>
            </a:xfrm>
            <a:custGeom>
              <a:avLst/>
              <a:gdLst/>
              <a:ahLst/>
              <a:cxnLst/>
              <a:rect l="l" t="t" r="r" b="b"/>
              <a:pathLst>
                <a:path w="13666167" h="710546">
                  <a:moveTo>
                    <a:pt x="0" y="0"/>
                  </a:moveTo>
                  <a:lnTo>
                    <a:pt x="13666167" y="0"/>
                  </a:lnTo>
                  <a:lnTo>
                    <a:pt x="13666167" y="710546"/>
                  </a:lnTo>
                  <a:lnTo>
                    <a:pt x="0" y="710546"/>
                  </a:lnTo>
                  <a:lnTo>
                    <a:pt x="0" y="0"/>
                  </a:lnTo>
                  <a:close/>
                </a:path>
              </a:pathLst>
            </a:custGeom>
            <a:blipFill>
              <a:blip>
                <a:alphaModFix amt="50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7" name="Freeform 7"/>
            <p:cNvSpPr/>
            <p:nvPr/>
          </p:nvSpPr>
          <p:spPr>
            <a:xfrm>
              <a:off x="13666167" y="0"/>
              <a:ext cx="13666167" cy="710546"/>
            </a:xfrm>
            <a:custGeom>
              <a:avLst/>
              <a:gdLst/>
              <a:ahLst/>
              <a:cxnLst/>
              <a:rect l="l" t="t" r="r" b="b"/>
              <a:pathLst>
                <a:path w="13666167" h="710546">
                  <a:moveTo>
                    <a:pt x="0" y="0"/>
                  </a:moveTo>
                  <a:lnTo>
                    <a:pt x="13666167" y="0"/>
                  </a:lnTo>
                  <a:lnTo>
                    <a:pt x="13666167" y="710546"/>
                  </a:lnTo>
                  <a:lnTo>
                    <a:pt x="0" y="710546"/>
                  </a:lnTo>
                  <a:lnTo>
                    <a:pt x="0" y="0"/>
                  </a:lnTo>
                  <a:close/>
                </a:path>
              </a:pathLst>
            </a:custGeom>
            <a:blipFill>
              <a:blip>
                <a:alphaModFix amt="50000"/>
                <a:extLst>
                  <a:ext uri="{96DAC541-7B7A-43D3-8B79-37D633B846F1}">
                    <asvg:svgBlip xmlns:asvg="http://schemas.microsoft.com/office/drawing/2016/SVG/main" r:embed="rId3"/>
                  </a:ext>
                </a:extLst>
              </a:blip>
              <a:stretch>
                <a:fillRect/>
              </a:stretch>
            </a:blipFill>
          </p:spPr>
          <p:txBody>
            <a:bodyPr/>
            <a:lstStyle/>
            <a:p>
              <a:endParaRPr lang="en-US"/>
            </a:p>
          </p:txBody>
        </p:sp>
      </p:grpSp>
      <p:grpSp>
        <p:nvGrpSpPr>
          <p:cNvPr id="8" name="Group 8"/>
          <p:cNvGrpSpPr/>
          <p:nvPr/>
        </p:nvGrpSpPr>
        <p:grpSpPr>
          <a:xfrm>
            <a:off x="-1105625" y="9440271"/>
            <a:ext cx="20499250" cy="532909"/>
            <a:chOff x="0" y="0"/>
            <a:chExt cx="27332334" cy="710546"/>
          </a:xfrm>
        </p:grpSpPr>
        <p:sp>
          <p:nvSpPr>
            <p:cNvPr id="9" name="Freeform 9"/>
            <p:cNvSpPr/>
            <p:nvPr/>
          </p:nvSpPr>
          <p:spPr>
            <a:xfrm>
              <a:off x="0" y="0"/>
              <a:ext cx="13666167" cy="710546"/>
            </a:xfrm>
            <a:custGeom>
              <a:avLst/>
              <a:gdLst/>
              <a:ahLst/>
              <a:cxnLst/>
              <a:rect l="l" t="t" r="r" b="b"/>
              <a:pathLst>
                <a:path w="13666167" h="710546">
                  <a:moveTo>
                    <a:pt x="0" y="0"/>
                  </a:moveTo>
                  <a:lnTo>
                    <a:pt x="13666167" y="0"/>
                  </a:lnTo>
                  <a:lnTo>
                    <a:pt x="13666167" y="710546"/>
                  </a:lnTo>
                  <a:lnTo>
                    <a:pt x="0" y="710546"/>
                  </a:lnTo>
                  <a:lnTo>
                    <a:pt x="0" y="0"/>
                  </a:lnTo>
                  <a:close/>
                </a:path>
              </a:pathLst>
            </a:custGeom>
            <a:blipFill>
              <a:blip>
                <a:alphaModFix amt="50000"/>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0" name="Freeform 10"/>
            <p:cNvSpPr/>
            <p:nvPr/>
          </p:nvSpPr>
          <p:spPr>
            <a:xfrm>
              <a:off x="13666167" y="0"/>
              <a:ext cx="13666167" cy="710546"/>
            </a:xfrm>
            <a:custGeom>
              <a:avLst/>
              <a:gdLst/>
              <a:ahLst/>
              <a:cxnLst/>
              <a:rect l="l" t="t" r="r" b="b"/>
              <a:pathLst>
                <a:path w="13666167" h="710546">
                  <a:moveTo>
                    <a:pt x="0" y="0"/>
                  </a:moveTo>
                  <a:lnTo>
                    <a:pt x="13666167" y="0"/>
                  </a:lnTo>
                  <a:lnTo>
                    <a:pt x="13666167" y="710546"/>
                  </a:lnTo>
                  <a:lnTo>
                    <a:pt x="0" y="710546"/>
                  </a:lnTo>
                  <a:lnTo>
                    <a:pt x="0" y="0"/>
                  </a:lnTo>
                  <a:close/>
                </a:path>
              </a:pathLst>
            </a:custGeom>
            <a:blipFill>
              <a:blip>
                <a:alphaModFix amt="50000"/>
                <a:extLst>
                  <a:ext uri="{96DAC541-7B7A-43D3-8B79-37D633B846F1}">
                    <asvg:svgBlip xmlns:asvg="http://schemas.microsoft.com/office/drawing/2016/SVG/main" r:embed="rId3"/>
                  </a:ext>
                </a:extLst>
              </a:blip>
              <a:stretch>
                <a:fillRect/>
              </a:stretch>
            </a:blipFill>
          </p:spPr>
          <p:txBody>
            <a:bodyPr/>
            <a:lstStyle/>
            <a:p>
              <a:endParaRPr lang="en-US"/>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129</TotalTime>
  <Words>1694</Words>
  <Application>Microsoft Office PowerPoint</Application>
  <PresentationFormat>Custom</PresentationFormat>
  <Paragraphs>172</Paragraphs>
  <Slides>20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20</vt:i4>
      </vt:variant>
    </vt:vector>
  </HeadingPairs>
  <TitlesOfParts>
    <vt:vector size="30" baseType="lpstr">
      <vt:lpstr>DM Sans</vt:lpstr>
      <vt:lpstr>Ansam</vt:lpstr>
      <vt:lpstr>Cooper BT Medium</vt:lpstr>
      <vt:lpstr>Poppins</vt:lpstr>
      <vt:lpstr>Questrial</vt:lpstr>
      <vt:lpstr>Times New Roman</vt:lpstr>
      <vt:lpstr>Arial</vt:lpstr>
      <vt:lpstr>Montserrat Bold</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21st, July 2026</dc:title>
  <cp:lastModifiedBy>sunil khadka</cp:lastModifiedBy>
  <cp:revision>5</cp:revision>
  <dcterms:created xsi:type="dcterms:W3CDTF">2006-08-16T00:00:00Z</dcterms:created>
  <dcterms:modified xsi:type="dcterms:W3CDTF">2026-07-21T09:28:56Z</dcterms:modified>
  <dc:identifier>DAHPTipNNx4</dc:identifier>
</cp:coreProperties>
</file>