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94" r:id="rId3"/>
    <p:sldId id="272" r:id="rId4"/>
    <p:sldId id="304" r:id="rId5"/>
    <p:sldId id="273" r:id="rId6"/>
    <p:sldId id="302" r:id="rId7"/>
    <p:sldId id="295" r:id="rId8"/>
    <p:sldId id="274" r:id="rId9"/>
    <p:sldId id="269" r:id="rId10"/>
    <p:sldId id="300" r:id="rId11"/>
    <p:sldId id="258" r:id="rId12"/>
    <p:sldId id="259" r:id="rId13"/>
    <p:sldId id="260" r:id="rId14"/>
    <p:sldId id="261" r:id="rId15"/>
    <p:sldId id="262" r:id="rId16"/>
    <p:sldId id="263" r:id="rId17"/>
    <p:sldId id="264" r:id="rId18"/>
    <p:sldId id="265" r:id="rId19"/>
    <p:sldId id="266" r:id="rId20"/>
    <p:sldId id="267" r:id="rId21"/>
    <p:sldId id="270" r:id="rId22"/>
    <p:sldId id="271" r:id="rId23"/>
    <p:sldId id="301" r:id="rId24"/>
    <p:sldId id="2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9" d="100"/>
          <a:sy n="79" d="100"/>
        </p:scale>
        <p:origin x="852"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47B09-6741-4429-96B1-5F76B314DC3D}" type="doc">
      <dgm:prSet loTypeId="urn:microsoft.com/office/officeart/2005/8/layout/chevron1" loCatId="process" qsTypeId="urn:microsoft.com/office/officeart/2005/8/quickstyle/simple1" qsCatId="simple" csTypeId="urn:microsoft.com/office/officeart/2005/8/colors/colorful2" csCatId="colorful" phldr="1"/>
      <dgm:spPr/>
      <dgm:t>
        <a:bodyPr/>
        <a:lstStyle/>
        <a:p>
          <a:endParaRPr lang="en-US"/>
        </a:p>
      </dgm:t>
    </dgm:pt>
    <dgm:pt modelId="{1FA94E50-2FC1-4260-AC1A-07AE0A6383CF}">
      <dgm:prSet/>
      <dgm:spPr/>
      <dgm:t>
        <a:bodyPr/>
        <a:lstStyle/>
        <a:p>
          <a:r>
            <a:rPr lang="en-GB" dirty="0"/>
            <a:t>In </a:t>
          </a:r>
          <a:r>
            <a:rPr lang="en-GB" b="1" dirty="0"/>
            <a:t>high context </a:t>
          </a:r>
          <a:r>
            <a:rPr lang="en-GB" dirty="0"/>
            <a:t>cultures, the context of communication conveys much of the meaning, much of the information is implicit. </a:t>
          </a:r>
          <a:r>
            <a:rPr lang="en-GB" b="1" i="1" dirty="0"/>
            <a:t>How</a:t>
          </a:r>
          <a:r>
            <a:rPr lang="en-GB" i="1" dirty="0"/>
            <a:t> </a:t>
          </a:r>
          <a:r>
            <a:rPr lang="en-GB" dirty="0"/>
            <a:t>something is said may be more important than </a:t>
          </a:r>
          <a:r>
            <a:rPr lang="en-GB" b="1" i="1" dirty="0"/>
            <a:t>what</a:t>
          </a:r>
          <a:r>
            <a:rPr lang="en-GB" dirty="0"/>
            <a:t> is being said.</a:t>
          </a:r>
          <a:endParaRPr lang="en-US" dirty="0"/>
        </a:p>
      </dgm:t>
    </dgm:pt>
    <dgm:pt modelId="{D10C7214-A43F-4B63-81BB-8D0D905A43F0}" type="parTrans" cxnId="{10D3FBBA-D248-43F2-958A-A84705413308}">
      <dgm:prSet/>
      <dgm:spPr/>
      <dgm:t>
        <a:bodyPr/>
        <a:lstStyle/>
        <a:p>
          <a:endParaRPr lang="en-US"/>
        </a:p>
      </dgm:t>
    </dgm:pt>
    <dgm:pt modelId="{9AB187C5-5EBA-4EF8-8F5D-47BBA4F9C011}" type="sibTrans" cxnId="{10D3FBBA-D248-43F2-958A-A84705413308}">
      <dgm:prSet/>
      <dgm:spPr/>
      <dgm:t>
        <a:bodyPr/>
        <a:lstStyle/>
        <a:p>
          <a:endParaRPr lang="en-US"/>
        </a:p>
      </dgm:t>
    </dgm:pt>
    <dgm:pt modelId="{D23F0BB5-F503-4051-BE6F-9441693B2ABD}">
      <dgm:prSet/>
      <dgm:spPr>
        <a:solidFill>
          <a:schemeClr val="accent1">
            <a:lumMod val="75000"/>
          </a:schemeClr>
        </a:solidFill>
      </dgm:spPr>
      <dgm:t>
        <a:bodyPr/>
        <a:lstStyle/>
        <a:p>
          <a:r>
            <a:rPr lang="en-GB" dirty="0"/>
            <a:t>In </a:t>
          </a:r>
          <a:r>
            <a:rPr lang="en-GB" b="1" dirty="0"/>
            <a:t>low context </a:t>
          </a:r>
          <a:r>
            <a:rPr lang="en-GB" dirty="0"/>
            <a:t>cultures, “what is meant, is being said”. Communication is explicit, contextual factors are less important. Communications takes places explicitly on an individual basis between members of in-groups and out-groups</a:t>
          </a:r>
          <a:endParaRPr lang="en-US" dirty="0"/>
        </a:p>
      </dgm:t>
    </dgm:pt>
    <dgm:pt modelId="{CE332F3D-8CAD-4A7D-8D43-9AB02600CAED}" type="parTrans" cxnId="{12DBFB99-822E-4E2C-B799-4E71D544173E}">
      <dgm:prSet/>
      <dgm:spPr/>
      <dgm:t>
        <a:bodyPr/>
        <a:lstStyle/>
        <a:p>
          <a:endParaRPr lang="en-US"/>
        </a:p>
      </dgm:t>
    </dgm:pt>
    <dgm:pt modelId="{11CED8F6-E7FA-473A-9967-3B4B92A208A9}" type="sibTrans" cxnId="{12DBFB99-822E-4E2C-B799-4E71D544173E}">
      <dgm:prSet/>
      <dgm:spPr/>
      <dgm:t>
        <a:bodyPr/>
        <a:lstStyle/>
        <a:p>
          <a:endParaRPr lang="en-US"/>
        </a:p>
      </dgm:t>
    </dgm:pt>
    <dgm:pt modelId="{19059A9F-F20B-4044-B4E0-4CA5B1ED6D64}" type="pres">
      <dgm:prSet presAssocID="{6BB47B09-6741-4429-96B1-5F76B314DC3D}" presName="Name0" presStyleCnt="0">
        <dgm:presLayoutVars>
          <dgm:dir/>
          <dgm:animLvl val="lvl"/>
          <dgm:resizeHandles val="exact"/>
        </dgm:presLayoutVars>
      </dgm:prSet>
      <dgm:spPr/>
    </dgm:pt>
    <dgm:pt modelId="{201037BB-CC2A-4DF8-BA0D-3BE2C57753BF}" type="pres">
      <dgm:prSet presAssocID="{1FA94E50-2FC1-4260-AC1A-07AE0A6383CF}" presName="parTxOnly" presStyleLbl="node1" presStyleIdx="0" presStyleCnt="2" custScaleY="144892">
        <dgm:presLayoutVars>
          <dgm:chMax val="0"/>
          <dgm:chPref val="0"/>
          <dgm:bulletEnabled val="1"/>
        </dgm:presLayoutVars>
      </dgm:prSet>
      <dgm:spPr/>
    </dgm:pt>
    <dgm:pt modelId="{F1D7BABF-DC79-430E-A4A3-47FE9358EB38}" type="pres">
      <dgm:prSet presAssocID="{9AB187C5-5EBA-4EF8-8F5D-47BBA4F9C011}" presName="parTxOnlySpace" presStyleCnt="0"/>
      <dgm:spPr/>
    </dgm:pt>
    <dgm:pt modelId="{FD4553F5-4205-4DE4-A2B7-7CF44ECB4C4A}" type="pres">
      <dgm:prSet presAssocID="{D23F0BB5-F503-4051-BE6F-9441693B2ABD}" presName="parTxOnly" presStyleLbl="node1" presStyleIdx="1" presStyleCnt="2" custScaleY="144892">
        <dgm:presLayoutVars>
          <dgm:chMax val="0"/>
          <dgm:chPref val="0"/>
          <dgm:bulletEnabled val="1"/>
        </dgm:presLayoutVars>
      </dgm:prSet>
      <dgm:spPr/>
    </dgm:pt>
  </dgm:ptLst>
  <dgm:cxnLst>
    <dgm:cxn modelId="{53DD3330-FD9D-42F4-BCEC-E64C5C27801C}" type="presOf" srcId="{D23F0BB5-F503-4051-BE6F-9441693B2ABD}" destId="{FD4553F5-4205-4DE4-A2B7-7CF44ECB4C4A}" srcOrd="0" destOrd="0" presId="urn:microsoft.com/office/officeart/2005/8/layout/chevron1"/>
    <dgm:cxn modelId="{EE07C394-149C-495B-84B1-E82FD0D3D8A9}" type="presOf" srcId="{1FA94E50-2FC1-4260-AC1A-07AE0A6383CF}" destId="{201037BB-CC2A-4DF8-BA0D-3BE2C57753BF}" srcOrd="0" destOrd="0" presId="urn:microsoft.com/office/officeart/2005/8/layout/chevron1"/>
    <dgm:cxn modelId="{12DBFB99-822E-4E2C-B799-4E71D544173E}" srcId="{6BB47B09-6741-4429-96B1-5F76B314DC3D}" destId="{D23F0BB5-F503-4051-BE6F-9441693B2ABD}" srcOrd="1" destOrd="0" parTransId="{CE332F3D-8CAD-4A7D-8D43-9AB02600CAED}" sibTransId="{11CED8F6-E7FA-473A-9967-3B4B92A208A9}"/>
    <dgm:cxn modelId="{10D3FBBA-D248-43F2-958A-A84705413308}" srcId="{6BB47B09-6741-4429-96B1-5F76B314DC3D}" destId="{1FA94E50-2FC1-4260-AC1A-07AE0A6383CF}" srcOrd="0" destOrd="0" parTransId="{D10C7214-A43F-4B63-81BB-8D0D905A43F0}" sibTransId="{9AB187C5-5EBA-4EF8-8F5D-47BBA4F9C011}"/>
    <dgm:cxn modelId="{318AECEE-16BC-48BD-8291-76F91D36A59D}" type="presOf" srcId="{6BB47B09-6741-4429-96B1-5F76B314DC3D}" destId="{19059A9F-F20B-4044-B4E0-4CA5B1ED6D64}" srcOrd="0" destOrd="0" presId="urn:microsoft.com/office/officeart/2005/8/layout/chevron1"/>
    <dgm:cxn modelId="{4A56C5BF-EB00-4AE4-B2D7-77B3163F9852}" type="presParOf" srcId="{19059A9F-F20B-4044-B4E0-4CA5B1ED6D64}" destId="{201037BB-CC2A-4DF8-BA0D-3BE2C57753BF}" srcOrd="0" destOrd="0" presId="urn:microsoft.com/office/officeart/2005/8/layout/chevron1"/>
    <dgm:cxn modelId="{9B10C25C-5D7D-4860-8CBF-BFA1C124CC0C}" type="presParOf" srcId="{19059A9F-F20B-4044-B4E0-4CA5B1ED6D64}" destId="{F1D7BABF-DC79-430E-A4A3-47FE9358EB38}" srcOrd="1" destOrd="0" presId="urn:microsoft.com/office/officeart/2005/8/layout/chevron1"/>
    <dgm:cxn modelId="{0C0DF42B-C020-4C7C-8562-0EFE75ABB5BD}" type="presParOf" srcId="{19059A9F-F20B-4044-B4E0-4CA5B1ED6D64}" destId="{FD4553F5-4205-4DE4-A2B7-7CF44ECB4C4A}"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5E2ABF-F562-44E8-86AE-4E50102C029D}"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38F5F646-068D-4843-8736-3C4DD6F2D2E1}">
      <dgm:prSet/>
      <dgm:spPr/>
      <dgm:t>
        <a:bodyPr/>
        <a:lstStyle/>
        <a:p>
          <a:r>
            <a:rPr lang="en-GB"/>
            <a:t>At the end of this session you should be aware of Trumpenaars’7 Dimensions of culture and their potential impact on business communication.</a:t>
          </a:r>
          <a:endParaRPr lang="en-US"/>
        </a:p>
      </dgm:t>
    </dgm:pt>
    <dgm:pt modelId="{D41AC3A6-4889-4541-9D8E-E03644B13B0C}" type="parTrans" cxnId="{4C73257E-4F11-4214-83AE-0235E11FF739}">
      <dgm:prSet/>
      <dgm:spPr/>
      <dgm:t>
        <a:bodyPr/>
        <a:lstStyle/>
        <a:p>
          <a:endParaRPr lang="en-US"/>
        </a:p>
      </dgm:t>
    </dgm:pt>
    <dgm:pt modelId="{8C832467-ED8E-42A4-83BF-279E20787B04}" type="sibTrans" cxnId="{4C73257E-4F11-4214-83AE-0235E11FF739}">
      <dgm:prSet/>
      <dgm:spPr/>
      <dgm:t>
        <a:bodyPr/>
        <a:lstStyle/>
        <a:p>
          <a:endParaRPr lang="en-US"/>
        </a:p>
      </dgm:t>
    </dgm:pt>
    <dgm:pt modelId="{B996DD47-BBCC-4C5A-AFD4-737FB74B2B23}">
      <dgm:prSet/>
      <dgm:spPr/>
      <dgm:t>
        <a:bodyPr/>
        <a:lstStyle/>
        <a:p>
          <a:r>
            <a:rPr lang="en-GB" dirty="0"/>
            <a:t>From last week’s session</a:t>
          </a:r>
        </a:p>
        <a:p>
          <a:r>
            <a:rPr lang="en-GB" dirty="0"/>
            <a:t>You should be familiar with High Context and Low Context Theory</a:t>
          </a:r>
          <a:endParaRPr lang="en-US" dirty="0"/>
        </a:p>
      </dgm:t>
    </dgm:pt>
    <dgm:pt modelId="{FE80C6AC-43E4-4FCA-953B-199BB94AF18C}" type="parTrans" cxnId="{829EE164-01AB-4105-B494-3294C74FEE33}">
      <dgm:prSet/>
      <dgm:spPr/>
      <dgm:t>
        <a:bodyPr/>
        <a:lstStyle/>
        <a:p>
          <a:endParaRPr lang="en-US"/>
        </a:p>
      </dgm:t>
    </dgm:pt>
    <dgm:pt modelId="{8504781D-54B5-4A0B-8D4D-F760B4CF2A4A}" type="sibTrans" cxnId="{829EE164-01AB-4105-B494-3294C74FEE33}">
      <dgm:prSet/>
      <dgm:spPr/>
      <dgm:t>
        <a:bodyPr/>
        <a:lstStyle/>
        <a:p>
          <a:endParaRPr lang="en-US"/>
        </a:p>
      </dgm:t>
    </dgm:pt>
    <dgm:pt modelId="{6D9511FC-78E3-493E-8EAC-3710D61D7A17}" type="pres">
      <dgm:prSet presAssocID="{015E2ABF-F562-44E8-86AE-4E50102C029D}" presName="diagram" presStyleCnt="0">
        <dgm:presLayoutVars>
          <dgm:dir/>
          <dgm:resizeHandles val="exact"/>
        </dgm:presLayoutVars>
      </dgm:prSet>
      <dgm:spPr/>
    </dgm:pt>
    <dgm:pt modelId="{D029D8D6-6603-4A01-B9D6-3F2EC3EC3C63}" type="pres">
      <dgm:prSet presAssocID="{38F5F646-068D-4843-8736-3C4DD6F2D2E1}" presName="node" presStyleLbl="node1" presStyleIdx="0" presStyleCnt="2">
        <dgm:presLayoutVars>
          <dgm:bulletEnabled val="1"/>
        </dgm:presLayoutVars>
      </dgm:prSet>
      <dgm:spPr/>
    </dgm:pt>
    <dgm:pt modelId="{E4AFE13C-C254-4674-A26E-E6CDD8FC5098}" type="pres">
      <dgm:prSet presAssocID="{8C832467-ED8E-42A4-83BF-279E20787B04}" presName="sibTrans" presStyleCnt="0"/>
      <dgm:spPr/>
    </dgm:pt>
    <dgm:pt modelId="{6102BCC5-761C-450C-A5E4-4B130732DD53}" type="pres">
      <dgm:prSet presAssocID="{B996DD47-BBCC-4C5A-AFD4-737FB74B2B23}" presName="node" presStyleLbl="node1" presStyleIdx="1" presStyleCnt="2">
        <dgm:presLayoutVars>
          <dgm:bulletEnabled val="1"/>
        </dgm:presLayoutVars>
      </dgm:prSet>
      <dgm:spPr/>
    </dgm:pt>
  </dgm:ptLst>
  <dgm:cxnLst>
    <dgm:cxn modelId="{829EE164-01AB-4105-B494-3294C74FEE33}" srcId="{015E2ABF-F562-44E8-86AE-4E50102C029D}" destId="{B996DD47-BBCC-4C5A-AFD4-737FB74B2B23}" srcOrd="1" destOrd="0" parTransId="{FE80C6AC-43E4-4FCA-953B-199BB94AF18C}" sibTransId="{8504781D-54B5-4A0B-8D4D-F760B4CF2A4A}"/>
    <dgm:cxn modelId="{106D2A4A-802B-4151-8F7A-931D28A602A0}" type="presOf" srcId="{B996DD47-BBCC-4C5A-AFD4-737FB74B2B23}" destId="{6102BCC5-761C-450C-A5E4-4B130732DD53}" srcOrd="0" destOrd="0" presId="urn:microsoft.com/office/officeart/2005/8/layout/default"/>
    <dgm:cxn modelId="{354E6472-2008-4FCB-95D8-3A8EC773E88F}" type="presOf" srcId="{38F5F646-068D-4843-8736-3C4DD6F2D2E1}" destId="{D029D8D6-6603-4A01-B9D6-3F2EC3EC3C63}" srcOrd="0" destOrd="0" presId="urn:microsoft.com/office/officeart/2005/8/layout/default"/>
    <dgm:cxn modelId="{4C73257E-4F11-4214-83AE-0235E11FF739}" srcId="{015E2ABF-F562-44E8-86AE-4E50102C029D}" destId="{38F5F646-068D-4843-8736-3C4DD6F2D2E1}" srcOrd="0" destOrd="0" parTransId="{D41AC3A6-4889-4541-9D8E-E03644B13B0C}" sibTransId="{8C832467-ED8E-42A4-83BF-279E20787B04}"/>
    <dgm:cxn modelId="{D3E01AE3-B04E-4297-843C-DB8770AE3EE3}" type="presOf" srcId="{015E2ABF-F562-44E8-86AE-4E50102C029D}" destId="{6D9511FC-78E3-493E-8EAC-3710D61D7A17}" srcOrd="0" destOrd="0" presId="urn:microsoft.com/office/officeart/2005/8/layout/default"/>
    <dgm:cxn modelId="{2C16BF3B-2AFC-4512-AE26-D5A8C2B73D2D}" type="presParOf" srcId="{6D9511FC-78E3-493E-8EAC-3710D61D7A17}" destId="{D029D8D6-6603-4A01-B9D6-3F2EC3EC3C63}" srcOrd="0" destOrd="0" presId="urn:microsoft.com/office/officeart/2005/8/layout/default"/>
    <dgm:cxn modelId="{3EFDD204-AA07-4462-BAC2-A408B03826F0}" type="presParOf" srcId="{6D9511FC-78E3-493E-8EAC-3710D61D7A17}" destId="{E4AFE13C-C254-4674-A26E-E6CDD8FC5098}" srcOrd="1" destOrd="0" presId="urn:microsoft.com/office/officeart/2005/8/layout/default"/>
    <dgm:cxn modelId="{31086081-47F4-48A8-AF3A-D22FD0D6CBA8}" type="presParOf" srcId="{6D9511FC-78E3-493E-8EAC-3710D61D7A17}" destId="{6102BCC5-761C-450C-A5E4-4B130732DD5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037BB-CC2A-4DF8-BA0D-3BE2C57753BF}">
      <dsp:nvSpPr>
        <dsp:cNvPr id="0" name=""/>
        <dsp:cNvSpPr/>
      </dsp:nvSpPr>
      <dsp:spPr>
        <a:xfrm>
          <a:off x="9242" y="574671"/>
          <a:ext cx="5524797" cy="320199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In </a:t>
          </a:r>
          <a:r>
            <a:rPr lang="en-GB" sz="1800" b="1" kern="1200" dirty="0"/>
            <a:t>high context </a:t>
          </a:r>
          <a:r>
            <a:rPr lang="en-GB" sz="1800" kern="1200" dirty="0"/>
            <a:t>cultures, the context of communication conveys much of the meaning, much of the information is implicit. </a:t>
          </a:r>
          <a:r>
            <a:rPr lang="en-GB" sz="1800" b="1" i="1" kern="1200" dirty="0"/>
            <a:t>How</a:t>
          </a:r>
          <a:r>
            <a:rPr lang="en-GB" sz="1800" i="1" kern="1200" dirty="0"/>
            <a:t> </a:t>
          </a:r>
          <a:r>
            <a:rPr lang="en-GB" sz="1800" kern="1200" dirty="0"/>
            <a:t>something is said may be more important than </a:t>
          </a:r>
          <a:r>
            <a:rPr lang="en-GB" sz="1800" b="1" i="1" kern="1200" dirty="0"/>
            <a:t>what</a:t>
          </a:r>
          <a:r>
            <a:rPr lang="en-GB" sz="1800" kern="1200" dirty="0"/>
            <a:t> is being said.</a:t>
          </a:r>
          <a:endParaRPr lang="en-US" sz="1800" kern="1200" dirty="0"/>
        </a:p>
      </dsp:txBody>
      <dsp:txXfrm>
        <a:off x="1610240" y="574671"/>
        <a:ext cx="2322802" cy="3201995"/>
      </dsp:txXfrm>
    </dsp:sp>
    <dsp:sp modelId="{FD4553F5-4205-4DE4-A2B7-7CF44ECB4C4A}">
      <dsp:nvSpPr>
        <dsp:cNvPr id="0" name=""/>
        <dsp:cNvSpPr/>
      </dsp:nvSpPr>
      <dsp:spPr>
        <a:xfrm>
          <a:off x="4981560" y="574671"/>
          <a:ext cx="5524797" cy="3201995"/>
        </a:xfrm>
        <a:prstGeom prst="chevron">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In </a:t>
          </a:r>
          <a:r>
            <a:rPr lang="en-GB" sz="1800" b="1" kern="1200" dirty="0"/>
            <a:t>low context </a:t>
          </a:r>
          <a:r>
            <a:rPr lang="en-GB" sz="1800" kern="1200" dirty="0"/>
            <a:t>cultures, “what is meant, is being said”. Communication is explicit, contextual factors are less important. Communications takes places explicitly on an individual basis between members of in-groups and out-groups</a:t>
          </a:r>
          <a:endParaRPr lang="en-US" sz="1800" kern="1200" dirty="0"/>
        </a:p>
      </dsp:txBody>
      <dsp:txXfrm>
        <a:off x="6582558" y="574671"/>
        <a:ext cx="2322802" cy="3201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9D8D6-6603-4A01-B9D6-3F2EC3EC3C63}">
      <dsp:nvSpPr>
        <dsp:cNvPr id="0" name=""/>
        <dsp:cNvSpPr/>
      </dsp:nvSpPr>
      <dsp:spPr>
        <a:xfrm>
          <a:off x="1283" y="673807"/>
          <a:ext cx="5006206" cy="300372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At the end of this session you should be aware of Trumpenaars’7 Dimensions of culture and their potential impact on business communication.</a:t>
          </a:r>
          <a:endParaRPr lang="en-US" sz="3200" kern="1200"/>
        </a:p>
      </dsp:txBody>
      <dsp:txXfrm>
        <a:off x="1283" y="673807"/>
        <a:ext cx="5006206" cy="3003723"/>
      </dsp:txXfrm>
    </dsp:sp>
    <dsp:sp modelId="{6102BCC5-761C-450C-A5E4-4B130732DD53}">
      <dsp:nvSpPr>
        <dsp:cNvPr id="0" name=""/>
        <dsp:cNvSpPr/>
      </dsp:nvSpPr>
      <dsp:spPr>
        <a:xfrm>
          <a:off x="5508110" y="673807"/>
          <a:ext cx="5006206" cy="300372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From last week’s session</a:t>
          </a:r>
        </a:p>
        <a:p>
          <a:pPr marL="0" lvl="0" indent="0" algn="ctr" defTabSz="1422400">
            <a:lnSpc>
              <a:spcPct val="90000"/>
            </a:lnSpc>
            <a:spcBef>
              <a:spcPct val="0"/>
            </a:spcBef>
            <a:spcAft>
              <a:spcPct val="35000"/>
            </a:spcAft>
            <a:buNone/>
          </a:pPr>
          <a:r>
            <a:rPr lang="en-GB" sz="3200" kern="1200" dirty="0"/>
            <a:t>You should be familiar with High Context and Low Context Theory</a:t>
          </a:r>
          <a:endParaRPr lang="en-US" sz="3200" kern="1200" dirty="0"/>
        </a:p>
      </dsp:txBody>
      <dsp:txXfrm>
        <a:off x="5508110" y="673807"/>
        <a:ext cx="5006206" cy="300372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F43BF6F-1635-4861-BF90-6FE5742D6A9A}" type="slidenum">
              <a:rPr lang="en-US" altLang="en-US" sz="1200"/>
              <a:pPr eaLnBrk="1" hangingPunct="1"/>
              <a:t>11</a:t>
            </a:fld>
            <a:endParaRPr lang="en-US" altLang="en-US" sz="1200"/>
          </a:p>
        </p:txBody>
      </p:sp>
    </p:spTree>
    <p:extLst>
      <p:ext uri="{BB962C8B-B14F-4D97-AF65-F5344CB8AC3E}">
        <p14:creationId xmlns:p14="http://schemas.microsoft.com/office/powerpoint/2010/main" val="299016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A6A6AF5-4BD9-44A2-A544-822730EAE92C}" type="slidenum">
              <a:rPr lang="en-US" altLang="en-US" sz="1200"/>
              <a:pPr eaLnBrk="1" hangingPunct="1"/>
              <a:t>12</a:t>
            </a:fld>
            <a:endParaRPr lang="en-US" altLang="en-US" sz="1200"/>
          </a:p>
        </p:txBody>
      </p:sp>
    </p:spTree>
    <p:extLst>
      <p:ext uri="{BB962C8B-B14F-4D97-AF65-F5344CB8AC3E}">
        <p14:creationId xmlns:p14="http://schemas.microsoft.com/office/powerpoint/2010/main" val="239591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BC1D0C88-34FF-42EF-B5A8-B287E670DECF}" type="slidenum">
              <a:rPr lang="en-US" altLang="en-US" sz="1200"/>
              <a:pPr eaLnBrk="1" hangingPunct="1"/>
              <a:t>13</a:t>
            </a:fld>
            <a:endParaRPr lang="en-US" altLang="en-US" sz="1200"/>
          </a:p>
        </p:txBody>
      </p:sp>
    </p:spTree>
    <p:extLst>
      <p:ext uri="{BB962C8B-B14F-4D97-AF65-F5344CB8AC3E}">
        <p14:creationId xmlns:p14="http://schemas.microsoft.com/office/powerpoint/2010/main" val="2350284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81F7803D-A96C-487C-8B9F-6C6AF276C9D8}" type="slidenum">
              <a:rPr lang="en-US" altLang="en-US" sz="1200"/>
              <a:pPr eaLnBrk="1" hangingPunct="1"/>
              <a:t>14</a:t>
            </a:fld>
            <a:endParaRPr lang="en-US" altLang="en-US" sz="1200"/>
          </a:p>
        </p:txBody>
      </p:sp>
    </p:spTree>
    <p:extLst>
      <p:ext uri="{BB962C8B-B14F-4D97-AF65-F5344CB8AC3E}">
        <p14:creationId xmlns:p14="http://schemas.microsoft.com/office/powerpoint/2010/main" val="504592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08F28204-D12C-4D28-9BD6-5BCE7225FC46}" type="slidenum">
              <a:rPr lang="en-US" altLang="en-US" sz="1200"/>
              <a:pPr eaLnBrk="1" hangingPunct="1"/>
              <a:t>15</a:t>
            </a:fld>
            <a:endParaRPr lang="en-US" altLang="en-US" sz="1200"/>
          </a:p>
        </p:txBody>
      </p:sp>
    </p:spTree>
    <p:extLst>
      <p:ext uri="{BB962C8B-B14F-4D97-AF65-F5344CB8AC3E}">
        <p14:creationId xmlns:p14="http://schemas.microsoft.com/office/powerpoint/2010/main" val="1564773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6174D6D-126E-45A5-93F3-C1548CA51178}" type="slidenum">
              <a:rPr lang="en-US" altLang="en-US" sz="1200"/>
              <a:pPr eaLnBrk="1" hangingPunct="1"/>
              <a:t>16</a:t>
            </a:fld>
            <a:endParaRPr lang="en-US" altLang="en-US" sz="1200"/>
          </a:p>
        </p:txBody>
      </p:sp>
    </p:spTree>
    <p:extLst>
      <p:ext uri="{BB962C8B-B14F-4D97-AF65-F5344CB8AC3E}">
        <p14:creationId xmlns:p14="http://schemas.microsoft.com/office/powerpoint/2010/main" val="719653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13F912ED-5631-47CB-A5E3-F86E4FE37E28}" type="slidenum">
              <a:rPr lang="en-US" altLang="en-US" sz="1200"/>
              <a:pPr eaLnBrk="1" hangingPunct="1"/>
              <a:t>17</a:t>
            </a:fld>
            <a:endParaRPr lang="en-US" altLang="en-US" sz="1200"/>
          </a:p>
        </p:txBody>
      </p:sp>
    </p:spTree>
    <p:extLst>
      <p:ext uri="{BB962C8B-B14F-4D97-AF65-F5344CB8AC3E}">
        <p14:creationId xmlns:p14="http://schemas.microsoft.com/office/powerpoint/2010/main" val="1379511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B012DC7-E414-4C20-A57B-04CD0703CE65}" type="slidenum">
              <a:rPr lang="en-US" altLang="en-US" sz="1200"/>
              <a:pPr eaLnBrk="1" hangingPunct="1"/>
              <a:t>18</a:t>
            </a:fld>
            <a:endParaRPr lang="en-US" altLang="en-US" sz="1200"/>
          </a:p>
        </p:txBody>
      </p:sp>
    </p:spTree>
    <p:extLst>
      <p:ext uri="{BB962C8B-B14F-4D97-AF65-F5344CB8AC3E}">
        <p14:creationId xmlns:p14="http://schemas.microsoft.com/office/powerpoint/2010/main" val="1315269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EC58FED2-A82C-437E-8D3E-FB9DDC5CE7DB}" type="slidenum">
              <a:rPr lang="en-US" altLang="en-US" sz="1200"/>
              <a:pPr eaLnBrk="1" hangingPunct="1"/>
              <a:t>19</a:t>
            </a:fld>
            <a:endParaRPr lang="en-US" altLang="en-US" sz="1200"/>
          </a:p>
        </p:txBody>
      </p:sp>
    </p:spTree>
    <p:extLst>
      <p:ext uri="{BB962C8B-B14F-4D97-AF65-F5344CB8AC3E}">
        <p14:creationId xmlns:p14="http://schemas.microsoft.com/office/powerpoint/2010/main" val="282564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6051370-5144-4AE1-835E-B8D973EB3713}" type="slidenum">
              <a:rPr lang="en-US" altLang="en-US" sz="1200"/>
              <a:pPr eaLnBrk="1" hangingPunct="1"/>
              <a:t>20</a:t>
            </a:fld>
            <a:endParaRPr lang="en-US" altLang="en-US" sz="1200"/>
          </a:p>
        </p:txBody>
      </p:sp>
    </p:spTree>
    <p:extLst>
      <p:ext uri="{BB962C8B-B14F-4D97-AF65-F5344CB8AC3E}">
        <p14:creationId xmlns:p14="http://schemas.microsoft.com/office/powerpoint/2010/main" val="2607024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29/10/2023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DdfMI97IxLY?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LawhbsCWqs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CW7aWKXB5J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RwDDb_h2i0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zs-dPY7gDo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8RE4Dmexii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ultureandbusiness.weebly.com/trompenaars-model.html" TargetMode="External"/><Relationship Id="rId2" Type="http://schemas.openxmlformats.org/officeDocument/2006/relationships/hyperlink" Target="https://www.mindtools.com/pages/article/seven-dimension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Week 2</a:t>
            </a:r>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1987499" y="4810308"/>
            <a:ext cx="9003022" cy="1076551"/>
          </a:xfrm>
        </p:spPr>
        <p:txBody>
          <a:bodyPr>
            <a:normAutofit/>
          </a:bodyPr>
          <a:lstStyle/>
          <a:p>
            <a:pPr algn="l"/>
            <a:r>
              <a:rPr lang="en-GB"/>
              <a:t>Welcome</a:t>
            </a:r>
            <a:endParaRPr lang="en-GB" dirty="0"/>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03A2F-68DB-590F-9BBC-769FE41BBF07}"/>
              </a:ext>
            </a:extLst>
          </p:cNvPr>
          <p:cNvSpPr>
            <a:spLocks noGrp="1"/>
          </p:cNvSpPr>
          <p:nvPr>
            <p:ph type="title"/>
          </p:nvPr>
        </p:nvSpPr>
        <p:spPr>
          <a:xfrm>
            <a:off x="743713" y="502020"/>
            <a:ext cx="5716399" cy="1642970"/>
          </a:xfrm>
        </p:spPr>
        <p:txBody>
          <a:bodyPr vert="horz" lIns="91440" tIns="45720" rIns="91440" bIns="45720" rtlCol="0" anchor="b">
            <a:normAutofit/>
          </a:bodyPr>
          <a:lstStyle/>
          <a:p>
            <a:r>
              <a:rPr lang="en-US" sz="5400" b="1" kern="1200" dirty="0">
                <a:latin typeface="+mn-lt"/>
                <a:ea typeface="+mj-ea"/>
                <a:cs typeface="+mj-cs"/>
              </a:rPr>
              <a:t>Culture and Theory </a:t>
            </a:r>
          </a:p>
        </p:txBody>
      </p:sp>
      <p:sp>
        <p:nvSpPr>
          <p:cNvPr id="3" name="Content Placeholder 2">
            <a:extLst>
              <a:ext uri="{FF2B5EF4-FFF2-40B4-BE49-F238E27FC236}">
                <a16:creationId xmlns:a16="http://schemas.microsoft.com/office/drawing/2014/main" id="{0C380783-5EB5-BD3D-A30F-12CF430A0F8F}"/>
              </a:ext>
            </a:extLst>
          </p:cNvPr>
          <p:cNvSpPr>
            <a:spLocks noGrp="1"/>
          </p:cNvSpPr>
          <p:nvPr>
            <p:ph idx="1"/>
          </p:nvPr>
        </p:nvSpPr>
        <p:spPr>
          <a:xfrm>
            <a:off x="743713" y="2405894"/>
            <a:ext cx="5716399" cy="1788154"/>
          </a:xfrm>
          <a:solidFill>
            <a:schemeClr val="accent1">
              <a:lumMod val="50000"/>
            </a:schemeClr>
          </a:solidFill>
        </p:spPr>
        <p:txBody>
          <a:bodyPr vert="horz" lIns="91440" tIns="45720" rIns="91440" bIns="45720" rtlCol="0" anchor="t">
            <a:normAutofit/>
          </a:bodyPr>
          <a:lstStyle/>
          <a:p>
            <a:pPr marL="0" indent="0">
              <a:buNone/>
            </a:pPr>
            <a:r>
              <a:rPr lang="en-US" sz="4800" b="1" kern="1200" dirty="0">
                <a:solidFill>
                  <a:schemeClr val="bg1"/>
                </a:solidFill>
                <a:latin typeface="+mn-lt"/>
                <a:ea typeface="+mn-ea"/>
                <a:cs typeface="+mn-cs"/>
              </a:rPr>
              <a:t>Hall’s High Context and Low Context </a:t>
            </a:r>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Group">
            <a:extLst>
              <a:ext uri="{FF2B5EF4-FFF2-40B4-BE49-F238E27FC236}">
                <a16:creationId xmlns:a16="http://schemas.microsoft.com/office/drawing/2014/main" id="{7CD9DD20-5606-8C0A-043B-17E18D2C52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04866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77DE3E17-FE50-D5BE-7425-A53FCF55F4C8}"/>
              </a:ext>
            </a:extLst>
          </p:cNvPr>
          <p:cNvPicPr>
            <a:picLocks noChangeAspect="1"/>
          </p:cNvPicPr>
          <p:nvPr/>
        </p:nvPicPr>
        <p:blipFill rotWithShape="1">
          <a:blip r:embed="rId2">
            <a:alphaModFix amt="35000"/>
          </a:blip>
          <a:srcRect t="15287" b="444"/>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dirty="0">
                <a:solidFill>
                  <a:schemeClr val="tx2"/>
                </a:solidFill>
                <a:latin typeface="+mn-lt"/>
              </a:rPr>
              <a:t>HALLS HIGH AND LOW CONTEXT COMMUNICATION </a:t>
            </a:r>
          </a:p>
        </p:txBody>
      </p:sp>
      <p:graphicFrame>
        <p:nvGraphicFramePr>
          <p:cNvPr id="5" name="Content Placeholder 2">
            <a:extLst>
              <a:ext uri="{FF2B5EF4-FFF2-40B4-BE49-F238E27FC236}">
                <a16:creationId xmlns:a16="http://schemas.microsoft.com/office/drawing/2014/main" id="{82B00E0C-1F4A-D849-9CAB-D78A0AD7BD49}"/>
              </a:ext>
            </a:extLst>
          </p:cNvPr>
          <p:cNvGraphicFramePr>
            <a:graphicFrameLocks noGrp="1"/>
          </p:cNvGraphicFramePr>
          <p:nvPr>
            <p:ph idx="1"/>
            <p:extLst>
              <p:ext uri="{D42A27DB-BD31-4B8C-83A1-F6EECF244321}">
                <p14:modId xmlns:p14="http://schemas.microsoft.com/office/powerpoint/2010/main" val="6133299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1C220FE-1AF4-720D-626D-1F947BD1880D}"/>
              </a:ext>
            </a:extLst>
          </p:cNvPr>
          <p:cNvSpPr txBox="1"/>
          <p:nvPr/>
        </p:nvSpPr>
        <p:spPr>
          <a:xfrm>
            <a:off x="375920" y="6065520"/>
            <a:ext cx="2590800" cy="369332"/>
          </a:xfrm>
          <a:prstGeom prst="rect">
            <a:avLst/>
          </a:prstGeom>
          <a:noFill/>
        </p:spPr>
        <p:txBody>
          <a:bodyPr wrap="square" rtlCol="0">
            <a:spAutoFit/>
          </a:bodyPr>
          <a:lstStyle/>
          <a:p>
            <a:pPr>
              <a:spcAft>
                <a:spcPts val="600"/>
              </a:spcAft>
            </a:pPr>
            <a:r>
              <a:rPr lang="en-GB" dirty="0"/>
              <a:t>(</a:t>
            </a:r>
            <a:r>
              <a:rPr lang="en-GB" dirty="0" err="1"/>
              <a:t>Søderholm</a:t>
            </a:r>
            <a:r>
              <a:rPr lang="en-GB" dirty="0"/>
              <a:t>, 2013)</a:t>
            </a:r>
            <a:endParaRPr lang="en-GB"/>
          </a:p>
        </p:txBody>
      </p:sp>
    </p:spTree>
    <p:extLst>
      <p:ext uri="{BB962C8B-B14F-4D97-AF65-F5344CB8AC3E}">
        <p14:creationId xmlns:p14="http://schemas.microsoft.com/office/powerpoint/2010/main" val="658923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205A-9795-74E5-6108-708B0D9CD6AA}"/>
              </a:ext>
            </a:extLst>
          </p:cNvPr>
          <p:cNvSpPr>
            <a:spLocks noGrp="1"/>
          </p:cNvSpPr>
          <p:nvPr>
            <p:ph type="title"/>
          </p:nvPr>
        </p:nvSpPr>
        <p:spPr/>
        <p:txBody>
          <a:bodyPr/>
          <a:lstStyle/>
          <a:p>
            <a:endParaRPr lang="en-GB"/>
          </a:p>
        </p:txBody>
      </p:sp>
      <p:pic>
        <p:nvPicPr>
          <p:cNvPr id="1026" name="Picture 2" descr="Differences in high-context and low-context communication styles">
            <a:extLst>
              <a:ext uri="{FF2B5EF4-FFF2-40B4-BE49-F238E27FC236}">
                <a16:creationId xmlns:a16="http://schemas.microsoft.com/office/drawing/2014/main" id="{4CC8A443-D549-41C7-5E3A-695364DADA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707" y="193501"/>
            <a:ext cx="11955401" cy="6009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268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HIGH AND LOW CONTEXT COMMUNICATION</a:t>
            </a:r>
          </a:p>
        </p:txBody>
      </p:sp>
      <p:sp>
        <p:nvSpPr>
          <p:cNvPr id="3" name="Content Placeholder 2"/>
          <p:cNvSpPr>
            <a:spLocks noGrp="1"/>
          </p:cNvSpPr>
          <p:nvPr>
            <p:ph idx="1"/>
          </p:nvPr>
        </p:nvSpPr>
        <p:spPr/>
        <p:txBody>
          <a:bodyPr>
            <a:normAutofit fontScale="55000" lnSpcReduction="20000"/>
          </a:bodyPr>
          <a:lstStyle/>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r>
              <a:rPr lang="en-GB" sz="1200" dirty="0"/>
              <a:t>         </a:t>
            </a:r>
          </a:p>
          <a:p>
            <a:pPr>
              <a:buNone/>
            </a:pPr>
            <a:endParaRPr lang="en-GB" sz="1200" dirty="0"/>
          </a:p>
          <a:p>
            <a:pPr>
              <a:buNone/>
            </a:pPr>
            <a:endParaRPr lang="en-GB" sz="1200" dirty="0"/>
          </a:p>
          <a:p>
            <a:pPr>
              <a:buNone/>
            </a:pPr>
            <a:r>
              <a:rPr lang="en-GB" sz="1200" dirty="0"/>
              <a:t> </a:t>
            </a:r>
            <a:r>
              <a:rPr lang="en-GB" sz="1200" dirty="0" err="1"/>
              <a:t>Katan</a:t>
            </a:r>
            <a:r>
              <a:rPr lang="en-GB" sz="1200" dirty="0"/>
              <a:t>, D. (1999) </a:t>
            </a:r>
            <a:r>
              <a:rPr lang="en-GB" sz="1200" i="1" dirty="0"/>
              <a:t>Translating Cultures: An Introduction for Translators, Interpreters, and Mediators</a:t>
            </a:r>
            <a:r>
              <a:rPr lang="en-GB" sz="1200" dirty="0"/>
              <a:t>. Manchester, St. Jerome Publishing </a:t>
            </a:r>
          </a:p>
        </p:txBody>
      </p:sp>
      <p:pic>
        <p:nvPicPr>
          <p:cNvPr id="4" name="Picture 3" descr="pistillo.gif"/>
          <p:cNvPicPr>
            <a:picLocks noChangeAspect="1"/>
          </p:cNvPicPr>
          <p:nvPr/>
        </p:nvPicPr>
        <p:blipFill>
          <a:blip r:embed="rId2" cstate="print"/>
          <a:stretch>
            <a:fillRect/>
          </a:stretch>
        </p:blipFill>
        <p:spPr>
          <a:xfrm>
            <a:off x="1097280" y="1802324"/>
            <a:ext cx="8872244" cy="4175143"/>
          </a:xfrm>
          <a:prstGeom prst="rect">
            <a:avLst/>
          </a:prstGeom>
        </p:spPr>
      </p:pic>
    </p:spTree>
    <p:extLst>
      <p:ext uri="{BB962C8B-B14F-4D97-AF65-F5344CB8AC3E}">
        <p14:creationId xmlns:p14="http://schemas.microsoft.com/office/powerpoint/2010/main" val="683510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1B9D5-EF6D-95A9-AE81-E92FB6D3482B}"/>
              </a:ext>
            </a:extLst>
          </p:cNvPr>
          <p:cNvSpPr>
            <a:spLocks noGrp="1"/>
          </p:cNvSpPr>
          <p:nvPr>
            <p:ph type="title"/>
          </p:nvPr>
        </p:nvSpPr>
        <p:spPr/>
        <p:txBody>
          <a:bodyPr/>
          <a:lstStyle/>
          <a:p>
            <a:endParaRPr lang="en-GB"/>
          </a:p>
        </p:txBody>
      </p:sp>
      <p:pic>
        <p:nvPicPr>
          <p:cNvPr id="4" name="Online Media 3" title="High and Low Context Cultures">
            <a:hlinkClick r:id="" action="ppaction://media"/>
            <a:extLst>
              <a:ext uri="{FF2B5EF4-FFF2-40B4-BE49-F238E27FC236}">
                <a16:creationId xmlns:a16="http://schemas.microsoft.com/office/drawing/2014/main" id="{71D1A3EB-75EE-EB2E-A994-A4C1FAEFFAD7}"/>
              </a:ext>
            </a:extLst>
          </p:cNvPr>
          <p:cNvPicPr>
            <a:picLocks noGrp="1" noRot="1" noChangeAspect="1"/>
          </p:cNvPicPr>
          <p:nvPr>
            <p:ph idx="1"/>
            <a:videoFile r:link="rId1"/>
          </p:nvPr>
        </p:nvPicPr>
        <p:blipFill>
          <a:blip r:embed="rId3"/>
          <a:stretch>
            <a:fillRect/>
          </a:stretch>
        </p:blipFill>
        <p:spPr>
          <a:xfrm>
            <a:off x="1097280" y="-9713"/>
            <a:ext cx="9252065" cy="6938364"/>
          </a:xfrm>
          <a:prstGeom prst="rect">
            <a:avLst/>
          </a:prstGeom>
        </p:spPr>
      </p:pic>
    </p:spTree>
    <p:extLst>
      <p:ext uri="{BB962C8B-B14F-4D97-AF65-F5344CB8AC3E}">
        <p14:creationId xmlns:p14="http://schemas.microsoft.com/office/powerpoint/2010/main" val="261974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9D08-633E-25AF-C21C-C3E2A5DE8FE6}"/>
              </a:ext>
            </a:extLst>
          </p:cNvPr>
          <p:cNvSpPr>
            <a:spLocks noGrp="1"/>
          </p:cNvSpPr>
          <p:nvPr>
            <p:ph type="title"/>
          </p:nvPr>
        </p:nvSpPr>
        <p:spPr>
          <a:xfrm>
            <a:off x="965199" y="851517"/>
            <a:ext cx="5130795" cy="873374"/>
          </a:xfrm>
        </p:spPr>
        <p:txBody>
          <a:bodyPr>
            <a:normAutofit/>
          </a:bodyPr>
          <a:lstStyle/>
          <a:p>
            <a:r>
              <a:rPr lang="en-GB" sz="4000" b="1" dirty="0">
                <a:latin typeface="+mn-lt"/>
              </a:rPr>
              <a:t>Possible Implications?</a:t>
            </a:r>
          </a:p>
        </p:txBody>
      </p:sp>
      <p:sp>
        <p:nvSpPr>
          <p:cNvPr id="3" name="Content Placeholder 2">
            <a:extLst>
              <a:ext uri="{FF2B5EF4-FFF2-40B4-BE49-F238E27FC236}">
                <a16:creationId xmlns:a16="http://schemas.microsoft.com/office/drawing/2014/main" id="{9085E262-2FE8-5E48-E33E-088942561D5D}"/>
              </a:ext>
            </a:extLst>
          </p:cNvPr>
          <p:cNvSpPr>
            <a:spLocks noGrp="1"/>
          </p:cNvSpPr>
          <p:nvPr>
            <p:ph idx="1"/>
          </p:nvPr>
        </p:nvSpPr>
        <p:spPr>
          <a:xfrm>
            <a:off x="965199" y="2470248"/>
            <a:ext cx="5726545" cy="3536236"/>
          </a:xfrm>
        </p:spPr>
        <p:txBody>
          <a:bodyPr>
            <a:normAutofit/>
          </a:bodyPr>
          <a:lstStyle/>
          <a:p>
            <a:pPr marL="0" indent="0">
              <a:buNone/>
            </a:pPr>
            <a:r>
              <a:rPr lang="en-GB" sz="2400" dirty="0"/>
              <a:t>What are the possible implications for International Business if one company is from  High Context culture and the other company is from a Low Context Culture? </a:t>
            </a:r>
          </a:p>
          <a:p>
            <a:pPr marL="0" indent="0">
              <a:buNone/>
            </a:pPr>
            <a:r>
              <a:rPr lang="en-GB" sz="2400" b="1" dirty="0"/>
              <a:t>Please discuss in pairs then feed back to the class</a:t>
            </a:r>
          </a:p>
        </p:txBody>
      </p:sp>
      <p:pic>
        <p:nvPicPr>
          <p:cNvPr id="7" name="Graphic 6" descr="Questions">
            <a:extLst>
              <a:ext uri="{FF2B5EF4-FFF2-40B4-BE49-F238E27FC236}">
                <a16:creationId xmlns:a16="http://schemas.microsoft.com/office/drawing/2014/main" id="{E0BE68A7-9809-EA67-0C58-5D67A5BDF1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93413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4856" y="885652"/>
            <a:ext cx="3408218" cy="1327612"/>
          </a:xfrm>
        </p:spPr>
        <p:txBody>
          <a:bodyPr>
            <a:normAutofit fontScale="90000"/>
          </a:bodyPr>
          <a:lstStyle/>
          <a:p>
            <a:r>
              <a:rPr lang="en-GB" sz="4100" b="1" dirty="0">
                <a:solidFill>
                  <a:schemeClr val="tx2"/>
                </a:solidFill>
                <a:latin typeface="Arial Black" panose="020B0A04020102020204" pitchFamily="34" charset="0"/>
              </a:rPr>
              <a:t>PRACTICAL </a:t>
            </a:r>
            <a:r>
              <a:rPr lang="en-GB" sz="4100" dirty="0">
                <a:solidFill>
                  <a:srgbClr val="FFFFFF"/>
                </a:solidFill>
              </a:rPr>
              <a:t>IMPLICATIONS</a:t>
            </a:r>
          </a:p>
        </p:txBody>
      </p:sp>
      <p:sp>
        <p:nvSpPr>
          <p:cNvPr id="5" name="Content Placeholder 4"/>
          <p:cNvSpPr>
            <a:spLocks noGrp="1"/>
          </p:cNvSpPr>
          <p:nvPr>
            <p:ph idx="1"/>
          </p:nvPr>
        </p:nvSpPr>
        <p:spPr>
          <a:xfrm>
            <a:off x="394856" y="2047008"/>
            <a:ext cx="11109072" cy="3925340"/>
          </a:xfrm>
        </p:spPr>
        <p:txBody>
          <a:bodyPr anchor="ctr">
            <a:normAutofit/>
          </a:bodyPr>
          <a:lstStyle/>
          <a:p>
            <a:pPr>
              <a:spcBef>
                <a:spcPts val="600"/>
              </a:spcBef>
              <a:spcAft>
                <a:spcPts val="600"/>
              </a:spcAft>
            </a:pPr>
            <a:r>
              <a:rPr lang="en-GB" sz="2200" dirty="0"/>
              <a:t>Low-context managers often do not take the time that it needs to build the relationships that make communication in high context societies effective.</a:t>
            </a:r>
          </a:p>
          <a:p>
            <a:pPr>
              <a:spcBef>
                <a:spcPts val="600"/>
              </a:spcBef>
              <a:spcAft>
                <a:spcPts val="600"/>
              </a:spcAft>
            </a:pPr>
            <a:r>
              <a:rPr lang="en-GB" sz="2200" dirty="0"/>
              <a:t>Low-context managers’ need for explicit communication may appear rude, abrupt and lacking in trust. They may also miss the ‘real’ message because they are not able to read the contextual clues.</a:t>
            </a:r>
          </a:p>
          <a:p>
            <a:pPr>
              <a:spcBef>
                <a:spcPts val="600"/>
              </a:spcBef>
              <a:spcAft>
                <a:spcPts val="600"/>
              </a:spcAft>
            </a:pPr>
            <a:r>
              <a:rPr lang="en-GB" sz="2200" dirty="0"/>
              <a:t>High-context managers may find the lack of close knit groups and the unavailability of the easy flow of information within the groups difficult. Their low-context counterparts may see them as wanting to be ‘spoon-fed’, as very dependant on others.</a:t>
            </a:r>
          </a:p>
          <a:p>
            <a:pPr>
              <a:spcBef>
                <a:spcPts val="600"/>
              </a:spcBef>
              <a:spcAft>
                <a:spcPts val="600"/>
              </a:spcAft>
            </a:pPr>
            <a:r>
              <a:rPr lang="en-GB" sz="2200" dirty="0"/>
              <a:t>In many high context cultures, formal meetings are the end of a decision making process, not the place and time where the decision takes place.</a:t>
            </a:r>
          </a:p>
          <a:p>
            <a:endParaRPr lang="en-GB" sz="1900" dirty="0"/>
          </a:p>
        </p:txBody>
      </p:sp>
    </p:spTree>
    <p:extLst>
      <p:ext uri="{BB962C8B-B14F-4D97-AF65-F5344CB8AC3E}">
        <p14:creationId xmlns:p14="http://schemas.microsoft.com/office/powerpoint/2010/main" val="2482718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43840" y="586855"/>
            <a:ext cx="3424248" cy="4570361"/>
          </a:xfrm>
        </p:spPr>
        <p:txBody>
          <a:bodyPr anchor="b">
            <a:normAutofit/>
          </a:bodyPr>
          <a:lstStyle/>
          <a:p>
            <a:pPr algn="r"/>
            <a:r>
              <a:rPr lang="en-GB" sz="4800" b="1" dirty="0">
                <a:solidFill>
                  <a:srgbClr val="FFFFFF"/>
                </a:solidFill>
              </a:rPr>
              <a:t>Trompenaars and Hampden-Turner’s 7 Dimension of Culture</a:t>
            </a:r>
          </a:p>
        </p:txBody>
      </p:sp>
      <p:sp>
        <p:nvSpPr>
          <p:cNvPr id="3" name="Content Placeholder 2"/>
          <p:cNvSpPr>
            <a:spLocks noGrp="1"/>
          </p:cNvSpPr>
          <p:nvPr>
            <p:ph idx="1"/>
          </p:nvPr>
        </p:nvSpPr>
        <p:spPr>
          <a:xfrm>
            <a:off x="4367695" y="511388"/>
            <a:ext cx="7357583" cy="5986948"/>
          </a:xfrm>
        </p:spPr>
        <p:txBody>
          <a:bodyPr anchor="ctr">
            <a:normAutofit fontScale="92500" lnSpcReduction="20000"/>
          </a:bodyPr>
          <a:lstStyle/>
          <a:p>
            <a:endParaRPr lang="en-US" altLang="en-US" sz="2000" dirty="0">
              <a:ea typeface="ヒラギノ角ゴ Pro W3" pitchFamily="109" charset="-128"/>
            </a:endParaRPr>
          </a:p>
          <a:p>
            <a:endParaRPr lang="en-US" altLang="en-US" sz="2000" dirty="0">
              <a:ea typeface="ヒラギノ角ゴ Pro W3" pitchFamily="109" charset="-128"/>
            </a:endParaRPr>
          </a:p>
          <a:p>
            <a:r>
              <a:rPr lang="en-US" altLang="en-US" sz="2400" dirty="0">
                <a:ea typeface="ヒラギノ角ゴ Pro W3" pitchFamily="109" charset="-128"/>
              </a:rPr>
              <a:t>Management consultants Fons Trompenaars and Charles Hampden-Turner spent 10 years researching the preferences and values of people in dozens of cultures around the world. As part of this, they sent questionnaires to more than 46,000 managers in 40 countries. Their sample was more balanced on gender and background than Hofstede’s sample.</a:t>
            </a:r>
          </a:p>
          <a:p>
            <a:endParaRPr lang="en-US" altLang="en-US" sz="2400" dirty="0">
              <a:ea typeface="ヒラギノ角ゴ Pro W3" pitchFamily="109" charset="-128"/>
            </a:endParaRPr>
          </a:p>
          <a:p>
            <a:r>
              <a:rPr lang="en-US" altLang="en-US" sz="2400" dirty="0">
                <a:ea typeface="ヒラギノ角ゴ Pro W3" pitchFamily="109" charset="-128"/>
              </a:rPr>
              <a:t>They concluded that there are seven dimensions in which cultural preferences differ from each other. </a:t>
            </a:r>
            <a:r>
              <a:rPr lang="en-US" sz="2400" dirty="0"/>
              <a:t>The seven value dimensions identified were: </a:t>
            </a:r>
            <a:br>
              <a:rPr lang="en-US" sz="2400" dirty="0"/>
            </a:br>
            <a:r>
              <a:rPr lang="en-US" sz="2400" dirty="0"/>
              <a:t>1)Universalism versus particularism </a:t>
            </a:r>
            <a:br>
              <a:rPr lang="en-US" sz="2400" dirty="0"/>
            </a:br>
            <a:r>
              <a:rPr lang="en-US" sz="2400" dirty="0"/>
              <a:t>2)Communitarianism versus individualism </a:t>
            </a:r>
            <a:br>
              <a:rPr lang="en-US" sz="2400" dirty="0"/>
            </a:br>
            <a:r>
              <a:rPr lang="en-US" sz="2400" dirty="0"/>
              <a:t>3)Neutral versus emotional </a:t>
            </a:r>
            <a:br>
              <a:rPr lang="en-US" sz="2400" dirty="0"/>
            </a:br>
            <a:r>
              <a:rPr lang="en-US" sz="2400" dirty="0"/>
              <a:t>4)Defuse versus specific cultures</a:t>
            </a:r>
            <a:br>
              <a:rPr lang="en-US" sz="2400" dirty="0"/>
            </a:br>
            <a:r>
              <a:rPr lang="en-US" sz="2400" dirty="0"/>
              <a:t>5)Achievement versus ascription </a:t>
            </a:r>
            <a:br>
              <a:rPr lang="en-US" sz="2400" dirty="0"/>
            </a:br>
            <a:r>
              <a:rPr lang="en-US" sz="2400" dirty="0"/>
              <a:t>6)Human-Time relationship and</a:t>
            </a:r>
            <a:br>
              <a:rPr lang="en-US" sz="2400" dirty="0"/>
            </a:br>
            <a:r>
              <a:rPr lang="en-US" sz="2400" dirty="0"/>
              <a:t>7)Human-Nature relationship</a:t>
            </a:r>
            <a:br>
              <a:rPr lang="en-US" sz="2400" dirty="0"/>
            </a:br>
            <a:endParaRPr lang="en-US" sz="2400" dirty="0"/>
          </a:p>
          <a:p>
            <a:r>
              <a:rPr lang="en-US" altLang="en-US" sz="2400" dirty="0">
                <a:ea typeface="ヒラギノ角ゴ Pro W3" pitchFamily="109" charset="-128"/>
              </a:rPr>
              <a:t>They published their work in their 1997 book, "Riding the Waves of Culture.“</a:t>
            </a:r>
          </a:p>
          <a:p>
            <a:endParaRPr lang="en-US" altLang="en-US" sz="1700" dirty="0">
              <a:ea typeface="ヒラギノ角ゴ Pro W3" pitchFamily="109" charset="-128"/>
            </a:endParaRPr>
          </a:p>
          <a:p>
            <a:endParaRPr lang="en-GB" sz="1700" dirty="0"/>
          </a:p>
        </p:txBody>
      </p:sp>
      <p:sp>
        <p:nvSpPr>
          <p:cNvPr id="4" name="Content Placeholder 2"/>
          <p:cNvSpPr txBox="1">
            <a:spLocks/>
          </p:cNvSpPr>
          <p:nvPr/>
        </p:nvSpPr>
        <p:spPr>
          <a:xfrm>
            <a:off x="2589212" y="3191933"/>
            <a:ext cx="7467600" cy="48736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endParaRPr lang="en-US" altLang="en-US" dirty="0">
              <a:ea typeface="ヒラギノ角ゴ Pro W3" pitchFamily="109" charset="-128"/>
            </a:endParaRPr>
          </a:p>
        </p:txBody>
      </p:sp>
    </p:spTree>
    <p:extLst>
      <p:ext uri="{BB962C8B-B14F-4D97-AF65-F5344CB8AC3E}">
        <p14:creationId xmlns:p14="http://schemas.microsoft.com/office/powerpoint/2010/main" val="107625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4E428-B69D-F678-5D63-25422CBA6FD2}"/>
              </a:ext>
            </a:extLst>
          </p:cNvPr>
          <p:cNvSpPr>
            <a:spLocks noGrp="1"/>
          </p:cNvSpPr>
          <p:nvPr>
            <p:ph type="title"/>
          </p:nvPr>
        </p:nvSpPr>
        <p:spPr>
          <a:xfrm>
            <a:off x="466722" y="586855"/>
            <a:ext cx="3201366" cy="3387497"/>
          </a:xfrm>
        </p:spPr>
        <p:txBody>
          <a:bodyPr anchor="b">
            <a:normAutofit/>
          </a:bodyPr>
          <a:lstStyle/>
          <a:p>
            <a:pPr algn="r"/>
            <a:r>
              <a:rPr lang="en-GB" sz="4800" b="1" dirty="0">
                <a:solidFill>
                  <a:srgbClr val="FFFFFF"/>
                </a:solidFill>
                <a:latin typeface="+mn-lt"/>
              </a:rPr>
              <a:t>Activity</a:t>
            </a:r>
          </a:p>
        </p:txBody>
      </p:sp>
      <p:sp>
        <p:nvSpPr>
          <p:cNvPr id="3" name="Content Placeholder 2">
            <a:extLst>
              <a:ext uri="{FF2B5EF4-FFF2-40B4-BE49-F238E27FC236}">
                <a16:creationId xmlns:a16="http://schemas.microsoft.com/office/drawing/2014/main" id="{FEDA49EE-3BF4-1D54-632C-BFD7190A8B4C}"/>
              </a:ext>
            </a:extLst>
          </p:cNvPr>
          <p:cNvSpPr>
            <a:spLocks noGrp="1"/>
          </p:cNvSpPr>
          <p:nvPr>
            <p:ph idx="1"/>
          </p:nvPr>
        </p:nvSpPr>
        <p:spPr>
          <a:xfrm>
            <a:off x="4810259" y="649480"/>
            <a:ext cx="6555347" cy="5546047"/>
          </a:xfrm>
        </p:spPr>
        <p:txBody>
          <a:bodyPr anchor="ctr">
            <a:normAutofit/>
          </a:bodyPr>
          <a:lstStyle/>
          <a:p>
            <a:pPr marL="0" indent="0">
              <a:buNone/>
            </a:pPr>
            <a:r>
              <a:rPr lang="en-GB" sz="2400" dirty="0"/>
              <a:t>You will be placed into Groups: </a:t>
            </a:r>
          </a:p>
          <a:p>
            <a:r>
              <a:rPr lang="en-GB" sz="2400" dirty="0"/>
              <a:t>Each Group will be given a Cultural Dimension to Research and then report back to the Class</a:t>
            </a:r>
          </a:p>
          <a:p>
            <a:r>
              <a:rPr lang="en-GB" sz="2400" dirty="0"/>
              <a:t>DO NOT copy and paste</a:t>
            </a:r>
          </a:p>
          <a:p>
            <a:r>
              <a:rPr lang="en-GB" sz="2400" dirty="0"/>
              <a:t>You have 20 minutes</a:t>
            </a:r>
          </a:p>
          <a:p>
            <a:r>
              <a:rPr lang="en-GB" sz="2400" dirty="0"/>
              <a:t>Students online will be placed into TEAMS rooms – you must contribute</a:t>
            </a:r>
          </a:p>
        </p:txBody>
      </p:sp>
    </p:spTree>
    <p:extLst>
      <p:ext uri="{BB962C8B-B14F-4D97-AF65-F5344CB8AC3E}">
        <p14:creationId xmlns:p14="http://schemas.microsoft.com/office/powerpoint/2010/main" val="1854622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29027"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dirty="0"/>
              <a:t>Universalism: belief that ideas and practices can be applied everywhere in the world without modification</a:t>
            </a:r>
          </a:p>
          <a:p>
            <a:pPr marL="787613" lvl="1" indent="-326035"/>
            <a:r>
              <a:rPr lang="en-US" altLang="en-US" dirty="0"/>
              <a:t>In countries with high universalism, focus is more on formal rules, business contracts are adhered to closely, people believe “a deal is a deal”</a:t>
            </a:r>
          </a:p>
          <a:p>
            <a:pPr marL="787613" lvl="1" indent="-326035"/>
            <a:r>
              <a:rPr lang="en-US" altLang="en-US" dirty="0"/>
              <a:t>Includes Canada, U.S., Germany, U.K., Netherlands, France, Japan, Singapore, Thailand, and Hong Kong.</a:t>
            </a:r>
          </a:p>
          <a:p>
            <a:pPr marL="787613" lvl="1" indent="-326035"/>
            <a:endParaRPr lang="en-US" altLang="en-US" dirty="0"/>
          </a:p>
          <a:p>
            <a:pPr marL="787613" lvl="1" indent="-326035"/>
            <a:r>
              <a:rPr lang="en-US" altLang="en-US" dirty="0">
                <a:hlinkClick r:id="rId3"/>
              </a:rPr>
              <a:t>Universalism versus </a:t>
            </a:r>
            <a:r>
              <a:rPr lang="en-US" altLang="en-US" dirty="0" err="1">
                <a:hlinkClick r:id="rId3"/>
              </a:rPr>
              <a:t>Particularlism</a:t>
            </a:r>
            <a:endParaRPr lang="en-US" altLang="en-US" dirty="0"/>
          </a:p>
        </p:txBody>
      </p:sp>
      <p:sp>
        <p:nvSpPr>
          <p:cNvPr id="12902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p>
        </p:txBody>
      </p:sp>
      <p:sp>
        <p:nvSpPr>
          <p:cNvPr id="12902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12903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2"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941346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 calcmode="lin" valueType="num">
                                      <p:cBhvr>
                                        <p:cTn id="7" dur="500" fill="hold"/>
                                        <p:tgtEl>
                                          <p:spTgt spid="129026"/>
                                        </p:tgtEl>
                                        <p:attrNameLst>
                                          <p:attrName>ppt_w</p:attrName>
                                        </p:attrNameLst>
                                      </p:cBhvr>
                                      <p:tavLst>
                                        <p:tav tm="0">
                                          <p:val>
                                            <p:fltVal val="0"/>
                                          </p:val>
                                        </p:tav>
                                        <p:tav tm="100000">
                                          <p:val>
                                            <p:strVal val="#ppt_w"/>
                                          </p:val>
                                        </p:tav>
                                      </p:tavLst>
                                    </p:anim>
                                    <p:anim calcmode="lin" valueType="num">
                                      <p:cBhvr>
                                        <p:cTn id="8" dur="500" fill="hold"/>
                                        <p:tgtEl>
                                          <p:spTgt spid="129026"/>
                                        </p:tgtEl>
                                        <p:attrNameLst>
                                          <p:attrName>ppt_h</p:attrName>
                                        </p:attrNameLst>
                                      </p:cBhvr>
                                      <p:tavLst>
                                        <p:tav tm="0">
                                          <p:val>
                                            <p:strVal val="#ppt_h"/>
                                          </p:val>
                                        </p:tav>
                                        <p:tav tm="100000">
                                          <p:val>
                                            <p:strVal val="#ppt_h"/>
                                          </p:val>
                                        </p:tav>
                                      </p:tavLst>
                                    </p:anim>
                                  </p:childTnLst>
                                </p:cTn>
                              </p:par>
                            </p:childTnLst>
                          </p:cTn>
                        </p:par>
                        <p:par>
                          <p:cTn id="9" fill="hold" nodeType="afterGroup">
                            <p:stCondLst>
                              <p:cond delay="500"/>
                            </p:stCondLst>
                            <p:childTnLst>
                              <p:par>
                                <p:cTn id="10" presetID="22" presetClass="entr" presetSubtype="1" fill="hold" grpId="0" nodeType="afterEffect">
                                  <p:stCondLst>
                                    <p:cond delay="0"/>
                                  </p:stCondLst>
                                  <p:childTnLst>
                                    <p:set>
                                      <p:cBhvr>
                                        <p:cTn id="11" dur="1" fill="hold">
                                          <p:stCondLst>
                                            <p:cond delay="0"/>
                                          </p:stCondLst>
                                        </p:cTn>
                                        <p:tgtEl>
                                          <p:spTgt spid="129028"/>
                                        </p:tgtEl>
                                        <p:attrNameLst>
                                          <p:attrName>style.visibility</p:attrName>
                                        </p:attrNameLst>
                                      </p:cBhvr>
                                      <p:to>
                                        <p:strVal val="visible"/>
                                      </p:to>
                                    </p:set>
                                    <p:animEffect transition="in" filter="wipe(up)">
                                      <p:cBhvr>
                                        <p:cTn id="12" dur="500"/>
                                        <p:tgtEl>
                                          <p:spTgt spid="129028"/>
                                        </p:tgtEl>
                                      </p:cBhvr>
                                    </p:animEffect>
                                  </p:childTnLst>
                                </p:cTn>
                              </p:par>
                            </p:childTnLst>
                          </p:cTn>
                        </p:par>
                        <p:par>
                          <p:cTn id="13" fill="hold" nodeType="afterGroup">
                            <p:stCondLst>
                              <p:cond delay="1000"/>
                            </p:stCondLst>
                            <p:childTnLst>
                              <p:par>
                                <p:cTn id="14" presetID="4" presetClass="entr" presetSubtype="16" fill="hold" grpId="0" nodeType="afterEffect">
                                  <p:stCondLst>
                                    <p:cond delay="0"/>
                                  </p:stCondLst>
                                  <p:childTnLst>
                                    <p:set>
                                      <p:cBhvr>
                                        <p:cTn id="15" dur="1" fill="hold">
                                          <p:stCondLst>
                                            <p:cond delay="0"/>
                                          </p:stCondLst>
                                        </p:cTn>
                                        <p:tgtEl>
                                          <p:spTgt spid="129029"/>
                                        </p:tgtEl>
                                        <p:attrNameLst>
                                          <p:attrName>style.visibility</p:attrName>
                                        </p:attrNameLst>
                                      </p:cBhvr>
                                      <p:to>
                                        <p:strVal val="visible"/>
                                      </p:to>
                                    </p:set>
                                    <p:animEffect transition="in" filter="box(in)">
                                      <p:cBhvr>
                                        <p:cTn id="16" dur="500"/>
                                        <p:tgtEl>
                                          <p:spTgt spid="129029"/>
                                        </p:tgtEl>
                                      </p:cBhvr>
                                    </p:animEffect>
                                  </p:childTnLst>
                                </p:cTn>
                              </p:par>
                            </p:childTnLst>
                          </p:cTn>
                        </p:par>
                        <p:par>
                          <p:cTn id="17" fill="hold" nodeType="afterGroup">
                            <p:stCondLst>
                              <p:cond delay="1500"/>
                            </p:stCondLst>
                            <p:childTnLst>
                              <p:par>
                                <p:cTn id="18" presetID="23" presetClass="entr" presetSubtype="16" fill="hold" grpId="0" nodeType="afterEffect">
                                  <p:stCondLst>
                                    <p:cond delay="0"/>
                                  </p:stCondLst>
                                  <p:childTnLst>
                                    <p:set>
                                      <p:cBhvr>
                                        <p:cTn id="19" dur="1" fill="hold">
                                          <p:stCondLst>
                                            <p:cond delay="0"/>
                                          </p:stCondLst>
                                        </p:cTn>
                                        <p:tgtEl>
                                          <p:spTgt spid="129030"/>
                                        </p:tgtEl>
                                        <p:attrNameLst>
                                          <p:attrName>style.visibility</p:attrName>
                                        </p:attrNameLst>
                                      </p:cBhvr>
                                      <p:to>
                                        <p:strVal val="visible"/>
                                      </p:to>
                                    </p:set>
                                    <p:anim calcmode="lin" valueType="num">
                                      <p:cBhvr>
                                        <p:cTn id="20" dur="500" fill="hold"/>
                                        <p:tgtEl>
                                          <p:spTgt spid="129030"/>
                                        </p:tgtEl>
                                        <p:attrNameLst>
                                          <p:attrName>ppt_w</p:attrName>
                                        </p:attrNameLst>
                                      </p:cBhvr>
                                      <p:tavLst>
                                        <p:tav tm="0">
                                          <p:val>
                                            <p:fltVal val="0"/>
                                          </p:val>
                                        </p:tav>
                                        <p:tav tm="100000">
                                          <p:val>
                                            <p:strVal val="#ppt_w"/>
                                          </p:val>
                                        </p:tav>
                                      </p:tavLst>
                                    </p:anim>
                                    <p:anim calcmode="lin" valueType="num">
                                      <p:cBhvr>
                                        <p:cTn id="21" dur="500" fill="hold"/>
                                        <p:tgtEl>
                                          <p:spTgt spid="129030"/>
                                        </p:tgtEl>
                                        <p:attrNameLst>
                                          <p:attrName>ppt_h</p:attrName>
                                        </p:attrNameLst>
                                      </p:cBhvr>
                                      <p:tavLst>
                                        <p:tav tm="0">
                                          <p:val>
                                            <p:fltVal val="0"/>
                                          </p:val>
                                        </p:tav>
                                        <p:tav tm="100000">
                                          <p:val>
                                            <p:strVal val="#ppt_h"/>
                                          </p:val>
                                        </p:tav>
                                      </p:tavLst>
                                    </p:anim>
                                  </p:childTnLst>
                                </p:cTn>
                              </p:par>
                            </p:childTnLst>
                          </p:cTn>
                        </p:par>
                        <p:par>
                          <p:cTn id="22" fill="hold" nodeType="afterGroup">
                            <p:stCondLst>
                              <p:cond delay="2000"/>
                            </p:stCondLst>
                            <p:childTnLst>
                              <p:par>
                                <p:cTn id="23" presetID="4" presetClass="entr" presetSubtype="16" fill="hold" grpId="0" nodeType="afterEffect">
                                  <p:stCondLst>
                                    <p:cond delay="0"/>
                                  </p:stCondLst>
                                  <p:childTnLst>
                                    <p:set>
                                      <p:cBhvr>
                                        <p:cTn id="24" dur="1" fill="hold">
                                          <p:stCondLst>
                                            <p:cond delay="0"/>
                                          </p:stCondLst>
                                        </p:cTn>
                                        <p:tgtEl>
                                          <p:spTgt spid="129031"/>
                                        </p:tgtEl>
                                        <p:attrNameLst>
                                          <p:attrName>style.visibility</p:attrName>
                                        </p:attrNameLst>
                                      </p:cBhvr>
                                      <p:to>
                                        <p:strVal val="visible"/>
                                      </p:to>
                                    </p:set>
                                    <p:animEffect transition="in" filter="box(in)">
                                      <p:cBhvr>
                                        <p:cTn id="25" dur="500"/>
                                        <p:tgtEl>
                                          <p:spTgt spid="129031"/>
                                        </p:tgtEl>
                                      </p:cBhvr>
                                    </p:animEffect>
                                  </p:childTnLst>
                                </p:cTn>
                              </p:par>
                            </p:childTnLst>
                          </p:cTn>
                        </p:par>
                        <p:par>
                          <p:cTn id="26" fill="hold" nodeType="afterGroup">
                            <p:stCondLst>
                              <p:cond delay="2500"/>
                            </p:stCondLst>
                            <p:childTnLst>
                              <p:par>
                                <p:cTn id="27" presetID="23" presetClass="entr" presetSubtype="16" fill="hold" grpId="0" nodeType="afterEffect">
                                  <p:stCondLst>
                                    <p:cond delay="0"/>
                                  </p:stCondLst>
                                  <p:childTnLst>
                                    <p:set>
                                      <p:cBhvr>
                                        <p:cTn id="28" dur="1" fill="hold">
                                          <p:stCondLst>
                                            <p:cond delay="0"/>
                                          </p:stCondLst>
                                        </p:cTn>
                                        <p:tgtEl>
                                          <p:spTgt spid="129032"/>
                                        </p:tgtEl>
                                        <p:attrNameLst>
                                          <p:attrName>style.visibility</p:attrName>
                                        </p:attrNameLst>
                                      </p:cBhvr>
                                      <p:to>
                                        <p:strVal val="visible"/>
                                      </p:to>
                                    </p:set>
                                    <p:anim calcmode="lin" valueType="num">
                                      <p:cBhvr>
                                        <p:cTn id="29" dur="500" fill="hold"/>
                                        <p:tgtEl>
                                          <p:spTgt spid="129032"/>
                                        </p:tgtEl>
                                        <p:attrNameLst>
                                          <p:attrName>ppt_w</p:attrName>
                                        </p:attrNameLst>
                                      </p:cBhvr>
                                      <p:tavLst>
                                        <p:tav tm="0">
                                          <p:val>
                                            <p:fltVal val="0"/>
                                          </p:val>
                                        </p:tav>
                                        <p:tav tm="100000">
                                          <p:val>
                                            <p:strVal val="#ppt_w"/>
                                          </p:val>
                                        </p:tav>
                                      </p:tavLst>
                                    </p:anim>
                                    <p:anim calcmode="lin" valueType="num">
                                      <p:cBhvr>
                                        <p:cTn id="30" dur="500" fill="hold"/>
                                        <p:tgtEl>
                                          <p:spTgt spid="129032"/>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129027">
                                            <p:txEl>
                                              <p:pRg st="0" end="0"/>
                                            </p:txEl>
                                          </p:spTgt>
                                        </p:tgtEl>
                                        <p:attrNameLst>
                                          <p:attrName>style.visibility</p:attrName>
                                        </p:attrNameLst>
                                      </p:cBhvr>
                                      <p:to>
                                        <p:strVal val="visible"/>
                                      </p:to>
                                    </p:set>
                                    <p:animEffect transition="in" filter="slide(fromBottom)">
                                      <p:cBhvr>
                                        <p:cTn id="35" dur="500"/>
                                        <p:tgtEl>
                                          <p:spTgt spid="129027">
                                            <p:txEl>
                                              <p:pRg st="0" end="0"/>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29027">
                                            <p:txEl>
                                              <p:pRg st="1" end="1"/>
                                            </p:txEl>
                                          </p:spTgt>
                                        </p:tgtEl>
                                        <p:attrNameLst>
                                          <p:attrName>style.visibility</p:attrName>
                                        </p:attrNameLst>
                                      </p:cBhvr>
                                      <p:to>
                                        <p:strVal val="visible"/>
                                      </p:to>
                                    </p:set>
                                    <p:animEffect transition="in" filter="slide(fromBottom)">
                                      <p:cBhvr>
                                        <p:cTn id="40" dur="500"/>
                                        <p:tgtEl>
                                          <p:spTgt spid="129027">
                                            <p:txEl>
                                              <p:pRg st="1" end="1"/>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2" presetClass="entr" presetSubtype="4" fill="hold" grpId="0" nodeType="clickEffect">
                                  <p:stCondLst>
                                    <p:cond delay="0"/>
                                  </p:stCondLst>
                                  <p:childTnLst>
                                    <p:set>
                                      <p:cBhvr>
                                        <p:cTn id="44" dur="1" fill="hold">
                                          <p:stCondLst>
                                            <p:cond delay="0"/>
                                          </p:stCondLst>
                                        </p:cTn>
                                        <p:tgtEl>
                                          <p:spTgt spid="129027">
                                            <p:txEl>
                                              <p:pRg st="2" end="2"/>
                                            </p:txEl>
                                          </p:spTgt>
                                        </p:tgtEl>
                                        <p:attrNameLst>
                                          <p:attrName>style.visibility</p:attrName>
                                        </p:attrNameLst>
                                      </p:cBhvr>
                                      <p:to>
                                        <p:strVal val="visible"/>
                                      </p:to>
                                    </p:set>
                                    <p:animEffect transition="in" filter="slide(fromBottom)">
                                      <p:cBhvr>
                                        <p:cTn id="45" dur="500"/>
                                        <p:tgtEl>
                                          <p:spTgt spid="129027">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grpId="0" nodeType="clickEffect">
                                  <p:stCondLst>
                                    <p:cond delay="0"/>
                                  </p:stCondLst>
                                  <p:childTnLst>
                                    <p:set>
                                      <p:cBhvr>
                                        <p:cTn id="49" dur="1" fill="hold">
                                          <p:stCondLst>
                                            <p:cond delay="0"/>
                                          </p:stCondLst>
                                        </p:cTn>
                                        <p:tgtEl>
                                          <p:spTgt spid="129027">
                                            <p:txEl>
                                              <p:pRg st="4" end="4"/>
                                            </p:txEl>
                                          </p:spTgt>
                                        </p:tgtEl>
                                        <p:attrNameLst>
                                          <p:attrName>style.visibility</p:attrName>
                                        </p:attrNameLst>
                                      </p:cBhvr>
                                      <p:to>
                                        <p:strVal val="visible"/>
                                      </p:to>
                                    </p:set>
                                    <p:animEffect transition="in" filter="slide(fromBottom)">
                                      <p:cBhvr>
                                        <p:cTn id="50" dur="500"/>
                                        <p:tgtEl>
                                          <p:spTgt spid="129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build="p" bldLvl="2" autoUpdateAnimBg="0"/>
      <p:bldP spid="129028" grpId="0" animBg="1" autoUpdateAnimBg="0"/>
      <p:bldP spid="129029" grpId="0" animBg="1"/>
      <p:bldP spid="129030" grpId="0" autoUpdateAnimBg="0"/>
      <p:bldP spid="129031" grpId="0" animBg="1"/>
      <p:bldP spid="129032"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0051" name="Rectangle 3"/>
          <p:cNvSpPr>
            <a:spLocks noGrp="1" noChangeArrowheads="1"/>
          </p:cNvSpPr>
          <p:nvPr>
            <p:ph type="body" idx="1"/>
          </p:nvPr>
        </p:nvSpPr>
        <p:spPr>
          <a:xfrm>
            <a:off x="2062529" y="2529621"/>
            <a:ext cx="8455269" cy="4029808"/>
          </a:xfrm>
        </p:spPr>
        <p:txBody>
          <a:bodyPr/>
          <a:lstStyle/>
          <a:p>
            <a:pPr marL="329698" indent="-329698"/>
            <a:r>
              <a:rPr lang="en-US" altLang="en-US"/>
              <a:t>Particularism: belief that circumstances dictate how ideas and practices should be applied and something cannot be done the same everywhere</a:t>
            </a:r>
          </a:p>
          <a:p>
            <a:pPr marL="787613" lvl="1"/>
            <a:r>
              <a:rPr lang="en-US" altLang="en-US"/>
              <a:t>In countries with high particularism, legal contracts often modified, well-acquainted people often change the way in which deals are executed</a:t>
            </a:r>
          </a:p>
          <a:p>
            <a:pPr marL="787613" lvl="1"/>
            <a:r>
              <a:rPr lang="en-US" altLang="en-US"/>
              <a:t>Includes China and South Korea</a:t>
            </a:r>
          </a:p>
        </p:txBody>
      </p:sp>
      <p:sp>
        <p:nvSpPr>
          <p:cNvPr id="3277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tx2"/>
                </a:solidFill>
              </a:rPr>
              <a:t>.</a:t>
            </a:r>
          </a:p>
        </p:txBody>
      </p:sp>
      <p:sp>
        <p:nvSpPr>
          <p:cNvPr id="3277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3277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6"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34062240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Effect transition="in" filter="slide(fromBottom)">
                                      <p:cBhvr>
                                        <p:cTn id="7" dur="500"/>
                                        <p:tgtEl>
                                          <p:spTgt spid="130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30051">
                                            <p:txEl>
                                              <p:pRg st="1" end="1"/>
                                            </p:txEl>
                                          </p:spTgt>
                                        </p:tgtEl>
                                        <p:attrNameLst>
                                          <p:attrName>style.visibility</p:attrName>
                                        </p:attrNameLst>
                                      </p:cBhvr>
                                      <p:to>
                                        <p:strVal val="visible"/>
                                      </p:to>
                                    </p:set>
                                    <p:animEffect transition="in" filter="slide(fromBottom)">
                                      <p:cBhvr>
                                        <p:cTn id="12" dur="500"/>
                                        <p:tgtEl>
                                          <p:spTgt spid="130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30051">
                                            <p:txEl>
                                              <p:pRg st="2" end="2"/>
                                            </p:txEl>
                                          </p:spTgt>
                                        </p:tgtEl>
                                        <p:attrNameLst>
                                          <p:attrName>style.visibility</p:attrName>
                                        </p:attrNameLst>
                                      </p:cBhvr>
                                      <p:to>
                                        <p:strVal val="visible"/>
                                      </p:to>
                                    </p:set>
                                    <p:animEffect transition="in" filter="slide(fromBottom)">
                                      <p:cBhvr>
                                        <p:cTn id="17" dur="500"/>
                                        <p:tgtEl>
                                          <p:spTgt spid="1300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1075" name="Rectangle 3"/>
          <p:cNvSpPr>
            <a:spLocks noGrp="1" noChangeArrowheads="1"/>
          </p:cNvSpPr>
          <p:nvPr>
            <p:ph type="body" idx="1"/>
          </p:nvPr>
        </p:nvSpPr>
        <p:spPr>
          <a:xfrm>
            <a:off x="2062529" y="2529621"/>
            <a:ext cx="8455269" cy="4029808"/>
          </a:xfrm>
        </p:spPr>
        <p:txBody>
          <a:bodyPr/>
          <a:lstStyle/>
          <a:p>
            <a:pPr marL="329698" indent="-329698"/>
            <a:r>
              <a:rPr lang="en-US" altLang="en-US"/>
              <a:t>Individualism: people regard themselves as individuals</a:t>
            </a:r>
          </a:p>
          <a:p>
            <a:pPr marL="787613" lvl="1"/>
            <a:r>
              <a:rPr lang="en-US" altLang="en-US"/>
              <a:t>In countries high on individualism, people stress personal and individual matters, and are more likely to make negotiated decisions on the spot by a representative, achieve things alone and assume great personal responsibility</a:t>
            </a:r>
          </a:p>
          <a:p>
            <a:pPr marL="787613" lvl="1"/>
            <a:r>
              <a:rPr lang="en-US" altLang="en-US"/>
              <a:t>Includes Canada, Thailand, U.K., U.S., Netherlands, France, Japan, China, Singapore, and Hong Kong</a:t>
            </a:r>
          </a:p>
        </p:txBody>
      </p:sp>
      <p:sp>
        <p:nvSpPr>
          <p:cNvPr id="3379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tx2"/>
                </a:solidFill>
              </a:rPr>
              <a:t>.</a:t>
            </a:r>
          </a:p>
        </p:txBody>
      </p:sp>
      <p:sp>
        <p:nvSpPr>
          <p:cNvPr id="3379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7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379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8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32442543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1078"/>
                                        </p:tgtEl>
                                        <p:attrNameLst>
                                          <p:attrName>style.visibility</p:attrName>
                                        </p:attrNameLst>
                                      </p:cBhvr>
                                      <p:to>
                                        <p:strVal val="visible"/>
                                      </p:to>
                                    </p:set>
                                    <p:anim calcmode="lin" valueType="num">
                                      <p:cBhvr>
                                        <p:cTn id="7" dur="500" fill="hold"/>
                                        <p:tgtEl>
                                          <p:spTgt spid="131078"/>
                                        </p:tgtEl>
                                        <p:attrNameLst>
                                          <p:attrName>ppt_w</p:attrName>
                                        </p:attrNameLst>
                                      </p:cBhvr>
                                      <p:tavLst>
                                        <p:tav tm="0">
                                          <p:val>
                                            <p:fltVal val="0"/>
                                          </p:val>
                                        </p:tav>
                                        <p:tav tm="100000">
                                          <p:val>
                                            <p:strVal val="#ppt_w"/>
                                          </p:val>
                                        </p:tav>
                                      </p:tavLst>
                                    </p:anim>
                                    <p:anim calcmode="lin" valueType="num">
                                      <p:cBhvr>
                                        <p:cTn id="8" dur="500" fill="hold"/>
                                        <p:tgtEl>
                                          <p:spTgt spid="13107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1080"/>
                                        </p:tgtEl>
                                        <p:attrNameLst>
                                          <p:attrName>style.visibility</p:attrName>
                                        </p:attrNameLst>
                                      </p:cBhvr>
                                      <p:to>
                                        <p:strVal val="visible"/>
                                      </p:to>
                                    </p:set>
                                    <p:anim calcmode="lin" valueType="num">
                                      <p:cBhvr>
                                        <p:cTn id="12" dur="500" fill="hold"/>
                                        <p:tgtEl>
                                          <p:spTgt spid="131080"/>
                                        </p:tgtEl>
                                        <p:attrNameLst>
                                          <p:attrName>ppt_w</p:attrName>
                                        </p:attrNameLst>
                                      </p:cBhvr>
                                      <p:tavLst>
                                        <p:tav tm="0">
                                          <p:val>
                                            <p:fltVal val="0"/>
                                          </p:val>
                                        </p:tav>
                                        <p:tav tm="100000">
                                          <p:val>
                                            <p:strVal val="#ppt_w"/>
                                          </p:val>
                                        </p:tav>
                                      </p:tavLst>
                                    </p:anim>
                                    <p:anim calcmode="lin" valueType="num">
                                      <p:cBhvr>
                                        <p:cTn id="13" dur="500" fill="hold"/>
                                        <p:tgtEl>
                                          <p:spTgt spid="13108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1075">
                                            <p:txEl>
                                              <p:pRg st="0" end="0"/>
                                            </p:txEl>
                                          </p:spTgt>
                                        </p:tgtEl>
                                        <p:attrNameLst>
                                          <p:attrName>style.visibility</p:attrName>
                                        </p:attrNameLst>
                                      </p:cBhvr>
                                      <p:to>
                                        <p:strVal val="visible"/>
                                      </p:to>
                                    </p:set>
                                    <p:animEffect transition="in" filter="slide(fromBottom)">
                                      <p:cBhvr>
                                        <p:cTn id="18" dur="500"/>
                                        <p:tgtEl>
                                          <p:spTgt spid="13107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1075">
                                            <p:txEl>
                                              <p:pRg st="1" end="1"/>
                                            </p:txEl>
                                          </p:spTgt>
                                        </p:tgtEl>
                                        <p:attrNameLst>
                                          <p:attrName>style.visibility</p:attrName>
                                        </p:attrNameLst>
                                      </p:cBhvr>
                                      <p:to>
                                        <p:strVal val="visible"/>
                                      </p:to>
                                    </p:set>
                                    <p:animEffect transition="in" filter="slide(fromBottom)">
                                      <p:cBhvr>
                                        <p:cTn id="23" dur="500"/>
                                        <p:tgtEl>
                                          <p:spTgt spid="13107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1075">
                                            <p:txEl>
                                              <p:pRg st="2" end="2"/>
                                            </p:txEl>
                                          </p:spTgt>
                                        </p:tgtEl>
                                        <p:attrNameLst>
                                          <p:attrName>style.visibility</p:attrName>
                                        </p:attrNameLst>
                                      </p:cBhvr>
                                      <p:to>
                                        <p:strVal val="visible"/>
                                      </p:to>
                                    </p:set>
                                    <p:animEffect transition="in" filter="slide(fromBottom)">
                                      <p:cBhvr>
                                        <p:cTn id="28" dur="500"/>
                                        <p:tgtEl>
                                          <p:spTgt spid="131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bldLvl="2" autoUpdateAnimBg="0"/>
      <p:bldP spid="131078" grpId="0" autoUpdateAnimBg="0"/>
      <p:bldP spid="131080"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34819" name="Rectangle 3"/>
          <p:cNvSpPr>
            <a:spLocks noGrp="1" noChangeArrowheads="1"/>
          </p:cNvSpPr>
          <p:nvPr>
            <p:ph type="body" idx="1"/>
          </p:nvPr>
        </p:nvSpPr>
        <p:spPr>
          <a:xfrm>
            <a:off x="2062529" y="2529621"/>
            <a:ext cx="8455269" cy="4029808"/>
          </a:xfrm>
        </p:spPr>
        <p:txBody>
          <a:bodyPr/>
          <a:lstStyle/>
          <a:p>
            <a:pPr marL="329698" indent="-329698"/>
            <a:r>
              <a:rPr lang="en-US" altLang="en-US" dirty="0"/>
              <a:t>Communitarianism: people regard themselves as part of a group</a:t>
            </a:r>
          </a:p>
          <a:p>
            <a:pPr marL="787613" lvl="1"/>
            <a:r>
              <a:rPr lang="en-US" altLang="en-US" dirty="0"/>
              <a:t>In countries high on communitarianism, people value group-related issues, refer decisions to committees, achieve things in groups and jointly assume responsibility</a:t>
            </a:r>
          </a:p>
          <a:p>
            <a:pPr marL="787613" lvl="1"/>
            <a:r>
              <a:rPr lang="en-US" altLang="en-US" dirty="0"/>
              <a:t>Includes Malaysia and Korea</a:t>
            </a:r>
          </a:p>
          <a:p>
            <a:pPr marL="787613" lvl="1"/>
            <a:endParaRPr lang="en-US" altLang="en-US" dirty="0"/>
          </a:p>
          <a:p>
            <a:pPr marL="787613" lvl="1"/>
            <a:r>
              <a:rPr lang="en-GB" altLang="en-US" dirty="0">
                <a:hlinkClick r:id="rId3"/>
              </a:rPr>
              <a:t>Cultural Dimension: me or we</a:t>
            </a:r>
            <a:endParaRPr lang="en-US" altLang="en-US" dirty="0"/>
          </a:p>
        </p:txBody>
      </p:sp>
      <p:sp>
        <p:nvSpPr>
          <p:cNvPr id="34820"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tx2"/>
                </a:solidFill>
              </a:rPr>
              <a:t>.</a:t>
            </a:r>
          </a:p>
        </p:txBody>
      </p:sp>
      <p:sp>
        <p:nvSpPr>
          <p:cNvPr id="34821"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2"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4823"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4"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2199777334"/>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3123"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sz="2308" dirty="0"/>
              <a:t>Neutral: culture in which emotions are held in</a:t>
            </a:r>
          </a:p>
          <a:p>
            <a:pPr marL="787613" lvl="1"/>
            <a:r>
              <a:rPr lang="en-US" altLang="en-US" sz="2308" dirty="0"/>
              <a:t>In high neutral culture countries, people try not to show their feelings, act stoically and maintain their composure</a:t>
            </a:r>
          </a:p>
          <a:p>
            <a:pPr marL="787613" lvl="1"/>
            <a:r>
              <a:rPr lang="en-US" altLang="en-US" sz="2308" dirty="0"/>
              <a:t>Includes Japan and the U.K.</a:t>
            </a:r>
          </a:p>
          <a:p>
            <a:pPr marL="329698" indent="-329698"/>
            <a:r>
              <a:rPr lang="en-US" altLang="en-US" sz="2308" dirty="0"/>
              <a:t>Emotional: culture in which emotions are expressed openly and naturally</a:t>
            </a:r>
          </a:p>
          <a:p>
            <a:pPr marL="787613" lvl="1"/>
            <a:r>
              <a:rPr lang="en-US" altLang="en-US" sz="2308" dirty="0"/>
              <a:t>In high emotional culture countries, people smile a great deal, talk loudly when excited and greet each other with enthusiasm</a:t>
            </a:r>
          </a:p>
          <a:p>
            <a:pPr marL="787613" lvl="1"/>
            <a:r>
              <a:rPr lang="en-US" altLang="en-US" sz="2308" dirty="0"/>
              <a:t>Includes Mexico, the Netherlands and Switzerland</a:t>
            </a:r>
          </a:p>
          <a:p>
            <a:pPr marL="787613" lvl="1"/>
            <a:r>
              <a:rPr lang="en-GB" altLang="en-US" sz="2308" dirty="0">
                <a:hlinkClick r:id="rId3"/>
              </a:rPr>
              <a:t>Cultural Dimension: Displays of Emotion</a:t>
            </a:r>
            <a:endParaRPr lang="en-US" altLang="en-US" sz="2308" dirty="0"/>
          </a:p>
        </p:txBody>
      </p:sp>
      <p:sp>
        <p:nvSpPr>
          <p:cNvPr id="35844"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p>
        </p:txBody>
      </p:sp>
      <p:sp>
        <p:nvSpPr>
          <p:cNvPr id="3584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6" name="Text Box 6"/>
          <p:cNvSpPr txBox="1">
            <a:spLocks noChangeArrowheads="1"/>
          </p:cNvSpPr>
          <p:nvPr/>
        </p:nvSpPr>
        <p:spPr bwMode="auto">
          <a:xfrm>
            <a:off x="1908663" y="1691555"/>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Neutral </a:t>
            </a:r>
          </a:p>
        </p:txBody>
      </p:sp>
      <p:sp>
        <p:nvSpPr>
          <p:cNvPr id="35847"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8"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Emotional </a:t>
            </a:r>
          </a:p>
        </p:txBody>
      </p:sp>
    </p:spTree>
    <p:extLst>
      <p:ext uri="{BB962C8B-B14F-4D97-AF65-F5344CB8AC3E}">
        <p14:creationId xmlns:p14="http://schemas.microsoft.com/office/powerpoint/2010/main" val="6640502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3126"/>
                                        </p:tgtEl>
                                        <p:attrNameLst>
                                          <p:attrName>style.visibility</p:attrName>
                                        </p:attrNameLst>
                                      </p:cBhvr>
                                      <p:to>
                                        <p:strVal val="visible"/>
                                      </p:to>
                                    </p:set>
                                    <p:anim calcmode="lin" valueType="num">
                                      <p:cBhvr>
                                        <p:cTn id="7" dur="500" fill="hold"/>
                                        <p:tgtEl>
                                          <p:spTgt spid="133126"/>
                                        </p:tgtEl>
                                        <p:attrNameLst>
                                          <p:attrName>ppt_w</p:attrName>
                                        </p:attrNameLst>
                                      </p:cBhvr>
                                      <p:tavLst>
                                        <p:tav tm="0">
                                          <p:val>
                                            <p:fltVal val="0"/>
                                          </p:val>
                                        </p:tav>
                                        <p:tav tm="100000">
                                          <p:val>
                                            <p:strVal val="#ppt_w"/>
                                          </p:val>
                                        </p:tav>
                                      </p:tavLst>
                                    </p:anim>
                                    <p:anim calcmode="lin" valueType="num">
                                      <p:cBhvr>
                                        <p:cTn id="8" dur="500" fill="hold"/>
                                        <p:tgtEl>
                                          <p:spTgt spid="13312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3128"/>
                                        </p:tgtEl>
                                        <p:attrNameLst>
                                          <p:attrName>style.visibility</p:attrName>
                                        </p:attrNameLst>
                                      </p:cBhvr>
                                      <p:to>
                                        <p:strVal val="visible"/>
                                      </p:to>
                                    </p:set>
                                    <p:anim calcmode="lin" valueType="num">
                                      <p:cBhvr>
                                        <p:cTn id="12" dur="500" fill="hold"/>
                                        <p:tgtEl>
                                          <p:spTgt spid="133128"/>
                                        </p:tgtEl>
                                        <p:attrNameLst>
                                          <p:attrName>ppt_w</p:attrName>
                                        </p:attrNameLst>
                                      </p:cBhvr>
                                      <p:tavLst>
                                        <p:tav tm="0">
                                          <p:val>
                                            <p:fltVal val="0"/>
                                          </p:val>
                                        </p:tav>
                                        <p:tav tm="100000">
                                          <p:val>
                                            <p:strVal val="#ppt_w"/>
                                          </p:val>
                                        </p:tav>
                                      </p:tavLst>
                                    </p:anim>
                                    <p:anim calcmode="lin" valueType="num">
                                      <p:cBhvr>
                                        <p:cTn id="13" dur="500" fill="hold"/>
                                        <p:tgtEl>
                                          <p:spTgt spid="13312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3123">
                                            <p:txEl>
                                              <p:pRg st="0" end="0"/>
                                            </p:txEl>
                                          </p:spTgt>
                                        </p:tgtEl>
                                        <p:attrNameLst>
                                          <p:attrName>style.visibility</p:attrName>
                                        </p:attrNameLst>
                                      </p:cBhvr>
                                      <p:to>
                                        <p:strVal val="visible"/>
                                      </p:to>
                                    </p:set>
                                    <p:animEffect transition="in" filter="slide(fromBottom)">
                                      <p:cBhvr>
                                        <p:cTn id="18" dur="500"/>
                                        <p:tgtEl>
                                          <p:spTgt spid="133123">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3123">
                                            <p:txEl>
                                              <p:pRg st="1" end="1"/>
                                            </p:txEl>
                                          </p:spTgt>
                                        </p:tgtEl>
                                        <p:attrNameLst>
                                          <p:attrName>style.visibility</p:attrName>
                                        </p:attrNameLst>
                                      </p:cBhvr>
                                      <p:to>
                                        <p:strVal val="visible"/>
                                      </p:to>
                                    </p:set>
                                    <p:animEffect transition="in" filter="slide(fromBottom)">
                                      <p:cBhvr>
                                        <p:cTn id="23" dur="500"/>
                                        <p:tgtEl>
                                          <p:spTgt spid="133123">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3123">
                                            <p:txEl>
                                              <p:pRg st="2" end="2"/>
                                            </p:txEl>
                                          </p:spTgt>
                                        </p:tgtEl>
                                        <p:attrNameLst>
                                          <p:attrName>style.visibility</p:attrName>
                                        </p:attrNameLst>
                                      </p:cBhvr>
                                      <p:to>
                                        <p:strVal val="visible"/>
                                      </p:to>
                                    </p:set>
                                    <p:animEffect transition="in" filter="slide(fromBottom)">
                                      <p:cBhvr>
                                        <p:cTn id="28" dur="500"/>
                                        <p:tgtEl>
                                          <p:spTgt spid="133123">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3123">
                                            <p:txEl>
                                              <p:pRg st="3" end="3"/>
                                            </p:txEl>
                                          </p:spTgt>
                                        </p:tgtEl>
                                        <p:attrNameLst>
                                          <p:attrName>style.visibility</p:attrName>
                                        </p:attrNameLst>
                                      </p:cBhvr>
                                      <p:to>
                                        <p:strVal val="visible"/>
                                      </p:to>
                                    </p:set>
                                    <p:animEffect transition="in" filter="slide(fromBottom)">
                                      <p:cBhvr>
                                        <p:cTn id="33" dur="500"/>
                                        <p:tgtEl>
                                          <p:spTgt spid="133123">
                                            <p:txEl>
                                              <p:pRg st="3" end="3"/>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3123">
                                            <p:txEl>
                                              <p:pRg st="4" end="4"/>
                                            </p:txEl>
                                          </p:spTgt>
                                        </p:tgtEl>
                                        <p:attrNameLst>
                                          <p:attrName>style.visibility</p:attrName>
                                        </p:attrNameLst>
                                      </p:cBhvr>
                                      <p:to>
                                        <p:strVal val="visible"/>
                                      </p:to>
                                    </p:set>
                                    <p:animEffect transition="in" filter="slide(fromBottom)">
                                      <p:cBhvr>
                                        <p:cTn id="38" dur="500"/>
                                        <p:tgtEl>
                                          <p:spTgt spid="133123">
                                            <p:txEl>
                                              <p:pRg st="4" end="4"/>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3123">
                                            <p:txEl>
                                              <p:pRg st="5" end="5"/>
                                            </p:txEl>
                                          </p:spTgt>
                                        </p:tgtEl>
                                        <p:attrNameLst>
                                          <p:attrName>style.visibility</p:attrName>
                                        </p:attrNameLst>
                                      </p:cBhvr>
                                      <p:to>
                                        <p:strVal val="visible"/>
                                      </p:to>
                                    </p:set>
                                    <p:animEffect transition="in" filter="slide(fromBottom)">
                                      <p:cBhvr>
                                        <p:cTn id="43" dur="500"/>
                                        <p:tgtEl>
                                          <p:spTgt spid="13312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3123">
                                            <p:txEl>
                                              <p:pRg st="6" end="6"/>
                                            </p:txEl>
                                          </p:spTgt>
                                        </p:tgtEl>
                                        <p:attrNameLst>
                                          <p:attrName>style.visibility</p:attrName>
                                        </p:attrNameLst>
                                      </p:cBhvr>
                                      <p:to>
                                        <p:strVal val="visible"/>
                                      </p:to>
                                    </p:set>
                                    <p:animEffect transition="in" filter="slide(fromBottom)">
                                      <p:cBhvr>
                                        <p:cTn id="48" dur="500"/>
                                        <p:tgtEl>
                                          <p:spTgt spid="133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build="p" bldLvl="2" autoUpdateAnimBg="0"/>
      <p:bldP spid="133126" grpId="0" autoUpdateAnimBg="0"/>
      <p:bldP spid="133128"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4147" name="Rectangle 3"/>
          <p:cNvSpPr>
            <a:spLocks noGrp="1" noChangeArrowheads="1"/>
          </p:cNvSpPr>
          <p:nvPr>
            <p:ph type="body" idx="1"/>
          </p:nvPr>
        </p:nvSpPr>
        <p:spPr>
          <a:xfrm>
            <a:off x="2062529" y="2529621"/>
            <a:ext cx="8455269" cy="4029808"/>
          </a:xfrm>
        </p:spPr>
        <p:txBody>
          <a:bodyPr/>
          <a:lstStyle/>
          <a:p>
            <a:pPr marL="329698" indent="-329698"/>
            <a:r>
              <a:rPr lang="en-US" altLang="en-US" dirty="0"/>
              <a:t>Specific culture: individuals have a large public space shared with others and a small private space they guard closely and share only with close friends and associates</a:t>
            </a:r>
          </a:p>
          <a:p>
            <a:pPr marL="787613" lvl="1"/>
            <a:r>
              <a:rPr lang="en-US" altLang="en-US" dirty="0"/>
              <a:t>In highly specific cultures, people are more open and extroverted, and there is a strong separation of work and private life</a:t>
            </a:r>
          </a:p>
          <a:p>
            <a:pPr marL="787613" lvl="1"/>
            <a:r>
              <a:rPr lang="en-US" altLang="en-US" dirty="0"/>
              <a:t>Includes Austria, U.K., U.S. and Switzerland</a:t>
            </a:r>
          </a:p>
          <a:p>
            <a:pPr marL="787613" lvl="1"/>
            <a:r>
              <a:rPr lang="en-US" altLang="en-US" dirty="0" err="1">
                <a:hlinkClick r:id="rId3"/>
              </a:rPr>
              <a:t>Trompenaars</a:t>
            </a:r>
            <a:r>
              <a:rPr lang="en-US" altLang="en-US" dirty="0">
                <a:hlinkClick r:id="rId3"/>
              </a:rPr>
              <a:t>' Specific versus Diffuse Worlds Map</a:t>
            </a:r>
            <a:endParaRPr lang="en-US" altLang="en-US" dirty="0"/>
          </a:p>
        </p:txBody>
      </p:sp>
      <p:sp>
        <p:nvSpPr>
          <p:cNvPr id="3686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tx2"/>
                </a:solidFill>
              </a:rPr>
              <a:t>.</a:t>
            </a:r>
          </a:p>
        </p:txBody>
      </p:sp>
      <p:sp>
        <p:nvSpPr>
          <p:cNvPr id="3686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687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2"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127496516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4150"/>
                                        </p:tgtEl>
                                        <p:attrNameLst>
                                          <p:attrName>style.visibility</p:attrName>
                                        </p:attrNameLst>
                                      </p:cBhvr>
                                      <p:to>
                                        <p:strVal val="visible"/>
                                      </p:to>
                                    </p:set>
                                    <p:anim calcmode="lin" valueType="num">
                                      <p:cBhvr>
                                        <p:cTn id="7" dur="500" fill="hold"/>
                                        <p:tgtEl>
                                          <p:spTgt spid="134150"/>
                                        </p:tgtEl>
                                        <p:attrNameLst>
                                          <p:attrName>ppt_w</p:attrName>
                                        </p:attrNameLst>
                                      </p:cBhvr>
                                      <p:tavLst>
                                        <p:tav tm="0">
                                          <p:val>
                                            <p:fltVal val="0"/>
                                          </p:val>
                                        </p:tav>
                                        <p:tav tm="100000">
                                          <p:val>
                                            <p:strVal val="#ppt_w"/>
                                          </p:val>
                                        </p:tav>
                                      </p:tavLst>
                                    </p:anim>
                                    <p:anim calcmode="lin" valueType="num">
                                      <p:cBhvr>
                                        <p:cTn id="8" dur="500" fill="hold"/>
                                        <p:tgtEl>
                                          <p:spTgt spid="134150"/>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4152"/>
                                        </p:tgtEl>
                                        <p:attrNameLst>
                                          <p:attrName>style.visibility</p:attrName>
                                        </p:attrNameLst>
                                      </p:cBhvr>
                                      <p:to>
                                        <p:strVal val="visible"/>
                                      </p:to>
                                    </p:set>
                                    <p:anim calcmode="lin" valueType="num">
                                      <p:cBhvr>
                                        <p:cTn id="12" dur="500" fill="hold"/>
                                        <p:tgtEl>
                                          <p:spTgt spid="134152"/>
                                        </p:tgtEl>
                                        <p:attrNameLst>
                                          <p:attrName>ppt_w</p:attrName>
                                        </p:attrNameLst>
                                      </p:cBhvr>
                                      <p:tavLst>
                                        <p:tav tm="0">
                                          <p:val>
                                            <p:fltVal val="0"/>
                                          </p:val>
                                        </p:tav>
                                        <p:tav tm="100000">
                                          <p:val>
                                            <p:strVal val="#ppt_w"/>
                                          </p:val>
                                        </p:tav>
                                      </p:tavLst>
                                    </p:anim>
                                    <p:anim calcmode="lin" valueType="num">
                                      <p:cBhvr>
                                        <p:cTn id="13" dur="500" fill="hold"/>
                                        <p:tgtEl>
                                          <p:spTgt spid="134152"/>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4147">
                                            <p:txEl>
                                              <p:pRg st="0" end="0"/>
                                            </p:txEl>
                                          </p:spTgt>
                                        </p:tgtEl>
                                        <p:attrNameLst>
                                          <p:attrName>style.visibility</p:attrName>
                                        </p:attrNameLst>
                                      </p:cBhvr>
                                      <p:to>
                                        <p:strVal val="visible"/>
                                      </p:to>
                                    </p:set>
                                    <p:animEffect transition="in" filter="slide(fromBottom)">
                                      <p:cBhvr>
                                        <p:cTn id="18" dur="500"/>
                                        <p:tgtEl>
                                          <p:spTgt spid="13414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4147">
                                            <p:txEl>
                                              <p:pRg st="1" end="1"/>
                                            </p:txEl>
                                          </p:spTgt>
                                        </p:tgtEl>
                                        <p:attrNameLst>
                                          <p:attrName>style.visibility</p:attrName>
                                        </p:attrNameLst>
                                      </p:cBhvr>
                                      <p:to>
                                        <p:strVal val="visible"/>
                                      </p:to>
                                    </p:set>
                                    <p:animEffect transition="in" filter="slide(fromBottom)">
                                      <p:cBhvr>
                                        <p:cTn id="23" dur="500"/>
                                        <p:tgtEl>
                                          <p:spTgt spid="134147">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4147">
                                            <p:txEl>
                                              <p:pRg st="2" end="2"/>
                                            </p:txEl>
                                          </p:spTgt>
                                        </p:tgtEl>
                                        <p:attrNameLst>
                                          <p:attrName>style.visibility</p:attrName>
                                        </p:attrNameLst>
                                      </p:cBhvr>
                                      <p:to>
                                        <p:strVal val="visible"/>
                                      </p:to>
                                    </p:set>
                                    <p:animEffect transition="in" filter="slide(fromBottom)">
                                      <p:cBhvr>
                                        <p:cTn id="28" dur="500"/>
                                        <p:tgtEl>
                                          <p:spTgt spid="13414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4147">
                                            <p:txEl>
                                              <p:pRg st="3" end="3"/>
                                            </p:txEl>
                                          </p:spTgt>
                                        </p:tgtEl>
                                        <p:attrNameLst>
                                          <p:attrName>style.visibility</p:attrName>
                                        </p:attrNameLst>
                                      </p:cBhvr>
                                      <p:to>
                                        <p:strVal val="visible"/>
                                      </p:to>
                                    </p:set>
                                    <p:animEffect transition="in" filter="slide(fromBottom)">
                                      <p:cBhvr>
                                        <p:cTn id="33" dur="500"/>
                                        <p:tgtEl>
                                          <p:spTgt spid="134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bldLvl="2" autoUpdateAnimBg="0"/>
      <p:bldP spid="134150" grpId="0" autoUpdateAnimBg="0"/>
      <p:bldP spid="134152"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37891" name="Rectangle 3"/>
          <p:cNvSpPr>
            <a:spLocks noGrp="1" noChangeArrowheads="1"/>
          </p:cNvSpPr>
          <p:nvPr>
            <p:ph type="body" idx="1"/>
          </p:nvPr>
        </p:nvSpPr>
        <p:spPr>
          <a:xfrm>
            <a:off x="2062529" y="2529621"/>
            <a:ext cx="8455269" cy="4029808"/>
          </a:xfrm>
        </p:spPr>
        <p:txBody>
          <a:bodyPr/>
          <a:lstStyle/>
          <a:p>
            <a:pPr marL="329698" indent="-329698"/>
            <a:r>
              <a:rPr lang="en-US" altLang="en-US" dirty="0"/>
              <a:t>Diffuse culture: public and private space are similar in size, individuals guard public space carefully because it is shared with private space</a:t>
            </a:r>
          </a:p>
          <a:p>
            <a:pPr marL="787613" lvl="1"/>
            <a:r>
              <a:rPr lang="en-US" altLang="en-US" dirty="0"/>
              <a:t>In highly diffuse cultures, people often appear to be indirect and introverted, and work and private life often are closely linked</a:t>
            </a:r>
          </a:p>
          <a:p>
            <a:pPr marL="787613" lvl="1"/>
            <a:r>
              <a:rPr lang="en-US" altLang="en-US" dirty="0"/>
              <a:t>Includes Venezuela, China, and Spain</a:t>
            </a:r>
          </a:p>
        </p:txBody>
      </p:sp>
      <p:sp>
        <p:nvSpPr>
          <p:cNvPr id="3789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tx2"/>
                </a:solidFill>
              </a:rPr>
              <a:t>.</a:t>
            </a:r>
          </a:p>
        </p:txBody>
      </p:sp>
      <p:sp>
        <p:nvSpPr>
          <p:cNvPr id="3789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789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6"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3731511667"/>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6195" name="Rectangle 3"/>
          <p:cNvSpPr>
            <a:spLocks noGrp="1" noChangeArrowheads="1"/>
          </p:cNvSpPr>
          <p:nvPr>
            <p:ph type="body" idx="1"/>
          </p:nvPr>
        </p:nvSpPr>
        <p:spPr>
          <a:xfrm>
            <a:off x="2062529" y="2529621"/>
            <a:ext cx="8455269" cy="4029808"/>
          </a:xfrm>
        </p:spPr>
        <p:txBody>
          <a:bodyPr/>
          <a:lstStyle/>
          <a:p>
            <a:pPr marL="329698" indent="-329698"/>
            <a:r>
              <a:rPr lang="en-US" altLang="en-US"/>
              <a:t>Achievement culture: status is accorded based on how well people perform their functions</a:t>
            </a:r>
          </a:p>
          <a:p>
            <a:pPr marL="787613" lvl="1"/>
            <a:r>
              <a:rPr lang="en-US" altLang="en-US"/>
              <a:t>Includes Austria, U.S., Switzerland and the U.K.</a:t>
            </a:r>
          </a:p>
          <a:p>
            <a:pPr marL="329698" indent="-329698"/>
            <a:r>
              <a:rPr lang="en-US" altLang="en-US"/>
              <a:t>Ascription culture: status is based on who or what a person is</a:t>
            </a:r>
          </a:p>
          <a:p>
            <a:pPr marL="787613" lvl="1"/>
            <a:r>
              <a:rPr lang="en-US" altLang="en-US"/>
              <a:t>Includes Venezuela, Indonesia, and China</a:t>
            </a:r>
          </a:p>
        </p:txBody>
      </p:sp>
      <p:sp>
        <p:nvSpPr>
          <p:cNvPr id="3891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b="1" dirty="0">
                <a:solidFill>
                  <a:schemeClr val="bg1"/>
                </a:solidFill>
              </a:rPr>
              <a:t>VS</a:t>
            </a:r>
            <a:r>
              <a:rPr lang="en-US" altLang="en-US" sz="2769" dirty="0">
                <a:solidFill>
                  <a:schemeClr val="bg1"/>
                </a:solidFill>
              </a:rPr>
              <a:t>.</a:t>
            </a:r>
          </a:p>
        </p:txBody>
      </p:sp>
      <p:sp>
        <p:nvSpPr>
          <p:cNvPr id="3891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19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Achievement</a:t>
            </a:r>
          </a:p>
        </p:txBody>
      </p:sp>
      <p:sp>
        <p:nvSpPr>
          <p:cNvPr id="3891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20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Ascription</a:t>
            </a:r>
          </a:p>
        </p:txBody>
      </p:sp>
    </p:spTree>
    <p:extLst>
      <p:ext uri="{BB962C8B-B14F-4D97-AF65-F5344CB8AC3E}">
        <p14:creationId xmlns:p14="http://schemas.microsoft.com/office/powerpoint/2010/main" val="370796119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6198"/>
                                        </p:tgtEl>
                                        <p:attrNameLst>
                                          <p:attrName>style.visibility</p:attrName>
                                        </p:attrNameLst>
                                      </p:cBhvr>
                                      <p:to>
                                        <p:strVal val="visible"/>
                                      </p:to>
                                    </p:set>
                                    <p:anim calcmode="lin" valueType="num">
                                      <p:cBhvr>
                                        <p:cTn id="7" dur="500" fill="hold"/>
                                        <p:tgtEl>
                                          <p:spTgt spid="136198"/>
                                        </p:tgtEl>
                                        <p:attrNameLst>
                                          <p:attrName>ppt_w</p:attrName>
                                        </p:attrNameLst>
                                      </p:cBhvr>
                                      <p:tavLst>
                                        <p:tav tm="0">
                                          <p:val>
                                            <p:fltVal val="0"/>
                                          </p:val>
                                        </p:tav>
                                        <p:tav tm="100000">
                                          <p:val>
                                            <p:strVal val="#ppt_w"/>
                                          </p:val>
                                        </p:tav>
                                      </p:tavLst>
                                    </p:anim>
                                    <p:anim calcmode="lin" valueType="num">
                                      <p:cBhvr>
                                        <p:cTn id="8" dur="500" fill="hold"/>
                                        <p:tgtEl>
                                          <p:spTgt spid="13619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6200"/>
                                        </p:tgtEl>
                                        <p:attrNameLst>
                                          <p:attrName>style.visibility</p:attrName>
                                        </p:attrNameLst>
                                      </p:cBhvr>
                                      <p:to>
                                        <p:strVal val="visible"/>
                                      </p:to>
                                    </p:set>
                                    <p:anim calcmode="lin" valueType="num">
                                      <p:cBhvr>
                                        <p:cTn id="12" dur="500" fill="hold"/>
                                        <p:tgtEl>
                                          <p:spTgt spid="136200"/>
                                        </p:tgtEl>
                                        <p:attrNameLst>
                                          <p:attrName>ppt_w</p:attrName>
                                        </p:attrNameLst>
                                      </p:cBhvr>
                                      <p:tavLst>
                                        <p:tav tm="0">
                                          <p:val>
                                            <p:fltVal val="0"/>
                                          </p:val>
                                        </p:tav>
                                        <p:tav tm="100000">
                                          <p:val>
                                            <p:strVal val="#ppt_w"/>
                                          </p:val>
                                        </p:tav>
                                      </p:tavLst>
                                    </p:anim>
                                    <p:anim calcmode="lin" valueType="num">
                                      <p:cBhvr>
                                        <p:cTn id="13" dur="500" fill="hold"/>
                                        <p:tgtEl>
                                          <p:spTgt spid="13620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6195">
                                            <p:txEl>
                                              <p:pRg st="0" end="0"/>
                                            </p:txEl>
                                          </p:spTgt>
                                        </p:tgtEl>
                                        <p:attrNameLst>
                                          <p:attrName>style.visibility</p:attrName>
                                        </p:attrNameLst>
                                      </p:cBhvr>
                                      <p:to>
                                        <p:strVal val="visible"/>
                                      </p:to>
                                    </p:set>
                                    <p:animEffect transition="in" filter="slide(fromBottom)">
                                      <p:cBhvr>
                                        <p:cTn id="18" dur="500"/>
                                        <p:tgtEl>
                                          <p:spTgt spid="13619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6195">
                                            <p:txEl>
                                              <p:pRg st="1" end="1"/>
                                            </p:txEl>
                                          </p:spTgt>
                                        </p:tgtEl>
                                        <p:attrNameLst>
                                          <p:attrName>style.visibility</p:attrName>
                                        </p:attrNameLst>
                                      </p:cBhvr>
                                      <p:to>
                                        <p:strVal val="visible"/>
                                      </p:to>
                                    </p:set>
                                    <p:animEffect transition="in" filter="slide(fromBottom)">
                                      <p:cBhvr>
                                        <p:cTn id="23" dur="500"/>
                                        <p:tgtEl>
                                          <p:spTgt spid="13619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6195">
                                            <p:txEl>
                                              <p:pRg st="2" end="2"/>
                                            </p:txEl>
                                          </p:spTgt>
                                        </p:tgtEl>
                                        <p:attrNameLst>
                                          <p:attrName>style.visibility</p:attrName>
                                        </p:attrNameLst>
                                      </p:cBhvr>
                                      <p:to>
                                        <p:strVal val="visible"/>
                                      </p:to>
                                    </p:set>
                                    <p:animEffect transition="in" filter="slide(fromBottom)">
                                      <p:cBhvr>
                                        <p:cTn id="28" dur="500"/>
                                        <p:tgtEl>
                                          <p:spTgt spid="136195">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6195">
                                            <p:txEl>
                                              <p:pRg st="3" end="3"/>
                                            </p:txEl>
                                          </p:spTgt>
                                        </p:tgtEl>
                                        <p:attrNameLst>
                                          <p:attrName>style.visibility</p:attrName>
                                        </p:attrNameLst>
                                      </p:cBhvr>
                                      <p:to>
                                        <p:strVal val="visible"/>
                                      </p:to>
                                    </p:set>
                                    <p:animEffect transition="in" filter="slide(fromBottom)">
                                      <p:cBhvr>
                                        <p:cTn id="33" dur="500"/>
                                        <p:tgtEl>
                                          <p:spTgt spid="1361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P spid="136198" grpId="0" autoUpdateAnimBg="0"/>
      <p:bldP spid="136200"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688856" y="274760"/>
            <a:ext cx="8814288" cy="791352"/>
          </a:xfrm>
        </p:spPr>
        <p:txBody>
          <a:bodyPr/>
          <a:lstStyle/>
          <a:p>
            <a:pPr eaLnBrk="1" hangingPunct="1"/>
            <a:r>
              <a:rPr lang="en-US" altLang="en-US" b="1" dirty="0">
                <a:latin typeface="+mn-lt"/>
              </a:rPr>
              <a:t>Trompenaars’ Cultural Dimensions</a:t>
            </a:r>
          </a:p>
        </p:txBody>
      </p:sp>
      <p:sp>
        <p:nvSpPr>
          <p:cNvPr id="137219" name="Rectangle 3"/>
          <p:cNvSpPr>
            <a:spLocks noGrp="1" noChangeArrowheads="1"/>
          </p:cNvSpPr>
          <p:nvPr>
            <p:ph type="body" idx="1"/>
          </p:nvPr>
        </p:nvSpPr>
        <p:spPr>
          <a:xfrm>
            <a:off x="2062529" y="2373923"/>
            <a:ext cx="8455269" cy="4029808"/>
          </a:xfrm>
        </p:spPr>
        <p:txBody>
          <a:bodyPr>
            <a:normAutofit fontScale="92500" lnSpcReduction="10000"/>
          </a:bodyPr>
          <a:lstStyle/>
          <a:p>
            <a:pPr marL="329698" indent="-329698">
              <a:lnSpc>
                <a:spcPct val="90000"/>
              </a:lnSpc>
            </a:pPr>
            <a:r>
              <a:rPr lang="en-US" altLang="en-US" sz="2308" dirty="0"/>
              <a:t>Sequential approach/</a:t>
            </a:r>
            <a:r>
              <a:rPr lang="en-US" altLang="en-US" sz="2308" dirty="0" err="1"/>
              <a:t>monochrone</a:t>
            </a:r>
            <a:endParaRPr lang="en-US" altLang="en-US" sz="2308" dirty="0"/>
          </a:p>
          <a:p>
            <a:pPr marL="787613" lvl="1">
              <a:lnSpc>
                <a:spcPct val="90000"/>
              </a:lnSpc>
            </a:pPr>
            <a:r>
              <a:rPr lang="en-US" altLang="en-US" sz="2308" dirty="0"/>
              <a:t>People do only one activity at a time, keep appointments strictly, prefer to follow plans as laid out (United States)</a:t>
            </a:r>
          </a:p>
          <a:p>
            <a:pPr marL="329698" indent="-329698">
              <a:lnSpc>
                <a:spcPct val="90000"/>
              </a:lnSpc>
            </a:pPr>
            <a:r>
              <a:rPr lang="en-US" altLang="en-US" sz="2308" dirty="0"/>
              <a:t>Synchronous approach/</a:t>
            </a:r>
            <a:r>
              <a:rPr lang="en-US" altLang="en-US" sz="2308" dirty="0" err="1"/>
              <a:t>polychrone</a:t>
            </a:r>
            <a:endParaRPr lang="en-US" altLang="en-US" sz="2308" dirty="0"/>
          </a:p>
          <a:p>
            <a:pPr marL="787613" lvl="1">
              <a:lnSpc>
                <a:spcPct val="90000"/>
              </a:lnSpc>
            </a:pPr>
            <a:r>
              <a:rPr lang="en-US" altLang="en-US" sz="2308" dirty="0"/>
              <a:t>People tend to multi-task, view appointments as approximate, schedules are seen as subordinate to relationships (France, Greece and Mexico)</a:t>
            </a:r>
          </a:p>
          <a:p>
            <a:pPr marL="787613" lvl="1">
              <a:lnSpc>
                <a:spcPct val="90000"/>
              </a:lnSpc>
            </a:pPr>
            <a:r>
              <a:rPr lang="en-US" altLang="en-US" sz="2308" dirty="0">
                <a:hlinkClick r:id="rId3"/>
              </a:rPr>
              <a:t>Polychrome versus Monochrome</a:t>
            </a:r>
            <a:endParaRPr lang="en-US" altLang="en-US" sz="2308" dirty="0"/>
          </a:p>
          <a:p>
            <a:pPr marL="329698" indent="-329698">
              <a:lnSpc>
                <a:spcPct val="90000"/>
              </a:lnSpc>
            </a:pPr>
            <a:r>
              <a:rPr lang="en-US" altLang="en-US" sz="2308" dirty="0"/>
              <a:t>Present oriented/future oriented</a:t>
            </a:r>
          </a:p>
          <a:p>
            <a:pPr marL="787613" lvl="1">
              <a:lnSpc>
                <a:spcPct val="90000"/>
              </a:lnSpc>
            </a:pPr>
            <a:r>
              <a:rPr lang="en-US" altLang="en-US" sz="2308" dirty="0"/>
              <a:t>Future is more important (U.S., Italy, and Germany)</a:t>
            </a:r>
          </a:p>
          <a:p>
            <a:pPr marL="787613" lvl="1">
              <a:lnSpc>
                <a:spcPct val="90000"/>
              </a:lnSpc>
            </a:pPr>
            <a:r>
              <a:rPr lang="en-US" altLang="en-US" sz="2308" dirty="0"/>
              <a:t>Present is more important (Venezuela, Indonesia, and Spain</a:t>
            </a:r>
          </a:p>
          <a:p>
            <a:pPr marL="787613" lvl="1">
              <a:lnSpc>
                <a:spcPct val="90000"/>
              </a:lnSpc>
            </a:pPr>
            <a:r>
              <a:rPr lang="en-US" altLang="en-US" sz="2308" dirty="0"/>
              <a:t>All three time periods equally important (France and Belgium)</a:t>
            </a:r>
          </a:p>
        </p:txBody>
      </p:sp>
      <p:sp>
        <p:nvSpPr>
          <p:cNvPr id="39940" name="Rectangle 4"/>
          <p:cNvSpPr>
            <a:spLocks noChangeArrowheads="1"/>
          </p:cNvSpPr>
          <p:nvPr/>
        </p:nvSpPr>
        <p:spPr bwMode="auto">
          <a:xfrm>
            <a:off x="1785057" y="1119188"/>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39941" name="Rectangle 5"/>
          <p:cNvSpPr>
            <a:spLocks noChangeArrowheads="1"/>
          </p:cNvSpPr>
          <p:nvPr/>
        </p:nvSpPr>
        <p:spPr bwMode="auto">
          <a:xfrm>
            <a:off x="1908662" y="1176016"/>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7222" name="Text Box 6"/>
          <p:cNvSpPr txBox="1">
            <a:spLocks noChangeArrowheads="1"/>
          </p:cNvSpPr>
          <p:nvPr/>
        </p:nvSpPr>
        <p:spPr bwMode="auto">
          <a:xfrm>
            <a:off x="2891446" y="1258235"/>
            <a:ext cx="6198384"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dirty="0"/>
              <a:t>Human Time Relationships</a:t>
            </a:r>
          </a:p>
        </p:txBody>
      </p:sp>
    </p:spTree>
    <p:extLst>
      <p:ext uri="{BB962C8B-B14F-4D97-AF65-F5344CB8AC3E}">
        <p14:creationId xmlns:p14="http://schemas.microsoft.com/office/powerpoint/2010/main" val="18962889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7222"/>
                                        </p:tgtEl>
                                        <p:attrNameLst>
                                          <p:attrName>style.visibility</p:attrName>
                                        </p:attrNameLst>
                                      </p:cBhvr>
                                      <p:to>
                                        <p:strVal val="visible"/>
                                      </p:to>
                                    </p:set>
                                    <p:anim calcmode="lin" valueType="num">
                                      <p:cBhvr>
                                        <p:cTn id="7" dur="500" fill="hold"/>
                                        <p:tgtEl>
                                          <p:spTgt spid="137222"/>
                                        </p:tgtEl>
                                        <p:attrNameLst>
                                          <p:attrName>ppt_w</p:attrName>
                                        </p:attrNameLst>
                                      </p:cBhvr>
                                      <p:tavLst>
                                        <p:tav tm="0">
                                          <p:val>
                                            <p:fltVal val="0"/>
                                          </p:val>
                                        </p:tav>
                                        <p:tav tm="100000">
                                          <p:val>
                                            <p:strVal val="#ppt_w"/>
                                          </p:val>
                                        </p:tav>
                                      </p:tavLst>
                                    </p:anim>
                                    <p:anim calcmode="lin" valueType="num">
                                      <p:cBhvr>
                                        <p:cTn id="8" dur="500" fill="hold"/>
                                        <p:tgtEl>
                                          <p:spTgt spid="13722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7219">
                                            <p:txEl>
                                              <p:pRg st="0" end="0"/>
                                            </p:txEl>
                                          </p:spTgt>
                                        </p:tgtEl>
                                        <p:attrNameLst>
                                          <p:attrName>style.visibility</p:attrName>
                                        </p:attrNameLst>
                                      </p:cBhvr>
                                      <p:to>
                                        <p:strVal val="visible"/>
                                      </p:to>
                                    </p:set>
                                    <p:animEffect transition="in" filter="slide(fromBottom)">
                                      <p:cBhvr>
                                        <p:cTn id="13" dur="500"/>
                                        <p:tgtEl>
                                          <p:spTgt spid="13721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7219">
                                            <p:txEl>
                                              <p:pRg st="1" end="1"/>
                                            </p:txEl>
                                          </p:spTgt>
                                        </p:tgtEl>
                                        <p:attrNameLst>
                                          <p:attrName>style.visibility</p:attrName>
                                        </p:attrNameLst>
                                      </p:cBhvr>
                                      <p:to>
                                        <p:strVal val="visible"/>
                                      </p:to>
                                    </p:set>
                                    <p:animEffect transition="in" filter="slide(fromBottom)">
                                      <p:cBhvr>
                                        <p:cTn id="18" dur="500"/>
                                        <p:tgtEl>
                                          <p:spTgt spid="13721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7219">
                                            <p:txEl>
                                              <p:pRg st="2" end="2"/>
                                            </p:txEl>
                                          </p:spTgt>
                                        </p:tgtEl>
                                        <p:attrNameLst>
                                          <p:attrName>style.visibility</p:attrName>
                                        </p:attrNameLst>
                                      </p:cBhvr>
                                      <p:to>
                                        <p:strVal val="visible"/>
                                      </p:to>
                                    </p:set>
                                    <p:animEffect transition="in" filter="slide(fromBottom)">
                                      <p:cBhvr>
                                        <p:cTn id="23" dur="500"/>
                                        <p:tgtEl>
                                          <p:spTgt spid="13721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7219">
                                            <p:txEl>
                                              <p:pRg st="3" end="3"/>
                                            </p:txEl>
                                          </p:spTgt>
                                        </p:tgtEl>
                                        <p:attrNameLst>
                                          <p:attrName>style.visibility</p:attrName>
                                        </p:attrNameLst>
                                      </p:cBhvr>
                                      <p:to>
                                        <p:strVal val="visible"/>
                                      </p:to>
                                    </p:set>
                                    <p:animEffect transition="in" filter="slide(fromBottom)">
                                      <p:cBhvr>
                                        <p:cTn id="28" dur="500"/>
                                        <p:tgtEl>
                                          <p:spTgt spid="1372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7219">
                                            <p:txEl>
                                              <p:pRg st="4" end="4"/>
                                            </p:txEl>
                                          </p:spTgt>
                                        </p:tgtEl>
                                        <p:attrNameLst>
                                          <p:attrName>style.visibility</p:attrName>
                                        </p:attrNameLst>
                                      </p:cBhvr>
                                      <p:to>
                                        <p:strVal val="visible"/>
                                      </p:to>
                                    </p:set>
                                    <p:animEffect transition="in" filter="slide(fromBottom)">
                                      <p:cBhvr>
                                        <p:cTn id="33" dur="500"/>
                                        <p:tgtEl>
                                          <p:spTgt spid="13721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7219">
                                            <p:txEl>
                                              <p:pRg st="5" end="5"/>
                                            </p:txEl>
                                          </p:spTgt>
                                        </p:tgtEl>
                                        <p:attrNameLst>
                                          <p:attrName>style.visibility</p:attrName>
                                        </p:attrNameLst>
                                      </p:cBhvr>
                                      <p:to>
                                        <p:strVal val="visible"/>
                                      </p:to>
                                    </p:set>
                                    <p:animEffect transition="in" filter="slide(fromBottom)">
                                      <p:cBhvr>
                                        <p:cTn id="38" dur="500"/>
                                        <p:tgtEl>
                                          <p:spTgt spid="13721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7219">
                                            <p:txEl>
                                              <p:pRg st="6" end="6"/>
                                            </p:txEl>
                                          </p:spTgt>
                                        </p:tgtEl>
                                        <p:attrNameLst>
                                          <p:attrName>style.visibility</p:attrName>
                                        </p:attrNameLst>
                                      </p:cBhvr>
                                      <p:to>
                                        <p:strVal val="visible"/>
                                      </p:to>
                                    </p:set>
                                    <p:animEffect transition="in" filter="slide(fromBottom)">
                                      <p:cBhvr>
                                        <p:cTn id="43" dur="500"/>
                                        <p:tgtEl>
                                          <p:spTgt spid="137219">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7219">
                                            <p:txEl>
                                              <p:pRg st="7" end="7"/>
                                            </p:txEl>
                                          </p:spTgt>
                                        </p:tgtEl>
                                        <p:attrNameLst>
                                          <p:attrName>style.visibility</p:attrName>
                                        </p:attrNameLst>
                                      </p:cBhvr>
                                      <p:to>
                                        <p:strVal val="visible"/>
                                      </p:to>
                                    </p:set>
                                    <p:animEffect transition="in" filter="slide(fromBottom)">
                                      <p:cBhvr>
                                        <p:cTn id="48" dur="500"/>
                                        <p:tgtEl>
                                          <p:spTgt spid="137219">
                                            <p:txEl>
                                              <p:pRg st="7" end="7"/>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2" presetClass="entr" presetSubtype="4" fill="hold" grpId="0" nodeType="clickEffect">
                                  <p:stCondLst>
                                    <p:cond delay="0"/>
                                  </p:stCondLst>
                                  <p:childTnLst>
                                    <p:set>
                                      <p:cBhvr>
                                        <p:cTn id="52" dur="1" fill="hold">
                                          <p:stCondLst>
                                            <p:cond delay="0"/>
                                          </p:stCondLst>
                                        </p:cTn>
                                        <p:tgtEl>
                                          <p:spTgt spid="137219">
                                            <p:txEl>
                                              <p:pRg st="8" end="8"/>
                                            </p:txEl>
                                          </p:spTgt>
                                        </p:tgtEl>
                                        <p:attrNameLst>
                                          <p:attrName>style.visibility</p:attrName>
                                        </p:attrNameLst>
                                      </p:cBhvr>
                                      <p:to>
                                        <p:strVal val="visible"/>
                                      </p:to>
                                    </p:set>
                                    <p:animEffect transition="in" filter="slide(fromBottom)">
                                      <p:cBhvr>
                                        <p:cTn id="53" dur="500"/>
                                        <p:tgtEl>
                                          <p:spTgt spid="1372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bldLvl="2" autoUpdateAnimBg="0"/>
      <p:bldP spid="137222"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88856" y="274760"/>
            <a:ext cx="8814288" cy="1143000"/>
          </a:xfrm>
        </p:spPr>
        <p:txBody>
          <a:bodyPr/>
          <a:lstStyle/>
          <a:p>
            <a:pPr eaLnBrk="1" hangingPunct="1"/>
            <a:r>
              <a:rPr lang="en-US" altLang="en-US" b="1" dirty="0">
                <a:latin typeface="+mn-lt"/>
              </a:rPr>
              <a:t>Trompenaars’ Cultural Dimensions</a:t>
            </a:r>
          </a:p>
        </p:txBody>
      </p:sp>
      <p:sp>
        <p:nvSpPr>
          <p:cNvPr id="138243" name="Rectangle 3"/>
          <p:cNvSpPr>
            <a:spLocks noGrp="1" noChangeArrowheads="1"/>
          </p:cNvSpPr>
          <p:nvPr>
            <p:ph type="body" idx="1"/>
          </p:nvPr>
        </p:nvSpPr>
        <p:spPr>
          <a:xfrm>
            <a:off x="1688856" y="2702616"/>
            <a:ext cx="8455269" cy="4029808"/>
          </a:xfrm>
        </p:spPr>
        <p:txBody>
          <a:bodyPr/>
          <a:lstStyle/>
          <a:p>
            <a:pPr marL="329698" indent="-329698"/>
            <a:r>
              <a:rPr lang="en-US" altLang="en-US" dirty="0"/>
              <a:t>Inner-directed: people believe in controlling outcomes</a:t>
            </a:r>
          </a:p>
          <a:p>
            <a:pPr marL="787613" lvl="1"/>
            <a:r>
              <a:rPr lang="en-US" altLang="en-US" dirty="0"/>
              <a:t>Includes U.S., Switzerland, Australia, Belgium, Indonesia, Hong Kong, Greece, Singapore, and Japan</a:t>
            </a:r>
          </a:p>
          <a:p>
            <a:pPr marL="329698" indent="-329698"/>
            <a:r>
              <a:rPr lang="en-US" altLang="en-US" dirty="0"/>
              <a:t>Outer-directed: people believe on letting things take their own course</a:t>
            </a:r>
          </a:p>
          <a:p>
            <a:pPr marL="787613" lvl="1"/>
            <a:r>
              <a:rPr lang="en-US" altLang="en-US" dirty="0"/>
              <a:t>Includes China and many other Asian countries</a:t>
            </a:r>
          </a:p>
        </p:txBody>
      </p:sp>
      <p:sp>
        <p:nvSpPr>
          <p:cNvPr id="40964" name="Rectangle 4"/>
          <p:cNvSpPr>
            <a:spLocks noChangeArrowheads="1"/>
          </p:cNvSpPr>
          <p:nvPr/>
        </p:nvSpPr>
        <p:spPr bwMode="auto">
          <a:xfrm>
            <a:off x="1842723" y="1536824"/>
            <a:ext cx="8849991" cy="877148"/>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4096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8246" name="Text Box 6"/>
          <p:cNvSpPr txBox="1">
            <a:spLocks noChangeArrowheads="1"/>
          </p:cNvSpPr>
          <p:nvPr/>
        </p:nvSpPr>
        <p:spPr bwMode="auto">
          <a:xfrm>
            <a:off x="3092252" y="1706404"/>
            <a:ext cx="76004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r>
              <a:rPr lang="en-US" altLang="en-US" sz="2400" b="1" dirty="0"/>
              <a:t>The Environment/Relationship to Nature</a:t>
            </a:r>
          </a:p>
        </p:txBody>
      </p:sp>
    </p:spTree>
    <p:extLst>
      <p:ext uri="{BB962C8B-B14F-4D97-AF65-F5344CB8AC3E}">
        <p14:creationId xmlns:p14="http://schemas.microsoft.com/office/powerpoint/2010/main" val="35999728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8246"/>
                                        </p:tgtEl>
                                        <p:attrNameLst>
                                          <p:attrName>style.visibility</p:attrName>
                                        </p:attrNameLst>
                                      </p:cBhvr>
                                      <p:to>
                                        <p:strVal val="visible"/>
                                      </p:to>
                                    </p:set>
                                    <p:anim calcmode="lin" valueType="num">
                                      <p:cBhvr>
                                        <p:cTn id="7" dur="500" fill="hold"/>
                                        <p:tgtEl>
                                          <p:spTgt spid="138246"/>
                                        </p:tgtEl>
                                        <p:attrNameLst>
                                          <p:attrName>ppt_w</p:attrName>
                                        </p:attrNameLst>
                                      </p:cBhvr>
                                      <p:tavLst>
                                        <p:tav tm="0">
                                          <p:val>
                                            <p:fltVal val="0"/>
                                          </p:val>
                                        </p:tav>
                                        <p:tav tm="100000">
                                          <p:val>
                                            <p:strVal val="#ppt_w"/>
                                          </p:val>
                                        </p:tav>
                                      </p:tavLst>
                                    </p:anim>
                                    <p:anim calcmode="lin" valueType="num">
                                      <p:cBhvr>
                                        <p:cTn id="8" dur="500" fill="hold"/>
                                        <p:tgtEl>
                                          <p:spTgt spid="13824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8243">
                                            <p:txEl>
                                              <p:pRg st="0" end="0"/>
                                            </p:txEl>
                                          </p:spTgt>
                                        </p:tgtEl>
                                        <p:attrNameLst>
                                          <p:attrName>style.visibility</p:attrName>
                                        </p:attrNameLst>
                                      </p:cBhvr>
                                      <p:to>
                                        <p:strVal val="visible"/>
                                      </p:to>
                                    </p:set>
                                    <p:animEffect transition="in" filter="slide(fromBottom)">
                                      <p:cBhvr>
                                        <p:cTn id="13" dur="500"/>
                                        <p:tgtEl>
                                          <p:spTgt spid="13824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8243">
                                            <p:txEl>
                                              <p:pRg st="1" end="1"/>
                                            </p:txEl>
                                          </p:spTgt>
                                        </p:tgtEl>
                                        <p:attrNameLst>
                                          <p:attrName>style.visibility</p:attrName>
                                        </p:attrNameLst>
                                      </p:cBhvr>
                                      <p:to>
                                        <p:strVal val="visible"/>
                                      </p:to>
                                    </p:set>
                                    <p:animEffect transition="in" filter="slide(fromBottom)">
                                      <p:cBhvr>
                                        <p:cTn id="18" dur="500"/>
                                        <p:tgtEl>
                                          <p:spTgt spid="138243">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8243">
                                            <p:txEl>
                                              <p:pRg st="2" end="2"/>
                                            </p:txEl>
                                          </p:spTgt>
                                        </p:tgtEl>
                                        <p:attrNameLst>
                                          <p:attrName>style.visibility</p:attrName>
                                        </p:attrNameLst>
                                      </p:cBhvr>
                                      <p:to>
                                        <p:strVal val="visible"/>
                                      </p:to>
                                    </p:set>
                                    <p:animEffect transition="in" filter="slide(fromBottom)">
                                      <p:cBhvr>
                                        <p:cTn id="23" dur="500"/>
                                        <p:tgtEl>
                                          <p:spTgt spid="13824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8243">
                                            <p:txEl>
                                              <p:pRg st="3" end="3"/>
                                            </p:txEl>
                                          </p:spTgt>
                                        </p:tgtEl>
                                        <p:attrNameLst>
                                          <p:attrName>style.visibility</p:attrName>
                                        </p:attrNameLst>
                                      </p:cBhvr>
                                      <p:to>
                                        <p:strVal val="visible"/>
                                      </p:to>
                                    </p:set>
                                    <p:animEffect transition="in" filter="slide(fromBottom)">
                                      <p:cBhvr>
                                        <p:cTn id="28" dur="500"/>
                                        <p:tgtEl>
                                          <p:spTgt spid="138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3" grpId="0" build="p" bldLvl="2" autoUpdateAnimBg="0"/>
      <p:bldP spid="138246"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Cultural models</a:t>
            </a:r>
            <a:br>
              <a:rPr lang="en-GB" sz="4000">
                <a:solidFill>
                  <a:srgbClr val="FFFFFF"/>
                </a:solidFill>
              </a:rPr>
            </a:br>
            <a:r>
              <a:rPr lang="en-GB" sz="4000">
                <a:solidFill>
                  <a:srgbClr val="FFFFFF"/>
                </a:solidFill>
              </a:rPr>
              <a:t>Hall &amp; Trompenaar</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400" dirty="0"/>
              <a:t>Assuming that everyone from a specific cultural background is exactly the same and possesses the same types of values and behavioural norms can lead to negative stereotyping.</a:t>
            </a:r>
          </a:p>
          <a:p>
            <a:r>
              <a:rPr lang="en-GB" sz="2400" dirty="0"/>
              <a:t>  </a:t>
            </a:r>
          </a:p>
          <a:p>
            <a:r>
              <a:rPr lang="en-GB" sz="2400" dirty="0"/>
              <a:t>Always remember to treat each and every person as a unique individual, and understand that there are always other factors in life that contribute to how they may perceive things.</a:t>
            </a:r>
          </a:p>
          <a:p>
            <a:endParaRPr lang="en-GB" sz="2400" dirty="0"/>
          </a:p>
          <a:p>
            <a:pPr marL="0" indent="0">
              <a:buNone/>
            </a:pPr>
            <a:r>
              <a:rPr lang="en-GB" sz="2400" dirty="0"/>
              <a:t>	(Fromhttp://cultureandbusiness.weebly.com/trompenaars-model.html)</a:t>
            </a:r>
          </a:p>
        </p:txBody>
      </p:sp>
    </p:spTree>
    <p:extLst>
      <p:ext uri="{BB962C8B-B14F-4D97-AF65-F5344CB8AC3E}">
        <p14:creationId xmlns:p14="http://schemas.microsoft.com/office/powerpoint/2010/main" val="3805573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CAD043B-C962-4F47-F3D4-E5B63059E65C}"/>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b="1" dirty="0">
                <a:solidFill>
                  <a:srgbClr val="FFFFFF"/>
                </a:solidFill>
                <a:latin typeface="+mn-lt"/>
              </a:rPr>
              <a:t>In Summary</a:t>
            </a:r>
          </a:p>
        </p:txBody>
      </p:sp>
      <p:graphicFrame>
        <p:nvGraphicFramePr>
          <p:cNvPr id="5" name="Content Placeholder 2">
            <a:extLst>
              <a:ext uri="{FF2B5EF4-FFF2-40B4-BE49-F238E27FC236}">
                <a16:creationId xmlns:a16="http://schemas.microsoft.com/office/drawing/2014/main" id="{57E827BE-EA41-2A88-BF24-D2205247D8C5}"/>
              </a:ext>
            </a:extLst>
          </p:cNvPr>
          <p:cNvGraphicFramePr>
            <a:graphicFrameLocks noGrp="1"/>
          </p:cNvGraphicFramePr>
          <p:nvPr>
            <p:ph idx="1"/>
            <p:extLst>
              <p:ext uri="{D42A27DB-BD31-4B8C-83A1-F6EECF244321}">
                <p14:modId xmlns:p14="http://schemas.microsoft.com/office/powerpoint/2010/main" val="40955897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299812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C10698C-86F2-4D34-B035-9F5F6ECB8269}"/>
              </a:ext>
            </a:extLst>
          </p:cNvPr>
          <p:cNvPicPr>
            <a:picLocks noChangeAspect="1"/>
          </p:cNvPicPr>
          <p:nvPr/>
        </p:nvPicPr>
        <p:blipFill rotWithShape="1">
          <a:blip r:embed="rId2"/>
          <a:srcRect t="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E25F5-EC2A-F132-9A4C-3D822D81F0BA}"/>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48258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References</a:t>
            </a:r>
          </a:p>
        </p:txBody>
      </p:sp>
      <p:sp>
        <p:nvSpPr>
          <p:cNvPr id="3" name="Content Placeholder 2"/>
          <p:cNvSpPr>
            <a:spLocks noGrp="1"/>
          </p:cNvSpPr>
          <p:nvPr>
            <p:ph idx="1"/>
          </p:nvPr>
        </p:nvSpPr>
        <p:spPr/>
        <p:txBody>
          <a:bodyPr>
            <a:normAutofit/>
          </a:bodyPr>
          <a:lstStyle/>
          <a:p>
            <a:pPr fontAlgn="ctr"/>
            <a:r>
              <a:rPr lang="en-GB" dirty="0"/>
              <a:t>Slides adapted from: </a:t>
            </a:r>
            <a:r>
              <a:rPr lang="en-US" altLang="en-US" dirty="0">
                <a:solidFill>
                  <a:schemeClr val="tx2"/>
                </a:solidFill>
              </a:rPr>
              <a:t>R. Dennis </a:t>
            </a:r>
            <a:r>
              <a:rPr lang="en-US" altLang="en-US" dirty="0" err="1">
                <a:solidFill>
                  <a:schemeClr val="tx2"/>
                </a:solidFill>
              </a:rPr>
              <a:t>Middlemist</a:t>
            </a:r>
            <a:r>
              <a:rPr lang="en-US" altLang="en-US" dirty="0">
                <a:solidFill>
                  <a:schemeClr val="tx2"/>
                </a:solidFill>
              </a:rPr>
              <a:t>, Professor of Management, Colorado State University at </a:t>
            </a:r>
            <a:r>
              <a:rPr lang="en-GB" dirty="0"/>
              <a:t>https://faculty.unlv.edu/phelan/MGT480/Lecture%202.ppt</a:t>
            </a:r>
          </a:p>
          <a:p>
            <a:r>
              <a:rPr lang="en-GB" dirty="0">
                <a:hlinkClick r:id="rId2"/>
              </a:rPr>
              <a:t>https://www.mindtools.com/pages/article/seven-dimensions.htm</a:t>
            </a:r>
            <a:endParaRPr lang="en-GB" dirty="0"/>
          </a:p>
          <a:p>
            <a:r>
              <a:rPr lang="en-GB" dirty="0">
                <a:hlinkClick r:id="rId3"/>
              </a:rPr>
              <a:t>http://cultureandbusiness.weebly.com/trompenaars-model.html</a:t>
            </a:r>
            <a:endParaRPr lang="en-GB" dirty="0"/>
          </a:p>
          <a:p>
            <a:br>
              <a:rPr lang="en-GB" dirty="0"/>
            </a:br>
            <a:endParaRPr lang="en-US" altLang="en-US" dirty="0">
              <a:solidFill>
                <a:schemeClr val="tx2"/>
              </a:solidFill>
            </a:endParaRPr>
          </a:p>
          <a:p>
            <a:endParaRPr lang="en-GB" dirty="0"/>
          </a:p>
        </p:txBody>
      </p:sp>
    </p:spTree>
    <p:extLst>
      <p:ext uri="{BB962C8B-B14F-4D97-AF65-F5344CB8AC3E}">
        <p14:creationId xmlns:p14="http://schemas.microsoft.com/office/powerpoint/2010/main" val="4156680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1410</Words>
  <Application>Microsoft Office PowerPoint</Application>
  <PresentationFormat>Widescreen</PresentationFormat>
  <Paragraphs>160</Paragraphs>
  <Slides>24</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Arial Black</vt:lpstr>
      <vt:lpstr>Calibri</vt:lpstr>
      <vt:lpstr>Calibri Light</vt:lpstr>
      <vt:lpstr>Wingdings 3</vt:lpstr>
      <vt:lpstr>Office Theme</vt:lpstr>
      <vt:lpstr>Week 2</vt:lpstr>
      <vt:lpstr>Culture and Theory </vt:lpstr>
      <vt:lpstr>HALLS HIGH AND LOW CONTEXT COMMUNICATION </vt:lpstr>
      <vt:lpstr>PowerPoint Presentation</vt:lpstr>
      <vt:lpstr>HIGH AND LOW CONTEXT COMMUNICATION</vt:lpstr>
      <vt:lpstr>PowerPoint Presentation</vt:lpstr>
      <vt:lpstr>Possible Implications?</vt:lpstr>
      <vt:lpstr>PRACTICAL IMPLICATIONS</vt:lpstr>
      <vt:lpstr>Trompenaars and Hampden-Turner’s 7 Dimension of Culture</vt:lpstr>
      <vt:lpstr>Activity</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Cultural models Hall &amp; Trompenaar</vt:lpstr>
      <vt:lpstr>In 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5</cp:revision>
  <dcterms:created xsi:type="dcterms:W3CDTF">2022-10-03T13:55:11Z</dcterms:created>
  <dcterms:modified xsi:type="dcterms:W3CDTF">2023-10-29T23:22:26Z</dcterms:modified>
</cp:coreProperties>
</file>