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67" r:id="rId4"/>
    <p:sldId id="314" r:id="rId5"/>
    <p:sldId id="278" r:id="rId6"/>
    <p:sldId id="279" r:id="rId7"/>
    <p:sldId id="281" r:id="rId8"/>
    <p:sldId id="280" r:id="rId9"/>
    <p:sldId id="300" r:id="rId10"/>
    <p:sldId id="301" r:id="rId11"/>
    <p:sldId id="318" r:id="rId12"/>
    <p:sldId id="302" r:id="rId13"/>
    <p:sldId id="303" r:id="rId14"/>
    <p:sldId id="304" r:id="rId15"/>
    <p:sldId id="306" r:id="rId16"/>
    <p:sldId id="305" r:id="rId17"/>
    <p:sldId id="307" r:id="rId18"/>
    <p:sldId id="308" r:id="rId19"/>
    <p:sldId id="309" r:id="rId20"/>
    <p:sldId id="310" r:id="rId21"/>
    <p:sldId id="311" r:id="rId22"/>
    <p:sldId id="312" r:id="rId23"/>
    <p:sldId id="315" r:id="rId24"/>
    <p:sldId id="316" r:id="rId25"/>
    <p:sldId id="313" r:id="rId26"/>
    <p:sldId id="317" r:id="rId27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07/02/2013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07/02/2013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07/02/2013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07/02/2013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07/02/2013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07/02/2013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07/02/2013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07/02/2013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07/02/2013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07/02/2013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07/02/2013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07/02/2013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07/02/2013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07/02/2013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07/02/2013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60222F44-53F6-C34F-80DF-AE274AD3BF39}" type="datetimeFigureOut">
              <a:rPr lang="en-GB" smtClean="0"/>
              <a:pPr/>
              <a:t>07/02/2013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800401"/>
            <a:ext cx="8915400" cy="980575"/>
          </a:xfrm>
        </p:spPr>
        <p:txBody>
          <a:bodyPr>
            <a:normAutofit/>
          </a:bodyPr>
          <a:lstStyle/>
          <a:p>
            <a:r>
              <a:rPr lang="en-GB" dirty="0" smtClean="0"/>
              <a:t>Marxism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780977"/>
            <a:ext cx="8001000" cy="4077024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6801" y="2780977"/>
            <a:ext cx="5130800" cy="3835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Themes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9401" y="2595563"/>
            <a:ext cx="3864359" cy="368141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Introduction to Marx and his theories</a:t>
            </a:r>
          </a:p>
          <a:p>
            <a:r>
              <a:rPr lang="en-GB" sz="2800" dirty="0" smtClean="0"/>
              <a:t>Tackle some of the terminology  </a:t>
            </a:r>
          </a:p>
          <a:p>
            <a:r>
              <a:rPr lang="en-GB" sz="2800" dirty="0" smtClean="0"/>
              <a:t>The relevance of Marx today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759" y="2038256"/>
            <a:ext cx="4230053" cy="4241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Introducing Karl Marx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0670" y="2315023"/>
            <a:ext cx="4233090" cy="39619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father of communism</a:t>
            </a:r>
          </a:p>
          <a:p>
            <a:r>
              <a:rPr lang="en-GB" dirty="0" smtClean="0"/>
              <a:t>Radical thinker </a:t>
            </a:r>
          </a:p>
          <a:p>
            <a:pPr lvl="1"/>
            <a:r>
              <a:rPr lang="en-GB" dirty="0" smtClean="0"/>
              <a:t>Situated between philosophy and economics </a:t>
            </a:r>
          </a:p>
          <a:p>
            <a:r>
              <a:rPr lang="en-GB" dirty="0" smtClean="0"/>
              <a:t>Born 1818 in Trier, died 1883 in London</a:t>
            </a:r>
          </a:p>
          <a:p>
            <a:r>
              <a:rPr lang="en-GB" dirty="0" smtClean="0"/>
              <a:t>Most famous works are; </a:t>
            </a:r>
          </a:p>
          <a:p>
            <a:pPr lvl="1"/>
            <a:r>
              <a:rPr lang="en-GB" i="1" dirty="0" smtClean="0"/>
              <a:t>Communist Manifesto </a:t>
            </a:r>
            <a:r>
              <a:rPr lang="en-GB" dirty="0" smtClean="0"/>
              <a:t>(co-written with Engels) </a:t>
            </a:r>
          </a:p>
          <a:p>
            <a:pPr lvl="1"/>
            <a:r>
              <a:rPr lang="en-GB" i="1" dirty="0" smtClean="0"/>
              <a:t>Das Capital </a:t>
            </a:r>
            <a:r>
              <a:rPr lang="en-GB" dirty="0" smtClean="0"/>
              <a:t>(written between 1850s and his death, finished by Engels)</a:t>
            </a:r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4410" y="2038256"/>
            <a:ext cx="2095500" cy="3371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000" y="2595564"/>
            <a:ext cx="2182813" cy="3681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900" y="1066334"/>
            <a:ext cx="3979474" cy="460854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9750" y="1372625"/>
            <a:ext cx="2983958" cy="43022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0" y="533400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 smtClean="0"/>
              <a:t>Placing Marx in Context</a:t>
            </a:r>
            <a:endParaRPr lang="en-GB" dirty="0"/>
          </a:p>
        </p:txBody>
      </p:sp>
      <p:sp>
        <p:nvSpPr>
          <p:cNvPr id="32771" name="Content Placeholder 2"/>
          <p:cNvSpPr>
            <a:spLocks noGrp="1"/>
          </p:cNvSpPr>
          <p:nvPr>
            <p:ph sz="half" idx="1"/>
          </p:nvPr>
        </p:nvSpPr>
        <p:spPr>
          <a:xfrm>
            <a:off x="546630" y="2133600"/>
            <a:ext cx="4711170" cy="4143375"/>
          </a:xfrm>
        </p:spPr>
        <p:txBody>
          <a:bodyPr>
            <a:normAutofit/>
          </a:bodyPr>
          <a:lstStyle/>
          <a:p>
            <a:pPr eaLnBrk="1" hangingPunct="1">
              <a:spcBef>
                <a:spcPts val="800"/>
              </a:spcBef>
            </a:pPr>
            <a:r>
              <a:rPr lang="en-GB" dirty="0" smtClean="0"/>
              <a:t>Rapid social change in Europe</a:t>
            </a:r>
            <a:endParaRPr lang="en-GB" b="1" dirty="0" smtClean="0"/>
          </a:p>
          <a:p>
            <a:pPr lvl="1">
              <a:spcBef>
                <a:spcPts val="800"/>
              </a:spcBef>
            </a:pPr>
            <a:r>
              <a:rPr lang="en-GB" dirty="0" smtClean="0"/>
              <a:t>Industrial Revolution </a:t>
            </a:r>
          </a:p>
          <a:p>
            <a:pPr lvl="1">
              <a:spcBef>
                <a:spcPts val="800"/>
              </a:spcBef>
            </a:pPr>
            <a:r>
              <a:rPr lang="en-GB" dirty="0" smtClean="0"/>
              <a:t>Downfall of the monarchy and feudalism post French Revolution and the Napoleonic Wars </a:t>
            </a:r>
          </a:p>
          <a:p>
            <a:pPr>
              <a:spcBef>
                <a:spcPts val="800"/>
              </a:spcBef>
            </a:pPr>
            <a:r>
              <a:rPr lang="en-GB" dirty="0" smtClean="0"/>
              <a:t>Growth of factories</a:t>
            </a:r>
          </a:p>
          <a:p>
            <a:pPr>
              <a:spcBef>
                <a:spcPts val="800"/>
              </a:spcBef>
            </a:pPr>
            <a:r>
              <a:rPr lang="en-GB" dirty="0" smtClean="0"/>
              <a:t>Increasing urbanisation </a:t>
            </a:r>
          </a:p>
          <a:p>
            <a:pPr>
              <a:spcBef>
                <a:spcPts val="800"/>
              </a:spcBef>
            </a:pPr>
            <a:r>
              <a:rPr lang="en-GB" dirty="0" smtClean="0"/>
              <a:t>Invention of the steam engine </a:t>
            </a:r>
          </a:p>
          <a:p>
            <a:pPr>
              <a:spcBef>
                <a:spcPts val="800"/>
              </a:spcBef>
            </a:pPr>
            <a:r>
              <a:rPr lang="en-GB" dirty="0" smtClean="0"/>
              <a:t>Transformation of  social and working life </a:t>
            </a:r>
          </a:p>
          <a:p>
            <a:pPr lvl="1">
              <a:spcBef>
                <a:spcPts val="800"/>
              </a:spcBef>
            </a:pPr>
            <a:r>
              <a:rPr lang="en-GB" dirty="0" smtClean="0"/>
              <a:t>Emergence of a ‘working class’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8800" y="4013201"/>
            <a:ext cx="3295650" cy="2209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0" y="1897857"/>
            <a:ext cx="3276600" cy="2115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The Communist Manifesto </a:t>
            </a:r>
            <a:endParaRPr lang="en-GB" i="1" dirty="0"/>
          </a:p>
        </p:txBody>
      </p:sp>
      <p:sp>
        <p:nvSpPr>
          <p:cNvPr id="33794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670767"/>
          </a:xfrm>
        </p:spPr>
        <p:txBody>
          <a:bodyPr>
            <a:normAutofit/>
          </a:bodyPr>
          <a:lstStyle/>
          <a:p>
            <a:pPr>
              <a:spcBef>
                <a:spcPts val="800"/>
              </a:spcBef>
            </a:pPr>
            <a:r>
              <a:rPr lang="en-GB" dirty="0" smtClean="0"/>
              <a:t>Described the capitalist system and its emergence</a:t>
            </a:r>
          </a:p>
          <a:p>
            <a:pPr>
              <a:spcBef>
                <a:spcPts val="800"/>
              </a:spcBef>
            </a:pPr>
            <a:r>
              <a:rPr lang="en-GB" dirty="0" smtClean="0"/>
              <a:t>Described the creation of the </a:t>
            </a:r>
            <a:r>
              <a:rPr lang="en-GB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proletariat</a:t>
            </a:r>
            <a:r>
              <a:rPr lang="en-GB" dirty="0" smtClean="0"/>
              <a:t> (working classes) </a:t>
            </a:r>
          </a:p>
          <a:p>
            <a:pPr>
              <a:spcBef>
                <a:spcPts val="800"/>
              </a:spcBef>
            </a:pPr>
            <a:r>
              <a:rPr lang="en-GB" dirty="0" smtClean="0"/>
              <a:t>Explained conflict between the proletariat and the </a:t>
            </a:r>
            <a:r>
              <a:rPr lang="en-GB" dirty="0" smtClean="0">
                <a:solidFill>
                  <a:srgbClr val="FF7070"/>
                </a:solidFill>
              </a:rPr>
              <a:t>bourgeoisie</a:t>
            </a:r>
            <a:r>
              <a:rPr lang="en-GB" dirty="0" smtClean="0"/>
              <a:t> (middle-class) </a:t>
            </a:r>
          </a:p>
          <a:p>
            <a:pPr>
              <a:spcBef>
                <a:spcPts val="800"/>
              </a:spcBef>
            </a:pPr>
            <a:r>
              <a:rPr lang="en-GB" dirty="0" smtClean="0"/>
              <a:t>Criticised objections to communism </a:t>
            </a:r>
          </a:p>
          <a:p>
            <a:pPr>
              <a:spcBef>
                <a:spcPts val="800"/>
              </a:spcBef>
            </a:pPr>
            <a:r>
              <a:rPr lang="en-GB" dirty="0" smtClean="0"/>
              <a:t>Presented the idea of revolution </a:t>
            </a:r>
          </a:p>
          <a:p>
            <a:pPr>
              <a:spcBef>
                <a:spcPts val="800"/>
              </a:spcBef>
            </a:pPr>
            <a:r>
              <a:rPr lang="en-GB" dirty="0" smtClean="0"/>
              <a:t>Explained how communism would work</a:t>
            </a:r>
          </a:p>
          <a:p>
            <a:pPr eaLnBrk="1" hangingPunct="1"/>
            <a:endParaRPr lang="en-GB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Content Placeholder 1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1" name="Text Placeholder 20"/>
          <p:cNvSpPr>
            <a:spLocks noGrp="1"/>
          </p:cNvSpPr>
          <p:nvPr>
            <p:ph type="body" sz="half" idx="2"/>
          </p:nvPr>
        </p:nvSpPr>
        <p:spPr>
          <a:xfrm>
            <a:off x="635036" y="1044833"/>
            <a:ext cx="4117488" cy="5218806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The proletarians have nothing to lose but their chains. They have a world to win. Working men of all countries unite! </a:t>
            </a:r>
            <a:endParaRPr lang="en-GB" sz="3600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524" y="1298833"/>
            <a:ext cx="4213676" cy="4546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Conflict under Capitalism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696491" y="2595563"/>
            <a:ext cx="3987269" cy="3681412"/>
          </a:xfrm>
        </p:spPr>
        <p:txBody>
          <a:bodyPr>
            <a:normAutofit fontScale="92500" lnSpcReduction="10000"/>
          </a:bodyPr>
          <a:lstStyle/>
          <a:p>
            <a:pPr>
              <a:spcBef>
                <a:spcPts val="800"/>
              </a:spcBef>
            </a:pPr>
            <a:r>
              <a:rPr lang="en-GB" sz="2400" dirty="0" smtClean="0"/>
              <a:t>Between those that own the </a:t>
            </a:r>
            <a:r>
              <a:rPr lang="en-GB" sz="2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means of production </a:t>
            </a:r>
            <a:r>
              <a:rPr lang="en-GB" sz="2400" dirty="0" smtClean="0"/>
              <a:t>and those that do not. </a:t>
            </a:r>
          </a:p>
          <a:p>
            <a:pPr>
              <a:spcBef>
                <a:spcPts val="800"/>
              </a:spcBef>
            </a:pPr>
            <a:r>
              <a:rPr lang="en-GB" sz="2400" dirty="0" smtClean="0"/>
              <a:t>Means of production </a:t>
            </a:r>
            <a:r>
              <a:rPr lang="en-GB" sz="2400" dirty="0" smtClean="0"/>
              <a:t>defined as </a:t>
            </a:r>
            <a:r>
              <a:rPr lang="en-GB" sz="2400" dirty="0" smtClean="0"/>
              <a:t>land, factories and raw materials</a:t>
            </a:r>
          </a:p>
          <a:p>
            <a:pPr>
              <a:spcBef>
                <a:spcPts val="800"/>
              </a:spcBef>
            </a:pPr>
            <a:r>
              <a:rPr lang="en-GB" sz="2400" dirty="0" smtClean="0"/>
              <a:t>Class defined in economic terms</a:t>
            </a:r>
          </a:p>
          <a:p>
            <a:pPr>
              <a:spcBef>
                <a:spcPts val="800"/>
              </a:spcBef>
            </a:pPr>
            <a:r>
              <a:rPr lang="en-GB" sz="2400" dirty="0" smtClean="0"/>
              <a:t>In relation to the means of production </a:t>
            </a:r>
          </a:p>
          <a:p>
            <a:pPr>
              <a:spcBef>
                <a:spcPts val="800"/>
              </a:spcBef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534" y="2412999"/>
            <a:ext cx="3566160" cy="386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Seeds of Capitalism’s Destruction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Conflicting Aims </a:t>
            </a:r>
          </a:p>
          <a:p>
            <a:pPr lvl="1"/>
            <a:r>
              <a:rPr lang="en-GB" sz="2400" dirty="0" smtClean="0"/>
              <a:t>Profit Vs Living Conditions</a:t>
            </a:r>
          </a:p>
          <a:p>
            <a:r>
              <a:rPr lang="en-GB" sz="2400" dirty="0" smtClean="0"/>
              <a:t>Class Struggle</a:t>
            </a:r>
          </a:p>
          <a:p>
            <a:r>
              <a:rPr lang="en-GB" sz="2400" dirty="0" smtClean="0"/>
              <a:t>Result is revolution </a:t>
            </a:r>
          </a:p>
          <a:p>
            <a:r>
              <a:rPr lang="en-GB" sz="2400" dirty="0" smtClean="0"/>
              <a:t>The need for </a:t>
            </a:r>
            <a:r>
              <a:rPr lang="en-GB" sz="2400" dirty="0" smtClean="0">
                <a:solidFill>
                  <a:srgbClr val="FF7070"/>
                </a:solidFill>
              </a:rPr>
              <a:t>class consciousness</a:t>
            </a:r>
            <a:endParaRPr lang="en-GB" sz="2400" dirty="0">
              <a:solidFill>
                <a:srgbClr val="FF707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800" y="2235200"/>
            <a:ext cx="4124960" cy="404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Dialectical View of History</a:t>
            </a:r>
            <a:endParaRPr lang="en-GB" dirty="0"/>
          </a:p>
        </p:txBody>
      </p:sp>
      <p:sp>
        <p:nvSpPr>
          <p:cNvPr id="37" name="Content Placeholder 3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2" name="Content Placeholder 4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 smtClean="0"/>
              <a:t>Inherent contradictions in systems </a:t>
            </a:r>
          </a:p>
          <a:p>
            <a:r>
              <a:rPr lang="en-GB" sz="2400" dirty="0" smtClean="0"/>
              <a:t>Hunter Gatherers</a:t>
            </a:r>
          </a:p>
          <a:p>
            <a:r>
              <a:rPr lang="en-GB" sz="2400" dirty="0" smtClean="0"/>
              <a:t>Feudalism</a:t>
            </a:r>
          </a:p>
          <a:p>
            <a:r>
              <a:rPr lang="en-GB" sz="2400" dirty="0" smtClean="0"/>
              <a:t>Capitalism</a:t>
            </a:r>
          </a:p>
          <a:p>
            <a:r>
              <a:rPr lang="en-GB" sz="2400" dirty="0" smtClean="0"/>
              <a:t>Communism </a:t>
            </a:r>
          </a:p>
          <a:p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2595563"/>
            <a:ext cx="4318000" cy="3681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7600" y="965200"/>
            <a:ext cx="7238999" cy="497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5427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Capitalism in Crisis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3581" y="2315023"/>
            <a:ext cx="4110179" cy="3961952"/>
          </a:xfrm>
        </p:spPr>
        <p:txBody>
          <a:bodyPr>
            <a:noAutofit/>
          </a:bodyPr>
          <a:lstStyle/>
          <a:p>
            <a:r>
              <a:rPr lang="en-GB" dirty="0" smtClean="0"/>
              <a:t>Workers wages will fall </a:t>
            </a:r>
          </a:p>
          <a:p>
            <a:r>
              <a:rPr lang="en-GB" dirty="0" smtClean="0"/>
              <a:t>Profits will fall</a:t>
            </a:r>
          </a:p>
          <a:p>
            <a:r>
              <a:rPr lang="en-GB" dirty="0" smtClean="0"/>
              <a:t>Large companies will consume the small </a:t>
            </a:r>
          </a:p>
          <a:p>
            <a:r>
              <a:rPr lang="en-GB" dirty="0" smtClean="0"/>
              <a:t>Greater divisions in society</a:t>
            </a:r>
          </a:p>
          <a:p>
            <a:r>
              <a:rPr lang="en-GB" dirty="0" smtClean="0"/>
              <a:t>Increasing number of economic crises</a:t>
            </a:r>
          </a:p>
          <a:p>
            <a:r>
              <a:rPr lang="en-GB" dirty="0" smtClean="0"/>
              <a:t>Workers will be so degraded they will rise up in revolution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2038256"/>
            <a:ext cx="3263900" cy="423871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0" y="3667161"/>
            <a:ext cx="8915400" cy="1085807"/>
          </a:xfrm>
        </p:spPr>
        <p:txBody>
          <a:bodyPr>
            <a:noAutofit/>
          </a:bodyPr>
          <a:lstStyle/>
          <a:p>
            <a:r>
              <a:rPr lang="en-GB" sz="2800" b="1" dirty="0" smtClean="0"/>
              <a:t>Revolution is not just desirable it is  inevitable</a:t>
            </a:r>
            <a:endParaRPr lang="en-GB" sz="2800" b="1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“The history of all hitherto existing societies has been a history of class struggle” (</a:t>
            </a:r>
            <a:r>
              <a:rPr lang="en-GB" sz="2800" i="1" dirty="0" smtClean="0">
                <a:solidFill>
                  <a:schemeClr val="bg1"/>
                </a:solidFill>
              </a:rPr>
              <a:t>Communist Manifesto</a:t>
            </a:r>
            <a:r>
              <a:rPr lang="en-GB" sz="2800" dirty="0" smtClean="0">
                <a:solidFill>
                  <a:schemeClr val="bg1"/>
                </a:solidFill>
              </a:rPr>
              <a:t>)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537608"/>
          </a:xfrm>
        </p:spPr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0000" y="609600"/>
            <a:ext cx="7035799" cy="284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Stripping of </a:t>
            </a:r>
            <a:r>
              <a:rPr lang="en-GB" b="1" dirty="0" smtClean="0">
                <a:solidFill>
                  <a:schemeClr val="accent1"/>
                </a:solidFill>
              </a:rPr>
              <a:t>False Consciousness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way people think is shaped by </a:t>
            </a:r>
            <a:r>
              <a:rPr lang="en-GB" dirty="0" smtClean="0">
                <a:solidFill>
                  <a:srgbClr val="FF7070"/>
                </a:solidFill>
              </a:rPr>
              <a:t>ideology</a:t>
            </a:r>
          </a:p>
          <a:p>
            <a:r>
              <a:rPr lang="en-GB" dirty="0" smtClean="0"/>
              <a:t>Ideology is determined by the economic base</a:t>
            </a:r>
          </a:p>
          <a:p>
            <a:pPr lvl="1"/>
            <a:r>
              <a:rPr lang="en-GB" dirty="0" smtClean="0"/>
              <a:t>The way the economy is structured</a:t>
            </a:r>
          </a:p>
          <a:p>
            <a:r>
              <a:rPr lang="en-GB" dirty="0" smtClean="0">
                <a:solidFill>
                  <a:srgbClr val="FF7070"/>
                </a:solidFill>
              </a:rPr>
              <a:t>Materialist</a:t>
            </a:r>
            <a:r>
              <a:rPr lang="en-GB" dirty="0" smtClean="0"/>
              <a:t> view</a:t>
            </a:r>
          </a:p>
          <a:p>
            <a:r>
              <a:rPr lang="en-GB" dirty="0" smtClean="0"/>
              <a:t>People believe that society is fixed and cannot be changed</a:t>
            </a:r>
          </a:p>
          <a:p>
            <a:r>
              <a:rPr lang="en-GB" dirty="0" smtClean="0"/>
              <a:t>But their beliefs are artificially constructed and manipulated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False beliefs or values created by society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4066" y="2595563"/>
            <a:ext cx="4089694" cy="3681412"/>
          </a:xfrm>
        </p:spPr>
        <p:txBody>
          <a:bodyPr>
            <a:noAutofit/>
          </a:bodyPr>
          <a:lstStyle/>
          <a:p>
            <a:r>
              <a:rPr lang="en-GB" sz="2000" dirty="0" smtClean="0"/>
              <a:t>Capitalists control information, education and entertainment</a:t>
            </a:r>
          </a:p>
          <a:p>
            <a:r>
              <a:rPr lang="en-GB" sz="2000" dirty="0" smtClean="0"/>
              <a:t>The way to counteract this was through worker education</a:t>
            </a:r>
          </a:p>
          <a:p>
            <a:r>
              <a:rPr lang="en-GB" sz="2000" dirty="0" smtClean="0"/>
              <a:t>So workers could understand they were exploited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1868" y="2290763"/>
            <a:ext cx="3065332" cy="184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2800" y="4140200"/>
            <a:ext cx="3021013" cy="185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“Religion is the opium of the people”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dirty="0" smtClean="0"/>
              <a:t>Religion is part of the ideological makeup of society</a:t>
            </a:r>
          </a:p>
          <a:p>
            <a:r>
              <a:rPr lang="en-GB" sz="2000" dirty="0" smtClean="0"/>
              <a:t>It is </a:t>
            </a:r>
            <a:r>
              <a:rPr lang="en-GB" sz="2000" dirty="0" smtClean="0"/>
              <a:t>illusory; </a:t>
            </a:r>
            <a:r>
              <a:rPr lang="en-GB" sz="2000" dirty="0" smtClean="0"/>
              <a:t>people do not realise they are not free</a:t>
            </a:r>
          </a:p>
          <a:p>
            <a:r>
              <a:rPr lang="en-GB" sz="2000" dirty="0" smtClean="0"/>
              <a:t>Religion is another form of alienation</a:t>
            </a:r>
          </a:p>
          <a:p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826" y="2595562"/>
            <a:ext cx="4029934" cy="3681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Alienation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Workers are alienated from the products they make</a:t>
            </a:r>
          </a:p>
          <a:p>
            <a:pPr lvl="1"/>
            <a:r>
              <a:rPr lang="en-GB" sz="2400" dirty="0" smtClean="0"/>
              <a:t>Because they do not benefit from them</a:t>
            </a:r>
          </a:p>
          <a:p>
            <a:r>
              <a:rPr lang="en-GB" sz="2400" dirty="0" smtClean="0"/>
              <a:t>Factory system alienates and depersonalises workers</a:t>
            </a:r>
          </a:p>
          <a:p>
            <a:r>
              <a:rPr lang="en-GB" sz="2400" dirty="0" smtClean="0"/>
              <a:t>No control over working conditions and gain little satisfaction </a:t>
            </a:r>
          </a:p>
          <a:p>
            <a:r>
              <a:rPr lang="en-GB" sz="2400" dirty="0" smtClean="0"/>
              <a:t>Division of labour</a:t>
            </a:r>
          </a:p>
          <a:p>
            <a:r>
              <a:rPr lang="en-GB" sz="2400" dirty="0" smtClean="0"/>
              <a:t>No awareness of exploitation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401" y="1016000"/>
            <a:ext cx="3784600" cy="497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1" y="1143000"/>
            <a:ext cx="3860800" cy="236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1" y="3708401"/>
            <a:ext cx="38608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Capitalism Enslaves….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6976" y="2595563"/>
            <a:ext cx="3966784" cy="3681412"/>
          </a:xfrm>
        </p:spPr>
        <p:txBody>
          <a:bodyPr>
            <a:noAutofit/>
          </a:bodyPr>
          <a:lstStyle/>
          <a:p>
            <a:r>
              <a:rPr lang="en-GB" sz="2000" dirty="0" smtClean="0"/>
              <a:t>Creates consumer desire to acquire goods </a:t>
            </a:r>
          </a:p>
          <a:p>
            <a:r>
              <a:rPr lang="en-GB" sz="2000" dirty="0" smtClean="0"/>
              <a:t>So, we have to work for money to acquire these commodities </a:t>
            </a:r>
          </a:p>
          <a:p>
            <a:r>
              <a:rPr lang="en-GB" sz="2000" dirty="0" smtClean="0"/>
              <a:t>The goods workers produce eventually enslave them</a:t>
            </a:r>
          </a:p>
          <a:p>
            <a:pPr>
              <a:buNone/>
            </a:pPr>
            <a:r>
              <a:rPr lang="en-GB" sz="2000" dirty="0" smtClean="0"/>
              <a:t> 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1" y="2387600"/>
            <a:ext cx="4037012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Commodity and Money </a:t>
            </a:r>
            <a:r>
              <a:rPr lang="en-GB" dirty="0" smtClean="0"/>
              <a:t>Fetishism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521" y="2595563"/>
            <a:ext cx="4028239" cy="368141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Money and goods </a:t>
            </a:r>
            <a:r>
              <a:rPr lang="en-GB" sz="2000" dirty="0" smtClean="0"/>
              <a:t>become </a:t>
            </a:r>
            <a:r>
              <a:rPr lang="en-GB" sz="2000" dirty="0" smtClean="0"/>
              <a:t>desired in their own right </a:t>
            </a:r>
          </a:p>
          <a:p>
            <a:r>
              <a:rPr lang="en-GB" sz="2000" dirty="0" smtClean="0"/>
              <a:t>The illusion that money and objects have powerful properties of their own</a:t>
            </a:r>
          </a:p>
          <a:p>
            <a:r>
              <a:rPr lang="en-GB" sz="2000" dirty="0" smtClean="0"/>
              <a:t>Deceives workers </a:t>
            </a:r>
          </a:p>
          <a:p>
            <a:pPr lvl="1"/>
            <a:r>
              <a:rPr lang="en-GB" sz="2000" dirty="0" smtClean="0"/>
              <a:t>See their goal as money </a:t>
            </a:r>
          </a:p>
          <a:p>
            <a:r>
              <a:rPr lang="en-GB" sz="2000" dirty="0" smtClean="0"/>
              <a:t>See a part, not the whole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534" y="2387599"/>
            <a:ext cx="3566160" cy="388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Labour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7946" y="2595563"/>
            <a:ext cx="3925814" cy="3681412"/>
          </a:xfrm>
        </p:spPr>
        <p:txBody>
          <a:bodyPr/>
          <a:lstStyle/>
          <a:p>
            <a:r>
              <a:rPr lang="en-GB" dirty="0" smtClean="0"/>
              <a:t>We don’t see labour  relations when we buy a object </a:t>
            </a:r>
          </a:p>
          <a:p>
            <a:r>
              <a:rPr lang="en-GB" dirty="0" smtClean="0"/>
              <a:t>Under capitalism, we sell our labour </a:t>
            </a:r>
          </a:p>
          <a:p>
            <a:r>
              <a:rPr lang="en-GB" dirty="0" smtClean="0"/>
              <a:t>Labour becomes a commodity in its own right </a:t>
            </a:r>
          </a:p>
          <a:p>
            <a:r>
              <a:rPr lang="en-GB" dirty="0" smtClean="0"/>
              <a:t>It is given a price</a:t>
            </a:r>
          </a:p>
          <a:p>
            <a:r>
              <a:rPr lang="en-GB" dirty="0" smtClean="0"/>
              <a:t>We </a:t>
            </a:r>
            <a:r>
              <a:rPr lang="en-GB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alienate</a:t>
            </a:r>
            <a:r>
              <a:rPr lang="en-GB" dirty="0" smtClean="0"/>
              <a:t> our labour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6800" y="2595563"/>
            <a:ext cx="3836894" cy="3681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Surplus Value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By hiring a worker, the worker’s  </a:t>
            </a:r>
            <a:r>
              <a:rPr lang="en-GB" dirty="0" smtClean="0">
                <a:solidFill>
                  <a:srgbClr val="FF7070"/>
                </a:solidFill>
              </a:rPr>
              <a:t>labour power </a:t>
            </a:r>
            <a:r>
              <a:rPr lang="en-GB" dirty="0" smtClean="0"/>
              <a:t>belongs to the capitalist </a:t>
            </a:r>
          </a:p>
          <a:p>
            <a:r>
              <a:rPr lang="en-GB" dirty="0" smtClean="0"/>
              <a:t>Difference between;</a:t>
            </a:r>
          </a:p>
          <a:p>
            <a:pPr lvl="1"/>
            <a:r>
              <a:rPr lang="en-GB" dirty="0" smtClean="0"/>
              <a:t>The value of the wage the worker gets</a:t>
            </a:r>
          </a:p>
          <a:p>
            <a:pPr lvl="1"/>
            <a:r>
              <a:rPr lang="en-GB" dirty="0" smtClean="0"/>
              <a:t>The value they create </a:t>
            </a:r>
          </a:p>
          <a:p>
            <a:r>
              <a:rPr lang="en-GB" dirty="0" smtClean="0"/>
              <a:t>The difference is surplus value </a:t>
            </a:r>
          </a:p>
          <a:p>
            <a:r>
              <a:rPr lang="en-GB" dirty="0" smtClean="0"/>
              <a:t>Surplus value = profit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worker works a day for £10</a:t>
            </a:r>
          </a:p>
          <a:p>
            <a:r>
              <a:rPr lang="en-GB" dirty="0" smtClean="0"/>
              <a:t>But in that day the worker makes a good that sells for £15</a:t>
            </a:r>
          </a:p>
          <a:p>
            <a:r>
              <a:rPr lang="en-GB" dirty="0" smtClean="0"/>
              <a:t>The £5 is surplus value</a:t>
            </a:r>
          </a:p>
          <a:p>
            <a:r>
              <a:rPr lang="en-GB" dirty="0" smtClean="0"/>
              <a:t>Which goes to the capitalist…….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Marx Relevant Today?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Continuation and expansion  of  capitalism </a:t>
            </a:r>
          </a:p>
          <a:p>
            <a:r>
              <a:rPr lang="en-GB" dirty="0" smtClean="0"/>
              <a:t>His understanding of history and economics is shaky </a:t>
            </a:r>
          </a:p>
          <a:p>
            <a:r>
              <a:rPr lang="en-GB" dirty="0" smtClean="0"/>
              <a:t>He is a product of his time, and no more</a:t>
            </a:r>
          </a:p>
          <a:p>
            <a:r>
              <a:rPr lang="en-GB" dirty="0" smtClean="0"/>
              <a:t>The collapse of communism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9734" y="2303461"/>
            <a:ext cx="2628900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3816" y="4300535"/>
            <a:ext cx="3089181" cy="1976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181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But…..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Marx inspired and continued to inspire social change </a:t>
            </a:r>
          </a:p>
          <a:p>
            <a:r>
              <a:rPr lang="en-GB" dirty="0" smtClean="0"/>
              <a:t>Made us aware that society can be changed by changing the economic system </a:t>
            </a:r>
          </a:p>
          <a:p>
            <a:r>
              <a:rPr lang="en-GB" dirty="0" smtClean="0"/>
              <a:t>Gives us an understanding of ‘freedom’ and what it means to be free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8250" y="2595562"/>
            <a:ext cx="3665444" cy="3681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9083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Relevance of Marx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14424" y="2335510"/>
            <a:ext cx="7610476" cy="3930819"/>
          </a:xfrm>
        </p:spPr>
        <p:txBody>
          <a:bodyPr/>
          <a:lstStyle/>
          <a:p>
            <a:r>
              <a:rPr lang="en-GB" dirty="0" smtClean="0"/>
              <a:t>Class struggle and the forms it takes </a:t>
            </a:r>
          </a:p>
          <a:p>
            <a:r>
              <a:rPr lang="en-GB" dirty="0" smtClean="0"/>
              <a:t>Class is determined by people’s relations to the means of production</a:t>
            </a:r>
          </a:p>
          <a:p>
            <a:pPr lvl="1"/>
            <a:r>
              <a:rPr lang="en-GB" dirty="0" smtClean="0"/>
              <a:t>Economically determined</a:t>
            </a:r>
          </a:p>
          <a:p>
            <a:r>
              <a:rPr lang="en-GB" dirty="0" smtClean="0"/>
              <a:t>How society is shaped by economic structures</a:t>
            </a:r>
          </a:p>
          <a:p>
            <a:r>
              <a:rPr lang="en-GB" dirty="0" smtClean="0"/>
              <a:t>Values and beliefs – ideology – is shaped by, and works in tandem with, economic relations</a:t>
            </a:r>
          </a:p>
          <a:p>
            <a:r>
              <a:rPr lang="en-GB" dirty="0" smtClean="0"/>
              <a:t>Insights into </a:t>
            </a:r>
            <a:r>
              <a:rPr lang="en-GB" dirty="0" smtClean="0"/>
              <a:t>inequalities, </a:t>
            </a:r>
            <a:r>
              <a:rPr lang="en-GB" dirty="0" smtClean="0"/>
              <a:t>exploitation and alienation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7600" y="863600"/>
            <a:ext cx="7391400" cy="487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9875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655</TotalTime>
  <Words>778</Words>
  <Application>Microsoft Office PowerPoint</Application>
  <PresentationFormat>On-screen Show (4:3)</PresentationFormat>
  <Paragraphs>122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Perspective</vt:lpstr>
      <vt:lpstr>Marxism</vt:lpstr>
      <vt:lpstr>Key Themes</vt:lpstr>
      <vt:lpstr>Introducing Karl Marx </vt:lpstr>
      <vt:lpstr>PowerPoint Presentation</vt:lpstr>
      <vt:lpstr>Placing Marx in Context</vt:lpstr>
      <vt:lpstr>The Communist Manifesto </vt:lpstr>
      <vt:lpstr>PowerPoint Presentation</vt:lpstr>
      <vt:lpstr>Class Conflict under Capitalism </vt:lpstr>
      <vt:lpstr>The Seeds of Capitalism’s Destruction</vt:lpstr>
      <vt:lpstr>A Dialectical View of History</vt:lpstr>
      <vt:lpstr>PowerPoint Presentation</vt:lpstr>
      <vt:lpstr>Capitalism in Crisis</vt:lpstr>
      <vt:lpstr>Revolution is not just desirable it is  inevitable</vt:lpstr>
      <vt:lpstr>The Stripping of False Consciousness</vt:lpstr>
      <vt:lpstr>False beliefs or values created by society</vt:lpstr>
      <vt:lpstr>“Religion is the opium of the people” </vt:lpstr>
      <vt:lpstr>Alienation </vt:lpstr>
      <vt:lpstr>PowerPoint Presentation</vt:lpstr>
      <vt:lpstr>Capitalism Enslaves….</vt:lpstr>
      <vt:lpstr>Commodity and Money Fetishism </vt:lpstr>
      <vt:lpstr>Labour Power</vt:lpstr>
      <vt:lpstr>Surplus Value</vt:lpstr>
      <vt:lpstr>Is Marx Relevant Today? </vt:lpstr>
      <vt:lpstr>But….. </vt:lpstr>
      <vt:lpstr>The Relevance of Marx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Economics &amp; Patterns of Exchange</dc:title>
  <dc:creator>Emma-Jayne Abbots</dc:creator>
  <cp:lastModifiedBy>Emma-Jayne Abbots</cp:lastModifiedBy>
  <cp:revision>36</cp:revision>
  <dcterms:created xsi:type="dcterms:W3CDTF">2013-02-06T20:19:15Z</dcterms:created>
  <dcterms:modified xsi:type="dcterms:W3CDTF">2013-02-07T15:29:07Z</dcterms:modified>
</cp:coreProperties>
</file>