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9" r:id="rId3"/>
  </p:sldMasterIdLst>
  <p:notesMasterIdLst>
    <p:notesMasterId r:id="rId32"/>
  </p:notesMasterIdLst>
  <p:sldIdLst>
    <p:sldId id="256" r:id="rId4"/>
    <p:sldId id="281" r:id="rId5"/>
    <p:sldId id="266" r:id="rId6"/>
    <p:sldId id="267" r:id="rId7"/>
    <p:sldId id="293" r:id="rId8"/>
    <p:sldId id="282" r:id="rId9"/>
    <p:sldId id="272" r:id="rId10"/>
    <p:sldId id="280" r:id="rId11"/>
    <p:sldId id="273" r:id="rId12"/>
    <p:sldId id="295" r:id="rId13"/>
    <p:sldId id="274" r:id="rId14"/>
    <p:sldId id="275" r:id="rId15"/>
    <p:sldId id="276" r:id="rId16"/>
    <p:sldId id="277" r:id="rId17"/>
    <p:sldId id="278" r:id="rId18"/>
    <p:sldId id="284" r:id="rId19"/>
    <p:sldId id="283" r:id="rId20"/>
    <p:sldId id="285" r:id="rId21"/>
    <p:sldId id="286" r:id="rId22"/>
    <p:sldId id="287" r:id="rId23"/>
    <p:sldId id="289" r:id="rId24"/>
    <p:sldId id="290" r:id="rId25"/>
    <p:sldId id="291" r:id="rId26"/>
    <p:sldId id="292" r:id="rId27"/>
    <p:sldId id="296" r:id="rId28"/>
    <p:sldId id="297" r:id="rId29"/>
    <p:sldId id="294" r:id="rId30"/>
    <p:sldId id="298"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99"/>
    <a:srgbClr val="CCFF33"/>
    <a:srgbClr val="FFFF00"/>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3A55C3-EEFF-422F-9EA6-0D5167DE05E7}" type="datetimeFigureOut">
              <a:rPr lang="en-GB" smtClean="0"/>
              <a:t>04/02/2016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9CCADE-3FDF-4677-A01A-C1D91A7FAF02}" type="slidenum">
              <a:rPr lang="en-GB" smtClean="0"/>
              <a:t>‹#›</a:t>
            </a:fld>
            <a:endParaRPr lang="en-GB"/>
          </a:p>
        </p:txBody>
      </p:sp>
    </p:spTree>
    <p:extLst>
      <p:ext uri="{BB962C8B-B14F-4D97-AF65-F5344CB8AC3E}">
        <p14:creationId xmlns:p14="http://schemas.microsoft.com/office/powerpoint/2010/main" val="3640572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5F187B-8567-4FED-A832-7C925812D92E}" type="slidenum">
              <a:rPr lang="en-GB"/>
              <a:pPr/>
              <a:t>3</a:t>
            </a:fld>
            <a:endParaRPr lang="en-GB"/>
          </a:p>
        </p:txBody>
      </p:sp>
      <p:sp>
        <p:nvSpPr>
          <p:cNvPr id="234498" name="Rectangle 2"/>
          <p:cNvSpPr>
            <a:spLocks noGrp="1" noRot="1" noChangeAspect="1" noChangeArrowheads="1" noTextEdit="1"/>
          </p:cNvSpPr>
          <p:nvPr>
            <p:ph type="sldImg"/>
          </p:nvPr>
        </p:nvSpPr>
        <p:spPr>
          <a:xfrm>
            <a:off x="1143000" y="685800"/>
            <a:ext cx="4573588" cy="3429000"/>
          </a:xfrm>
          <a:ln/>
        </p:spPr>
      </p:sp>
      <p:sp>
        <p:nvSpPr>
          <p:cNvPr id="2344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281170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496EA5-4293-418F-98A3-DE5591449FA6}" type="slidenum">
              <a:rPr lang="en-GB"/>
              <a:pPr/>
              <a:t>4</a:t>
            </a:fld>
            <a:endParaRPr lang="en-GB"/>
          </a:p>
        </p:txBody>
      </p:sp>
      <p:sp>
        <p:nvSpPr>
          <p:cNvPr id="235522" name="Rectangle 2"/>
          <p:cNvSpPr>
            <a:spLocks noGrp="1" noRot="1" noChangeAspect="1" noChangeArrowheads="1" noTextEdit="1"/>
          </p:cNvSpPr>
          <p:nvPr>
            <p:ph type="sldImg"/>
          </p:nvPr>
        </p:nvSpPr>
        <p:spPr>
          <a:xfrm>
            <a:off x="1143000" y="685800"/>
            <a:ext cx="4573588" cy="3429000"/>
          </a:xfrm>
          <a:ln/>
        </p:spPr>
      </p:sp>
      <p:sp>
        <p:nvSpPr>
          <p:cNvPr id="2355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29054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0427A4-495E-4505-B953-338B9CCEE22E}" type="slidenum">
              <a:rPr lang="en-GB"/>
              <a:pPr/>
              <a:t>5</a:t>
            </a:fld>
            <a:endParaRPr lang="en-GB"/>
          </a:p>
        </p:txBody>
      </p:sp>
      <p:sp>
        <p:nvSpPr>
          <p:cNvPr id="231426" name="Rectangle 2"/>
          <p:cNvSpPr>
            <a:spLocks noGrp="1" noRot="1" noChangeAspect="1" noChangeArrowheads="1" noTextEdit="1"/>
          </p:cNvSpPr>
          <p:nvPr>
            <p:ph type="sldImg"/>
          </p:nvPr>
        </p:nvSpPr>
        <p:spPr>
          <a:xfrm>
            <a:off x="1143000" y="685800"/>
            <a:ext cx="4573588" cy="3429000"/>
          </a:xfrm>
          <a:ln/>
        </p:spPr>
      </p:sp>
      <p:sp>
        <p:nvSpPr>
          <p:cNvPr id="2314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23088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EC60545-F110-4061-B3EA-D45DCE43E37D}" type="datetimeFigureOut">
              <a:rPr lang="en-GB" smtClean="0"/>
              <a:t>04/02/2016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565474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C60545-F110-4061-B3EA-D45DCE43E37D}" type="datetimeFigureOut">
              <a:rPr lang="en-GB" smtClean="0"/>
              <a:t>04/02/2016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4050681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C60545-F110-4061-B3EA-D45DCE43E37D}" type="datetimeFigureOut">
              <a:rPr lang="en-GB" smtClean="0"/>
              <a:t>04/02/2016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304834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EC60545-F110-4061-B3EA-D45DCE43E37D}" type="datetimeFigureOut">
              <a:rPr lang="en-GB" smtClean="0"/>
              <a:t>04/02/2016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2872578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EC60545-F110-4061-B3EA-D45DCE43E37D}" type="datetimeFigureOut">
              <a:rPr lang="en-GB" smtClean="0"/>
              <a:t>04/02/2016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1346773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EC60545-F110-4061-B3EA-D45DCE43E37D}" type="datetimeFigureOut">
              <a:rPr lang="en-GB" smtClean="0"/>
              <a:t>04/02/2016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1649913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C60545-F110-4061-B3EA-D45DCE43E37D}" type="datetimeFigureOut">
              <a:rPr lang="en-GB" smtClean="0"/>
              <a:t>04/02/2016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3937169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C60545-F110-4061-B3EA-D45DCE43E37D}" type="datetimeFigureOut">
              <a:rPr lang="en-GB" smtClean="0"/>
              <a:t>04/02/2016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1072622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C60545-F110-4061-B3EA-D45DCE43E37D}" type="datetimeFigureOut">
              <a:rPr lang="en-GB" smtClean="0"/>
              <a:t>04/02/2016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3611966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C60545-F110-4061-B3EA-D45DCE43E37D}" type="datetimeFigureOut">
              <a:rPr lang="en-GB" smtClean="0"/>
              <a:t>04/02/2016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1928160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C60545-F110-4061-B3EA-D45DCE43E37D}" type="datetimeFigureOut">
              <a:rPr lang="en-GB" smtClean="0"/>
              <a:t>04/02/2016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2640163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2566078"/>
            <a:ext cx="7772400" cy="785818"/>
          </a:xfrm>
        </p:spPr>
        <p:txBody>
          <a:bodyPr>
            <a:normAutofit/>
          </a:bodyPr>
          <a:lstStyle>
            <a:lvl1pPr algn="ctr">
              <a:defRPr sz="4000">
                <a:solidFill>
                  <a:schemeClr val="bg1"/>
                </a:solidFill>
              </a:defRPr>
            </a:lvl1pPr>
          </a:lstStyle>
          <a:p>
            <a:r>
              <a:rPr lang="en-US" dirty="0" smtClean="0"/>
              <a:t>Beginning the Journey</a:t>
            </a:r>
            <a:endParaRPr lang="en-GB" dirty="0"/>
          </a:p>
        </p:txBody>
      </p:sp>
      <p:sp>
        <p:nvSpPr>
          <p:cNvPr id="3" name="Subtitle 2"/>
          <p:cNvSpPr>
            <a:spLocks noGrp="1"/>
          </p:cNvSpPr>
          <p:nvPr>
            <p:ph type="subTitle" idx="1"/>
          </p:nvPr>
        </p:nvSpPr>
        <p:spPr>
          <a:xfrm>
            <a:off x="1357290" y="5548326"/>
            <a:ext cx="6400800" cy="649274"/>
          </a:xfrm>
        </p:spPr>
        <p:txBody>
          <a:bodyPr>
            <a:normAutofit/>
          </a:bodyPr>
          <a:lstStyle>
            <a:lvl1pPr marL="0" indent="0" algn="ctr">
              <a:buNone/>
              <a:defRPr sz="30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grpSp>
        <p:nvGrpSpPr>
          <p:cNvPr id="37" name="Group 36"/>
          <p:cNvGrpSpPr/>
          <p:nvPr userDrawn="1"/>
        </p:nvGrpSpPr>
        <p:grpSpPr>
          <a:xfrm>
            <a:off x="3755334" y="217709"/>
            <a:ext cx="1608413" cy="1930405"/>
            <a:chOff x="3621078" y="214290"/>
            <a:chExt cx="1903422" cy="2284473"/>
          </a:xfrm>
        </p:grpSpPr>
        <p:pic>
          <p:nvPicPr>
            <p:cNvPr id="7" name="Picture 6" descr="000_004_Large Discovery globe.png"/>
            <p:cNvPicPr>
              <a:picLocks noChangeAspect="1"/>
            </p:cNvPicPr>
            <p:nvPr userDrawn="1"/>
          </p:nvPicPr>
          <p:blipFill>
            <a:blip r:embed="rId2" cstate="print"/>
            <a:stretch>
              <a:fillRect/>
            </a:stretch>
          </p:blipFill>
          <p:spPr>
            <a:xfrm>
              <a:off x="3643306" y="214290"/>
              <a:ext cx="1801372" cy="1822708"/>
            </a:xfrm>
            <a:prstGeom prst="rect">
              <a:avLst/>
            </a:prstGeom>
          </p:spPr>
        </p:pic>
        <p:pic>
          <p:nvPicPr>
            <p:cNvPr id="8" name="Picture 7" descr="000_008_Insights Discovery.png"/>
            <p:cNvPicPr>
              <a:picLocks noChangeAspect="1"/>
            </p:cNvPicPr>
            <p:nvPr userDrawn="1"/>
          </p:nvPicPr>
          <p:blipFill>
            <a:blip r:embed="rId3" cstate="print">
              <a:lum bright="100000" contrast="100000"/>
            </a:blip>
            <a:stretch>
              <a:fillRect/>
            </a:stretch>
          </p:blipFill>
          <p:spPr>
            <a:xfrm>
              <a:off x="3621078" y="2079616"/>
              <a:ext cx="1903422" cy="419147"/>
            </a:xfrm>
            <a:prstGeom prst="rect">
              <a:avLst/>
            </a:prstGeom>
          </p:spPr>
        </p:pic>
      </p:grpSp>
      <p:sp>
        <p:nvSpPr>
          <p:cNvPr id="39" name="Freeform 38"/>
          <p:cNvSpPr/>
          <p:nvPr userDrawn="1"/>
        </p:nvSpPr>
        <p:spPr>
          <a:xfrm>
            <a:off x="-1146629" y="3428995"/>
            <a:ext cx="10874829" cy="2120906"/>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7" name="Freeform 16"/>
          <p:cNvSpPr/>
          <p:nvPr userDrawn="1"/>
        </p:nvSpPr>
        <p:spPr>
          <a:xfrm>
            <a:off x="-1106454" y="3692748"/>
            <a:ext cx="10325100" cy="1430793"/>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571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0" name="Freeform 19"/>
          <p:cNvSpPr/>
          <p:nvPr userDrawn="1"/>
        </p:nvSpPr>
        <p:spPr>
          <a:xfrm>
            <a:off x="-1612900" y="2904665"/>
            <a:ext cx="11526698" cy="2151747"/>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4" name="Oval 33"/>
          <p:cNvSpPr/>
          <p:nvPr userDrawn="1"/>
        </p:nvSpPr>
        <p:spPr>
          <a:xfrm>
            <a:off x="976288" y="3998894"/>
            <a:ext cx="357190" cy="35719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5" name="Oval 34"/>
          <p:cNvSpPr/>
          <p:nvPr userDrawn="1"/>
        </p:nvSpPr>
        <p:spPr>
          <a:xfrm>
            <a:off x="576235" y="4070432"/>
            <a:ext cx="357190" cy="357190"/>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4" name="Oval 23"/>
          <p:cNvSpPr/>
          <p:nvPr userDrawn="1"/>
        </p:nvSpPr>
        <p:spPr>
          <a:xfrm>
            <a:off x="7978131" y="4293771"/>
            <a:ext cx="357190" cy="357190"/>
          </a:xfrm>
          <a:prstGeom prst="ellipse">
            <a:avLst/>
          </a:prstGeom>
          <a:solidFill>
            <a:schemeClr val="tx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a:off x="3557575" y="4412233"/>
            <a:ext cx="357190" cy="35719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7" name="Oval 26"/>
          <p:cNvSpPr/>
          <p:nvPr userDrawn="1"/>
        </p:nvSpPr>
        <p:spPr>
          <a:xfrm>
            <a:off x="2882248" y="4213457"/>
            <a:ext cx="357190" cy="357190"/>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8" name="Oval 27"/>
          <p:cNvSpPr/>
          <p:nvPr userDrawn="1"/>
        </p:nvSpPr>
        <p:spPr>
          <a:xfrm>
            <a:off x="2506966" y="4150140"/>
            <a:ext cx="357190" cy="357190"/>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9" name="Oval 28"/>
          <p:cNvSpPr/>
          <p:nvPr userDrawn="1"/>
        </p:nvSpPr>
        <p:spPr>
          <a:xfrm>
            <a:off x="3907013" y="4493249"/>
            <a:ext cx="357190" cy="357190"/>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0" name="Oval 29"/>
          <p:cNvSpPr/>
          <p:nvPr userDrawn="1"/>
        </p:nvSpPr>
        <p:spPr>
          <a:xfrm>
            <a:off x="5919798" y="4862217"/>
            <a:ext cx="357190" cy="357190"/>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1" name="Oval 30"/>
          <p:cNvSpPr/>
          <p:nvPr userDrawn="1"/>
        </p:nvSpPr>
        <p:spPr>
          <a:xfrm>
            <a:off x="6283662" y="4867278"/>
            <a:ext cx="357190" cy="357190"/>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3" name="Oval 32"/>
          <p:cNvSpPr/>
          <p:nvPr userDrawn="1"/>
        </p:nvSpPr>
        <p:spPr>
          <a:xfrm>
            <a:off x="4261484" y="4581276"/>
            <a:ext cx="357190" cy="357190"/>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3" name="Footer Placeholder 3"/>
          <p:cNvSpPr txBox="1">
            <a:spLocks/>
          </p:cNvSpPr>
          <p:nvPr userDrawn="1"/>
        </p:nvSpPr>
        <p:spPr>
          <a:xfrm>
            <a:off x="0" y="6543675"/>
            <a:ext cx="9144000" cy="200025"/>
          </a:xfrm>
          <a:prstGeom prst="rect">
            <a:avLst/>
          </a:prstGeom>
        </p:spPr>
        <p:txBody>
          <a:bodyPr vert="horz" lIns="91440" tIns="45720" rIns="91440" bIns="45720" rtlCol="0" anchor="ctr"/>
          <a:lstStyle>
            <a:lvl1pPr>
              <a:defRPr sz="1000">
                <a:solidFill>
                  <a:schemeClr val="tx1"/>
                </a:solidFill>
              </a:defRPr>
            </a:lvl1pPr>
          </a:lstStyle>
          <a:p>
            <a:pPr algn="ctr">
              <a:defRPr/>
            </a:pPr>
            <a:r>
              <a:rPr lang="en-GB" sz="700" dirty="0" smtClean="0">
                <a:solidFill>
                  <a:srgbClr val="FFFFFF"/>
                </a:solidFill>
                <a:latin typeface="Arial" pitchFamily="34" charset="0"/>
                <a:cs typeface="Arial" pitchFamily="34" charset="0"/>
              </a:rPr>
              <a:t>© The Insights Group Ltd, 2009. All rights reserved</a:t>
            </a:r>
          </a:p>
          <a:p>
            <a:pPr algn="ctr">
              <a:defRPr/>
            </a:pPr>
            <a:r>
              <a:rPr lang="en-GB" sz="700" dirty="0" smtClean="0">
                <a:solidFill>
                  <a:srgbClr val="FFFFFF"/>
                </a:solidFill>
                <a:latin typeface="Arial" pitchFamily="34" charset="0"/>
                <a:cs typeface="Arial" pitchFamily="34" charset="0"/>
              </a:rPr>
              <a:t>Insights Discovery and Insights Learning Systems were originated by </a:t>
            </a:r>
            <a:r>
              <a:rPr lang="en-GB" sz="700" dirty="0" err="1" smtClean="0">
                <a:solidFill>
                  <a:srgbClr val="FFFFFF"/>
                </a:solidFill>
                <a:latin typeface="Arial" pitchFamily="34" charset="0"/>
                <a:cs typeface="Arial" pitchFamily="34" charset="0"/>
              </a:rPr>
              <a:t>Andi</a:t>
            </a:r>
            <a:r>
              <a:rPr lang="en-GB" sz="700" dirty="0" smtClean="0">
                <a:solidFill>
                  <a:srgbClr val="FFFFFF"/>
                </a:solidFill>
                <a:latin typeface="Arial" pitchFamily="34" charset="0"/>
                <a:cs typeface="Arial" pitchFamily="34" charset="0"/>
              </a:rPr>
              <a:t> and Andy Lothian.</a:t>
            </a:r>
          </a:p>
          <a:p>
            <a:pPr algn="ctr">
              <a:defRPr/>
            </a:pPr>
            <a:r>
              <a:rPr lang="en-GB" sz="700" dirty="0" smtClean="0">
                <a:solidFill>
                  <a:srgbClr val="FFFFFF"/>
                </a:solidFill>
                <a:latin typeface="Arial" pitchFamily="34" charset="0"/>
                <a:cs typeface="Arial" pitchFamily="34" charset="0"/>
              </a:rPr>
              <a:t>Insights, Insights Discovery and the Insights Wheel are registered trademarks of The Insights Group Ltd.</a:t>
            </a:r>
          </a:p>
          <a:p>
            <a:pPr algn="ctr">
              <a:defRPr/>
            </a:pPr>
            <a:r>
              <a:rPr lang="en-GB" sz="700" dirty="0" smtClean="0">
                <a:solidFill>
                  <a:srgbClr val="FFFFFF"/>
                </a:solidFill>
                <a:latin typeface="Arial" pitchFamily="34" charset="0"/>
                <a:cs typeface="Arial" pitchFamily="34" charset="0"/>
              </a:rPr>
              <a:t>.</a:t>
            </a:r>
            <a:endParaRPr lang="en-GB" sz="700" dirty="0">
              <a:solidFill>
                <a:srgbClr val="FFFFFF"/>
              </a:solidFill>
              <a:latin typeface="Arial" pitchFamily="34" charset="0"/>
              <a:cs typeface="Arial" pitchFamily="34" charset="0"/>
            </a:endParaRPr>
          </a:p>
        </p:txBody>
      </p:sp>
    </p:spTree>
    <p:extLst>
      <p:ext uri="{BB962C8B-B14F-4D97-AF65-F5344CB8AC3E}">
        <p14:creationId xmlns:p14="http://schemas.microsoft.com/office/powerpoint/2010/main" val="3037240156"/>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20" name="Group 19"/>
          <p:cNvGrpSpPr/>
          <p:nvPr userDrawn="1"/>
        </p:nvGrpSpPr>
        <p:grpSpPr>
          <a:xfrm rot="177819">
            <a:off x="-1395458" y="5079093"/>
            <a:ext cx="13639800" cy="2098436"/>
            <a:chOff x="-1395458" y="4926693"/>
            <a:chExt cx="13639800" cy="2098436"/>
          </a:xfrm>
        </p:grpSpPr>
        <p:sp>
          <p:nvSpPr>
            <p:cNvPr id="30" name="Freeform 29"/>
            <p:cNvSpPr/>
            <p:nvPr userDrawn="1"/>
          </p:nvSpPr>
          <p:spPr>
            <a:xfrm>
              <a:off x="-1395458" y="5178878"/>
              <a:ext cx="13639800" cy="17780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1" name="Freeform 30"/>
            <p:cNvSpPr/>
            <p:nvPr userDrawn="1"/>
          </p:nvSpPr>
          <p:spPr>
            <a:xfrm>
              <a:off x="-1364343" y="4926693"/>
              <a:ext cx="13324114"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3" name="Oval 32"/>
            <p:cNvSpPr/>
            <p:nvPr userDrawn="1"/>
          </p:nvSpPr>
          <p:spPr>
            <a:xfrm>
              <a:off x="7768609" y="5355295"/>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4" name="Oval 33"/>
            <p:cNvSpPr/>
            <p:nvPr userDrawn="1"/>
          </p:nvSpPr>
          <p:spPr>
            <a:xfrm>
              <a:off x="8051799" y="5379375"/>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5" name="Oval 34"/>
            <p:cNvSpPr/>
            <p:nvPr userDrawn="1"/>
          </p:nvSpPr>
          <p:spPr>
            <a:xfrm>
              <a:off x="2516877" y="631383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6" name="Oval 35"/>
            <p:cNvSpPr/>
            <p:nvPr userDrawn="1"/>
          </p:nvSpPr>
          <p:spPr>
            <a:xfrm>
              <a:off x="5719484" y="5568113"/>
              <a:ext cx="263865" cy="26386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7" name="Oval 36"/>
            <p:cNvSpPr/>
            <p:nvPr userDrawn="1"/>
          </p:nvSpPr>
          <p:spPr>
            <a:xfrm>
              <a:off x="6038751" y="5505820"/>
              <a:ext cx="263865" cy="263865"/>
            </a:xfrm>
            <a:prstGeom prst="ellipse">
              <a:avLst/>
            </a:prstGeom>
            <a:solidFill>
              <a:schemeClr val="bg1"/>
            </a:solidFill>
            <a:ln>
              <a:solidFill>
                <a:srgbClr val="9136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8" name="Oval 37"/>
            <p:cNvSpPr/>
            <p:nvPr userDrawn="1"/>
          </p:nvSpPr>
          <p:spPr>
            <a:xfrm>
              <a:off x="1940292" y="6357144"/>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9" name="Oval 38"/>
            <p:cNvSpPr/>
            <p:nvPr userDrawn="1"/>
          </p:nvSpPr>
          <p:spPr>
            <a:xfrm>
              <a:off x="4678211" y="5844313"/>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0" name="Oval 39"/>
            <p:cNvSpPr/>
            <p:nvPr userDrawn="1"/>
          </p:nvSpPr>
          <p:spPr>
            <a:xfrm>
              <a:off x="7012126" y="5362290"/>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1" name="Oval 40"/>
            <p:cNvSpPr/>
            <p:nvPr userDrawn="1"/>
          </p:nvSpPr>
          <p:spPr>
            <a:xfrm>
              <a:off x="7329048" y="5325447"/>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2" name="Oval 41"/>
            <p:cNvSpPr/>
            <p:nvPr userDrawn="1"/>
          </p:nvSpPr>
          <p:spPr>
            <a:xfrm>
              <a:off x="6306855" y="5459034"/>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3" name="Oval 42"/>
            <p:cNvSpPr/>
            <p:nvPr userDrawn="1"/>
          </p:nvSpPr>
          <p:spPr>
            <a:xfrm>
              <a:off x="5429256" y="5648794"/>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4" name="Oval 43"/>
            <p:cNvSpPr/>
            <p:nvPr userDrawn="1"/>
          </p:nvSpPr>
          <p:spPr>
            <a:xfrm>
              <a:off x="2809362" y="6262860"/>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5" name="Freeform 44"/>
            <p:cNvSpPr/>
            <p:nvPr userDrawn="1"/>
          </p:nvSpPr>
          <p:spPr>
            <a:xfrm>
              <a:off x="-812800" y="5630635"/>
              <a:ext cx="12554857"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grpSp>
    </p:spTree>
    <p:extLst>
      <p:ext uri="{BB962C8B-B14F-4D97-AF65-F5344CB8AC3E}">
        <p14:creationId xmlns:p14="http://schemas.microsoft.com/office/powerpoint/2010/main" val="1101848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28" name="Group 27"/>
          <p:cNvGrpSpPr/>
          <p:nvPr userDrawn="1"/>
        </p:nvGrpSpPr>
        <p:grpSpPr>
          <a:xfrm>
            <a:off x="-1119567" y="5773616"/>
            <a:ext cx="9613265"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8" name="Oval 47"/>
            <p:cNvSpPr/>
            <p:nvPr userDrawn="1"/>
          </p:nvSpPr>
          <p:spPr>
            <a:xfrm>
              <a:off x="1638300" y="6191757"/>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9" name="Oval 48"/>
            <p:cNvSpPr/>
            <p:nvPr userDrawn="1"/>
          </p:nvSpPr>
          <p:spPr>
            <a:xfrm>
              <a:off x="157925" y="5786564"/>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0" name="Oval 49"/>
            <p:cNvSpPr/>
            <p:nvPr userDrawn="1"/>
          </p:nvSpPr>
          <p:spPr>
            <a:xfrm>
              <a:off x="965839" y="5894870"/>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4" name="Oval 53"/>
            <p:cNvSpPr/>
            <p:nvPr userDrawn="1"/>
          </p:nvSpPr>
          <p:spPr>
            <a:xfrm>
              <a:off x="1389959" y="6072518"/>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2025783191"/>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4" name="Group 27"/>
          <p:cNvGrpSpPr/>
          <p:nvPr userDrawn="1"/>
        </p:nvGrpSpPr>
        <p:grpSpPr>
          <a:xfrm flipH="1">
            <a:off x="1005873" y="5809396"/>
            <a:ext cx="9613265"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8" name="Oval 47"/>
            <p:cNvSpPr/>
            <p:nvPr userDrawn="1"/>
          </p:nvSpPr>
          <p:spPr>
            <a:xfrm>
              <a:off x="1638300" y="6191757"/>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9" name="Oval 48"/>
            <p:cNvSpPr/>
            <p:nvPr userDrawn="1"/>
          </p:nvSpPr>
          <p:spPr>
            <a:xfrm>
              <a:off x="157925" y="5786564"/>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0" name="Oval 49"/>
            <p:cNvSpPr/>
            <p:nvPr userDrawn="1"/>
          </p:nvSpPr>
          <p:spPr>
            <a:xfrm>
              <a:off x="965839" y="589487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4" name="Oval 53"/>
            <p:cNvSpPr/>
            <p:nvPr userDrawn="1"/>
          </p:nvSpPr>
          <p:spPr>
            <a:xfrm>
              <a:off x="1389959" y="6072518"/>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3812160252"/>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68500"/>
            <a:ext cx="8229600" cy="43561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a:xfrm>
            <a:off x="457200" y="363538"/>
            <a:ext cx="4102100" cy="1211262"/>
          </a:xfrm>
        </p:spPr>
        <p:txBody>
          <a:bodyPr>
            <a:normAutofit/>
          </a:bodyPr>
          <a:lstStyle>
            <a:lvl1pPr>
              <a:defRPr sz="3400">
                <a:solidFill>
                  <a:schemeClr val="tx1"/>
                </a:solidFill>
              </a:defRPr>
            </a:lvl1pPr>
          </a:lstStyle>
          <a:p>
            <a:r>
              <a:rPr lang="en-US" dirty="0" smtClean="0"/>
              <a:t>Click to edit Master title style</a:t>
            </a:r>
            <a:endParaRPr lang="en-GB" dirty="0"/>
          </a:p>
        </p:txBody>
      </p:sp>
      <p:sp>
        <p:nvSpPr>
          <p:cNvPr id="4" name="Footer Placeholder 3"/>
          <p:cNvSpPr>
            <a:spLocks noGrp="1"/>
          </p:cNvSpPr>
          <p:nvPr>
            <p:ph type="ftr" sz="quarter" idx="11"/>
          </p:nvPr>
        </p:nvSpPr>
        <p:spPr>
          <a:xfrm>
            <a:off x="266700" y="6645275"/>
            <a:ext cx="8877300" cy="212725"/>
          </a:xfrm>
          <a:prstGeom prst="rect">
            <a:avLst/>
          </a:prstGeom>
        </p:spPr>
        <p:txBody>
          <a:bodyPr/>
          <a:lstStyle>
            <a:lvl1pPr algn="l">
              <a:defRPr sz="700">
                <a:solidFill>
                  <a:schemeClr val="tx1"/>
                </a:solidFill>
              </a:defRPr>
            </a:lvl1pPr>
          </a:lstStyle>
          <a:p>
            <a:r>
              <a:rPr lang="en-GB" smtClean="0">
                <a:solidFill>
                  <a:srgbClr val="000000"/>
                </a:solidFill>
              </a:rPr>
              <a:t>© The Insights Group Ltd, 2009. All rights reserved.</a:t>
            </a:r>
            <a:endParaRPr lang="en-GB" dirty="0">
              <a:solidFill>
                <a:srgbClr val="000000"/>
              </a:solidFill>
            </a:endParaRPr>
          </a:p>
        </p:txBody>
      </p:sp>
    </p:spTree>
    <p:extLst>
      <p:ext uri="{BB962C8B-B14F-4D97-AF65-F5344CB8AC3E}">
        <p14:creationId xmlns:p14="http://schemas.microsoft.com/office/powerpoint/2010/main" val="40266054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3365500" cy="2163762"/>
          </a:xfrm>
        </p:spPr>
        <p:txBody>
          <a:bodyPr>
            <a:normAutofit/>
          </a:bodyPr>
          <a:lstStyle>
            <a:lvl1pPr>
              <a:defRPr sz="3600">
                <a:solidFill>
                  <a:schemeClr val="tx1"/>
                </a:solidFill>
              </a:defRPr>
            </a:lvl1pPr>
          </a:lstStyle>
          <a:p>
            <a:r>
              <a:rPr lang="en-US" dirty="0" smtClean="0"/>
              <a:t>Click to edit Master title style</a:t>
            </a:r>
            <a:endParaRPr lang="en-GB" dirty="0"/>
          </a:p>
        </p:txBody>
      </p:sp>
      <p:sp>
        <p:nvSpPr>
          <p:cNvPr id="15" name="Freeform 14"/>
          <p:cNvSpPr/>
          <p:nvPr userDrawn="1"/>
        </p:nvSpPr>
        <p:spPr>
          <a:xfrm>
            <a:off x="-977265" y="5430156"/>
            <a:ext cx="6828188" cy="1647825"/>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6" name="Freeform 15"/>
          <p:cNvSpPr/>
          <p:nvPr userDrawn="1"/>
        </p:nvSpPr>
        <p:spPr>
          <a:xfrm>
            <a:off x="-1172177" y="5598432"/>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7" name="Oval 16"/>
          <p:cNvSpPr/>
          <p:nvPr userDrawn="1"/>
        </p:nvSpPr>
        <p:spPr>
          <a:xfrm>
            <a:off x="143295" y="5401894"/>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8" name="Oval 17"/>
          <p:cNvSpPr/>
          <p:nvPr userDrawn="1"/>
        </p:nvSpPr>
        <p:spPr>
          <a:xfrm>
            <a:off x="2777390" y="6536979"/>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9" name="Oval 18"/>
          <p:cNvSpPr/>
          <p:nvPr userDrawn="1"/>
        </p:nvSpPr>
        <p:spPr>
          <a:xfrm>
            <a:off x="1992164" y="6241082"/>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0" name="Oval 19"/>
          <p:cNvSpPr/>
          <p:nvPr userDrawn="1"/>
        </p:nvSpPr>
        <p:spPr>
          <a:xfrm>
            <a:off x="403108" y="5485846"/>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Oval 20"/>
          <p:cNvSpPr/>
          <p:nvPr userDrawn="1"/>
        </p:nvSpPr>
        <p:spPr>
          <a:xfrm>
            <a:off x="661994" y="5575102"/>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2" name="Oval 21"/>
          <p:cNvSpPr/>
          <p:nvPr userDrawn="1"/>
        </p:nvSpPr>
        <p:spPr>
          <a:xfrm>
            <a:off x="2503883" y="646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3" name="Oval 22"/>
          <p:cNvSpPr/>
          <p:nvPr userDrawn="1"/>
        </p:nvSpPr>
        <p:spPr>
          <a:xfrm>
            <a:off x="1158838" y="5831266"/>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5" name="Oval 24"/>
          <p:cNvSpPr/>
          <p:nvPr userDrawn="1"/>
        </p:nvSpPr>
        <p:spPr>
          <a:xfrm>
            <a:off x="1741954" y="6127371"/>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7" name="Oval 26"/>
          <p:cNvSpPr/>
          <p:nvPr userDrawn="1"/>
        </p:nvSpPr>
        <p:spPr>
          <a:xfrm>
            <a:off x="904624" y="571465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4" name="Footer Placeholder 3"/>
          <p:cNvSpPr>
            <a:spLocks noGrp="1"/>
          </p:cNvSpPr>
          <p:nvPr userDrawn="1">
            <p:ph type="ftr" sz="quarter" idx="11"/>
          </p:nvPr>
        </p:nvSpPr>
        <p:spPr>
          <a:xfrm>
            <a:off x="0" y="6645275"/>
            <a:ext cx="8877300" cy="212725"/>
          </a:xfrm>
          <a:prstGeom prst="rect">
            <a:avLst/>
          </a:prstGeom>
        </p:spPr>
        <p:txBody>
          <a:bodyPr/>
          <a:lstStyle>
            <a:lvl1pPr algn="r">
              <a:defRPr sz="700">
                <a:solidFill>
                  <a:schemeClr val="tx1"/>
                </a:solidFill>
              </a:defRPr>
            </a:lvl1pPr>
          </a:lstStyle>
          <a:p>
            <a:r>
              <a:rPr lang="en-GB" dirty="0" smtClean="0">
                <a:solidFill>
                  <a:srgbClr val="000000"/>
                </a:solidFill>
              </a:rPr>
              <a:t>© The Insights Group Ltd, 2009. All rights reserved.</a:t>
            </a:r>
            <a:endParaRPr lang="en-GB" dirty="0">
              <a:solidFill>
                <a:srgbClr val="000000"/>
              </a:solidFill>
            </a:endParaRPr>
          </a:p>
        </p:txBody>
      </p:sp>
    </p:spTree>
    <p:extLst>
      <p:ext uri="{BB962C8B-B14F-4D97-AF65-F5344CB8AC3E}">
        <p14:creationId xmlns:p14="http://schemas.microsoft.com/office/powerpoint/2010/main" val="1138627143"/>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39913" y="517071"/>
            <a:ext cx="5373687" cy="4983843"/>
          </a:xfrm>
        </p:spPr>
        <p:txBody>
          <a:bodyPr anchor="t">
            <a:normAutofit/>
          </a:bodyPr>
          <a:lstStyle>
            <a:lvl1pPr algn="ctr">
              <a:defRPr sz="4400" b="0" cap="none" baseline="0">
                <a:solidFill>
                  <a:schemeClr val="bg1"/>
                </a:solidFill>
              </a:defRPr>
            </a:lvl1pPr>
          </a:lstStyle>
          <a:p>
            <a:endParaRPr lang="en-GB" dirty="0"/>
          </a:p>
        </p:txBody>
      </p:sp>
    </p:spTree>
    <p:extLst>
      <p:ext uri="{BB962C8B-B14F-4D97-AF65-F5344CB8AC3E}">
        <p14:creationId xmlns:p14="http://schemas.microsoft.com/office/powerpoint/2010/main" val="3030072800"/>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3195"/>
            <a:ext cx="3331029" cy="2163762"/>
          </a:xfrm>
        </p:spPr>
        <p:txBody>
          <a:bodyPr/>
          <a:lstStyle>
            <a:lvl1pPr>
              <a:defRPr>
                <a:solidFill>
                  <a:schemeClr val="tx1"/>
                </a:solidFill>
              </a:defRPr>
            </a:lvl1pPr>
          </a:lstStyle>
          <a:p>
            <a:r>
              <a:rPr lang="en-US" dirty="0" smtClean="0"/>
              <a:t>Click to edit Master title style</a:t>
            </a:r>
            <a:endParaRPr lang="en-GB" dirty="0"/>
          </a:p>
        </p:txBody>
      </p:sp>
      <p:sp>
        <p:nvSpPr>
          <p:cNvPr id="4" name="Content Placeholder 3"/>
          <p:cNvSpPr>
            <a:spLocks noGrp="1"/>
          </p:cNvSpPr>
          <p:nvPr>
            <p:ph sz="half" idx="2" hasCustomPrompt="1"/>
          </p:nvPr>
        </p:nvSpPr>
        <p:spPr>
          <a:xfrm>
            <a:off x="5076371" y="2131787"/>
            <a:ext cx="3597729" cy="3601357"/>
          </a:xfrm>
          <a:noFill/>
        </p:spPr>
        <p:txBody>
          <a:bodyPr>
            <a:normAutofit/>
          </a:bodyPr>
          <a:lstStyle>
            <a:lvl1pPr marL="0" indent="3175" algn="ctr">
              <a:buNone/>
              <a:tabLst/>
              <a:defRPr sz="4400">
                <a:solidFill>
                  <a:schemeClr val="bg2"/>
                </a:solidFill>
              </a:defRPr>
            </a:lvl1pPr>
            <a:lvl2pPr marL="0" indent="3175" algn="ctr">
              <a:buNone/>
              <a:defRPr sz="2400">
                <a:solidFill>
                  <a:schemeClr val="bg1"/>
                </a:solidFill>
              </a:defRPr>
            </a:lvl2pPr>
            <a:lvl3pPr marL="0" indent="3175" algn="ctr">
              <a:buNone/>
              <a:defRPr sz="2000">
                <a:solidFill>
                  <a:schemeClr val="bg1"/>
                </a:solidFill>
              </a:defRPr>
            </a:lvl3pPr>
            <a:lvl4pPr marL="0" indent="3175" algn="ctr">
              <a:buNone/>
              <a:defRPr sz="1800">
                <a:solidFill>
                  <a:schemeClr val="bg1"/>
                </a:solidFill>
              </a:defRPr>
            </a:lvl4pPr>
            <a:lvl5pPr marL="0" indent="3175" algn="ctr">
              <a:buNone/>
              <a:defRPr sz="1800">
                <a:solidFill>
                  <a:schemeClr val="bg1"/>
                </a:solidFill>
              </a:defRPr>
            </a:lvl5pPr>
            <a:lvl6pPr>
              <a:defRPr sz="1800"/>
            </a:lvl6pPr>
            <a:lvl7pPr>
              <a:defRPr sz="1800"/>
            </a:lvl7pPr>
            <a:lvl8pPr>
              <a:defRPr sz="1800"/>
            </a:lvl8pPr>
            <a:lvl9pPr>
              <a:defRPr sz="1800"/>
            </a:lvl9pPr>
          </a:lstStyle>
          <a:p>
            <a:pPr lvl="0"/>
            <a:r>
              <a:rPr lang="en-US" dirty="0" smtClean="0"/>
              <a:t>Insert Golden Nugget Here</a:t>
            </a:r>
          </a:p>
          <a:p>
            <a:pPr lvl="0"/>
            <a:r>
              <a:rPr lang="en-US" dirty="0" smtClean="0"/>
              <a:t>…</a:t>
            </a:r>
            <a:endParaRPr lang="en-GB" dirty="0"/>
          </a:p>
        </p:txBody>
      </p:sp>
      <p:grpSp>
        <p:nvGrpSpPr>
          <p:cNvPr id="12" name="Group 11"/>
          <p:cNvGrpSpPr/>
          <p:nvPr userDrawn="1"/>
        </p:nvGrpSpPr>
        <p:grpSpPr>
          <a:xfrm rot="864039">
            <a:off x="-3323766" y="5294084"/>
            <a:ext cx="10515598" cy="2217056"/>
            <a:chOff x="-2989943" y="5148939"/>
            <a:chExt cx="10515598" cy="2217056"/>
          </a:xfrm>
        </p:grpSpPr>
        <p:sp>
          <p:nvSpPr>
            <p:cNvPr id="8" name="Freeform 7"/>
            <p:cNvSpPr/>
            <p:nvPr userDrawn="1"/>
          </p:nvSpPr>
          <p:spPr>
            <a:xfrm>
              <a:off x="-2989943" y="5319482"/>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9" name="Oval 18"/>
            <p:cNvSpPr/>
            <p:nvPr userDrawn="1"/>
          </p:nvSpPr>
          <p:spPr>
            <a:xfrm>
              <a:off x="407958" y="6460666"/>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Freeform 20"/>
            <p:cNvSpPr/>
            <p:nvPr userDrawn="1"/>
          </p:nvSpPr>
          <p:spPr>
            <a:xfrm>
              <a:off x="-2247901" y="5724758"/>
              <a:ext cx="9114973"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4" name="Freeform 23"/>
            <p:cNvSpPr/>
            <p:nvPr userDrawn="1"/>
          </p:nvSpPr>
          <p:spPr>
            <a:xfrm>
              <a:off x="-2750460" y="5148939"/>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5" name="Oval 24"/>
            <p:cNvSpPr/>
            <p:nvPr userDrawn="1"/>
          </p:nvSpPr>
          <p:spPr>
            <a:xfrm>
              <a:off x="785786" y="6333458"/>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a:off x="3500430" y="5476202"/>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1181251297"/>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3195"/>
            <a:ext cx="3331029" cy="2163762"/>
          </a:xfrm>
        </p:spPr>
        <p:txBody>
          <a:bodyPr/>
          <a:lstStyle>
            <a:lvl1pPr>
              <a:defRPr>
                <a:solidFill>
                  <a:schemeClr val="tx1"/>
                </a:solidFill>
              </a:defRPr>
            </a:lvl1pPr>
          </a:lstStyle>
          <a:p>
            <a:r>
              <a:rPr lang="en-US" dirty="0" smtClean="0"/>
              <a:t>Click to edit Master title style</a:t>
            </a:r>
            <a:endParaRPr lang="en-GB" dirty="0"/>
          </a:p>
        </p:txBody>
      </p:sp>
      <p:sp>
        <p:nvSpPr>
          <p:cNvPr id="8" name="Freeform 7"/>
          <p:cNvSpPr/>
          <p:nvPr userDrawn="1"/>
        </p:nvSpPr>
        <p:spPr>
          <a:xfrm rot="221879">
            <a:off x="-5681563" y="5712314"/>
            <a:ext cx="10276115"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9" name="Oval 18"/>
          <p:cNvSpPr/>
          <p:nvPr userDrawn="1"/>
        </p:nvSpPr>
        <p:spPr>
          <a:xfrm rot="221879">
            <a:off x="93107" y="5955329"/>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Freeform 20"/>
          <p:cNvSpPr/>
          <p:nvPr userDrawn="1"/>
        </p:nvSpPr>
        <p:spPr>
          <a:xfrm rot="221879">
            <a:off x="-4939953" y="5972422"/>
            <a:ext cx="9114973" cy="106175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4" name="Freeform 23"/>
          <p:cNvSpPr/>
          <p:nvPr userDrawn="1"/>
        </p:nvSpPr>
        <p:spPr>
          <a:xfrm rot="221879">
            <a:off x="-5431580" y="5659174"/>
            <a:ext cx="10276115"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5" name="Oval 24"/>
          <p:cNvSpPr/>
          <p:nvPr userDrawn="1"/>
        </p:nvSpPr>
        <p:spPr>
          <a:xfrm rot="221879">
            <a:off x="470637" y="5910813"/>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rot="221879">
            <a:off x="2570709" y="6408989"/>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Tree>
    <p:extLst>
      <p:ext uri="{BB962C8B-B14F-4D97-AF65-F5344CB8AC3E}">
        <p14:creationId xmlns:p14="http://schemas.microsoft.com/office/powerpoint/2010/main" val="3598748726"/>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63538"/>
            <a:ext cx="8172450" cy="2163762"/>
          </a:xfrm>
        </p:spPr>
        <p:txBody>
          <a:bodyPr/>
          <a:lstStyle>
            <a:lvl1pPr>
              <a:defRPr>
                <a:solidFill>
                  <a:schemeClr val="tx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0688450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smtClean="0"/>
              <a:t>Click to edit Master title style</a:t>
            </a:r>
            <a:endParaRPr lang="en-GB" dirty="0"/>
          </a:p>
        </p:txBody>
      </p:sp>
      <p:grpSp>
        <p:nvGrpSpPr>
          <p:cNvPr id="11" name="Group 10"/>
          <p:cNvGrpSpPr/>
          <p:nvPr userDrawn="1"/>
        </p:nvGrpSpPr>
        <p:grpSpPr>
          <a:xfrm>
            <a:off x="-1157515" y="6012544"/>
            <a:ext cx="10606315" cy="816428"/>
            <a:chOff x="-1157515" y="6041572"/>
            <a:chExt cx="10606315" cy="816428"/>
          </a:xfrm>
        </p:grpSpPr>
        <p:sp>
          <p:nvSpPr>
            <p:cNvPr id="6" name="Freeform 5"/>
            <p:cNvSpPr/>
            <p:nvPr userDrawn="1"/>
          </p:nvSpPr>
          <p:spPr>
            <a:xfrm>
              <a:off x="-1157515" y="6041572"/>
              <a:ext cx="10276115" cy="703938"/>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7" name="Oval 6"/>
            <p:cNvSpPr/>
            <p:nvPr userDrawn="1"/>
          </p:nvSpPr>
          <p:spPr>
            <a:xfrm>
              <a:off x="2265786" y="6311895"/>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8" name="Freeform 7"/>
            <p:cNvSpPr/>
            <p:nvPr userDrawn="1"/>
          </p:nvSpPr>
          <p:spPr>
            <a:xfrm>
              <a:off x="-1117600" y="6057900"/>
              <a:ext cx="10566400" cy="8001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9" name="Oval 8"/>
            <p:cNvSpPr/>
            <p:nvPr userDrawn="1"/>
          </p:nvSpPr>
          <p:spPr>
            <a:xfrm>
              <a:off x="2669014" y="6235487"/>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0" name="Oval 9"/>
            <p:cNvSpPr/>
            <p:nvPr userDrawn="1"/>
          </p:nvSpPr>
          <p:spPr>
            <a:xfrm>
              <a:off x="6704458" y="6102131"/>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2272075697"/>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smtClean="0"/>
              <a:t>Click to edit Master title style</a:t>
            </a:r>
            <a:endParaRPr lang="en-GB" dirty="0"/>
          </a:p>
        </p:txBody>
      </p:sp>
    </p:spTree>
    <p:extLst>
      <p:ext uri="{BB962C8B-B14F-4D97-AF65-F5344CB8AC3E}">
        <p14:creationId xmlns:p14="http://schemas.microsoft.com/office/powerpoint/2010/main" val="2569649722"/>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541840"/>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5849689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8118482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6061848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7318962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11163" y="0"/>
            <a:ext cx="6076950" cy="9144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03225" y="1111250"/>
            <a:ext cx="4140200" cy="2566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95825" y="1111250"/>
            <a:ext cx="4140200" cy="2566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03225" y="3830638"/>
            <a:ext cx="4140200" cy="25669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95825" y="3830638"/>
            <a:ext cx="4140200" cy="25669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Footer Placeholder 6"/>
          <p:cNvSpPr>
            <a:spLocks noGrp="1"/>
          </p:cNvSpPr>
          <p:nvPr>
            <p:ph type="ftr" sz="quarter" idx="10"/>
          </p:nvPr>
        </p:nvSpPr>
        <p:spPr>
          <a:xfrm>
            <a:off x="323850" y="6608763"/>
            <a:ext cx="8582025" cy="285750"/>
          </a:xfrm>
          <a:prstGeom prst="rect">
            <a:avLst/>
          </a:prstGeom>
        </p:spPr>
        <p:txBody>
          <a:bodyPr/>
          <a:lstStyle>
            <a:lvl1pPr algn="l">
              <a:defRPr/>
            </a:lvl1pPr>
          </a:lstStyle>
          <a:p>
            <a:r>
              <a:rPr lang="en-GB">
                <a:solidFill>
                  <a:srgbClr val="000000"/>
                </a:solidFill>
              </a:rPr>
              <a:t>© Andrew Lothian, Insights, Dundee, Scotland, 2006. All rights reserved. INSIGHTS, INSIGHTS DISCOVERY and INSIGHTS WHEEL are registered Trade Marks.</a:t>
            </a:r>
          </a:p>
          <a:p>
            <a:endParaRPr lang="fr-FR">
              <a:solidFill>
                <a:srgbClr val="000000"/>
              </a:solidFill>
            </a:endParaRPr>
          </a:p>
        </p:txBody>
      </p:sp>
    </p:spTree>
    <p:extLst>
      <p:ext uri="{BB962C8B-B14F-4D97-AF65-F5344CB8AC3E}">
        <p14:creationId xmlns:p14="http://schemas.microsoft.com/office/powerpoint/2010/main" val="1900261953"/>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2566078"/>
            <a:ext cx="7772400" cy="785818"/>
          </a:xfrm>
        </p:spPr>
        <p:txBody>
          <a:bodyPr>
            <a:normAutofit/>
          </a:bodyPr>
          <a:lstStyle>
            <a:lvl1pPr algn="ctr">
              <a:defRPr sz="4000">
                <a:solidFill>
                  <a:schemeClr val="bg1"/>
                </a:solidFill>
              </a:defRPr>
            </a:lvl1pPr>
          </a:lstStyle>
          <a:p>
            <a:r>
              <a:rPr lang="en-US" dirty="0" smtClean="0"/>
              <a:t>Beginning the Journey</a:t>
            </a:r>
            <a:endParaRPr lang="en-GB" dirty="0"/>
          </a:p>
        </p:txBody>
      </p:sp>
      <p:sp>
        <p:nvSpPr>
          <p:cNvPr id="3" name="Subtitle 2"/>
          <p:cNvSpPr>
            <a:spLocks noGrp="1"/>
          </p:cNvSpPr>
          <p:nvPr>
            <p:ph type="subTitle" idx="1"/>
          </p:nvPr>
        </p:nvSpPr>
        <p:spPr>
          <a:xfrm>
            <a:off x="1357290" y="5548326"/>
            <a:ext cx="6400800" cy="649274"/>
          </a:xfrm>
        </p:spPr>
        <p:txBody>
          <a:bodyPr>
            <a:normAutofit/>
          </a:bodyPr>
          <a:lstStyle>
            <a:lvl1pPr marL="0" indent="0" algn="ctr">
              <a:buNone/>
              <a:defRPr sz="30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grpSp>
        <p:nvGrpSpPr>
          <p:cNvPr id="37" name="Group 36"/>
          <p:cNvGrpSpPr/>
          <p:nvPr userDrawn="1"/>
        </p:nvGrpSpPr>
        <p:grpSpPr>
          <a:xfrm>
            <a:off x="3755334" y="217709"/>
            <a:ext cx="1608413" cy="1930405"/>
            <a:chOff x="3621078" y="214290"/>
            <a:chExt cx="1903422" cy="2284473"/>
          </a:xfrm>
        </p:grpSpPr>
        <p:pic>
          <p:nvPicPr>
            <p:cNvPr id="7" name="Picture 6" descr="000_004_Large Discovery globe.png"/>
            <p:cNvPicPr>
              <a:picLocks noChangeAspect="1"/>
            </p:cNvPicPr>
            <p:nvPr userDrawn="1"/>
          </p:nvPicPr>
          <p:blipFill>
            <a:blip r:embed="rId2" cstate="print"/>
            <a:stretch>
              <a:fillRect/>
            </a:stretch>
          </p:blipFill>
          <p:spPr>
            <a:xfrm>
              <a:off x="3643306" y="214290"/>
              <a:ext cx="1801372" cy="1822708"/>
            </a:xfrm>
            <a:prstGeom prst="rect">
              <a:avLst/>
            </a:prstGeom>
          </p:spPr>
        </p:pic>
        <p:pic>
          <p:nvPicPr>
            <p:cNvPr id="8" name="Picture 7" descr="000_008_Insights Discovery.png"/>
            <p:cNvPicPr>
              <a:picLocks noChangeAspect="1"/>
            </p:cNvPicPr>
            <p:nvPr userDrawn="1"/>
          </p:nvPicPr>
          <p:blipFill>
            <a:blip r:embed="rId3" cstate="print">
              <a:lum bright="100000" contrast="100000"/>
            </a:blip>
            <a:stretch>
              <a:fillRect/>
            </a:stretch>
          </p:blipFill>
          <p:spPr>
            <a:xfrm>
              <a:off x="3621078" y="2079616"/>
              <a:ext cx="1903422" cy="419147"/>
            </a:xfrm>
            <a:prstGeom prst="rect">
              <a:avLst/>
            </a:prstGeom>
          </p:spPr>
        </p:pic>
      </p:grpSp>
      <p:sp>
        <p:nvSpPr>
          <p:cNvPr id="39" name="Freeform 38"/>
          <p:cNvSpPr/>
          <p:nvPr userDrawn="1"/>
        </p:nvSpPr>
        <p:spPr>
          <a:xfrm>
            <a:off x="-1146629" y="3428995"/>
            <a:ext cx="10874829" cy="2120906"/>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7" name="Freeform 16"/>
          <p:cNvSpPr/>
          <p:nvPr userDrawn="1"/>
        </p:nvSpPr>
        <p:spPr>
          <a:xfrm>
            <a:off x="-1106454" y="3692748"/>
            <a:ext cx="10325100" cy="1430793"/>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571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0" name="Freeform 19"/>
          <p:cNvSpPr/>
          <p:nvPr userDrawn="1"/>
        </p:nvSpPr>
        <p:spPr>
          <a:xfrm>
            <a:off x="-1612900" y="2904665"/>
            <a:ext cx="11526698" cy="2151747"/>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4" name="Oval 33"/>
          <p:cNvSpPr/>
          <p:nvPr userDrawn="1"/>
        </p:nvSpPr>
        <p:spPr>
          <a:xfrm>
            <a:off x="976288" y="3998894"/>
            <a:ext cx="357190" cy="35719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5" name="Oval 34"/>
          <p:cNvSpPr/>
          <p:nvPr userDrawn="1"/>
        </p:nvSpPr>
        <p:spPr>
          <a:xfrm>
            <a:off x="576235" y="4070432"/>
            <a:ext cx="357190" cy="357190"/>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4" name="Oval 23"/>
          <p:cNvSpPr/>
          <p:nvPr userDrawn="1"/>
        </p:nvSpPr>
        <p:spPr>
          <a:xfrm>
            <a:off x="7978131" y="4293771"/>
            <a:ext cx="357190" cy="357190"/>
          </a:xfrm>
          <a:prstGeom prst="ellipse">
            <a:avLst/>
          </a:prstGeom>
          <a:solidFill>
            <a:schemeClr val="tx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a:off x="3557575" y="4412233"/>
            <a:ext cx="357190" cy="35719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7" name="Oval 26"/>
          <p:cNvSpPr/>
          <p:nvPr userDrawn="1"/>
        </p:nvSpPr>
        <p:spPr>
          <a:xfrm>
            <a:off x="2882248" y="4213457"/>
            <a:ext cx="357190" cy="357190"/>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8" name="Oval 27"/>
          <p:cNvSpPr/>
          <p:nvPr userDrawn="1"/>
        </p:nvSpPr>
        <p:spPr>
          <a:xfrm>
            <a:off x="2506966" y="4150140"/>
            <a:ext cx="357190" cy="357190"/>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9" name="Oval 28"/>
          <p:cNvSpPr/>
          <p:nvPr userDrawn="1"/>
        </p:nvSpPr>
        <p:spPr>
          <a:xfrm>
            <a:off x="3907013" y="4493249"/>
            <a:ext cx="357190" cy="357190"/>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0" name="Oval 29"/>
          <p:cNvSpPr/>
          <p:nvPr userDrawn="1"/>
        </p:nvSpPr>
        <p:spPr>
          <a:xfrm>
            <a:off x="5919798" y="4862217"/>
            <a:ext cx="357190" cy="357190"/>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1" name="Oval 30"/>
          <p:cNvSpPr/>
          <p:nvPr userDrawn="1"/>
        </p:nvSpPr>
        <p:spPr>
          <a:xfrm>
            <a:off x="6283662" y="4867278"/>
            <a:ext cx="357190" cy="357190"/>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3" name="Oval 32"/>
          <p:cNvSpPr/>
          <p:nvPr userDrawn="1"/>
        </p:nvSpPr>
        <p:spPr>
          <a:xfrm>
            <a:off x="4261484" y="4581276"/>
            <a:ext cx="357190" cy="357190"/>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3" name="Footer Placeholder 3"/>
          <p:cNvSpPr txBox="1">
            <a:spLocks/>
          </p:cNvSpPr>
          <p:nvPr userDrawn="1"/>
        </p:nvSpPr>
        <p:spPr>
          <a:xfrm>
            <a:off x="0" y="6543675"/>
            <a:ext cx="9144000" cy="200025"/>
          </a:xfrm>
          <a:prstGeom prst="rect">
            <a:avLst/>
          </a:prstGeom>
        </p:spPr>
        <p:txBody>
          <a:bodyPr vert="horz" lIns="91440" tIns="45720" rIns="91440" bIns="45720" rtlCol="0" anchor="ctr"/>
          <a:lstStyle>
            <a:lvl1pPr>
              <a:defRPr sz="1000">
                <a:solidFill>
                  <a:schemeClr val="tx1"/>
                </a:solidFill>
              </a:defRPr>
            </a:lvl1pPr>
          </a:lstStyle>
          <a:p>
            <a:pPr algn="ctr">
              <a:defRPr/>
            </a:pPr>
            <a:r>
              <a:rPr lang="en-GB" sz="700" dirty="0" smtClean="0">
                <a:solidFill>
                  <a:srgbClr val="FFFFFF"/>
                </a:solidFill>
                <a:latin typeface="Arial" pitchFamily="34" charset="0"/>
                <a:cs typeface="Arial" pitchFamily="34" charset="0"/>
              </a:rPr>
              <a:t>© The Insights Group Ltd, 2009. All rights reserved</a:t>
            </a:r>
          </a:p>
          <a:p>
            <a:pPr algn="ctr">
              <a:defRPr/>
            </a:pPr>
            <a:r>
              <a:rPr lang="en-GB" sz="700" dirty="0" smtClean="0">
                <a:solidFill>
                  <a:srgbClr val="FFFFFF"/>
                </a:solidFill>
                <a:latin typeface="Arial" pitchFamily="34" charset="0"/>
                <a:cs typeface="Arial" pitchFamily="34" charset="0"/>
              </a:rPr>
              <a:t>Insights Discovery and Insights Learning Systems were originated by </a:t>
            </a:r>
            <a:r>
              <a:rPr lang="en-GB" sz="700" dirty="0" err="1" smtClean="0">
                <a:solidFill>
                  <a:srgbClr val="FFFFFF"/>
                </a:solidFill>
                <a:latin typeface="Arial" pitchFamily="34" charset="0"/>
                <a:cs typeface="Arial" pitchFamily="34" charset="0"/>
              </a:rPr>
              <a:t>Andi</a:t>
            </a:r>
            <a:r>
              <a:rPr lang="en-GB" sz="700" dirty="0" smtClean="0">
                <a:solidFill>
                  <a:srgbClr val="FFFFFF"/>
                </a:solidFill>
                <a:latin typeface="Arial" pitchFamily="34" charset="0"/>
                <a:cs typeface="Arial" pitchFamily="34" charset="0"/>
              </a:rPr>
              <a:t> and Andy Lothian.</a:t>
            </a:r>
          </a:p>
          <a:p>
            <a:pPr algn="ctr">
              <a:defRPr/>
            </a:pPr>
            <a:r>
              <a:rPr lang="en-GB" sz="700" dirty="0" smtClean="0">
                <a:solidFill>
                  <a:srgbClr val="FFFFFF"/>
                </a:solidFill>
                <a:latin typeface="Arial" pitchFamily="34" charset="0"/>
                <a:cs typeface="Arial" pitchFamily="34" charset="0"/>
              </a:rPr>
              <a:t>Insights, Insights Discovery and the Insights Wheel are registered trademarks of The Insights Group Ltd.</a:t>
            </a:r>
          </a:p>
          <a:p>
            <a:pPr algn="ctr">
              <a:defRPr/>
            </a:pPr>
            <a:r>
              <a:rPr lang="en-GB" sz="700" dirty="0" smtClean="0">
                <a:solidFill>
                  <a:srgbClr val="FFFFFF"/>
                </a:solidFill>
                <a:latin typeface="Arial" pitchFamily="34" charset="0"/>
                <a:cs typeface="Arial" pitchFamily="34" charset="0"/>
              </a:rPr>
              <a:t>.</a:t>
            </a:r>
            <a:endParaRPr lang="en-GB" sz="700" dirty="0">
              <a:solidFill>
                <a:srgbClr val="FFFFFF"/>
              </a:solidFill>
              <a:latin typeface="Arial" pitchFamily="34" charset="0"/>
              <a:cs typeface="Arial" pitchFamily="34" charset="0"/>
            </a:endParaRPr>
          </a:p>
        </p:txBody>
      </p:sp>
    </p:spTree>
    <p:extLst>
      <p:ext uri="{BB962C8B-B14F-4D97-AF65-F5344CB8AC3E}">
        <p14:creationId xmlns:p14="http://schemas.microsoft.com/office/powerpoint/2010/main" val="458359856"/>
      </p:ext>
    </p:extLst>
  </p:cSld>
  <p:clrMapOvr>
    <a:masterClrMapping/>
  </p:clrMapOvr>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20" name="Group 19"/>
          <p:cNvGrpSpPr/>
          <p:nvPr userDrawn="1"/>
        </p:nvGrpSpPr>
        <p:grpSpPr>
          <a:xfrm rot="177819">
            <a:off x="-1395458" y="5079093"/>
            <a:ext cx="13639800" cy="2098436"/>
            <a:chOff x="-1395458" y="4926693"/>
            <a:chExt cx="13639800" cy="2098436"/>
          </a:xfrm>
        </p:grpSpPr>
        <p:sp>
          <p:nvSpPr>
            <p:cNvPr id="30" name="Freeform 29"/>
            <p:cNvSpPr/>
            <p:nvPr userDrawn="1"/>
          </p:nvSpPr>
          <p:spPr>
            <a:xfrm>
              <a:off x="-1395458" y="5178878"/>
              <a:ext cx="13639800" cy="17780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1" name="Freeform 30"/>
            <p:cNvSpPr/>
            <p:nvPr userDrawn="1"/>
          </p:nvSpPr>
          <p:spPr>
            <a:xfrm>
              <a:off x="-1364343" y="4926693"/>
              <a:ext cx="13324114"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3" name="Oval 32"/>
            <p:cNvSpPr/>
            <p:nvPr userDrawn="1"/>
          </p:nvSpPr>
          <p:spPr>
            <a:xfrm>
              <a:off x="7768609" y="5355295"/>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4" name="Oval 33"/>
            <p:cNvSpPr/>
            <p:nvPr userDrawn="1"/>
          </p:nvSpPr>
          <p:spPr>
            <a:xfrm>
              <a:off x="8051799" y="5379375"/>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5" name="Oval 34"/>
            <p:cNvSpPr/>
            <p:nvPr userDrawn="1"/>
          </p:nvSpPr>
          <p:spPr>
            <a:xfrm>
              <a:off x="2516877" y="631383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6" name="Oval 35"/>
            <p:cNvSpPr/>
            <p:nvPr userDrawn="1"/>
          </p:nvSpPr>
          <p:spPr>
            <a:xfrm>
              <a:off x="5719484" y="5568113"/>
              <a:ext cx="263865" cy="26386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7" name="Oval 36"/>
            <p:cNvSpPr/>
            <p:nvPr userDrawn="1"/>
          </p:nvSpPr>
          <p:spPr>
            <a:xfrm>
              <a:off x="6038751" y="5505820"/>
              <a:ext cx="263865" cy="263865"/>
            </a:xfrm>
            <a:prstGeom prst="ellipse">
              <a:avLst/>
            </a:prstGeom>
            <a:solidFill>
              <a:schemeClr val="bg1"/>
            </a:solidFill>
            <a:ln>
              <a:solidFill>
                <a:srgbClr val="9136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8" name="Oval 37"/>
            <p:cNvSpPr/>
            <p:nvPr userDrawn="1"/>
          </p:nvSpPr>
          <p:spPr>
            <a:xfrm>
              <a:off x="1940292" y="6357144"/>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9" name="Oval 38"/>
            <p:cNvSpPr/>
            <p:nvPr userDrawn="1"/>
          </p:nvSpPr>
          <p:spPr>
            <a:xfrm>
              <a:off x="4678211" y="5844313"/>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0" name="Oval 39"/>
            <p:cNvSpPr/>
            <p:nvPr userDrawn="1"/>
          </p:nvSpPr>
          <p:spPr>
            <a:xfrm>
              <a:off x="7012126" y="5362290"/>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1" name="Oval 40"/>
            <p:cNvSpPr/>
            <p:nvPr userDrawn="1"/>
          </p:nvSpPr>
          <p:spPr>
            <a:xfrm>
              <a:off x="7329048" y="5325447"/>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2" name="Oval 41"/>
            <p:cNvSpPr/>
            <p:nvPr userDrawn="1"/>
          </p:nvSpPr>
          <p:spPr>
            <a:xfrm>
              <a:off x="6306855" y="5459034"/>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3" name="Oval 42"/>
            <p:cNvSpPr/>
            <p:nvPr userDrawn="1"/>
          </p:nvSpPr>
          <p:spPr>
            <a:xfrm>
              <a:off x="5429256" y="5648794"/>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4" name="Oval 43"/>
            <p:cNvSpPr/>
            <p:nvPr userDrawn="1"/>
          </p:nvSpPr>
          <p:spPr>
            <a:xfrm>
              <a:off x="2809362" y="6262860"/>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5" name="Freeform 44"/>
            <p:cNvSpPr/>
            <p:nvPr userDrawn="1"/>
          </p:nvSpPr>
          <p:spPr>
            <a:xfrm>
              <a:off x="-812800" y="5630635"/>
              <a:ext cx="12554857"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grpSp>
    </p:spTree>
    <p:extLst>
      <p:ext uri="{BB962C8B-B14F-4D97-AF65-F5344CB8AC3E}">
        <p14:creationId xmlns:p14="http://schemas.microsoft.com/office/powerpoint/2010/main" val="42692731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28" name="Group 27"/>
          <p:cNvGrpSpPr/>
          <p:nvPr userDrawn="1"/>
        </p:nvGrpSpPr>
        <p:grpSpPr>
          <a:xfrm>
            <a:off x="-1119567" y="5773616"/>
            <a:ext cx="9613265"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8" name="Oval 47"/>
            <p:cNvSpPr/>
            <p:nvPr userDrawn="1"/>
          </p:nvSpPr>
          <p:spPr>
            <a:xfrm>
              <a:off x="1638300" y="6191757"/>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9" name="Oval 48"/>
            <p:cNvSpPr/>
            <p:nvPr userDrawn="1"/>
          </p:nvSpPr>
          <p:spPr>
            <a:xfrm>
              <a:off x="157925" y="5786564"/>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0" name="Oval 49"/>
            <p:cNvSpPr/>
            <p:nvPr userDrawn="1"/>
          </p:nvSpPr>
          <p:spPr>
            <a:xfrm>
              <a:off x="965839" y="5894870"/>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4" name="Oval 53"/>
            <p:cNvSpPr/>
            <p:nvPr userDrawn="1"/>
          </p:nvSpPr>
          <p:spPr>
            <a:xfrm>
              <a:off x="1389959" y="6072518"/>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2514394992"/>
      </p:ext>
    </p:extLst>
  </p:cSld>
  <p:clrMapOvr>
    <a:masterClrMapping/>
  </p:clrMapOvr>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4" name="Group 27"/>
          <p:cNvGrpSpPr/>
          <p:nvPr userDrawn="1"/>
        </p:nvGrpSpPr>
        <p:grpSpPr>
          <a:xfrm flipH="1">
            <a:off x="1005873" y="5809396"/>
            <a:ext cx="9613265"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8" name="Oval 47"/>
            <p:cNvSpPr/>
            <p:nvPr userDrawn="1"/>
          </p:nvSpPr>
          <p:spPr>
            <a:xfrm>
              <a:off x="1638300" y="6191757"/>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9" name="Oval 48"/>
            <p:cNvSpPr/>
            <p:nvPr userDrawn="1"/>
          </p:nvSpPr>
          <p:spPr>
            <a:xfrm>
              <a:off x="157925" y="5786564"/>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0" name="Oval 49"/>
            <p:cNvSpPr/>
            <p:nvPr userDrawn="1"/>
          </p:nvSpPr>
          <p:spPr>
            <a:xfrm>
              <a:off x="965839" y="589487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4" name="Oval 53"/>
            <p:cNvSpPr/>
            <p:nvPr userDrawn="1"/>
          </p:nvSpPr>
          <p:spPr>
            <a:xfrm>
              <a:off x="1389959" y="6072518"/>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4165685212"/>
      </p:ext>
    </p:extLst>
  </p:cSld>
  <p:clrMapOvr>
    <a:masterClrMapping/>
  </p:clrMapOvr>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68500"/>
            <a:ext cx="8229600" cy="43561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a:xfrm>
            <a:off x="457200" y="363538"/>
            <a:ext cx="4102100" cy="1211262"/>
          </a:xfrm>
        </p:spPr>
        <p:txBody>
          <a:bodyPr>
            <a:normAutofit/>
          </a:bodyPr>
          <a:lstStyle>
            <a:lvl1pPr>
              <a:defRPr sz="3400">
                <a:solidFill>
                  <a:schemeClr val="tx1"/>
                </a:solidFill>
              </a:defRPr>
            </a:lvl1pPr>
          </a:lstStyle>
          <a:p>
            <a:r>
              <a:rPr lang="en-US" dirty="0" smtClean="0"/>
              <a:t>Click to edit Master title style</a:t>
            </a:r>
            <a:endParaRPr lang="en-GB" dirty="0"/>
          </a:p>
        </p:txBody>
      </p:sp>
      <p:sp>
        <p:nvSpPr>
          <p:cNvPr id="4" name="Footer Placeholder 3"/>
          <p:cNvSpPr>
            <a:spLocks noGrp="1"/>
          </p:cNvSpPr>
          <p:nvPr>
            <p:ph type="ftr" sz="quarter" idx="11"/>
          </p:nvPr>
        </p:nvSpPr>
        <p:spPr>
          <a:xfrm>
            <a:off x="266700" y="6645275"/>
            <a:ext cx="8877300" cy="212725"/>
          </a:xfrm>
          <a:prstGeom prst="rect">
            <a:avLst/>
          </a:prstGeom>
        </p:spPr>
        <p:txBody>
          <a:bodyPr/>
          <a:lstStyle>
            <a:lvl1pPr algn="l">
              <a:defRPr sz="700">
                <a:solidFill>
                  <a:schemeClr val="tx1"/>
                </a:solidFill>
              </a:defRPr>
            </a:lvl1pPr>
          </a:lstStyle>
          <a:p>
            <a:r>
              <a:rPr lang="en-GB" smtClean="0">
                <a:solidFill>
                  <a:srgbClr val="000000"/>
                </a:solidFill>
              </a:rPr>
              <a:t>© The Insights Group Ltd, 2009. All rights reserved.</a:t>
            </a:r>
            <a:endParaRPr lang="en-GB" dirty="0">
              <a:solidFill>
                <a:srgbClr val="000000"/>
              </a:solidFill>
            </a:endParaRPr>
          </a:p>
        </p:txBody>
      </p:sp>
    </p:spTree>
    <p:extLst>
      <p:ext uri="{BB962C8B-B14F-4D97-AF65-F5344CB8AC3E}">
        <p14:creationId xmlns:p14="http://schemas.microsoft.com/office/powerpoint/2010/main" val="29145463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3365500" cy="2163762"/>
          </a:xfrm>
        </p:spPr>
        <p:txBody>
          <a:bodyPr>
            <a:normAutofit/>
          </a:bodyPr>
          <a:lstStyle>
            <a:lvl1pPr>
              <a:defRPr sz="3600">
                <a:solidFill>
                  <a:schemeClr val="tx1"/>
                </a:solidFill>
              </a:defRPr>
            </a:lvl1pPr>
          </a:lstStyle>
          <a:p>
            <a:r>
              <a:rPr lang="en-US" dirty="0" smtClean="0"/>
              <a:t>Click to edit Master title style</a:t>
            </a:r>
            <a:endParaRPr lang="en-GB" dirty="0"/>
          </a:p>
        </p:txBody>
      </p:sp>
      <p:sp>
        <p:nvSpPr>
          <p:cNvPr id="15" name="Freeform 14"/>
          <p:cNvSpPr/>
          <p:nvPr userDrawn="1"/>
        </p:nvSpPr>
        <p:spPr>
          <a:xfrm>
            <a:off x="-977265" y="5430156"/>
            <a:ext cx="6828188" cy="1647825"/>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6" name="Freeform 15"/>
          <p:cNvSpPr/>
          <p:nvPr userDrawn="1"/>
        </p:nvSpPr>
        <p:spPr>
          <a:xfrm>
            <a:off x="-1172177" y="5598432"/>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7" name="Oval 16"/>
          <p:cNvSpPr/>
          <p:nvPr userDrawn="1"/>
        </p:nvSpPr>
        <p:spPr>
          <a:xfrm>
            <a:off x="143295" y="5401894"/>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8" name="Oval 17"/>
          <p:cNvSpPr/>
          <p:nvPr userDrawn="1"/>
        </p:nvSpPr>
        <p:spPr>
          <a:xfrm>
            <a:off x="2777390" y="6536979"/>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9" name="Oval 18"/>
          <p:cNvSpPr/>
          <p:nvPr userDrawn="1"/>
        </p:nvSpPr>
        <p:spPr>
          <a:xfrm>
            <a:off x="1992164" y="6241082"/>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0" name="Oval 19"/>
          <p:cNvSpPr/>
          <p:nvPr userDrawn="1"/>
        </p:nvSpPr>
        <p:spPr>
          <a:xfrm>
            <a:off x="403108" y="5485846"/>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Oval 20"/>
          <p:cNvSpPr/>
          <p:nvPr userDrawn="1"/>
        </p:nvSpPr>
        <p:spPr>
          <a:xfrm>
            <a:off x="661994" y="5575102"/>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2" name="Oval 21"/>
          <p:cNvSpPr/>
          <p:nvPr userDrawn="1"/>
        </p:nvSpPr>
        <p:spPr>
          <a:xfrm>
            <a:off x="2503883" y="646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3" name="Oval 22"/>
          <p:cNvSpPr/>
          <p:nvPr userDrawn="1"/>
        </p:nvSpPr>
        <p:spPr>
          <a:xfrm>
            <a:off x="1158838" y="5831266"/>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5" name="Oval 24"/>
          <p:cNvSpPr/>
          <p:nvPr userDrawn="1"/>
        </p:nvSpPr>
        <p:spPr>
          <a:xfrm>
            <a:off x="1741954" y="6127371"/>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7" name="Oval 26"/>
          <p:cNvSpPr/>
          <p:nvPr userDrawn="1"/>
        </p:nvSpPr>
        <p:spPr>
          <a:xfrm>
            <a:off x="904624" y="571465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4" name="Footer Placeholder 3"/>
          <p:cNvSpPr>
            <a:spLocks noGrp="1"/>
          </p:cNvSpPr>
          <p:nvPr userDrawn="1">
            <p:ph type="ftr" sz="quarter" idx="11"/>
          </p:nvPr>
        </p:nvSpPr>
        <p:spPr>
          <a:xfrm>
            <a:off x="0" y="6645275"/>
            <a:ext cx="8877300" cy="212725"/>
          </a:xfrm>
          <a:prstGeom prst="rect">
            <a:avLst/>
          </a:prstGeom>
        </p:spPr>
        <p:txBody>
          <a:bodyPr/>
          <a:lstStyle>
            <a:lvl1pPr algn="r">
              <a:defRPr sz="700">
                <a:solidFill>
                  <a:schemeClr val="tx1"/>
                </a:solidFill>
              </a:defRPr>
            </a:lvl1pPr>
          </a:lstStyle>
          <a:p>
            <a:r>
              <a:rPr lang="en-GB" dirty="0" smtClean="0">
                <a:solidFill>
                  <a:srgbClr val="000000"/>
                </a:solidFill>
              </a:rPr>
              <a:t>© The Insights Group Ltd, 2009. All rights reserved.</a:t>
            </a:r>
            <a:endParaRPr lang="en-GB" dirty="0">
              <a:solidFill>
                <a:srgbClr val="000000"/>
              </a:solidFill>
            </a:endParaRPr>
          </a:p>
        </p:txBody>
      </p:sp>
    </p:spTree>
    <p:extLst>
      <p:ext uri="{BB962C8B-B14F-4D97-AF65-F5344CB8AC3E}">
        <p14:creationId xmlns:p14="http://schemas.microsoft.com/office/powerpoint/2010/main" val="3799626366"/>
      </p:ext>
    </p:extLst>
  </p:cSld>
  <p:clrMapOvr>
    <a:masterClrMapping/>
  </p:clrMapOvr>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39913" y="517071"/>
            <a:ext cx="5373687" cy="4983843"/>
          </a:xfrm>
        </p:spPr>
        <p:txBody>
          <a:bodyPr anchor="t">
            <a:normAutofit/>
          </a:bodyPr>
          <a:lstStyle>
            <a:lvl1pPr algn="ctr">
              <a:defRPr sz="4400" b="0" cap="none" baseline="0">
                <a:solidFill>
                  <a:schemeClr val="bg1"/>
                </a:solidFill>
              </a:defRPr>
            </a:lvl1pPr>
          </a:lstStyle>
          <a:p>
            <a:endParaRPr lang="en-GB" dirty="0"/>
          </a:p>
        </p:txBody>
      </p:sp>
    </p:spTree>
    <p:extLst>
      <p:ext uri="{BB962C8B-B14F-4D97-AF65-F5344CB8AC3E}">
        <p14:creationId xmlns:p14="http://schemas.microsoft.com/office/powerpoint/2010/main" val="3575292293"/>
      </p:ext>
    </p:extLst>
  </p:cSld>
  <p:clrMapOvr>
    <a:masterClrMapping/>
  </p:clrMapOvr>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3195"/>
            <a:ext cx="3331029" cy="2163762"/>
          </a:xfrm>
        </p:spPr>
        <p:txBody>
          <a:bodyPr/>
          <a:lstStyle>
            <a:lvl1pPr>
              <a:defRPr>
                <a:solidFill>
                  <a:schemeClr val="tx1"/>
                </a:solidFill>
              </a:defRPr>
            </a:lvl1pPr>
          </a:lstStyle>
          <a:p>
            <a:r>
              <a:rPr lang="en-US" dirty="0" smtClean="0"/>
              <a:t>Click to edit Master title style</a:t>
            </a:r>
            <a:endParaRPr lang="en-GB" dirty="0"/>
          </a:p>
        </p:txBody>
      </p:sp>
      <p:sp>
        <p:nvSpPr>
          <p:cNvPr id="4" name="Content Placeholder 3"/>
          <p:cNvSpPr>
            <a:spLocks noGrp="1"/>
          </p:cNvSpPr>
          <p:nvPr>
            <p:ph sz="half" idx="2" hasCustomPrompt="1"/>
          </p:nvPr>
        </p:nvSpPr>
        <p:spPr>
          <a:xfrm>
            <a:off x="5076371" y="2131787"/>
            <a:ext cx="3597729" cy="3601357"/>
          </a:xfrm>
          <a:noFill/>
        </p:spPr>
        <p:txBody>
          <a:bodyPr>
            <a:normAutofit/>
          </a:bodyPr>
          <a:lstStyle>
            <a:lvl1pPr marL="0" indent="3175" algn="ctr">
              <a:buNone/>
              <a:tabLst/>
              <a:defRPr sz="4400">
                <a:solidFill>
                  <a:schemeClr val="bg2"/>
                </a:solidFill>
              </a:defRPr>
            </a:lvl1pPr>
            <a:lvl2pPr marL="0" indent="3175" algn="ctr">
              <a:buNone/>
              <a:defRPr sz="2400">
                <a:solidFill>
                  <a:schemeClr val="bg1"/>
                </a:solidFill>
              </a:defRPr>
            </a:lvl2pPr>
            <a:lvl3pPr marL="0" indent="3175" algn="ctr">
              <a:buNone/>
              <a:defRPr sz="2000">
                <a:solidFill>
                  <a:schemeClr val="bg1"/>
                </a:solidFill>
              </a:defRPr>
            </a:lvl3pPr>
            <a:lvl4pPr marL="0" indent="3175" algn="ctr">
              <a:buNone/>
              <a:defRPr sz="1800">
                <a:solidFill>
                  <a:schemeClr val="bg1"/>
                </a:solidFill>
              </a:defRPr>
            </a:lvl4pPr>
            <a:lvl5pPr marL="0" indent="3175" algn="ctr">
              <a:buNone/>
              <a:defRPr sz="1800">
                <a:solidFill>
                  <a:schemeClr val="bg1"/>
                </a:solidFill>
              </a:defRPr>
            </a:lvl5pPr>
            <a:lvl6pPr>
              <a:defRPr sz="1800"/>
            </a:lvl6pPr>
            <a:lvl7pPr>
              <a:defRPr sz="1800"/>
            </a:lvl7pPr>
            <a:lvl8pPr>
              <a:defRPr sz="1800"/>
            </a:lvl8pPr>
            <a:lvl9pPr>
              <a:defRPr sz="1800"/>
            </a:lvl9pPr>
          </a:lstStyle>
          <a:p>
            <a:pPr lvl="0"/>
            <a:r>
              <a:rPr lang="en-US" dirty="0" smtClean="0"/>
              <a:t>Insert Golden Nugget Here</a:t>
            </a:r>
          </a:p>
          <a:p>
            <a:pPr lvl="0"/>
            <a:r>
              <a:rPr lang="en-US" dirty="0" smtClean="0"/>
              <a:t>…</a:t>
            </a:r>
            <a:endParaRPr lang="en-GB" dirty="0"/>
          </a:p>
        </p:txBody>
      </p:sp>
      <p:grpSp>
        <p:nvGrpSpPr>
          <p:cNvPr id="12" name="Group 11"/>
          <p:cNvGrpSpPr/>
          <p:nvPr userDrawn="1"/>
        </p:nvGrpSpPr>
        <p:grpSpPr>
          <a:xfrm rot="864039">
            <a:off x="-3323766" y="5294084"/>
            <a:ext cx="10515598" cy="2217056"/>
            <a:chOff x="-2989943" y="5148939"/>
            <a:chExt cx="10515598" cy="2217056"/>
          </a:xfrm>
        </p:grpSpPr>
        <p:sp>
          <p:nvSpPr>
            <p:cNvPr id="8" name="Freeform 7"/>
            <p:cNvSpPr/>
            <p:nvPr userDrawn="1"/>
          </p:nvSpPr>
          <p:spPr>
            <a:xfrm>
              <a:off x="-2989943" y="5319482"/>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9" name="Oval 18"/>
            <p:cNvSpPr/>
            <p:nvPr userDrawn="1"/>
          </p:nvSpPr>
          <p:spPr>
            <a:xfrm>
              <a:off x="407958" y="6460666"/>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Freeform 20"/>
            <p:cNvSpPr/>
            <p:nvPr userDrawn="1"/>
          </p:nvSpPr>
          <p:spPr>
            <a:xfrm>
              <a:off x="-2247901" y="5724758"/>
              <a:ext cx="9114973"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4" name="Freeform 23"/>
            <p:cNvSpPr/>
            <p:nvPr userDrawn="1"/>
          </p:nvSpPr>
          <p:spPr>
            <a:xfrm>
              <a:off x="-2750460" y="5148939"/>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5" name="Oval 24"/>
            <p:cNvSpPr/>
            <p:nvPr userDrawn="1"/>
          </p:nvSpPr>
          <p:spPr>
            <a:xfrm>
              <a:off x="785786" y="6333458"/>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a:off x="3500430" y="5476202"/>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2415164878"/>
      </p:ext>
    </p:extLst>
  </p:cSld>
  <p:clrMapOvr>
    <a:masterClrMapping/>
  </p:clrMapOvr>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3195"/>
            <a:ext cx="3331029" cy="2163762"/>
          </a:xfrm>
        </p:spPr>
        <p:txBody>
          <a:bodyPr/>
          <a:lstStyle>
            <a:lvl1pPr>
              <a:defRPr>
                <a:solidFill>
                  <a:schemeClr val="tx1"/>
                </a:solidFill>
              </a:defRPr>
            </a:lvl1pPr>
          </a:lstStyle>
          <a:p>
            <a:r>
              <a:rPr lang="en-US" dirty="0" smtClean="0"/>
              <a:t>Click to edit Master title style</a:t>
            </a:r>
            <a:endParaRPr lang="en-GB" dirty="0"/>
          </a:p>
        </p:txBody>
      </p:sp>
      <p:sp>
        <p:nvSpPr>
          <p:cNvPr id="8" name="Freeform 7"/>
          <p:cNvSpPr/>
          <p:nvPr userDrawn="1"/>
        </p:nvSpPr>
        <p:spPr>
          <a:xfrm rot="221879">
            <a:off x="-5681563" y="5712314"/>
            <a:ext cx="10276115"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9" name="Oval 18"/>
          <p:cNvSpPr/>
          <p:nvPr userDrawn="1"/>
        </p:nvSpPr>
        <p:spPr>
          <a:xfrm rot="221879">
            <a:off x="93107" y="5955329"/>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Freeform 20"/>
          <p:cNvSpPr/>
          <p:nvPr userDrawn="1"/>
        </p:nvSpPr>
        <p:spPr>
          <a:xfrm rot="221879">
            <a:off x="-4939953" y="5972422"/>
            <a:ext cx="9114973" cy="106175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4" name="Freeform 23"/>
          <p:cNvSpPr/>
          <p:nvPr userDrawn="1"/>
        </p:nvSpPr>
        <p:spPr>
          <a:xfrm rot="221879">
            <a:off x="-5431580" y="5659174"/>
            <a:ext cx="10276115"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5" name="Oval 24"/>
          <p:cNvSpPr/>
          <p:nvPr userDrawn="1"/>
        </p:nvSpPr>
        <p:spPr>
          <a:xfrm rot="221879">
            <a:off x="470637" y="5910813"/>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rot="221879">
            <a:off x="2570709" y="6408989"/>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Tree>
    <p:extLst>
      <p:ext uri="{BB962C8B-B14F-4D97-AF65-F5344CB8AC3E}">
        <p14:creationId xmlns:p14="http://schemas.microsoft.com/office/powerpoint/2010/main" val="2268576124"/>
      </p:ext>
    </p:extLst>
  </p:cSld>
  <p:clrMapOvr>
    <a:masterClrMapping/>
  </p:clrMapOvr>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63538"/>
            <a:ext cx="8172450" cy="2163762"/>
          </a:xfrm>
        </p:spPr>
        <p:txBody>
          <a:bodyPr/>
          <a:lstStyle>
            <a:lvl1pPr>
              <a:defRPr>
                <a:solidFill>
                  <a:schemeClr val="tx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106139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smtClean="0"/>
              <a:t>Click to edit Master title style</a:t>
            </a:r>
            <a:endParaRPr lang="en-GB" dirty="0"/>
          </a:p>
        </p:txBody>
      </p:sp>
      <p:grpSp>
        <p:nvGrpSpPr>
          <p:cNvPr id="11" name="Group 10"/>
          <p:cNvGrpSpPr/>
          <p:nvPr userDrawn="1"/>
        </p:nvGrpSpPr>
        <p:grpSpPr>
          <a:xfrm>
            <a:off x="-1157515" y="6012544"/>
            <a:ext cx="10606315" cy="816428"/>
            <a:chOff x="-1157515" y="6041572"/>
            <a:chExt cx="10606315" cy="816428"/>
          </a:xfrm>
        </p:grpSpPr>
        <p:sp>
          <p:nvSpPr>
            <p:cNvPr id="6" name="Freeform 5"/>
            <p:cNvSpPr/>
            <p:nvPr userDrawn="1"/>
          </p:nvSpPr>
          <p:spPr>
            <a:xfrm>
              <a:off x="-1157515" y="6041572"/>
              <a:ext cx="10276115" cy="703938"/>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7" name="Oval 6"/>
            <p:cNvSpPr/>
            <p:nvPr userDrawn="1"/>
          </p:nvSpPr>
          <p:spPr>
            <a:xfrm>
              <a:off x="2265786" y="6311895"/>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8" name="Freeform 7"/>
            <p:cNvSpPr/>
            <p:nvPr userDrawn="1"/>
          </p:nvSpPr>
          <p:spPr>
            <a:xfrm>
              <a:off x="-1117600" y="6057900"/>
              <a:ext cx="10566400" cy="8001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9" name="Oval 8"/>
            <p:cNvSpPr/>
            <p:nvPr userDrawn="1"/>
          </p:nvSpPr>
          <p:spPr>
            <a:xfrm>
              <a:off x="2669014" y="6235487"/>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0" name="Oval 9"/>
            <p:cNvSpPr/>
            <p:nvPr userDrawn="1"/>
          </p:nvSpPr>
          <p:spPr>
            <a:xfrm>
              <a:off x="6704458" y="6102131"/>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632639224"/>
      </p:ext>
    </p:extLst>
  </p:cSld>
  <p:clrMapOvr>
    <a:masterClrMapping/>
  </p:clrMapOvr>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smtClean="0"/>
              <a:t>Click to edit Master title style</a:t>
            </a:r>
            <a:endParaRPr lang="en-GB" dirty="0"/>
          </a:p>
        </p:txBody>
      </p:sp>
    </p:spTree>
    <p:extLst>
      <p:ext uri="{BB962C8B-B14F-4D97-AF65-F5344CB8AC3E}">
        <p14:creationId xmlns:p14="http://schemas.microsoft.com/office/powerpoint/2010/main" val="2986759494"/>
      </p:ext>
    </p:extLst>
  </p:cSld>
  <p:clrMapOvr>
    <a:masterClrMapping/>
  </p:clrMapOvr>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62151056"/>
      </p:ext>
    </p:extLst>
  </p:cSld>
  <p:clrMapOvr>
    <a:masterClrMapping/>
  </p:clrMapOvr>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0718307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2849445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505009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2/4/2016</a:t>
            </a:fld>
            <a:endParaRPr lang="en-GB">
              <a:solidFill>
                <a:srgbClr val="000000"/>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6027837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11163" y="0"/>
            <a:ext cx="6076950" cy="9144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03225" y="1111250"/>
            <a:ext cx="4140200" cy="2566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95825" y="1111250"/>
            <a:ext cx="4140200" cy="2566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03225" y="3830638"/>
            <a:ext cx="4140200" cy="25669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95825" y="3830638"/>
            <a:ext cx="4140200" cy="25669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Footer Placeholder 6"/>
          <p:cNvSpPr>
            <a:spLocks noGrp="1"/>
          </p:cNvSpPr>
          <p:nvPr>
            <p:ph type="ftr" sz="quarter" idx="10"/>
          </p:nvPr>
        </p:nvSpPr>
        <p:spPr>
          <a:xfrm>
            <a:off x="323850" y="6608763"/>
            <a:ext cx="8582025" cy="285750"/>
          </a:xfrm>
          <a:prstGeom prst="rect">
            <a:avLst/>
          </a:prstGeom>
        </p:spPr>
        <p:txBody>
          <a:bodyPr/>
          <a:lstStyle>
            <a:lvl1pPr algn="l">
              <a:defRPr/>
            </a:lvl1pPr>
          </a:lstStyle>
          <a:p>
            <a:r>
              <a:rPr lang="en-GB">
                <a:solidFill>
                  <a:srgbClr val="000000"/>
                </a:solidFill>
              </a:rPr>
              <a:t>© Andrew Lothian, Insights, Dundee, Scotland, 2006. All rights reserved. INSIGHTS, INSIGHTS DISCOVERY and INSIGHTS WHEEL are registered Trade Marks.</a:t>
            </a:r>
          </a:p>
          <a:p>
            <a:endParaRPr lang="fr-FR">
              <a:solidFill>
                <a:srgbClr val="000000"/>
              </a:solidFill>
            </a:endParaRPr>
          </a:p>
        </p:txBody>
      </p:sp>
    </p:spTree>
    <p:extLst>
      <p:ext uri="{BB962C8B-B14F-4D97-AF65-F5344CB8AC3E}">
        <p14:creationId xmlns:p14="http://schemas.microsoft.com/office/powerpoint/2010/main" val="3927829133"/>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18" Type="http://schemas.openxmlformats.org/officeDocument/2006/relationships/slideLayout" Target="../slideLayouts/slideLayout4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17" Type="http://schemas.openxmlformats.org/officeDocument/2006/relationships/slideLayout" Target="../slideLayouts/slideLayout46.xml"/><Relationship Id="rId2" Type="http://schemas.openxmlformats.org/officeDocument/2006/relationships/slideLayout" Target="../slideLayouts/slideLayout31.xml"/><Relationship Id="rId16" Type="http://schemas.openxmlformats.org/officeDocument/2006/relationships/slideLayout" Target="../slideLayouts/slideLayout45.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slideLayout" Target="../slideLayouts/slideLayout44.xml"/><Relationship Id="rId10" Type="http://schemas.openxmlformats.org/officeDocument/2006/relationships/slideLayout" Target="../slideLayouts/slideLayout39.xml"/><Relationship Id="rId19" Type="http://schemas.openxmlformats.org/officeDocument/2006/relationships/theme" Target="../theme/theme3.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C60545-F110-4061-B3EA-D45DCE43E37D}" type="datetimeFigureOut">
              <a:rPr lang="en-GB" smtClean="0"/>
              <a:t>04/02/2016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6BF51B-B910-4595-9BDA-B8B7558EC034}" type="slidenum">
              <a:rPr lang="en-GB" smtClean="0"/>
              <a:t>‹#›</a:t>
            </a:fld>
            <a:endParaRPr lang="en-GB"/>
          </a:p>
        </p:txBody>
      </p:sp>
    </p:spTree>
    <p:extLst>
      <p:ext uri="{BB962C8B-B14F-4D97-AF65-F5344CB8AC3E}">
        <p14:creationId xmlns:p14="http://schemas.microsoft.com/office/powerpoint/2010/main" val="20750202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63538"/>
            <a:ext cx="3898900" cy="2163762"/>
          </a:xfrm>
          <a:prstGeom prst="rect">
            <a:avLst/>
          </a:prstGeom>
        </p:spPr>
        <p:txBody>
          <a:bodyPr vert="horz" lIns="91440" tIns="45720" rIns="91440" bIns="45720" rtlCol="0" anchor="t">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2857501"/>
            <a:ext cx="8229600" cy="25019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8" name="Footer Placeholder 3"/>
          <p:cNvSpPr txBox="1">
            <a:spLocks/>
          </p:cNvSpPr>
          <p:nvPr userDrawn="1"/>
        </p:nvSpPr>
        <p:spPr>
          <a:xfrm>
            <a:off x="0" y="6645275"/>
            <a:ext cx="8877300" cy="212725"/>
          </a:xfrm>
          <a:prstGeom prst="rect">
            <a:avLst/>
          </a:prstGeom>
        </p:spPr>
        <p:txBody>
          <a:bodyPr/>
          <a:lstStyle>
            <a:lvl1pPr algn="r">
              <a:defRPr sz="700">
                <a:solidFill>
                  <a:schemeClr val="tx1"/>
                </a:solidFill>
              </a:defRPr>
            </a:lvl1pPr>
          </a:lstStyle>
          <a:p>
            <a:pPr algn="l">
              <a:defRPr/>
            </a:pPr>
            <a:r>
              <a:rPr lang="en-GB" dirty="0" smtClean="0">
                <a:solidFill>
                  <a:srgbClr val="000000"/>
                </a:solidFill>
                <a:latin typeface="Arial" pitchFamily="34" charset="0"/>
                <a:cs typeface="Arial" pitchFamily="34" charset="0"/>
              </a:rPr>
              <a:t>© The Insights Group Ltd, 2009. All rights reserved.</a:t>
            </a:r>
            <a:endParaRPr lang="en-GB" dirty="0">
              <a:solidFill>
                <a:srgbClr val="000000"/>
              </a:solidFill>
              <a:latin typeface="Arial" pitchFamily="34" charset="0"/>
              <a:cs typeface="Arial" pitchFamily="34" charset="0"/>
            </a:endParaRPr>
          </a:p>
        </p:txBody>
      </p:sp>
    </p:spTree>
    <p:extLst>
      <p:ext uri="{BB962C8B-B14F-4D97-AF65-F5344CB8AC3E}">
        <p14:creationId xmlns:p14="http://schemas.microsoft.com/office/powerpoint/2010/main" val="29678584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iming>
    <p:tnLst>
      <p:par>
        <p:cTn id="1" dur="indefinite" restart="never" nodeType="tmRoot"/>
      </p:par>
    </p:tnLst>
  </p:timing>
  <p:txStyles>
    <p:titleStyle>
      <a:lvl1pPr algn="l" defTabSz="914400" rtl="0" eaLnBrk="1" latinLnBrk="0" hangingPunct="1">
        <a:spcBef>
          <a:spcPct val="0"/>
        </a:spcBef>
        <a:buNone/>
        <a:defRPr sz="44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63538"/>
            <a:ext cx="3898900" cy="2163762"/>
          </a:xfrm>
          <a:prstGeom prst="rect">
            <a:avLst/>
          </a:prstGeom>
        </p:spPr>
        <p:txBody>
          <a:bodyPr vert="horz" lIns="91440" tIns="45720" rIns="91440" bIns="45720" rtlCol="0" anchor="t">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2857501"/>
            <a:ext cx="8229600" cy="25019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8" name="Footer Placeholder 3"/>
          <p:cNvSpPr txBox="1">
            <a:spLocks/>
          </p:cNvSpPr>
          <p:nvPr userDrawn="1"/>
        </p:nvSpPr>
        <p:spPr>
          <a:xfrm>
            <a:off x="0" y="6645275"/>
            <a:ext cx="8877300" cy="212725"/>
          </a:xfrm>
          <a:prstGeom prst="rect">
            <a:avLst/>
          </a:prstGeom>
        </p:spPr>
        <p:txBody>
          <a:bodyPr/>
          <a:lstStyle>
            <a:lvl1pPr algn="r">
              <a:defRPr sz="700">
                <a:solidFill>
                  <a:schemeClr val="tx1"/>
                </a:solidFill>
              </a:defRPr>
            </a:lvl1pPr>
          </a:lstStyle>
          <a:p>
            <a:pPr algn="l">
              <a:defRPr/>
            </a:pPr>
            <a:r>
              <a:rPr lang="en-GB" dirty="0" smtClean="0">
                <a:solidFill>
                  <a:srgbClr val="000000"/>
                </a:solidFill>
                <a:latin typeface="Arial" pitchFamily="34" charset="0"/>
                <a:cs typeface="Arial" pitchFamily="34" charset="0"/>
              </a:rPr>
              <a:t>© The Insights Group Ltd, 2009. All rights reserved.</a:t>
            </a:r>
            <a:endParaRPr lang="en-GB" dirty="0">
              <a:solidFill>
                <a:srgbClr val="000000"/>
              </a:solidFill>
              <a:latin typeface="Arial" pitchFamily="34" charset="0"/>
              <a:cs typeface="Arial" pitchFamily="34" charset="0"/>
            </a:endParaRPr>
          </a:p>
        </p:txBody>
      </p:sp>
    </p:spTree>
    <p:extLst>
      <p:ext uri="{BB962C8B-B14F-4D97-AF65-F5344CB8AC3E}">
        <p14:creationId xmlns:p14="http://schemas.microsoft.com/office/powerpoint/2010/main" val="386412457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iming>
    <p:tnLst>
      <p:par>
        <p:cTn id="1" dur="indefinite" restart="never" nodeType="tmRoot"/>
      </p:par>
    </p:tnLst>
  </p:timing>
  <p:txStyles>
    <p:titleStyle>
      <a:lvl1pPr algn="l" defTabSz="914400" rtl="0" eaLnBrk="1" latinLnBrk="0" hangingPunct="1">
        <a:spcBef>
          <a:spcPct val="0"/>
        </a:spcBef>
        <a:buNone/>
        <a:defRPr sz="44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Gweithdy</a:t>
            </a:r>
            <a:r>
              <a:rPr lang="en-GB" dirty="0" smtClean="0"/>
              <a:t> Insights  Workshop</a:t>
            </a:r>
            <a:endParaRPr lang="en-GB" dirty="0"/>
          </a:p>
        </p:txBody>
      </p:sp>
      <p:sp>
        <p:nvSpPr>
          <p:cNvPr id="3" name="Subtitle 2"/>
          <p:cNvSpPr>
            <a:spLocks noGrp="1"/>
          </p:cNvSpPr>
          <p:nvPr>
            <p:ph type="subTitle" idx="1"/>
          </p:nvPr>
        </p:nvSpPr>
        <p:spPr/>
        <p:txBody>
          <a:bodyPr/>
          <a:lstStyle/>
          <a:p>
            <a:r>
              <a:rPr lang="en-GB" dirty="0" smtClean="0"/>
              <a:t>Leadership Programme Day 2</a:t>
            </a:r>
            <a:endParaRPr lang="en-GB" dirty="0"/>
          </a:p>
        </p:txBody>
      </p:sp>
    </p:spTree>
    <p:extLst>
      <p:ext uri="{BB962C8B-B14F-4D97-AF65-F5344CB8AC3E}">
        <p14:creationId xmlns:p14="http://schemas.microsoft.com/office/powerpoint/2010/main" val="41779044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Feedback on sharing your reports</a:t>
            </a:r>
          </a:p>
          <a:p>
            <a:r>
              <a:rPr lang="en-GB" dirty="0" smtClean="0"/>
              <a:t>Quick reminder of the four colour energies</a:t>
            </a:r>
          </a:p>
          <a:p>
            <a:r>
              <a:rPr lang="en-GB" dirty="0" smtClean="0"/>
              <a:t>Insights and Leadership</a:t>
            </a:r>
          </a:p>
          <a:p>
            <a:r>
              <a:rPr lang="en-GB" dirty="0" smtClean="0"/>
              <a:t>Insights and Learning Styles</a:t>
            </a:r>
          </a:p>
          <a:p>
            <a:endParaRPr lang="en-GB" dirty="0"/>
          </a:p>
        </p:txBody>
      </p:sp>
    </p:spTree>
    <p:extLst>
      <p:ext uri="{BB962C8B-B14F-4D97-AF65-F5344CB8AC3E}">
        <p14:creationId xmlns:p14="http://schemas.microsoft.com/office/powerpoint/2010/main" val="8631724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61443" name="Rectangle 3"/>
          <p:cNvSpPr>
            <a:spLocks noGrp="1" noChangeArrowheads="1"/>
          </p:cNvSpPr>
          <p:nvPr>
            <p:ph type="title"/>
          </p:nvPr>
        </p:nvSpPr>
        <p:spPr/>
        <p:txBody>
          <a:bodyPr/>
          <a:lstStyle/>
          <a:p>
            <a:r>
              <a:rPr lang="en-GB"/>
              <a:t>The Four Insights Colour Energies</a:t>
            </a:r>
          </a:p>
        </p:txBody>
      </p:sp>
      <p:sp>
        <p:nvSpPr>
          <p:cNvPr id="61444" name="Rectangle 4"/>
          <p:cNvSpPr>
            <a:spLocks noGrp="1" noChangeArrowheads="1"/>
          </p:cNvSpPr>
          <p:nvPr>
            <p:ph type="body" idx="4294967295"/>
          </p:nvPr>
        </p:nvSpPr>
        <p:spPr>
          <a:xfrm>
            <a:off x="762000" y="1709738"/>
            <a:ext cx="6161088" cy="5148262"/>
          </a:xfrm>
        </p:spPr>
        <p:txBody>
          <a:bodyPr/>
          <a:lstStyle/>
          <a:p>
            <a:pPr>
              <a:buFontTx/>
              <a:buNone/>
            </a:pPr>
            <a:r>
              <a:rPr lang="en-GB"/>
              <a:t>On a good day…</a:t>
            </a:r>
          </a:p>
        </p:txBody>
      </p:sp>
      <p:sp>
        <p:nvSpPr>
          <p:cNvPr id="61445" name="Text Box 5"/>
          <p:cNvSpPr txBox="1">
            <a:spLocks noChangeArrowheads="1"/>
          </p:cNvSpPr>
          <p:nvPr/>
        </p:nvSpPr>
        <p:spPr bwMode="auto">
          <a:xfrm>
            <a:off x="4570413" y="2389188"/>
            <a:ext cx="1754187" cy="1465262"/>
          </a:xfrm>
          <a:prstGeom prst="rect">
            <a:avLst/>
          </a:prstGeom>
          <a:noFill/>
          <a:ln w="25400">
            <a:noFill/>
            <a:miter lim="800000"/>
            <a:headEnd/>
            <a:tailEnd/>
          </a:ln>
          <a:effectLst/>
        </p:spPr>
        <p:txBody>
          <a:bodyPr anchor="ctr">
            <a:spAutoFit/>
          </a:bodyPr>
          <a:lstStyle/>
          <a:p>
            <a:pPr algn="ctr" eaLnBrk="0" hangingPunct="0"/>
            <a:r>
              <a:rPr lang="en-GB" b="1">
                <a:solidFill>
                  <a:schemeClr val="bg1"/>
                </a:solidFill>
                <a:cs typeface="Times New Roman" pitchFamily="18" charset="0"/>
              </a:rPr>
              <a:t>Competitive</a:t>
            </a:r>
          </a:p>
          <a:p>
            <a:pPr algn="ctr" eaLnBrk="0" hangingPunct="0"/>
            <a:r>
              <a:rPr lang="en-GB" b="1">
                <a:solidFill>
                  <a:schemeClr val="bg1"/>
                </a:solidFill>
                <a:cs typeface="Times New Roman" pitchFamily="18" charset="0"/>
              </a:rPr>
              <a:t>Demanding</a:t>
            </a:r>
          </a:p>
          <a:p>
            <a:pPr algn="ctr" eaLnBrk="0" hangingPunct="0"/>
            <a:r>
              <a:rPr lang="en-GB" b="1">
                <a:solidFill>
                  <a:schemeClr val="bg1"/>
                </a:solidFill>
                <a:cs typeface="Times New Roman" pitchFamily="18" charset="0"/>
              </a:rPr>
              <a:t>Determined</a:t>
            </a:r>
          </a:p>
          <a:p>
            <a:pPr algn="ctr" eaLnBrk="0" hangingPunct="0"/>
            <a:r>
              <a:rPr lang="en-GB" b="1">
                <a:solidFill>
                  <a:schemeClr val="bg1"/>
                </a:solidFill>
                <a:cs typeface="Times New Roman" pitchFamily="18" charset="0"/>
              </a:rPr>
              <a:t>Strong-willed</a:t>
            </a:r>
          </a:p>
          <a:p>
            <a:pPr algn="ctr" eaLnBrk="0" hangingPunct="0"/>
            <a:r>
              <a:rPr lang="en-GB" b="1">
                <a:solidFill>
                  <a:schemeClr val="bg1"/>
                </a:solidFill>
                <a:cs typeface="Times New Roman" pitchFamily="18" charset="0"/>
              </a:rPr>
              <a:t>Purposeful</a:t>
            </a:r>
            <a:endParaRPr lang="en-GB">
              <a:solidFill>
                <a:schemeClr val="bg1"/>
              </a:solidFill>
              <a:latin typeface="Book Antiqua" pitchFamily="18" charset="0"/>
              <a:cs typeface="Times New Roman" pitchFamily="18" charset="0"/>
            </a:endParaRPr>
          </a:p>
        </p:txBody>
      </p:sp>
      <p:sp>
        <p:nvSpPr>
          <p:cNvPr id="61446" name="Text Box 6"/>
          <p:cNvSpPr txBox="1">
            <a:spLocks noChangeArrowheads="1"/>
          </p:cNvSpPr>
          <p:nvPr/>
        </p:nvSpPr>
        <p:spPr bwMode="auto">
          <a:xfrm>
            <a:off x="4572000" y="4051300"/>
            <a:ext cx="1828800" cy="1739900"/>
          </a:xfrm>
          <a:prstGeom prst="rect">
            <a:avLst/>
          </a:prstGeom>
          <a:noFill/>
          <a:ln w="25400">
            <a:noFill/>
            <a:miter lim="800000"/>
            <a:headEnd/>
            <a:tailEnd/>
          </a:ln>
          <a:effectLst/>
        </p:spPr>
        <p:txBody>
          <a:bodyPr anchor="ctr">
            <a:spAutoFit/>
          </a:bodyPr>
          <a:lstStyle/>
          <a:p>
            <a:pPr algn="ctr" eaLnBrk="0" hangingPunct="0"/>
            <a:r>
              <a:rPr lang="en-GB" b="1">
                <a:cs typeface="Times New Roman" pitchFamily="18" charset="0"/>
              </a:rPr>
              <a:t>Sociable</a:t>
            </a:r>
          </a:p>
          <a:p>
            <a:pPr algn="ctr" eaLnBrk="0" hangingPunct="0"/>
            <a:r>
              <a:rPr lang="en-GB" b="1">
                <a:cs typeface="Times New Roman" pitchFamily="18" charset="0"/>
              </a:rPr>
              <a:t>Dynamic</a:t>
            </a:r>
          </a:p>
          <a:p>
            <a:pPr algn="ctr" eaLnBrk="0" hangingPunct="0"/>
            <a:r>
              <a:rPr lang="en-GB" b="1">
                <a:cs typeface="Times New Roman" pitchFamily="18" charset="0"/>
              </a:rPr>
              <a:t>Demonstrative</a:t>
            </a:r>
          </a:p>
          <a:p>
            <a:pPr algn="ctr" eaLnBrk="0" hangingPunct="0"/>
            <a:r>
              <a:rPr lang="en-GB" b="1">
                <a:cs typeface="Times New Roman" pitchFamily="18" charset="0"/>
              </a:rPr>
              <a:t>Enthusiastic</a:t>
            </a:r>
          </a:p>
          <a:p>
            <a:pPr algn="ctr" eaLnBrk="0" hangingPunct="0"/>
            <a:r>
              <a:rPr lang="en-GB" b="1">
                <a:cs typeface="Times New Roman" pitchFamily="18" charset="0"/>
              </a:rPr>
              <a:t>Persuasive</a:t>
            </a:r>
          </a:p>
          <a:p>
            <a:pPr algn="ctr" eaLnBrk="0" hangingPunct="0"/>
            <a:endParaRPr lang="en-GB" b="1">
              <a:cs typeface="Times New Roman" pitchFamily="18" charset="0"/>
            </a:endParaRPr>
          </a:p>
        </p:txBody>
      </p:sp>
      <p:sp>
        <p:nvSpPr>
          <p:cNvPr id="61447" name="Text Box 7"/>
          <p:cNvSpPr txBox="1">
            <a:spLocks noChangeArrowheads="1"/>
          </p:cNvSpPr>
          <p:nvPr/>
        </p:nvSpPr>
        <p:spPr bwMode="auto">
          <a:xfrm>
            <a:off x="2900363" y="4030663"/>
            <a:ext cx="1581150" cy="1739900"/>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Caring</a:t>
            </a:r>
          </a:p>
          <a:p>
            <a:pPr algn="ctr" eaLnBrk="0" hangingPunct="0"/>
            <a:r>
              <a:rPr lang="en-GB" b="1">
                <a:solidFill>
                  <a:schemeClr val="bg1"/>
                </a:solidFill>
                <a:cs typeface="Times New Roman" pitchFamily="18" charset="0"/>
              </a:rPr>
              <a:t>Encouraging</a:t>
            </a:r>
          </a:p>
          <a:p>
            <a:pPr algn="ctr" eaLnBrk="0" hangingPunct="0"/>
            <a:r>
              <a:rPr lang="en-GB" b="1">
                <a:solidFill>
                  <a:schemeClr val="bg1"/>
                </a:solidFill>
                <a:cs typeface="Times New Roman" pitchFamily="18" charset="0"/>
              </a:rPr>
              <a:t>Sharing</a:t>
            </a:r>
          </a:p>
          <a:p>
            <a:pPr algn="ctr" eaLnBrk="0" hangingPunct="0"/>
            <a:r>
              <a:rPr lang="en-GB" b="1">
                <a:solidFill>
                  <a:schemeClr val="bg1"/>
                </a:solidFill>
                <a:cs typeface="Times New Roman" pitchFamily="18" charset="0"/>
              </a:rPr>
              <a:t>Patient</a:t>
            </a:r>
          </a:p>
          <a:p>
            <a:pPr algn="ctr" eaLnBrk="0" hangingPunct="0"/>
            <a:r>
              <a:rPr lang="en-GB" b="1">
                <a:solidFill>
                  <a:schemeClr val="bg1"/>
                </a:solidFill>
                <a:cs typeface="Times New Roman" pitchFamily="18" charset="0"/>
              </a:rPr>
              <a:t>Relaxed</a:t>
            </a:r>
          </a:p>
          <a:p>
            <a:pPr algn="ctr" eaLnBrk="0" hangingPunct="0"/>
            <a:endParaRPr lang="en-GB" b="1">
              <a:solidFill>
                <a:schemeClr val="bg1"/>
              </a:solidFill>
              <a:cs typeface="Times New Roman" pitchFamily="18" charset="0"/>
            </a:endParaRPr>
          </a:p>
        </p:txBody>
      </p:sp>
      <p:sp>
        <p:nvSpPr>
          <p:cNvPr id="61448" name="Text Box 8"/>
          <p:cNvSpPr txBox="1">
            <a:spLocks noChangeArrowheads="1"/>
          </p:cNvSpPr>
          <p:nvPr/>
        </p:nvSpPr>
        <p:spPr bwMode="auto">
          <a:xfrm>
            <a:off x="2971800" y="2390775"/>
            <a:ext cx="15176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Cautious</a:t>
            </a:r>
          </a:p>
          <a:p>
            <a:pPr algn="ctr" eaLnBrk="0" hangingPunct="0"/>
            <a:r>
              <a:rPr lang="en-GB" b="1">
                <a:solidFill>
                  <a:schemeClr val="bg1"/>
                </a:solidFill>
                <a:cs typeface="Times New Roman" pitchFamily="18" charset="0"/>
              </a:rPr>
              <a:t>Precise</a:t>
            </a:r>
          </a:p>
          <a:p>
            <a:pPr algn="ctr" eaLnBrk="0" hangingPunct="0"/>
            <a:r>
              <a:rPr lang="en-GB" b="1">
                <a:solidFill>
                  <a:schemeClr val="bg1"/>
                </a:solidFill>
                <a:cs typeface="Times New Roman" pitchFamily="18" charset="0"/>
              </a:rPr>
              <a:t>Deliberate</a:t>
            </a:r>
          </a:p>
          <a:p>
            <a:pPr algn="ctr" eaLnBrk="0" hangingPunct="0"/>
            <a:r>
              <a:rPr lang="en-GB" b="1">
                <a:solidFill>
                  <a:schemeClr val="bg1"/>
                </a:solidFill>
                <a:cs typeface="Times New Roman" pitchFamily="18" charset="0"/>
              </a:rPr>
              <a:t>Questioning</a:t>
            </a:r>
          </a:p>
          <a:p>
            <a:pPr algn="ctr" eaLnBrk="0" hangingPunct="0"/>
            <a:r>
              <a:rPr lang="en-GB" b="1">
                <a:solidFill>
                  <a:schemeClr val="bg1"/>
                </a:solidFill>
                <a:cs typeface="Times New Roman" pitchFamily="18" charset="0"/>
              </a:rPr>
              <a:t>Formal</a:t>
            </a:r>
          </a:p>
        </p:txBody>
      </p:sp>
      <p:sp>
        <p:nvSpPr>
          <p:cNvPr id="61449" name="Rectangle 9"/>
          <p:cNvSpPr>
            <a:spLocks noChangeArrowheads="1"/>
          </p:cNvSpPr>
          <p:nvPr/>
        </p:nvSpPr>
        <p:spPr bwMode="auto">
          <a:xfrm>
            <a:off x="3390900" y="2314575"/>
            <a:ext cx="9144000" cy="0"/>
          </a:xfrm>
          <a:prstGeom prst="rect">
            <a:avLst/>
          </a:prstGeom>
          <a:noFill/>
          <a:ln w="25400">
            <a:noFill/>
            <a:miter lim="800000"/>
            <a:headEnd/>
            <a:tailEnd/>
          </a:ln>
          <a:effectLst/>
        </p:spPr>
        <p:txBody>
          <a:bodyPr>
            <a:spAutoFit/>
          </a:bodyPr>
          <a:lstStyle/>
          <a:p>
            <a:endParaRPr lang="en-GB"/>
          </a:p>
        </p:txBody>
      </p:sp>
      <p:sp>
        <p:nvSpPr>
          <p:cNvPr id="61450" name="Rectangle 10"/>
          <p:cNvSpPr>
            <a:spLocks noChangeArrowheads="1"/>
          </p:cNvSpPr>
          <p:nvPr/>
        </p:nvSpPr>
        <p:spPr bwMode="auto">
          <a:xfrm>
            <a:off x="3962400" y="2324100"/>
            <a:ext cx="9144000" cy="0"/>
          </a:xfrm>
          <a:prstGeom prst="rect">
            <a:avLst/>
          </a:prstGeom>
          <a:noFill/>
          <a:ln w="25400">
            <a:noFill/>
            <a:miter lim="800000"/>
            <a:headEnd/>
            <a:tailEnd/>
          </a:ln>
          <a:effectLst/>
        </p:spPr>
        <p:txBody>
          <a:bodyPr>
            <a:spAutoFit/>
          </a:bodyPr>
          <a:lstStyle/>
          <a:p>
            <a:endParaRPr lang="en-GB"/>
          </a:p>
        </p:txBody>
      </p:sp>
      <p:sp>
        <p:nvSpPr>
          <p:cNvPr id="61451" name="Text Box 11"/>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extLst>
      <p:ext uri="{BB962C8B-B14F-4D97-AF65-F5344CB8AC3E}">
        <p14:creationId xmlns:p14="http://schemas.microsoft.com/office/powerpoint/2010/main" val="3732043081"/>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62467" name="Rectangle 3"/>
          <p:cNvSpPr>
            <a:spLocks noGrp="1" noChangeArrowheads="1"/>
          </p:cNvSpPr>
          <p:nvPr>
            <p:ph type="body" idx="4294967295"/>
          </p:nvPr>
        </p:nvSpPr>
        <p:spPr>
          <a:xfrm>
            <a:off x="762000" y="1709738"/>
            <a:ext cx="6161088" cy="5148262"/>
          </a:xfrm>
        </p:spPr>
        <p:txBody>
          <a:bodyPr/>
          <a:lstStyle/>
          <a:p>
            <a:pPr>
              <a:buFontTx/>
              <a:buNone/>
            </a:pPr>
            <a:r>
              <a:rPr lang="en-GB"/>
              <a:t>On a bad day…</a:t>
            </a:r>
          </a:p>
        </p:txBody>
      </p:sp>
      <p:sp>
        <p:nvSpPr>
          <p:cNvPr id="62468" name="Text Box 4"/>
          <p:cNvSpPr txBox="1">
            <a:spLocks noChangeArrowheads="1"/>
          </p:cNvSpPr>
          <p:nvPr/>
        </p:nvSpPr>
        <p:spPr bwMode="auto">
          <a:xfrm>
            <a:off x="4456113" y="2439988"/>
            <a:ext cx="1754187" cy="1465262"/>
          </a:xfrm>
          <a:prstGeom prst="rect">
            <a:avLst/>
          </a:prstGeom>
          <a:noFill/>
          <a:ln w="25400">
            <a:noFill/>
            <a:miter lim="800000"/>
            <a:headEnd/>
            <a:tailEnd/>
          </a:ln>
          <a:effectLst/>
        </p:spPr>
        <p:txBody>
          <a:bodyPr anchor="ctr">
            <a:spAutoFit/>
          </a:bodyPr>
          <a:lstStyle/>
          <a:p>
            <a:pPr algn="ctr" eaLnBrk="0" hangingPunct="0"/>
            <a:r>
              <a:rPr lang="en-GB" b="1">
                <a:solidFill>
                  <a:schemeClr val="bg1"/>
                </a:solidFill>
                <a:cs typeface="Times New Roman" pitchFamily="18" charset="0"/>
              </a:rPr>
              <a:t>Aggressive</a:t>
            </a:r>
          </a:p>
          <a:p>
            <a:pPr algn="ctr" eaLnBrk="0" hangingPunct="0"/>
            <a:r>
              <a:rPr lang="en-GB" b="1">
                <a:solidFill>
                  <a:schemeClr val="bg1"/>
                </a:solidFill>
                <a:cs typeface="Times New Roman" pitchFamily="18" charset="0"/>
              </a:rPr>
              <a:t>Controlling</a:t>
            </a:r>
          </a:p>
          <a:p>
            <a:pPr algn="ctr" eaLnBrk="0" hangingPunct="0"/>
            <a:r>
              <a:rPr lang="en-GB" b="1">
                <a:solidFill>
                  <a:schemeClr val="bg1"/>
                </a:solidFill>
                <a:cs typeface="Times New Roman" pitchFamily="18" charset="0"/>
              </a:rPr>
              <a:t>Driving</a:t>
            </a:r>
          </a:p>
          <a:p>
            <a:pPr algn="ctr" eaLnBrk="0" hangingPunct="0"/>
            <a:r>
              <a:rPr lang="en-GB" b="1">
                <a:solidFill>
                  <a:schemeClr val="bg1"/>
                </a:solidFill>
                <a:cs typeface="Times New Roman" pitchFamily="18" charset="0"/>
              </a:rPr>
              <a:t>Overbearing</a:t>
            </a:r>
          </a:p>
          <a:p>
            <a:pPr algn="ctr" eaLnBrk="0" hangingPunct="0"/>
            <a:r>
              <a:rPr lang="en-GB" b="1">
                <a:solidFill>
                  <a:schemeClr val="bg1"/>
                </a:solidFill>
                <a:cs typeface="Times New Roman" pitchFamily="18" charset="0"/>
              </a:rPr>
              <a:t>Intolerant</a:t>
            </a:r>
            <a:endParaRPr lang="en-GB" b="1">
              <a:solidFill>
                <a:schemeClr val="bg1"/>
              </a:solidFill>
              <a:latin typeface="Book Antiqua" pitchFamily="18" charset="0"/>
              <a:cs typeface="Times New Roman" pitchFamily="18" charset="0"/>
            </a:endParaRPr>
          </a:p>
        </p:txBody>
      </p:sp>
      <p:sp>
        <p:nvSpPr>
          <p:cNvPr id="62469" name="Text Box 5"/>
          <p:cNvSpPr txBox="1">
            <a:spLocks noChangeArrowheads="1"/>
          </p:cNvSpPr>
          <p:nvPr/>
        </p:nvSpPr>
        <p:spPr bwMode="auto">
          <a:xfrm>
            <a:off x="4500563" y="4040188"/>
            <a:ext cx="1747837" cy="1465262"/>
          </a:xfrm>
          <a:prstGeom prst="rect">
            <a:avLst/>
          </a:prstGeom>
          <a:noFill/>
          <a:ln w="25400">
            <a:noFill/>
            <a:miter lim="800000"/>
            <a:headEnd/>
            <a:tailEnd/>
          </a:ln>
          <a:effectLst/>
        </p:spPr>
        <p:txBody>
          <a:bodyPr anchor="ctr">
            <a:spAutoFit/>
          </a:bodyPr>
          <a:lstStyle/>
          <a:p>
            <a:pPr algn="ctr" eaLnBrk="0" hangingPunct="0"/>
            <a:r>
              <a:rPr lang="en-GB" b="1">
                <a:cs typeface="Times New Roman" pitchFamily="18" charset="0"/>
              </a:rPr>
              <a:t>Excitable</a:t>
            </a:r>
          </a:p>
          <a:p>
            <a:pPr algn="ctr" eaLnBrk="0" hangingPunct="0"/>
            <a:r>
              <a:rPr lang="en-GB" b="1">
                <a:cs typeface="Times New Roman" pitchFamily="18" charset="0"/>
              </a:rPr>
              <a:t>Frantic</a:t>
            </a:r>
          </a:p>
          <a:p>
            <a:pPr algn="ctr" eaLnBrk="0" hangingPunct="0"/>
            <a:r>
              <a:rPr lang="en-GB" b="1">
                <a:cs typeface="Times New Roman" pitchFamily="18" charset="0"/>
              </a:rPr>
              <a:t>Indiscreet</a:t>
            </a:r>
          </a:p>
          <a:p>
            <a:pPr algn="ctr" eaLnBrk="0" hangingPunct="0"/>
            <a:r>
              <a:rPr lang="en-GB" b="1">
                <a:cs typeface="Times New Roman" pitchFamily="18" charset="0"/>
              </a:rPr>
              <a:t>Flamboyant</a:t>
            </a:r>
          </a:p>
          <a:p>
            <a:pPr algn="ctr" eaLnBrk="0" hangingPunct="0"/>
            <a:r>
              <a:rPr lang="en-GB" b="1">
                <a:cs typeface="Times New Roman" pitchFamily="18" charset="0"/>
              </a:rPr>
              <a:t>Hasty</a:t>
            </a:r>
          </a:p>
        </p:txBody>
      </p:sp>
      <p:sp>
        <p:nvSpPr>
          <p:cNvPr id="62470" name="Text Box 6"/>
          <p:cNvSpPr txBox="1">
            <a:spLocks noChangeArrowheads="1"/>
          </p:cNvSpPr>
          <p:nvPr/>
        </p:nvSpPr>
        <p:spPr bwMode="auto">
          <a:xfrm>
            <a:off x="3148013" y="4019550"/>
            <a:ext cx="12001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Docile</a:t>
            </a:r>
          </a:p>
          <a:p>
            <a:pPr algn="ctr" eaLnBrk="0" hangingPunct="0"/>
            <a:r>
              <a:rPr lang="en-GB" b="1">
                <a:solidFill>
                  <a:schemeClr val="bg1"/>
                </a:solidFill>
                <a:cs typeface="Times New Roman" pitchFamily="18" charset="0"/>
              </a:rPr>
              <a:t>Bland</a:t>
            </a:r>
          </a:p>
          <a:p>
            <a:pPr algn="ctr" eaLnBrk="0" hangingPunct="0"/>
            <a:r>
              <a:rPr lang="en-GB" b="1">
                <a:solidFill>
                  <a:schemeClr val="bg1"/>
                </a:solidFill>
                <a:cs typeface="Times New Roman" pitchFamily="18" charset="0"/>
              </a:rPr>
              <a:t>Plodding</a:t>
            </a:r>
          </a:p>
          <a:p>
            <a:pPr algn="ctr" eaLnBrk="0" hangingPunct="0"/>
            <a:r>
              <a:rPr lang="en-GB" b="1">
                <a:solidFill>
                  <a:schemeClr val="bg1"/>
                </a:solidFill>
                <a:cs typeface="Times New Roman" pitchFamily="18" charset="0"/>
              </a:rPr>
              <a:t>Reliant</a:t>
            </a:r>
          </a:p>
          <a:p>
            <a:pPr algn="ctr" eaLnBrk="0" hangingPunct="0"/>
            <a:r>
              <a:rPr lang="en-GB" b="1">
                <a:solidFill>
                  <a:schemeClr val="bg1"/>
                </a:solidFill>
                <a:cs typeface="Times New Roman" pitchFamily="18" charset="0"/>
              </a:rPr>
              <a:t>Stubborn</a:t>
            </a:r>
          </a:p>
        </p:txBody>
      </p:sp>
      <p:sp>
        <p:nvSpPr>
          <p:cNvPr id="62471" name="Text Box 7"/>
          <p:cNvSpPr txBox="1">
            <a:spLocks noChangeArrowheads="1"/>
          </p:cNvSpPr>
          <p:nvPr/>
        </p:nvSpPr>
        <p:spPr bwMode="auto">
          <a:xfrm>
            <a:off x="3052763" y="2438400"/>
            <a:ext cx="14033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Stuffy</a:t>
            </a:r>
          </a:p>
          <a:p>
            <a:pPr algn="ctr" eaLnBrk="0" hangingPunct="0"/>
            <a:r>
              <a:rPr lang="en-GB" b="1">
                <a:solidFill>
                  <a:schemeClr val="bg1"/>
                </a:solidFill>
                <a:cs typeface="Times New Roman" pitchFamily="18" charset="0"/>
              </a:rPr>
              <a:t>Indecisive</a:t>
            </a:r>
          </a:p>
          <a:p>
            <a:pPr algn="ctr" eaLnBrk="0" hangingPunct="0"/>
            <a:r>
              <a:rPr lang="en-GB" b="1">
                <a:solidFill>
                  <a:schemeClr val="bg1"/>
                </a:solidFill>
                <a:cs typeface="Times New Roman" pitchFamily="18" charset="0"/>
              </a:rPr>
              <a:t>Suspicious</a:t>
            </a:r>
          </a:p>
          <a:p>
            <a:pPr algn="ctr" eaLnBrk="0" hangingPunct="0"/>
            <a:r>
              <a:rPr lang="en-GB" b="1">
                <a:solidFill>
                  <a:schemeClr val="bg1"/>
                </a:solidFill>
                <a:cs typeface="Times New Roman" pitchFamily="18" charset="0"/>
              </a:rPr>
              <a:t>Cold</a:t>
            </a:r>
          </a:p>
          <a:p>
            <a:pPr algn="ctr" eaLnBrk="0" hangingPunct="0"/>
            <a:r>
              <a:rPr lang="en-GB" b="1">
                <a:solidFill>
                  <a:schemeClr val="bg1"/>
                </a:solidFill>
                <a:cs typeface="Times New Roman" pitchFamily="18" charset="0"/>
              </a:rPr>
              <a:t>Reserved</a:t>
            </a:r>
          </a:p>
        </p:txBody>
      </p:sp>
      <p:sp>
        <p:nvSpPr>
          <p:cNvPr id="62472" name="Rectangle 8"/>
          <p:cNvSpPr>
            <a:spLocks noChangeArrowheads="1"/>
          </p:cNvSpPr>
          <p:nvPr/>
        </p:nvSpPr>
        <p:spPr bwMode="auto">
          <a:xfrm>
            <a:off x="3667125" y="2171700"/>
            <a:ext cx="9144000" cy="0"/>
          </a:xfrm>
          <a:prstGeom prst="rect">
            <a:avLst/>
          </a:prstGeom>
          <a:noFill/>
          <a:ln w="25400">
            <a:noFill/>
            <a:miter lim="800000"/>
            <a:headEnd/>
            <a:tailEnd/>
          </a:ln>
          <a:effectLst/>
        </p:spPr>
        <p:txBody>
          <a:bodyPr>
            <a:spAutoFit/>
          </a:bodyPr>
          <a:lstStyle/>
          <a:p>
            <a:endParaRPr lang="en-GB"/>
          </a:p>
        </p:txBody>
      </p:sp>
      <p:sp>
        <p:nvSpPr>
          <p:cNvPr id="62473" name="Rectangle 9"/>
          <p:cNvSpPr>
            <a:spLocks noChangeArrowheads="1"/>
          </p:cNvSpPr>
          <p:nvPr/>
        </p:nvSpPr>
        <p:spPr bwMode="auto">
          <a:xfrm>
            <a:off x="3876675" y="2286000"/>
            <a:ext cx="9144000" cy="0"/>
          </a:xfrm>
          <a:prstGeom prst="rect">
            <a:avLst/>
          </a:prstGeom>
          <a:noFill/>
          <a:ln w="25400">
            <a:noFill/>
            <a:miter lim="800000"/>
            <a:headEnd/>
            <a:tailEnd/>
          </a:ln>
          <a:effectLst/>
        </p:spPr>
        <p:txBody>
          <a:bodyPr>
            <a:spAutoFit/>
          </a:bodyPr>
          <a:lstStyle/>
          <a:p>
            <a:endParaRPr lang="en-GB"/>
          </a:p>
        </p:txBody>
      </p:sp>
      <p:sp>
        <p:nvSpPr>
          <p:cNvPr id="62474" name="Rectangle 10"/>
          <p:cNvSpPr>
            <a:spLocks noGrp="1" noChangeArrowheads="1"/>
          </p:cNvSpPr>
          <p:nvPr>
            <p:ph type="title"/>
          </p:nvPr>
        </p:nvSpPr>
        <p:spPr/>
        <p:txBody>
          <a:bodyPr/>
          <a:lstStyle/>
          <a:p>
            <a:r>
              <a:rPr lang="en-GB"/>
              <a:t>The Four Insights Colour Energies</a:t>
            </a:r>
          </a:p>
        </p:txBody>
      </p:sp>
      <p:sp>
        <p:nvSpPr>
          <p:cNvPr id="62475" name="Text Box 11"/>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extLst>
      <p:ext uri="{BB962C8B-B14F-4D97-AF65-F5344CB8AC3E}">
        <p14:creationId xmlns:p14="http://schemas.microsoft.com/office/powerpoint/2010/main" val="2454060639"/>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The Four Insights Colour Energies</a:t>
            </a:r>
            <a:endParaRPr lang="en-US"/>
          </a:p>
        </p:txBody>
      </p:sp>
      <p:pic>
        <p:nvPicPr>
          <p:cNvPr id="58371" name="Picture 3" descr="All Colours"/>
          <p:cNvPicPr>
            <a:picLocks noGrp="1" noChangeAspect="1" noChangeArrowheads="1"/>
          </p:cNvPicPr>
          <p:nvPr>
            <p:ph sz="half" idx="4294967295"/>
          </p:nvPr>
        </p:nvPicPr>
        <p:blipFill>
          <a:blip r:embed="rId3"/>
          <a:srcRect t="11140"/>
          <a:stretch>
            <a:fillRect/>
          </a:stretch>
        </p:blipFill>
        <p:spPr>
          <a:xfrm>
            <a:off x="5105400" y="1600200"/>
            <a:ext cx="3536950" cy="4648200"/>
          </a:xfrm>
        </p:spPr>
      </p:pic>
      <p:sp>
        <p:nvSpPr>
          <p:cNvPr id="58372" name="Text Box 4"/>
          <p:cNvSpPr txBox="1">
            <a:spLocks noChangeArrowheads="1"/>
          </p:cNvSpPr>
          <p:nvPr/>
        </p:nvSpPr>
        <p:spPr bwMode="auto">
          <a:xfrm>
            <a:off x="838200" y="2678113"/>
            <a:ext cx="4116388" cy="1006475"/>
          </a:xfrm>
          <a:prstGeom prst="rect">
            <a:avLst/>
          </a:prstGeom>
          <a:noFill/>
          <a:ln w="9525">
            <a:noFill/>
            <a:miter lim="800000"/>
            <a:headEnd/>
            <a:tailEnd/>
          </a:ln>
          <a:effectLst/>
        </p:spPr>
        <p:txBody>
          <a:bodyPr>
            <a:spAutoFit/>
          </a:bodyPr>
          <a:lstStyle/>
          <a:p>
            <a:pPr>
              <a:spcBef>
                <a:spcPct val="50000"/>
              </a:spcBef>
            </a:pPr>
            <a:r>
              <a:rPr lang="en-US" sz="3000" i="1">
                <a:solidFill>
                  <a:srgbClr val="003399"/>
                </a:solidFill>
                <a:latin typeface="Arial Narrow" pitchFamily="34" charset="0"/>
                <a:cs typeface="Times New Roman" pitchFamily="18" charset="0"/>
              </a:rPr>
              <a:t>We have all four Insights colour energies within us</a:t>
            </a:r>
          </a:p>
        </p:txBody>
      </p:sp>
      <p:sp>
        <p:nvSpPr>
          <p:cNvPr id="58374" name="Text Box 6"/>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extLst>
      <p:ext uri="{BB962C8B-B14F-4D97-AF65-F5344CB8AC3E}">
        <p14:creationId xmlns:p14="http://schemas.microsoft.com/office/powerpoint/2010/main" val="1158330727"/>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Insights and Leadership</a:t>
            </a:r>
            <a:endParaRPr lang="en-GB" dirty="0"/>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846559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78498" y="2456296"/>
            <a:ext cx="8229600" cy="2501900"/>
          </a:xfrm>
        </p:spPr>
        <p:txBody>
          <a:bodyPr>
            <a:normAutofit fontScale="77500" lnSpcReduction="20000"/>
          </a:bodyPr>
          <a:lstStyle/>
          <a:p>
            <a:pPr>
              <a:lnSpc>
                <a:spcPct val="120000"/>
              </a:lnSpc>
            </a:pPr>
            <a:r>
              <a:rPr lang="en-US" dirty="0" smtClean="0"/>
              <a:t>Being self-aware</a:t>
            </a:r>
          </a:p>
          <a:p>
            <a:pPr>
              <a:lnSpc>
                <a:spcPct val="120000"/>
              </a:lnSpc>
            </a:pPr>
            <a:r>
              <a:rPr lang="en-US" dirty="0" smtClean="0"/>
              <a:t>Being aware of the impact you have on others</a:t>
            </a:r>
          </a:p>
          <a:p>
            <a:pPr>
              <a:lnSpc>
                <a:spcPct val="120000"/>
              </a:lnSpc>
            </a:pPr>
            <a:r>
              <a:rPr lang="en-US" dirty="0" smtClean="0"/>
              <a:t>Knowing what really matters to you</a:t>
            </a:r>
          </a:p>
          <a:p>
            <a:pPr>
              <a:lnSpc>
                <a:spcPct val="120000"/>
              </a:lnSpc>
            </a:pPr>
            <a:r>
              <a:rPr lang="en-US" dirty="0" smtClean="0"/>
              <a:t>Behaving in alignment with your core purpose and values</a:t>
            </a:r>
          </a:p>
          <a:p>
            <a:pPr>
              <a:lnSpc>
                <a:spcPct val="120000"/>
              </a:lnSpc>
            </a:pPr>
            <a:r>
              <a:rPr lang="en-US" dirty="0" smtClean="0"/>
              <a:t>Expressing yourself authentically</a:t>
            </a:r>
            <a:endParaRPr lang="en-US" dirty="0"/>
          </a:p>
        </p:txBody>
      </p:sp>
      <p:sp>
        <p:nvSpPr>
          <p:cNvPr id="3" name="Title 2"/>
          <p:cNvSpPr>
            <a:spLocks noGrp="1"/>
          </p:cNvSpPr>
          <p:nvPr>
            <p:ph type="title"/>
          </p:nvPr>
        </p:nvSpPr>
        <p:spPr>
          <a:xfrm>
            <a:off x="457199" y="363538"/>
            <a:ext cx="7455159" cy="2163762"/>
          </a:xfrm>
        </p:spPr>
        <p:txBody>
          <a:bodyPr>
            <a:normAutofit/>
          </a:bodyPr>
          <a:lstStyle/>
          <a:p>
            <a:r>
              <a:rPr lang="en-US" dirty="0" smtClean="0"/>
              <a:t>Being an effective leader begins with YOU</a:t>
            </a:r>
            <a:endParaRPr lang="en-GB" dirty="0"/>
          </a:p>
        </p:txBody>
      </p:sp>
    </p:spTree>
    <p:extLst>
      <p:ext uri="{BB962C8B-B14F-4D97-AF65-F5344CB8AC3E}">
        <p14:creationId xmlns:p14="http://schemas.microsoft.com/office/powerpoint/2010/main" val="316935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2000"/>
                                        <p:tgtEl>
                                          <p:spTgt spid="5">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2000"/>
                                        <p:tgtEl>
                                          <p:spTgt spid="5">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2000"/>
                                        <p:tgtEl>
                                          <p:spTgt spid="5">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20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4572000" y="3419856"/>
            <a:ext cx="4572000" cy="3438144"/>
          </a:xfrm>
          <a:prstGeom prst="rect">
            <a:avLst/>
          </a:prstGeom>
          <a:solidFill>
            <a:srgbClr val="FDC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3" name="Rectangle 22"/>
          <p:cNvSpPr/>
          <p:nvPr/>
        </p:nvSpPr>
        <p:spPr>
          <a:xfrm>
            <a:off x="4572000" y="3419856"/>
            <a:ext cx="4572000" cy="343814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1" name="Rectangle 30"/>
          <p:cNvSpPr/>
          <p:nvPr/>
        </p:nvSpPr>
        <p:spPr>
          <a:xfrm>
            <a:off x="0" y="3419856"/>
            <a:ext cx="4572000" cy="3438144"/>
          </a:xfrm>
          <a:prstGeom prst="rect">
            <a:avLst/>
          </a:prstGeom>
          <a:solidFill>
            <a:srgbClr val="8BA4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2" name="Rectangle 21"/>
          <p:cNvSpPr/>
          <p:nvPr/>
        </p:nvSpPr>
        <p:spPr>
          <a:xfrm>
            <a:off x="0" y="3419856"/>
            <a:ext cx="4572000" cy="34381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2" name="TextBox 31"/>
          <p:cNvSpPr txBox="1"/>
          <p:nvPr/>
        </p:nvSpPr>
        <p:spPr>
          <a:xfrm>
            <a:off x="0" y="3914652"/>
            <a:ext cx="4560849" cy="2308324"/>
          </a:xfrm>
          <a:prstGeom prst="rect">
            <a:avLst/>
          </a:prstGeom>
          <a:noFill/>
        </p:spPr>
        <p:txBody>
          <a:bodyPr wrap="square" rtlCol="0">
            <a:spAutoFit/>
          </a:bodyPr>
          <a:lstStyle/>
          <a:p>
            <a:pPr algn="ctr"/>
            <a:r>
              <a:rPr lang="en-US" dirty="0">
                <a:solidFill>
                  <a:srgbClr val="FFFFFF"/>
                </a:solidFill>
                <a:latin typeface="Praxis Com" pitchFamily="34" charset="0"/>
              </a:rPr>
              <a:t>Earth Green Energy in Leadership</a:t>
            </a:r>
          </a:p>
          <a:p>
            <a:pPr algn="ctr"/>
            <a:r>
              <a:rPr lang="en-US" dirty="0">
                <a:solidFill>
                  <a:srgbClr val="FFFFFF"/>
                </a:solidFill>
                <a:latin typeface="Praxis Com" pitchFamily="34" charset="0"/>
              </a:rPr>
              <a:t>on a ‘Bad Day’</a:t>
            </a:r>
          </a:p>
          <a:p>
            <a:pPr algn="ctr"/>
            <a:endParaRPr lang="en-US" dirty="0">
              <a:solidFill>
                <a:srgbClr val="FFFFFF"/>
              </a:solidFill>
              <a:latin typeface="Praxis Com" pitchFamily="34" charset="0"/>
            </a:endParaRPr>
          </a:p>
          <a:p>
            <a:pPr algn="ctr"/>
            <a:r>
              <a:rPr lang="en-US" dirty="0">
                <a:solidFill>
                  <a:srgbClr val="FFFFFF"/>
                </a:solidFill>
                <a:latin typeface="Praxis Com" pitchFamily="34" charset="0"/>
              </a:rPr>
              <a:t>Not taking a stand</a:t>
            </a:r>
          </a:p>
          <a:p>
            <a:pPr algn="ctr"/>
            <a:r>
              <a:rPr lang="en-US" dirty="0">
                <a:solidFill>
                  <a:srgbClr val="FFFFFF"/>
                </a:solidFill>
                <a:latin typeface="Praxis Com" pitchFamily="34" charset="0"/>
              </a:rPr>
              <a:t>Trying to please everyone</a:t>
            </a:r>
          </a:p>
          <a:p>
            <a:pPr algn="ctr"/>
            <a:r>
              <a:rPr lang="en-US" dirty="0">
                <a:solidFill>
                  <a:srgbClr val="FFFFFF"/>
                </a:solidFill>
                <a:latin typeface="Praxis Com" pitchFamily="34" charset="0"/>
              </a:rPr>
              <a:t>Losing direction</a:t>
            </a:r>
          </a:p>
          <a:p>
            <a:pPr algn="ctr"/>
            <a:r>
              <a:rPr lang="en-US" dirty="0">
                <a:solidFill>
                  <a:srgbClr val="FFFFFF"/>
                </a:solidFill>
                <a:latin typeface="Praxis Com" pitchFamily="34" charset="0"/>
              </a:rPr>
              <a:t>Being indecisive</a:t>
            </a:r>
          </a:p>
          <a:p>
            <a:pPr algn="ctr"/>
            <a:r>
              <a:rPr lang="en-US" dirty="0">
                <a:solidFill>
                  <a:srgbClr val="FFFFFF"/>
                </a:solidFill>
                <a:latin typeface="Praxis Com" pitchFamily="34" charset="0"/>
              </a:rPr>
              <a:t>Being submissive</a:t>
            </a:r>
          </a:p>
        </p:txBody>
      </p:sp>
      <p:sp>
        <p:nvSpPr>
          <p:cNvPr id="30" name="TextBox 29"/>
          <p:cNvSpPr txBox="1"/>
          <p:nvPr/>
        </p:nvSpPr>
        <p:spPr>
          <a:xfrm>
            <a:off x="4616606" y="3948105"/>
            <a:ext cx="4493941" cy="2308324"/>
          </a:xfrm>
          <a:prstGeom prst="rect">
            <a:avLst/>
          </a:prstGeom>
          <a:noFill/>
        </p:spPr>
        <p:txBody>
          <a:bodyPr wrap="square" rtlCol="0">
            <a:spAutoFit/>
          </a:bodyPr>
          <a:lstStyle/>
          <a:p>
            <a:pPr algn="ctr"/>
            <a:r>
              <a:rPr lang="en-US" dirty="0">
                <a:solidFill>
                  <a:srgbClr val="FFFFFF"/>
                </a:solidFill>
                <a:latin typeface="Praxis Com" pitchFamily="34" charset="0"/>
              </a:rPr>
              <a:t>Sunshine Yellow Energy in Leadership</a:t>
            </a:r>
          </a:p>
          <a:p>
            <a:pPr algn="ctr"/>
            <a:r>
              <a:rPr lang="en-US" dirty="0">
                <a:solidFill>
                  <a:srgbClr val="FFFFFF"/>
                </a:solidFill>
                <a:latin typeface="Praxis Com" pitchFamily="34" charset="0"/>
              </a:rPr>
              <a:t>on a ‘Bad Day’</a:t>
            </a:r>
          </a:p>
          <a:p>
            <a:pPr algn="ctr"/>
            <a:endParaRPr lang="en-US" dirty="0">
              <a:solidFill>
                <a:srgbClr val="FFFFFF"/>
              </a:solidFill>
              <a:latin typeface="Praxis Com" pitchFamily="34" charset="0"/>
            </a:endParaRPr>
          </a:p>
          <a:p>
            <a:pPr algn="ctr"/>
            <a:r>
              <a:rPr lang="en-US" dirty="0">
                <a:solidFill>
                  <a:srgbClr val="FFFFFF"/>
                </a:solidFill>
                <a:latin typeface="Praxis Com" pitchFamily="34" charset="0"/>
              </a:rPr>
              <a:t>Over-involving others</a:t>
            </a:r>
          </a:p>
          <a:p>
            <a:pPr algn="ctr"/>
            <a:r>
              <a:rPr lang="en-US" dirty="0">
                <a:solidFill>
                  <a:srgbClr val="FFFFFF"/>
                </a:solidFill>
                <a:latin typeface="Praxis Com" pitchFamily="34" charset="0"/>
              </a:rPr>
              <a:t>Getting sidetracked</a:t>
            </a:r>
          </a:p>
          <a:p>
            <a:pPr algn="ctr"/>
            <a:r>
              <a:rPr lang="en-US" dirty="0">
                <a:solidFill>
                  <a:srgbClr val="FFFFFF"/>
                </a:solidFill>
                <a:latin typeface="Praxis Com" pitchFamily="34" charset="0"/>
              </a:rPr>
              <a:t>Lacking focus</a:t>
            </a:r>
          </a:p>
          <a:p>
            <a:pPr algn="ctr"/>
            <a:r>
              <a:rPr lang="en-US" dirty="0">
                <a:solidFill>
                  <a:srgbClr val="FFFFFF"/>
                </a:solidFill>
                <a:latin typeface="Praxis Com" pitchFamily="34" charset="0"/>
              </a:rPr>
              <a:t>Losing interest</a:t>
            </a:r>
          </a:p>
          <a:p>
            <a:pPr algn="ctr"/>
            <a:r>
              <a:rPr lang="en-US" dirty="0">
                <a:solidFill>
                  <a:srgbClr val="FFFFFF"/>
                </a:solidFill>
                <a:latin typeface="Praxis Com" pitchFamily="34" charset="0"/>
              </a:rPr>
              <a:t>Taking on too much</a:t>
            </a:r>
          </a:p>
        </p:txBody>
      </p:sp>
      <p:sp>
        <p:nvSpPr>
          <p:cNvPr id="27" name="Rectangle 26"/>
          <p:cNvSpPr/>
          <p:nvPr/>
        </p:nvSpPr>
        <p:spPr>
          <a:xfrm>
            <a:off x="0" y="0"/>
            <a:ext cx="4572000" cy="3438144"/>
          </a:xfrm>
          <a:prstGeom prst="rect">
            <a:avLst/>
          </a:prstGeom>
          <a:solidFill>
            <a:srgbClr val="0072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6" name="Rectangle 25"/>
          <p:cNvSpPr/>
          <p:nvPr/>
        </p:nvSpPr>
        <p:spPr>
          <a:xfrm>
            <a:off x="0" y="0"/>
            <a:ext cx="4572000" cy="34381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8" name="TextBox 27"/>
          <p:cNvSpPr txBox="1"/>
          <p:nvPr/>
        </p:nvSpPr>
        <p:spPr>
          <a:xfrm>
            <a:off x="0" y="435469"/>
            <a:ext cx="4493941" cy="2308324"/>
          </a:xfrm>
          <a:prstGeom prst="rect">
            <a:avLst/>
          </a:prstGeom>
          <a:noFill/>
        </p:spPr>
        <p:txBody>
          <a:bodyPr wrap="square" rtlCol="0">
            <a:spAutoFit/>
          </a:bodyPr>
          <a:lstStyle/>
          <a:p>
            <a:pPr algn="ctr"/>
            <a:r>
              <a:rPr lang="en-US" dirty="0">
                <a:solidFill>
                  <a:srgbClr val="FFFFFF"/>
                </a:solidFill>
                <a:latin typeface="Praxis Com" pitchFamily="34" charset="0"/>
              </a:rPr>
              <a:t>Cool Blue Energy in Leadership</a:t>
            </a:r>
          </a:p>
          <a:p>
            <a:pPr algn="ctr"/>
            <a:r>
              <a:rPr lang="en-US" dirty="0">
                <a:solidFill>
                  <a:srgbClr val="FFFFFF"/>
                </a:solidFill>
                <a:latin typeface="Praxis Com" pitchFamily="34" charset="0"/>
              </a:rPr>
              <a:t>on a ‘Bad Day’</a:t>
            </a:r>
          </a:p>
          <a:p>
            <a:pPr algn="ctr"/>
            <a:endParaRPr lang="en-US" dirty="0">
              <a:solidFill>
                <a:srgbClr val="FFFFFF"/>
              </a:solidFill>
              <a:latin typeface="Praxis Com" pitchFamily="34" charset="0"/>
            </a:endParaRPr>
          </a:p>
          <a:p>
            <a:pPr algn="ctr"/>
            <a:r>
              <a:rPr lang="en-US" dirty="0">
                <a:solidFill>
                  <a:srgbClr val="FFFFFF"/>
                </a:solidFill>
                <a:latin typeface="Praxis Com" pitchFamily="34" charset="0"/>
              </a:rPr>
              <a:t>Over-</a:t>
            </a:r>
            <a:r>
              <a:rPr lang="en-US" dirty="0" err="1">
                <a:solidFill>
                  <a:srgbClr val="FFFFFF"/>
                </a:solidFill>
                <a:latin typeface="Praxis Com" pitchFamily="34" charset="0"/>
              </a:rPr>
              <a:t>analysing</a:t>
            </a:r>
            <a:endParaRPr lang="en-US" dirty="0">
              <a:solidFill>
                <a:srgbClr val="FFFFFF"/>
              </a:solidFill>
              <a:latin typeface="Praxis Com" pitchFamily="34" charset="0"/>
            </a:endParaRPr>
          </a:p>
          <a:p>
            <a:pPr algn="ctr"/>
            <a:r>
              <a:rPr lang="en-US" dirty="0">
                <a:solidFill>
                  <a:srgbClr val="FFFFFF"/>
                </a:solidFill>
                <a:latin typeface="Praxis Com" pitchFamily="34" charset="0"/>
              </a:rPr>
              <a:t>Getting stuck in intellectual deadlock</a:t>
            </a:r>
          </a:p>
          <a:p>
            <a:pPr algn="ctr"/>
            <a:r>
              <a:rPr lang="en-US" dirty="0">
                <a:solidFill>
                  <a:srgbClr val="FFFFFF"/>
                </a:solidFill>
                <a:latin typeface="Praxis Com" pitchFamily="34" charset="0"/>
              </a:rPr>
              <a:t>Adhering rigidly to protocol</a:t>
            </a:r>
          </a:p>
          <a:p>
            <a:pPr algn="ctr"/>
            <a:r>
              <a:rPr lang="en-US" dirty="0">
                <a:solidFill>
                  <a:srgbClr val="FFFFFF"/>
                </a:solidFill>
                <a:latin typeface="Praxis Com" pitchFamily="34" charset="0"/>
              </a:rPr>
              <a:t>Nit-picking</a:t>
            </a:r>
          </a:p>
          <a:p>
            <a:pPr algn="ctr"/>
            <a:r>
              <a:rPr lang="en-US" dirty="0">
                <a:solidFill>
                  <a:srgbClr val="FFFFFF"/>
                </a:solidFill>
                <a:latin typeface="Praxis Com" pitchFamily="34" charset="0"/>
              </a:rPr>
              <a:t>Drowning in detail</a:t>
            </a:r>
          </a:p>
        </p:txBody>
      </p:sp>
      <p:sp>
        <p:nvSpPr>
          <p:cNvPr id="24" name="Rectangle 23"/>
          <p:cNvSpPr/>
          <p:nvPr/>
        </p:nvSpPr>
        <p:spPr>
          <a:xfrm>
            <a:off x="4572000" y="0"/>
            <a:ext cx="4572000" cy="3438144"/>
          </a:xfrm>
          <a:prstGeom prst="rect">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 name="Rectangle 24"/>
          <p:cNvSpPr/>
          <p:nvPr/>
        </p:nvSpPr>
        <p:spPr>
          <a:xfrm>
            <a:off x="5006896" y="439571"/>
            <a:ext cx="3702205" cy="2308324"/>
          </a:xfrm>
          <a:prstGeom prst="rect">
            <a:avLst/>
          </a:prstGeom>
        </p:spPr>
        <p:txBody>
          <a:bodyPr wrap="square">
            <a:spAutoFit/>
          </a:bodyPr>
          <a:lstStyle/>
          <a:p>
            <a:pPr algn="ctr"/>
            <a:r>
              <a:rPr lang="en-US" dirty="0">
                <a:solidFill>
                  <a:srgbClr val="FFFFFF"/>
                </a:solidFill>
                <a:latin typeface="Praxis Com" pitchFamily="34" charset="0"/>
              </a:rPr>
              <a:t>Fiery Red Energy in </a:t>
            </a:r>
          </a:p>
          <a:p>
            <a:pPr algn="ctr"/>
            <a:r>
              <a:rPr lang="en-US" dirty="0">
                <a:solidFill>
                  <a:srgbClr val="FFFFFF"/>
                </a:solidFill>
                <a:latin typeface="Praxis Com" pitchFamily="34" charset="0"/>
              </a:rPr>
              <a:t>Leadership on a ‘Bad Day’</a:t>
            </a:r>
          </a:p>
          <a:p>
            <a:pPr algn="ctr"/>
            <a:endParaRPr lang="en-US" dirty="0">
              <a:solidFill>
                <a:srgbClr val="FFFFFF"/>
              </a:solidFill>
              <a:latin typeface="Praxis Com" pitchFamily="34" charset="0"/>
            </a:endParaRPr>
          </a:p>
          <a:p>
            <a:pPr algn="ctr"/>
            <a:r>
              <a:rPr lang="en-US" dirty="0">
                <a:solidFill>
                  <a:srgbClr val="FFFFFF"/>
                </a:solidFill>
                <a:latin typeface="Praxis Com" pitchFamily="34" charset="0"/>
              </a:rPr>
              <a:t>Being overly direct</a:t>
            </a:r>
          </a:p>
          <a:p>
            <a:pPr algn="ctr"/>
            <a:r>
              <a:rPr lang="en-US" dirty="0">
                <a:solidFill>
                  <a:srgbClr val="FFFFFF"/>
                </a:solidFill>
                <a:latin typeface="Praxis Com" pitchFamily="34" charset="0"/>
              </a:rPr>
              <a:t>Dismissing others’ opinions</a:t>
            </a:r>
          </a:p>
          <a:p>
            <a:pPr algn="ctr"/>
            <a:r>
              <a:rPr lang="en-US" dirty="0">
                <a:solidFill>
                  <a:srgbClr val="FFFFFF"/>
                </a:solidFill>
                <a:latin typeface="Praxis Com" pitchFamily="34" charset="0"/>
              </a:rPr>
              <a:t>Being coercive and controlling</a:t>
            </a:r>
          </a:p>
          <a:p>
            <a:pPr algn="ctr"/>
            <a:r>
              <a:rPr lang="en-US" dirty="0">
                <a:solidFill>
                  <a:srgbClr val="FFFFFF"/>
                </a:solidFill>
                <a:latin typeface="Praxis Com" pitchFamily="34" charset="0"/>
              </a:rPr>
              <a:t>Making rash decisions</a:t>
            </a:r>
          </a:p>
          <a:p>
            <a:pPr algn="ctr"/>
            <a:r>
              <a:rPr lang="en-US" dirty="0">
                <a:solidFill>
                  <a:srgbClr val="FFFFFF"/>
                </a:solidFill>
                <a:latin typeface="Praxis Com" pitchFamily="34" charset="0"/>
              </a:rPr>
              <a:t>Taking over</a:t>
            </a:r>
          </a:p>
        </p:txBody>
      </p:sp>
      <p:sp>
        <p:nvSpPr>
          <p:cNvPr id="21" name="Rectangle 20"/>
          <p:cNvSpPr/>
          <p:nvPr/>
        </p:nvSpPr>
        <p:spPr>
          <a:xfrm>
            <a:off x="4572000" y="0"/>
            <a:ext cx="4572000" cy="34381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TextBox 12"/>
          <p:cNvSpPr txBox="1"/>
          <p:nvPr/>
        </p:nvSpPr>
        <p:spPr>
          <a:xfrm>
            <a:off x="475860" y="438538"/>
            <a:ext cx="3461657" cy="2308324"/>
          </a:xfrm>
          <a:prstGeom prst="rect">
            <a:avLst/>
          </a:prstGeom>
          <a:noFill/>
        </p:spPr>
        <p:txBody>
          <a:bodyPr wrap="square" rtlCol="0">
            <a:spAutoFit/>
          </a:bodyPr>
          <a:lstStyle/>
          <a:p>
            <a:pPr algn="ctr"/>
            <a:r>
              <a:rPr lang="en-US" dirty="0">
                <a:solidFill>
                  <a:srgbClr val="0072BA"/>
                </a:solidFill>
                <a:latin typeface="Praxis Com" pitchFamily="34" charset="0"/>
              </a:rPr>
              <a:t>Cool Blue Energy in </a:t>
            </a:r>
          </a:p>
          <a:p>
            <a:pPr algn="ctr"/>
            <a:r>
              <a:rPr lang="en-US" dirty="0">
                <a:solidFill>
                  <a:srgbClr val="0072BA"/>
                </a:solidFill>
                <a:latin typeface="Praxis Com" pitchFamily="34" charset="0"/>
              </a:rPr>
              <a:t>Leadership on a ‘Good Day’</a:t>
            </a:r>
          </a:p>
          <a:p>
            <a:pPr algn="ctr"/>
            <a:endParaRPr lang="en-US" dirty="0">
              <a:solidFill>
                <a:srgbClr val="0072BA"/>
              </a:solidFill>
              <a:latin typeface="Praxis Com" pitchFamily="34" charset="0"/>
            </a:endParaRPr>
          </a:p>
          <a:p>
            <a:pPr algn="ctr"/>
            <a:r>
              <a:rPr lang="en-US" dirty="0">
                <a:solidFill>
                  <a:srgbClr val="0072BA"/>
                </a:solidFill>
                <a:latin typeface="Praxis Com" pitchFamily="34" charset="0"/>
              </a:rPr>
              <a:t>Diligent</a:t>
            </a:r>
          </a:p>
          <a:p>
            <a:pPr algn="ctr"/>
            <a:r>
              <a:rPr lang="en-US" dirty="0">
                <a:solidFill>
                  <a:srgbClr val="0072BA"/>
                </a:solidFill>
                <a:latin typeface="Praxis Com" pitchFamily="34" charset="0"/>
              </a:rPr>
              <a:t>Consistent</a:t>
            </a:r>
          </a:p>
          <a:p>
            <a:pPr algn="ctr"/>
            <a:r>
              <a:rPr lang="en-US" dirty="0">
                <a:solidFill>
                  <a:srgbClr val="0072BA"/>
                </a:solidFill>
                <a:latin typeface="Praxis Com" pitchFamily="34" charset="0"/>
              </a:rPr>
              <a:t>Thoughtful</a:t>
            </a:r>
          </a:p>
          <a:p>
            <a:pPr algn="ctr"/>
            <a:r>
              <a:rPr lang="en-US" dirty="0">
                <a:solidFill>
                  <a:srgbClr val="0072BA"/>
                </a:solidFill>
                <a:latin typeface="Praxis Com" pitchFamily="34" charset="0"/>
              </a:rPr>
              <a:t>Principled</a:t>
            </a:r>
          </a:p>
          <a:p>
            <a:pPr algn="ctr"/>
            <a:r>
              <a:rPr lang="en-US" dirty="0">
                <a:solidFill>
                  <a:srgbClr val="0072BA"/>
                </a:solidFill>
                <a:latin typeface="Praxis Com" pitchFamily="34" charset="0"/>
              </a:rPr>
              <a:t>Objective</a:t>
            </a:r>
          </a:p>
        </p:txBody>
      </p:sp>
      <p:sp>
        <p:nvSpPr>
          <p:cNvPr id="14" name="Rectangle 13"/>
          <p:cNvSpPr/>
          <p:nvPr/>
        </p:nvSpPr>
        <p:spPr>
          <a:xfrm>
            <a:off x="431256" y="3917844"/>
            <a:ext cx="3657600" cy="2308324"/>
          </a:xfrm>
          <a:prstGeom prst="rect">
            <a:avLst/>
          </a:prstGeom>
        </p:spPr>
        <p:txBody>
          <a:bodyPr wrap="square">
            <a:spAutoFit/>
          </a:bodyPr>
          <a:lstStyle/>
          <a:p>
            <a:pPr algn="ctr"/>
            <a:r>
              <a:rPr lang="en-US" dirty="0">
                <a:solidFill>
                  <a:srgbClr val="8BA407"/>
                </a:solidFill>
                <a:latin typeface="Praxis Com" pitchFamily="34" charset="0"/>
              </a:rPr>
              <a:t>Earth Green Energy in </a:t>
            </a:r>
          </a:p>
          <a:p>
            <a:pPr algn="ctr"/>
            <a:r>
              <a:rPr lang="en-US" dirty="0">
                <a:solidFill>
                  <a:srgbClr val="8BA407"/>
                </a:solidFill>
                <a:latin typeface="Praxis Com" pitchFamily="34" charset="0"/>
              </a:rPr>
              <a:t>Leadership on a ‘Good Day’</a:t>
            </a:r>
          </a:p>
          <a:p>
            <a:pPr algn="ctr"/>
            <a:endParaRPr lang="en-US" dirty="0">
              <a:solidFill>
                <a:srgbClr val="8BA407"/>
              </a:solidFill>
              <a:latin typeface="Praxis Com" pitchFamily="34" charset="0"/>
            </a:endParaRPr>
          </a:p>
          <a:p>
            <a:pPr algn="ctr"/>
            <a:r>
              <a:rPr lang="en-US" dirty="0">
                <a:solidFill>
                  <a:srgbClr val="8BA407"/>
                </a:solidFill>
                <a:latin typeface="Praxis Com" pitchFamily="34" charset="0"/>
              </a:rPr>
              <a:t>Appreciative</a:t>
            </a:r>
          </a:p>
          <a:p>
            <a:pPr algn="ctr"/>
            <a:r>
              <a:rPr lang="en-US" dirty="0">
                <a:solidFill>
                  <a:srgbClr val="8BA407"/>
                </a:solidFill>
                <a:latin typeface="Praxis Com" pitchFamily="34" charset="0"/>
              </a:rPr>
              <a:t>Respectful</a:t>
            </a:r>
          </a:p>
          <a:p>
            <a:pPr algn="ctr"/>
            <a:r>
              <a:rPr lang="en-US" dirty="0">
                <a:solidFill>
                  <a:srgbClr val="8BA407"/>
                </a:solidFill>
                <a:latin typeface="Praxis Com" pitchFamily="34" charset="0"/>
              </a:rPr>
              <a:t>Valuing</a:t>
            </a:r>
          </a:p>
          <a:p>
            <a:pPr algn="ctr"/>
            <a:r>
              <a:rPr lang="en-US" dirty="0">
                <a:solidFill>
                  <a:srgbClr val="8BA407"/>
                </a:solidFill>
                <a:latin typeface="Praxis Com" pitchFamily="34" charset="0"/>
              </a:rPr>
              <a:t>Service-oriented</a:t>
            </a:r>
          </a:p>
          <a:p>
            <a:pPr algn="ctr"/>
            <a:r>
              <a:rPr lang="en-US" dirty="0">
                <a:solidFill>
                  <a:srgbClr val="8BA407"/>
                </a:solidFill>
                <a:latin typeface="Praxis Com" pitchFamily="34" charset="0"/>
              </a:rPr>
              <a:t>Accommodating</a:t>
            </a:r>
          </a:p>
        </p:txBody>
      </p:sp>
      <p:sp>
        <p:nvSpPr>
          <p:cNvPr id="15" name="TextBox 14"/>
          <p:cNvSpPr txBox="1"/>
          <p:nvPr/>
        </p:nvSpPr>
        <p:spPr>
          <a:xfrm>
            <a:off x="5183155" y="438538"/>
            <a:ext cx="3349690" cy="2308324"/>
          </a:xfrm>
          <a:prstGeom prst="rect">
            <a:avLst/>
          </a:prstGeom>
          <a:noFill/>
        </p:spPr>
        <p:txBody>
          <a:bodyPr wrap="square" rtlCol="0">
            <a:spAutoFit/>
          </a:bodyPr>
          <a:lstStyle/>
          <a:p>
            <a:pPr algn="ctr"/>
            <a:r>
              <a:rPr lang="en-US" dirty="0">
                <a:solidFill>
                  <a:srgbClr val="B71A1D"/>
                </a:solidFill>
                <a:latin typeface="Praxis Com" pitchFamily="34" charset="0"/>
              </a:rPr>
              <a:t>Fiery Red Energy in </a:t>
            </a:r>
          </a:p>
          <a:p>
            <a:pPr algn="ctr"/>
            <a:r>
              <a:rPr lang="en-US" dirty="0">
                <a:solidFill>
                  <a:srgbClr val="B71A1D"/>
                </a:solidFill>
                <a:latin typeface="Praxis Com" pitchFamily="34" charset="0"/>
              </a:rPr>
              <a:t>Leadership on a ‘Good Day’</a:t>
            </a:r>
          </a:p>
          <a:p>
            <a:pPr algn="ctr"/>
            <a:endParaRPr lang="en-US" dirty="0">
              <a:solidFill>
                <a:srgbClr val="B71A1D"/>
              </a:solidFill>
              <a:latin typeface="Praxis Com" pitchFamily="34" charset="0"/>
            </a:endParaRPr>
          </a:p>
          <a:p>
            <a:pPr algn="ctr"/>
            <a:r>
              <a:rPr lang="en-US" dirty="0">
                <a:solidFill>
                  <a:srgbClr val="B71A1D"/>
                </a:solidFill>
                <a:latin typeface="Praxis Com" pitchFamily="34" charset="0"/>
              </a:rPr>
              <a:t>Determined</a:t>
            </a:r>
          </a:p>
          <a:p>
            <a:pPr algn="ctr"/>
            <a:r>
              <a:rPr lang="en-US" dirty="0">
                <a:solidFill>
                  <a:srgbClr val="B71A1D"/>
                </a:solidFill>
                <a:latin typeface="Praxis Com" pitchFamily="34" charset="0"/>
              </a:rPr>
              <a:t>Focused</a:t>
            </a:r>
          </a:p>
          <a:p>
            <a:pPr algn="ctr"/>
            <a:r>
              <a:rPr lang="en-US" dirty="0">
                <a:solidFill>
                  <a:srgbClr val="B71A1D"/>
                </a:solidFill>
                <a:latin typeface="Praxis Com" pitchFamily="34" charset="0"/>
              </a:rPr>
              <a:t>Proactive</a:t>
            </a:r>
          </a:p>
          <a:p>
            <a:pPr algn="ctr"/>
            <a:r>
              <a:rPr lang="en-US" dirty="0">
                <a:solidFill>
                  <a:srgbClr val="B71A1D"/>
                </a:solidFill>
                <a:latin typeface="Praxis Com" pitchFamily="34" charset="0"/>
              </a:rPr>
              <a:t>Courageous</a:t>
            </a:r>
          </a:p>
          <a:p>
            <a:pPr algn="ctr"/>
            <a:r>
              <a:rPr lang="en-US" dirty="0">
                <a:solidFill>
                  <a:srgbClr val="B71A1D"/>
                </a:solidFill>
                <a:latin typeface="Praxis Com" pitchFamily="34" charset="0"/>
              </a:rPr>
              <a:t>Purposeful</a:t>
            </a:r>
          </a:p>
        </p:txBody>
      </p:sp>
      <p:sp>
        <p:nvSpPr>
          <p:cNvPr id="16" name="TextBox 15"/>
          <p:cNvSpPr txBox="1"/>
          <p:nvPr/>
        </p:nvSpPr>
        <p:spPr>
          <a:xfrm>
            <a:off x="5164165" y="3951297"/>
            <a:ext cx="3424334" cy="2308324"/>
          </a:xfrm>
          <a:prstGeom prst="rect">
            <a:avLst/>
          </a:prstGeom>
          <a:noFill/>
        </p:spPr>
        <p:txBody>
          <a:bodyPr wrap="square" rtlCol="0">
            <a:spAutoFit/>
          </a:bodyPr>
          <a:lstStyle/>
          <a:p>
            <a:pPr algn="ctr"/>
            <a:r>
              <a:rPr lang="en-US" dirty="0">
                <a:solidFill>
                  <a:srgbClr val="FDCA4F"/>
                </a:solidFill>
                <a:latin typeface="Praxis Com" pitchFamily="34" charset="0"/>
              </a:rPr>
              <a:t>Sunshine Yellow Energy in</a:t>
            </a:r>
          </a:p>
          <a:p>
            <a:pPr algn="ctr"/>
            <a:r>
              <a:rPr lang="en-US" dirty="0">
                <a:solidFill>
                  <a:srgbClr val="FDCA4F"/>
                </a:solidFill>
                <a:latin typeface="Praxis Com" pitchFamily="34" charset="0"/>
              </a:rPr>
              <a:t>Leadership on a ‘Good Day’</a:t>
            </a:r>
          </a:p>
          <a:p>
            <a:pPr algn="ctr"/>
            <a:endParaRPr lang="en-US" dirty="0">
              <a:solidFill>
                <a:srgbClr val="FDCA4F"/>
              </a:solidFill>
              <a:latin typeface="Praxis Com" pitchFamily="34" charset="0"/>
            </a:endParaRPr>
          </a:p>
          <a:p>
            <a:pPr algn="ctr"/>
            <a:r>
              <a:rPr lang="en-US" dirty="0">
                <a:solidFill>
                  <a:srgbClr val="FDCA4F"/>
                </a:solidFill>
                <a:latin typeface="Praxis Com" pitchFamily="34" charset="0"/>
              </a:rPr>
              <a:t>Empowering</a:t>
            </a:r>
          </a:p>
          <a:p>
            <a:pPr algn="ctr"/>
            <a:r>
              <a:rPr lang="en-US" dirty="0">
                <a:solidFill>
                  <a:srgbClr val="FDCA4F"/>
                </a:solidFill>
                <a:latin typeface="Praxis Com" pitchFamily="34" charset="0"/>
              </a:rPr>
              <a:t>Engaging</a:t>
            </a:r>
          </a:p>
          <a:p>
            <a:pPr algn="ctr"/>
            <a:r>
              <a:rPr lang="en-US" dirty="0">
                <a:solidFill>
                  <a:srgbClr val="FDCA4F"/>
                </a:solidFill>
                <a:latin typeface="Praxis Com" pitchFamily="34" charset="0"/>
              </a:rPr>
              <a:t>Encouraging</a:t>
            </a:r>
          </a:p>
          <a:p>
            <a:pPr algn="ctr"/>
            <a:r>
              <a:rPr lang="en-US" dirty="0">
                <a:solidFill>
                  <a:srgbClr val="FDCA4F"/>
                </a:solidFill>
                <a:latin typeface="Praxis Com" pitchFamily="34" charset="0"/>
              </a:rPr>
              <a:t>Adaptable</a:t>
            </a:r>
          </a:p>
          <a:p>
            <a:pPr algn="ctr"/>
            <a:r>
              <a:rPr lang="en-US" dirty="0">
                <a:solidFill>
                  <a:srgbClr val="FDCA4F"/>
                </a:solidFill>
                <a:latin typeface="Praxis Com" pitchFamily="34" charset="0"/>
              </a:rPr>
              <a:t>Dynamic</a:t>
            </a:r>
          </a:p>
        </p:txBody>
      </p:sp>
      <p:cxnSp>
        <p:nvCxnSpPr>
          <p:cNvPr id="38" name="Straight Connector 37"/>
          <p:cNvCxnSpPr/>
          <p:nvPr/>
        </p:nvCxnSpPr>
        <p:spPr>
          <a:xfrm rot="16200000" flipH="1">
            <a:off x="1143000" y="3429000"/>
            <a:ext cx="6858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0800000" flipH="1">
            <a:off x="0" y="3429000"/>
            <a:ext cx="9144000" cy="0"/>
          </a:xfrm>
          <a:prstGeom prst="line">
            <a:avLst/>
          </a:prstGeom>
        </p:spPr>
        <p:style>
          <a:lnRef idx="1">
            <a:schemeClr val="accent1"/>
          </a:lnRef>
          <a:fillRef idx="0">
            <a:schemeClr val="accent1"/>
          </a:fillRef>
          <a:effectRef idx="0">
            <a:schemeClr val="accent1"/>
          </a:effectRef>
          <a:fontRef idx="minor">
            <a:schemeClr val="tx1"/>
          </a:fontRef>
        </p:style>
      </p:cxnSp>
      <p:pic>
        <p:nvPicPr>
          <p:cNvPr id="3079" name="Picture 7" descr="C:\Documents and Settings\jmorleyhill\My Documents\Version Cue\Graphic Images0001\documents\en_GB\001_wheels\001_0002_4Type Wheel blank_enGB.png"/>
          <p:cNvPicPr>
            <a:picLocks noChangeAspect="1" noChangeArrowheads="1"/>
          </p:cNvPicPr>
          <p:nvPr/>
        </p:nvPicPr>
        <p:blipFill>
          <a:blip r:embed="rId2" cstate="print"/>
          <a:srcRect/>
          <a:stretch>
            <a:fillRect/>
          </a:stretch>
        </p:blipFill>
        <p:spPr bwMode="auto">
          <a:xfrm>
            <a:off x="4000569" y="2854713"/>
            <a:ext cx="1156870" cy="1156870"/>
          </a:xfrm>
          <a:prstGeom prst="rect">
            <a:avLst/>
          </a:prstGeom>
          <a:noFill/>
        </p:spPr>
      </p:pic>
    </p:spTree>
    <p:extLst>
      <p:ext uri="{BB962C8B-B14F-4D97-AF65-F5344CB8AC3E}">
        <p14:creationId xmlns:p14="http://schemas.microsoft.com/office/powerpoint/2010/main" val="125704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2000"/>
                                        <p:tgtEl>
                                          <p:spTgt spid="15"/>
                                        </p:tgtEl>
                                      </p:cBhvr>
                                    </p:animEffect>
                                    <p:set>
                                      <p:cBhvr>
                                        <p:cTn id="7" dur="1" fill="hold">
                                          <p:stCondLst>
                                            <p:cond delay="1999"/>
                                          </p:stCondLst>
                                        </p:cTn>
                                        <p:tgtEl>
                                          <p:spTgt spid="15"/>
                                        </p:tgtEl>
                                        <p:attrNameLst>
                                          <p:attrName>style.visibility</p:attrName>
                                        </p:attrNameLst>
                                      </p:cBhvr>
                                      <p:to>
                                        <p:strVal val="hidden"/>
                                      </p:to>
                                    </p:set>
                                  </p:childTnLst>
                                </p:cTn>
                              </p:par>
                              <p:par>
                                <p:cTn id="8" presetID="22" presetClass="exit" presetSubtype="8" fill="hold" grpId="0" nodeType="withEffect">
                                  <p:stCondLst>
                                    <p:cond delay="0"/>
                                  </p:stCondLst>
                                  <p:childTnLst>
                                    <p:animEffect transition="out" filter="wipe(left)">
                                      <p:cBhvr>
                                        <p:cTn id="9" dur="2000"/>
                                        <p:tgtEl>
                                          <p:spTgt spid="21"/>
                                        </p:tgtEl>
                                      </p:cBhvr>
                                    </p:animEffect>
                                    <p:set>
                                      <p:cBhvr>
                                        <p:cTn id="10" dur="1" fill="hold">
                                          <p:stCondLst>
                                            <p:cond delay="1999"/>
                                          </p:stCondLst>
                                        </p:cTn>
                                        <p:tgtEl>
                                          <p:spTgt spid="21"/>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22" presetClass="exit" presetSubtype="8" fill="hold" grpId="0" nodeType="clickEffect">
                                  <p:stCondLst>
                                    <p:cond delay="0"/>
                                  </p:stCondLst>
                                  <p:childTnLst>
                                    <p:animEffect transition="out" filter="wipe(left)">
                                      <p:cBhvr>
                                        <p:cTn id="14" dur="2000"/>
                                        <p:tgtEl>
                                          <p:spTgt spid="23"/>
                                        </p:tgtEl>
                                      </p:cBhvr>
                                    </p:animEffect>
                                    <p:set>
                                      <p:cBhvr>
                                        <p:cTn id="15" dur="1" fill="hold">
                                          <p:stCondLst>
                                            <p:cond delay="1999"/>
                                          </p:stCondLst>
                                        </p:cTn>
                                        <p:tgtEl>
                                          <p:spTgt spid="23"/>
                                        </p:tgtEl>
                                        <p:attrNameLst>
                                          <p:attrName>style.visibility</p:attrName>
                                        </p:attrNameLst>
                                      </p:cBhvr>
                                      <p:to>
                                        <p:strVal val="hidden"/>
                                      </p:to>
                                    </p:set>
                                  </p:childTnLst>
                                </p:cTn>
                              </p:par>
                              <p:par>
                                <p:cTn id="16" presetID="22" presetClass="exit" presetSubtype="8" fill="hold" grpId="0" nodeType="withEffect">
                                  <p:stCondLst>
                                    <p:cond delay="0"/>
                                  </p:stCondLst>
                                  <p:childTnLst>
                                    <p:animEffect transition="out" filter="wipe(left)">
                                      <p:cBhvr>
                                        <p:cTn id="17" dur="2000"/>
                                        <p:tgtEl>
                                          <p:spTgt spid="16"/>
                                        </p:tgtEl>
                                      </p:cBhvr>
                                    </p:animEffect>
                                    <p:set>
                                      <p:cBhvr>
                                        <p:cTn id="18" dur="1" fill="hold">
                                          <p:stCondLst>
                                            <p:cond delay="1999"/>
                                          </p:stCondLst>
                                        </p:cTn>
                                        <p:tgtEl>
                                          <p:spTgt spid="1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2" fill="hold" grpId="0" nodeType="clickEffect">
                                  <p:stCondLst>
                                    <p:cond delay="0"/>
                                  </p:stCondLst>
                                  <p:childTnLst>
                                    <p:animEffect transition="out" filter="wipe(right)">
                                      <p:cBhvr>
                                        <p:cTn id="22" dur="2000"/>
                                        <p:tgtEl>
                                          <p:spTgt spid="22"/>
                                        </p:tgtEl>
                                      </p:cBhvr>
                                    </p:animEffect>
                                    <p:set>
                                      <p:cBhvr>
                                        <p:cTn id="23" dur="1" fill="hold">
                                          <p:stCondLst>
                                            <p:cond delay="1999"/>
                                          </p:stCondLst>
                                        </p:cTn>
                                        <p:tgtEl>
                                          <p:spTgt spid="22"/>
                                        </p:tgtEl>
                                        <p:attrNameLst>
                                          <p:attrName>style.visibility</p:attrName>
                                        </p:attrNameLst>
                                      </p:cBhvr>
                                      <p:to>
                                        <p:strVal val="hidden"/>
                                      </p:to>
                                    </p:set>
                                  </p:childTnLst>
                                </p:cTn>
                              </p:par>
                              <p:par>
                                <p:cTn id="24" presetID="22" presetClass="exit" presetSubtype="2" fill="hold" grpId="0" nodeType="withEffect">
                                  <p:stCondLst>
                                    <p:cond delay="0"/>
                                  </p:stCondLst>
                                  <p:childTnLst>
                                    <p:animEffect transition="out" filter="wipe(right)">
                                      <p:cBhvr>
                                        <p:cTn id="25" dur="2000"/>
                                        <p:tgtEl>
                                          <p:spTgt spid="14"/>
                                        </p:tgtEl>
                                      </p:cBhvr>
                                    </p:animEffect>
                                    <p:set>
                                      <p:cBhvr>
                                        <p:cTn id="26" dur="1" fill="hold">
                                          <p:stCondLst>
                                            <p:cond delay="1999"/>
                                          </p:stCondLst>
                                        </p:cTn>
                                        <p:tgtEl>
                                          <p:spTgt spid="14"/>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2" presetClass="exit" presetSubtype="2" fill="hold" grpId="0" nodeType="clickEffect">
                                  <p:stCondLst>
                                    <p:cond delay="0"/>
                                  </p:stCondLst>
                                  <p:childTnLst>
                                    <p:animEffect transition="out" filter="wipe(right)">
                                      <p:cBhvr>
                                        <p:cTn id="30" dur="2000"/>
                                        <p:tgtEl>
                                          <p:spTgt spid="26"/>
                                        </p:tgtEl>
                                      </p:cBhvr>
                                    </p:animEffect>
                                    <p:set>
                                      <p:cBhvr>
                                        <p:cTn id="31" dur="1" fill="hold">
                                          <p:stCondLst>
                                            <p:cond delay="1999"/>
                                          </p:stCondLst>
                                        </p:cTn>
                                        <p:tgtEl>
                                          <p:spTgt spid="26"/>
                                        </p:tgtEl>
                                        <p:attrNameLst>
                                          <p:attrName>style.visibility</p:attrName>
                                        </p:attrNameLst>
                                      </p:cBhvr>
                                      <p:to>
                                        <p:strVal val="hidden"/>
                                      </p:to>
                                    </p:set>
                                  </p:childTnLst>
                                </p:cTn>
                              </p:par>
                              <p:par>
                                <p:cTn id="32" presetID="22" presetClass="exit" presetSubtype="2" fill="hold" grpId="0" nodeType="withEffect">
                                  <p:stCondLst>
                                    <p:cond delay="0"/>
                                  </p:stCondLst>
                                  <p:childTnLst>
                                    <p:animEffect transition="out" filter="wipe(right)">
                                      <p:cBhvr>
                                        <p:cTn id="33" dur="2000"/>
                                        <p:tgtEl>
                                          <p:spTgt spid="13"/>
                                        </p:tgtEl>
                                      </p:cBhvr>
                                    </p:animEffect>
                                    <p:set>
                                      <p:cBhvr>
                                        <p:cTn id="34" dur="1" fill="hold">
                                          <p:stCondLst>
                                            <p:cond delay="19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2" grpId="0" animBg="1"/>
      <p:bldP spid="26" grpId="0" animBg="1"/>
      <p:bldP spid="21" grpId="0" animBg="1"/>
      <p:bldP spid="13" grpId="0"/>
      <p:bldP spid="14" grpId="0"/>
      <p:bldP spid="15"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Traits of Great Leaders</a:t>
            </a:r>
            <a:endParaRPr lang="en-US" dirty="0"/>
          </a:p>
        </p:txBody>
      </p:sp>
      <p:pic>
        <p:nvPicPr>
          <p:cNvPr id="1026" name="Picture 2"/>
          <p:cNvPicPr>
            <a:picLocks noChangeAspect="1" noChangeArrowheads="1"/>
          </p:cNvPicPr>
          <p:nvPr/>
        </p:nvPicPr>
        <p:blipFill>
          <a:blip r:embed="rId2" cstate="print"/>
          <a:srcRect/>
          <a:stretch>
            <a:fillRect/>
          </a:stretch>
        </p:blipFill>
        <p:spPr bwMode="auto">
          <a:xfrm>
            <a:off x="2227412" y="1916641"/>
            <a:ext cx="5237000" cy="3112557"/>
          </a:xfrm>
          <a:prstGeom prst="rect">
            <a:avLst/>
          </a:prstGeom>
          <a:noFill/>
          <a:ln w="9525">
            <a:noFill/>
            <a:miter lim="800000"/>
            <a:headEnd/>
            <a:tailEnd/>
          </a:ln>
        </p:spPr>
      </p:pic>
      <p:sp>
        <p:nvSpPr>
          <p:cNvPr id="6" name="TextBox 5"/>
          <p:cNvSpPr txBox="1"/>
          <p:nvPr/>
        </p:nvSpPr>
        <p:spPr>
          <a:xfrm>
            <a:off x="5341434" y="1728439"/>
            <a:ext cx="2121093" cy="646331"/>
          </a:xfrm>
          <a:prstGeom prst="rect">
            <a:avLst/>
          </a:prstGeom>
          <a:noFill/>
        </p:spPr>
        <p:txBody>
          <a:bodyPr wrap="none" rtlCol="0">
            <a:spAutoFit/>
          </a:bodyPr>
          <a:lstStyle/>
          <a:p>
            <a:pPr algn="ctr"/>
            <a:r>
              <a:rPr lang="en-US" dirty="0" smtClean="0">
                <a:latin typeface="Praxis Com" pitchFamily="34" charset="0"/>
                <a:cs typeface="Arial" pitchFamily="34" charset="0"/>
              </a:rPr>
              <a:t>Continue to learn,</a:t>
            </a:r>
          </a:p>
          <a:p>
            <a:pPr algn="ctr"/>
            <a:r>
              <a:rPr lang="en-US" dirty="0" smtClean="0">
                <a:latin typeface="Praxis Com" pitchFamily="34" charset="0"/>
                <a:cs typeface="Arial" pitchFamily="34" charset="0"/>
              </a:rPr>
              <a:t>grow and develop.</a:t>
            </a:r>
            <a:endParaRPr lang="en-US" dirty="0">
              <a:latin typeface="Praxis Com" pitchFamily="34" charset="0"/>
              <a:cs typeface="Arial" pitchFamily="34" charset="0"/>
            </a:endParaRPr>
          </a:p>
        </p:txBody>
      </p:sp>
      <p:sp>
        <p:nvSpPr>
          <p:cNvPr id="7" name="TextBox 6"/>
          <p:cNvSpPr txBox="1"/>
          <p:nvPr/>
        </p:nvSpPr>
        <p:spPr>
          <a:xfrm>
            <a:off x="6456556" y="3902927"/>
            <a:ext cx="1955985" cy="646331"/>
          </a:xfrm>
          <a:prstGeom prst="rect">
            <a:avLst/>
          </a:prstGeom>
          <a:noFill/>
        </p:spPr>
        <p:txBody>
          <a:bodyPr wrap="none" rtlCol="0">
            <a:spAutoFit/>
          </a:bodyPr>
          <a:lstStyle/>
          <a:p>
            <a:pPr algn="ctr"/>
            <a:r>
              <a:rPr lang="en-US" dirty="0" smtClean="0">
                <a:latin typeface="Praxis Com" pitchFamily="34" charset="0"/>
                <a:cs typeface="Arial" pitchFamily="34" charset="0"/>
              </a:rPr>
              <a:t>Encourage and</a:t>
            </a:r>
          </a:p>
          <a:p>
            <a:pPr algn="ctr"/>
            <a:r>
              <a:rPr lang="en-US" dirty="0" smtClean="0">
                <a:latin typeface="Praxis Com" pitchFamily="34" charset="0"/>
                <a:cs typeface="Arial" pitchFamily="34" charset="0"/>
              </a:rPr>
              <a:t>empower others.</a:t>
            </a:r>
            <a:endParaRPr lang="en-US" dirty="0">
              <a:latin typeface="Praxis Com" pitchFamily="34" charset="0"/>
              <a:cs typeface="Arial" pitchFamily="34" charset="0"/>
            </a:endParaRPr>
          </a:p>
        </p:txBody>
      </p:sp>
      <p:sp>
        <p:nvSpPr>
          <p:cNvPr id="8" name="TextBox 7"/>
          <p:cNvSpPr txBox="1"/>
          <p:nvPr/>
        </p:nvSpPr>
        <p:spPr>
          <a:xfrm>
            <a:off x="2007220" y="2263698"/>
            <a:ext cx="1762470" cy="646331"/>
          </a:xfrm>
          <a:prstGeom prst="rect">
            <a:avLst/>
          </a:prstGeom>
          <a:noFill/>
        </p:spPr>
        <p:txBody>
          <a:bodyPr wrap="none" rtlCol="0">
            <a:spAutoFit/>
          </a:bodyPr>
          <a:lstStyle/>
          <a:p>
            <a:pPr algn="ctr"/>
            <a:r>
              <a:rPr lang="en-US" dirty="0" smtClean="0">
                <a:latin typeface="Praxis Com" pitchFamily="34" charset="0"/>
                <a:cs typeface="Arial" pitchFamily="34" charset="0"/>
              </a:rPr>
              <a:t>Appreciate and</a:t>
            </a:r>
          </a:p>
          <a:p>
            <a:pPr algn="ctr"/>
            <a:r>
              <a:rPr lang="en-US" dirty="0" smtClean="0">
                <a:latin typeface="Praxis Com" pitchFamily="34" charset="0"/>
                <a:cs typeface="Arial" pitchFamily="34" charset="0"/>
              </a:rPr>
              <a:t>value diversity.</a:t>
            </a:r>
            <a:endParaRPr lang="en-US" dirty="0">
              <a:latin typeface="Praxis Com" pitchFamily="34" charset="0"/>
              <a:cs typeface="Arial" pitchFamily="34" charset="0"/>
            </a:endParaRPr>
          </a:p>
        </p:txBody>
      </p:sp>
      <p:sp>
        <p:nvSpPr>
          <p:cNvPr id="9" name="TextBox 8"/>
          <p:cNvSpPr txBox="1"/>
          <p:nvPr/>
        </p:nvSpPr>
        <p:spPr>
          <a:xfrm>
            <a:off x="1483111" y="4371278"/>
            <a:ext cx="2432654" cy="923330"/>
          </a:xfrm>
          <a:prstGeom prst="rect">
            <a:avLst/>
          </a:prstGeom>
          <a:noFill/>
        </p:spPr>
        <p:txBody>
          <a:bodyPr wrap="none" rtlCol="0">
            <a:spAutoFit/>
          </a:bodyPr>
          <a:lstStyle/>
          <a:p>
            <a:pPr algn="ctr"/>
            <a:r>
              <a:rPr lang="en-US" dirty="0" smtClean="0">
                <a:latin typeface="Praxis Com" pitchFamily="34" charset="0"/>
                <a:cs typeface="Arial" pitchFamily="34" charset="0"/>
              </a:rPr>
              <a:t>Provide service</a:t>
            </a:r>
          </a:p>
          <a:p>
            <a:pPr algn="ctr"/>
            <a:r>
              <a:rPr lang="en-US" dirty="0" smtClean="0">
                <a:latin typeface="Praxis Com" pitchFamily="34" charset="0"/>
                <a:cs typeface="Arial" pitchFamily="34" charset="0"/>
              </a:rPr>
              <a:t>to others without</a:t>
            </a:r>
          </a:p>
          <a:p>
            <a:pPr algn="ctr"/>
            <a:r>
              <a:rPr lang="en-US" dirty="0" smtClean="0">
                <a:latin typeface="Praxis Com" pitchFamily="34" charset="0"/>
                <a:cs typeface="Arial" pitchFamily="34" charset="0"/>
              </a:rPr>
              <a:t>creating dependency.</a:t>
            </a:r>
            <a:endParaRPr lang="en-US" dirty="0">
              <a:latin typeface="Praxis Com" pitchFamily="34" charset="0"/>
              <a:cs typeface="Arial" pitchFamily="34" charset="0"/>
            </a:endParaRPr>
          </a:p>
        </p:txBody>
      </p:sp>
      <p:sp>
        <p:nvSpPr>
          <p:cNvPr id="10" name="TextBox 9"/>
          <p:cNvSpPr txBox="1"/>
          <p:nvPr/>
        </p:nvSpPr>
        <p:spPr>
          <a:xfrm>
            <a:off x="3523787" y="3066583"/>
            <a:ext cx="2941831" cy="923330"/>
          </a:xfrm>
          <a:prstGeom prst="rect">
            <a:avLst/>
          </a:prstGeom>
          <a:noFill/>
        </p:spPr>
        <p:txBody>
          <a:bodyPr wrap="none" rtlCol="0">
            <a:spAutoFit/>
          </a:bodyPr>
          <a:lstStyle/>
          <a:p>
            <a:pPr algn="ctr"/>
            <a:r>
              <a:rPr lang="en-US" dirty="0" smtClean="0">
                <a:latin typeface="Praxis Com" pitchFamily="34" charset="0"/>
                <a:cs typeface="Arial" pitchFamily="34" charset="0"/>
              </a:rPr>
              <a:t>Consciously and purposely</a:t>
            </a:r>
          </a:p>
          <a:p>
            <a:pPr algn="ctr"/>
            <a:r>
              <a:rPr lang="en-US" dirty="0" smtClean="0">
                <a:latin typeface="Praxis Com" pitchFamily="34" charset="0"/>
                <a:cs typeface="Arial" pitchFamily="34" charset="0"/>
              </a:rPr>
              <a:t>choose an approach that</a:t>
            </a:r>
          </a:p>
          <a:p>
            <a:pPr algn="ctr"/>
            <a:r>
              <a:rPr lang="en-US" dirty="0" smtClean="0">
                <a:latin typeface="Praxis Com" pitchFamily="34" charset="0"/>
                <a:cs typeface="Arial" pitchFamily="34" charset="0"/>
              </a:rPr>
              <a:t>best suits the situation.</a:t>
            </a:r>
            <a:endParaRPr lang="en-US" dirty="0">
              <a:latin typeface="Praxis Com" pitchFamily="34" charset="0"/>
              <a:cs typeface="Arial" pitchFamily="34" charset="0"/>
            </a:endParaRPr>
          </a:p>
        </p:txBody>
      </p:sp>
    </p:spTree>
    <p:extLst>
      <p:ext uri="{BB962C8B-B14F-4D97-AF65-F5344CB8AC3E}">
        <p14:creationId xmlns:p14="http://schemas.microsoft.com/office/powerpoint/2010/main" val="2436779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2000"/>
                                        <p:tgtEl>
                                          <p:spTgt spid="8"/>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2000"/>
                                        <p:tgtEl>
                                          <p:spTgt spid="6"/>
                                        </p:tgtEl>
                                      </p:cBhvr>
                                    </p:animEffect>
                                  </p:childTnLst>
                                </p:cTn>
                              </p:par>
                            </p:childTnLst>
                          </p:cTn>
                        </p:par>
                        <p:par>
                          <p:cTn id="16" fill="hold">
                            <p:stCondLst>
                              <p:cond delay="5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2000"/>
                                        <p:tgtEl>
                                          <p:spTgt spid="7"/>
                                        </p:tgtEl>
                                      </p:cBhvr>
                                    </p:animEffect>
                                  </p:childTnLst>
                                </p:cTn>
                              </p:par>
                            </p:childTnLst>
                          </p:cTn>
                        </p:par>
                        <p:par>
                          <p:cTn id="20" fill="hold">
                            <p:stCondLst>
                              <p:cond delay="7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Your Dominant Colour Group</a:t>
            </a:r>
            <a:endParaRPr lang="en-GB" dirty="0"/>
          </a:p>
        </p:txBody>
      </p:sp>
      <p:sp>
        <p:nvSpPr>
          <p:cNvPr id="3" name="Content Placeholder 2"/>
          <p:cNvSpPr>
            <a:spLocks noGrp="1"/>
          </p:cNvSpPr>
          <p:nvPr>
            <p:ph idx="1"/>
          </p:nvPr>
        </p:nvSpPr>
        <p:spPr/>
        <p:txBody>
          <a:bodyPr/>
          <a:lstStyle/>
          <a:p>
            <a:r>
              <a:rPr lang="en-GB" dirty="0" smtClean="0"/>
              <a:t>List the key leadership strengths of your colour</a:t>
            </a:r>
            <a:endParaRPr lang="en-GB" dirty="0"/>
          </a:p>
        </p:txBody>
      </p:sp>
    </p:spTree>
    <p:extLst>
      <p:ext uri="{BB962C8B-B14F-4D97-AF65-F5344CB8AC3E}">
        <p14:creationId xmlns:p14="http://schemas.microsoft.com/office/powerpoint/2010/main" val="18711186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Documents and Settings\jmorleyhill\My Documents\Version Cue\Compass Learning Library\documents\Global Portfolio workbooks\Kim\Leadership\Wheel with coloured text (empty bubbles).png"/>
          <p:cNvPicPr>
            <a:picLocks noChangeAspect="1" noChangeArrowheads="1"/>
          </p:cNvPicPr>
          <p:nvPr/>
        </p:nvPicPr>
        <p:blipFill>
          <a:blip r:embed="rId2" cstate="print"/>
          <a:srcRect/>
          <a:stretch>
            <a:fillRect/>
          </a:stretch>
        </p:blipFill>
        <p:spPr bwMode="auto">
          <a:xfrm>
            <a:off x="1405054" y="859279"/>
            <a:ext cx="6370180" cy="5742241"/>
          </a:xfrm>
          <a:prstGeom prst="rect">
            <a:avLst/>
          </a:prstGeom>
          <a:noFill/>
        </p:spPr>
      </p:pic>
      <p:sp>
        <p:nvSpPr>
          <p:cNvPr id="3" name="Title 2"/>
          <p:cNvSpPr>
            <a:spLocks noGrp="1"/>
          </p:cNvSpPr>
          <p:nvPr>
            <p:ph type="title"/>
          </p:nvPr>
        </p:nvSpPr>
        <p:spPr>
          <a:xfrm>
            <a:off x="-185901" y="-27709"/>
            <a:ext cx="4694664" cy="1293017"/>
          </a:xfrm>
        </p:spPr>
        <p:txBody>
          <a:bodyPr>
            <a:normAutofit/>
          </a:bodyPr>
          <a:lstStyle/>
          <a:p>
            <a:r>
              <a:rPr lang="en-GB" sz="3600" dirty="0" smtClean="0"/>
              <a:t>Strengths of The Four Colour Energies</a:t>
            </a:r>
            <a:endParaRPr lang="en-US" sz="3600" dirty="0"/>
          </a:p>
        </p:txBody>
      </p:sp>
      <p:sp>
        <p:nvSpPr>
          <p:cNvPr id="6" name="TextBox 5"/>
          <p:cNvSpPr txBox="1"/>
          <p:nvPr/>
        </p:nvSpPr>
        <p:spPr>
          <a:xfrm>
            <a:off x="5625390" y="1022195"/>
            <a:ext cx="1426994" cy="584775"/>
          </a:xfrm>
          <a:prstGeom prst="rect">
            <a:avLst/>
          </a:prstGeom>
          <a:noFill/>
        </p:spPr>
        <p:txBody>
          <a:bodyPr wrap="none" rtlCol="0">
            <a:spAutoFit/>
          </a:bodyPr>
          <a:lstStyle/>
          <a:p>
            <a:pPr algn="ctr"/>
            <a:r>
              <a:rPr lang="en-US" sz="1600" dirty="0" smtClean="0">
                <a:solidFill>
                  <a:srgbClr val="C00000"/>
                </a:solidFill>
                <a:latin typeface="Arial" pitchFamily="34" charset="0"/>
                <a:cs typeface="Arial" pitchFamily="34" charset="0"/>
              </a:rPr>
              <a:t>Challenging</a:t>
            </a:r>
          </a:p>
          <a:p>
            <a:pPr algn="ctr"/>
            <a:r>
              <a:rPr lang="en-GB" sz="1600" dirty="0" smtClean="0">
                <a:solidFill>
                  <a:srgbClr val="C00000"/>
                </a:solidFill>
                <a:latin typeface="Arial" pitchFamily="34" charset="0"/>
                <a:cs typeface="Arial" pitchFamily="34" charset="0"/>
              </a:rPr>
              <a:t>constructively</a:t>
            </a:r>
            <a:endParaRPr lang="en-US" sz="1600" dirty="0">
              <a:solidFill>
                <a:srgbClr val="C00000"/>
              </a:solidFill>
              <a:latin typeface="Arial" pitchFamily="34" charset="0"/>
              <a:cs typeface="Arial" pitchFamily="34" charset="0"/>
            </a:endParaRPr>
          </a:p>
        </p:txBody>
      </p:sp>
      <p:sp>
        <p:nvSpPr>
          <p:cNvPr id="9" name="TextBox 8"/>
          <p:cNvSpPr txBox="1"/>
          <p:nvPr/>
        </p:nvSpPr>
        <p:spPr>
          <a:xfrm>
            <a:off x="4910021" y="1932878"/>
            <a:ext cx="1289134" cy="584775"/>
          </a:xfrm>
          <a:prstGeom prst="rect">
            <a:avLst/>
          </a:prstGeom>
          <a:noFill/>
        </p:spPr>
        <p:txBody>
          <a:bodyPr wrap="none" rtlCol="0">
            <a:spAutoFit/>
          </a:bodyPr>
          <a:lstStyle/>
          <a:p>
            <a:pPr algn="ctr"/>
            <a:r>
              <a:rPr lang="en-GB" sz="1600" dirty="0" smtClean="0">
                <a:solidFill>
                  <a:srgbClr val="C00000"/>
                </a:solidFill>
                <a:latin typeface="Arial" pitchFamily="34" charset="0"/>
                <a:cs typeface="Arial" pitchFamily="34" charset="0"/>
              </a:rPr>
              <a:t>Determining</a:t>
            </a:r>
          </a:p>
          <a:p>
            <a:pPr algn="ctr"/>
            <a:r>
              <a:rPr lang="en-GB" sz="1600" dirty="0" smtClean="0">
                <a:solidFill>
                  <a:srgbClr val="C00000"/>
                </a:solidFill>
                <a:latin typeface="Arial" pitchFamily="34" charset="0"/>
                <a:cs typeface="Arial" pitchFamily="34" charset="0"/>
              </a:rPr>
              <a:t>direction</a:t>
            </a:r>
            <a:endParaRPr lang="en-US" sz="1600" dirty="0">
              <a:solidFill>
                <a:srgbClr val="C00000"/>
              </a:solidFill>
              <a:latin typeface="Arial" pitchFamily="34" charset="0"/>
              <a:cs typeface="Arial" pitchFamily="34" charset="0"/>
            </a:endParaRPr>
          </a:p>
        </p:txBody>
      </p:sp>
      <p:sp>
        <p:nvSpPr>
          <p:cNvPr id="10" name="TextBox 9"/>
          <p:cNvSpPr txBox="1"/>
          <p:nvPr/>
        </p:nvSpPr>
        <p:spPr>
          <a:xfrm>
            <a:off x="6544055" y="2033239"/>
            <a:ext cx="1165704" cy="584775"/>
          </a:xfrm>
          <a:prstGeom prst="rect">
            <a:avLst/>
          </a:prstGeom>
          <a:noFill/>
        </p:spPr>
        <p:txBody>
          <a:bodyPr wrap="none" rtlCol="0">
            <a:spAutoFit/>
          </a:bodyPr>
          <a:lstStyle/>
          <a:p>
            <a:pPr algn="ctr"/>
            <a:r>
              <a:rPr lang="en-GB" sz="1600" dirty="0" smtClean="0">
                <a:solidFill>
                  <a:srgbClr val="C00000"/>
                </a:solidFill>
                <a:latin typeface="Arial" pitchFamily="34" charset="0"/>
                <a:cs typeface="Arial" pitchFamily="34" charset="0"/>
              </a:rPr>
              <a:t>Delivering </a:t>
            </a:r>
          </a:p>
          <a:p>
            <a:pPr algn="ctr"/>
            <a:r>
              <a:rPr lang="en-GB" sz="1600" dirty="0" smtClean="0">
                <a:solidFill>
                  <a:srgbClr val="C00000"/>
                </a:solidFill>
                <a:latin typeface="Arial" pitchFamily="34" charset="0"/>
                <a:cs typeface="Arial" pitchFamily="34" charset="0"/>
              </a:rPr>
              <a:t>key results</a:t>
            </a:r>
            <a:endParaRPr lang="en-US" sz="1600" dirty="0">
              <a:solidFill>
                <a:srgbClr val="C00000"/>
              </a:solidFill>
              <a:latin typeface="Arial" pitchFamily="34" charset="0"/>
              <a:cs typeface="Arial" pitchFamily="34" charset="0"/>
            </a:endParaRPr>
          </a:p>
        </p:txBody>
      </p:sp>
      <p:sp>
        <p:nvSpPr>
          <p:cNvPr id="11" name="TextBox 10"/>
          <p:cNvSpPr txBox="1"/>
          <p:nvPr/>
        </p:nvSpPr>
        <p:spPr>
          <a:xfrm>
            <a:off x="6198229" y="2858429"/>
            <a:ext cx="1210588" cy="584775"/>
          </a:xfrm>
          <a:prstGeom prst="rect">
            <a:avLst/>
          </a:prstGeom>
          <a:noFill/>
        </p:spPr>
        <p:txBody>
          <a:bodyPr wrap="none" rtlCol="0">
            <a:spAutoFit/>
          </a:bodyPr>
          <a:lstStyle/>
          <a:p>
            <a:pPr algn="ctr"/>
            <a:r>
              <a:rPr lang="en-GB" sz="1600" dirty="0" smtClean="0">
                <a:solidFill>
                  <a:srgbClr val="C00000"/>
                </a:solidFill>
                <a:latin typeface="Arial" pitchFamily="34" charset="0"/>
                <a:cs typeface="Arial" pitchFamily="34" charset="0"/>
              </a:rPr>
              <a:t>Initiating </a:t>
            </a:r>
          </a:p>
          <a:p>
            <a:pPr algn="ctr"/>
            <a:r>
              <a:rPr lang="en-GB" sz="1600" dirty="0" smtClean="0">
                <a:solidFill>
                  <a:srgbClr val="C00000"/>
                </a:solidFill>
                <a:latin typeface="Arial" pitchFamily="34" charset="0"/>
                <a:cs typeface="Arial" pitchFamily="34" charset="0"/>
              </a:rPr>
              <a:t>key actions</a:t>
            </a:r>
            <a:endParaRPr lang="en-US" sz="1600" dirty="0">
              <a:solidFill>
                <a:srgbClr val="C00000"/>
              </a:solidFill>
              <a:latin typeface="Arial" pitchFamily="34" charset="0"/>
              <a:cs typeface="Arial" pitchFamily="34" charset="0"/>
            </a:endParaRPr>
          </a:p>
        </p:txBody>
      </p:sp>
      <p:sp>
        <p:nvSpPr>
          <p:cNvPr id="12" name="TextBox 11"/>
          <p:cNvSpPr txBox="1"/>
          <p:nvPr/>
        </p:nvSpPr>
        <p:spPr>
          <a:xfrm>
            <a:off x="5902352" y="3847171"/>
            <a:ext cx="1415772" cy="584775"/>
          </a:xfrm>
          <a:prstGeom prst="rect">
            <a:avLst/>
          </a:prstGeom>
          <a:noFill/>
        </p:spPr>
        <p:txBody>
          <a:bodyPr wrap="none" rtlCol="0">
            <a:spAutoFit/>
          </a:bodyPr>
          <a:lstStyle/>
          <a:p>
            <a:pPr algn="ctr"/>
            <a:r>
              <a:rPr lang="en-GB" sz="1600" dirty="0" smtClean="0">
                <a:solidFill>
                  <a:srgbClr val="FFC000"/>
                </a:solidFill>
                <a:latin typeface="Arial" pitchFamily="34" charset="0"/>
                <a:cs typeface="Arial" pitchFamily="34" charset="0"/>
              </a:rPr>
              <a:t>Inspiring and </a:t>
            </a:r>
          </a:p>
          <a:p>
            <a:pPr algn="ctr"/>
            <a:r>
              <a:rPr lang="en-GB" sz="1600" dirty="0" smtClean="0">
                <a:solidFill>
                  <a:srgbClr val="FFC000"/>
                </a:solidFill>
                <a:latin typeface="Arial" pitchFamily="34" charset="0"/>
                <a:cs typeface="Arial" pitchFamily="34" charset="0"/>
              </a:rPr>
              <a:t>motivating</a:t>
            </a:r>
            <a:endParaRPr lang="en-US" sz="1600" dirty="0">
              <a:solidFill>
                <a:srgbClr val="FFC000"/>
              </a:solidFill>
              <a:latin typeface="Arial" pitchFamily="34" charset="0"/>
              <a:cs typeface="Arial" pitchFamily="34" charset="0"/>
            </a:endParaRPr>
          </a:p>
        </p:txBody>
      </p:sp>
      <p:sp>
        <p:nvSpPr>
          <p:cNvPr id="13" name="TextBox 12"/>
          <p:cNvSpPr txBox="1"/>
          <p:nvPr/>
        </p:nvSpPr>
        <p:spPr>
          <a:xfrm>
            <a:off x="5170566" y="4769005"/>
            <a:ext cx="1689885" cy="584775"/>
          </a:xfrm>
          <a:prstGeom prst="rect">
            <a:avLst/>
          </a:prstGeom>
          <a:noFill/>
        </p:spPr>
        <p:txBody>
          <a:bodyPr wrap="none" rtlCol="0">
            <a:spAutoFit/>
          </a:bodyPr>
          <a:lstStyle/>
          <a:p>
            <a:pPr algn="ctr"/>
            <a:r>
              <a:rPr lang="en-GB" sz="1600" dirty="0" smtClean="0">
                <a:solidFill>
                  <a:srgbClr val="FFC000"/>
                </a:solidFill>
                <a:latin typeface="Arial" pitchFamily="34" charset="0"/>
                <a:cs typeface="Arial" pitchFamily="34" charset="0"/>
              </a:rPr>
              <a:t>Injecting energy </a:t>
            </a:r>
          </a:p>
          <a:p>
            <a:pPr algn="ctr"/>
            <a:r>
              <a:rPr lang="en-GB" sz="1600" dirty="0" smtClean="0">
                <a:solidFill>
                  <a:srgbClr val="FFC000"/>
                </a:solidFill>
                <a:latin typeface="Arial" pitchFamily="34" charset="0"/>
                <a:cs typeface="Arial" pitchFamily="34" charset="0"/>
              </a:rPr>
              <a:t>and optimism</a:t>
            </a:r>
            <a:endParaRPr lang="en-US" sz="1600" dirty="0">
              <a:solidFill>
                <a:srgbClr val="FFC000"/>
              </a:solidFill>
              <a:latin typeface="Arial" pitchFamily="34" charset="0"/>
              <a:cs typeface="Arial" pitchFamily="34" charset="0"/>
            </a:endParaRPr>
          </a:p>
        </p:txBody>
      </p:sp>
      <p:sp>
        <p:nvSpPr>
          <p:cNvPr id="14" name="TextBox 13"/>
          <p:cNvSpPr txBox="1"/>
          <p:nvPr/>
        </p:nvSpPr>
        <p:spPr>
          <a:xfrm>
            <a:off x="6235556" y="5571893"/>
            <a:ext cx="1500218" cy="584775"/>
          </a:xfrm>
          <a:prstGeom prst="rect">
            <a:avLst/>
          </a:prstGeom>
          <a:noFill/>
        </p:spPr>
        <p:txBody>
          <a:bodyPr wrap="none" rtlCol="0">
            <a:spAutoFit/>
          </a:bodyPr>
          <a:lstStyle/>
          <a:p>
            <a:pPr algn="ctr"/>
            <a:r>
              <a:rPr lang="en-GB" sz="1600" dirty="0" smtClean="0">
                <a:solidFill>
                  <a:srgbClr val="FFC000"/>
                </a:solidFill>
                <a:latin typeface="Arial" pitchFamily="34" charset="0"/>
                <a:cs typeface="Arial" pitchFamily="34" charset="0"/>
              </a:rPr>
              <a:t>Visioning new </a:t>
            </a:r>
          </a:p>
          <a:p>
            <a:pPr algn="ctr"/>
            <a:r>
              <a:rPr lang="en-GB" sz="1600" dirty="0" smtClean="0">
                <a:solidFill>
                  <a:srgbClr val="FFC000"/>
                </a:solidFill>
                <a:latin typeface="Arial" pitchFamily="34" charset="0"/>
                <a:cs typeface="Arial" pitchFamily="34" charset="0"/>
              </a:rPr>
              <a:t>possibilities</a:t>
            </a:r>
            <a:endParaRPr lang="en-US" sz="1600" dirty="0">
              <a:solidFill>
                <a:srgbClr val="FFC000"/>
              </a:solidFill>
              <a:latin typeface="Arial" pitchFamily="34" charset="0"/>
              <a:cs typeface="Arial" pitchFamily="34" charset="0"/>
            </a:endParaRPr>
          </a:p>
        </p:txBody>
      </p:sp>
      <p:sp>
        <p:nvSpPr>
          <p:cNvPr id="15" name="TextBox 14"/>
          <p:cNvSpPr txBox="1"/>
          <p:nvPr/>
        </p:nvSpPr>
        <p:spPr>
          <a:xfrm>
            <a:off x="4579066" y="5694559"/>
            <a:ext cx="1334020" cy="830997"/>
          </a:xfrm>
          <a:prstGeom prst="rect">
            <a:avLst/>
          </a:prstGeom>
          <a:noFill/>
        </p:spPr>
        <p:txBody>
          <a:bodyPr wrap="none" rtlCol="0">
            <a:spAutoFit/>
          </a:bodyPr>
          <a:lstStyle/>
          <a:p>
            <a:pPr algn="ctr"/>
            <a:r>
              <a:rPr lang="en-GB" sz="1600" dirty="0" smtClean="0">
                <a:solidFill>
                  <a:srgbClr val="FFC000"/>
                </a:solidFill>
                <a:latin typeface="Arial" pitchFamily="34" charset="0"/>
                <a:cs typeface="Arial" pitchFamily="34" charset="0"/>
              </a:rPr>
              <a:t>Establishing</a:t>
            </a:r>
          </a:p>
          <a:p>
            <a:pPr algn="ctr"/>
            <a:r>
              <a:rPr lang="en-GB" sz="1600" dirty="0" smtClean="0">
                <a:solidFill>
                  <a:srgbClr val="FFC000"/>
                </a:solidFill>
                <a:latin typeface="Arial" pitchFamily="34" charset="0"/>
                <a:cs typeface="Arial" pitchFamily="34" charset="0"/>
              </a:rPr>
              <a:t>Effective </a:t>
            </a:r>
          </a:p>
          <a:p>
            <a:pPr algn="ctr"/>
            <a:r>
              <a:rPr lang="en-GB" sz="1600" dirty="0" smtClean="0">
                <a:solidFill>
                  <a:srgbClr val="FFC000"/>
                </a:solidFill>
                <a:latin typeface="Arial" pitchFamily="34" charset="0"/>
                <a:cs typeface="Arial" pitchFamily="34" charset="0"/>
              </a:rPr>
              <a:t>relationships</a:t>
            </a:r>
            <a:endParaRPr lang="en-US" sz="1600" dirty="0">
              <a:solidFill>
                <a:srgbClr val="FFC000"/>
              </a:solidFill>
              <a:latin typeface="Arial" pitchFamily="34" charset="0"/>
              <a:cs typeface="Arial" pitchFamily="34" charset="0"/>
            </a:endParaRPr>
          </a:p>
        </p:txBody>
      </p:sp>
      <p:sp>
        <p:nvSpPr>
          <p:cNvPr id="16" name="TextBox 15"/>
          <p:cNvSpPr txBox="1"/>
          <p:nvPr/>
        </p:nvSpPr>
        <p:spPr>
          <a:xfrm>
            <a:off x="2116216" y="3653883"/>
            <a:ext cx="1085554" cy="584775"/>
          </a:xfrm>
          <a:prstGeom prst="rect">
            <a:avLst/>
          </a:prstGeom>
          <a:noFill/>
        </p:spPr>
        <p:txBody>
          <a:bodyPr wrap="none" rtlCol="0">
            <a:spAutoFit/>
          </a:bodyPr>
          <a:lstStyle/>
          <a:p>
            <a:pPr algn="ctr"/>
            <a:r>
              <a:rPr lang="en-GB" sz="1600" dirty="0" smtClean="0">
                <a:solidFill>
                  <a:srgbClr val="8BA407"/>
                </a:solidFill>
                <a:latin typeface="Arial" pitchFamily="34" charset="0"/>
                <a:cs typeface="Arial" pitchFamily="34" charset="0"/>
              </a:rPr>
              <a:t>Nurturing </a:t>
            </a:r>
          </a:p>
          <a:p>
            <a:pPr algn="ctr"/>
            <a:r>
              <a:rPr lang="en-GB" sz="1600" dirty="0" smtClean="0">
                <a:solidFill>
                  <a:srgbClr val="8BA407"/>
                </a:solidFill>
                <a:latin typeface="Arial" pitchFamily="34" charset="0"/>
                <a:cs typeface="Arial" pitchFamily="34" charset="0"/>
              </a:rPr>
              <a:t>growth</a:t>
            </a:r>
            <a:endParaRPr lang="en-US" sz="1600" dirty="0">
              <a:solidFill>
                <a:srgbClr val="8BA407"/>
              </a:solidFill>
              <a:latin typeface="Arial" pitchFamily="34" charset="0"/>
              <a:cs typeface="Arial" pitchFamily="34" charset="0"/>
            </a:endParaRPr>
          </a:p>
        </p:txBody>
      </p:sp>
      <p:sp>
        <p:nvSpPr>
          <p:cNvPr id="17" name="TextBox 16"/>
          <p:cNvSpPr txBox="1"/>
          <p:nvPr/>
        </p:nvSpPr>
        <p:spPr>
          <a:xfrm>
            <a:off x="1952863" y="4453053"/>
            <a:ext cx="936475" cy="584775"/>
          </a:xfrm>
          <a:prstGeom prst="rect">
            <a:avLst/>
          </a:prstGeom>
          <a:noFill/>
        </p:spPr>
        <p:txBody>
          <a:bodyPr wrap="none" rtlCol="0">
            <a:spAutoFit/>
          </a:bodyPr>
          <a:lstStyle/>
          <a:p>
            <a:pPr algn="ctr"/>
            <a:r>
              <a:rPr lang="en-GB" sz="1600" dirty="0" smtClean="0">
                <a:solidFill>
                  <a:srgbClr val="8BA407"/>
                </a:solidFill>
                <a:latin typeface="Arial" pitchFamily="34" charset="0"/>
                <a:cs typeface="Arial" pitchFamily="34" charset="0"/>
              </a:rPr>
              <a:t>Serving </a:t>
            </a:r>
          </a:p>
          <a:p>
            <a:pPr algn="ctr"/>
            <a:r>
              <a:rPr lang="en-GB" sz="1600" dirty="0" smtClean="0">
                <a:solidFill>
                  <a:srgbClr val="8BA407"/>
                </a:solidFill>
                <a:latin typeface="Arial" pitchFamily="34" charset="0"/>
                <a:cs typeface="Arial" pitchFamily="34" charset="0"/>
              </a:rPr>
              <a:t>others</a:t>
            </a:r>
            <a:endParaRPr lang="en-US" sz="1600" dirty="0">
              <a:solidFill>
                <a:srgbClr val="8BA407"/>
              </a:solidFill>
              <a:latin typeface="Arial" pitchFamily="34" charset="0"/>
              <a:cs typeface="Arial" pitchFamily="34" charset="0"/>
            </a:endParaRPr>
          </a:p>
        </p:txBody>
      </p:sp>
      <p:sp>
        <p:nvSpPr>
          <p:cNvPr id="18" name="TextBox 17"/>
          <p:cNvSpPr txBox="1"/>
          <p:nvPr/>
        </p:nvSpPr>
        <p:spPr>
          <a:xfrm>
            <a:off x="3053175" y="4252332"/>
            <a:ext cx="1345240" cy="584775"/>
          </a:xfrm>
          <a:prstGeom prst="rect">
            <a:avLst/>
          </a:prstGeom>
          <a:noFill/>
        </p:spPr>
        <p:txBody>
          <a:bodyPr wrap="none" rtlCol="0">
            <a:spAutoFit/>
          </a:bodyPr>
          <a:lstStyle/>
          <a:p>
            <a:pPr algn="ctr"/>
            <a:r>
              <a:rPr lang="en-GB" sz="1600" dirty="0" smtClean="0">
                <a:solidFill>
                  <a:srgbClr val="8BA407"/>
                </a:solidFill>
                <a:latin typeface="Arial" pitchFamily="34" charset="0"/>
                <a:cs typeface="Arial" pitchFamily="34" charset="0"/>
              </a:rPr>
              <a:t>Establishing </a:t>
            </a:r>
          </a:p>
          <a:p>
            <a:pPr algn="ctr"/>
            <a:r>
              <a:rPr lang="en-GB" sz="1600" dirty="0" smtClean="0">
                <a:solidFill>
                  <a:srgbClr val="8BA407"/>
                </a:solidFill>
                <a:latin typeface="Arial" pitchFamily="34" charset="0"/>
                <a:cs typeface="Arial" pitchFamily="34" charset="0"/>
              </a:rPr>
              <a:t>trust</a:t>
            </a:r>
            <a:endParaRPr lang="en-US" sz="1600" dirty="0">
              <a:solidFill>
                <a:srgbClr val="8BA407"/>
              </a:solidFill>
              <a:latin typeface="Arial" pitchFamily="34" charset="0"/>
              <a:cs typeface="Arial" pitchFamily="34" charset="0"/>
            </a:endParaRPr>
          </a:p>
        </p:txBody>
      </p:sp>
      <p:sp>
        <p:nvSpPr>
          <p:cNvPr id="19" name="TextBox 18"/>
          <p:cNvSpPr txBox="1"/>
          <p:nvPr/>
        </p:nvSpPr>
        <p:spPr>
          <a:xfrm>
            <a:off x="2698595" y="5110975"/>
            <a:ext cx="2152185" cy="584775"/>
          </a:xfrm>
          <a:prstGeom prst="rect">
            <a:avLst/>
          </a:prstGeom>
          <a:noFill/>
        </p:spPr>
        <p:txBody>
          <a:bodyPr wrap="square" rtlCol="0">
            <a:spAutoFit/>
          </a:bodyPr>
          <a:lstStyle/>
          <a:p>
            <a:pPr algn="ctr"/>
            <a:r>
              <a:rPr lang="en-GB" sz="1600" dirty="0" smtClean="0">
                <a:solidFill>
                  <a:srgbClr val="8BA407"/>
                </a:solidFill>
                <a:latin typeface="Arial" pitchFamily="34" charset="0"/>
                <a:cs typeface="Arial" pitchFamily="34" charset="0"/>
              </a:rPr>
              <a:t>Demonstrating loyalty and commitment</a:t>
            </a:r>
            <a:endParaRPr lang="en-US" sz="1600" dirty="0">
              <a:solidFill>
                <a:srgbClr val="8BA407"/>
              </a:solidFill>
              <a:latin typeface="Arial" pitchFamily="34" charset="0"/>
              <a:cs typeface="Arial" pitchFamily="34" charset="0"/>
            </a:endParaRPr>
          </a:p>
        </p:txBody>
      </p:sp>
      <p:sp>
        <p:nvSpPr>
          <p:cNvPr id="20" name="TextBox 19"/>
          <p:cNvSpPr txBox="1"/>
          <p:nvPr/>
        </p:nvSpPr>
        <p:spPr>
          <a:xfrm>
            <a:off x="1341776" y="1196899"/>
            <a:ext cx="1757212" cy="584775"/>
          </a:xfrm>
          <a:prstGeom prst="rect">
            <a:avLst/>
          </a:prstGeom>
          <a:noFill/>
        </p:spPr>
        <p:txBody>
          <a:bodyPr wrap="none" rtlCol="0">
            <a:spAutoFit/>
          </a:bodyPr>
          <a:lstStyle/>
          <a:p>
            <a:pPr algn="ctr"/>
            <a:r>
              <a:rPr lang="en-GB" sz="1600" dirty="0" smtClean="0">
                <a:solidFill>
                  <a:srgbClr val="0072BA"/>
                </a:solidFill>
                <a:latin typeface="Arial" pitchFamily="34" charset="0"/>
                <a:cs typeface="Arial" pitchFamily="34" charset="0"/>
              </a:rPr>
              <a:t>Evaluating</a:t>
            </a:r>
          </a:p>
          <a:p>
            <a:pPr algn="ctr"/>
            <a:r>
              <a:rPr lang="en-GB" sz="1600" dirty="0" smtClean="0">
                <a:solidFill>
                  <a:srgbClr val="0072BA"/>
                </a:solidFill>
                <a:latin typeface="Arial" pitchFamily="34" charset="0"/>
                <a:cs typeface="Arial" pitchFamily="34" charset="0"/>
              </a:rPr>
              <a:t>critical processes</a:t>
            </a:r>
            <a:endParaRPr lang="en-US" sz="1600" dirty="0">
              <a:solidFill>
                <a:srgbClr val="0072BA"/>
              </a:solidFill>
              <a:latin typeface="Arial" pitchFamily="34" charset="0"/>
              <a:cs typeface="Arial" pitchFamily="34" charset="0"/>
            </a:endParaRPr>
          </a:p>
        </p:txBody>
      </p:sp>
      <p:sp>
        <p:nvSpPr>
          <p:cNvPr id="21" name="TextBox 20"/>
          <p:cNvSpPr txBox="1"/>
          <p:nvPr/>
        </p:nvSpPr>
        <p:spPr>
          <a:xfrm>
            <a:off x="3173411" y="959008"/>
            <a:ext cx="1699503" cy="830997"/>
          </a:xfrm>
          <a:prstGeom prst="rect">
            <a:avLst/>
          </a:prstGeom>
          <a:noFill/>
        </p:spPr>
        <p:txBody>
          <a:bodyPr wrap="none" rtlCol="0">
            <a:spAutoFit/>
          </a:bodyPr>
          <a:lstStyle/>
          <a:p>
            <a:pPr algn="ctr"/>
            <a:r>
              <a:rPr lang="en-GB" sz="1600" dirty="0" smtClean="0">
                <a:solidFill>
                  <a:srgbClr val="0072BA"/>
                </a:solidFill>
                <a:latin typeface="Arial" pitchFamily="34" charset="0"/>
                <a:cs typeface="Arial" pitchFamily="34" charset="0"/>
              </a:rPr>
              <a:t>Ensuring</a:t>
            </a:r>
          </a:p>
          <a:p>
            <a:pPr algn="ctr"/>
            <a:r>
              <a:rPr lang="en-GB" sz="1600" dirty="0" smtClean="0">
                <a:solidFill>
                  <a:srgbClr val="0072BA"/>
                </a:solidFill>
                <a:latin typeface="Arial" pitchFamily="34" charset="0"/>
                <a:cs typeface="Arial" pitchFamily="34" charset="0"/>
              </a:rPr>
              <a:t>Consistency and</a:t>
            </a:r>
          </a:p>
          <a:p>
            <a:pPr algn="ctr"/>
            <a:r>
              <a:rPr lang="en-GB" sz="1600" dirty="0" smtClean="0">
                <a:solidFill>
                  <a:srgbClr val="0072BA"/>
                </a:solidFill>
                <a:latin typeface="Arial" pitchFamily="34" charset="0"/>
                <a:cs typeface="Arial" pitchFamily="34" charset="0"/>
              </a:rPr>
              <a:t>reliability</a:t>
            </a:r>
            <a:endParaRPr lang="en-US" sz="1600" dirty="0">
              <a:solidFill>
                <a:srgbClr val="0072BA"/>
              </a:solidFill>
              <a:latin typeface="Arial" pitchFamily="34" charset="0"/>
              <a:cs typeface="Arial" pitchFamily="34" charset="0"/>
            </a:endParaRPr>
          </a:p>
        </p:txBody>
      </p:sp>
      <p:sp>
        <p:nvSpPr>
          <p:cNvPr id="22" name="TextBox 21"/>
          <p:cNvSpPr txBox="1"/>
          <p:nvPr/>
        </p:nvSpPr>
        <p:spPr>
          <a:xfrm>
            <a:off x="2552254" y="1851105"/>
            <a:ext cx="1915909" cy="584775"/>
          </a:xfrm>
          <a:prstGeom prst="rect">
            <a:avLst/>
          </a:prstGeom>
          <a:noFill/>
        </p:spPr>
        <p:txBody>
          <a:bodyPr wrap="none" rtlCol="0">
            <a:spAutoFit/>
          </a:bodyPr>
          <a:lstStyle/>
          <a:p>
            <a:pPr algn="ctr"/>
            <a:r>
              <a:rPr lang="en-GB" sz="1600" dirty="0" smtClean="0">
                <a:solidFill>
                  <a:srgbClr val="0072BA"/>
                </a:solidFill>
                <a:latin typeface="Arial" pitchFamily="34" charset="0"/>
                <a:cs typeface="Arial" pitchFamily="34" charset="0"/>
              </a:rPr>
              <a:t>Establishing</a:t>
            </a:r>
          </a:p>
          <a:p>
            <a:pPr algn="ctr"/>
            <a:r>
              <a:rPr lang="en-GB" sz="1600" dirty="0" smtClean="0">
                <a:solidFill>
                  <a:srgbClr val="0072BA"/>
                </a:solidFill>
                <a:latin typeface="Arial" pitchFamily="34" charset="0"/>
                <a:cs typeface="Arial" pitchFamily="34" charset="0"/>
              </a:rPr>
              <a:t>Strategic principles</a:t>
            </a:r>
            <a:endParaRPr lang="en-US" sz="1600" dirty="0">
              <a:solidFill>
                <a:srgbClr val="0072BA"/>
              </a:solidFill>
              <a:latin typeface="Arial" pitchFamily="34" charset="0"/>
              <a:cs typeface="Arial" pitchFamily="34" charset="0"/>
            </a:endParaRPr>
          </a:p>
        </p:txBody>
      </p:sp>
      <p:sp>
        <p:nvSpPr>
          <p:cNvPr id="23" name="TextBox 22"/>
          <p:cNvSpPr txBox="1"/>
          <p:nvPr/>
        </p:nvSpPr>
        <p:spPr>
          <a:xfrm>
            <a:off x="1582974" y="2743201"/>
            <a:ext cx="2404824" cy="830997"/>
          </a:xfrm>
          <a:prstGeom prst="rect">
            <a:avLst/>
          </a:prstGeom>
          <a:noFill/>
        </p:spPr>
        <p:txBody>
          <a:bodyPr wrap="square" rtlCol="0">
            <a:spAutoFit/>
          </a:bodyPr>
          <a:lstStyle/>
          <a:p>
            <a:pPr algn="ctr"/>
            <a:r>
              <a:rPr lang="en-GB" sz="1600" dirty="0" smtClean="0">
                <a:solidFill>
                  <a:srgbClr val="0072BA"/>
                </a:solidFill>
                <a:latin typeface="Arial" pitchFamily="34" charset="0"/>
                <a:cs typeface="Arial" pitchFamily="34" charset="0"/>
              </a:rPr>
              <a:t>Honouring and applying </a:t>
            </a:r>
          </a:p>
          <a:p>
            <a:pPr algn="ctr"/>
            <a:r>
              <a:rPr lang="en-GB" sz="1600" dirty="0" smtClean="0">
                <a:solidFill>
                  <a:srgbClr val="0072BA"/>
                </a:solidFill>
                <a:latin typeface="Arial" pitchFamily="34" charset="0"/>
                <a:cs typeface="Arial" pitchFamily="34" charset="0"/>
              </a:rPr>
              <a:t>personal and collective wisdom</a:t>
            </a:r>
            <a:endParaRPr lang="en-US" sz="1600" dirty="0">
              <a:solidFill>
                <a:srgbClr val="0072BA"/>
              </a:solidFill>
              <a:latin typeface="Arial" pitchFamily="34" charset="0"/>
              <a:cs typeface="Arial" pitchFamily="34" charset="0"/>
            </a:endParaRPr>
          </a:p>
        </p:txBody>
      </p:sp>
    </p:spTree>
    <p:extLst>
      <p:ext uri="{BB962C8B-B14F-4D97-AF65-F5344CB8AC3E}">
        <p14:creationId xmlns:p14="http://schemas.microsoft.com/office/powerpoint/2010/main" val="216853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fade">
                                      <p:cBhvr>
                                        <p:cTn id="52" dur="500"/>
                                        <p:tgtEl>
                                          <p:spTgt spid="20"/>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fade">
                                      <p:cBhvr>
                                        <p:cTn id="55" dur="500"/>
                                        <p:tgtEl>
                                          <p:spTgt spid="2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2"/>
                                        </p:tgtEl>
                                        <p:attrNameLst>
                                          <p:attrName>style.visibility</p:attrName>
                                        </p:attrNameLst>
                                      </p:cBhvr>
                                      <p:to>
                                        <p:strVal val="visible"/>
                                      </p:to>
                                    </p:set>
                                    <p:animEffect transition="in" filter="fade">
                                      <p:cBhvr>
                                        <p:cTn id="5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2278743" cy="2278743"/>
          </a:xfrm>
          <a:prstGeom prst="rect">
            <a:avLst/>
          </a:prstGeom>
          <a:solidFill>
            <a:srgbClr val="CD7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615542" y="0"/>
            <a:ext cx="2278743" cy="2278743"/>
          </a:xfrm>
          <a:prstGeom prst="rect">
            <a:avLst/>
          </a:prstGeom>
          <a:solidFill>
            <a:srgbClr val="B733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298554" y="2300506"/>
            <a:ext cx="2278743" cy="2278743"/>
          </a:xfrm>
          <a:prstGeom prst="rect">
            <a:avLst/>
          </a:prstGeom>
          <a:solidFill>
            <a:srgbClr val="E3A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914096" y="2300506"/>
            <a:ext cx="2278743" cy="2278743"/>
          </a:xfrm>
          <a:prstGeom prst="rect">
            <a:avLst/>
          </a:prstGeom>
          <a:solidFill>
            <a:srgbClr val="DC99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586522"/>
            <a:ext cx="2278743" cy="2278743"/>
          </a:xfrm>
          <a:prstGeom prst="rect">
            <a:avLst/>
          </a:prstGeom>
          <a:solidFill>
            <a:srgbClr val="B733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15542" y="4586522"/>
            <a:ext cx="2278743" cy="2278743"/>
          </a:xfrm>
          <a:prstGeom prst="rect">
            <a:avLst/>
          </a:prstGeom>
          <a:solidFill>
            <a:srgbClr val="B733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7068457" y="304800"/>
            <a:ext cx="1854200" cy="1661993"/>
          </a:xfrm>
          <a:prstGeom prst="rect">
            <a:avLst/>
          </a:prstGeom>
          <a:noFill/>
        </p:spPr>
        <p:txBody>
          <a:bodyPr wrap="square" rtlCol="0">
            <a:spAutoFit/>
          </a:bodyPr>
          <a:lstStyle/>
          <a:p>
            <a:r>
              <a:rPr lang="en-GB" sz="3000" baseline="30000" dirty="0" smtClean="0">
                <a:latin typeface="Arial" pitchFamily="34" charset="0"/>
                <a:cs typeface="Arial" pitchFamily="34" charset="0"/>
              </a:rPr>
              <a:t>Bring pragmatism to their decision making</a:t>
            </a:r>
          </a:p>
          <a:p>
            <a:endParaRPr lang="en-GB" sz="2200" dirty="0">
              <a:latin typeface="Arial" pitchFamily="34" charset="0"/>
              <a:cs typeface="Arial" pitchFamily="34" charset="0"/>
            </a:endParaRPr>
          </a:p>
        </p:txBody>
      </p:sp>
      <p:sp>
        <p:nvSpPr>
          <p:cNvPr id="5" name="TextBox 4"/>
          <p:cNvSpPr txBox="1"/>
          <p:nvPr/>
        </p:nvSpPr>
        <p:spPr>
          <a:xfrm>
            <a:off x="192543" y="2509383"/>
            <a:ext cx="1854200" cy="1046440"/>
          </a:xfrm>
          <a:prstGeom prst="rect">
            <a:avLst/>
          </a:prstGeom>
          <a:noFill/>
        </p:spPr>
        <p:txBody>
          <a:bodyPr wrap="square" rtlCol="0">
            <a:spAutoFit/>
          </a:bodyPr>
          <a:lstStyle/>
          <a:p>
            <a:r>
              <a:rPr lang="en-GB" sz="3000" baseline="30000" dirty="0" smtClean="0">
                <a:latin typeface="Arial" pitchFamily="34" charset="0"/>
                <a:cs typeface="Arial" pitchFamily="34" charset="0"/>
              </a:rPr>
              <a:t>Are direct and to the point</a:t>
            </a:r>
          </a:p>
          <a:p>
            <a:endParaRPr lang="en-GB" sz="2200" dirty="0">
              <a:latin typeface="Arial" pitchFamily="34" charset="0"/>
              <a:cs typeface="Arial" pitchFamily="34" charset="0"/>
            </a:endParaRPr>
          </a:p>
        </p:txBody>
      </p:sp>
      <p:sp>
        <p:nvSpPr>
          <p:cNvPr id="6" name="TextBox 5"/>
          <p:cNvSpPr txBox="1"/>
          <p:nvPr/>
        </p:nvSpPr>
        <p:spPr>
          <a:xfrm>
            <a:off x="2445125" y="4812403"/>
            <a:ext cx="1680827"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Demonstrate a sense of urgency</a:t>
            </a:r>
          </a:p>
        </p:txBody>
      </p:sp>
      <p:sp>
        <p:nvSpPr>
          <p:cNvPr id="7" name="TextBox 6"/>
          <p:cNvSpPr txBox="1"/>
          <p:nvPr/>
        </p:nvSpPr>
        <p:spPr>
          <a:xfrm>
            <a:off x="4737284" y="2509383"/>
            <a:ext cx="1854200"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Are quick to initiate action</a:t>
            </a:r>
          </a:p>
        </p:txBody>
      </p:sp>
      <p:sp>
        <p:nvSpPr>
          <p:cNvPr id="8" name="TextBox 7"/>
          <p:cNvSpPr txBox="1"/>
          <p:nvPr/>
        </p:nvSpPr>
        <p:spPr>
          <a:xfrm>
            <a:off x="2464984" y="2509383"/>
            <a:ext cx="1984351" cy="1631216"/>
          </a:xfrm>
          <a:prstGeom prst="rect">
            <a:avLst/>
          </a:prstGeom>
          <a:noFill/>
        </p:spPr>
        <p:txBody>
          <a:bodyPr wrap="square" rtlCol="0">
            <a:spAutoFit/>
          </a:bodyPr>
          <a:lstStyle/>
          <a:p>
            <a:r>
              <a:rPr lang="en-GB" sz="3000" baseline="30000" dirty="0" smtClean="0">
                <a:latin typeface="Arial" pitchFamily="34" charset="0"/>
                <a:cs typeface="Arial" pitchFamily="34" charset="0"/>
              </a:rPr>
              <a:t>Quickly establish the pros and cons of a particular course of action</a:t>
            </a:r>
          </a:p>
        </p:txBody>
      </p:sp>
      <p:sp>
        <p:nvSpPr>
          <p:cNvPr id="15" name="TextBox 14"/>
          <p:cNvSpPr txBox="1"/>
          <p:nvPr/>
        </p:nvSpPr>
        <p:spPr>
          <a:xfrm>
            <a:off x="2406636" y="214290"/>
            <a:ext cx="2101864" cy="2010807"/>
          </a:xfrm>
          <a:prstGeom prst="rect">
            <a:avLst/>
          </a:prstGeom>
          <a:noFill/>
        </p:spPr>
        <p:txBody>
          <a:bodyPr wrap="square" rtlCol="0">
            <a:spAutoFit/>
          </a:bodyPr>
          <a:lstStyle/>
          <a:p>
            <a:r>
              <a:rPr lang="en-GB" sz="3400" b="1" baseline="30000" dirty="0" smtClean="0">
                <a:latin typeface="Arial" pitchFamily="34" charset="0"/>
                <a:cs typeface="Arial" pitchFamily="34" charset="0"/>
              </a:rPr>
              <a:t>Leaders with a preference for Fiery Red energy …</a:t>
            </a:r>
          </a:p>
          <a:p>
            <a:endParaRPr lang="en-GB" sz="3400" b="1" dirty="0">
              <a:latin typeface="Arial" pitchFamily="34" charset="0"/>
              <a:cs typeface="Arial" pitchFamily="34" charset="0"/>
            </a:endParaRPr>
          </a:p>
        </p:txBody>
      </p:sp>
      <p:sp>
        <p:nvSpPr>
          <p:cNvPr id="16" name="Footer Placeholder 3"/>
          <p:cNvSpPr txBox="1">
            <a:spLocks/>
          </p:cNvSpPr>
          <p:nvPr/>
        </p:nvSpPr>
        <p:spPr>
          <a:xfrm>
            <a:off x="0" y="6645275"/>
            <a:ext cx="88773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The Insights Group Ltd, 2009. All rights reserved.</a:t>
            </a:r>
            <a:endPar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17" name="TextBox 16"/>
          <p:cNvSpPr txBox="1"/>
          <p:nvPr/>
        </p:nvSpPr>
        <p:spPr>
          <a:xfrm>
            <a:off x="7077872" y="4812403"/>
            <a:ext cx="1865407" cy="1631216"/>
          </a:xfrm>
          <a:prstGeom prst="rect">
            <a:avLst/>
          </a:prstGeom>
          <a:noFill/>
        </p:spPr>
        <p:txBody>
          <a:bodyPr wrap="square" rtlCol="0">
            <a:spAutoFit/>
          </a:bodyPr>
          <a:lstStyle/>
          <a:p>
            <a:r>
              <a:rPr lang="en-GB" sz="3000" baseline="30000" dirty="0" smtClean="0">
                <a:latin typeface="Arial" pitchFamily="34" charset="0"/>
                <a:cs typeface="Arial" pitchFamily="34" charset="0"/>
              </a:rPr>
              <a:t>Cleary state what has to be done, by whom and by when.</a:t>
            </a:r>
          </a:p>
        </p:txBody>
      </p:sp>
    </p:spTree>
    <p:extLst>
      <p:ext uri="{BB962C8B-B14F-4D97-AF65-F5344CB8AC3E}">
        <p14:creationId xmlns:p14="http://schemas.microsoft.com/office/powerpoint/2010/main" val="6110807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2278743" cy="2278743"/>
          </a:xfrm>
          <a:prstGeom prst="rect">
            <a:avLst/>
          </a:prstGeom>
          <a:solidFill>
            <a:srgbClr val="FEDA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615542" y="0"/>
            <a:ext cx="2278743" cy="2278743"/>
          </a:xfrm>
          <a:prstGeom prst="rect">
            <a:avLst/>
          </a:prstGeom>
          <a:solidFill>
            <a:srgbClr val="FDC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98554" y="2300506"/>
            <a:ext cx="2278743" cy="2278743"/>
          </a:xfrm>
          <a:prstGeom prst="rect">
            <a:avLst/>
          </a:prstGeom>
          <a:solidFill>
            <a:srgbClr val="FED5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914096" y="2300506"/>
            <a:ext cx="2278743" cy="2278743"/>
          </a:xfrm>
          <a:prstGeom prst="rect">
            <a:avLst/>
          </a:prstGeom>
          <a:solidFill>
            <a:srgbClr val="FFE5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0" y="4586522"/>
            <a:ext cx="2278743" cy="2278743"/>
          </a:xfrm>
          <a:prstGeom prst="rect">
            <a:avLst/>
          </a:prstGeom>
          <a:solidFill>
            <a:srgbClr val="FDC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615542" y="4586522"/>
            <a:ext cx="2278743" cy="2278743"/>
          </a:xfrm>
          <a:prstGeom prst="rect">
            <a:avLst/>
          </a:prstGeom>
          <a:solidFill>
            <a:srgbClr val="FDC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81236" y="165100"/>
            <a:ext cx="2101864" cy="2359620"/>
          </a:xfrm>
          <a:prstGeom prst="rect">
            <a:avLst/>
          </a:prstGeom>
          <a:noFill/>
        </p:spPr>
        <p:txBody>
          <a:bodyPr wrap="square" rtlCol="0">
            <a:spAutoFit/>
          </a:bodyPr>
          <a:lstStyle/>
          <a:p>
            <a:r>
              <a:rPr lang="en-GB" sz="3400" b="1" baseline="30000" dirty="0" smtClean="0">
                <a:latin typeface="Arial" pitchFamily="34" charset="0"/>
                <a:cs typeface="Arial" pitchFamily="34" charset="0"/>
              </a:rPr>
              <a:t>Leaders with a preference for Sunshine Yellow energy …</a:t>
            </a:r>
          </a:p>
          <a:p>
            <a:endParaRPr lang="en-GB" sz="3400" b="1" dirty="0">
              <a:latin typeface="Arial" pitchFamily="34" charset="0"/>
              <a:cs typeface="Arial" pitchFamily="34" charset="0"/>
            </a:endParaRPr>
          </a:p>
        </p:txBody>
      </p:sp>
      <p:sp>
        <p:nvSpPr>
          <p:cNvPr id="15" name="Footer Placeholder 3"/>
          <p:cNvSpPr txBox="1">
            <a:spLocks/>
          </p:cNvSpPr>
          <p:nvPr/>
        </p:nvSpPr>
        <p:spPr>
          <a:xfrm>
            <a:off x="0" y="6645275"/>
            <a:ext cx="88773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The Insights Group Ltd, 2009. All rights reserved.</a:t>
            </a:r>
            <a:endPar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3" name="TextBox 2"/>
          <p:cNvSpPr txBox="1"/>
          <p:nvPr/>
        </p:nvSpPr>
        <p:spPr>
          <a:xfrm>
            <a:off x="7017837" y="304800"/>
            <a:ext cx="1854200"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Endeavour to get people involved</a:t>
            </a:r>
          </a:p>
        </p:txBody>
      </p:sp>
      <p:sp>
        <p:nvSpPr>
          <p:cNvPr id="4" name="TextBox 3"/>
          <p:cNvSpPr txBox="1"/>
          <p:nvPr/>
        </p:nvSpPr>
        <p:spPr>
          <a:xfrm>
            <a:off x="202853" y="2485826"/>
            <a:ext cx="1854200"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Imagine “what could be”</a:t>
            </a:r>
          </a:p>
        </p:txBody>
      </p:sp>
      <p:sp>
        <p:nvSpPr>
          <p:cNvPr id="5" name="TextBox 4"/>
          <p:cNvSpPr txBox="1"/>
          <p:nvPr/>
        </p:nvSpPr>
        <p:spPr>
          <a:xfrm>
            <a:off x="2345784" y="4806535"/>
            <a:ext cx="2794929" cy="1046440"/>
          </a:xfrm>
          <a:prstGeom prst="rect">
            <a:avLst/>
          </a:prstGeom>
          <a:noFill/>
        </p:spPr>
        <p:txBody>
          <a:bodyPr wrap="square" rtlCol="0">
            <a:spAutoFit/>
          </a:bodyPr>
          <a:lstStyle/>
          <a:p>
            <a:r>
              <a:rPr lang="en-GB" sz="3000" baseline="30000" dirty="0" smtClean="0">
                <a:latin typeface="Arial" pitchFamily="34" charset="0"/>
                <a:cs typeface="Arial" pitchFamily="34" charset="0"/>
              </a:rPr>
              <a:t>Enjoy stimulating group discussion</a:t>
            </a:r>
          </a:p>
          <a:p>
            <a:endParaRPr lang="en-GB" sz="2200" dirty="0">
              <a:latin typeface="Arial" pitchFamily="34" charset="0"/>
              <a:cs typeface="Arial" pitchFamily="34" charset="0"/>
            </a:endParaRPr>
          </a:p>
        </p:txBody>
      </p:sp>
      <p:sp>
        <p:nvSpPr>
          <p:cNvPr id="6" name="TextBox 5"/>
          <p:cNvSpPr txBox="1"/>
          <p:nvPr/>
        </p:nvSpPr>
        <p:spPr>
          <a:xfrm>
            <a:off x="7025578" y="4728476"/>
            <a:ext cx="1854200" cy="1938992"/>
          </a:xfrm>
          <a:prstGeom prst="rect">
            <a:avLst/>
          </a:prstGeom>
          <a:noFill/>
        </p:spPr>
        <p:txBody>
          <a:bodyPr wrap="square" rtlCol="0">
            <a:spAutoFit/>
          </a:bodyPr>
          <a:lstStyle/>
          <a:p>
            <a:r>
              <a:rPr lang="en-GB" sz="3000" baseline="30000" dirty="0" smtClean="0">
                <a:latin typeface="Arial" pitchFamily="34" charset="0"/>
                <a:cs typeface="Arial" pitchFamily="34" charset="0"/>
              </a:rPr>
              <a:t>Shift their thinking from present day reality to future possibilities</a:t>
            </a:r>
          </a:p>
        </p:txBody>
      </p:sp>
      <p:sp>
        <p:nvSpPr>
          <p:cNvPr id="7" name="TextBox 6"/>
          <p:cNvSpPr txBox="1"/>
          <p:nvPr/>
        </p:nvSpPr>
        <p:spPr>
          <a:xfrm>
            <a:off x="4672929" y="2441220"/>
            <a:ext cx="2140468"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Act as a catalyst for future growth</a:t>
            </a:r>
          </a:p>
        </p:txBody>
      </p:sp>
      <p:sp>
        <p:nvSpPr>
          <p:cNvPr id="16" name="TextBox 15"/>
          <p:cNvSpPr txBox="1"/>
          <p:nvPr/>
        </p:nvSpPr>
        <p:spPr>
          <a:xfrm>
            <a:off x="2398076" y="2485826"/>
            <a:ext cx="2129319" cy="1785104"/>
          </a:xfrm>
          <a:prstGeom prst="rect">
            <a:avLst/>
          </a:prstGeom>
          <a:noFill/>
        </p:spPr>
        <p:txBody>
          <a:bodyPr wrap="square" rtlCol="0">
            <a:spAutoFit/>
          </a:bodyPr>
          <a:lstStyle/>
          <a:p>
            <a:r>
              <a:rPr lang="en-GB" sz="3000" baseline="30000" dirty="0" smtClean="0">
                <a:latin typeface="Arial" pitchFamily="34" charset="0"/>
                <a:cs typeface="Arial" pitchFamily="34" charset="0"/>
              </a:rPr>
              <a:t>Are enthusiastic, engaging, encouraging and appreciative</a:t>
            </a:r>
          </a:p>
          <a:p>
            <a:r>
              <a:rPr lang="en-GB" sz="3000" dirty="0" smtClean="0">
                <a:latin typeface="Arial" pitchFamily="34" charset="0"/>
                <a:cs typeface="Arial" pitchFamily="34" charset="0"/>
              </a:rPr>
              <a:t> </a:t>
            </a:r>
            <a:endParaRPr lang="en-GB" sz="3000" baseline="30000" dirty="0" smtClean="0">
              <a:latin typeface="Arial" pitchFamily="34" charset="0"/>
              <a:cs typeface="Arial" pitchFamily="34" charset="0"/>
            </a:endParaRPr>
          </a:p>
        </p:txBody>
      </p:sp>
    </p:spTree>
    <p:extLst>
      <p:ext uri="{BB962C8B-B14F-4D97-AF65-F5344CB8AC3E}">
        <p14:creationId xmlns:p14="http://schemas.microsoft.com/office/powerpoint/2010/main" val="22168782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2278743" cy="2278743"/>
          </a:xfrm>
          <a:prstGeom prst="rect">
            <a:avLst/>
          </a:prstGeom>
          <a:solidFill>
            <a:srgbClr val="AEBD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615542" y="0"/>
            <a:ext cx="2278743" cy="2278743"/>
          </a:xfrm>
          <a:prstGeom prst="rect">
            <a:avLst/>
          </a:prstGeom>
          <a:solidFill>
            <a:srgbClr val="8BA4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98554" y="2300506"/>
            <a:ext cx="2278743" cy="2278743"/>
          </a:xfrm>
          <a:prstGeom prst="rect">
            <a:avLst/>
          </a:prstGeom>
          <a:solidFill>
            <a:srgbClr val="D1D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914096" y="2300506"/>
            <a:ext cx="2278743" cy="2278743"/>
          </a:xfrm>
          <a:prstGeom prst="rect">
            <a:avLst/>
          </a:prstGeom>
          <a:solidFill>
            <a:srgbClr val="C5D0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0" y="4586522"/>
            <a:ext cx="2278743" cy="2278743"/>
          </a:xfrm>
          <a:prstGeom prst="rect">
            <a:avLst/>
          </a:prstGeom>
          <a:solidFill>
            <a:srgbClr val="8BA4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615542" y="4586522"/>
            <a:ext cx="2278743" cy="2278743"/>
          </a:xfrm>
          <a:prstGeom prst="rect">
            <a:avLst/>
          </a:prstGeom>
          <a:solidFill>
            <a:srgbClr val="8BA4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406636" y="150790"/>
            <a:ext cx="1898664" cy="2708434"/>
          </a:xfrm>
          <a:prstGeom prst="rect">
            <a:avLst/>
          </a:prstGeom>
          <a:noFill/>
        </p:spPr>
        <p:txBody>
          <a:bodyPr wrap="square" rtlCol="0">
            <a:spAutoFit/>
          </a:bodyPr>
          <a:lstStyle/>
          <a:p>
            <a:r>
              <a:rPr lang="en-GB" sz="3400" b="1" baseline="30000" dirty="0" smtClean="0">
                <a:latin typeface="Arial" pitchFamily="34" charset="0"/>
                <a:cs typeface="Arial" pitchFamily="34" charset="0"/>
              </a:rPr>
              <a:t>Leaders with a preference for Earth Green energy …</a:t>
            </a:r>
          </a:p>
          <a:p>
            <a:endParaRPr lang="en-GB" sz="3400" b="1" dirty="0">
              <a:latin typeface="Arial" pitchFamily="34" charset="0"/>
              <a:cs typeface="Arial" pitchFamily="34" charset="0"/>
            </a:endParaRPr>
          </a:p>
        </p:txBody>
      </p:sp>
      <p:sp>
        <p:nvSpPr>
          <p:cNvPr id="15" name="Footer Placeholder 3"/>
          <p:cNvSpPr txBox="1">
            <a:spLocks/>
          </p:cNvSpPr>
          <p:nvPr/>
        </p:nvSpPr>
        <p:spPr>
          <a:xfrm>
            <a:off x="0" y="6645275"/>
            <a:ext cx="88773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The Insights Group Ltd, 2009. All rights reserved.</a:t>
            </a:r>
            <a:endPar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3" name="TextBox 2"/>
          <p:cNvSpPr txBox="1"/>
          <p:nvPr/>
        </p:nvSpPr>
        <p:spPr>
          <a:xfrm>
            <a:off x="7061200" y="241300"/>
            <a:ext cx="1854200"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Aim to create the ideal environment</a:t>
            </a:r>
          </a:p>
        </p:txBody>
      </p:sp>
      <p:sp>
        <p:nvSpPr>
          <p:cNvPr id="4" name="TextBox 3"/>
          <p:cNvSpPr txBox="1"/>
          <p:nvPr/>
        </p:nvSpPr>
        <p:spPr>
          <a:xfrm>
            <a:off x="171295" y="2494659"/>
            <a:ext cx="1854200"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Are helpful and supportive</a:t>
            </a:r>
          </a:p>
        </p:txBody>
      </p:sp>
      <p:sp>
        <p:nvSpPr>
          <p:cNvPr id="5" name="TextBox 4"/>
          <p:cNvSpPr txBox="1"/>
          <p:nvPr/>
        </p:nvSpPr>
        <p:spPr>
          <a:xfrm>
            <a:off x="2418886" y="4717325"/>
            <a:ext cx="2063904" cy="2277547"/>
          </a:xfrm>
          <a:prstGeom prst="rect">
            <a:avLst/>
          </a:prstGeom>
          <a:noFill/>
        </p:spPr>
        <p:txBody>
          <a:bodyPr wrap="square" rtlCol="0">
            <a:spAutoFit/>
          </a:bodyPr>
          <a:lstStyle/>
          <a:p>
            <a:r>
              <a:rPr lang="en-GB" sz="3000" baseline="30000" dirty="0" smtClean="0">
                <a:latin typeface="Arial" pitchFamily="34" charset="0"/>
                <a:cs typeface="Arial" pitchFamily="34" charset="0"/>
              </a:rPr>
              <a:t>Rely on personal and subjective criteria, e.g. values, opinions and beliefs</a:t>
            </a:r>
          </a:p>
          <a:p>
            <a:endParaRPr lang="en-GB" sz="2200" dirty="0">
              <a:latin typeface="Arial" pitchFamily="34" charset="0"/>
              <a:cs typeface="Arial" pitchFamily="34" charset="0"/>
            </a:endParaRPr>
          </a:p>
        </p:txBody>
      </p:sp>
      <p:sp>
        <p:nvSpPr>
          <p:cNvPr id="7" name="TextBox 6"/>
          <p:cNvSpPr txBox="1"/>
          <p:nvPr/>
        </p:nvSpPr>
        <p:spPr>
          <a:xfrm>
            <a:off x="4722798" y="2494659"/>
            <a:ext cx="1982802"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Appeal to others’ values</a:t>
            </a:r>
          </a:p>
        </p:txBody>
      </p:sp>
      <p:sp>
        <p:nvSpPr>
          <p:cNvPr id="16" name="TextBox 15"/>
          <p:cNvSpPr txBox="1"/>
          <p:nvPr/>
        </p:nvSpPr>
        <p:spPr>
          <a:xfrm>
            <a:off x="2442426" y="2494659"/>
            <a:ext cx="1854200"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Are careful not to overuse their authority</a:t>
            </a:r>
          </a:p>
        </p:txBody>
      </p:sp>
      <p:sp>
        <p:nvSpPr>
          <p:cNvPr id="17" name="TextBox 16"/>
          <p:cNvSpPr txBox="1"/>
          <p:nvPr/>
        </p:nvSpPr>
        <p:spPr>
          <a:xfrm>
            <a:off x="7073520" y="4793100"/>
            <a:ext cx="1854200"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Respect others’ choices</a:t>
            </a:r>
          </a:p>
        </p:txBody>
      </p:sp>
    </p:spTree>
    <p:extLst>
      <p:ext uri="{BB962C8B-B14F-4D97-AF65-F5344CB8AC3E}">
        <p14:creationId xmlns:p14="http://schemas.microsoft.com/office/powerpoint/2010/main" val="14359792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2278743" cy="2278743"/>
          </a:xfrm>
          <a:prstGeom prst="rect">
            <a:avLst/>
          </a:prstGeom>
          <a:solidFill>
            <a:srgbClr val="4B96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615542" y="0"/>
            <a:ext cx="2278743" cy="2278743"/>
          </a:xfrm>
          <a:prstGeom prst="rect">
            <a:avLst/>
          </a:prstGeom>
          <a:solidFill>
            <a:srgbClr val="0072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98554" y="2300506"/>
            <a:ext cx="2278743" cy="2278743"/>
          </a:xfrm>
          <a:prstGeom prst="rect">
            <a:avLst/>
          </a:prstGeom>
          <a:solidFill>
            <a:srgbClr val="A4C2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914096" y="2300506"/>
            <a:ext cx="2278743" cy="2278743"/>
          </a:xfrm>
          <a:prstGeom prst="rect">
            <a:avLst/>
          </a:prstGeom>
          <a:solidFill>
            <a:srgbClr val="89B3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0" y="4586522"/>
            <a:ext cx="2278743" cy="2278743"/>
          </a:xfrm>
          <a:prstGeom prst="rect">
            <a:avLst/>
          </a:prstGeom>
          <a:solidFill>
            <a:srgbClr val="0072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615542" y="4586522"/>
            <a:ext cx="2278743" cy="2278743"/>
          </a:xfrm>
          <a:prstGeom prst="rect">
            <a:avLst/>
          </a:prstGeom>
          <a:solidFill>
            <a:srgbClr val="0072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406636" y="214290"/>
            <a:ext cx="2101864" cy="2010807"/>
          </a:xfrm>
          <a:prstGeom prst="rect">
            <a:avLst/>
          </a:prstGeom>
          <a:noFill/>
        </p:spPr>
        <p:txBody>
          <a:bodyPr wrap="square" rtlCol="0">
            <a:spAutoFit/>
          </a:bodyPr>
          <a:lstStyle/>
          <a:p>
            <a:r>
              <a:rPr lang="en-GB" sz="3400" b="1" baseline="30000" dirty="0" smtClean="0">
                <a:latin typeface="Arial" pitchFamily="34" charset="0"/>
                <a:cs typeface="Arial" pitchFamily="34" charset="0"/>
              </a:rPr>
              <a:t>Leaders with a preference for Cool Blue energy …</a:t>
            </a:r>
          </a:p>
          <a:p>
            <a:endParaRPr lang="en-GB" sz="3400" b="1" dirty="0">
              <a:latin typeface="Arial" pitchFamily="34" charset="0"/>
              <a:cs typeface="Arial" pitchFamily="34" charset="0"/>
            </a:endParaRPr>
          </a:p>
        </p:txBody>
      </p:sp>
      <p:sp>
        <p:nvSpPr>
          <p:cNvPr id="15" name="Footer Placeholder 3"/>
          <p:cNvSpPr txBox="1">
            <a:spLocks/>
          </p:cNvSpPr>
          <p:nvPr/>
        </p:nvSpPr>
        <p:spPr>
          <a:xfrm>
            <a:off x="0" y="6645275"/>
            <a:ext cx="88773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The Insights Group Ltd, 2009. All rights reserved.</a:t>
            </a:r>
            <a:endPar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4" name="TextBox 3"/>
          <p:cNvSpPr txBox="1"/>
          <p:nvPr/>
        </p:nvSpPr>
        <p:spPr>
          <a:xfrm>
            <a:off x="148770" y="2398744"/>
            <a:ext cx="1903965" cy="2246769"/>
          </a:xfrm>
          <a:prstGeom prst="rect">
            <a:avLst/>
          </a:prstGeom>
          <a:noFill/>
        </p:spPr>
        <p:txBody>
          <a:bodyPr wrap="square" rtlCol="0">
            <a:spAutoFit/>
          </a:bodyPr>
          <a:lstStyle/>
          <a:p>
            <a:r>
              <a:rPr lang="en-GB" sz="3000" baseline="30000" dirty="0" smtClean="0">
                <a:latin typeface="Arial" pitchFamily="34" charset="0"/>
                <a:cs typeface="Arial" pitchFamily="34" charset="0"/>
              </a:rPr>
              <a:t>Use sound rationale and logical reasoning for making assessments and decisions</a:t>
            </a:r>
          </a:p>
        </p:txBody>
      </p:sp>
      <p:sp>
        <p:nvSpPr>
          <p:cNvPr id="5" name="TextBox 4"/>
          <p:cNvSpPr txBox="1"/>
          <p:nvPr/>
        </p:nvSpPr>
        <p:spPr>
          <a:xfrm>
            <a:off x="2476500" y="4827598"/>
            <a:ext cx="1946210" cy="1631216"/>
          </a:xfrm>
          <a:prstGeom prst="rect">
            <a:avLst/>
          </a:prstGeom>
          <a:noFill/>
        </p:spPr>
        <p:txBody>
          <a:bodyPr wrap="square" rtlCol="0">
            <a:spAutoFit/>
          </a:bodyPr>
          <a:lstStyle/>
          <a:p>
            <a:r>
              <a:rPr lang="en-GB" sz="3000" baseline="30000" dirty="0" smtClean="0">
                <a:latin typeface="Arial" pitchFamily="34" charset="0"/>
                <a:cs typeface="Arial" pitchFamily="34" charset="0"/>
              </a:rPr>
              <a:t>Give others time to think through issues before coming to a conclusion</a:t>
            </a:r>
          </a:p>
        </p:txBody>
      </p:sp>
      <p:sp>
        <p:nvSpPr>
          <p:cNvPr id="6" name="TextBox 5"/>
          <p:cNvSpPr txBox="1"/>
          <p:nvPr/>
        </p:nvSpPr>
        <p:spPr>
          <a:xfrm>
            <a:off x="2529891" y="2398744"/>
            <a:ext cx="1724869" cy="1969770"/>
          </a:xfrm>
          <a:prstGeom prst="rect">
            <a:avLst/>
          </a:prstGeom>
          <a:noFill/>
        </p:spPr>
        <p:txBody>
          <a:bodyPr wrap="square" rtlCol="0">
            <a:spAutoFit/>
          </a:bodyPr>
          <a:lstStyle/>
          <a:p>
            <a:r>
              <a:rPr lang="en-GB" sz="3000" baseline="30000" dirty="0" smtClean="0">
                <a:latin typeface="Arial" pitchFamily="34" charset="0"/>
                <a:cs typeface="Arial" pitchFamily="34" charset="0"/>
              </a:rPr>
              <a:t>Are thoughtful and take a considered approach</a:t>
            </a:r>
          </a:p>
          <a:p>
            <a:endParaRPr lang="en-GB" sz="2200" dirty="0">
              <a:latin typeface="Arial" pitchFamily="34" charset="0"/>
              <a:cs typeface="Arial" pitchFamily="34" charset="0"/>
            </a:endParaRPr>
          </a:p>
        </p:txBody>
      </p:sp>
      <p:sp>
        <p:nvSpPr>
          <p:cNvPr id="7" name="TextBox 6"/>
          <p:cNvSpPr txBox="1"/>
          <p:nvPr/>
        </p:nvSpPr>
        <p:spPr>
          <a:xfrm>
            <a:off x="4849798" y="2398744"/>
            <a:ext cx="1854200" cy="1323439"/>
          </a:xfrm>
          <a:prstGeom prst="rect">
            <a:avLst/>
          </a:prstGeom>
          <a:noFill/>
        </p:spPr>
        <p:txBody>
          <a:bodyPr wrap="square" rtlCol="0">
            <a:spAutoFit/>
          </a:bodyPr>
          <a:lstStyle/>
          <a:p>
            <a:r>
              <a:rPr lang="en-GB" sz="3000" baseline="30000" dirty="0" smtClean="0">
                <a:latin typeface="Arial" pitchFamily="34" charset="0"/>
                <a:cs typeface="Arial" pitchFamily="34" charset="0"/>
              </a:rPr>
              <a:t>Look primarily to input that is factual and precise</a:t>
            </a:r>
          </a:p>
        </p:txBody>
      </p:sp>
      <p:sp>
        <p:nvSpPr>
          <p:cNvPr id="16" name="TextBox 15"/>
          <p:cNvSpPr txBox="1"/>
          <p:nvPr/>
        </p:nvSpPr>
        <p:spPr>
          <a:xfrm>
            <a:off x="7064264" y="198302"/>
            <a:ext cx="1854200" cy="1323439"/>
          </a:xfrm>
          <a:prstGeom prst="rect">
            <a:avLst/>
          </a:prstGeom>
          <a:noFill/>
        </p:spPr>
        <p:txBody>
          <a:bodyPr wrap="square" rtlCol="0">
            <a:spAutoFit/>
          </a:bodyPr>
          <a:lstStyle/>
          <a:p>
            <a:r>
              <a:rPr lang="en-GB" sz="3000" baseline="30000" dirty="0" smtClean="0">
                <a:latin typeface="Arial" pitchFamily="34" charset="0"/>
                <a:cs typeface="Arial" pitchFamily="34" charset="0"/>
              </a:rPr>
              <a:t>Process information methodically and literally.</a:t>
            </a:r>
          </a:p>
        </p:txBody>
      </p:sp>
      <p:sp>
        <p:nvSpPr>
          <p:cNvPr id="17" name="TextBox 16"/>
          <p:cNvSpPr txBox="1"/>
          <p:nvPr/>
        </p:nvSpPr>
        <p:spPr>
          <a:xfrm>
            <a:off x="7107806" y="4776522"/>
            <a:ext cx="1854200" cy="1323439"/>
          </a:xfrm>
          <a:prstGeom prst="rect">
            <a:avLst/>
          </a:prstGeom>
          <a:noFill/>
        </p:spPr>
        <p:txBody>
          <a:bodyPr wrap="square" rtlCol="0">
            <a:spAutoFit/>
          </a:bodyPr>
          <a:lstStyle/>
          <a:p>
            <a:r>
              <a:rPr lang="en-GB" sz="3000" baseline="30000" dirty="0" smtClean="0">
                <a:latin typeface="Arial" pitchFamily="34" charset="0"/>
                <a:cs typeface="Arial" pitchFamily="34" charset="0"/>
              </a:rPr>
              <a:t>Are precise in stating what has to be done and why</a:t>
            </a:r>
          </a:p>
        </p:txBody>
      </p:sp>
    </p:spTree>
    <p:extLst>
      <p:ext uri="{BB962C8B-B14F-4D97-AF65-F5344CB8AC3E}">
        <p14:creationId xmlns:p14="http://schemas.microsoft.com/office/powerpoint/2010/main" val="34556970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Documents and Settings\jmorleyhill\My Documents\Version Cue\Compass Learning Library\documents\Global Portfolio workbooks\Kim\Leadership\TL Wheel_enGB.png"/>
          <p:cNvPicPr>
            <a:picLocks noChangeAspect="1" noChangeArrowheads="1"/>
          </p:cNvPicPr>
          <p:nvPr/>
        </p:nvPicPr>
        <p:blipFill>
          <a:blip r:embed="rId2" cstate="print"/>
          <a:srcRect/>
          <a:stretch>
            <a:fillRect/>
          </a:stretch>
        </p:blipFill>
        <p:spPr bwMode="auto">
          <a:xfrm>
            <a:off x="3522831" y="1303738"/>
            <a:ext cx="4684469" cy="4684469"/>
          </a:xfrm>
          <a:prstGeom prst="rect">
            <a:avLst/>
          </a:prstGeom>
          <a:noFill/>
        </p:spPr>
      </p:pic>
      <p:sp>
        <p:nvSpPr>
          <p:cNvPr id="4" name="Title 3"/>
          <p:cNvSpPr>
            <a:spLocks noGrp="1"/>
          </p:cNvSpPr>
          <p:nvPr>
            <p:ph type="title"/>
          </p:nvPr>
        </p:nvSpPr>
        <p:spPr>
          <a:xfrm>
            <a:off x="457199" y="363538"/>
            <a:ext cx="3144645" cy="2163762"/>
          </a:xfrm>
        </p:spPr>
        <p:txBody>
          <a:bodyPr/>
          <a:lstStyle/>
          <a:p>
            <a:r>
              <a:rPr lang="en-GB" dirty="0" smtClean="0"/>
              <a:t>The Four Manifestations of Leadership</a:t>
            </a:r>
            <a:endParaRPr lang="en-US" dirty="0"/>
          </a:p>
        </p:txBody>
      </p:sp>
    </p:spTree>
    <p:extLst>
      <p:ext uri="{BB962C8B-B14F-4D97-AF65-F5344CB8AC3E}">
        <p14:creationId xmlns:p14="http://schemas.microsoft.com/office/powerpoint/2010/main" val="3755132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Results Leadership</a:t>
            </a:r>
            <a:endParaRPr lang="en-GB" dirty="0">
              <a:solidFill>
                <a:srgbClr val="7030A0"/>
              </a:solidFill>
            </a:endParaRPr>
          </a:p>
        </p:txBody>
      </p:sp>
      <p:sp>
        <p:nvSpPr>
          <p:cNvPr id="3" name="Content Placeholder 2"/>
          <p:cNvSpPr>
            <a:spLocks noGrp="1"/>
          </p:cNvSpPr>
          <p:nvPr>
            <p:ph idx="1"/>
          </p:nvPr>
        </p:nvSpPr>
        <p:spPr/>
        <p:txBody>
          <a:bodyPr/>
          <a:lstStyle/>
          <a:p>
            <a:pPr marL="0" indent="0">
              <a:buNone/>
            </a:pPr>
            <a:r>
              <a:rPr lang="en-GB" dirty="0" smtClean="0"/>
              <a:t>Excelling in Results Leadership requires leaders to access their </a:t>
            </a:r>
            <a:r>
              <a:rPr lang="en-GB" dirty="0" smtClean="0">
                <a:solidFill>
                  <a:srgbClr val="00B0F0"/>
                </a:solidFill>
              </a:rPr>
              <a:t>Cool Blue </a:t>
            </a:r>
            <a:r>
              <a:rPr lang="en-GB" dirty="0" smtClean="0"/>
              <a:t>and </a:t>
            </a:r>
            <a:r>
              <a:rPr lang="en-GB" dirty="0" smtClean="0">
                <a:solidFill>
                  <a:srgbClr val="FF0000"/>
                </a:solidFill>
              </a:rPr>
              <a:t>Fiery Red </a:t>
            </a:r>
            <a:r>
              <a:rPr lang="en-GB" dirty="0" smtClean="0"/>
              <a:t>energies. This brings a strong task focus, the ability to prioritise and get the job done in an efficient manner. Results leadership relies strongly on Jung’s Thinking function, enabling the leader to be objective and rigorous in rationalising problems and challenges. </a:t>
            </a:r>
            <a:endParaRPr lang="en-GB" dirty="0"/>
          </a:p>
        </p:txBody>
      </p:sp>
    </p:spTree>
    <p:extLst>
      <p:ext uri="{BB962C8B-B14F-4D97-AF65-F5344CB8AC3E}">
        <p14:creationId xmlns:p14="http://schemas.microsoft.com/office/powerpoint/2010/main" val="41970913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9933"/>
                </a:solidFill>
              </a:rPr>
              <a:t>Visionary Leadership</a:t>
            </a:r>
            <a:endParaRPr lang="en-GB" dirty="0">
              <a:solidFill>
                <a:srgbClr val="FF9933"/>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Excelling in Visionary Leadership requires leaders to draw predominantly on a combination of </a:t>
            </a:r>
            <a:r>
              <a:rPr lang="en-GB" dirty="0" smtClean="0">
                <a:solidFill>
                  <a:srgbClr val="FF0000"/>
                </a:solidFill>
              </a:rPr>
              <a:t>Fiery red </a:t>
            </a:r>
            <a:r>
              <a:rPr lang="en-GB" dirty="0" smtClean="0"/>
              <a:t>and </a:t>
            </a:r>
            <a:r>
              <a:rPr lang="en-GB" dirty="0" smtClean="0">
                <a:solidFill>
                  <a:srgbClr val="FFFF00"/>
                </a:solidFill>
              </a:rPr>
              <a:t>Sunshine Yellow </a:t>
            </a:r>
            <a:r>
              <a:rPr lang="en-GB" dirty="0" smtClean="0"/>
              <a:t>energies. Drawing on these extraverted energies enables the leader to look outwards to the environment, to assess the needs and opportunities that exist and identify ways to fulfil them. Visionary Leadership also relies to a significant degree on the use of Intuition, which brings the ability to make connections and see possibilities that others miss</a:t>
            </a:r>
            <a:endParaRPr lang="en-GB" dirty="0"/>
          </a:p>
        </p:txBody>
      </p:sp>
    </p:spTree>
    <p:extLst>
      <p:ext uri="{BB962C8B-B14F-4D97-AF65-F5344CB8AC3E}">
        <p14:creationId xmlns:p14="http://schemas.microsoft.com/office/powerpoint/2010/main" val="30246648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CFF33"/>
                </a:solidFill>
              </a:rPr>
              <a:t>Relationship Leadership</a:t>
            </a:r>
            <a:endParaRPr lang="en-GB" dirty="0">
              <a:solidFill>
                <a:srgbClr val="CCFF33"/>
              </a:solidFill>
            </a:endParaRPr>
          </a:p>
        </p:txBody>
      </p:sp>
      <p:sp>
        <p:nvSpPr>
          <p:cNvPr id="3" name="Content Placeholder 2"/>
          <p:cNvSpPr>
            <a:spLocks noGrp="1"/>
          </p:cNvSpPr>
          <p:nvPr>
            <p:ph idx="1"/>
          </p:nvPr>
        </p:nvSpPr>
        <p:spPr/>
        <p:txBody>
          <a:bodyPr>
            <a:normAutofit lnSpcReduction="10000"/>
          </a:bodyPr>
          <a:lstStyle/>
          <a:p>
            <a:pPr marL="0" indent="0">
              <a:buNone/>
            </a:pPr>
            <a:r>
              <a:rPr lang="en-GB" dirty="0" smtClean="0"/>
              <a:t>Excelling in Relationship Leadership requires leaders to access both </a:t>
            </a:r>
            <a:r>
              <a:rPr lang="en-GB" dirty="0" smtClean="0">
                <a:solidFill>
                  <a:srgbClr val="FFFF00"/>
                </a:solidFill>
              </a:rPr>
              <a:t>Sunshine Yellow </a:t>
            </a:r>
            <a:r>
              <a:rPr lang="en-GB" dirty="0" smtClean="0"/>
              <a:t>and </a:t>
            </a:r>
            <a:r>
              <a:rPr lang="en-GB" dirty="0" smtClean="0">
                <a:solidFill>
                  <a:srgbClr val="00B050"/>
                </a:solidFill>
              </a:rPr>
              <a:t>Earth Green </a:t>
            </a:r>
            <a:r>
              <a:rPr lang="en-GB" dirty="0" smtClean="0"/>
              <a:t>energies. This brings a focus on nurturing relationships that enable mutual respect and collaboration. This manifestation of leadership relies strongly on Jung’s Feeling function, ensuring that consideration of others is central to all interactions. With the Feeling function, there is also an inherent desire to be accommodating and supportive of others.</a:t>
            </a:r>
            <a:endParaRPr lang="en-GB" dirty="0"/>
          </a:p>
        </p:txBody>
      </p:sp>
    </p:spTree>
    <p:extLst>
      <p:ext uri="{BB962C8B-B14F-4D97-AF65-F5344CB8AC3E}">
        <p14:creationId xmlns:p14="http://schemas.microsoft.com/office/powerpoint/2010/main" val="35675278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CC99"/>
                </a:solidFill>
              </a:rPr>
              <a:t>Centred Leadership</a:t>
            </a:r>
            <a:endParaRPr lang="en-GB" dirty="0">
              <a:solidFill>
                <a:srgbClr val="00CC99"/>
              </a:solidFill>
            </a:endParaRPr>
          </a:p>
        </p:txBody>
      </p:sp>
      <p:sp>
        <p:nvSpPr>
          <p:cNvPr id="3" name="Content Placeholder 2"/>
          <p:cNvSpPr>
            <a:spLocks noGrp="1"/>
          </p:cNvSpPr>
          <p:nvPr>
            <p:ph idx="1"/>
          </p:nvPr>
        </p:nvSpPr>
        <p:spPr/>
        <p:txBody>
          <a:bodyPr>
            <a:normAutofit fontScale="85000" lnSpcReduction="20000"/>
          </a:bodyPr>
          <a:lstStyle/>
          <a:p>
            <a:r>
              <a:rPr lang="en-GB" dirty="0" smtClean="0"/>
              <a:t>Excelling in Centred Leadership requires leaders to draw predominantly on a combination of </a:t>
            </a:r>
            <a:r>
              <a:rPr lang="en-GB" dirty="0">
                <a:solidFill>
                  <a:srgbClr val="00B050"/>
                </a:solidFill>
              </a:rPr>
              <a:t>Earth Green </a:t>
            </a:r>
            <a:r>
              <a:rPr lang="en-GB" dirty="0" smtClean="0"/>
              <a:t>and </a:t>
            </a:r>
            <a:r>
              <a:rPr lang="en-GB" dirty="0">
                <a:solidFill>
                  <a:srgbClr val="00B0F0"/>
                </a:solidFill>
              </a:rPr>
              <a:t>Cool Blue </a:t>
            </a:r>
            <a:r>
              <a:rPr lang="en-GB" dirty="0" smtClean="0"/>
              <a:t>energies. Drawing on these introverted energies enables leaders to focus inward, reflecting on their thoughts, feelings, values and motivations. Centred Leadership also draws on Jung’s Sensing Function, enabling the individual to consider their past experiences and bring awareness to the beliefs and values on which their leadership is built. Effective use of this function also allows a leader to be fully ‘present’: alert to what is going on in the moment, paying full attention to the task in hand,</a:t>
            </a:r>
            <a:endParaRPr lang="en-GB" dirty="0"/>
          </a:p>
        </p:txBody>
      </p:sp>
    </p:spTree>
    <p:extLst>
      <p:ext uri="{BB962C8B-B14F-4D97-AF65-F5344CB8AC3E}">
        <p14:creationId xmlns:p14="http://schemas.microsoft.com/office/powerpoint/2010/main" val="36121824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C:\Documents and Settings\jmorleyhill\My Documents\Version Cue\Compass Learning Library\documents\Global Portfolio workbooks\Kim\Leadership\TL Wheel radar outer ring H-M-L_enGB.png"/>
          <p:cNvPicPr>
            <a:picLocks noChangeAspect="1" noChangeArrowheads="1"/>
          </p:cNvPicPr>
          <p:nvPr/>
        </p:nvPicPr>
        <p:blipFill>
          <a:blip r:embed="rId2" cstate="print"/>
          <a:srcRect/>
          <a:stretch>
            <a:fillRect/>
          </a:stretch>
        </p:blipFill>
        <p:spPr bwMode="auto">
          <a:xfrm>
            <a:off x="1573956" y="608738"/>
            <a:ext cx="5843239" cy="5843239"/>
          </a:xfrm>
          <a:prstGeom prst="rect">
            <a:avLst/>
          </a:prstGeom>
          <a:noFill/>
        </p:spPr>
      </p:pic>
      <p:pic>
        <p:nvPicPr>
          <p:cNvPr id="4098" name="Picture 2" descr="C:\Documents and Settings\jmorleyhill\My Documents\Version Cue\Compass Learning Library\documents\Global Portfolio workbooks\Kim\Leadership\TL Wheel_enGB.png"/>
          <p:cNvPicPr>
            <a:picLocks noChangeAspect="1" noChangeArrowheads="1"/>
          </p:cNvPicPr>
          <p:nvPr/>
        </p:nvPicPr>
        <p:blipFill>
          <a:blip r:embed="rId3" cstate="print"/>
          <a:srcRect/>
          <a:stretch>
            <a:fillRect/>
          </a:stretch>
        </p:blipFill>
        <p:spPr bwMode="auto">
          <a:xfrm>
            <a:off x="2152862" y="1187644"/>
            <a:ext cx="4684469" cy="4684469"/>
          </a:xfrm>
          <a:prstGeom prst="rect">
            <a:avLst/>
          </a:prstGeom>
          <a:noFill/>
        </p:spPr>
      </p:pic>
      <p:pic>
        <p:nvPicPr>
          <p:cNvPr id="4101" name="Picture 5" descr="C:\Documents and Settings\jmorleyhill\My Documents\Version Cue\Compass Learning Library\documents\Global Portfolio workbooks\Kim\Leadership\TL Wheel radar scale_enGB.png"/>
          <p:cNvPicPr>
            <a:picLocks noChangeAspect="1" noChangeArrowheads="1"/>
          </p:cNvPicPr>
          <p:nvPr/>
        </p:nvPicPr>
        <p:blipFill>
          <a:blip r:embed="rId4" cstate="print"/>
          <a:srcRect/>
          <a:stretch>
            <a:fillRect/>
          </a:stretch>
        </p:blipFill>
        <p:spPr bwMode="auto">
          <a:xfrm>
            <a:off x="2906034" y="1946881"/>
            <a:ext cx="3210798" cy="3189249"/>
          </a:xfrm>
          <a:prstGeom prst="rect">
            <a:avLst/>
          </a:prstGeom>
          <a:noFill/>
        </p:spPr>
      </p:pic>
      <p:sp>
        <p:nvSpPr>
          <p:cNvPr id="5" name="TextBox 4"/>
          <p:cNvSpPr txBox="1"/>
          <p:nvPr/>
        </p:nvSpPr>
        <p:spPr>
          <a:xfrm>
            <a:off x="179512" y="171981"/>
            <a:ext cx="1685318" cy="2031325"/>
          </a:xfrm>
          <a:prstGeom prst="rect">
            <a:avLst/>
          </a:prstGeom>
          <a:noFill/>
        </p:spPr>
        <p:txBody>
          <a:bodyPr wrap="square" rtlCol="0">
            <a:spAutoFit/>
          </a:bodyPr>
          <a:lstStyle/>
          <a:p>
            <a:r>
              <a:rPr lang="en-GB" dirty="0" smtClean="0"/>
              <a:t>On the outer rim plot how relevant this manifestation is to your role by ticking High, Medium or Low</a:t>
            </a:r>
            <a:endParaRPr lang="en-GB" dirty="0"/>
          </a:p>
        </p:txBody>
      </p:sp>
      <p:sp>
        <p:nvSpPr>
          <p:cNvPr id="10" name="TextBox 9"/>
          <p:cNvSpPr txBox="1"/>
          <p:nvPr/>
        </p:nvSpPr>
        <p:spPr>
          <a:xfrm>
            <a:off x="6948264" y="404664"/>
            <a:ext cx="1728192" cy="1477328"/>
          </a:xfrm>
          <a:prstGeom prst="rect">
            <a:avLst/>
          </a:prstGeom>
          <a:noFill/>
        </p:spPr>
        <p:txBody>
          <a:bodyPr wrap="square" rtlCol="0">
            <a:spAutoFit/>
          </a:bodyPr>
          <a:lstStyle/>
          <a:p>
            <a:r>
              <a:rPr lang="en-GB" dirty="0" smtClean="0"/>
              <a:t>On the inner scale (0-6) how effective you believe you are in each.</a:t>
            </a:r>
            <a:endParaRPr lang="en-GB" dirty="0"/>
          </a:p>
        </p:txBody>
      </p:sp>
    </p:spTree>
    <p:extLst>
      <p:ext uri="{BB962C8B-B14F-4D97-AF65-F5344CB8AC3E}">
        <p14:creationId xmlns:p14="http://schemas.microsoft.com/office/powerpoint/2010/main" val="22921877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573956" y="516664"/>
            <a:ext cx="5843239" cy="6025268"/>
            <a:chOff x="2943925" y="632758"/>
            <a:chExt cx="5843239" cy="6025268"/>
          </a:xfrm>
        </p:grpSpPr>
        <p:pic>
          <p:nvPicPr>
            <p:cNvPr id="4099" name="Picture 3" descr="C:\Documents and Settings\jmorleyhill\My Documents\Version Cue\Compass Learning Library\documents\Global Portfolio workbooks\Kim\Leadership\TL Wheel radar outer ring H-M-L_enGB.png"/>
            <p:cNvPicPr>
              <a:picLocks noChangeAspect="1" noChangeArrowheads="1"/>
            </p:cNvPicPr>
            <p:nvPr/>
          </p:nvPicPr>
          <p:blipFill>
            <a:blip r:embed="rId2" cstate="print"/>
            <a:srcRect/>
            <a:stretch>
              <a:fillRect/>
            </a:stretch>
          </p:blipFill>
          <p:spPr bwMode="auto">
            <a:xfrm>
              <a:off x="2943925" y="724832"/>
              <a:ext cx="5843239" cy="5843239"/>
            </a:xfrm>
            <a:prstGeom prst="rect">
              <a:avLst/>
            </a:prstGeom>
            <a:noFill/>
          </p:spPr>
        </p:pic>
        <p:pic>
          <p:nvPicPr>
            <p:cNvPr id="4098" name="Picture 2" descr="C:\Documents and Settings\jmorleyhill\My Documents\Version Cue\Compass Learning Library\documents\Global Portfolio workbooks\Kim\Leadership\TL Wheel_enGB.png"/>
            <p:cNvPicPr>
              <a:picLocks noChangeAspect="1" noChangeArrowheads="1"/>
            </p:cNvPicPr>
            <p:nvPr/>
          </p:nvPicPr>
          <p:blipFill>
            <a:blip r:embed="rId3" cstate="print"/>
            <a:srcRect/>
            <a:stretch>
              <a:fillRect/>
            </a:stretch>
          </p:blipFill>
          <p:spPr bwMode="auto">
            <a:xfrm>
              <a:off x="3522831" y="1303738"/>
              <a:ext cx="4684469" cy="4684469"/>
            </a:xfrm>
            <a:prstGeom prst="rect">
              <a:avLst/>
            </a:prstGeom>
            <a:noFill/>
          </p:spPr>
        </p:pic>
        <p:sp>
          <p:nvSpPr>
            <p:cNvPr id="6" name="TextBox 5"/>
            <p:cNvSpPr txBox="1"/>
            <p:nvPr/>
          </p:nvSpPr>
          <p:spPr>
            <a:xfrm>
              <a:off x="5687119" y="632758"/>
              <a:ext cx="434898" cy="461665"/>
            </a:xfrm>
            <a:prstGeom prst="rect">
              <a:avLst/>
            </a:prstGeom>
            <a:noFill/>
          </p:spPr>
          <p:txBody>
            <a:bodyPr wrap="square" rtlCol="0">
              <a:spAutoFit/>
            </a:bodyPr>
            <a:lstStyle/>
            <a:p>
              <a:pPr algn="ctr"/>
              <a:r>
                <a:rPr lang="en-US" sz="2400" b="1" dirty="0" smtClean="0">
                  <a:sym typeface="Wingdings"/>
                </a:rPr>
                <a:t></a:t>
              </a:r>
              <a:endParaRPr lang="en-US" sz="2400" b="1" dirty="0"/>
            </a:p>
          </p:txBody>
        </p:sp>
        <p:sp>
          <p:nvSpPr>
            <p:cNvPr id="7" name="TextBox 6"/>
            <p:cNvSpPr txBox="1"/>
            <p:nvPr/>
          </p:nvSpPr>
          <p:spPr>
            <a:xfrm>
              <a:off x="7907185" y="3386256"/>
              <a:ext cx="434898" cy="461665"/>
            </a:xfrm>
            <a:prstGeom prst="rect">
              <a:avLst/>
            </a:prstGeom>
            <a:noFill/>
          </p:spPr>
          <p:txBody>
            <a:bodyPr wrap="square" rtlCol="0">
              <a:spAutoFit/>
            </a:bodyPr>
            <a:lstStyle/>
            <a:p>
              <a:pPr algn="ctr"/>
              <a:r>
                <a:rPr lang="en-US" sz="2400" b="1" dirty="0" smtClean="0">
                  <a:sym typeface="Wingdings"/>
                </a:rPr>
                <a:t></a:t>
              </a:r>
              <a:endParaRPr lang="en-US" sz="2400" b="1" dirty="0"/>
            </a:p>
          </p:txBody>
        </p:sp>
        <p:sp>
          <p:nvSpPr>
            <p:cNvPr id="8" name="TextBox 7"/>
            <p:cNvSpPr txBox="1"/>
            <p:nvPr/>
          </p:nvSpPr>
          <p:spPr>
            <a:xfrm>
              <a:off x="3196679" y="3386255"/>
              <a:ext cx="434898" cy="461665"/>
            </a:xfrm>
            <a:prstGeom prst="rect">
              <a:avLst/>
            </a:prstGeom>
            <a:noFill/>
          </p:spPr>
          <p:txBody>
            <a:bodyPr wrap="square" rtlCol="0">
              <a:spAutoFit/>
            </a:bodyPr>
            <a:lstStyle/>
            <a:p>
              <a:pPr algn="ctr"/>
              <a:r>
                <a:rPr lang="en-US" sz="2400" b="1" dirty="0" smtClean="0">
                  <a:sym typeface="Wingdings"/>
                </a:rPr>
                <a:t></a:t>
              </a:r>
              <a:endParaRPr lang="en-US" sz="2400" b="1" dirty="0"/>
            </a:p>
          </p:txBody>
        </p:sp>
        <p:sp>
          <p:nvSpPr>
            <p:cNvPr id="9" name="TextBox 8"/>
            <p:cNvSpPr txBox="1"/>
            <p:nvPr/>
          </p:nvSpPr>
          <p:spPr>
            <a:xfrm>
              <a:off x="5694552" y="6196361"/>
              <a:ext cx="434898" cy="461665"/>
            </a:xfrm>
            <a:prstGeom prst="rect">
              <a:avLst/>
            </a:prstGeom>
            <a:noFill/>
          </p:spPr>
          <p:txBody>
            <a:bodyPr wrap="square" rtlCol="0">
              <a:spAutoFit/>
            </a:bodyPr>
            <a:lstStyle/>
            <a:p>
              <a:pPr algn="ctr"/>
              <a:r>
                <a:rPr lang="en-US" sz="2400" b="1" dirty="0" smtClean="0">
                  <a:sym typeface="Wingdings"/>
                </a:rPr>
                <a:t></a:t>
              </a:r>
              <a:endParaRPr lang="en-US" sz="2400" b="1" dirty="0"/>
            </a:p>
          </p:txBody>
        </p:sp>
        <p:pic>
          <p:nvPicPr>
            <p:cNvPr id="4101" name="Picture 5" descr="C:\Documents and Settings\jmorleyhill\My Documents\Version Cue\Compass Learning Library\documents\Global Portfolio workbooks\Kim\Leadership\TL Wheel radar scale_enGB.png"/>
            <p:cNvPicPr>
              <a:picLocks noChangeAspect="1" noChangeArrowheads="1"/>
            </p:cNvPicPr>
            <p:nvPr/>
          </p:nvPicPr>
          <p:blipFill>
            <a:blip r:embed="rId4" cstate="print"/>
            <a:srcRect/>
            <a:stretch>
              <a:fillRect/>
            </a:stretch>
          </p:blipFill>
          <p:spPr bwMode="auto">
            <a:xfrm>
              <a:off x="4276003" y="2062975"/>
              <a:ext cx="3210798" cy="3189249"/>
            </a:xfrm>
            <a:prstGeom prst="rect">
              <a:avLst/>
            </a:prstGeom>
            <a:noFill/>
          </p:spPr>
        </p:pic>
        <p:sp>
          <p:nvSpPr>
            <p:cNvPr id="12" name="TextBox 11"/>
            <p:cNvSpPr txBox="1"/>
            <p:nvPr/>
          </p:nvSpPr>
          <p:spPr>
            <a:xfrm>
              <a:off x="4873444" y="3416591"/>
              <a:ext cx="445956" cy="584775"/>
            </a:xfrm>
            <a:prstGeom prst="rect">
              <a:avLst/>
            </a:prstGeom>
            <a:noFill/>
          </p:spPr>
          <p:txBody>
            <a:bodyPr wrap="none" rtlCol="0">
              <a:spAutoFit/>
            </a:bodyPr>
            <a:lstStyle/>
            <a:p>
              <a:pPr algn="ctr"/>
              <a:r>
                <a:rPr lang="en-US" sz="3200" dirty="0" smtClean="0">
                  <a:sym typeface="Wingdings"/>
                </a:rPr>
                <a:t></a:t>
              </a:r>
              <a:endParaRPr lang="en-US" sz="3200" dirty="0"/>
            </a:p>
          </p:txBody>
        </p:sp>
        <p:sp>
          <p:nvSpPr>
            <p:cNvPr id="13" name="TextBox 12"/>
            <p:cNvSpPr txBox="1"/>
            <p:nvPr/>
          </p:nvSpPr>
          <p:spPr>
            <a:xfrm>
              <a:off x="5639162" y="4795626"/>
              <a:ext cx="445956" cy="584775"/>
            </a:xfrm>
            <a:prstGeom prst="rect">
              <a:avLst/>
            </a:prstGeom>
            <a:noFill/>
          </p:spPr>
          <p:txBody>
            <a:bodyPr wrap="none" rtlCol="0">
              <a:spAutoFit/>
            </a:bodyPr>
            <a:lstStyle/>
            <a:p>
              <a:pPr algn="ctr"/>
              <a:r>
                <a:rPr lang="en-US" sz="3200" dirty="0" smtClean="0">
                  <a:sym typeface="Wingdings"/>
                </a:rPr>
                <a:t></a:t>
              </a:r>
              <a:endParaRPr lang="en-US" sz="3200" dirty="0"/>
            </a:p>
          </p:txBody>
        </p:sp>
        <p:sp>
          <p:nvSpPr>
            <p:cNvPr id="14" name="TextBox 13"/>
            <p:cNvSpPr txBox="1"/>
            <p:nvPr/>
          </p:nvSpPr>
          <p:spPr>
            <a:xfrm>
              <a:off x="6910400" y="3435177"/>
              <a:ext cx="445956" cy="584775"/>
            </a:xfrm>
            <a:prstGeom prst="rect">
              <a:avLst/>
            </a:prstGeom>
            <a:noFill/>
          </p:spPr>
          <p:txBody>
            <a:bodyPr wrap="none" rtlCol="0">
              <a:spAutoFit/>
            </a:bodyPr>
            <a:lstStyle/>
            <a:p>
              <a:pPr algn="ctr"/>
              <a:r>
                <a:rPr lang="en-US" sz="3200" dirty="0" smtClean="0">
                  <a:sym typeface="Wingdings"/>
                </a:rPr>
                <a:t></a:t>
              </a:r>
              <a:endParaRPr lang="en-US" sz="3200" dirty="0"/>
            </a:p>
          </p:txBody>
        </p:sp>
        <p:sp>
          <p:nvSpPr>
            <p:cNvPr id="15" name="TextBox 14"/>
            <p:cNvSpPr txBox="1"/>
            <p:nvPr/>
          </p:nvSpPr>
          <p:spPr>
            <a:xfrm>
              <a:off x="5642758" y="2944523"/>
              <a:ext cx="445956" cy="584775"/>
            </a:xfrm>
            <a:prstGeom prst="rect">
              <a:avLst/>
            </a:prstGeom>
            <a:noFill/>
          </p:spPr>
          <p:txBody>
            <a:bodyPr wrap="none" rtlCol="0">
              <a:spAutoFit/>
            </a:bodyPr>
            <a:lstStyle/>
            <a:p>
              <a:pPr algn="ctr"/>
              <a:r>
                <a:rPr lang="en-US" sz="3200" dirty="0" smtClean="0">
                  <a:sym typeface="Wingdings"/>
                </a:rPr>
                <a:t></a:t>
              </a:r>
              <a:endParaRPr lang="en-US" sz="3200" dirty="0"/>
            </a:p>
          </p:txBody>
        </p:sp>
        <p:cxnSp>
          <p:nvCxnSpPr>
            <p:cNvPr id="17" name="Straight Connector 16"/>
            <p:cNvCxnSpPr/>
            <p:nvPr/>
          </p:nvCxnSpPr>
          <p:spPr>
            <a:xfrm>
              <a:off x="5865541" y="3200400"/>
              <a:ext cx="1248937" cy="479502"/>
            </a:xfrm>
            <a:prstGeom prst="line">
              <a:avLst/>
            </a:prstGeom>
            <a:ln w="34925"/>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5826513" y="3741234"/>
              <a:ext cx="1326995" cy="1248937"/>
            </a:xfrm>
            <a:prstGeom prst="line">
              <a:avLst/>
            </a:prstGeom>
            <a:ln w="34925"/>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6200000" flipV="1">
              <a:off x="4778298" y="3975410"/>
              <a:ext cx="1326997" cy="735982"/>
            </a:xfrm>
            <a:prstGeom prst="line">
              <a:avLst/>
            </a:prstGeom>
            <a:ln w="34925"/>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5073805" y="3200400"/>
              <a:ext cx="769434" cy="457200"/>
            </a:xfrm>
            <a:prstGeom prst="line">
              <a:avLst/>
            </a:prstGeom>
            <a:ln w="34925"/>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26224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jmorleyhill\My Documents\Version Cue\Compass Learning Library\documents\Global Portfolio workbooks\Kim\Leadership\TL Wheel 4 foundations enlarged rim no blend_enGB.png"/>
          <p:cNvPicPr>
            <a:picLocks noChangeAspect="1" noChangeArrowheads="1"/>
          </p:cNvPicPr>
          <p:nvPr/>
        </p:nvPicPr>
        <p:blipFill>
          <a:blip r:embed="rId2" cstate="print"/>
          <a:srcRect/>
          <a:stretch>
            <a:fillRect/>
          </a:stretch>
        </p:blipFill>
        <p:spPr bwMode="auto">
          <a:xfrm>
            <a:off x="1889449" y="489856"/>
            <a:ext cx="5425751" cy="5425751"/>
          </a:xfrm>
          <a:prstGeom prst="rect">
            <a:avLst/>
          </a:prstGeom>
          <a:noFill/>
        </p:spPr>
      </p:pic>
      <p:sp>
        <p:nvSpPr>
          <p:cNvPr id="2" name="TextBox 1"/>
          <p:cNvSpPr txBox="1"/>
          <p:nvPr/>
        </p:nvSpPr>
        <p:spPr>
          <a:xfrm>
            <a:off x="323528" y="404664"/>
            <a:ext cx="2232248" cy="1200329"/>
          </a:xfrm>
          <a:prstGeom prst="rect">
            <a:avLst/>
          </a:prstGeom>
          <a:noFill/>
        </p:spPr>
        <p:txBody>
          <a:bodyPr wrap="square" rtlCol="0">
            <a:spAutoFit/>
          </a:bodyPr>
          <a:lstStyle/>
          <a:p>
            <a:r>
              <a:rPr lang="en-GB" dirty="0" smtClean="0"/>
              <a:t>In the outer ring, write the percentage of time you spend in each area</a:t>
            </a:r>
            <a:endParaRPr lang="en-GB" dirty="0"/>
          </a:p>
        </p:txBody>
      </p:sp>
      <p:sp>
        <p:nvSpPr>
          <p:cNvPr id="3" name="TextBox 2"/>
          <p:cNvSpPr txBox="1"/>
          <p:nvPr/>
        </p:nvSpPr>
        <p:spPr>
          <a:xfrm>
            <a:off x="6804248" y="489856"/>
            <a:ext cx="2088232" cy="1477328"/>
          </a:xfrm>
          <a:prstGeom prst="rect">
            <a:avLst/>
          </a:prstGeom>
          <a:noFill/>
        </p:spPr>
        <p:txBody>
          <a:bodyPr wrap="square" rtlCol="0">
            <a:spAutoFit/>
          </a:bodyPr>
          <a:lstStyle/>
          <a:p>
            <a:r>
              <a:rPr lang="en-GB" dirty="0" smtClean="0"/>
              <a:t>In the inner ring, write the percentage of time you would like to spend in each area </a:t>
            </a:r>
            <a:endParaRPr lang="en-GB" dirty="0"/>
          </a:p>
        </p:txBody>
      </p:sp>
    </p:spTree>
    <p:extLst>
      <p:ext uri="{BB962C8B-B14F-4D97-AF65-F5344CB8AC3E}">
        <p14:creationId xmlns:p14="http://schemas.microsoft.com/office/powerpoint/2010/main" val="25593043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jmorleyhill\My Documents\Version Cue\Compass Learning Library\documents\Global Portfolio workbooks\Kim\Leadership\TL Wheel 4 foundations enlarged rim no blend_enGB.png"/>
          <p:cNvPicPr>
            <a:picLocks noChangeAspect="1" noChangeArrowheads="1"/>
          </p:cNvPicPr>
          <p:nvPr/>
        </p:nvPicPr>
        <p:blipFill>
          <a:blip r:embed="rId2" cstate="print"/>
          <a:srcRect/>
          <a:stretch>
            <a:fillRect/>
          </a:stretch>
        </p:blipFill>
        <p:spPr bwMode="auto">
          <a:xfrm>
            <a:off x="1889449" y="489856"/>
            <a:ext cx="5425751" cy="5425751"/>
          </a:xfrm>
          <a:prstGeom prst="rect">
            <a:avLst/>
          </a:prstGeom>
          <a:noFill/>
        </p:spPr>
      </p:pic>
      <p:grpSp>
        <p:nvGrpSpPr>
          <p:cNvPr id="10" name="Group 9"/>
          <p:cNvGrpSpPr/>
          <p:nvPr/>
        </p:nvGrpSpPr>
        <p:grpSpPr>
          <a:xfrm>
            <a:off x="2829148" y="1446245"/>
            <a:ext cx="3590252" cy="3421049"/>
            <a:chOff x="2829148" y="1446245"/>
            <a:chExt cx="3590252" cy="3421049"/>
          </a:xfrm>
        </p:grpSpPr>
        <p:sp>
          <p:nvSpPr>
            <p:cNvPr id="6" name="TextBox 5"/>
            <p:cNvSpPr txBox="1"/>
            <p:nvPr/>
          </p:nvSpPr>
          <p:spPr>
            <a:xfrm>
              <a:off x="4237918" y="1446245"/>
              <a:ext cx="646331" cy="369332"/>
            </a:xfrm>
            <a:prstGeom prst="rect">
              <a:avLst/>
            </a:prstGeom>
            <a:noFill/>
          </p:spPr>
          <p:txBody>
            <a:bodyPr wrap="none" rtlCol="0">
              <a:spAutoFit/>
            </a:bodyPr>
            <a:lstStyle/>
            <a:p>
              <a:r>
                <a:rPr lang="en-GB" dirty="0" smtClean="0">
                  <a:latin typeface="Arial" pitchFamily="34" charset="0"/>
                  <a:cs typeface="Arial" pitchFamily="34" charset="0"/>
                </a:rPr>
                <a:t>50%</a:t>
              </a:r>
              <a:endParaRPr lang="en-US" dirty="0">
                <a:latin typeface="Arial" pitchFamily="34" charset="0"/>
                <a:cs typeface="Arial" pitchFamily="34" charset="0"/>
              </a:endParaRPr>
            </a:p>
          </p:txBody>
        </p:sp>
        <p:sp>
          <p:nvSpPr>
            <p:cNvPr id="7" name="TextBox 6"/>
            <p:cNvSpPr txBox="1"/>
            <p:nvPr/>
          </p:nvSpPr>
          <p:spPr>
            <a:xfrm>
              <a:off x="5773069" y="2981395"/>
              <a:ext cx="646331" cy="369332"/>
            </a:xfrm>
            <a:prstGeom prst="rect">
              <a:avLst/>
            </a:prstGeom>
            <a:noFill/>
          </p:spPr>
          <p:txBody>
            <a:bodyPr wrap="none" rtlCol="0">
              <a:spAutoFit/>
            </a:bodyPr>
            <a:lstStyle/>
            <a:p>
              <a:r>
                <a:rPr lang="en-GB" dirty="0" smtClean="0">
                  <a:latin typeface="Arial" pitchFamily="34" charset="0"/>
                  <a:cs typeface="Arial" pitchFamily="34" charset="0"/>
                </a:rPr>
                <a:t>20%</a:t>
              </a:r>
              <a:endParaRPr lang="en-US" dirty="0">
                <a:latin typeface="Arial" pitchFamily="34" charset="0"/>
                <a:cs typeface="Arial" pitchFamily="34" charset="0"/>
              </a:endParaRPr>
            </a:p>
          </p:txBody>
        </p:sp>
        <p:sp>
          <p:nvSpPr>
            <p:cNvPr id="8" name="TextBox 7"/>
            <p:cNvSpPr txBox="1"/>
            <p:nvPr/>
          </p:nvSpPr>
          <p:spPr>
            <a:xfrm>
              <a:off x="4334562" y="4497962"/>
              <a:ext cx="646331" cy="369332"/>
            </a:xfrm>
            <a:prstGeom prst="rect">
              <a:avLst/>
            </a:prstGeom>
            <a:noFill/>
          </p:spPr>
          <p:txBody>
            <a:bodyPr wrap="none" rtlCol="0">
              <a:spAutoFit/>
            </a:bodyPr>
            <a:lstStyle/>
            <a:p>
              <a:r>
                <a:rPr lang="en-GB" dirty="0" smtClean="0">
                  <a:latin typeface="Arial" pitchFamily="34" charset="0"/>
                  <a:cs typeface="Arial" pitchFamily="34" charset="0"/>
                </a:rPr>
                <a:t>25%</a:t>
              </a:r>
              <a:endParaRPr lang="en-US" dirty="0">
                <a:latin typeface="Arial" pitchFamily="34" charset="0"/>
                <a:cs typeface="Arial" pitchFamily="34" charset="0"/>
              </a:endParaRPr>
            </a:p>
          </p:txBody>
        </p:sp>
        <p:sp>
          <p:nvSpPr>
            <p:cNvPr id="9" name="TextBox 8"/>
            <p:cNvSpPr txBox="1"/>
            <p:nvPr/>
          </p:nvSpPr>
          <p:spPr>
            <a:xfrm>
              <a:off x="2829148" y="2947942"/>
              <a:ext cx="518091" cy="369332"/>
            </a:xfrm>
            <a:prstGeom prst="rect">
              <a:avLst/>
            </a:prstGeom>
            <a:noFill/>
          </p:spPr>
          <p:txBody>
            <a:bodyPr wrap="none" rtlCol="0">
              <a:spAutoFit/>
            </a:bodyPr>
            <a:lstStyle/>
            <a:p>
              <a:r>
                <a:rPr lang="en-GB" dirty="0" smtClean="0">
                  <a:latin typeface="Arial" pitchFamily="34" charset="0"/>
                  <a:cs typeface="Arial" pitchFamily="34" charset="0"/>
                </a:rPr>
                <a:t>5%</a:t>
              </a:r>
              <a:endParaRPr lang="en-US" dirty="0">
                <a:latin typeface="Arial" pitchFamily="34" charset="0"/>
                <a:cs typeface="Arial" pitchFamily="34" charset="0"/>
              </a:endParaRPr>
            </a:p>
          </p:txBody>
        </p:sp>
      </p:grpSp>
      <p:sp>
        <p:nvSpPr>
          <p:cNvPr id="11" name="TextBox 10"/>
          <p:cNvSpPr txBox="1"/>
          <p:nvPr/>
        </p:nvSpPr>
        <p:spPr>
          <a:xfrm>
            <a:off x="4267655" y="2312323"/>
            <a:ext cx="646331" cy="369332"/>
          </a:xfrm>
          <a:prstGeom prst="rect">
            <a:avLst/>
          </a:prstGeom>
          <a:noFill/>
        </p:spPr>
        <p:txBody>
          <a:bodyPr wrap="none" rtlCol="0">
            <a:spAutoFit/>
          </a:bodyPr>
          <a:lstStyle/>
          <a:p>
            <a:r>
              <a:rPr lang="en-GB" dirty="0" smtClean="0">
                <a:latin typeface="Arial" pitchFamily="34" charset="0"/>
                <a:cs typeface="Arial" pitchFamily="34" charset="0"/>
              </a:rPr>
              <a:t>40%</a:t>
            </a:r>
            <a:endParaRPr lang="en-US" dirty="0">
              <a:latin typeface="Arial" pitchFamily="34" charset="0"/>
              <a:cs typeface="Arial" pitchFamily="34" charset="0"/>
            </a:endParaRPr>
          </a:p>
        </p:txBody>
      </p:sp>
      <p:sp>
        <p:nvSpPr>
          <p:cNvPr id="12" name="TextBox 11"/>
          <p:cNvSpPr txBox="1"/>
          <p:nvPr/>
        </p:nvSpPr>
        <p:spPr>
          <a:xfrm>
            <a:off x="4921860" y="2977679"/>
            <a:ext cx="646331" cy="369332"/>
          </a:xfrm>
          <a:prstGeom prst="rect">
            <a:avLst/>
          </a:prstGeom>
          <a:noFill/>
        </p:spPr>
        <p:txBody>
          <a:bodyPr wrap="none" rtlCol="0">
            <a:spAutoFit/>
          </a:bodyPr>
          <a:lstStyle/>
          <a:p>
            <a:r>
              <a:rPr lang="en-GB" dirty="0" smtClean="0">
                <a:latin typeface="Arial" pitchFamily="34" charset="0"/>
                <a:cs typeface="Arial" pitchFamily="34" charset="0"/>
              </a:rPr>
              <a:t>20%</a:t>
            </a:r>
            <a:endParaRPr lang="en-US" dirty="0">
              <a:latin typeface="Arial" pitchFamily="34" charset="0"/>
              <a:cs typeface="Arial" pitchFamily="34" charset="0"/>
            </a:endParaRPr>
          </a:p>
        </p:txBody>
      </p:sp>
      <p:sp>
        <p:nvSpPr>
          <p:cNvPr id="13" name="TextBox 12"/>
          <p:cNvSpPr txBox="1"/>
          <p:nvPr/>
        </p:nvSpPr>
        <p:spPr>
          <a:xfrm>
            <a:off x="4330846" y="3657904"/>
            <a:ext cx="646331" cy="369332"/>
          </a:xfrm>
          <a:prstGeom prst="rect">
            <a:avLst/>
          </a:prstGeom>
          <a:noFill/>
        </p:spPr>
        <p:txBody>
          <a:bodyPr wrap="none" rtlCol="0">
            <a:spAutoFit/>
          </a:bodyPr>
          <a:lstStyle/>
          <a:p>
            <a:r>
              <a:rPr lang="en-GB" dirty="0" smtClean="0">
                <a:latin typeface="Arial" pitchFamily="34" charset="0"/>
                <a:cs typeface="Arial" pitchFamily="34" charset="0"/>
              </a:rPr>
              <a:t>25%</a:t>
            </a:r>
            <a:endParaRPr lang="en-US" dirty="0">
              <a:latin typeface="Arial" pitchFamily="34" charset="0"/>
              <a:cs typeface="Arial" pitchFamily="34" charset="0"/>
            </a:endParaRPr>
          </a:p>
        </p:txBody>
      </p:sp>
      <p:sp>
        <p:nvSpPr>
          <p:cNvPr id="14" name="TextBox 13"/>
          <p:cNvSpPr txBox="1"/>
          <p:nvPr/>
        </p:nvSpPr>
        <p:spPr>
          <a:xfrm>
            <a:off x="3617167" y="2944225"/>
            <a:ext cx="646331" cy="369332"/>
          </a:xfrm>
          <a:prstGeom prst="rect">
            <a:avLst/>
          </a:prstGeom>
          <a:noFill/>
        </p:spPr>
        <p:txBody>
          <a:bodyPr wrap="none" rtlCol="0">
            <a:spAutoFit/>
          </a:bodyPr>
          <a:lstStyle/>
          <a:p>
            <a:r>
              <a:rPr lang="en-GB" dirty="0" smtClean="0">
                <a:latin typeface="Arial" pitchFamily="34" charset="0"/>
                <a:cs typeface="Arial" pitchFamily="34" charset="0"/>
              </a:rPr>
              <a:t>15%</a:t>
            </a:r>
            <a:endParaRPr lang="en-US" dirty="0">
              <a:latin typeface="Arial" pitchFamily="34" charset="0"/>
              <a:cs typeface="Arial" pitchFamily="34" charset="0"/>
            </a:endParaRPr>
          </a:p>
        </p:txBody>
      </p:sp>
      <p:cxnSp>
        <p:nvCxnSpPr>
          <p:cNvPr id="16" name="Straight Arrow Connector 15"/>
          <p:cNvCxnSpPr/>
          <p:nvPr/>
        </p:nvCxnSpPr>
        <p:spPr>
          <a:xfrm rot="5400000">
            <a:off x="4770922" y="1680951"/>
            <a:ext cx="435620" cy="756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16200000" flipV="1">
            <a:off x="3178276" y="3134030"/>
            <a:ext cx="442461" cy="14743"/>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930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1000"/>
                                        <p:tgtEl>
                                          <p:spTgt spid="1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1000"/>
                                        <p:tgtEl>
                                          <p:spTgt spid="1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1000"/>
                                        <p:tgtEl>
                                          <p:spTgt spid="16"/>
                                        </p:tgtEl>
                                      </p:cBhvr>
                                    </p:animEffect>
                                  </p:childTnLst>
                                </p:cTn>
                              </p:par>
                              <p:par>
                                <p:cTn id="27" presetID="10" presetClass="entr" presetSubtype="0"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Just a thought………….</a:t>
            </a:r>
            <a:br>
              <a:rPr lang="en-GB" dirty="0" smtClean="0"/>
            </a:br>
            <a:r>
              <a:rPr lang="en-GB" dirty="0" smtClean="0"/>
              <a:t>If there’s an imbalance?</a:t>
            </a:r>
            <a:endParaRPr lang="en-GB" dirty="0"/>
          </a:p>
        </p:txBody>
      </p:sp>
      <p:sp>
        <p:nvSpPr>
          <p:cNvPr id="4" name="Subtitle 3"/>
          <p:cNvSpPr>
            <a:spLocks noGrp="1"/>
          </p:cNvSpPr>
          <p:nvPr>
            <p:ph type="subTitle" idx="1"/>
          </p:nvPr>
        </p:nvSpPr>
        <p:spPr/>
        <p:txBody>
          <a:bodyPr/>
          <a:lstStyle/>
          <a:p>
            <a:r>
              <a:rPr lang="en-GB" dirty="0" smtClean="0"/>
              <a:t>How are you going to resolve?</a:t>
            </a:r>
            <a:endParaRPr lang="en-GB" dirty="0"/>
          </a:p>
        </p:txBody>
      </p:sp>
    </p:spTree>
    <p:extLst>
      <p:ext uri="{BB962C8B-B14F-4D97-AF65-F5344CB8AC3E}">
        <p14:creationId xmlns:p14="http://schemas.microsoft.com/office/powerpoint/2010/main" val="15913747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What predominant colours would you expect to see influencing: </a:t>
            </a:r>
          </a:p>
          <a:p>
            <a:r>
              <a:rPr lang="en-GB" dirty="0" smtClean="0"/>
              <a:t>Situational Leadership</a:t>
            </a:r>
          </a:p>
          <a:p>
            <a:r>
              <a:rPr lang="en-GB" dirty="0" smtClean="0"/>
              <a:t>Contingency Leadership</a:t>
            </a:r>
          </a:p>
          <a:p>
            <a:r>
              <a:rPr lang="en-GB" dirty="0" smtClean="0"/>
              <a:t>Transactional Leadership</a:t>
            </a:r>
          </a:p>
          <a:p>
            <a:r>
              <a:rPr lang="en-GB" smtClean="0"/>
              <a:t>Transformational Leadership</a:t>
            </a:r>
            <a:endParaRPr lang="en-GB" dirty="0" smtClean="0"/>
          </a:p>
          <a:p>
            <a:endParaRPr lang="en-GB" dirty="0" smtClean="0"/>
          </a:p>
          <a:p>
            <a:endParaRPr lang="en-GB" dirty="0"/>
          </a:p>
        </p:txBody>
      </p:sp>
    </p:spTree>
    <p:extLst>
      <p:ext uri="{BB962C8B-B14F-4D97-AF65-F5344CB8AC3E}">
        <p14:creationId xmlns:p14="http://schemas.microsoft.com/office/powerpoint/2010/main" val="27059217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5812" name="Object 4"/>
          <p:cNvGraphicFramePr>
            <a:graphicFrameLocks noChangeAspect="1"/>
          </p:cNvGraphicFramePr>
          <p:nvPr/>
        </p:nvGraphicFramePr>
        <p:xfrm>
          <a:off x="2124075" y="1190625"/>
          <a:ext cx="4581525" cy="5667375"/>
        </p:xfrm>
        <a:graphic>
          <a:graphicData uri="http://schemas.openxmlformats.org/presentationml/2006/ole">
            <mc:AlternateContent xmlns:mc="http://schemas.openxmlformats.org/markup-compatibility/2006">
              <mc:Choice xmlns:v="urn:schemas-microsoft-com:vml" Requires="v">
                <p:oleObj spid="_x0000_s2056" name="Bitmap Image" r:id="rId3" imgW="4580952" imgH="5668166" progId="Paint.Picture">
                  <p:embed/>
                </p:oleObj>
              </mc:Choice>
              <mc:Fallback>
                <p:oleObj name="Bitmap Image" r:id="rId3" imgW="4580952" imgH="5668166"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1190625"/>
                        <a:ext cx="4581525" cy="566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75813" name="Rectangle 5"/>
          <p:cNvSpPr>
            <a:spLocks noGrp="1" noChangeArrowheads="1"/>
          </p:cNvSpPr>
          <p:nvPr>
            <p:ph type="title"/>
          </p:nvPr>
        </p:nvSpPr>
        <p:spPr/>
        <p:txBody>
          <a:bodyPr/>
          <a:lstStyle/>
          <a:p>
            <a:r>
              <a:rPr lang="en-GB" altLang="en-US" smtClean="0"/>
              <a:t>Insights and Learning Styles</a:t>
            </a:r>
          </a:p>
        </p:txBody>
      </p:sp>
    </p:spTree>
    <p:extLst>
      <p:ext uri="{BB962C8B-B14F-4D97-AF65-F5344CB8AC3E}">
        <p14:creationId xmlns:p14="http://schemas.microsoft.com/office/powerpoint/2010/main" val="25520555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spTree>
    <p:extLst>
      <p:ext uri="{BB962C8B-B14F-4D97-AF65-F5344CB8AC3E}">
        <p14:creationId xmlns:p14="http://schemas.microsoft.com/office/powerpoint/2010/main" val="1531084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Insights">
      <a:dk1>
        <a:srgbClr val="000000"/>
      </a:dk1>
      <a:lt1>
        <a:srgbClr val="FFFFFF"/>
      </a:lt1>
      <a:dk2>
        <a:srgbClr val="FFFFFF"/>
      </a:dk2>
      <a:lt2>
        <a:srgbClr val="BE9E55"/>
      </a:lt2>
      <a:accent1>
        <a:srgbClr val="004071"/>
      </a:accent1>
      <a:accent2>
        <a:srgbClr val="6F9C12"/>
      </a:accent2>
      <a:accent3>
        <a:srgbClr val="FEC436"/>
      </a:accent3>
      <a:accent4>
        <a:srgbClr val="B71A1D"/>
      </a:accent4>
      <a:accent5>
        <a:srgbClr val="095BA6"/>
      </a:accent5>
      <a:accent6>
        <a:srgbClr val="3E691A"/>
      </a:accent6>
      <a:hlink>
        <a:srgbClr val="FEC436"/>
      </a:hlink>
      <a:folHlink>
        <a:srgbClr val="808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Custom Design">
  <a:themeElements>
    <a:clrScheme name="Insights">
      <a:dk1>
        <a:srgbClr val="000000"/>
      </a:dk1>
      <a:lt1>
        <a:srgbClr val="FFFFFF"/>
      </a:lt1>
      <a:dk2>
        <a:srgbClr val="FFFFFF"/>
      </a:dk2>
      <a:lt2>
        <a:srgbClr val="BE9E55"/>
      </a:lt2>
      <a:accent1>
        <a:srgbClr val="004071"/>
      </a:accent1>
      <a:accent2>
        <a:srgbClr val="6F9C12"/>
      </a:accent2>
      <a:accent3>
        <a:srgbClr val="FEC436"/>
      </a:accent3>
      <a:accent4>
        <a:srgbClr val="B71A1D"/>
      </a:accent4>
      <a:accent5>
        <a:srgbClr val="095BA6"/>
      </a:accent5>
      <a:accent6>
        <a:srgbClr val="3E691A"/>
      </a:accent6>
      <a:hlink>
        <a:srgbClr val="FEC436"/>
      </a:hlink>
      <a:folHlink>
        <a:srgbClr val="808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174</TotalTime>
  <Words>1182</Words>
  <Application>Microsoft Office PowerPoint</Application>
  <PresentationFormat>On-screen Show (4:3)</PresentationFormat>
  <Paragraphs>251</Paragraphs>
  <Slides>28</Slides>
  <Notes>3</Notes>
  <HiddenSlides>0</HiddenSlides>
  <MMClips>0</MMClips>
  <ScaleCrop>false</ScaleCrop>
  <HeadingPairs>
    <vt:vector size="8" baseType="variant">
      <vt:variant>
        <vt:lpstr>Fonts Used</vt:lpstr>
      </vt:variant>
      <vt:variant>
        <vt:i4>7</vt:i4>
      </vt:variant>
      <vt:variant>
        <vt:lpstr>Theme</vt:lpstr>
      </vt:variant>
      <vt:variant>
        <vt:i4>3</vt:i4>
      </vt:variant>
      <vt:variant>
        <vt:lpstr>Embedded OLE Servers</vt:lpstr>
      </vt:variant>
      <vt:variant>
        <vt:i4>1</vt:i4>
      </vt:variant>
      <vt:variant>
        <vt:lpstr>Slide Titles</vt:lpstr>
      </vt:variant>
      <vt:variant>
        <vt:i4>28</vt:i4>
      </vt:variant>
    </vt:vector>
  </HeadingPairs>
  <TitlesOfParts>
    <vt:vector size="39" baseType="lpstr">
      <vt:lpstr>Arial</vt:lpstr>
      <vt:lpstr>Arial Narrow</vt:lpstr>
      <vt:lpstr>Book Antiqua</vt:lpstr>
      <vt:lpstr>Calibri</vt:lpstr>
      <vt:lpstr>Praxis Com</vt:lpstr>
      <vt:lpstr>Times New Roman</vt:lpstr>
      <vt:lpstr>Wingdings</vt:lpstr>
      <vt:lpstr>Office Theme</vt:lpstr>
      <vt:lpstr>Custom Design</vt:lpstr>
      <vt:lpstr>1_Custom Design</vt:lpstr>
      <vt:lpstr>Bitmap Image</vt:lpstr>
      <vt:lpstr>Gweithdy Insights  Workshop</vt:lpstr>
      <vt:lpstr>Objectives</vt:lpstr>
      <vt:lpstr>The Four Insights Colour Energies</vt:lpstr>
      <vt:lpstr>The Four Insights Colour Energies</vt:lpstr>
      <vt:lpstr>The Four Insights Colour Energies</vt:lpstr>
      <vt:lpstr>Insights and Leadership</vt:lpstr>
      <vt:lpstr>Being an effective leader begins with YOU</vt:lpstr>
      <vt:lpstr>PowerPoint Presentation</vt:lpstr>
      <vt:lpstr>Traits of Great Leaders</vt:lpstr>
      <vt:lpstr>In Your Dominant Colour Group</vt:lpstr>
      <vt:lpstr>Strengths of The Four Colour Energies</vt:lpstr>
      <vt:lpstr>PowerPoint Presentation</vt:lpstr>
      <vt:lpstr>PowerPoint Presentation</vt:lpstr>
      <vt:lpstr>PowerPoint Presentation</vt:lpstr>
      <vt:lpstr>PowerPoint Presentation</vt:lpstr>
      <vt:lpstr>The Four Manifestations of Leadership</vt:lpstr>
      <vt:lpstr>Results Leadership</vt:lpstr>
      <vt:lpstr>Visionary Leadership</vt:lpstr>
      <vt:lpstr>Relationship Leadership</vt:lpstr>
      <vt:lpstr>Centred Leadership</vt:lpstr>
      <vt:lpstr>PowerPoint Presentation</vt:lpstr>
      <vt:lpstr>PowerPoint Presentation</vt:lpstr>
      <vt:lpstr>PowerPoint Presentation</vt:lpstr>
      <vt:lpstr>PowerPoint Presentation</vt:lpstr>
      <vt:lpstr>Just a thought…………. If there’s an imbalance?</vt:lpstr>
      <vt:lpstr>Activity</vt:lpstr>
      <vt:lpstr>Insights and Learning Styles</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Gweithdy Insights  Workshop</dc:title>
  <dc:creator>Administrator</dc:creator>
  <cp:lastModifiedBy>Heather Fish</cp:lastModifiedBy>
  <cp:revision>16</cp:revision>
  <dcterms:created xsi:type="dcterms:W3CDTF">2016-02-04T12:33:16Z</dcterms:created>
  <dcterms:modified xsi:type="dcterms:W3CDTF">2016-02-04T16:43:23Z</dcterms:modified>
</cp:coreProperties>
</file>