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60" r:id="rId2"/>
    <p:sldId id="489" r:id="rId3"/>
    <p:sldId id="490" r:id="rId4"/>
    <p:sldId id="491" r:id="rId5"/>
    <p:sldId id="555" r:id="rId6"/>
    <p:sldId id="556" r:id="rId7"/>
    <p:sldId id="557" r:id="rId8"/>
    <p:sldId id="558" r:id="rId9"/>
    <p:sldId id="559" r:id="rId10"/>
    <p:sldId id="560" r:id="rId11"/>
    <p:sldId id="561" r:id="rId12"/>
    <p:sldId id="562" r:id="rId13"/>
    <p:sldId id="563" r:id="rId14"/>
    <p:sldId id="564" r:id="rId15"/>
    <p:sldId id="494" r:id="rId16"/>
    <p:sldId id="495" r:id="rId17"/>
    <p:sldId id="496" r:id="rId18"/>
    <p:sldId id="565" r:id="rId19"/>
    <p:sldId id="566" r:id="rId20"/>
    <p:sldId id="567" r:id="rId21"/>
    <p:sldId id="568" r:id="rId22"/>
    <p:sldId id="500" r:id="rId23"/>
    <p:sldId id="541" r:id="rId24"/>
    <p:sldId id="554" r:id="rId25"/>
    <p:sldId id="553" r:id="rId26"/>
    <p:sldId id="542" r:id="rId27"/>
    <p:sldId id="544" r:id="rId28"/>
    <p:sldId id="545" r:id="rId29"/>
    <p:sldId id="543" r:id="rId30"/>
    <p:sldId id="546" r:id="rId31"/>
    <p:sldId id="547" r:id="rId32"/>
    <p:sldId id="548" r:id="rId33"/>
    <p:sldId id="549" r:id="rId34"/>
    <p:sldId id="550" r:id="rId35"/>
    <p:sldId id="551" r:id="rId36"/>
    <p:sldId id="526" r:id="rId37"/>
    <p:sldId id="527" r:id="rId38"/>
    <p:sldId id="528" r:id="rId39"/>
    <p:sldId id="529" r:id="rId40"/>
    <p:sldId id="530" r:id="rId41"/>
    <p:sldId id="531" r:id="rId42"/>
    <p:sldId id="532" r:id="rId43"/>
    <p:sldId id="533" r:id="rId44"/>
    <p:sldId id="534" r:id="rId45"/>
    <p:sldId id="535" r:id="rId46"/>
    <p:sldId id="536" r:id="rId47"/>
    <p:sldId id="569" r:id="rId48"/>
    <p:sldId id="539" r:id="rId49"/>
    <p:sldId id="540" r:id="rId50"/>
    <p:sldId id="552"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70847" autoAdjust="0"/>
  </p:normalViewPr>
  <p:slideViewPr>
    <p:cSldViewPr snapToGrid="0">
      <p:cViewPr varScale="1">
        <p:scale>
          <a:sx n="53" d="100"/>
          <a:sy n="53" d="100"/>
        </p:scale>
        <p:origin x="11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2C220-7395-40AD-95D1-70112D1B2AE1}"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49D71-357F-40A6-90A2-A2C6EF664A7B}" type="slidenum">
              <a:rPr lang="en-GB" smtClean="0"/>
              <a:t>‹#›</a:t>
            </a:fld>
            <a:endParaRPr lang="en-GB"/>
          </a:p>
        </p:txBody>
      </p:sp>
    </p:spTree>
    <p:extLst>
      <p:ext uri="{BB962C8B-B14F-4D97-AF65-F5344CB8AC3E}">
        <p14:creationId xmlns:p14="http://schemas.microsoft.com/office/powerpoint/2010/main" val="4000285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I hope everyone is having a good day today and is ready to explore measures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application to the measurement of health care quality.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However, speaking of having a good day, if at the end of the day someone asks,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was your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might you measure the quality of your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it be a good day if you had few challenges, or had time to exercise?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you include your ability to understand the concepts in this course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a measure?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 perhaps the number of positive statements from other people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about your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While you may not be fully conscious of them, you likely used many types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informal measures to determine whether or not you are having a good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by the way, I hope you're having a wonderful day today.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reality we used many types of measures everyday.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9206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5040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Let's take a closer look at each of these criteria.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First of all, importance, the measure must reflect an issue that is first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foremost important to all those who'll be using or be affected by the measure.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usually begins we have importance to patients that extends to all stakeholders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including you and your practice, and in cases involving external reporting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use of measures to insure payers and regulatory bodies.</a:t>
            </a:r>
            <a:endParaRPr lang="en-US" b="0" i="0" dirty="0">
              <a:solidFill>
                <a:srgbClr val="333333"/>
              </a:solidFill>
              <a:effectLst/>
              <a:latin typeface="OpenSans"/>
            </a:endParaRPr>
          </a:p>
          <a:p>
            <a:endParaRPr lang="en-GB" dirty="0"/>
          </a:p>
          <a:p>
            <a:pPr algn="l"/>
            <a:r>
              <a:rPr lang="en-US" b="0" i="0" dirty="0">
                <a:solidFill>
                  <a:srgbClr val="1F1F1F"/>
                </a:solidFill>
                <a:effectLst/>
                <a:latin typeface="Source Sans Pro" panose="020B0503030403020204" pitchFamily="34" charset="0"/>
              </a:rPr>
              <a:t>The second aspect of importance is related to the impact that the disease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conditions have on health in general.</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If the condition cause a substantial burden to patients in terms of pain,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disability, or death, and it's at least fairly common in some practices.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addition to determining the impact on the overall health in population,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will be an important consideration when we look at data collection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determining the visibility of the measure.</a:t>
            </a:r>
            <a:endParaRPr lang="en-US" b="0" i="0" dirty="0">
              <a:solidFill>
                <a:srgbClr val="333333"/>
              </a:solidFill>
              <a:effectLst/>
              <a:latin typeface="OpenSans"/>
            </a:endParaRPr>
          </a:p>
          <a:p>
            <a:endParaRPr lang="en-GB" dirty="0"/>
          </a:p>
          <a:p>
            <a:endParaRPr lang="en-GB" dirty="0"/>
          </a:p>
          <a:p>
            <a:pPr algn="l"/>
            <a:r>
              <a:rPr lang="en-US" b="0" i="0" dirty="0">
                <a:solidFill>
                  <a:srgbClr val="1F1F1F"/>
                </a:solidFill>
                <a:effectLst/>
                <a:latin typeface="Source Sans Pro" panose="020B0503030403020204" pitchFamily="34" charset="0"/>
              </a:rPr>
              <a:t>A third element of importance that is coming to the fore, as we recognize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large health disparities that exist in many areas, is whether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the measure is useful in documenting differences in healthcare status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outcomes between populations with different health literacy,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socio-economic status, race, or other factors related to equity. </a:t>
            </a:r>
            <a:endParaRPr lang="en-US" b="0" i="0" dirty="0">
              <a:solidFill>
                <a:srgbClr val="333333"/>
              </a:solidFill>
              <a:effectLst/>
              <a:latin typeface="OpenSan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4510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6161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712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0640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9729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3879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8587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6883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9042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60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3816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717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67518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england.nhs.uk/long-read/operational-performance-update-2/#:~:text=3%2C%20There%20were%202%2C230%2C414%20attendances,higher%20than%20April%202023"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kingsfund.org.uk/insight-and-analysis/blogs/nhs-crisis-patients-waiting-longer-emergency-care#:~:text=hours%20longer%20in%202022%20compared,from%20175%20to%20330%20minutes"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2.xml"/><Relationship Id="rId6" Type="http://schemas.openxmlformats.org/officeDocument/2006/relationships/hyperlink" Target="https://www.ncqa.org/" TargetMode="External"/><Relationship Id="rId5" Type="http://schemas.openxmlformats.org/officeDocument/2006/relationships/hyperlink" Target="https://www.cqc.org.uk/" TargetMode="External"/><Relationship Id="rId4"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a:t>
            </a:r>
            <a:r>
              <a:rPr kumimoji="0" lang="en-GB" sz="1400" b="1"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Msc</a:t>
            </a: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in Public health</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kumimoji="0" lang="en-GB" sz="3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j-ea"/>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algn="ctr"/>
            <a:r>
              <a:rPr lang="en-GB" sz="3200" b="1" i="1" dirty="0">
                <a:solidFill>
                  <a:prstClr val="white"/>
                </a:solidFill>
                <a:latin typeface="Arial" panose="020B0604020202020204" pitchFamily="34" charset="0"/>
                <a:cs typeface="Arial" panose="020B0604020202020204" pitchFamily="34" charset="0"/>
              </a:rPr>
              <a:t>Measure </a:t>
            </a:r>
            <a:r>
              <a:rPr lang="en-GB" sz="3200" b="1" i="1">
                <a:solidFill>
                  <a:prstClr val="white"/>
                </a:solidFill>
                <a:latin typeface="Arial" panose="020B0604020202020204" pitchFamily="34" charset="0"/>
                <a:cs typeface="Arial" panose="020B0604020202020204" pitchFamily="34" charset="0"/>
              </a:rPr>
              <a:t>The Quality</a:t>
            </a:r>
            <a:endParaRPr lang="en-GB" sz="3200" b="1" i="1"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0217-A330-FAB7-A424-D829DC8AC7B8}"/>
              </a:ext>
            </a:extLst>
          </p:cNvPr>
          <p:cNvSpPr>
            <a:spLocks noGrp="1"/>
          </p:cNvSpPr>
          <p:nvPr>
            <p:ph type="title"/>
          </p:nvPr>
        </p:nvSpPr>
        <p:spPr/>
        <p:txBody>
          <a:bodyPr>
            <a:normAutofit/>
          </a:bodyPr>
          <a:lstStyle/>
          <a:p>
            <a:r>
              <a:rPr lang="en-GB" dirty="0"/>
              <a:t>Measure the quality</a:t>
            </a:r>
          </a:p>
        </p:txBody>
      </p:sp>
      <p:sp>
        <p:nvSpPr>
          <p:cNvPr id="3" name="Content Placeholder 2">
            <a:extLst>
              <a:ext uri="{FF2B5EF4-FFF2-40B4-BE49-F238E27FC236}">
                <a16:creationId xmlns:a16="http://schemas.microsoft.com/office/drawing/2014/main" id="{03647DC7-A923-41F8-2284-DD3385252309}"/>
              </a:ext>
            </a:extLst>
          </p:cNvPr>
          <p:cNvSpPr>
            <a:spLocks noGrp="1"/>
          </p:cNvSpPr>
          <p:nvPr>
            <p:ph idx="1"/>
          </p:nvPr>
        </p:nvSpPr>
        <p:spPr/>
        <p:txBody>
          <a:bodyPr>
            <a:normAutofit/>
          </a:bodyPr>
          <a:lstStyle/>
          <a:p>
            <a:pPr algn="l"/>
            <a:r>
              <a:rPr lang="en-US" b="0" i="0" dirty="0">
                <a:solidFill>
                  <a:srgbClr val="1F1F1F"/>
                </a:solidFill>
                <a:effectLst/>
                <a:latin typeface="Source Sans Pro" panose="020B0503030403020204" pitchFamily="34" charset="0"/>
              </a:rPr>
              <a:t>how was your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might you measure the quality of your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it be a good day if you had few challenges, or had time to exercise?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you include your ability to understand the concepts in this course as a measure? </a:t>
            </a:r>
            <a:endParaRPr lang="en-US" b="0" i="0" dirty="0">
              <a:solidFill>
                <a:srgbClr val="333333"/>
              </a:solidFill>
              <a:effectLst/>
              <a:latin typeface="OpenSans"/>
            </a:endParaRPr>
          </a:p>
          <a:p>
            <a:pPr marL="0" indent="0">
              <a:buNone/>
            </a:pPr>
            <a:endParaRPr lang="en-GB" dirty="0"/>
          </a:p>
        </p:txBody>
      </p:sp>
    </p:spTree>
    <p:extLst>
      <p:ext uri="{BB962C8B-B14F-4D97-AF65-F5344CB8AC3E}">
        <p14:creationId xmlns:p14="http://schemas.microsoft.com/office/powerpoint/2010/main" val="3692057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7A614-E0B6-A33B-DD65-F34B45673D4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1BD3AAE-18A6-95C6-259C-432635F0779D}"/>
              </a:ext>
            </a:extLst>
          </p:cNvPr>
          <p:cNvSpPr>
            <a:spLocks noGrp="1"/>
          </p:cNvSpPr>
          <p:nvPr>
            <p:ph idx="1"/>
          </p:nvPr>
        </p:nvSpPr>
        <p:spPr/>
        <p:txBody>
          <a:bodyPr>
            <a:normAutofit fontScale="47500" lnSpcReduction="20000"/>
          </a:bodyPr>
          <a:lstStyle/>
          <a:p>
            <a:r>
              <a:rPr lang="en-GB" b="1" dirty="0"/>
              <a:t>Instructions for Group Activity (10–15 minutes):</a:t>
            </a:r>
            <a:endParaRPr lang="en-GB" dirty="0"/>
          </a:p>
          <a:p>
            <a:pPr marL="0" indent="0">
              <a:buNone/>
            </a:pPr>
            <a:r>
              <a:rPr lang="en-GB" b="1" dirty="0"/>
              <a:t>Step 1 – Individual Reflection (2 minutes):</a:t>
            </a:r>
            <a:r>
              <a:rPr lang="en-GB" dirty="0"/>
              <a:t> Think about your most recent day.</a:t>
            </a:r>
          </a:p>
          <a:p>
            <a:pPr>
              <a:buFont typeface="Arial" panose="020B0604020202020204" pitchFamily="34" charset="0"/>
              <a:buChar char="•"/>
            </a:pPr>
            <a:r>
              <a:rPr lang="en-GB" dirty="0"/>
              <a:t>What made it a good or bad day?</a:t>
            </a:r>
          </a:p>
          <a:p>
            <a:pPr>
              <a:buFont typeface="Arial" panose="020B0604020202020204" pitchFamily="34" charset="0"/>
              <a:buChar char="•"/>
            </a:pPr>
            <a:r>
              <a:rPr lang="en-GB" dirty="0"/>
              <a:t>How would you rate its quality?</a:t>
            </a:r>
          </a:p>
          <a:p>
            <a:pPr marL="0" indent="0">
              <a:buNone/>
            </a:pPr>
            <a:r>
              <a:rPr lang="en-GB" b="1" dirty="0"/>
              <a:t>Step 2 – Group Discussion (5–8 minutes):</a:t>
            </a:r>
            <a:r>
              <a:rPr lang="en-GB" dirty="0"/>
              <a:t> In groups of 3–4, discuss:</a:t>
            </a:r>
          </a:p>
          <a:p>
            <a:pPr>
              <a:buFont typeface="+mj-lt"/>
              <a:buAutoNum type="arabicPeriod"/>
            </a:pPr>
            <a:r>
              <a:rPr lang="en-GB" dirty="0"/>
              <a:t>What makes a day “high quality” for each of you?</a:t>
            </a:r>
          </a:p>
          <a:p>
            <a:pPr>
              <a:buFont typeface="+mj-lt"/>
              <a:buAutoNum type="arabicPeriod"/>
            </a:pPr>
            <a:r>
              <a:rPr lang="en-GB" dirty="0"/>
              <a:t>Come up with 3–5 indicators of a good day (e.g., amount of sleep, mood, achievements, time spent learning or exercising).</a:t>
            </a:r>
          </a:p>
          <a:p>
            <a:pPr>
              <a:buFont typeface="+mj-lt"/>
              <a:buAutoNum type="arabicPeriod"/>
            </a:pPr>
            <a:r>
              <a:rPr lang="en-GB" dirty="0"/>
              <a:t>Discuss how you could measure those indicators (e.g., rating scale, yes/no, count of events).</a:t>
            </a:r>
          </a:p>
          <a:p>
            <a:pPr marL="0" indent="0">
              <a:buNone/>
            </a:pPr>
            <a:r>
              <a:rPr lang="en-GB" b="1" dirty="0"/>
              <a:t>Extension:</a:t>
            </a:r>
            <a:r>
              <a:rPr lang="en-GB" dirty="0"/>
              <a:t> Try categorizing your indicators as:</a:t>
            </a:r>
          </a:p>
          <a:p>
            <a:pPr>
              <a:buFont typeface="Arial" panose="020B0604020202020204" pitchFamily="34" charset="0"/>
              <a:buChar char="•"/>
            </a:pPr>
            <a:r>
              <a:rPr lang="en-GB" b="1" dirty="0"/>
              <a:t>Structure</a:t>
            </a:r>
            <a:r>
              <a:rPr lang="en-GB" dirty="0"/>
              <a:t> (e.g., time, resources available)</a:t>
            </a:r>
          </a:p>
          <a:p>
            <a:pPr>
              <a:buFont typeface="Arial" panose="020B0604020202020204" pitchFamily="34" charset="0"/>
              <a:buChar char="•"/>
            </a:pPr>
            <a:r>
              <a:rPr lang="en-GB" b="1" dirty="0"/>
              <a:t>Process</a:t>
            </a:r>
            <a:r>
              <a:rPr lang="en-GB" dirty="0"/>
              <a:t> (e.g., activities you did)</a:t>
            </a:r>
          </a:p>
          <a:p>
            <a:pPr>
              <a:buFont typeface="Arial" panose="020B0604020202020204" pitchFamily="34" charset="0"/>
              <a:buChar char="•"/>
            </a:pPr>
            <a:r>
              <a:rPr lang="en-GB" b="1" dirty="0"/>
              <a:t>Outcome</a:t>
            </a:r>
            <a:r>
              <a:rPr lang="en-GB" dirty="0"/>
              <a:t> (e.g., satisfaction, mood at end of day)</a:t>
            </a:r>
          </a:p>
          <a:p>
            <a:pPr marL="0" indent="0">
              <a:buNone/>
            </a:pPr>
            <a:r>
              <a:rPr lang="en-GB" b="1" dirty="0"/>
              <a:t>Step 3 – Share and Reflect (5 minutes):</a:t>
            </a:r>
            <a:r>
              <a:rPr lang="en-GB" dirty="0"/>
              <a:t> Each group shares one or two indicators and how they would measure them.</a:t>
            </a:r>
          </a:p>
          <a:p>
            <a:pPr marL="0" indent="0" algn="ctr">
              <a:buNone/>
            </a:pPr>
            <a:endParaRPr lang="en-GB" i="1" dirty="0"/>
          </a:p>
        </p:txBody>
      </p:sp>
    </p:spTree>
    <p:extLst>
      <p:ext uri="{BB962C8B-B14F-4D97-AF65-F5344CB8AC3E}">
        <p14:creationId xmlns:p14="http://schemas.microsoft.com/office/powerpoint/2010/main" val="3034684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7292-1AC3-BC9F-8A01-E785AF75E1AB}"/>
              </a:ext>
            </a:extLst>
          </p:cNvPr>
          <p:cNvSpPr>
            <a:spLocks noGrp="1"/>
          </p:cNvSpPr>
          <p:nvPr>
            <p:ph type="title"/>
          </p:nvPr>
        </p:nvSpPr>
        <p:spPr/>
        <p:txBody>
          <a:bodyPr/>
          <a:lstStyle/>
          <a:p>
            <a:r>
              <a:rPr lang="en-GB" dirty="0">
                <a:solidFill>
                  <a:srgbClr val="1F1F1F"/>
                </a:solidFill>
                <a:latin typeface="Source Sans Pro" panose="020B0503030403020204" pitchFamily="34" charset="0"/>
              </a:rPr>
              <a:t>T</a:t>
            </a:r>
            <a:r>
              <a:rPr lang="en-GB" b="0" i="0" dirty="0">
                <a:solidFill>
                  <a:srgbClr val="1F1F1F"/>
                </a:solidFill>
                <a:effectLst/>
                <a:latin typeface="Source Sans Pro" panose="020B0503030403020204" pitchFamily="34" charset="0"/>
              </a:rPr>
              <a:t>ype of measure</a:t>
            </a:r>
            <a:endParaRPr lang="en-GB" dirty="0"/>
          </a:p>
        </p:txBody>
      </p:sp>
      <p:sp>
        <p:nvSpPr>
          <p:cNvPr id="3" name="Content Placeholder 2">
            <a:extLst>
              <a:ext uri="{FF2B5EF4-FFF2-40B4-BE49-F238E27FC236}">
                <a16:creationId xmlns:a16="http://schemas.microsoft.com/office/drawing/2014/main" id="{364D121A-3BF2-8E65-864A-EAB2243D8FD8}"/>
              </a:ext>
            </a:extLst>
          </p:cNvPr>
          <p:cNvSpPr>
            <a:spLocks noGrp="1"/>
          </p:cNvSpPr>
          <p:nvPr>
            <p:ph idx="1"/>
          </p:nvPr>
        </p:nvSpPr>
        <p:spPr/>
        <p:txBody>
          <a:bodyPr>
            <a:normAutofit fontScale="70000" lnSpcReduction="20000"/>
          </a:bodyPr>
          <a:lstStyle/>
          <a:p>
            <a:pPr algn="l"/>
            <a:r>
              <a:rPr lang="en-US" b="1" i="0" dirty="0">
                <a:solidFill>
                  <a:srgbClr val="1F1F1F"/>
                </a:solidFill>
                <a:effectLst/>
                <a:latin typeface="Source Sans Pro" panose="020B0503030403020204" pitchFamily="34" charset="0"/>
              </a:rPr>
              <a:t>Structure measures </a:t>
            </a:r>
            <a:r>
              <a:rPr lang="en-US" b="0" i="0" dirty="0">
                <a:solidFill>
                  <a:srgbClr val="1F1F1F"/>
                </a:solidFill>
                <a:effectLst/>
                <a:latin typeface="Source Sans Pro" panose="020B0503030403020204" pitchFamily="34" charset="0"/>
              </a:rPr>
              <a:t>relate to the capabilities in assets of an organization that are presumably related to producing high quality care. </a:t>
            </a:r>
            <a:r>
              <a:rPr lang="en-US" b="0" i="0" dirty="0" err="1">
                <a:solidFill>
                  <a:srgbClr val="1F1F1F"/>
                </a:solidFill>
                <a:effectLst/>
                <a:latin typeface="Source Sans Pro" panose="020B0503030403020204" pitchFamily="34" charset="0"/>
              </a:rPr>
              <a:t>i.e</a:t>
            </a:r>
            <a:r>
              <a:rPr lang="en-US" b="0" i="0" dirty="0">
                <a:solidFill>
                  <a:srgbClr val="1F1F1F"/>
                </a:solidFill>
                <a:effectLst/>
                <a:latin typeface="Source Sans Pro" panose="020B0503030403020204" pitchFamily="34" charset="0"/>
              </a:rPr>
              <a:t>  </a:t>
            </a:r>
            <a:r>
              <a:rPr lang="en-US" b="0" i="0" dirty="0">
                <a:solidFill>
                  <a:srgbClr val="222222"/>
                </a:solidFill>
                <a:effectLst/>
                <a:latin typeface="Indy Serif"/>
              </a:rPr>
              <a:t>An analysis by The Independent of Care Quality Commission (CQC) inspection reports of acute hospitals from 2014 and 2015, found that of 89 hospitals, 68 had issues raised about short-staffing on one or more wards.</a:t>
            </a:r>
            <a:endParaRPr lang="en-US" b="0"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Process measures </a:t>
            </a:r>
            <a:r>
              <a:rPr lang="en-US" b="0" i="0" dirty="0">
                <a:solidFill>
                  <a:srgbClr val="1F1F1F"/>
                </a:solidFill>
                <a:effectLst/>
                <a:latin typeface="Source Sans Pro" panose="020B0503030403020204" pitchFamily="34" charset="0"/>
              </a:rPr>
              <a:t>provide information about whether or not a certain action has or has not taken place, such as a medication given, a blood pressure taken, an immunization provided, or a test ordered.</a:t>
            </a:r>
          </a:p>
          <a:p>
            <a:pPr algn="l"/>
            <a:r>
              <a:rPr lang="en-US" b="1" dirty="0">
                <a:solidFill>
                  <a:srgbClr val="333333"/>
                </a:solidFill>
                <a:latin typeface="OpenSans"/>
              </a:rPr>
              <a:t>O</a:t>
            </a:r>
            <a:r>
              <a:rPr lang="en-US" b="1" i="0" dirty="0">
                <a:solidFill>
                  <a:srgbClr val="333333"/>
                </a:solidFill>
                <a:effectLst/>
                <a:latin typeface="OpenSans"/>
              </a:rPr>
              <a:t>utcome measures </a:t>
            </a:r>
            <a:r>
              <a:rPr lang="en-US" b="0" i="0" dirty="0">
                <a:solidFill>
                  <a:srgbClr val="333333"/>
                </a:solidFill>
                <a:effectLst/>
                <a:latin typeface="OpenSans"/>
              </a:rPr>
              <a:t>used by quality improvement programs are mortality (the number of people who die after receiving care), morbidity (the number of people who experience illnesses or injuries while being cared for), disability (the number of people who become sick or injured while being treated), and cost (the amount of money spent on a case-by-case basis).</a:t>
            </a:r>
          </a:p>
          <a:p>
            <a:endParaRPr lang="en-GB" dirty="0"/>
          </a:p>
        </p:txBody>
      </p:sp>
    </p:spTree>
    <p:extLst>
      <p:ext uri="{BB962C8B-B14F-4D97-AF65-F5344CB8AC3E}">
        <p14:creationId xmlns:p14="http://schemas.microsoft.com/office/powerpoint/2010/main" val="164889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9C079504-5D37-0778-B53D-679C907C0228}"/>
              </a:ext>
            </a:extLst>
          </p:cNvPr>
          <p:cNvSpPr>
            <a:spLocks noGrp="1"/>
          </p:cNvSpPr>
          <p:nvPr>
            <p:ph type="title"/>
          </p:nvPr>
        </p:nvSpPr>
        <p:spPr>
          <a:xfrm>
            <a:off x="609600" y="274638"/>
            <a:ext cx="10972800" cy="1143000"/>
          </a:xfrm>
        </p:spPr>
        <p:txBody>
          <a:bodyPr/>
          <a:lstStyle/>
          <a:p>
            <a:pPr algn="l"/>
            <a:r>
              <a:rPr lang="en-US" dirty="0"/>
              <a:t>Structure</a:t>
            </a:r>
          </a:p>
        </p:txBody>
      </p:sp>
      <p:sp>
        <p:nvSpPr>
          <p:cNvPr id="12" name="Content Placeholder 3">
            <a:extLst>
              <a:ext uri="{FF2B5EF4-FFF2-40B4-BE49-F238E27FC236}">
                <a16:creationId xmlns:a16="http://schemas.microsoft.com/office/drawing/2014/main" id="{1B13BCB2-3E36-9649-BDEF-1F225CCBE1EB}"/>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000" dirty="0"/>
              <a:t>The total number of hospital beds in NHS England has reduced by approximately 50% over the last 30 </a:t>
            </a:r>
            <a:r>
              <a:rPr lang="en-GB" sz="2000" dirty="0" err="1"/>
              <a:t>years.The</a:t>
            </a:r>
            <a:r>
              <a:rPr lang="en-GB" sz="2000" dirty="0"/>
              <a:t> most dramatic decline is seen in general and acute beds, which are essential for emergency and inpatient </a:t>
            </a:r>
            <a:r>
              <a:rPr lang="en-GB" sz="2000" dirty="0" err="1"/>
              <a:t>care.This</a:t>
            </a:r>
            <a:r>
              <a:rPr lang="en-GB" sz="2000" dirty="0"/>
              <a:t> reduction reflects long-term NHS policies aimed at shifting care into the community, improving efficiency, and reducing inpatient dependency—but it also contributes to emergency care pressure, especially during high-demand periods.</a:t>
            </a:r>
            <a:endParaRPr lang="en-US" sz="2000" dirty="0"/>
          </a:p>
        </p:txBody>
      </p:sp>
      <p:pic>
        <p:nvPicPr>
          <p:cNvPr id="5" name="Content Placeholder 4">
            <a:extLst>
              <a:ext uri="{FF2B5EF4-FFF2-40B4-BE49-F238E27FC236}">
                <a16:creationId xmlns:a16="http://schemas.microsoft.com/office/drawing/2014/main" id="{02889A27-0DFB-6E58-7356-B18E9F0A0748}"/>
              </a:ext>
            </a:extLst>
          </p:cNvPr>
          <p:cNvPicPr>
            <a:picLocks noGrp="1" noChangeAspect="1"/>
          </p:cNvPicPr>
          <p:nvPr>
            <p:ph sz="half" idx="2"/>
          </p:nvPr>
        </p:nvPicPr>
        <p:blipFill>
          <a:blip r:embed="rId2"/>
          <a:srcRect l="20531" t="21481" r="22045" b="5590"/>
          <a:stretch/>
        </p:blipFill>
        <p:spPr>
          <a:xfrm>
            <a:off x="6197602" y="1034716"/>
            <a:ext cx="5737809" cy="4554525"/>
          </a:xfrm>
          <a:noFill/>
        </p:spPr>
      </p:pic>
    </p:spTree>
    <p:extLst>
      <p:ext uri="{BB962C8B-B14F-4D97-AF65-F5344CB8AC3E}">
        <p14:creationId xmlns:p14="http://schemas.microsoft.com/office/powerpoint/2010/main" val="2341362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C0F6A-61A2-84D1-C739-86276B6E713B}"/>
              </a:ext>
            </a:extLst>
          </p:cNvPr>
          <p:cNvSpPr>
            <a:spLocks noGrp="1"/>
          </p:cNvSpPr>
          <p:nvPr>
            <p:ph type="title"/>
          </p:nvPr>
        </p:nvSpPr>
        <p:spPr/>
        <p:txBody>
          <a:bodyPr/>
          <a:lstStyle/>
          <a:p>
            <a:pPr algn="l"/>
            <a:r>
              <a:rPr lang="en-GB" dirty="0"/>
              <a:t>Structure</a:t>
            </a:r>
          </a:p>
        </p:txBody>
      </p:sp>
      <p:sp>
        <p:nvSpPr>
          <p:cNvPr id="3" name="Content Placeholder 2">
            <a:extLst>
              <a:ext uri="{FF2B5EF4-FFF2-40B4-BE49-F238E27FC236}">
                <a16:creationId xmlns:a16="http://schemas.microsoft.com/office/drawing/2014/main" id="{3887B778-103E-6BEC-6C13-800CB1AF85C7}"/>
              </a:ext>
            </a:extLst>
          </p:cNvPr>
          <p:cNvSpPr>
            <a:spLocks noGrp="1"/>
          </p:cNvSpPr>
          <p:nvPr>
            <p:ph sz="half" idx="1"/>
          </p:nvPr>
        </p:nvSpPr>
        <p:spPr/>
        <p:txBody>
          <a:bodyPr>
            <a:normAutofit fontScale="70000" lnSpcReduction="20000"/>
          </a:bodyPr>
          <a:lstStyle/>
          <a:p>
            <a:r>
              <a:rPr lang="en-GB" dirty="0"/>
              <a:t>Left Graph (Dark Blue):Represents the number of medical staff vacancies (e.g., doctors) from June 2018 to March 2023.➤ Medical vacancies appear relatively stable but range around 8,000–10,000 across most of the </a:t>
            </a:r>
            <a:r>
              <a:rPr lang="en-GB" dirty="0" err="1"/>
              <a:t>period.Right</a:t>
            </a:r>
            <a:r>
              <a:rPr lang="en-GB" dirty="0"/>
              <a:t> </a:t>
            </a:r>
          </a:p>
          <a:p>
            <a:endParaRPr lang="en-GB" dirty="0"/>
          </a:p>
          <a:p>
            <a:r>
              <a:rPr lang="en-GB" dirty="0"/>
              <a:t>Graph (Teal Blue):Represents nursing vacancies in the NHS over the same period.➤ Notably higher than medical vacancies.➤ March 2023 figure highlighted: 40,096 nursing vacancies</a:t>
            </a:r>
          </a:p>
          <a:p>
            <a:r>
              <a:rPr lang="en-GB" b="1" dirty="0"/>
              <a:t>Source:</a:t>
            </a:r>
            <a:r>
              <a:rPr lang="en-GB" dirty="0"/>
              <a:t> NHS Vacancy Statistics</a:t>
            </a:r>
          </a:p>
          <a:p>
            <a:pPr marL="0" indent="0">
              <a:buNone/>
            </a:pPr>
            <a:endParaRPr lang="en-GB" dirty="0"/>
          </a:p>
          <a:p>
            <a:pPr marL="0" indent="0">
              <a:buNone/>
            </a:pPr>
            <a:endParaRPr lang="en-GB" dirty="0"/>
          </a:p>
        </p:txBody>
      </p:sp>
      <p:pic>
        <p:nvPicPr>
          <p:cNvPr id="6" name="Content Placeholder 5">
            <a:extLst>
              <a:ext uri="{FF2B5EF4-FFF2-40B4-BE49-F238E27FC236}">
                <a16:creationId xmlns:a16="http://schemas.microsoft.com/office/drawing/2014/main" id="{8263FB08-03AB-6EA8-2A5C-8C8EBC5F488D}"/>
              </a:ext>
            </a:extLst>
          </p:cNvPr>
          <p:cNvPicPr>
            <a:picLocks noGrp="1" noChangeAspect="1"/>
          </p:cNvPicPr>
          <p:nvPr>
            <p:ph sz="half" idx="2"/>
          </p:nvPr>
        </p:nvPicPr>
        <p:blipFill>
          <a:blip r:embed="rId2"/>
          <a:srcRect l="2110" t="23869" r="36569" b="14888"/>
          <a:stretch/>
        </p:blipFill>
        <p:spPr>
          <a:xfrm>
            <a:off x="5898147" y="1500653"/>
            <a:ext cx="6178663" cy="3856694"/>
          </a:xfrm>
        </p:spPr>
      </p:pic>
    </p:spTree>
    <p:extLst>
      <p:ext uri="{BB962C8B-B14F-4D97-AF65-F5344CB8AC3E}">
        <p14:creationId xmlns:p14="http://schemas.microsoft.com/office/powerpoint/2010/main" val="4140496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4C9ED-8D5C-AD8F-E0E0-A5997D9C5782}"/>
              </a:ext>
            </a:extLst>
          </p:cNvPr>
          <p:cNvSpPr>
            <a:spLocks noGrp="1"/>
          </p:cNvSpPr>
          <p:nvPr>
            <p:ph type="title"/>
          </p:nvPr>
        </p:nvSpPr>
        <p:spPr/>
        <p:txBody>
          <a:bodyPr/>
          <a:lstStyle/>
          <a:p>
            <a:pPr algn="l"/>
            <a:r>
              <a:rPr lang="en-GB" dirty="0"/>
              <a:t>Process</a:t>
            </a:r>
          </a:p>
        </p:txBody>
      </p:sp>
      <p:sp>
        <p:nvSpPr>
          <p:cNvPr id="3" name="Content Placeholder 2">
            <a:extLst>
              <a:ext uri="{FF2B5EF4-FFF2-40B4-BE49-F238E27FC236}">
                <a16:creationId xmlns:a16="http://schemas.microsoft.com/office/drawing/2014/main" id="{FE236716-B3FD-705F-56EC-89F666062A71}"/>
              </a:ext>
            </a:extLst>
          </p:cNvPr>
          <p:cNvSpPr>
            <a:spLocks noGrp="1"/>
          </p:cNvSpPr>
          <p:nvPr>
            <p:ph sz="half" idx="1"/>
          </p:nvPr>
        </p:nvSpPr>
        <p:spPr/>
        <p:txBody>
          <a:bodyPr>
            <a:normAutofit fontScale="70000" lnSpcReduction="20000"/>
          </a:bodyPr>
          <a:lstStyle/>
          <a:p>
            <a:r>
              <a:rPr lang="en-GB" dirty="0"/>
              <a:t>Emergency departments monitor key process targets, notably the 4‑hour wait standard. In April 2024 only 74.4% of patients in type 1 A&amp;Es were admitted, transferred or discharged within 4 hrs, far below the 95% goal. This decline has been persistent in recent years. The NHS England data chart below shows the percentage of A&amp;E attendees meeting the 4‑hour target over time, highlighting ongoing performance pressure. Meeting waiting-time targets remains a major operational focus in urgent care.</a:t>
            </a:r>
          </a:p>
          <a:p>
            <a:r>
              <a:rPr lang="en-GB" dirty="0"/>
              <a:t>Source- </a:t>
            </a:r>
            <a:r>
              <a:rPr lang="en-GB" dirty="0">
                <a:hlinkClick r:id="rId2"/>
              </a:rPr>
              <a:t>england.nhs.uk</a:t>
            </a:r>
            <a:endParaRPr lang="en-GB" dirty="0"/>
          </a:p>
        </p:txBody>
      </p:sp>
      <p:pic>
        <p:nvPicPr>
          <p:cNvPr id="1030" name="Picture 6" descr="Uploaded image">
            <a:extLst>
              <a:ext uri="{FF2B5EF4-FFF2-40B4-BE49-F238E27FC236}">
                <a16:creationId xmlns:a16="http://schemas.microsoft.com/office/drawing/2014/main" id="{3F591165-CEDE-E8BE-94E5-C4960BEDDDE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97600" y="2100612"/>
            <a:ext cx="5384800" cy="2988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248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270EE-980E-C91E-098B-2209920383C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79C8D86-7C83-E480-5592-6AAC8D681A5D}"/>
              </a:ext>
            </a:extLst>
          </p:cNvPr>
          <p:cNvSpPr>
            <a:spLocks noGrp="1"/>
          </p:cNvSpPr>
          <p:nvPr>
            <p:ph sz="half" idx="1"/>
          </p:nvPr>
        </p:nvSpPr>
        <p:spPr/>
        <p:txBody>
          <a:bodyPr/>
          <a:lstStyle/>
          <a:p>
            <a:r>
              <a:rPr lang="en-GB" dirty="0"/>
              <a:t>What's wrong going on…….</a:t>
            </a:r>
          </a:p>
        </p:txBody>
      </p:sp>
      <p:pic>
        <p:nvPicPr>
          <p:cNvPr id="5" name="Picture 6" descr="Uploaded image">
            <a:extLst>
              <a:ext uri="{FF2B5EF4-FFF2-40B4-BE49-F238E27FC236}">
                <a16:creationId xmlns:a16="http://schemas.microsoft.com/office/drawing/2014/main" id="{9338E241-B5D9-2BDB-8E54-20F21F1486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97600" y="2100612"/>
            <a:ext cx="5384800" cy="2988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473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6675E-B45D-C65E-5BB3-AF5C2D59BDF0}"/>
              </a:ext>
            </a:extLst>
          </p:cNvPr>
          <p:cNvSpPr>
            <a:spLocks noGrp="1"/>
          </p:cNvSpPr>
          <p:nvPr>
            <p:ph type="title"/>
          </p:nvPr>
        </p:nvSpPr>
        <p:spPr/>
        <p:txBody>
          <a:bodyPr/>
          <a:lstStyle/>
          <a:p>
            <a:pPr algn="l"/>
            <a:r>
              <a:rPr lang="en-GB" dirty="0"/>
              <a:t>Process</a:t>
            </a:r>
          </a:p>
        </p:txBody>
      </p:sp>
      <p:sp>
        <p:nvSpPr>
          <p:cNvPr id="3" name="Content Placeholder 2">
            <a:extLst>
              <a:ext uri="{FF2B5EF4-FFF2-40B4-BE49-F238E27FC236}">
                <a16:creationId xmlns:a16="http://schemas.microsoft.com/office/drawing/2014/main" id="{39D496DF-049B-899D-2BB3-067AE39287BA}"/>
              </a:ext>
            </a:extLst>
          </p:cNvPr>
          <p:cNvSpPr>
            <a:spLocks noGrp="1"/>
          </p:cNvSpPr>
          <p:nvPr>
            <p:ph sz="half" idx="1"/>
          </p:nvPr>
        </p:nvSpPr>
        <p:spPr/>
        <p:txBody>
          <a:bodyPr>
            <a:normAutofit fontScale="55000" lnSpcReduction="20000"/>
          </a:bodyPr>
          <a:lstStyle/>
          <a:p>
            <a:r>
              <a:rPr lang="en-GB" dirty="0"/>
              <a:t>By NHS contract, ambulance crews must complete handover of patients to A&amp;E staff within 15 minutes. In reality, many handovers exceed this, especially in winter when hospital beds are scarce. Long handover delays are a critical indicator of system strain. Data show the emergency pathway has lengthened dramatically: for example, the Kings Fund reports that by Sept 2022 the average total time from 999 call to inpatient bed exceeded 500 minutes, compared to ~200 minutes in Sept 2019. The stacked bar chart below illustrates this, breaking out the waiting-time stages (ambulance arrival, handover, A&amp;E treatment, admission), and highlighting how ambulance and inpatient delays dominate the patient journey</a:t>
            </a:r>
          </a:p>
          <a:p>
            <a:endParaRPr lang="en-GB" dirty="0">
              <a:hlinkClick r:id="rId2"/>
            </a:endParaRPr>
          </a:p>
          <a:p>
            <a:r>
              <a:rPr lang="en-GB" dirty="0">
                <a:hlinkClick r:id="rId2"/>
              </a:rPr>
              <a:t>Source- kingsfund.org.uk</a:t>
            </a:r>
            <a:endParaRPr lang="en-GB" dirty="0"/>
          </a:p>
        </p:txBody>
      </p:sp>
      <p:pic>
        <p:nvPicPr>
          <p:cNvPr id="5" name="Content Placeholder 4">
            <a:extLst>
              <a:ext uri="{FF2B5EF4-FFF2-40B4-BE49-F238E27FC236}">
                <a16:creationId xmlns:a16="http://schemas.microsoft.com/office/drawing/2014/main" id="{C43C4493-E1AE-0DBB-2D22-1DBEE1338630}"/>
              </a:ext>
            </a:extLst>
          </p:cNvPr>
          <p:cNvPicPr>
            <a:picLocks noGrp="1" noChangeAspect="1"/>
          </p:cNvPicPr>
          <p:nvPr>
            <p:ph sz="half" idx="2"/>
          </p:nvPr>
        </p:nvPicPr>
        <p:blipFill>
          <a:blip r:embed="rId3"/>
          <a:stretch>
            <a:fillRect/>
          </a:stretch>
        </p:blipFill>
        <p:spPr>
          <a:xfrm>
            <a:off x="6197600" y="1650981"/>
            <a:ext cx="5384800" cy="3887825"/>
          </a:xfrm>
          <a:prstGeom prst="rect">
            <a:avLst/>
          </a:prstGeom>
        </p:spPr>
      </p:pic>
    </p:spTree>
    <p:extLst>
      <p:ext uri="{BB962C8B-B14F-4D97-AF65-F5344CB8AC3E}">
        <p14:creationId xmlns:p14="http://schemas.microsoft.com/office/powerpoint/2010/main" val="3429705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3A8C7-29D8-4B65-D04F-1AD060CCC4C7}"/>
              </a:ext>
            </a:extLst>
          </p:cNvPr>
          <p:cNvSpPr>
            <a:spLocks noGrp="1"/>
          </p:cNvSpPr>
          <p:nvPr>
            <p:ph type="title"/>
          </p:nvPr>
        </p:nvSpPr>
        <p:spPr/>
        <p:txBody>
          <a:bodyPr>
            <a:normAutofit fontScale="90000"/>
          </a:bodyPr>
          <a:lstStyle/>
          <a:p>
            <a:pPr algn="l"/>
            <a:r>
              <a:rPr lang="en-GB" dirty="0"/>
              <a:t>Outcome- Ambulance handovers as a process quality metric </a:t>
            </a:r>
          </a:p>
        </p:txBody>
      </p:sp>
      <p:sp>
        <p:nvSpPr>
          <p:cNvPr id="3" name="Content Placeholder 2">
            <a:extLst>
              <a:ext uri="{FF2B5EF4-FFF2-40B4-BE49-F238E27FC236}">
                <a16:creationId xmlns:a16="http://schemas.microsoft.com/office/drawing/2014/main" id="{911411DE-AD4D-7ACA-3EED-1A06A929F66F}"/>
              </a:ext>
            </a:extLst>
          </p:cNvPr>
          <p:cNvSpPr>
            <a:spLocks noGrp="1"/>
          </p:cNvSpPr>
          <p:nvPr>
            <p:ph sz="half" idx="1"/>
          </p:nvPr>
        </p:nvSpPr>
        <p:spPr/>
        <p:txBody>
          <a:bodyPr>
            <a:normAutofit fontScale="70000" lnSpcReduction="20000"/>
          </a:bodyPr>
          <a:lstStyle/>
          <a:p>
            <a:r>
              <a:rPr lang="en-GB" dirty="0"/>
              <a:t>Ambulance-to-A&amp;E handover time is a process measure in Donabedian’s framework: it captures how care is delivered. In NHS England the goal has been to minimise the time between an ambulance’s arrival outside A&amp;E and the formal transfer of the patient to hospital staff . Historically the target was that all handovers occur within 15 minutes (none exceeding 30 minutes) . In the 2022/23 NHS contract this was revised to 100% within 60 min, 95% within 30 min, and 65% within 15 min . In other words, only a small proportion of handovers may exceed 30 minutes.</a:t>
            </a:r>
          </a:p>
        </p:txBody>
      </p:sp>
      <p:pic>
        <p:nvPicPr>
          <p:cNvPr id="6" name="Content Placeholder 5">
            <a:extLst>
              <a:ext uri="{FF2B5EF4-FFF2-40B4-BE49-F238E27FC236}">
                <a16:creationId xmlns:a16="http://schemas.microsoft.com/office/drawing/2014/main" id="{54B7572F-C841-C0B5-FE3D-132DFA864123}"/>
              </a:ext>
            </a:extLst>
          </p:cNvPr>
          <p:cNvPicPr>
            <a:picLocks noGrp="1" noChangeAspect="1"/>
          </p:cNvPicPr>
          <p:nvPr>
            <p:ph sz="half" idx="2"/>
          </p:nvPr>
        </p:nvPicPr>
        <p:blipFill>
          <a:blip r:embed="rId2"/>
          <a:srcRect t="12896" r="35676" b="6667"/>
          <a:stretch/>
        </p:blipFill>
        <p:spPr>
          <a:xfrm>
            <a:off x="6197600" y="844766"/>
            <a:ext cx="5384800" cy="4208498"/>
          </a:xfrm>
        </p:spPr>
      </p:pic>
    </p:spTree>
    <p:extLst>
      <p:ext uri="{BB962C8B-B14F-4D97-AF65-F5344CB8AC3E}">
        <p14:creationId xmlns:p14="http://schemas.microsoft.com/office/powerpoint/2010/main" val="3870846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E9FA2FC-408E-71B9-AF21-C077187444DC}"/>
              </a:ext>
            </a:extLst>
          </p:cNvPr>
          <p:cNvSpPr>
            <a:spLocks noGrp="1"/>
          </p:cNvSpPr>
          <p:nvPr>
            <p:ph type="title"/>
          </p:nvPr>
        </p:nvSpPr>
        <p:spPr>
          <a:xfrm>
            <a:off x="609600" y="274638"/>
            <a:ext cx="10972800" cy="1143000"/>
          </a:xfrm>
        </p:spPr>
        <p:txBody>
          <a:bodyPr/>
          <a:lstStyle/>
          <a:p>
            <a:endParaRPr lang="en-US"/>
          </a:p>
        </p:txBody>
      </p:sp>
      <p:sp>
        <p:nvSpPr>
          <p:cNvPr id="11" name="Content Placeholder 2">
            <a:extLst>
              <a:ext uri="{FF2B5EF4-FFF2-40B4-BE49-F238E27FC236}">
                <a16:creationId xmlns:a16="http://schemas.microsoft.com/office/drawing/2014/main" id="{4032AFA2-4EB7-DACE-2C4D-1822A2219860}"/>
              </a:ext>
            </a:extLst>
          </p:cNvPr>
          <p:cNvSpPr>
            <a:spLocks noGrp="1"/>
          </p:cNvSpPr>
          <p:nvPr>
            <p:ph idx="1"/>
          </p:nvPr>
        </p:nvSpPr>
        <p:spPr>
          <a:xfrm>
            <a:off x="609600" y="1600201"/>
            <a:ext cx="10972800" cy="3917032"/>
          </a:xfrm>
        </p:spPr>
        <p:txBody>
          <a:bodyPr>
            <a:normAutofit fontScale="62500" lnSpcReduction="20000"/>
          </a:bodyPr>
          <a:lstStyle/>
          <a:p>
            <a:r>
              <a:rPr lang="en-GB" dirty="0"/>
              <a:t>STRUCTURAL FAILURES (Inputs)</a:t>
            </a:r>
          </a:p>
          <a:p>
            <a:pPr marL="0" indent="0">
              <a:buNone/>
            </a:pPr>
            <a:r>
              <a:rPr lang="en-GB" dirty="0"/>
              <a:t>1. Lack of Hospital Beds</a:t>
            </a:r>
          </a:p>
          <a:p>
            <a:r>
              <a:rPr lang="en-GB" dirty="0"/>
              <a:t> - NHS England has lost nearly 50% of hospital beds since the late 1980s.</a:t>
            </a:r>
          </a:p>
          <a:p>
            <a:r>
              <a:rPr lang="en-GB" dirty="0"/>
              <a:t> - With 9095% occupancy, </a:t>
            </a:r>
            <a:r>
              <a:rPr lang="en-GB" dirty="0" err="1"/>
              <a:t>theres</a:t>
            </a:r>
            <a:r>
              <a:rPr lang="en-GB" dirty="0"/>
              <a:t> no room to admit new A&amp;E patients, causing ambulances to wait.</a:t>
            </a:r>
          </a:p>
          <a:p>
            <a:pPr marL="0" indent="0">
              <a:buNone/>
            </a:pPr>
            <a:r>
              <a:rPr lang="en-GB" dirty="0"/>
              <a:t>2. Workforce Shortages</a:t>
            </a:r>
          </a:p>
          <a:p>
            <a:r>
              <a:rPr lang="en-GB" dirty="0"/>
              <a:t> - Over 40,000 nursing vacancies and 10,000 medical vacancies (as of 2023).</a:t>
            </a:r>
          </a:p>
          <a:p>
            <a:r>
              <a:rPr lang="en-GB" dirty="0"/>
              <a:t> - Fewer staff = slower triage and treatment = backlog at the A&amp;E entrance.</a:t>
            </a:r>
          </a:p>
          <a:p>
            <a:pPr marL="0" indent="0">
              <a:buNone/>
            </a:pPr>
            <a:endParaRPr lang="en-GB" dirty="0"/>
          </a:p>
          <a:p>
            <a:pPr marL="0" indent="0">
              <a:buNone/>
            </a:pPr>
            <a:r>
              <a:rPr lang="en-GB" dirty="0"/>
              <a:t>3. Limited Discharge and Social Care Capacity</a:t>
            </a:r>
          </a:p>
          <a:p>
            <a:r>
              <a:rPr lang="en-GB" dirty="0"/>
              <a:t> - Patients medically fit for discharge stay in beds due to lack of community care.</a:t>
            </a:r>
          </a:p>
          <a:p>
            <a:r>
              <a:rPr lang="en-GB" dirty="0"/>
              <a:t> - This blocks the flow from A&amp;E wards discharge.</a:t>
            </a:r>
          </a:p>
          <a:p>
            <a:endParaRPr lang="en-US" dirty="0"/>
          </a:p>
        </p:txBody>
      </p:sp>
    </p:spTree>
    <p:extLst>
      <p:ext uri="{BB962C8B-B14F-4D97-AF65-F5344CB8AC3E}">
        <p14:creationId xmlns:p14="http://schemas.microsoft.com/office/powerpoint/2010/main" val="428009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5FDE5-7270-C237-BB2F-7DFCD50D82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ACDD12-FC75-3F7D-A95F-491AA0033687}"/>
              </a:ext>
            </a:extLst>
          </p:cNvPr>
          <p:cNvSpPr>
            <a:spLocks noGrp="1"/>
          </p:cNvSpPr>
          <p:nvPr>
            <p:ph idx="1"/>
          </p:nvPr>
        </p:nvSpPr>
        <p:spPr/>
        <p:txBody>
          <a:bodyPr>
            <a:normAutofit fontScale="62500" lnSpcReduction="20000"/>
          </a:bodyPr>
          <a:lstStyle/>
          <a:p>
            <a:pPr marL="0" indent="0">
              <a:buNone/>
            </a:pPr>
            <a:r>
              <a:rPr lang="en-GB" dirty="0"/>
              <a:t>PROCESS FAILURES (Flow &amp; Coordination)</a:t>
            </a:r>
          </a:p>
          <a:p>
            <a:pPr marL="0" indent="0">
              <a:buNone/>
            </a:pPr>
            <a:r>
              <a:rPr lang="en-GB" dirty="0"/>
              <a:t>1. Poor Internal Hospital Flow</a:t>
            </a:r>
          </a:p>
          <a:p>
            <a:pPr marL="0" indent="0">
              <a:buNone/>
            </a:pPr>
            <a:r>
              <a:rPr lang="en-GB" dirty="0"/>
              <a:t>- Delays moving patients from A&amp;E to wards.</a:t>
            </a:r>
          </a:p>
          <a:p>
            <a:pPr>
              <a:buFontTx/>
              <a:buChar char="-"/>
            </a:pPr>
            <a:r>
              <a:rPr lang="en-GB" dirty="0"/>
              <a:t>Poor real-time bed management and discharge planning exacerbate gridlock.</a:t>
            </a:r>
          </a:p>
          <a:p>
            <a:pPr marL="0" indent="0">
              <a:buNone/>
            </a:pPr>
            <a:endParaRPr lang="en-GB" dirty="0"/>
          </a:p>
          <a:p>
            <a:pPr marL="0" indent="0">
              <a:buNone/>
            </a:pPr>
            <a:r>
              <a:rPr lang="en-GB" dirty="0"/>
              <a:t>2. Ambulance Bottlenecks Not Actively Managed</a:t>
            </a:r>
          </a:p>
          <a:p>
            <a:pPr marL="0" indent="0">
              <a:buNone/>
            </a:pPr>
            <a:r>
              <a:rPr lang="en-GB" dirty="0"/>
              <a:t>- Some hospitals lack rapid assessment teams (RAT) or streaming protocols.</a:t>
            </a:r>
          </a:p>
          <a:p>
            <a:pPr>
              <a:buFontTx/>
              <a:buChar char="-"/>
            </a:pPr>
            <a:r>
              <a:rPr lang="en-GB" dirty="0"/>
              <a:t>No clear handover lanes = delays for incoming crews.</a:t>
            </a:r>
          </a:p>
          <a:p>
            <a:pPr marL="0" indent="0">
              <a:buNone/>
            </a:pPr>
            <a:endParaRPr lang="en-GB" dirty="0"/>
          </a:p>
          <a:p>
            <a:pPr marL="0" indent="0">
              <a:buNone/>
            </a:pPr>
            <a:r>
              <a:rPr lang="en-GB" dirty="0"/>
              <a:t>3. Inadequate Coordination Between Services</a:t>
            </a:r>
          </a:p>
          <a:p>
            <a:pPr marL="0" indent="0">
              <a:buNone/>
            </a:pPr>
            <a:r>
              <a:rPr lang="en-GB" dirty="0"/>
              <a:t> - Disjointed coordination between ambulance trusts, hospital A&amp;Es, and community services.</a:t>
            </a:r>
          </a:p>
          <a:p>
            <a:pPr marL="0" indent="0">
              <a:buNone/>
            </a:pPr>
            <a:r>
              <a:rPr lang="en-GB" dirty="0"/>
              <a:t> - IT systems often </a:t>
            </a:r>
            <a:r>
              <a:rPr lang="en-GB" dirty="0" err="1"/>
              <a:t>dont</a:t>
            </a:r>
            <a:r>
              <a:rPr lang="en-GB" dirty="0"/>
              <a:t> align.</a:t>
            </a:r>
          </a:p>
          <a:p>
            <a:endParaRPr lang="en-GB" dirty="0"/>
          </a:p>
        </p:txBody>
      </p:sp>
    </p:spTree>
    <p:extLst>
      <p:ext uri="{BB962C8B-B14F-4D97-AF65-F5344CB8AC3E}">
        <p14:creationId xmlns:p14="http://schemas.microsoft.com/office/powerpoint/2010/main" val="939744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D4F7A-2166-4FDC-23F5-768990F6A5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89EB43-A296-167B-1C0B-FA864BEAD96E}"/>
              </a:ext>
            </a:extLst>
          </p:cNvPr>
          <p:cNvSpPr>
            <a:spLocks noGrp="1"/>
          </p:cNvSpPr>
          <p:nvPr>
            <p:ph idx="1"/>
          </p:nvPr>
        </p:nvSpPr>
        <p:spPr/>
        <p:txBody>
          <a:bodyPr>
            <a:normAutofit fontScale="55000" lnSpcReduction="20000"/>
          </a:bodyPr>
          <a:lstStyle/>
          <a:p>
            <a:pPr marL="0" indent="0">
              <a:buNone/>
            </a:pPr>
            <a:r>
              <a:rPr lang="en-GB" dirty="0"/>
              <a:t>CONSEQUENCES (Outcomes &amp; Feedback Loops)</a:t>
            </a:r>
          </a:p>
          <a:p>
            <a:pPr marL="0" indent="0">
              <a:buNone/>
            </a:pPr>
            <a:r>
              <a:rPr lang="en-GB" dirty="0"/>
              <a:t>1. Ambulance Crew Trap</a:t>
            </a:r>
          </a:p>
          <a:p>
            <a:r>
              <a:rPr lang="en-GB" dirty="0"/>
              <a:t> - Crews wait 14 hours outside hospitals, reducing ambulance availability for 999 calls.</a:t>
            </a:r>
          </a:p>
          <a:p>
            <a:r>
              <a:rPr lang="en-GB" dirty="0"/>
              <a:t> - Category 2 emergency response times (e.g., for heart attacks, strokes) have doubled.</a:t>
            </a:r>
          </a:p>
          <a:p>
            <a:pPr marL="0" indent="0">
              <a:buNone/>
            </a:pPr>
            <a:endParaRPr lang="en-GB" dirty="0"/>
          </a:p>
          <a:p>
            <a:pPr marL="0" indent="0">
              <a:buNone/>
            </a:pPr>
            <a:r>
              <a:rPr lang="en-GB" dirty="0"/>
              <a:t>2. Increased Patient Harm</a:t>
            </a:r>
          </a:p>
          <a:p>
            <a:r>
              <a:rPr lang="en-GB" dirty="0"/>
              <a:t> - Patients deteriorate while waiting for admission inside the ambulance.</a:t>
            </a:r>
          </a:p>
          <a:p>
            <a:r>
              <a:rPr lang="en-GB" dirty="0"/>
              <a:t> - AACE reports &gt;80% of patients delayed &gt;60 minutes suffer clinical harm.</a:t>
            </a:r>
          </a:p>
          <a:p>
            <a:pPr marL="0" indent="0">
              <a:buNone/>
            </a:pPr>
            <a:endParaRPr lang="en-GB" dirty="0"/>
          </a:p>
          <a:p>
            <a:pPr marL="0" indent="0">
              <a:buNone/>
            </a:pPr>
            <a:r>
              <a:rPr lang="en-GB" dirty="0"/>
              <a:t>3. Staff Burnout &amp; Resignations</a:t>
            </a:r>
          </a:p>
          <a:p>
            <a:r>
              <a:rPr lang="en-GB" dirty="0"/>
              <a:t> - Frontline staff facing unrelenting pressure, increasing turnover and worsening the workforce</a:t>
            </a:r>
          </a:p>
          <a:p>
            <a:r>
              <a:rPr lang="en-GB" dirty="0"/>
              <a:t>crisis.</a:t>
            </a:r>
          </a:p>
          <a:p>
            <a:endParaRPr lang="en-GB" dirty="0"/>
          </a:p>
        </p:txBody>
      </p:sp>
    </p:spTree>
    <p:extLst>
      <p:ext uri="{BB962C8B-B14F-4D97-AF65-F5344CB8AC3E}">
        <p14:creationId xmlns:p14="http://schemas.microsoft.com/office/powerpoint/2010/main" val="1325408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4DE8-A117-7662-48DF-FB308FE99F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0853CE-B2CB-7957-3B9E-08556956DC64}"/>
              </a:ext>
            </a:extLst>
          </p:cNvPr>
          <p:cNvSpPr>
            <a:spLocks noGrp="1"/>
          </p:cNvSpPr>
          <p:nvPr>
            <p:ph idx="1"/>
          </p:nvPr>
        </p:nvSpPr>
        <p:spPr/>
        <p:txBody>
          <a:bodyPr/>
          <a:lstStyle/>
          <a:p>
            <a:r>
              <a:rPr lang="en-GB" dirty="0"/>
              <a:t>SUMMARY- </a:t>
            </a:r>
            <a:r>
              <a:rPr lang="en-GB" i="1" u="sng" dirty="0"/>
              <a:t>Ambulance handover delays are not just an ambulance problem….. there is a problem… broadly in structural and process weaknesses in the NHS system, especially bed flow, staffing, and coordination. Fixing this requires investment in structure, redesign of hospital processes, and integration across services.</a:t>
            </a:r>
          </a:p>
        </p:txBody>
      </p:sp>
    </p:spTree>
    <p:extLst>
      <p:ext uri="{BB962C8B-B14F-4D97-AF65-F5344CB8AC3E}">
        <p14:creationId xmlns:p14="http://schemas.microsoft.com/office/powerpoint/2010/main" val="3372743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3FF0D-C8F1-2FF3-8A67-A2B2A7A3D8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B393DB-CA7C-1FB8-BBAE-F48118B0DC6D}"/>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i="1" dirty="0"/>
              <a:t>What makes a good measure</a:t>
            </a:r>
          </a:p>
        </p:txBody>
      </p:sp>
    </p:spTree>
    <p:extLst>
      <p:ext uri="{BB962C8B-B14F-4D97-AF65-F5344CB8AC3E}">
        <p14:creationId xmlns:p14="http://schemas.microsoft.com/office/powerpoint/2010/main" val="2037437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50F88-01F7-28FB-937C-EEFA97A023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C7DB74-4A18-8973-93F3-D46A2B8F557A}"/>
              </a:ext>
            </a:extLst>
          </p:cNvPr>
          <p:cNvSpPr>
            <a:spLocks noGrp="1"/>
          </p:cNvSpPr>
          <p:nvPr>
            <p:ph idx="1"/>
          </p:nvPr>
        </p:nvSpPr>
        <p:spPr/>
        <p:txBody>
          <a:bodyPr/>
          <a:lstStyle/>
          <a:p>
            <a:pPr marL="0" indent="0">
              <a:buNone/>
            </a:pPr>
            <a:r>
              <a:rPr lang="en-US" b="0" i="0" dirty="0">
                <a:solidFill>
                  <a:srgbClr val="1F1F1F"/>
                </a:solidFill>
                <a:effectLst/>
                <a:latin typeface="Source Sans Pro" panose="020B0503030403020204" pitchFamily="34" charset="0"/>
              </a:rPr>
              <a:t>There are basically three questions that need to be considered when selecting a measure for use in practice. </a:t>
            </a:r>
            <a:endParaRPr lang="en-US" dirty="0">
              <a:solidFill>
                <a:srgbClr val="333333"/>
              </a:solidFill>
              <a:latin typeface="OpenSans"/>
            </a:endParaRPr>
          </a:p>
          <a:p>
            <a:pPr algn="l"/>
            <a:r>
              <a:rPr lang="en-US" b="0" i="0" dirty="0">
                <a:solidFill>
                  <a:srgbClr val="1F1F1F"/>
                </a:solidFill>
                <a:effectLst/>
                <a:latin typeface="Source Sans Pro" panose="020B0503030403020204" pitchFamily="34" charset="0"/>
              </a:rPr>
              <a:t>One is, is the measure important?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Two, is it scientifically sound?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three, is the measure actually feasible to use in practice? </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3082237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BBFB8-AA40-E7E5-0D14-6568687A4BDB}"/>
              </a:ext>
            </a:extLst>
          </p:cNvPr>
          <p:cNvSpPr>
            <a:spLocks noGrp="1"/>
          </p:cNvSpPr>
          <p:nvPr>
            <p:ph type="title"/>
          </p:nvPr>
        </p:nvSpPr>
        <p:spPr/>
        <p:txBody>
          <a:bodyPr/>
          <a:lstStyle/>
          <a:p>
            <a:r>
              <a:rPr lang="en-GB" dirty="0"/>
              <a:t>Different attributes </a:t>
            </a:r>
          </a:p>
        </p:txBody>
      </p:sp>
      <p:sp>
        <p:nvSpPr>
          <p:cNvPr id="3" name="Content Placeholder 2">
            <a:extLst>
              <a:ext uri="{FF2B5EF4-FFF2-40B4-BE49-F238E27FC236}">
                <a16:creationId xmlns:a16="http://schemas.microsoft.com/office/drawing/2014/main" id="{6FCE0D82-065F-C3C8-A3F9-23F8A31625A7}"/>
              </a:ext>
            </a:extLst>
          </p:cNvPr>
          <p:cNvSpPr>
            <a:spLocks noGrp="1"/>
          </p:cNvSpPr>
          <p:nvPr>
            <p:ph idx="1"/>
          </p:nvPr>
        </p:nvSpPr>
        <p:spPr/>
        <p:txBody>
          <a:bodyPr/>
          <a:lstStyle/>
          <a:p>
            <a:pPr marL="0" indent="0">
              <a:buNone/>
            </a:pPr>
            <a:r>
              <a:rPr lang="en-GB" i="1" dirty="0"/>
              <a:t>Scientific Soundness </a:t>
            </a:r>
          </a:p>
          <a:p>
            <a:pPr marL="0" indent="0">
              <a:buNone/>
            </a:pPr>
            <a:r>
              <a:rPr lang="en-GB" i="1" dirty="0"/>
              <a:t>Validity and reliability of measure</a:t>
            </a:r>
          </a:p>
          <a:p>
            <a:pPr marL="0" indent="0">
              <a:buNone/>
            </a:pPr>
            <a:r>
              <a:rPr lang="en-GB" i="1" dirty="0"/>
              <a:t>Understandable</a:t>
            </a:r>
          </a:p>
          <a:p>
            <a:pPr marL="0" indent="0">
              <a:buNone/>
            </a:pPr>
            <a:r>
              <a:rPr lang="en-GB" i="1" dirty="0"/>
              <a:t>Feasible</a:t>
            </a:r>
          </a:p>
        </p:txBody>
      </p:sp>
    </p:spTree>
    <p:extLst>
      <p:ext uri="{BB962C8B-B14F-4D97-AF65-F5344CB8AC3E}">
        <p14:creationId xmlns:p14="http://schemas.microsoft.com/office/powerpoint/2010/main" val="1483548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FB7B4-CDFC-5975-4269-38B1D0D7FC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94BDF3-8A12-8C62-299A-270489BD8C2E}"/>
              </a:ext>
            </a:extLst>
          </p:cNvPr>
          <p:cNvSpPr>
            <a:spLocks noGrp="1"/>
          </p:cNvSpPr>
          <p:nvPr>
            <p:ph idx="1"/>
          </p:nvPr>
        </p:nvSpPr>
        <p:spPr/>
        <p:txBody>
          <a:bodyPr>
            <a:normAutofit fontScale="70000" lnSpcReduction="20000"/>
          </a:bodyPr>
          <a:lstStyle/>
          <a:p>
            <a:pPr marL="0" indent="0">
              <a:buNone/>
            </a:pPr>
            <a:r>
              <a:rPr lang="en-GB" dirty="0"/>
              <a:t>1. Scientific Soundness</a:t>
            </a:r>
          </a:p>
          <a:p>
            <a:pPr marL="0" indent="0">
              <a:buNone/>
            </a:pPr>
            <a:r>
              <a:rPr lang="en-GB" i="1" dirty="0"/>
              <a:t>Does the measure truly reflect care quality, and is it grounded in evidence?</a:t>
            </a:r>
          </a:p>
          <a:p>
            <a:pPr marL="0" indent="0">
              <a:buNone/>
            </a:pPr>
            <a:r>
              <a:rPr lang="en-GB" dirty="0"/>
              <a:t>this measure is scientifically sound. Numerous studies and NHS reviews (e.g. by AACE, King's Fund) show that prolonged handovers correlate with patient harm, ambulance unavailability, and delayed treatment.</a:t>
            </a:r>
          </a:p>
          <a:p>
            <a:endParaRPr lang="en-GB" dirty="0"/>
          </a:p>
          <a:p>
            <a:r>
              <a:rPr lang="en-GB" dirty="0"/>
              <a:t>National data consistently link handover delays with adverse events, such as:</a:t>
            </a:r>
          </a:p>
          <a:p>
            <a:pPr marL="0" indent="0">
              <a:buNone/>
            </a:pPr>
            <a:r>
              <a:rPr lang="en-GB" dirty="0"/>
              <a:t>Increased mortality from delayed stroke/heart attack response.</a:t>
            </a:r>
          </a:p>
          <a:p>
            <a:pPr marL="0" indent="0">
              <a:buNone/>
            </a:pPr>
            <a:endParaRPr lang="en-GB" dirty="0"/>
          </a:p>
          <a:p>
            <a:r>
              <a:rPr lang="en-GB" dirty="0"/>
              <a:t>Higher ambulance response times across the system due to lost vehicle time.</a:t>
            </a:r>
          </a:p>
          <a:p>
            <a:r>
              <a:rPr lang="en-GB" dirty="0"/>
              <a:t>Conclusion: This is a well-evidenced measure that directly reflects process quality in emergency care.</a:t>
            </a:r>
          </a:p>
          <a:p>
            <a:endParaRPr lang="en-GB" dirty="0"/>
          </a:p>
        </p:txBody>
      </p:sp>
    </p:spTree>
    <p:extLst>
      <p:ext uri="{BB962C8B-B14F-4D97-AF65-F5344CB8AC3E}">
        <p14:creationId xmlns:p14="http://schemas.microsoft.com/office/powerpoint/2010/main" val="2441764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09B52-411B-6606-5811-D08F80F473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498132-D01B-0EBE-1196-2AEDEDA219F2}"/>
              </a:ext>
            </a:extLst>
          </p:cNvPr>
          <p:cNvSpPr>
            <a:spLocks noGrp="1"/>
          </p:cNvSpPr>
          <p:nvPr>
            <p:ph idx="1"/>
          </p:nvPr>
        </p:nvSpPr>
        <p:spPr/>
        <p:txBody>
          <a:bodyPr>
            <a:normAutofit fontScale="77500" lnSpcReduction="20000"/>
          </a:bodyPr>
          <a:lstStyle/>
          <a:p>
            <a:r>
              <a:rPr lang="en-GB" dirty="0"/>
              <a:t>2. Validity &amp; Reliability</a:t>
            </a:r>
          </a:p>
          <a:p>
            <a:pPr marL="0" indent="0">
              <a:buNone/>
            </a:pPr>
            <a:r>
              <a:rPr lang="en-GB" i="1" dirty="0"/>
              <a:t>Does the measure consistently reflect what it intends to?</a:t>
            </a:r>
          </a:p>
          <a:p>
            <a:r>
              <a:rPr lang="en-GB" dirty="0"/>
              <a:t>Validity: High. Handover time precisely measures a defined clinical process — when the ambulance arrives and when the patient is transferred.</a:t>
            </a:r>
          </a:p>
          <a:p>
            <a:r>
              <a:rPr lang="en-GB" dirty="0"/>
              <a:t>Reliability: Also high — the data is recorded electronically at the point of care by ambulance staff and hospitals.</a:t>
            </a:r>
          </a:p>
          <a:p>
            <a:r>
              <a:rPr lang="en-GB" dirty="0"/>
              <a:t>Some variability may exist in definitions of “handover complete,” but overall standardised measurement protocols are in place across NHS trusts.</a:t>
            </a:r>
          </a:p>
          <a:p>
            <a:r>
              <a:rPr lang="en-GB" dirty="0"/>
              <a:t>Conclusion: The measure is both valid and reliable for use across different NHS organisations.</a:t>
            </a:r>
          </a:p>
          <a:p>
            <a:endParaRPr lang="en-GB" dirty="0"/>
          </a:p>
        </p:txBody>
      </p:sp>
    </p:spTree>
    <p:extLst>
      <p:ext uri="{BB962C8B-B14F-4D97-AF65-F5344CB8AC3E}">
        <p14:creationId xmlns:p14="http://schemas.microsoft.com/office/powerpoint/2010/main" val="1016721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EBB07-20FC-9B84-954C-4BDE6A042A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02286E-9EB9-8ED7-24C5-E64CF1CC9F7C}"/>
              </a:ext>
            </a:extLst>
          </p:cNvPr>
          <p:cNvSpPr>
            <a:spLocks noGrp="1"/>
          </p:cNvSpPr>
          <p:nvPr>
            <p:ph idx="1"/>
          </p:nvPr>
        </p:nvSpPr>
        <p:spPr/>
        <p:txBody>
          <a:bodyPr>
            <a:normAutofit fontScale="85000" lnSpcReduction="20000"/>
          </a:bodyPr>
          <a:lstStyle/>
          <a:p>
            <a:r>
              <a:rPr lang="en-GB" dirty="0"/>
              <a:t>3. Understandability</a:t>
            </a:r>
          </a:p>
          <a:p>
            <a:pPr marL="0" indent="0">
              <a:buNone/>
            </a:pPr>
            <a:r>
              <a:rPr lang="en-GB" i="1" dirty="0"/>
              <a:t>Is it easy for stakeholders (clinicians, managers, public) to interpret?</a:t>
            </a:r>
          </a:p>
          <a:p>
            <a:r>
              <a:rPr lang="en-GB" dirty="0"/>
              <a:t>Very clear and intuitive. Time from arrival to handover is a simple and meaningful metric for clinicians and the public alike.</a:t>
            </a:r>
          </a:p>
          <a:p>
            <a:r>
              <a:rPr lang="en-GB" dirty="0"/>
              <a:t>Delays &gt;15, 30, or 60 minutes are reported as absolute numbers and percentages — easily understood and benchmarked.</a:t>
            </a:r>
          </a:p>
          <a:p>
            <a:r>
              <a:rPr lang="en-GB" dirty="0"/>
              <a:t>The term “ambulance handover delay” is self-explanatory and widely recognised in NHS reports and the media.</a:t>
            </a:r>
          </a:p>
          <a:p>
            <a:r>
              <a:rPr lang="en-GB" dirty="0"/>
              <a:t>Conclusion: The metric is highly understandable and suitable for public reporting and stakeholder communication.</a:t>
            </a:r>
          </a:p>
          <a:p>
            <a:endParaRPr lang="en-GB" dirty="0"/>
          </a:p>
        </p:txBody>
      </p:sp>
    </p:spTree>
    <p:extLst>
      <p:ext uri="{BB962C8B-B14F-4D97-AF65-F5344CB8AC3E}">
        <p14:creationId xmlns:p14="http://schemas.microsoft.com/office/powerpoint/2010/main" val="1530453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FEF9-A6C9-5E5E-E0B9-32CD713B5A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8251D4-443D-6157-11E7-80C095BE011F}"/>
              </a:ext>
            </a:extLst>
          </p:cNvPr>
          <p:cNvSpPr>
            <a:spLocks noGrp="1"/>
          </p:cNvSpPr>
          <p:nvPr>
            <p:ph idx="1"/>
          </p:nvPr>
        </p:nvSpPr>
        <p:spPr/>
        <p:txBody>
          <a:bodyPr>
            <a:normAutofit fontScale="85000" lnSpcReduction="20000"/>
          </a:bodyPr>
          <a:lstStyle/>
          <a:p>
            <a:r>
              <a:rPr lang="en-GB" dirty="0"/>
              <a:t>4. Feasibility</a:t>
            </a:r>
          </a:p>
          <a:p>
            <a:pPr marL="0" indent="0">
              <a:buNone/>
            </a:pPr>
            <a:r>
              <a:rPr lang="en-GB" i="1" dirty="0"/>
              <a:t>Can it be collected and reported without excessive burden?</a:t>
            </a:r>
          </a:p>
          <a:p>
            <a:r>
              <a:rPr lang="en-GB" dirty="0"/>
              <a:t>This data is already collected in real time via NHS systems like </a:t>
            </a:r>
            <a:r>
              <a:rPr lang="en-GB" dirty="0" err="1"/>
              <a:t>SitRep</a:t>
            </a:r>
            <a:r>
              <a:rPr lang="en-GB" dirty="0"/>
              <a:t> and Ambulance Quality Indicators.</a:t>
            </a:r>
          </a:p>
          <a:p>
            <a:r>
              <a:rPr lang="en-GB" dirty="0"/>
              <a:t>All ambulance trusts and acute hospitals routinely log timestamps electronically.</a:t>
            </a:r>
          </a:p>
          <a:p>
            <a:r>
              <a:rPr lang="en-GB" dirty="0"/>
              <a:t>NHS England publishes these figures regularly without additional burden to frontline staff.</a:t>
            </a:r>
          </a:p>
          <a:p>
            <a:r>
              <a:rPr lang="en-GB" dirty="0"/>
              <a:t>Conclusion: It’s highly feasible — using existing digital infrastructure and requiring no new resources to collect.</a:t>
            </a:r>
          </a:p>
          <a:p>
            <a:endParaRPr lang="en-GB" dirty="0"/>
          </a:p>
        </p:txBody>
      </p:sp>
    </p:spTree>
    <p:extLst>
      <p:ext uri="{BB962C8B-B14F-4D97-AF65-F5344CB8AC3E}">
        <p14:creationId xmlns:p14="http://schemas.microsoft.com/office/powerpoint/2010/main" val="2548924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E61EB-7A7C-AA9C-3FAA-47E4F1A20651}"/>
              </a:ext>
            </a:extLst>
          </p:cNvPr>
          <p:cNvSpPr>
            <a:spLocks noGrp="1"/>
          </p:cNvSpPr>
          <p:nvPr>
            <p:ph type="title"/>
          </p:nvPr>
        </p:nvSpPr>
        <p:spPr/>
        <p:txBody>
          <a:bodyPr/>
          <a:lstStyle/>
          <a:p>
            <a:r>
              <a:rPr lang="en-GB" dirty="0"/>
              <a:t>Use and reporting of measure/s</a:t>
            </a:r>
          </a:p>
        </p:txBody>
      </p:sp>
      <p:sp>
        <p:nvSpPr>
          <p:cNvPr id="3" name="Content Placeholder 2">
            <a:extLst>
              <a:ext uri="{FF2B5EF4-FFF2-40B4-BE49-F238E27FC236}">
                <a16:creationId xmlns:a16="http://schemas.microsoft.com/office/drawing/2014/main" id="{1A969B5E-51C7-98EA-2912-2CF1C4765658}"/>
              </a:ext>
            </a:extLst>
          </p:cNvPr>
          <p:cNvSpPr>
            <a:spLocks noGrp="1"/>
          </p:cNvSpPr>
          <p:nvPr>
            <p:ph idx="1"/>
          </p:nvPr>
        </p:nvSpPr>
        <p:spPr/>
        <p:txBody>
          <a:bodyPr/>
          <a:lstStyle/>
          <a:p>
            <a:pPr algn="l"/>
            <a:r>
              <a:rPr lang="en-GB" dirty="0"/>
              <a:t>Composite measures- </a:t>
            </a:r>
            <a:r>
              <a:rPr lang="en-US" b="0" i="0" dirty="0">
                <a:solidFill>
                  <a:srgbClr val="1F1F1F"/>
                </a:solidFill>
                <a:effectLst/>
                <a:latin typeface="Source Sans Pro" panose="020B0503030403020204" pitchFamily="34" charset="0"/>
              </a:rPr>
              <a:t>composite measure, is simply a measure or indicator that combines two or measures into a single score or rating.</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4130790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C8B8-23EE-D264-75E4-56642869C4A4}"/>
              </a:ext>
            </a:extLst>
          </p:cNvPr>
          <p:cNvSpPr>
            <a:spLocks noGrp="1"/>
          </p:cNvSpPr>
          <p:nvPr>
            <p:ph type="title"/>
          </p:nvPr>
        </p:nvSpPr>
        <p:spPr/>
        <p:txBody>
          <a:bodyPr/>
          <a:lstStyle/>
          <a:p>
            <a:r>
              <a:rPr lang="en-GB" dirty="0"/>
              <a:t>Examples of Measurement </a:t>
            </a:r>
          </a:p>
        </p:txBody>
      </p:sp>
      <p:sp>
        <p:nvSpPr>
          <p:cNvPr id="3" name="Content Placeholder 2">
            <a:extLst>
              <a:ext uri="{FF2B5EF4-FFF2-40B4-BE49-F238E27FC236}">
                <a16:creationId xmlns:a16="http://schemas.microsoft.com/office/drawing/2014/main" id="{3AE7EDA0-7872-1F7D-689C-135676AD1180}"/>
              </a:ext>
            </a:extLst>
          </p:cNvPr>
          <p:cNvSpPr>
            <a:spLocks noGrp="1"/>
          </p:cNvSpPr>
          <p:nvPr>
            <p:ph idx="1"/>
          </p:nvPr>
        </p:nvSpPr>
        <p:spPr/>
        <p:txBody>
          <a:bodyPr/>
          <a:lstStyle/>
          <a:p>
            <a:pPr marL="0" indent="0">
              <a:buNone/>
            </a:pPr>
            <a:r>
              <a:rPr lang="en-US" b="1" dirty="0"/>
              <a:t>HEDIS</a:t>
            </a:r>
          </a:p>
          <a:p>
            <a:pPr marL="0" indent="0">
              <a:buNone/>
            </a:pPr>
            <a:r>
              <a:rPr lang="en-US" dirty="0"/>
              <a:t>The Healthcare Effectiveness Data and Information Set (HEDIS) is a widely used set of performance measures in the managed care industry, developed and maintained by the National Committee for Quality Assurance (NCQA).</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2892638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0F06-49FA-FFEA-66FF-8A1AAAC0D064}"/>
              </a:ext>
            </a:extLst>
          </p:cNvPr>
          <p:cNvSpPr>
            <a:spLocks noGrp="1"/>
          </p:cNvSpPr>
          <p:nvPr>
            <p:ph type="title"/>
          </p:nvPr>
        </p:nvSpPr>
        <p:spPr/>
        <p:txBody>
          <a:bodyPr/>
          <a:lstStyle/>
          <a:p>
            <a:r>
              <a:rPr lang="en-GB" dirty="0"/>
              <a:t>Domains of HEDIS</a:t>
            </a:r>
          </a:p>
        </p:txBody>
      </p:sp>
      <p:sp>
        <p:nvSpPr>
          <p:cNvPr id="3" name="Content Placeholder 2">
            <a:extLst>
              <a:ext uri="{FF2B5EF4-FFF2-40B4-BE49-F238E27FC236}">
                <a16:creationId xmlns:a16="http://schemas.microsoft.com/office/drawing/2014/main" id="{ED3F7AA2-9521-A307-A554-65C315CC10C4}"/>
              </a:ext>
            </a:extLst>
          </p:cNvPr>
          <p:cNvSpPr>
            <a:spLocks noGrp="1"/>
          </p:cNvSpPr>
          <p:nvPr>
            <p:ph idx="1"/>
          </p:nvPr>
        </p:nvSpPr>
        <p:spPr/>
        <p:txBody>
          <a:bodyPr>
            <a:normAutofit fontScale="85000" lnSpcReduction="10000"/>
          </a:bodyPr>
          <a:lstStyle/>
          <a:p>
            <a:pPr marL="0" indent="0">
              <a:buNone/>
            </a:pPr>
            <a:r>
              <a:rPr lang="en-US" dirty="0"/>
              <a:t>HEDIS includes more than 90 measures across 6 domains of care:</a:t>
            </a:r>
          </a:p>
          <a:p>
            <a:endParaRPr lang="en-US" dirty="0"/>
          </a:p>
          <a:p>
            <a:r>
              <a:rPr lang="en-US" dirty="0"/>
              <a:t>Effectiveness of Care.</a:t>
            </a:r>
          </a:p>
          <a:p>
            <a:r>
              <a:rPr lang="en-US" dirty="0"/>
              <a:t>Access/Availability of Care.</a:t>
            </a:r>
          </a:p>
          <a:p>
            <a:r>
              <a:rPr lang="en-US" dirty="0"/>
              <a:t>Experience of Care.</a:t>
            </a:r>
          </a:p>
          <a:p>
            <a:r>
              <a:rPr lang="en-US" dirty="0"/>
              <a:t>Utilization and Risk Adjusted Utilization.</a:t>
            </a:r>
          </a:p>
          <a:p>
            <a:r>
              <a:rPr lang="en-US" dirty="0"/>
              <a:t>Health Plan Descriptive Information.</a:t>
            </a:r>
          </a:p>
          <a:p>
            <a:r>
              <a:rPr lang="en-US" dirty="0"/>
              <a:t>Measures Reported Using Electronic Clinical Data Systems</a:t>
            </a:r>
            <a:endParaRPr lang="en-GB" dirty="0"/>
          </a:p>
        </p:txBody>
      </p:sp>
    </p:spTree>
    <p:extLst>
      <p:ext uri="{BB962C8B-B14F-4D97-AF65-F5344CB8AC3E}">
        <p14:creationId xmlns:p14="http://schemas.microsoft.com/office/powerpoint/2010/main" val="38680842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B4FB-98B5-A1EC-35D9-3368614A5838}"/>
              </a:ext>
            </a:extLst>
          </p:cNvPr>
          <p:cNvSpPr>
            <a:spLocks noGrp="1"/>
          </p:cNvSpPr>
          <p:nvPr>
            <p:ph type="title"/>
          </p:nvPr>
        </p:nvSpPr>
        <p:spPr/>
        <p:txBody>
          <a:bodyPr>
            <a:normAutofit fontScale="90000"/>
          </a:bodyPr>
          <a:lstStyle/>
          <a:p>
            <a:r>
              <a:rPr lang="en-US" b="0" i="0" dirty="0">
                <a:solidFill>
                  <a:srgbClr val="333333"/>
                </a:solidFill>
                <a:effectLst/>
                <a:latin typeface="Lato" panose="020F0502020204030203" pitchFamily="34" charset="0"/>
              </a:rPr>
              <a:t>What are the different sources of HEDIS data collection?</a:t>
            </a:r>
            <a:endParaRPr lang="en-GB" dirty="0"/>
          </a:p>
        </p:txBody>
      </p:sp>
      <p:sp>
        <p:nvSpPr>
          <p:cNvPr id="3" name="Content Placeholder 2">
            <a:extLst>
              <a:ext uri="{FF2B5EF4-FFF2-40B4-BE49-F238E27FC236}">
                <a16:creationId xmlns:a16="http://schemas.microsoft.com/office/drawing/2014/main" id="{79CA5EAE-AE9A-497F-56EE-E58C6010CA77}"/>
              </a:ext>
            </a:extLst>
          </p:cNvPr>
          <p:cNvSpPr>
            <a:spLocks noGrp="1"/>
          </p:cNvSpPr>
          <p:nvPr>
            <p:ph idx="1"/>
          </p:nvPr>
        </p:nvSpPr>
        <p:spPr/>
        <p:txBody>
          <a:bodyPr>
            <a:normAutofit fontScale="92500" lnSpcReduction="10000"/>
          </a:bodyPr>
          <a:lstStyle/>
          <a:p>
            <a:pPr marL="0" indent="0" algn="l">
              <a:buNone/>
            </a:pPr>
            <a:r>
              <a:rPr lang="en-US" b="0" i="0" dirty="0">
                <a:solidFill>
                  <a:srgbClr val="333333"/>
                </a:solidFill>
                <a:effectLst/>
                <a:latin typeface="Lato" panose="020F0502020204030203" pitchFamily="34" charset="0"/>
              </a:rPr>
              <a:t>What are the different sources of HEDIS data collection?</a:t>
            </a:r>
          </a:p>
          <a:p>
            <a:pPr marL="0" indent="0" algn="l">
              <a:buNone/>
            </a:pPr>
            <a:r>
              <a:rPr lang="en-US" b="0" i="0" dirty="0">
                <a:solidFill>
                  <a:srgbClr val="333333"/>
                </a:solidFill>
                <a:effectLst/>
                <a:latin typeface="Lato" panose="020F0502020204030203" pitchFamily="34" charset="0"/>
              </a:rPr>
              <a:t>There are three sources of HEDIS data collection. They are:</a:t>
            </a:r>
          </a:p>
          <a:p>
            <a:pPr algn="l">
              <a:buFont typeface="Arial" panose="020B0604020202020204" pitchFamily="34" charset="0"/>
              <a:buChar char="•"/>
            </a:pPr>
            <a:r>
              <a:rPr lang="en-US" b="0" i="0" dirty="0">
                <a:solidFill>
                  <a:srgbClr val="333333"/>
                </a:solidFill>
                <a:effectLst/>
                <a:latin typeface="Lato" panose="020F0502020204030203" pitchFamily="34" charset="0"/>
              </a:rPr>
              <a:t>Administrative: Looks at claims for medical office visits, hospitalizations, and pharmacy data</a:t>
            </a:r>
          </a:p>
          <a:p>
            <a:pPr algn="l">
              <a:buFont typeface="Arial" panose="020B0604020202020204" pitchFamily="34" charset="0"/>
              <a:buChar char="•"/>
            </a:pPr>
            <a:r>
              <a:rPr lang="en-US" b="0" i="0" dirty="0">
                <a:solidFill>
                  <a:srgbClr val="333333"/>
                </a:solidFill>
                <a:effectLst/>
                <a:latin typeface="Lato" panose="020F0502020204030203" pitchFamily="34" charset="0"/>
              </a:rPr>
              <a:t>Hybrid: Combination of administrative data from claims and member’s medical record information</a:t>
            </a:r>
          </a:p>
          <a:p>
            <a:pPr algn="l">
              <a:buFont typeface="Arial" panose="020B0604020202020204" pitchFamily="34" charset="0"/>
              <a:buChar char="•"/>
            </a:pPr>
            <a:r>
              <a:rPr lang="en-US" b="0" i="0" dirty="0">
                <a:solidFill>
                  <a:srgbClr val="333333"/>
                </a:solidFill>
                <a:effectLst/>
                <a:latin typeface="Lato" panose="020F0502020204030203" pitchFamily="34" charset="0"/>
              </a:rPr>
              <a:t>Patient Survey: Assesses patient experience through data collected via survey</a:t>
            </a:r>
          </a:p>
          <a:p>
            <a:endParaRPr lang="en-GB" dirty="0"/>
          </a:p>
        </p:txBody>
      </p:sp>
    </p:spTree>
    <p:extLst>
      <p:ext uri="{BB962C8B-B14F-4D97-AF65-F5344CB8AC3E}">
        <p14:creationId xmlns:p14="http://schemas.microsoft.com/office/powerpoint/2010/main" val="2013396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0D1D3-41C3-6D89-790B-19E6846A73B6}"/>
              </a:ext>
            </a:extLst>
          </p:cNvPr>
          <p:cNvSpPr>
            <a:spLocks noGrp="1"/>
          </p:cNvSpPr>
          <p:nvPr>
            <p:ph type="title"/>
          </p:nvPr>
        </p:nvSpPr>
        <p:spPr/>
        <p:txBody>
          <a:bodyPr/>
          <a:lstStyle/>
          <a:p>
            <a:r>
              <a:rPr lang="en-GB" dirty="0" err="1"/>
              <a:t>Hedis</a:t>
            </a:r>
            <a:r>
              <a:rPr lang="en-GB" dirty="0"/>
              <a:t> Data Collection</a:t>
            </a:r>
          </a:p>
        </p:txBody>
      </p:sp>
      <p:sp>
        <p:nvSpPr>
          <p:cNvPr id="3" name="Content Placeholder 2">
            <a:extLst>
              <a:ext uri="{FF2B5EF4-FFF2-40B4-BE49-F238E27FC236}">
                <a16:creationId xmlns:a16="http://schemas.microsoft.com/office/drawing/2014/main" id="{AE78CFC4-5D19-C14E-4C39-2C567F85F32A}"/>
              </a:ext>
            </a:extLst>
          </p:cNvPr>
          <p:cNvSpPr>
            <a:spLocks noGrp="1"/>
          </p:cNvSpPr>
          <p:nvPr>
            <p:ph idx="1"/>
          </p:nvPr>
        </p:nvSpPr>
        <p:spPr/>
        <p:txBody>
          <a:bodyPr>
            <a:normAutofit fontScale="85000" lnSpcReduction="20000"/>
          </a:bodyPr>
          <a:lstStyle/>
          <a:p>
            <a:r>
              <a:rPr lang="en-US" dirty="0"/>
              <a:t>Most HEDIS data is collected through surveys, medical charts and insurance claims for hospitalizations, medical office visits and procedures. </a:t>
            </a:r>
          </a:p>
          <a:p>
            <a:r>
              <a:rPr lang="en-US" dirty="0"/>
              <a:t>Survey measures must be conducted by an NCQA-approved external survey organization. </a:t>
            </a:r>
          </a:p>
          <a:p>
            <a:r>
              <a:rPr lang="en-US" dirty="0"/>
              <a:t>Clinical measures use the administrative or hybrid data collection methodology, as specified by NCQA. </a:t>
            </a:r>
          </a:p>
          <a:p>
            <a:r>
              <a:rPr lang="en-US" dirty="0"/>
              <a:t>Administrative data are electronic records of services, including insurance claims and registration systems from hospitals, clinics, medical offices, pharmacies and labs. </a:t>
            </a:r>
            <a:endParaRPr lang="en-GB" dirty="0"/>
          </a:p>
        </p:txBody>
      </p:sp>
    </p:spTree>
    <p:extLst>
      <p:ext uri="{BB962C8B-B14F-4D97-AF65-F5344CB8AC3E}">
        <p14:creationId xmlns:p14="http://schemas.microsoft.com/office/powerpoint/2010/main" val="3411646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5E21D-B51E-1C23-B86B-EDAEDA8049AB}"/>
              </a:ext>
            </a:extLst>
          </p:cNvPr>
          <p:cNvSpPr>
            <a:spLocks noGrp="1"/>
          </p:cNvSpPr>
          <p:nvPr>
            <p:ph type="title"/>
          </p:nvPr>
        </p:nvSpPr>
        <p:spPr/>
        <p:txBody>
          <a:bodyPr/>
          <a:lstStyle/>
          <a:p>
            <a:r>
              <a:rPr lang="en-GB" dirty="0"/>
              <a:t>Advantages and disadvantages of </a:t>
            </a:r>
            <a:r>
              <a:rPr lang="en-GB" dirty="0" err="1"/>
              <a:t>Hedis</a:t>
            </a:r>
            <a:endParaRPr lang="en-GB" dirty="0"/>
          </a:p>
        </p:txBody>
      </p:sp>
      <p:sp>
        <p:nvSpPr>
          <p:cNvPr id="3" name="Content Placeholder 2">
            <a:extLst>
              <a:ext uri="{FF2B5EF4-FFF2-40B4-BE49-F238E27FC236}">
                <a16:creationId xmlns:a16="http://schemas.microsoft.com/office/drawing/2014/main" id="{8078BD68-9672-36FA-0637-98E0CF1E9F9A}"/>
              </a:ext>
            </a:extLst>
          </p:cNvPr>
          <p:cNvSpPr>
            <a:spLocks noGrp="1"/>
          </p:cNvSpPr>
          <p:nvPr>
            <p:ph idx="1"/>
          </p:nvPr>
        </p:nvSpPr>
        <p:spPr/>
        <p:txBody>
          <a:bodyPr>
            <a:normAutofit fontScale="70000" lnSpcReduction="20000"/>
          </a:bodyPr>
          <a:lstStyle/>
          <a:p>
            <a:r>
              <a:rPr lang="en-US" b="1" dirty="0"/>
              <a:t>Advantages</a:t>
            </a:r>
          </a:p>
          <a:p>
            <a:pPr>
              <a:buFontTx/>
              <a:buChar char="-"/>
            </a:pPr>
            <a:r>
              <a:rPr lang="en-US" dirty="0"/>
              <a:t>HEDIS measures undergo a selection process that has been described as “rigorous.” 6 Steps in the process include assessment of a measure’s “importance, scientific soundness and feasibility;” field testing; public comment; a one-year trial period in which results are not reported publicly; and evaluation of publicly reported measures by “statistical analysis, review of audit results and user comments.” </a:t>
            </a:r>
          </a:p>
          <a:p>
            <a:pPr>
              <a:buFontTx/>
              <a:buChar char="-"/>
            </a:pPr>
            <a:r>
              <a:rPr lang="en-US" dirty="0"/>
              <a:t>HEDIS data are useful for “evaluating current performance and setting goals.”  </a:t>
            </a:r>
          </a:p>
          <a:p>
            <a:pPr>
              <a:buFontTx/>
              <a:buChar char="-"/>
            </a:pPr>
            <a:r>
              <a:rPr lang="en-US" dirty="0"/>
              <a:t>As stated in a 2006 Institute of Medicine (IOM) report, “HEDIS measures focus largely on processes of care”; the strengths of process measures include the facts that they “reflect care that patients actually receive,” thereby leading to “buy-in from providers,” and that they are “directly actionable for quality improvement activities.” </a:t>
            </a:r>
          </a:p>
          <a:p>
            <a:pPr>
              <a:buFontTx/>
              <a:buChar char="-"/>
            </a:pPr>
            <a:r>
              <a:rPr lang="en-US" dirty="0"/>
              <a:t>HEDIS measures are “widely known and accepted.” The NCQA claims that over 90% of U.S. health plans use HEDIS measure. </a:t>
            </a:r>
            <a:endParaRPr lang="en-GB" dirty="0"/>
          </a:p>
          <a:p>
            <a:endParaRPr lang="en-GB" dirty="0"/>
          </a:p>
        </p:txBody>
      </p:sp>
    </p:spTree>
    <p:extLst>
      <p:ext uri="{BB962C8B-B14F-4D97-AF65-F5344CB8AC3E}">
        <p14:creationId xmlns:p14="http://schemas.microsoft.com/office/powerpoint/2010/main" val="369098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D3C4-34B3-A155-845D-115B82CDF0F1}"/>
              </a:ext>
            </a:extLst>
          </p:cNvPr>
          <p:cNvSpPr>
            <a:spLocks noGrp="1"/>
          </p:cNvSpPr>
          <p:nvPr>
            <p:ph type="title"/>
          </p:nvPr>
        </p:nvSpPr>
        <p:spPr/>
        <p:txBody>
          <a:bodyPr/>
          <a:lstStyle/>
          <a:p>
            <a:r>
              <a:rPr lang="en-GB" dirty="0"/>
              <a:t>Advantages and disadvantages of </a:t>
            </a:r>
            <a:r>
              <a:rPr lang="en-GB" dirty="0" err="1"/>
              <a:t>Hedis</a:t>
            </a:r>
            <a:endParaRPr lang="en-GB" dirty="0"/>
          </a:p>
        </p:txBody>
      </p:sp>
      <p:sp>
        <p:nvSpPr>
          <p:cNvPr id="3" name="Content Placeholder 2">
            <a:extLst>
              <a:ext uri="{FF2B5EF4-FFF2-40B4-BE49-F238E27FC236}">
                <a16:creationId xmlns:a16="http://schemas.microsoft.com/office/drawing/2014/main" id="{80E638D9-4E7A-CDC9-7A06-35FFE13B9C93}"/>
              </a:ext>
            </a:extLst>
          </p:cNvPr>
          <p:cNvSpPr>
            <a:spLocks noGrp="1"/>
          </p:cNvSpPr>
          <p:nvPr>
            <p:ph idx="1"/>
          </p:nvPr>
        </p:nvSpPr>
        <p:spPr/>
        <p:txBody>
          <a:bodyPr>
            <a:normAutofit fontScale="77500" lnSpcReduction="20000"/>
          </a:bodyPr>
          <a:lstStyle/>
          <a:p>
            <a:r>
              <a:rPr lang="en-GB" b="1" dirty="0"/>
              <a:t>Disadvantages </a:t>
            </a:r>
          </a:p>
          <a:p>
            <a:pPr>
              <a:buFontTx/>
              <a:buChar char="-"/>
            </a:pPr>
            <a:r>
              <a:rPr lang="en-US" dirty="0"/>
              <a:t>The process to develop HEDIS measures may be flawed. There is a possible conflict of interest because NCQA “works closely with the managed-care industry.” </a:t>
            </a:r>
          </a:p>
          <a:p>
            <a:pPr>
              <a:buFontTx/>
              <a:buChar char="-"/>
            </a:pPr>
            <a:r>
              <a:rPr lang="en-US" dirty="0"/>
              <a:t>The process to develop the measures is not completely “transparent,” that is, “information about existing conditions, decisions and actions” is not completely “accessible, visible and understandable.” </a:t>
            </a:r>
          </a:p>
          <a:p>
            <a:pPr>
              <a:buFontTx/>
              <a:buChar char="-"/>
            </a:pPr>
            <a:r>
              <a:rPr lang="en-US" dirty="0"/>
              <a:t>A 2008 study of 1,056 adults with asthma found that “compliance with the HEDIS asthma measure is not favorably associated with relevant patient-oriented outcomes” such as scores on an Asthma Control Test.</a:t>
            </a:r>
            <a:endParaRPr lang="en-GB" b="1" dirty="0"/>
          </a:p>
        </p:txBody>
      </p:sp>
    </p:spTree>
    <p:extLst>
      <p:ext uri="{BB962C8B-B14F-4D97-AF65-F5344CB8AC3E}">
        <p14:creationId xmlns:p14="http://schemas.microsoft.com/office/powerpoint/2010/main" val="3238824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1F98-337D-D669-01AD-2134D611FE9E}"/>
              </a:ext>
            </a:extLst>
          </p:cNvPr>
          <p:cNvSpPr>
            <a:spLocks noGrp="1"/>
          </p:cNvSpPr>
          <p:nvPr>
            <p:ph type="title"/>
          </p:nvPr>
        </p:nvSpPr>
        <p:spPr/>
        <p:txBody>
          <a:bodyPr/>
          <a:lstStyle/>
          <a:p>
            <a:r>
              <a:rPr lang="en-GB" dirty="0"/>
              <a:t>Advantages and disadvantages of </a:t>
            </a:r>
            <a:r>
              <a:rPr lang="en-GB" dirty="0" err="1"/>
              <a:t>Hedis</a:t>
            </a:r>
            <a:endParaRPr lang="en-GB" dirty="0"/>
          </a:p>
        </p:txBody>
      </p:sp>
      <p:sp>
        <p:nvSpPr>
          <p:cNvPr id="3" name="Content Placeholder 2">
            <a:extLst>
              <a:ext uri="{FF2B5EF4-FFF2-40B4-BE49-F238E27FC236}">
                <a16:creationId xmlns:a16="http://schemas.microsoft.com/office/drawing/2014/main" id="{59D10D60-8931-63E9-2BE6-B81E72509A3C}"/>
              </a:ext>
            </a:extLst>
          </p:cNvPr>
          <p:cNvSpPr>
            <a:spLocks noGrp="1"/>
          </p:cNvSpPr>
          <p:nvPr>
            <p:ph idx="1"/>
          </p:nvPr>
        </p:nvSpPr>
        <p:spPr/>
        <p:txBody>
          <a:bodyPr>
            <a:normAutofit/>
          </a:bodyPr>
          <a:lstStyle/>
          <a:p>
            <a:r>
              <a:rPr lang="en-US" b="1" i="0" dirty="0">
                <a:solidFill>
                  <a:srgbClr val="202124"/>
                </a:solidFill>
                <a:effectLst/>
                <a:latin typeface="arial" panose="020B0604020202020204" pitchFamily="34" charset="0"/>
              </a:rPr>
              <a:t>MAIN Disadvantage- HEDIS measures do not account for many important aspects of health care quality</a:t>
            </a:r>
            <a:r>
              <a:rPr lang="en-US" b="0" i="0" dirty="0">
                <a:solidFill>
                  <a:srgbClr val="202124"/>
                </a:solidFill>
                <a:effectLst/>
                <a:latin typeface="arial" panose="020B0604020202020204" pitchFamily="34" charset="0"/>
              </a:rPr>
              <a:t>. They count only a select set of healthcare interventions, for specific at risk patient populations, that can imply that institutions and Providers are giving adequate care.</a:t>
            </a:r>
          </a:p>
        </p:txBody>
      </p:sp>
    </p:spTree>
    <p:extLst>
      <p:ext uri="{BB962C8B-B14F-4D97-AF65-F5344CB8AC3E}">
        <p14:creationId xmlns:p14="http://schemas.microsoft.com/office/powerpoint/2010/main" val="933460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0516A-D329-B4F1-1CCE-3054F6871799}"/>
              </a:ext>
            </a:extLst>
          </p:cNvPr>
          <p:cNvSpPr>
            <a:spLocks noGrp="1"/>
          </p:cNvSpPr>
          <p:nvPr>
            <p:ph type="title"/>
          </p:nvPr>
        </p:nvSpPr>
        <p:spPr/>
        <p:txBody>
          <a:bodyPr/>
          <a:lstStyle/>
          <a:p>
            <a:r>
              <a:rPr lang="en-GB" dirty="0"/>
              <a:t>NOW example from CQC </a:t>
            </a:r>
          </a:p>
        </p:txBody>
      </p:sp>
      <p:sp>
        <p:nvSpPr>
          <p:cNvPr id="3" name="Content Placeholder 2">
            <a:extLst>
              <a:ext uri="{FF2B5EF4-FFF2-40B4-BE49-F238E27FC236}">
                <a16:creationId xmlns:a16="http://schemas.microsoft.com/office/drawing/2014/main" id="{E14BC7F4-E8A7-ED97-B0BA-7BFDF4BC82D8}"/>
              </a:ext>
            </a:extLst>
          </p:cNvPr>
          <p:cNvSpPr>
            <a:spLocks noGrp="1"/>
          </p:cNvSpPr>
          <p:nvPr>
            <p:ph idx="1"/>
          </p:nvPr>
        </p:nvSpPr>
        <p:spPr/>
        <p:txBody>
          <a:bodyPr/>
          <a:lstStyle/>
          <a:p>
            <a:r>
              <a:rPr lang="en-US" b="0" i="0" dirty="0">
                <a:solidFill>
                  <a:srgbClr val="202124"/>
                </a:solidFill>
                <a:effectLst/>
                <a:latin typeface="arial" panose="020B0604020202020204" pitchFamily="34" charset="0"/>
              </a:rPr>
              <a:t>How does the CQC measure quality?</a:t>
            </a:r>
          </a:p>
          <a:p>
            <a:pPr marL="0" indent="0">
              <a:buNone/>
            </a:pPr>
            <a:r>
              <a:rPr lang="en-US" b="0" i="0" dirty="0">
                <a:solidFill>
                  <a:srgbClr val="202124"/>
                </a:solidFill>
                <a:effectLst/>
                <a:latin typeface="arial" panose="020B0604020202020204" pitchFamily="34" charset="0"/>
              </a:rPr>
              <a:t>After an inspection, we rate the quality of care overall and for our five key questions: are they safe, effective, caring, responsive and well-led? </a:t>
            </a:r>
            <a:r>
              <a:rPr lang="en-US" b="1" i="0" dirty="0">
                <a:solidFill>
                  <a:srgbClr val="202124"/>
                </a:solidFill>
                <a:effectLst/>
                <a:latin typeface="arial" panose="020B0604020202020204" pitchFamily="34" charset="0"/>
              </a:rPr>
              <a:t>We award ratings on a four-point scale: outstanding, good, requires improvement, or inadequate</a:t>
            </a:r>
            <a:r>
              <a:rPr lang="en-US" b="0" i="0" dirty="0">
                <a:solidFill>
                  <a:srgbClr val="202124"/>
                </a:solidFill>
                <a:effectLst/>
                <a:latin typeface="arial" panose="020B0604020202020204" pitchFamily="34" charset="0"/>
              </a:rPr>
              <a:t>. It is a legal requirement for all providers to display CQC ratings.</a:t>
            </a:r>
            <a:endParaRPr lang="en-GB" dirty="0"/>
          </a:p>
        </p:txBody>
      </p:sp>
    </p:spTree>
    <p:extLst>
      <p:ext uri="{BB962C8B-B14F-4D97-AF65-F5344CB8AC3E}">
        <p14:creationId xmlns:p14="http://schemas.microsoft.com/office/powerpoint/2010/main" val="1532526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1481E-AF6E-4518-70D4-B25D416228AE}"/>
              </a:ext>
            </a:extLst>
          </p:cNvPr>
          <p:cNvSpPr>
            <a:spLocks noGrp="1"/>
          </p:cNvSpPr>
          <p:nvPr>
            <p:ph type="title"/>
          </p:nvPr>
        </p:nvSpPr>
        <p:spPr/>
        <p:txBody>
          <a:bodyPr>
            <a:normAutofit fontScale="90000"/>
          </a:bodyPr>
          <a:lstStyle/>
          <a:p>
            <a:r>
              <a:rPr lang="en-US" b="1" dirty="0">
                <a:solidFill>
                  <a:srgbClr val="202124"/>
                </a:solidFill>
                <a:latin typeface="arial" panose="020B0604020202020204" pitchFamily="34" charset="0"/>
              </a:rPr>
              <a:t>CQC</a:t>
            </a:r>
            <a:r>
              <a:rPr lang="en-US" b="1" i="0" dirty="0">
                <a:solidFill>
                  <a:srgbClr val="202124"/>
                </a:solidFill>
                <a:effectLst/>
                <a:latin typeface="arial" panose="020B0604020202020204" pitchFamily="34" charset="0"/>
              </a:rPr>
              <a:t> ask the same five questions of all the services they inspect:</a:t>
            </a:r>
            <a:endParaRPr lang="en-GB" dirty="0"/>
          </a:p>
        </p:txBody>
      </p:sp>
      <p:sp>
        <p:nvSpPr>
          <p:cNvPr id="3" name="Content Placeholder 2">
            <a:extLst>
              <a:ext uri="{FF2B5EF4-FFF2-40B4-BE49-F238E27FC236}">
                <a16:creationId xmlns:a16="http://schemas.microsoft.com/office/drawing/2014/main" id="{B54F2BBA-37C0-94B1-84B5-AAF5CA3EDA41}"/>
              </a:ext>
            </a:extLst>
          </p:cNvPr>
          <p:cNvSpPr>
            <a:spLocks noGrp="1"/>
          </p:cNvSpPr>
          <p:nvPr>
            <p:ph idx="1"/>
          </p:nvPr>
        </p:nvSpPr>
        <p:spPr/>
        <p:txBody>
          <a:bodyPr>
            <a:normAutofit/>
          </a:bodyPr>
          <a:lstStyle/>
          <a:p>
            <a:pPr algn="l">
              <a:buFont typeface="Arial" panose="020B0604020202020204" pitchFamily="34" charset="0"/>
              <a:buChar char="•"/>
            </a:pPr>
            <a:r>
              <a:rPr lang="en-US" b="0" i="0" dirty="0">
                <a:solidFill>
                  <a:srgbClr val="202124"/>
                </a:solidFill>
                <a:effectLst/>
                <a:latin typeface="arial" panose="020B0604020202020204" pitchFamily="34" charset="0"/>
              </a:rPr>
              <a:t>Are they safe? Safe: you are protected from abuse and avoidable harm.</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effective? ...</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caring? ...</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responsive to people's needs? ...</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well-led?</a:t>
            </a:r>
          </a:p>
          <a:p>
            <a:endParaRPr lang="en-GB" dirty="0"/>
          </a:p>
        </p:txBody>
      </p:sp>
    </p:spTree>
    <p:extLst>
      <p:ext uri="{BB962C8B-B14F-4D97-AF65-F5344CB8AC3E}">
        <p14:creationId xmlns:p14="http://schemas.microsoft.com/office/powerpoint/2010/main" val="1677161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9B61-3ACE-20AA-FC7C-69A6094DCFCF}"/>
              </a:ext>
            </a:extLst>
          </p:cNvPr>
          <p:cNvSpPr>
            <a:spLocks noGrp="1"/>
          </p:cNvSpPr>
          <p:nvPr>
            <p:ph type="title"/>
          </p:nvPr>
        </p:nvSpPr>
        <p:spPr/>
        <p:txBody>
          <a:bodyPr/>
          <a:lstStyle/>
          <a:p>
            <a:r>
              <a:rPr lang="en-GB" dirty="0"/>
              <a:t>CQC 5 standards/domain AND KLOE </a:t>
            </a:r>
          </a:p>
        </p:txBody>
      </p:sp>
      <p:pic>
        <p:nvPicPr>
          <p:cNvPr id="5" name="Content Placeholder 4">
            <a:extLst>
              <a:ext uri="{FF2B5EF4-FFF2-40B4-BE49-F238E27FC236}">
                <a16:creationId xmlns:a16="http://schemas.microsoft.com/office/drawing/2014/main" id="{779FE6B0-E971-0A40-9C10-9D3D66CF1E0B}"/>
              </a:ext>
            </a:extLst>
          </p:cNvPr>
          <p:cNvPicPr>
            <a:picLocks noGrp="1" noChangeAspect="1"/>
          </p:cNvPicPr>
          <p:nvPr>
            <p:ph idx="1"/>
          </p:nvPr>
        </p:nvPicPr>
        <p:blipFill rotWithShape="1">
          <a:blip r:embed="rId2"/>
          <a:srcRect l="22633" t="31307" r="25099" b="16052"/>
          <a:stretch/>
        </p:blipFill>
        <p:spPr>
          <a:xfrm>
            <a:off x="2992582" y="1417638"/>
            <a:ext cx="6606607" cy="3740728"/>
          </a:xfrm>
        </p:spPr>
      </p:pic>
    </p:spTree>
    <p:extLst>
      <p:ext uri="{BB962C8B-B14F-4D97-AF65-F5344CB8AC3E}">
        <p14:creationId xmlns:p14="http://schemas.microsoft.com/office/powerpoint/2010/main" val="3120533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5EA3E-D3D2-2B9F-29F3-06860FC6B9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E43347-C703-91A3-E669-C75C95D05E99}"/>
              </a:ext>
            </a:extLst>
          </p:cNvPr>
          <p:cNvSpPr>
            <a:spLocks noGrp="1"/>
          </p:cNvSpPr>
          <p:nvPr>
            <p:ph idx="1"/>
          </p:nvPr>
        </p:nvSpPr>
        <p:spPr>
          <a:xfrm>
            <a:off x="282633" y="1600201"/>
            <a:ext cx="11299767" cy="4318461"/>
          </a:xfrm>
        </p:spPr>
        <p:txBody>
          <a:bodyPr>
            <a:normAutofit fontScale="47500" lnSpcReduction="20000"/>
          </a:bodyPr>
          <a:lstStyle/>
          <a:p>
            <a:r>
              <a:rPr lang="en-US" b="1" dirty="0"/>
              <a:t>Safe</a:t>
            </a:r>
          </a:p>
          <a:p>
            <a:r>
              <a:rPr lang="en-US" dirty="0"/>
              <a:t>S1How are people protected from bullying, harassment, avoidable harm and abuse that may breach their human rights?</a:t>
            </a:r>
          </a:p>
          <a:p>
            <a:r>
              <a:rPr lang="en-US" dirty="0"/>
              <a:t>S2 How are risks to individuals and the service managed so that people are protected and their freedom is supported and respected?</a:t>
            </a:r>
          </a:p>
          <a:p>
            <a:r>
              <a:rPr lang="en-US" dirty="0"/>
              <a:t>S3 How does the service make sure that there are sufficient numbers of suitable staff to keep people safe and meet their needs?</a:t>
            </a:r>
          </a:p>
          <a:p>
            <a:r>
              <a:rPr lang="en-US" dirty="0"/>
              <a:t>S4 How are people’s medicines managed so that they receive them safely?</a:t>
            </a:r>
          </a:p>
          <a:p>
            <a:endParaRPr lang="en-US" dirty="0"/>
          </a:p>
          <a:p>
            <a:r>
              <a:rPr lang="en-US" b="1" dirty="0"/>
              <a:t>Effective</a:t>
            </a:r>
          </a:p>
          <a:p>
            <a:r>
              <a:rPr lang="en-US" dirty="0"/>
              <a:t>E1 How do people receive effective care, which is based on best practice, from staff who have the knowledge and skills they need to carry out their roles and responsibilities?</a:t>
            </a:r>
          </a:p>
          <a:p>
            <a:r>
              <a:rPr lang="en-US" dirty="0"/>
              <a:t>E2 Is consent to care and treatment always sought in line with legislation and guidance?</a:t>
            </a:r>
          </a:p>
          <a:p>
            <a:r>
              <a:rPr lang="en-US" dirty="0"/>
              <a:t>E3 How are people supported to have sufficient to eat, drink and maintain a balanced diet?</a:t>
            </a:r>
          </a:p>
          <a:p>
            <a:r>
              <a:rPr lang="en-US" dirty="0"/>
              <a:t>E4 How are people supported to maintain good health, have access to healthcare services and receive ongoing healthcare support?</a:t>
            </a:r>
          </a:p>
          <a:p>
            <a:r>
              <a:rPr lang="en-US" dirty="0"/>
              <a:t>E5 How are people’s individual needs met by the adaptation, design and decoration of the service?</a:t>
            </a:r>
          </a:p>
        </p:txBody>
      </p:sp>
    </p:spTree>
    <p:extLst>
      <p:ext uri="{BB962C8B-B14F-4D97-AF65-F5344CB8AC3E}">
        <p14:creationId xmlns:p14="http://schemas.microsoft.com/office/powerpoint/2010/main" val="4211020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E9B4-A4CD-EFDE-6CC5-DE13725F0E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1A811E-7068-1BEC-48AC-6D294E6E5993}"/>
              </a:ext>
            </a:extLst>
          </p:cNvPr>
          <p:cNvSpPr>
            <a:spLocks noGrp="1"/>
          </p:cNvSpPr>
          <p:nvPr>
            <p:ph idx="1"/>
          </p:nvPr>
        </p:nvSpPr>
        <p:spPr/>
        <p:txBody>
          <a:bodyPr>
            <a:normAutofit fontScale="47500" lnSpcReduction="20000"/>
          </a:bodyPr>
          <a:lstStyle/>
          <a:p>
            <a:r>
              <a:rPr lang="en-US" b="1" dirty="0"/>
              <a:t>Caring</a:t>
            </a:r>
          </a:p>
          <a:p>
            <a:r>
              <a:rPr lang="en-US" dirty="0"/>
              <a:t>C1 How are positive caring relationships developed with people using the service?</a:t>
            </a:r>
          </a:p>
          <a:p>
            <a:r>
              <a:rPr lang="en-US" dirty="0"/>
              <a:t>C2 How does the service support people to express their views and be actively involved in making decisions about their care, treatment and support?</a:t>
            </a:r>
          </a:p>
          <a:p>
            <a:r>
              <a:rPr lang="en-US" dirty="0"/>
              <a:t>C3 How is people’s privacy and dignity respected and promoted?</a:t>
            </a:r>
          </a:p>
          <a:p>
            <a:endParaRPr lang="en-US" dirty="0"/>
          </a:p>
          <a:p>
            <a:r>
              <a:rPr lang="en-US" b="1" dirty="0"/>
              <a:t>Responsive</a:t>
            </a:r>
          </a:p>
          <a:p>
            <a:r>
              <a:rPr lang="en-US" dirty="0"/>
              <a:t>R1 How do people receive </a:t>
            </a:r>
            <a:r>
              <a:rPr lang="en-US" dirty="0" err="1"/>
              <a:t>personalised</a:t>
            </a:r>
            <a:r>
              <a:rPr lang="en-US" dirty="0"/>
              <a:t> care that is responsive to their needs?</a:t>
            </a:r>
          </a:p>
          <a:p>
            <a:r>
              <a:rPr lang="en-US" dirty="0"/>
              <a:t>R2 How does the service routinely listen and learn from people’s experiences, concerns and complaints?</a:t>
            </a:r>
          </a:p>
          <a:p>
            <a:endParaRPr lang="en-US" dirty="0"/>
          </a:p>
          <a:p>
            <a:r>
              <a:rPr lang="en-US" b="1" dirty="0"/>
              <a:t>Well-led</a:t>
            </a:r>
          </a:p>
          <a:p>
            <a:r>
              <a:rPr lang="en-US" dirty="0"/>
              <a:t>W1 How does the service promote a positive culture that is person-</a:t>
            </a:r>
            <a:r>
              <a:rPr lang="en-US" dirty="0" err="1"/>
              <a:t>centred</a:t>
            </a:r>
            <a:r>
              <a:rPr lang="en-US" dirty="0"/>
              <a:t>, open, inclusive and empowering?</a:t>
            </a:r>
          </a:p>
          <a:p>
            <a:r>
              <a:rPr lang="en-US" dirty="0"/>
              <a:t>W2 How does the service demonstrate good management and leadership?</a:t>
            </a:r>
          </a:p>
          <a:p>
            <a:r>
              <a:rPr lang="en-US" dirty="0"/>
              <a:t>W3 How does the service deliver high quality care?</a:t>
            </a:r>
            <a:endParaRPr lang="en-GB" dirty="0"/>
          </a:p>
        </p:txBody>
      </p:sp>
    </p:spTree>
    <p:extLst>
      <p:ext uri="{BB962C8B-B14F-4D97-AF65-F5344CB8AC3E}">
        <p14:creationId xmlns:p14="http://schemas.microsoft.com/office/powerpoint/2010/main" val="16434688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DC4B7-8B9A-EABF-EE8E-18D398CF7335}"/>
              </a:ext>
            </a:extLst>
          </p:cNvPr>
          <p:cNvSpPr>
            <a:spLocks noGrp="1"/>
          </p:cNvSpPr>
          <p:nvPr>
            <p:ph type="title"/>
          </p:nvPr>
        </p:nvSpPr>
        <p:spPr/>
        <p:txBody>
          <a:bodyPr/>
          <a:lstStyle/>
          <a:p>
            <a:r>
              <a:rPr lang="en-GB" dirty="0"/>
              <a:t>How CQC probe KLOE</a:t>
            </a:r>
          </a:p>
        </p:txBody>
      </p:sp>
      <p:sp>
        <p:nvSpPr>
          <p:cNvPr id="3" name="Content Placeholder 2">
            <a:extLst>
              <a:ext uri="{FF2B5EF4-FFF2-40B4-BE49-F238E27FC236}">
                <a16:creationId xmlns:a16="http://schemas.microsoft.com/office/drawing/2014/main" id="{248893FB-2354-57F6-7D60-A9F569433D88}"/>
              </a:ext>
            </a:extLst>
          </p:cNvPr>
          <p:cNvSpPr>
            <a:spLocks noGrp="1"/>
          </p:cNvSpPr>
          <p:nvPr>
            <p:ph idx="1"/>
          </p:nvPr>
        </p:nvSpPr>
        <p:spPr/>
        <p:txBody>
          <a:bodyPr>
            <a:normAutofit fontScale="40000" lnSpcReduction="20000"/>
          </a:bodyPr>
          <a:lstStyle/>
          <a:p>
            <a:r>
              <a:rPr lang="en-US" dirty="0"/>
              <a:t>For example, for KLOE S4 (under Safe): “How are people’s medicines managed so that they receive them safely?” How would you evidence that medicines are managed safely?</a:t>
            </a:r>
          </a:p>
          <a:p>
            <a:endParaRPr lang="en-US" dirty="0"/>
          </a:p>
          <a:p>
            <a:r>
              <a:rPr lang="en-US" dirty="0"/>
              <a:t>Are your MAR charts/</a:t>
            </a:r>
            <a:r>
              <a:rPr lang="en-US" dirty="0" err="1"/>
              <a:t>eMAR</a:t>
            </a:r>
            <a:r>
              <a:rPr lang="en-US" dirty="0"/>
              <a:t> well maintained, clear and legible?</a:t>
            </a:r>
          </a:p>
          <a:p>
            <a:r>
              <a:rPr lang="en-US" dirty="0"/>
              <a:t>Are there gaps in these records? Are they messy?</a:t>
            </a:r>
          </a:p>
          <a:p>
            <a:r>
              <a:rPr lang="en-US" dirty="0"/>
              <a:t>Do you have records of medication related incidents? What action did you take? What was the outcome?</a:t>
            </a:r>
          </a:p>
          <a:p>
            <a:r>
              <a:rPr lang="en-US" dirty="0"/>
              <a:t>How does you make sure that people’s </a:t>
            </a:r>
            <a:r>
              <a:rPr lang="en-US" dirty="0" err="1"/>
              <a:t>behaviour</a:t>
            </a:r>
            <a:r>
              <a:rPr lang="en-US" dirty="0"/>
              <a:t> is not controlled by excessive or</a:t>
            </a:r>
          </a:p>
          <a:p>
            <a:r>
              <a:rPr lang="en-US" dirty="0"/>
              <a:t>inappropriate use of medicines?</a:t>
            </a:r>
          </a:p>
          <a:p>
            <a:r>
              <a:rPr lang="en-US" dirty="0"/>
              <a:t>Are there clear procedures for giving medicines covertly, in line with the Mental Capacity Act</a:t>
            </a:r>
          </a:p>
          <a:p>
            <a:r>
              <a:rPr lang="en-US" dirty="0"/>
              <a:t>2005?</a:t>
            </a:r>
          </a:p>
          <a:p>
            <a:r>
              <a:rPr lang="en-US" dirty="0"/>
              <a:t>In addition, especially for residential care:</a:t>
            </a:r>
          </a:p>
          <a:p>
            <a:endParaRPr lang="en-US" dirty="0"/>
          </a:p>
          <a:p>
            <a:r>
              <a:rPr lang="en-US" dirty="0"/>
              <a:t>Are medicines stored safely and do you have a process in place to evidence this?</a:t>
            </a:r>
          </a:p>
          <a:p>
            <a:r>
              <a:rPr lang="en-US" dirty="0"/>
              <a:t>How do you work with pharmacies to improve safety around medicines?</a:t>
            </a:r>
          </a:p>
          <a:p>
            <a:r>
              <a:rPr lang="en-US" dirty="0"/>
              <a:t>How are medicines ordered, transported, stored, and disposed of safely and securely in ways that meet current and relevant legislation and guidance?</a:t>
            </a:r>
          </a:p>
          <a:p>
            <a:pPr marL="0" indent="0">
              <a:buNone/>
            </a:pPr>
            <a:r>
              <a:rPr lang="en-US" b="1" dirty="0"/>
              <a:t>This is not an exhaustive list, but it will get you moving on the right track. The point is not just that you know that medicines are managed safely but you able to evidence it to someone who comes into your service out of the blue. What methods can you evidence it?</a:t>
            </a:r>
            <a:endParaRPr lang="en-GB" b="1" dirty="0"/>
          </a:p>
        </p:txBody>
      </p:sp>
    </p:spTree>
    <p:extLst>
      <p:ext uri="{BB962C8B-B14F-4D97-AF65-F5344CB8AC3E}">
        <p14:creationId xmlns:p14="http://schemas.microsoft.com/office/powerpoint/2010/main" val="32290354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4AE33-063A-CE37-634A-C01F25F79D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B09684-F2AF-71A2-EC0A-9C0C23A836D5}"/>
              </a:ext>
            </a:extLst>
          </p:cNvPr>
          <p:cNvSpPr>
            <a:spLocks noGrp="1"/>
          </p:cNvSpPr>
          <p:nvPr>
            <p:ph idx="1"/>
          </p:nvPr>
        </p:nvSpPr>
        <p:spPr/>
        <p:txBody>
          <a:bodyPr/>
          <a:lstStyle/>
          <a:p>
            <a:r>
              <a:rPr lang="en-GB" dirty="0"/>
              <a:t>Pestle Analysis And SWOT Analysis</a:t>
            </a:r>
          </a:p>
        </p:txBody>
      </p:sp>
    </p:spTree>
    <p:extLst>
      <p:ext uri="{BB962C8B-B14F-4D97-AF65-F5344CB8AC3E}">
        <p14:creationId xmlns:p14="http://schemas.microsoft.com/office/powerpoint/2010/main" val="121801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ADCF-87BB-2B71-44A5-976F3FAD8B08}"/>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329DC88F-695F-76CE-47AE-54C6A33C7BFD}"/>
              </a:ext>
            </a:extLst>
          </p:cNvPr>
          <p:cNvSpPr>
            <a:spLocks noGrp="1"/>
          </p:cNvSpPr>
          <p:nvPr>
            <p:ph idx="1"/>
          </p:nvPr>
        </p:nvSpPr>
        <p:spPr/>
        <p:txBody>
          <a:bodyPr/>
          <a:lstStyle/>
          <a:p>
            <a:r>
              <a:rPr lang="en-US" dirty="0"/>
              <a:t>Introduction</a:t>
            </a:r>
          </a:p>
          <a:p>
            <a:pPr marL="0" indent="0">
              <a:buNone/>
            </a:pPr>
            <a:r>
              <a:rPr lang="en-US" dirty="0"/>
              <a:t>A SWOT analysis is a planning tool which seeks to identify the Strengths, Weaknesses, Opportunities and Threats involved in a project or organization. It's a framework for matching an organization's goals, </a:t>
            </a:r>
            <a:r>
              <a:rPr lang="en-US" dirty="0" err="1"/>
              <a:t>programmes</a:t>
            </a:r>
            <a:r>
              <a:rPr lang="en-US" dirty="0"/>
              <a:t> and capacities to the environment in which it operates.</a:t>
            </a:r>
            <a:endParaRPr lang="en-GB" dirty="0"/>
          </a:p>
        </p:txBody>
      </p:sp>
    </p:spTree>
    <p:extLst>
      <p:ext uri="{BB962C8B-B14F-4D97-AF65-F5344CB8AC3E}">
        <p14:creationId xmlns:p14="http://schemas.microsoft.com/office/powerpoint/2010/main" val="11183440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70ED-B628-19E2-56D4-CA389B8032C3}"/>
              </a:ext>
            </a:extLst>
          </p:cNvPr>
          <p:cNvSpPr>
            <a:spLocks noGrp="1"/>
          </p:cNvSpPr>
          <p:nvPr>
            <p:ph type="title"/>
          </p:nvPr>
        </p:nvSpPr>
        <p:spPr/>
        <p:txBody>
          <a:bodyPr/>
          <a:lstStyle/>
          <a:p>
            <a:r>
              <a:rPr lang="en-GB" dirty="0"/>
              <a:t>SWOT Framework</a:t>
            </a:r>
          </a:p>
        </p:txBody>
      </p:sp>
      <p:sp>
        <p:nvSpPr>
          <p:cNvPr id="3" name="Content Placeholder 2">
            <a:extLst>
              <a:ext uri="{FF2B5EF4-FFF2-40B4-BE49-F238E27FC236}">
                <a16:creationId xmlns:a16="http://schemas.microsoft.com/office/drawing/2014/main" id="{8819D11E-D465-96C6-63FC-BB7B7A991783}"/>
              </a:ext>
            </a:extLst>
          </p:cNvPr>
          <p:cNvSpPr>
            <a:spLocks noGrp="1"/>
          </p:cNvSpPr>
          <p:nvPr>
            <p:ph idx="1"/>
          </p:nvPr>
        </p:nvSpPr>
        <p:spPr/>
        <p:txBody>
          <a:bodyPr>
            <a:normAutofit fontScale="55000" lnSpcReduction="20000"/>
          </a:bodyPr>
          <a:lstStyle/>
          <a:p>
            <a:pPr marL="0" indent="0">
              <a:buNone/>
            </a:pPr>
            <a:r>
              <a:rPr lang="en-US" dirty="0"/>
              <a:t>A SWOT analysis process generates information that is helpful in matching an </a:t>
            </a:r>
            <a:r>
              <a:rPr lang="en-US" dirty="0" err="1"/>
              <a:t>organisation</a:t>
            </a:r>
            <a:r>
              <a:rPr lang="en-US" dirty="0"/>
              <a:t> or group’s goals, programs, and capacities to the environment in which it operates. The ‘SWOT’ itself is only a data capture exercise - the analysis follows later.</a:t>
            </a:r>
          </a:p>
          <a:p>
            <a:endParaRPr lang="en-US" dirty="0"/>
          </a:p>
          <a:p>
            <a:r>
              <a:rPr lang="en-US" dirty="0"/>
              <a:t>Strengths: positive tangible and intangible attributes, internal to an </a:t>
            </a:r>
            <a:r>
              <a:rPr lang="en-US" dirty="0" err="1"/>
              <a:t>organisation</a:t>
            </a:r>
            <a:r>
              <a:rPr lang="en-US" dirty="0"/>
              <a:t> and within the </a:t>
            </a:r>
            <a:r>
              <a:rPr lang="en-US" dirty="0" err="1"/>
              <a:t>organisation’s</a:t>
            </a:r>
            <a:r>
              <a:rPr lang="en-US" dirty="0"/>
              <a:t> control</a:t>
            </a:r>
          </a:p>
          <a:p>
            <a:r>
              <a:rPr lang="en-US" dirty="0"/>
              <a:t>Weaknesses: internal factors within an </a:t>
            </a:r>
            <a:r>
              <a:rPr lang="en-US" dirty="0" err="1"/>
              <a:t>organisation’s</a:t>
            </a:r>
            <a:r>
              <a:rPr lang="en-US" dirty="0"/>
              <a:t> control that detract from the </a:t>
            </a:r>
            <a:r>
              <a:rPr lang="en-US" dirty="0" err="1"/>
              <a:t>organisation’s</a:t>
            </a:r>
            <a:r>
              <a:rPr lang="en-US" dirty="0"/>
              <a:t> ability to attain the desired goal. Which areas might the </a:t>
            </a:r>
            <a:r>
              <a:rPr lang="en-US" dirty="0" err="1"/>
              <a:t>organisation</a:t>
            </a:r>
            <a:r>
              <a:rPr lang="en-US" dirty="0"/>
              <a:t> improve?</a:t>
            </a:r>
          </a:p>
          <a:p>
            <a:r>
              <a:rPr lang="en-US" dirty="0"/>
              <a:t>Opportunities: external attractive factors that represent the reason for an </a:t>
            </a:r>
            <a:r>
              <a:rPr lang="en-US" dirty="0" err="1"/>
              <a:t>organisation</a:t>
            </a:r>
            <a:r>
              <a:rPr lang="en-US" dirty="0"/>
              <a:t> to exist and develop. What opportunities exist in the environment, which will propel the </a:t>
            </a:r>
            <a:r>
              <a:rPr lang="en-US" dirty="0" err="1"/>
              <a:t>organisation</a:t>
            </a:r>
            <a:r>
              <a:rPr lang="en-US" dirty="0"/>
              <a:t>? Identify them by their ‘time frames’.</a:t>
            </a:r>
          </a:p>
          <a:p>
            <a:r>
              <a:rPr lang="en-US" dirty="0"/>
              <a:t>Threats: external factors beyond the </a:t>
            </a:r>
            <a:r>
              <a:rPr lang="en-US" dirty="0" err="1"/>
              <a:t>organisation’s</a:t>
            </a:r>
            <a:r>
              <a:rPr lang="en-US" dirty="0"/>
              <a:t> control which could place the </a:t>
            </a:r>
            <a:r>
              <a:rPr lang="en-US" dirty="0" err="1"/>
              <a:t>organisation</a:t>
            </a:r>
            <a:r>
              <a:rPr lang="en-US" dirty="0"/>
              <a:t> mission or operation at risk. The </a:t>
            </a:r>
            <a:r>
              <a:rPr lang="en-US" dirty="0" err="1"/>
              <a:t>organisation</a:t>
            </a:r>
            <a:r>
              <a:rPr lang="en-US" dirty="0"/>
              <a:t> may benefit by having contingency plans to address them if they should occur. Classify them by their severity and probability of occurrence.</a:t>
            </a:r>
            <a:endParaRPr lang="en-GB" dirty="0"/>
          </a:p>
        </p:txBody>
      </p:sp>
    </p:spTree>
    <p:extLst>
      <p:ext uri="{BB962C8B-B14F-4D97-AF65-F5344CB8AC3E}">
        <p14:creationId xmlns:p14="http://schemas.microsoft.com/office/powerpoint/2010/main" val="4400884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C600-5CA5-004E-44E2-C2548D8FE1B1}"/>
              </a:ext>
            </a:extLst>
          </p:cNvPr>
          <p:cNvSpPr>
            <a:spLocks noGrp="1"/>
          </p:cNvSpPr>
          <p:nvPr>
            <p:ph type="title"/>
          </p:nvPr>
        </p:nvSpPr>
        <p:spPr/>
        <p:txBody>
          <a:bodyPr/>
          <a:lstStyle/>
          <a:p>
            <a:r>
              <a:rPr lang="en-GB" dirty="0"/>
              <a:t>SWOT process</a:t>
            </a:r>
          </a:p>
        </p:txBody>
      </p:sp>
      <p:sp>
        <p:nvSpPr>
          <p:cNvPr id="3" name="Content Placeholder 2">
            <a:extLst>
              <a:ext uri="{FF2B5EF4-FFF2-40B4-BE49-F238E27FC236}">
                <a16:creationId xmlns:a16="http://schemas.microsoft.com/office/drawing/2014/main" id="{2A491F87-BE67-7126-6D60-378E70046FAD}"/>
              </a:ext>
            </a:extLst>
          </p:cNvPr>
          <p:cNvSpPr>
            <a:spLocks noGrp="1"/>
          </p:cNvSpPr>
          <p:nvPr>
            <p:ph idx="1"/>
          </p:nvPr>
        </p:nvSpPr>
        <p:spPr/>
        <p:txBody>
          <a:bodyPr>
            <a:normAutofit fontScale="55000" lnSpcReduction="20000"/>
          </a:bodyPr>
          <a:lstStyle/>
          <a:p>
            <a:pPr marL="0" indent="0">
              <a:buNone/>
            </a:pPr>
            <a:r>
              <a:rPr lang="en-US" dirty="0"/>
              <a:t>Doing a SWOT analysis can be very straight forward, but its strengths lie in its flexibility and experienced application.</a:t>
            </a:r>
          </a:p>
          <a:p>
            <a:r>
              <a:rPr lang="en-US" dirty="0"/>
              <a:t>Decide how the information is to be collected and by whom (often a team approach is much more powerful than one person’s view).</a:t>
            </a:r>
          </a:p>
          <a:p>
            <a:r>
              <a:rPr lang="en-US" dirty="0"/>
              <a:t>Identify appropriate sources of information.</a:t>
            </a:r>
          </a:p>
          <a:p>
            <a:r>
              <a:rPr lang="en-US" dirty="0"/>
              <a:t>Gather the information - it's useful to use a template as the basis for exploring the factors and recording the information. See our practical and ready-to-use template below.</a:t>
            </a:r>
          </a:p>
          <a:p>
            <a:r>
              <a:rPr lang="en-US" dirty="0"/>
              <a:t>Plot the findings.</a:t>
            </a:r>
          </a:p>
          <a:p>
            <a:r>
              <a:rPr lang="en-US" dirty="0"/>
              <a:t>Identify the most important issues.</a:t>
            </a:r>
          </a:p>
          <a:p>
            <a:r>
              <a:rPr lang="en-US" dirty="0"/>
              <a:t>Identify strategic options.</a:t>
            </a:r>
          </a:p>
          <a:p>
            <a:r>
              <a:rPr lang="en-US" dirty="0"/>
              <a:t>Write a discussion document.</a:t>
            </a:r>
          </a:p>
          <a:p>
            <a:r>
              <a:rPr lang="en-US" dirty="0"/>
              <a:t>Disseminate and discuss the findings.</a:t>
            </a:r>
          </a:p>
          <a:p>
            <a:r>
              <a:rPr lang="en-US" dirty="0"/>
              <a:t>Decide which activities are a priority in the context of the </a:t>
            </a:r>
            <a:r>
              <a:rPr lang="en-US" dirty="0" err="1"/>
              <a:t>organisation's</a:t>
            </a:r>
            <a:r>
              <a:rPr lang="en-US" dirty="0"/>
              <a:t> goals and values – a possible action plan framework appears below.</a:t>
            </a:r>
          </a:p>
          <a:p>
            <a:endParaRPr lang="en-GB" dirty="0"/>
          </a:p>
        </p:txBody>
      </p:sp>
    </p:spTree>
    <p:extLst>
      <p:ext uri="{BB962C8B-B14F-4D97-AF65-F5344CB8AC3E}">
        <p14:creationId xmlns:p14="http://schemas.microsoft.com/office/powerpoint/2010/main" val="7906223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037A-4B90-5181-7DA6-3664527F10DB}"/>
              </a:ext>
            </a:extLst>
          </p:cNvPr>
          <p:cNvSpPr>
            <a:spLocks noGrp="1"/>
          </p:cNvSpPr>
          <p:nvPr>
            <p:ph type="title"/>
          </p:nvPr>
        </p:nvSpPr>
        <p:spPr/>
        <p:txBody>
          <a:bodyPr/>
          <a:lstStyle/>
          <a:p>
            <a:r>
              <a:rPr lang="en-GB" dirty="0"/>
              <a:t>SWOT Advantages and disadvantages</a:t>
            </a:r>
          </a:p>
        </p:txBody>
      </p:sp>
      <p:sp>
        <p:nvSpPr>
          <p:cNvPr id="3" name="Content Placeholder 2">
            <a:extLst>
              <a:ext uri="{FF2B5EF4-FFF2-40B4-BE49-F238E27FC236}">
                <a16:creationId xmlns:a16="http://schemas.microsoft.com/office/drawing/2014/main" id="{6E895FDB-2727-3F43-1457-38D586F26DC2}"/>
              </a:ext>
            </a:extLst>
          </p:cNvPr>
          <p:cNvSpPr>
            <a:spLocks noGrp="1"/>
          </p:cNvSpPr>
          <p:nvPr>
            <p:ph idx="1"/>
          </p:nvPr>
        </p:nvSpPr>
        <p:spPr/>
        <p:txBody>
          <a:bodyPr>
            <a:normAutofit fontScale="70000" lnSpcReduction="20000"/>
          </a:bodyPr>
          <a:lstStyle/>
          <a:p>
            <a:pPr marL="0" indent="0">
              <a:buNone/>
            </a:pPr>
            <a:endParaRPr lang="en-US" dirty="0"/>
          </a:p>
          <a:p>
            <a:pPr marL="0" indent="0">
              <a:buNone/>
            </a:pPr>
            <a:r>
              <a:rPr lang="en-US" dirty="0"/>
              <a:t>Advantages include:</a:t>
            </a:r>
          </a:p>
          <a:p>
            <a:endParaRPr lang="en-US" dirty="0"/>
          </a:p>
          <a:p>
            <a:r>
              <a:rPr lang="en-US" dirty="0"/>
              <a:t>It's a simple four box framework.</a:t>
            </a:r>
          </a:p>
          <a:p>
            <a:r>
              <a:rPr lang="en-US" dirty="0"/>
              <a:t>It facilitates an understanding of the strengths and weaknesses of the </a:t>
            </a:r>
            <a:r>
              <a:rPr lang="en-US" dirty="0" err="1"/>
              <a:t>organisation</a:t>
            </a:r>
            <a:r>
              <a:rPr lang="en-US" dirty="0"/>
              <a:t>.</a:t>
            </a:r>
          </a:p>
          <a:p>
            <a:r>
              <a:rPr lang="en-US" dirty="0"/>
              <a:t>It encourages the development of strategic thinking.</a:t>
            </a:r>
          </a:p>
          <a:p>
            <a:r>
              <a:rPr lang="en-US" dirty="0"/>
              <a:t>It enables senior managers to focus on strengths and build opportunities.</a:t>
            </a:r>
          </a:p>
          <a:p>
            <a:r>
              <a:rPr lang="en-US" dirty="0"/>
              <a:t>It can enable an </a:t>
            </a:r>
            <a:r>
              <a:rPr lang="en-US" dirty="0" err="1"/>
              <a:t>organisation</a:t>
            </a:r>
            <a:r>
              <a:rPr lang="en-US" dirty="0"/>
              <a:t> to anticipate future business threats and take action to avoid or </a:t>
            </a:r>
            <a:r>
              <a:rPr lang="en-US" dirty="0" err="1"/>
              <a:t>minimise</a:t>
            </a:r>
            <a:r>
              <a:rPr lang="en-US" dirty="0"/>
              <a:t> their impact.</a:t>
            </a:r>
          </a:p>
          <a:p>
            <a:r>
              <a:rPr lang="en-US" dirty="0"/>
              <a:t>It can enable an </a:t>
            </a:r>
            <a:r>
              <a:rPr lang="en-US" dirty="0" err="1"/>
              <a:t>organisation</a:t>
            </a:r>
            <a:r>
              <a:rPr lang="en-US" dirty="0"/>
              <a:t> to spot business opportunities and exploit them fully.</a:t>
            </a:r>
          </a:p>
          <a:p>
            <a:r>
              <a:rPr lang="en-US" dirty="0"/>
              <a:t>It's flexible.</a:t>
            </a:r>
          </a:p>
        </p:txBody>
      </p:sp>
    </p:spTree>
    <p:extLst>
      <p:ext uri="{BB962C8B-B14F-4D97-AF65-F5344CB8AC3E}">
        <p14:creationId xmlns:p14="http://schemas.microsoft.com/office/powerpoint/2010/main" val="14152030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C802C-2F8B-7F05-42E1-B6F4578070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26BEC0-BB04-F850-D902-F8127706175F}"/>
              </a:ext>
            </a:extLst>
          </p:cNvPr>
          <p:cNvSpPr>
            <a:spLocks noGrp="1"/>
          </p:cNvSpPr>
          <p:nvPr>
            <p:ph idx="1"/>
          </p:nvPr>
        </p:nvSpPr>
        <p:spPr/>
        <p:txBody>
          <a:bodyPr>
            <a:normAutofit fontScale="62500" lnSpcReduction="20000"/>
          </a:bodyPr>
          <a:lstStyle/>
          <a:p>
            <a:pPr marL="0" indent="0">
              <a:buNone/>
            </a:pPr>
            <a:endParaRPr lang="en-US" dirty="0"/>
          </a:p>
          <a:p>
            <a:pPr marL="0" indent="0">
              <a:buNone/>
            </a:pPr>
            <a:r>
              <a:rPr lang="en-US" dirty="0"/>
              <a:t>Disadvantages include:</a:t>
            </a:r>
          </a:p>
          <a:p>
            <a:endParaRPr lang="en-US" dirty="0"/>
          </a:p>
          <a:p>
            <a:r>
              <a:rPr lang="en-US" dirty="0"/>
              <a:t>Some SWOT analysis users oversimplify the amount of data used for decisions – it’s easy to use insufficient data.</a:t>
            </a:r>
          </a:p>
          <a:p>
            <a:r>
              <a:rPr lang="en-US" dirty="0"/>
              <a:t>The risk of capturing too much data may lead to ‘paralysis by analysis’.</a:t>
            </a:r>
          </a:p>
          <a:p>
            <a:r>
              <a:rPr lang="en-US" dirty="0"/>
              <a:t>The data used may be based on assumptions that later prove to be unfounded.</a:t>
            </a:r>
          </a:p>
          <a:p>
            <a:r>
              <a:rPr lang="en-US" dirty="0"/>
              <a:t>Access to quality internal data sources can be time consuming and politically difficult (especially in more complex </a:t>
            </a:r>
            <a:r>
              <a:rPr lang="en-US" dirty="0" err="1"/>
              <a:t>organisations</a:t>
            </a:r>
            <a:r>
              <a:rPr lang="en-US" dirty="0"/>
              <a:t> – parent company, </a:t>
            </a:r>
            <a:r>
              <a:rPr lang="en-US" dirty="0" err="1"/>
              <a:t>etc</a:t>
            </a:r>
            <a:r>
              <a:rPr lang="en-US" dirty="0"/>
              <a:t>).</a:t>
            </a:r>
          </a:p>
          <a:p>
            <a:r>
              <a:rPr lang="en-US" dirty="0"/>
              <a:t>It lacks detailed structure, so key elements may get missed.</a:t>
            </a:r>
          </a:p>
          <a:p>
            <a:r>
              <a:rPr lang="en-US" dirty="0"/>
              <a:t>The pace of change makes it increasingly difficult to anticipate developments that may affect an </a:t>
            </a:r>
            <a:r>
              <a:rPr lang="en-US" dirty="0" err="1"/>
              <a:t>organisation</a:t>
            </a:r>
            <a:r>
              <a:rPr lang="en-US" dirty="0"/>
              <a:t> in the future.</a:t>
            </a:r>
          </a:p>
          <a:p>
            <a:r>
              <a:rPr lang="en-US" dirty="0"/>
              <a:t>To be effective, the process needs to be repeated on a regular basis.</a:t>
            </a:r>
            <a:endParaRPr lang="en-GB" dirty="0"/>
          </a:p>
          <a:p>
            <a:endParaRPr lang="en-GB" dirty="0"/>
          </a:p>
        </p:txBody>
      </p:sp>
    </p:spTree>
    <p:extLst>
      <p:ext uri="{BB962C8B-B14F-4D97-AF65-F5344CB8AC3E}">
        <p14:creationId xmlns:p14="http://schemas.microsoft.com/office/powerpoint/2010/main" val="21807231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9FC51-A0DE-1E56-B715-D1477E56ED21}"/>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D5A991D6-DA97-A122-EA54-1243BE180E53}"/>
              </a:ext>
            </a:extLst>
          </p:cNvPr>
          <p:cNvSpPr>
            <a:spLocks noGrp="1"/>
          </p:cNvSpPr>
          <p:nvPr>
            <p:ph idx="1"/>
          </p:nvPr>
        </p:nvSpPr>
        <p:spPr/>
        <p:txBody>
          <a:bodyPr/>
          <a:lstStyle/>
          <a:p>
            <a:r>
              <a:rPr lang="en-US" dirty="0"/>
              <a:t>Introduction</a:t>
            </a:r>
          </a:p>
          <a:p>
            <a:pPr marL="0" indent="0">
              <a:buNone/>
            </a:pPr>
            <a:r>
              <a:rPr lang="en-US" dirty="0"/>
              <a:t>A PESTLE analysis studies the key external factors (Political, Economic, Sociological, Technological, Legal and Environmental) that influence an </a:t>
            </a:r>
            <a:r>
              <a:rPr lang="en-US" dirty="0" err="1"/>
              <a:t>organisation</a:t>
            </a:r>
            <a:r>
              <a:rPr lang="en-US" dirty="0"/>
              <a:t>. It can be used in a range of different scenarios, and can guide people professionals and senior managers in strategic decision-making.</a:t>
            </a:r>
            <a:endParaRPr lang="en-GB" dirty="0"/>
          </a:p>
        </p:txBody>
      </p:sp>
    </p:spTree>
    <p:extLst>
      <p:ext uri="{BB962C8B-B14F-4D97-AF65-F5344CB8AC3E}">
        <p14:creationId xmlns:p14="http://schemas.microsoft.com/office/powerpoint/2010/main" val="4067608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6839-838C-1D79-BC87-410C0CD1B532}"/>
              </a:ext>
            </a:extLst>
          </p:cNvPr>
          <p:cNvSpPr>
            <a:spLocks noGrp="1"/>
          </p:cNvSpPr>
          <p:nvPr>
            <p:ph type="title"/>
          </p:nvPr>
        </p:nvSpPr>
        <p:spPr/>
        <p:txBody>
          <a:bodyPr>
            <a:normAutofit/>
          </a:bodyPr>
          <a:lstStyle/>
          <a:p>
            <a:r>
              <a:rPr lang="en-US" dirty="0"/>
              <a:t>What is a PESTLE analysis used for?</a:t>
            </a:r>
            <a:endParaRPr lang="en-GB" dirty="0"/>
          </a:p>
        </p:txBody>
      </p:sp>
      <p:sp>
        <p:nvSpPr>
          <p:cNvPr id="3" name="Content Placeholder 2">
            <a:extLst>
              <a:ext uri="{FF2B5EF4-FFF2-40B4-BE49-F238E27FC236}">
                <a16:creationId xmlns:a16="http://schemas.microsoft.com/office/drawing/2014/main" id="{ED894B32-34E0-36DB-0CD7-25FE7FE80C57}"/>
              </a:ext>
            </a:extLst>
          </p:cNvPr>
          <p:cNvSpPr>
            <a:spLocks noGrp="1"/>
          </p:cNvSpPr>
          <p:nvPr>
            <p:ph idx="1"/>
          </p:nvPr>
        </p:nvSpPr>
        <p:spPr/>
        <p:txBody>
          <a:bodyPr>
            <a:normAutofit fontScale="55000" lnSpcReduction="20000"/>
          </a:bodyPr>
          <a:lstStyle/>
          <a:p>
            <a:pPr marL="0" indent="0">
              <a:buNone/>
            </a:pPr>
            <a:r>
              <a:rPr lang="en-US" dirty="0"/>
              <a:t>By auditing the external environment, a PESTLE analysis can detect and understand broad, long-term trends. This can support a range of business planning situations, such as:</a:t>
            </a:r>
          </a:p>
          <a:p>
            <a:r>
              <a:rPr lang="en-US" dirty="0"/>
              <a:t>Strategic business planning</a:t>
            </a:r>
          </a:p>
          <a:p>
            <a:r>
              <a:rPr lang="en-US" dirty="0"/>
              <a:t>A PESTLE analysis provides contextual information about the business direction, its brand positioning, growth targets, and risks (such as another pandemic) to productivity. It can help determine the validity of existing products and services and define new product development.</a:t>
            </a:r>
          </a:p>
          <a:p>
            <a:r>
              <a:rPr lang="en-US" dirty="0"/>
              <a:t>Workforce planning</a:t>
            </a:r>
          </a:p>
          <a:p>
            <a:r>
              <a:rPr lang="en-US" dirty="0"/>
              <a:t>A PESTLE analysis can help to identify disruptive changes to business models that may profoundly affect the future employment landscape. It can identify skills gaps, new job roles, job reductions or displacements.</a:t>
            </a:r>
          </a:p>
          <a:p>
            <a:r>
              <a:rPr lang="en-US" dirty="0"/>
              <a:t>Marketing planning</a:t>
            </a:r>
          </a:p>
          <a:p>
            <a:r>
              <a:rPr lang="en-US" dirty="0"/>
              <a:t>A PESTLE analysis provides the ‘climate’ element in the situation analysis phase of the marketing planning process. It can help </a:t>
            </a:r>
            <a:r>
              <a:rPr lang="en-US" dirty="0" err="1"/>
              <a:t>prioritise</a:t>
            </a:r>
            <a:r>
              <a:rPr lang="en-US" dirty="0"/>
              <a:t> business activities to accomplish specific marketing objectives within a set timeframe.</a:t>
            </a:r>
          </a:p>
          <a:p>
            <a:endParaRPr lang="en-GB" dirty="0"/>
          </a:p>
        </p:txBody>
      </p:sp>
    </p:spTree>
    <p:extLst>
      <p:ext uri="{BB962C8B-B14F-4D97-AF65-F5344CB8AC3E}">
        <p14:creationId xmlns:p14="http://schemas.microsoft.com/office/powerpoint/2010/main" val="12664459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60EBE-17CC-469C-E921-F7A6E7D4C3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FB8A0C-DB28-632A-F7FC-59AC5DC5ED41}"/>
              </a:ext>
            </a:extLst>
          </p:cNvPr>
          <p:cNvSpPr>
            <a:spLocks noGrp="1"/>
          </p:cNvSpPr>
          <p:nvPr>
            <p:ph idx="1"/>
          </p:nvPr>
        </p:nvSpPr>
        <p:spPr/>
        <p:txBody>
          <a:bodyPr>
            <a:normAutofit fontScale="62500" lnSpcReduction="20000"/>
          </a:bodyPr>
          <a:lstStyle/>
          <a:p>
            <a:r>
              <a:rPr lang="en-US" dirty="0"/>
              <a:t>Product development</a:t>
            </a:r>
          </a:p>
          <a:p>
            <a:r>
              <a:rPr lang="en-US" dirty="0"/>
              <a:t>By monitoring external activity, a PESTLE analysis can help inform whether to enter or leave a route to market, determine if a product or service still fulfils a need in the marketplace, or when to launch a new product.</a:t>
            </a:r>
          </a:p>
          <a:p>
            <a:r>
              <a:rPr lang="en-US" dirty="0" err="1"/>
              <a:t>Organisational</a:t>
            </a:r>
            <a:r>
              <a:rPr lang="en-US" dirty="0"/>
              <a:t> change</a:t>
            </a:r>
          </a:p>
          <a:p>
            <a:r>
              <a:rPr lang="en-US" dirty="0"/>
              <a:t>A PESTLE analysis helps understand the context for change, and is most effective when used in association with a SWOT analysis to understand opportunities and threats around </a:t>
            </a:r>
            <a:r>
              <a:rPr lang="en-US" dirty="0" err="1"/>
              <a:t>labour</a:t>
            </a:r>
            <a:r>
              <a:rPr lang="en-US" dirty="0"/>
              <a:t> changes, such as skills shortages or current workforce capabilities. </a:t>
            </a:r>
          </a:p>
          <a:p>
            <a:r>
              <a:rPr lang="en-US" dirty="0"/>
              <a:t>People strategies, reports and projects</a:t>
            </a:r>
          </a:p>
          <a:p>
            <a:r>
              <a:rPr lang="en-US" dirty="0"/>
              <a:t>A PESTLE analysis can be used as a framework to look outside the </a:t>
            </a:r>
            <a:r>
              <a:rPr lang="en-US" dirty="0" err="1"/>
              <a:t>organisation</a:t>
            </a:r>
            <a:r>
              <a:rPr lang="en-US" dirty="0"/>
              <a:t> to </a:t>
            </a:r>
            <a:r>
              <a:rPr lang="en-US" dirty="0" err="1"/>
              <a:t>hypothesise</a:t>
            </a:r>
            <a:r>
              <a:rPr lang="en-US" dirty="0"/>
              <a:t> what may happen in future and what should be further explored. It can ensure that some basic factors are not overlooked or ignored when aligning people strategies to the broader </a:t>
            </a:r>
            <a:r>
              <a:rPr lang="en-US" dirty="0" err="1"/>
              <a:t>organisation</a:t>
            </a:r>
            <a:r>
              <a:rPr lang="en-US" dirty="0"/>
              <a:t> strategy</a:t>
            </a:r>
          </a:p>
          <a:p>
            <a:endParaRPr lang="en-GB" dirty="0"/>
          </a:p>
        </p:txBody>
      </p:sp>
    </p:spTree>
    <p:extLst>
      <p:ext uri="{BB962C8B-B14F-4D97-AF65-F5344CB8AC3E}">
        <p14:creationId xmlns:p14="http://schemas.microsoft.com/office/powerpoint/2010/main" val="39580003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8928-E340-7774-BD83-7B59FB7CCF13}"/>
              </a:ext>
            </a:extLst>
          </p:cNvPr>
          <p:cNvSpPr>
            <a:spLocks noGrp="1"/>
          </p:cNvSpPr>
          <p:nvPr>
            <p:ph type="title"/>
          </p:nvPr>
        </p:nvSpPr>
        <p:spPr/>
        <p:txBody>
          <a:bodyPr>
            <a:normAutofit fontScale="90000"/>
          </a:bodyPr>
          <a:lstStyle/>
          <a:p>
            <a:r>
              <a:rPr lang="en-US" dirty="0"/>
              <a:t>Advantages and disadvantages of a PESTLE analysis</a:t>
            </a:r>
            <a:endParaRPr lang="en-GB" dirty="0"/>
          </a:p>
        </p:txBody>
      </p:sp>
      <p:sp>
        <p:nvSpPr>
          <p:cNvPr id="3" name="Content Placeholder 2">
            <a:extLst>
              <a:ext uri="{FF2B5EF4-FFF2-40B4-BE49-F238E27FC236}">
                <a16:creationId xmlns:a16="http://schemas.microsoft.com/office/drawing/2014/main" id="{AC7C0ED4-AE01-9BC5-6303-4CA960D18840}"/>
              </a:ext>
            </a:extLst>
          </p:cNvPr>
          <p:cNvSpPr>
            <a:spLocks noGrp="1"/>
          </p:cNvSpPr>
          <p:nvPr>
            <p:ph idx="1"/>
          </p:nvPr>
        </p:nvSpPr>
        <p:spPr/>
        <p:txBody>
          <a:bodyPr>
            <a:normAutofit fontScale="85000" lnSpcReduction="10000"/>
          </a:bodyPr>
          <a:lstStyle/>
          <a:p>
            <a:pPr marL="0" indent="0">
              <a:buNone/>
            </a:pPr>
            <a:r>
              <a:rPr lang="en-US" dirty="0"/>
              <a:t>Advantages:</a:t>
            </a:r>
          </a:p>
          <a:p>
            <a:r>
              <a:rPr lang="en-US" dirty="0"/>
              <a:t>It’s a simple framework.</a:t>
            </a:r>
          </a:p>
          <a:p>
            <a:r>
              <a:rPr lang="en-US" dirty="0"/>
              <a:t>It facilitates an understanding of the wider business environment. </a:t>
            </a:r>
          </a:p>
          <a:p>
            <a:r>
              <a:rPr lang="en-US" dirty="0"/>
              <a:t>It encourages the development of external and strategic thinking. </a:t>
            </a:r>
          </a:p>
          <a:p>
            <a:r>
              <a:rPr lang="en-US" dirty="0"/>
              <a:t>It can enable an </a:t>
            </a:r>
            <a:r>
              <a:rPr lang="en-US" dirty="0" err="1"/>
              <a:t>organisation</a:t>
            </a:r>
            <a:r>
              <a:rPr lang="en-US" dirty="0"/>
              <a:t> to anticipate future business threats and take action to avoid or </a:t>
            </a:r>
            <a:r>
              <a:rPr lang="en-US" dirty="0" err="1"/>
              <a:t>minimise</a:t>
            </a:r>
            <a:r>
              <a:rPr lang="en-US" dirty="0"/>
              <a:t> their impact.</a:t>
            </a:r>
          </a:p>
          <a:p>
            <a:r>
              <a:rPr lang="en-US" dirty="0"/>
              <a:t>It can enable an </a:t>
            </a:r>
            <a:r>
              <a:rPr lang="en-US" dirty="0" err="1"/>
              <a:t>organisation</a:t>
            </a:r>
            <a:r>
              <a:rPr lang="en-US" dirty="0"/>
              <a:t> to spot business opportunities and exploit them fully.</a:t>
            </a:r>
          </a:p>
          <a:p>
            <a:endParaRPr lang="en-GB" dirty="0"/>
          </a:p>
        </p:txBody>
      </p:sp>
    </p:spTree>
    <p:extLst>
      <p:ext uri="{BB962C8B-B14F-4D97-AF65-F5344CB8AC3E}">
        <p14:creationId xmlns:p14="http://schemas.microsoft.com/office/powerpoint/2010/main" val="37025885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8F44-F7B0-393B-204C-6AE182ACA9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32D82A-B0D7-B9B4-743F-74958307798B}"/>
              </a:ext>
            </a:extLst>
          </p:cNvPr>
          <p:cNvSpPr>
            <a:spLocks noGrp="1"/>
          </p:cNvSpPr>
          <p:nvPr>
            <p:ph idx="1"/>
          </p:nvPr>
        </p:nvSpPr>
        <p:spPr/>
        <p:txBody>
          <a:bodyPr>
            <a:normAutofit fontScale="85000" lnSpcReduction="20000"/>
          </a:bodyPr>
          <a:lstStyle/>
          <a:p>
            <a:pPr marL="0" indent="0">
              <a:buNone/>
            </a:pPr>
            <a:r>
              <a:rPr lang="en-US" dirty="0"/>
              <a:t>Disadvantages:</a:t>
            </a:r>
          </a:p>
          <a:p>
            <a:r>
              <a:rPr lang="en-US" dirty="0"/>
              <a:t>Some PESTLE analysis users oversimplify the amount of data used for decisions – it’s easy to use insufficient data.</a:t>
            </a:r>
          </a:p>
          <a:p>
            <a:r>
              <a:rPr lang="en-US" dirty="0"/>
              <a:t>The risk of capturing too much data may lead to ‘paralysis by analysis’. </a:t>
            </a:r>
          </a:p>
          <a:p>
            <a:r>
              <a:rPr lang="en-US" dirty="0"/>
              <a:t>The data used may be based on assumptions that later prove to be unfounded. </a:t>
            </a:r>
          </a:p>
          <a:p>
            <a:r>
              <a:rPr lang="en-US" dirty="0"/>
              <a:t>The pace of change makes it increasingly difficult to anticipate developments that may affect an </a:t>
            </a:r>
            <a:r>
              <a:rPr lang="en-US" dirty="0" err="1"/>
              <a:t>organisation</a:t>
            </a:r>
            <a:r>
              <a:rPr lang="en-US" dirty="0"/>
              <a:t> in the future.</a:t>
            </a:r>
          </a:p>
          <a:p>
            <a:r>
              <a:rPr lang="en-US" dirty="0"/>
              <a:t>To be effective, the process needs to be repeated on a regular basis.</a:t>
            </a:r>
            <a:endParaRPr lang="en-GB" dirty="0"/>
          </a:p>
        </p:txBody>
      </p:sp>
    </p:spTree>
    <p:extLst>
      <p:ext uri="{BB962C8B-B14F-4D97-AF65-F5344CB8AC3E}">
        <p14:creationId xmlns:p14="http://schemas.microsoft.com/office/powerpoint/2010/main" val="33523776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6F15-C48D-E5AE-D8EB-049E02A470AA}"/>
              </a:ext>
            </a:extLst>
          </p:cNvPr>
          <p:cNvSpPr>
            <a:spLocks noGrp="1"/>
          </p:cNvSpPr>
          <p:nvPr>
            <p:ph type="title"/>
          </p:nvPr>
        </p:nvSpPr>
        <p:spPr/>
        <p:txBody>
          <a:bodyPr/>
          <a:lstStyle/>
          <a:p>
            <a:r>
              <a:rPr lang="en-GB" dirty="0"/>
              <a:t>Summary</a:t>
            </a:r>
          </a:p>
        </p:txBody>
      </p:sp>
      <p:graphicFrame>
        <p:nvGraphicFramePr>
          <p:cNvPr id="4" name="Content Placeholder 3">
            <a:extLst>
              <a:ext uri="{FF2B5EF4-FFF2-40B4-BE49-F238E27FC236}">
                <a16:creationId xmlns:a16="http://schemas.microsoft.com/office/drawing/2014/main" id="{144B42A7-773C-CCE6-70B6-F801765B36C8}"/>
              </a:ext>
            </a:extLst>
          </p:cNvPr>
          <p:cNvGraphicFramePr>
            <a:graphicFrameLocks noGrp="1"/>
          </p:cNvGraphicFramePr>
          <p:nvPr>
            <p:ph idx="1"/>
          </p:nvPr>
        </p:nvGraphicFramePr>
        <p:xfrm>
          <a:off x="609600" y="2049621"/>
          <a:ext cx="10972800" cy="3017520"/>
        </p:xfrm>
        <a:graphic>
          <a:graphicData uri="http://schemas.openxmlformats.org/drawingml/2006/table">
            <a:tbl>
              <a:tblPr/>
              <a:tblGrid>
                <a:gridCol w="3657600">
                  <a:extLst>
                    <a:ext uri="{9D8B030D-6E8A-4147-A177-3AD203B41FA5}">
                      <a16:colId xmlns:a16="http://schemas.microsoft.com/office/drawing/2014/main" val="61183309"/>
                    </a:ext>
                  </a:extLst>
                </a:gridCol>
                <a:gridCol w="3657600">
                  <a:extLst>
                    <a:ext uri="{9D8B030D-6E8A-4147-A177-3AD203B41FA5}">
                      <a16:colId xmlns:a16="http://schemas.microsoft.com/office/drawing/2014/main" val="2411130383"/>
                    </a:ext>
                  </a:extLst>
                </a:gridCol>
                <a:gridCol w="3657600">
                  <a:extLst>
                    <a:ext uri="{9D8B030D-6E8A-4147-A177-3AD203B41FA5}">
                      <a16:colId xmlns:a16="http://schemas.microsoft.com/office/drawing/2014/main" val="4289243784"/>
                    </a:ext>
                  </a:extLst>
                </a:gridCol>
              </a:tblGrid>
              <a:tr h="0">
                <a:tc>
                  <a:txBody>
                    <a:bodyPr/>
                    <a:lstStyle/>
                    <a:p>
                      <a:r>
                        <a:rPr lang="en-GB"/>
                        <a:t>Model</a:t>
                      </a:r>
                    </a:p>
                  </a:txBody>
                  <a:tcPr anchor="ctr">
                    <a:lnL>
                      <a:noFill/>
                    </a:lnL>
                    <a:lnR>
                      <a:noFill/>
                    </a:lnR>
                    <a:lnT>
                      <a:noFill/>
                    </a:lnT>
                    <a:lnB>
                      <a:noFill/>
                    </a:lnB>
                    <a:noFill/>
                  </a:tcPr>
                </a:tc>
                <a:tc>
                  <a:txBody>
                    <a:bodyPr/>
                    <a:lstStyle/>
                    <a:p>
                      <a:r>
                        <a:rPr lang="en-GB"/>
                        <a:t>Focus Area</a:t>
                      </a:r>
                    </a:p>
                  </a:txBody>
                  <a:tcPr anchor="ctr">
                    <a:lnL>
                      <a:noFill/>
                    </a:lnL>
                    <a:lnR>
                      <a:noFill/>
                    </a:lnR>
                    <a:lnT>
                      <a:noFill/>
                    </a:lnT>
                    <a:lnB>
                      <a:noFill/>
                    </a:lnB>
                    <a:noFill/>
                  </a:tcPr>
                </a:tc>
                <a:tc>
                  <a:txBody>
                    <a:bodyPr/>
                    <a:lstStyle/>
                    <a:p>
                      <a:r>
                        <a:rPr lang="en-GB"/>
                        <a:t>Use Case</a:t>
                      </a:r>
                    </a:p>
                  </a:txBody>
                  <a:tcPr anchor="ctr">
                    <a:lnL>
                      <a:noFill/>
                    </a:lnL>
                    <a:lnR>
                      <a:noFill/>
                    </a:lnR>
                    <a:lnT>
                      <a:noFill/>
                    </a:lnT>
                    <a:lnB>
                      <a:noFill/>
                    </a:lnB>
                    <a:noFill/>
                  </a:tcPr>
                </a:tc>
                <a:extLst>
                  <a:ext uri="{0D108BD9-81ED-4DB2-BD59-A6C34878D82A}">
                    <a16:rowId xmlns:a16="http://schemas.microsoft.com/office/drawing/2014/main" val="1924072646"/>
                  </a:ext>
                </a:extLst>
              </a:tr>
              <a:tr h="0">
                <a:tc>
                  <a:txBody>
                    <a:bodyPr/>
                    <a:lstStyle/>
                    <a:p>
                      <a:r>
                        <a:rPr lang="en-GB" b="1"/>
                        <a:t>Swiss Cheese</a:t>
                      </a:r>
                      <a:endParaRPr lang="en-GB"/>
                    </a:p>
                  </a:txBody>
                  <a:tcPr anchor="ctr">
                    <a:lnL>
                      <a:noFill/>
                    </a:lnL>
                    <a:lnR>
                      <a:noFill/>
                    </a:lnR>
                    <a:lnT>
                      <a:noFill/>
                    </a:lnT>
                    <a:lnB>
                      <a:noFill/>
                    </a:lnB>
                    <a:noFill/>
                  </a:tcPr>
                </a:tc>
                <a:tc>
                  <a:txBody>
                    <a:bodyPr/>
                    <a:lstStyle/>
                    <a:p>
                      <a:r>
                        <a:rPr lang="en-GB"/>
                        <a:t>Risk/safety</a:t>
                      </a:r>
                    </a:p>
                  </a:txBody>
                  <a:tcPr anchor="ctr">
                    <a:lnL>
                      <a:noFill/>
                    </a:lnL>
                    <a:lnR>
                      <a:noFill/>
                    </a:lnR>
                    <a:lnT>
                      <a:noFill/>
                    </a:lnT>
                    <a:lnB>
                      <a:noFill/>
                    </a:lnB>
                    <a:noFill/>
                  </a:tcPr>
                </a:tc>
                <a:tc>
                  <a:txBody>
                    <a:bodyPr/>
                    <a:lstStyle/>
                    <a:p>
                      <a:r>
                        <a:rPr lang="en-GB"/>
                        <a:t>Visualize how failures aligned</a:t>
                      </a:r>
                    </a:p>
                  </a:txBody>
                  <a:tcPr anchor="ctr">
                    <a:lnL>
                      <a:noFill/>
                    </a:lnL>
                    <a:lnR>
                      <a:noFill/>
                    </a:lnR>
                    <a:lnT>
                      <a:noFill/>
                    </a:lnT>
                    <a:lnB>
                      <a:noFill/>
                    </a:lnB>
                    <a:noFill/>
                  </a:tcPr>
                </a:tc>
                <a:extLst>
                  <a:ext uri="{0D108BD9-81ED-4DB2-BD59-A6C34878D82A}">
                    <a16:rowId xmlns:a16="http://schemas.microsoft.com/office/drawing/2014/main" val="3261020171"/>
                  </a:ext>
                </a:extLst>
              </a:tr>
              <a:tr h="0">
                <a:tc>
                  <a:txBody>
                    <a:bodyPr/>
                    <a:lstStyle/>
                    <a:p>
                      <a:r>
                        <a:rPr lang="en-GB" b="1"/>
                        <a:t>RCA</a:t>
                      </a:r>
                      <a:endParaRPr lang="en-GB"/>
                    </a:p>
                  </a:txBody>
                  <a:tcPr anchor="ctr">
                    <a:lnL>
                      <a:noFill/>
                    </a:lnL>
                    <a:lnR>
                      <a:noFill/>
                    </a:lnR>
                    <a:lnT>
                      <a:noFill/>
                    </a:lnT>
                    <a:lnB>
                      <a:noFill/>
                    </a:lnB>
                    <a:noFill/>
                  </a:tcPr>
                </a:tc>
                <a:tc>
                  <a:txBody>
                    <a:bodyPr/>
                    <a:lstStyle/>
                    <a:p>
                      <a:r>
                        <a:rPr lang="en-GB"/>
                        <a:t>Problem-solving</a:t>
                      </a:r>
                    </a:p>
                  </a:txBody>
                  <a:tcPr anchor="ctr">
                    <a:lnL>
                      <a:noFill/>
                    </a:lnL>
                    <a:lnR>
                      <a:noFill/>
                    </a:lnR>
                    <a:lnT>
                      <a:noFill/>
                    </a:lnT>
                    <a:lnB>
                      <a:noFill/>
                    </a:lnB>
                    <a:noFill/>
                  </a:tcPr>
                </a:tc>
                <a:tc>
                  <a:txBody>
                    <a:bodyPr/>
                    <a:lstStyle/>
                    <a:p>
                      <a:r>
                        <a:rPr lang="en-GB"/>
                        <a:t>Identify root causes of incidents</a:t>
                      </a:r>
                    </a:p>
                  </a:txBody>
                  <a:tcPr anchor="ctr">
                    <a:lnL>
                      <a:noFill/>
                    </a:lnL>
                    <a:lnR>
                      <a:noFill/>
                    </a:lnR>
                    <a:lnT>
                      <a:noFill/>
                    </a:lnT>
                    <a:lnB>
                      <a:noFill/>
                    </a:lnB>
                    <a:noFill/>
                  </a:tcPr>
                </a:tc>
                <a:extLst>
                  <a:ext uri="{0D108BD9-81ED-4DB2-BD59-A6C34878D82A}">
                    <a16:rowId xmlns:a16="http://schemas.microsoft.com/office/drawing/2014/main" val="457804388"/>
                  </a:ext>
                </a:extLst>
              </a:tr>
              <a:tr h="0">
                <a:tc>
                  <a:txBody>
                    <a:bodyPr/>
                    <a:lstStyle/>
                    <a:p>
                      <a:r>
                        <a:rPr lang="en-GB" b="1" dirty="0"/>
                        <a:t>Donabedian</a:t>
                      </a:r>
                      <a:endParaRPr lang="en-GB" dirty="0"/>
                    </a:p>
                  </a:txBody>
                  <a:tcPr anchor="ctr">
                    <a:lnL>
                      <a:noFill/>
                    </a:lnL>
                    <a:lnR>
                      <a:noFill/>
                    </a:lnR>
                    <a:lnT>
                      <a:noFill/>
                    </a:lnT>
                    <a:lnB>
                      <a:noFill/>
                    </a:lnB>
                    <a:noFill/>
                  </a:tcPr>
                </a:tc>
                <a:tc>
                  <a:txBody>
                    <a:bodyPr/>
                    <a:lstStyle/>
                    <a:p>
                      <a:r>
                        <a:rPr lang="en-GB"/>
                        <a:t>Quality measurement</a:t>
                      </a:r>
                    </a:p>
                  </a:txBody>
                  <a:tcPr anchor="ctr">
                    <a:lnL>
                      <a:noFill/>
                    </a:lnL>
                    <a:lnR>
                      <a:noFill/>
                    </a:lnR>
                    <a:lnT>
                      <a:noFill/>
                    </a:lnT>
                    <a:lnB>
                      <a:noFill/>
                    </a:lnB>
                    <a:noFill/>
                  </a:tcPr>
                </a:tc>
                <a:tc>
                  <a:txBody>
                    <a:bodyPr/>
                    <a:lstStyle/>
                    <a:p>
                      <a:r>
                        <a:rPr lang="en-GB"/>
                        <a:t>Classify issues into structure/process/outcome</a:t>
                      </a:r>
                    </a:p>
                  </a:txBody>
                  <a:tcPr anchor="ctr">
                    <a:lnL>
                      <a:noFill/>
                    </a:lnL>
                    <a:lnR>
                      <a:noFill/>
                    </a:lnR>
                    <a:lnT>
                      <a:noFill/>
                    </a:lnT>
                    <a:lnB>
                      <a:noFill/>
                    </a:lnB>
                    <a:noFill/>
                  </a:tcPr>
                </a:tc>
                <a:extLst>
                  <a:ext uri="{0D108BD9-81ED-4DB2-BD59-A6C34878D82A}">
                    <a16:rowId xmlns:a16="http://schemas.microsoft.com/office/drawing/2014/main" val="3656494877"/>
                  </a:ext>
                </a:extLst>
              </a:tr>
              <a:tr h="0">
                <a:tc>
                  <a:txBody>
                    <a:bodyPr/>
                    <a:lstStyle/>
                    <a:p>
                      <a:r>
                        <a:rPr lang="en-GB" b="1"/>
                        <a:t>SWOT</a:t>
                      </a:r>
                      <a:endParaRPr lang="en-GB"/>
                    </a:p>
                  </a:txBody>
                  <a:tcPr anchor="ctr">
                    <a:lnL>
                      <a:noFill/>
                    </a:lnL>
                    <a:lnR>
                      <a:noFill/>
                    </a:lnR>
                    <a:lnT>
                      <a:noFill/>
                    </a:lnT>
                    <a:lnB>
                      <a:noFill/>
                    </a:lnB>
                    <a:noFill/>
                  </a:tcPr>
                </a:tc>
                <a:tc>
                  <a:txBody>
                    <a:bodyPr/>
                    <a:lstStyle/>
                    <a:p>
                      <a:r>
                        <a:rPr lang="en-GB"/>
                        <a:t>Strategic/internal &amp; external scan</a:t>
                      </a:r>
                    </a:p>
                  </a:txBody>
                  <a:tcPr anchor="ctr">
                    <a:lnL>
                      <a:noFill/>
                    </a:lnL>
                    <a:lnR>
                      <a:noFill/>
                    </a:lnR>
                    <a:lnT>
                      <a:noFill/>
                    </a:lnT>
                    <a:lnB>
                      <a:noFill/>
                    </a:lnB>
                    <a:noFill/>
                  </a:tcPr>
                </a:tc>
                <a:tc>
                  <a:txBody>
                    <a:bodyPr/>
                    <a:lstStyle/>
                    <a:p>
                      <a:r>
                        <a:rPr lang="en-GB"/>
                        <a:t>Evaluate organization's current state</a:t>
                      </a:r>
                    </a:p>
                  </a:txBody>
                  <a:tcPr anchor="ctr">
                    <a:lnL>
                      <a:noFill/>
                    </a:lnL>
                    <a:lnR>
                      <a:noFill/>
                    </a:lnR>
                    <a:lnT>
                      <a:noFill/>
                    </a:lnT>
                    <a:lnB>
                      <a:noFill/>
                    </a:lnB>
                    <a:noFill/>
                  </a:tcPr>
                </a:tc>
                <a:extLst>
                  <a:ext uri="{0D108BD9-81ED-4DB2-BD59-A6C34878D82A}">
                    <a16:rowId xmlns:a16="http://schemas.microsoft.com/office/drawing/2014/main" val="2537312094"/>
                  </a:ext>
                </a:extLst>
              </a:tr>
              <a:tr h="0">
                <a:tc>
                  <a:txBody>
                    <a:bodyPr/>
                    <a:lstStyle/>
                    <a:p>
                      <a:r>
                        <a:rPr lang="en-GB" b="1"/>
                        <a:t>PESTLE</a:t>
                      </a:r>
                      <a:endParaRPr lang="en-GB"/>
                    </a:p>
                  </a:txBody>
                  <a:tcPr anchor="ctr">
                    <a:lnL>
                      <a:noFill/>
                    </a:lnL>
                    <a:lnR>
                      <a:noFill/>
                    </a:lnR>
                    <a:lnT>
                      <a:noFill/>
                    </a:lnT>
                    <a:lnB>
                      <a:noFill/>
                    </a:lnB>
                    <a:noFill/>
                  </a:tcPr>
                </a:tc>
                <a:tc>
                  <a:txBody>
                    <a:bodyPr/>
                    <a:lstStyle/>
                    <a:p>
                      <a:r>
                        <a:rPr lang="en-GB"/>
                        <a:t>Macro environment analysis</a:t>
                      </a:r>
                    </a:p>
                  </a:txBody>
                  <a:tcPr anchor="ctr">
                    <a:lnL>
                      <a:noFill/>
                    </a:lnL>
                    <a:lnR>
                      <a:noFill/>
                    </a:lnR>
                    <a:lnT>
                      <a:noFill/>
                    </a:lnT>
                    <a:lnB>
                      <a:noFill/>
                    </a:lnB>
                    <a:noFill/>
                  </a:tcPr>
                </a:tc>
                <a:tc>
                  <a:txBody>
                    <a:bodyPr/>
                    <a:lstStyle/>
                    <a:p>
                      <a:r>
                        <a:rPr lang="en-GB" dirty="0"/>
                        <a:t>Understand external pressures or risks</a:t>
                      </a:r>
                    </a:p>
                  </a:txBody>
                  <a:tcPr anchor="ctr">
                    <a:lnL>
                      <a:noFill/>
                    </a:lnL>
                    <a:lnR>
                      <a:noFill/>
                    </a:lnR>
                    <a:lnT>
                      <a:noFill/>
                    </a:lnT>
                    <a:lnB>
                      <a:noFill/>
                    </a:lnB>
                    <a:noFill/>
                  </a:tcPr>
                </a:tc>
                <a:extLst>
                  <a:ext uri="{0D108BD9-81ED-4DB2-BD59-A6C34878D82A}">
                    <a16:rowId xmlns:a16="http://schemas.microsoft.com/office/drawing/2014/main" val="1646436856"/>
                  </a:ext>
                </a:extLst>
              </a:tr>
            </a:tbl>
          </a:graphicData>
        </a:graphic>
      </p:graphicFrame>
    </p:spTree>
    <p:extLst>
      <p:ext uri="{BB962C8B-B14F-4D97-AF65-F5344CB8AC3E}">
        <p14:creationId xmlns:p14="http://schemas.microsoft.com/office/powerpoint/2010/main" val="42037298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7066A-C461-8845-8A7E-94C7013B0AFC}"/>
              </a:ext>
            </a:extLst>
          </p:cNvPr>
          <p:cNvSpPr>
            <a:spLocks noGrp="1"/>
          </p:cNvSpPr>
          <p:nvPr>
            <p:ph idx="1"/>
          </p:nvPr>
        </p:nvSpPr>
        <p:spPr>
          <a:xfrm>
            <a:off x="228600" y="84221"/>
            <a:ext cx="11490158" cy="5859380"/>
          </a:xfrm>
        </p:spPr>
        <p:txBody>
          <a:bodyPr>
            <a:normAutofit fontScale="25000" lnSpcReduction="20000"/>
          </a:bodyPr>
          <a:lstStyle/>
          <a:p>
            <a:pPr marL="0" indent="0" algn="l">
              <a:buNone/>
            </a:pPr>
            <a:r>
              <a:rPr lang="en-US" sz="6400" b="1" dirty="0">
                <a:solidFill>
                  <a:srgbClr val="1F1F1F"/>
                </a:solidFill>
                <a:latin typeface="unset"/>
              </a:rPr>
              <a:t>References</a:t>
            </a:r>
            <a:endParaRPr lang="en-US" sz="6400" b="1" i="0" dirty="0">
              <a:solidFill>
                <a:srgbClr val="1F1F1F"/>
              </a:solidFill>
              <a:effectLst/>
              <a:latin typeface="unset"/>
            </a:endParaRPr>
          </a:p>
          <a:p>
            <a:pPr marL="0" indent="0">
              <a:lnSpc>
                <a:spcPct val="115000"/>
              </a:lnSpc>
              <a:spcAft>
                <a:spcPts val="800"/>
              </a:spcAft>
              <a:buNone/>
            </a:pPr>
            <a:r>
              <a:rPr lang="en-GB" sz="5600" kern="100" dirty="0" err="1">
                <a:effectLst/>
                <a:latin typeface="Calibri" panose="020F0502020204030204" pitchFamily="34" charset="0"/>
                <a:ea typeface="Aptos" panose="020B0004020202020204" pitchFamily="34" charset="0"/>
                <a:cs typeface="Calibri" panose="020F0502020204030204" pitchFamily="34" charset="0"/>
              </a:rPr>
              <a:t>Avedis</a:t>
            </a:r>
            <a:r>
              <a:rPr lang="en-GB" sz="5600" kern="100" dirty="0">
                <a:effectLst/>
                <a:latin typeface="Calibri" panose="020F0502020204030204" pitchFamily="34" charset="0"/>
                <a:ea typeface="Aptos" panose="020B0004020202020204" pitchFamily="34" charset="0"/>
                <a:cs typeface="Calibri" panose="020F0502020204030204" pitchFamily="34" charset="0"/>
              </a:rPr>
              <a:t> Donabedian (1980) </a:t>
            </a:r>
            <a:r>
              <a:rPr lang="en-GB" sz="5600" i="1" kern="100" dirty="0">
                <a:effectLst/>
                <a:latin typeface="Calibri" panose="020F0502020204030204" pitchFamily="34" charset="0"/>
                <a:ea typeface="Aptos" panose="020B0004020202020204" pitchFamily="34" charset="0"/>
                <a:cs typeface="Calibri" panose="020F0502020204030204" pitchFamily="34" charset="0"/>
              </a:rPr>
              <a:t>Explorations in Quality Assessment and Monitoring: Volume I – The Definition of Quality and Approaches to its Assessment</a:t>
            </a:r>
            <a:r>
              <a:rPr lang="en-GB" sz="5600" kern="100" dirty="0">
                <a:effectLst/>
                <a:latin typeface="Calibri" panose="020F0502020204030204" pitchFamily="34" charset="0"/>
                <a:ea typeface="Aptos" panose="020B0004020202020204" pitchFamily="34" charset="0"/>
                <a:cs typeface="Calibri" panose="020F0502020204030204" pitchFamily="34" charset="0"/>
              </a:rPr>
              <a:t>. Ann Arbor, MI: Health Administration Press.</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Institute of Medicine (US) (2001) </a:t>
            </a:r>
            <a:r>
              <a:rPr lang="en-GB" sz="5600" i="1" kern="100" dirty="0">
                <a:effectLst/>
                <a:latin typeface="Calibri" panose="020F0502020204030204" pitchFamily="34" charset="0"/>
                <a:ea typeface="Aptos" panose="020B0004020202020204" pitchFamily="34" charset="0"/>
                <a:cs typeface="Calibri" panose="020F0502020204030204" pitchFamily="34" charset="0"/>
              </a:rPr>
              <a:t>Crossing the Quality Chasm: A New Health System for the 21st Century</a:t>
            </a:r>
            <a:r>
              <a:rPr lang="en-GB" sz="5600" kern="100" dirty="0">
                <a:effectLst/>
                <a:latin typeface="Calibri" panose="020F0502020204030204" pitchFamily="34" charset="0"/>
                <a:ea typeface="Aptos" panose="020B0004020202020204" pitchFamily="34" charset="0"/>
                <a:cs typeface="Calibri" panose="020F0502020204030204" pitchFamily="34" charset="0"/>
              </a:rPr>
              <a:t>. Washington, DC: National Academy Press.</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NHS England (n.d.) </a:t>
            </a:r>
            <a:r>
              <a:rPr lang="en-GB" sz="5600" i="1" kern="100" dirty="0">
                <a:effectLst/>
                <a:latin typeface="Calibri" panose="020F0502020204030204" pitchFamily="34" charset="0"/>
                <a:ea typeface="Aptos" panose="020B0004020202020204" pitchFamily="34" charset="0"/>
                <a:cs typeface="Calibri" panose="020F0502020204030204" pitchFamily="34" charset="0"/>
              </a:rPr>
              <a:t>Quality Improvement: Measuring for Improvement</a:t>
            </a:r>
            <a:r>
              <a:rPr lang="en-GB" sz="5600" kern="100" dirty="0">
                <a:effectLst/>
                <a:latin typeface="Calibri" panose="020F0502020204030204" pitchFamily="34" charset="0"/>
                <a:ea typeface="Aptos" panose="020B0004020202020204" pitchFamily="34" charset="0"/>
                <a:cs typeface="Calibri" panose="020F0502020204030204" pitchFamily="34" charset="0"/>
              </a:rPr>
              <a:t>. Available at: </a:t>
            </a:r>
            <a:r>
              <a:rPr lang="en-GB" sz="56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https://www.england.nhs.uk</a:t>
            </a:r>
            <a:r>
              <a:rPr lang="en-GB" sz="5600" kern="100" dirty="0">
                <a:effectLst/>
                <a:latin typeface="Calibri" panose="020F0502020204030204" pitchFamily="34" charset="0"/>
                <a:ea typeface="Aptos" panose="020B0004020202020204" pitchFamily="34" charset="0"/>
                <a:cs typeface="Calibri" panose="020F0502020204030204" pitchFamily="34" charset="0"/>
              </a:rPr>
              <a:t> (Accessed: 2 June 2025).</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The King’s Fund (2010) </a:t>
            </a:r>
            <a:r>
              <a:rPr lang="en-GB" sz="5600" i="1" kern="100" dirty="0">
                <a:effectLst/>
                <a:latin typeface="Calibri" panose="020F0502020204030204" pitchFamily="34" charset="0"/>
                <a:ea typeface="Aptos" panose="020B0004020202020204" pitchFamily="34" charset="0"/>
                <a:cs typeface="Calibri" panose="020F0502020204030204" pitchFamily="34" charset="0"/>
              </a:rPr>
              <a:t>Getting the Measure of Quality: Opportunities and Challenges</a:t>
            </a:r>
            <a:r>
              <a:rPr lang="en-GB" sz="5600" kern="100" dirty="0">
                <a:effectLst/>
                <a:latin typeface="Calibri" panose="020F0502020204030204" pitchFamily="34" charset="0"/>
                <a:ea typeface="Aptos" panose="020B0004020202020204" pitchFamily="34" charset="0"/>
                <a:cs typeface="Calibri" panose="020F0502020204030204" pitchFamily="34" charset="0"/>
              </a:rPr>
              <a:t>. London: The King’s Fund.</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National Institute for Health and Care Excellence (NICE) (n.d.) </a:t>
            </a:r>
            <a:r>
              <a:rPr lang="en-GB" sz="5600" i="1" kern="100" dirty="0">
                <a:effectLst/>
                <a:latin typeface="Calibri" panose="020F0502020204030204" pitchFamily="34" charset="0"/>
                <a:ea typeface="Aptos" panose="020B0004020202020204" pitchFamily="34" charset="0"/>
                <a:cs typeface="Calibri" panose="020F0502020204030204" pitchFamily="34" charset="0"/>
              </a:rPr>
              <a:t>Quality Standards Process Guide</a:t>
            </a:r>
            <a:r>
              <a:rPr lang="en-GB" sz="5600" kern="100" dirty="0">
                <a:effectLst/>
                <a:latin typeface="Calibri" panose="020F0502020204030204" pitchFamily="34" charset="0"/>
                <a:ea typeface="Aptos" panose="020B0004020202020204" pitchFamily="34" charset="0"/>
                <a:cs typeface="Calibri" panose="020F0502020204030204" pitchFamily="34" charset="0"/>
              </a:rPr>
              <a:t>. Available at: </a:t>
            </a:r>
            <a:r>
              <a:rPr lang="en-GB" sz="56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3"/>
              </a:rPr>
              <a:t>https://www.nice.org.uk</a:t>
            </a:r>
            <a:r>
              <a:rPr lang="en-GB" sz="5600" kern="100" dirty="0">
                <a:effectLst/>
                <a:latin typeface="Calibri" panose="020F0502020204030204" pitchFamily="34" charset="0"/>
                <a:ea typeface="Aptos" panose="020B0004020202020204" pitchFamily="34" charset="0"/>
                <a:cs typeface="Calibri" panose="020F0502020204030204" pitchFamily="34" charset="0"/>
              </a:rPr>
              <a:t> (Accessed: 2 June 2025).</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NHS Digital (n.d.) </a:t>
            </a:r>
            <a:r>
              <a:rPr lang="en-GB" sz="5600" i="1" kern="100" dirty="0">
                <a:effectLst/>
                <a:latin typeface="Calibri" panose="020F0502020204030204" pitchFamily="34" charset="0"/>
                <a:ea typeface="Aptos" panose="020B0004020202020204" pitchFamily="34" charset="0"/>
                <a:cs typeface="Calibri" panose="020F0502020204030204" pitchFamily="34" charset="0"/>
              </a:rPr>
              <a:t>Data and Information on Health and Care in England</a:t>
            </a:r>
            <a:r>
              <a:rPr lang="en-GB" sz="5600" kern="100" dirty="0">
                <a:effectLst/>
                <a:latin typeface="Calibri" panose="020F0502020204030204" pitchFamily="34" charset="0"/>
                <a:ea typeface="Aptos" panose="020B0004020202020204" pitchFamily="34" charset="0"/>
                <a:cs typeface="Calibri" panose="020F0502020204030204" pitchFamily="34" charset="0"/>
              </a:rPr>
              <a:t>. Available at: </a:t>
            </a:r>
            <a:r>
              <a:rPr lang="en-GB" sz="56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4"/>
              </a:rPr>
              <a:t>https://digital.nhs.uk</a:t>
            </a:r>
            <a:r>
              <a:rPr lang="en-GB" sz="5600" kern="100" dirty="0">
                <a:effectLst/>
                <a:latin typeface="Calibri" panose="020F0502020204030204" pitchFamily="34" charset="0"/>
                <a:ea typeface="Aptos" panose="020B0004020202020204" pitchFamily="34" charset="0"/>
                <a:cs typeface="Calibri" panose="020F0502020204030204" pitchFamily="34" charset="0"/>
              </a:rPr>
              <a:t> (Accessed: 2 June 2025).</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Public Health England (n.d.) </a:t>
            </a:r>
            <a:r>
              <a:rPr lang="en-GB" sz="5600" i="1" kern="100" dirty="0">
                <a:effectLst/>
                <a:latin typeface="Calibri" panose="020F0502020204030204" pitchFamily="34" charset="0"/>
                <a:ea typeface="Aptos" panose="020B0004020202020204" pitchFamily="34" charset="0"/>
                <a:cs typeface="Calibri" panose="020F0502020204030204" pitchFamily="34" charset="0"/>
              </a:rPr>
              <a:t>National Infection and Outcome Statistics</a:t>
            </a:r>
            <a:r>
              <a:rPr lang="en-GB" sz="5600" kern="100" dirty="0">
                <a:effectLst/>
                <a:latin typeface="Calibri" panose="020F0502020204030204" pitchFamily="34" charset="0"/>
                <a:ea typeface="Aptos" panose="020B0004020202020204" pitchFamily="34" charset="0"/>
                <a:cs typeface="Calibri" panose="020F0502020204030204" pitchFamily="34" charset="0"/>
              </a:rPr>
              <a:t>. Available at: https://www.gov.uk/government/organisations/public-health-england (Accessed: 2 June 2025).</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Care Quality Commission (CQC) (n.d.) </a:t>
            </a:r>
            <a:r>
              <a:rPr lang="en-GB" sz="5600" i="1" kern="100" dirty="0">
                <a:effectLst/>
                <a:latin typeface="Calibri" panose="020F0502020204030204" pitchFamily="34" charset="0"/>
                <a:ea typeface="Aptos" panose="020B0004020202020204" pitchFamily="34" charset="0"/>
                <a:cs typeface="Calibri" panose="020F0502020204030204" pitchFamily="34" charset="0"/>
              </a:rPr>
              <a:t>State of Care: Annual Report on Health and Social Care in England</a:t>
            </a:r>
            <a:r>
              <a:rPr lang="en-GB" sz="5600" kern="100" dirty="0">
                <a:effectLst/>
                <a:latin typeface="Calibri" panose="020F0502020204030204" pitchFamily="34" charset="0"/>
                <a:ea typeface="Aptos" panose="020B0004020202020204" pitchFamily="34" charset="0"/>
                <a:cs typeface="Calibri" panose="020F0502020204030204" pitchFamily="34" charset="0"/>
              </a:rPr>
              <a:t>. Available at: </a:t>
            </a:r>
            <a:r>
              <a:rPr lang="en-GB" sz="56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5"/>
              </a:rPr>
              <a:t>https://www.cqc.org.uk</a:t>
            </a:r>
            <a:r>
              <a:rPr lang="en-GB" sz="5600" kern="100" dirty="0">
                <a:effectLst/>
                <a:latin typeface="Calibri" panose="020F0502020204030204" pitchFamily="34" charset="0"/>
                <a:ea typeface="Aptos" panose="020B0004020202020204" pitchFamily="34" charset="0"/>
                <a:cs typeface="Calibri" panose="020F0502020204030204" pitchFamily="34" charset="0"/>
              </a:rPr>
              <a:t> (Accessed: 2 June 2025).</a:t>
            </a:r>
          </a:p>
          <a:p>
            <a:pPr marL="0" indent="0">
              <a:lnSpc>
                <a:spcPct val="115000"/>
              </a:lnSpc>
              <a:spcAft>
                <a:spcPts val="800"/>
              </a:spcAft>
              <a:buNone/>
            </a:pPr>
            <a:r>
              <a:rPr lang="en-GB" sz="5600" kern="100" dirty="0">
                <a:effectLst/>
                <a:latin typeface="Calibri" panose="020F0502020204030204" pitchFamily="34" charset="0"/>
                <a:ea typeface="Aptos" panose="020B0004020202020204" pitchFamily="34" charset="0"/>
                <a:cs typeface="Calibri" panose="020F0502020204030204" pitchFamily="34" charset="0"/>
              </a:rPr>
              <a:t>National Committee for Quality Assurance (NCQA) (n.d.) </a:t>
            </a:r>
            <a:r>
              <a:rPr lang="en-GB" sz="5600" i="1" kern="100" dirty="0">
                <a:effectLst/>
                <a:latin typeface="Calibri" panose="020F0502020204030204" pitchFamily="34" charset="0"/>
                <a:ea typeface="Aptos" panose="020B0004020202020204" pitchFamily="34" charset="0"/>
                <a:cs typeface="Calibri" panose="020F0502020204030204" pitchFamily="34" charset="0"/>
              </a:rPr>
              <a:t>HEDIS and Performance Measurement Resources</a:t>
            </a:r>
            <a:r>
              <a:rPr lang="en-GB" sz="5600" kern="100" dirty="0">
                <a:effectLst/>
                <a:latin typeface="Calibri" panose="020F0502020204030204" pitchFamily="34" charset="0"/>
                <a:ea typeface="Aptos" panose="020B0004020202020204" pitchFamily="34" charset="0"/>
                <a:cs typeface="Calibri" panose="020F0502020204030204" pitchFamily="34" charset="0"/>
              </a:rPr>
              <a:t>. Available at: </a:t>
            </a:r>
            <a:r>
              <a:rPr lang="en-GB" sz="56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6"/>
              </a:rPr>
              <a:t>https://www.ncqa.org</a:t>
            </a:r>
            <a:r>
              <a:rPr lang="en-GB" sz="5600" kern="100" dirty="0">
                <a:effectLst/>
                <a:latin typeface="Calibri" panose="020F0502020204030204" pitchFamily="34" charset="0"/>
                <a:ea typeface="Aptos" panose="020B0004020202020204" pitchFamily="34" charset="0"/>
                <a:cs typeface="Calibri" panose="020F0502020204030204" pitchFamily="34" charset="0"/>
              </a:rPr>
              <a:t> (Accessed: 2 June 2025).</a:t>
            </a:r>
          </a:p>
          <a:p>
            <a:pPr marL="0" indent="0" algn="l">
              <a:buNone/>
            </a:pPr>
            <a:endParaRPr lang="en-US" b="0" i="0" dirty="0">
              <a:solidFill>
                <a:srgbClr val="1F1F1F"/>
              </a:solidFill>
              <a:effectLst/>
              <a:latin typeface="Source Sans Pro" panose="020B0503030403020204" pitchFamily="34" charset="0"/>
            </a:endParaRPr>
          </a:p>
        </p:txBody>
      </p:sp>
    </p:spTree>
    <p:extLst>
      <p:ext uri="{BB962C8B-B14F-4D97-AF65-F5344CB8AC3E}">
        <p14:creationId xmlns:p14="http://schemas.microsoft.com/office/powerpoint/2010/main" val="866128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811</TotalTime>
  <Words>4907</Words>
  <Application>Microsoft Office PowerPoint</Application>
  <PresentationFormat>Widescreen</PresentationFormat>
  <Paragraphs>349</Paragraphs>
  <Slides>50</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Arial</vt:lpstr>
      <vt:lpstr>Arial</vt:lpstr>
      <vt:lpstr>Calibri</vt:lpstr>
      <vt:lpstr>Indy Serif</vt:lpstr>
      <vt:lpstr>Lato</vt:lpstr>
      <vt:lpstr>Myriad Pro</vt:lpstr>
      <vt:lpstr>OpenSans</vt:lpstr>
      <vt:lpstr>Source Sans Pro</vt:lpstr>
      <vt:lpstr>unset</vt:lpstr>
      <vt:lpstr>20140311PresentationUWTSDTemplate</vt:lpstr>
      <vt:lpstr>  Quality Assurance and Service Improvements      Dr Fahad Khan PhD (Medical sciences), Msc in Public health BDS (Bachelor of Dentistry) Diploma in Public health, Diploma in Epidemiology </vt:lpstr>
      <vt:lpstr>Measure the quality</vt:lpstr>
      <vt:lpstr>Activity</vt:lpstr>
      <vt:lpstr>Type of measure</vt:lpstr>
      <vt:lpstr>Structure</vt:lpstr>
      <vt:lpstr>Structure</vt:lpstr>
      <vt:lpstr>Process</vt:lpstr>
      <vt:lpstr>PowerPoint Presentation</vt:lpstr>
      <vt:lpstr>Process</vt:lpstr>
      <vt:lpstr>Outcome- Ambulance handovers as a process quality metric </vt:lpstr>
      <vt:lpstr>PowerPoint Presentation</vt:lpstr>
      <vt:lpstr>PowerPoint Presentation</vt:lpstr>
      <vt:lpstr>PowerPoint Presentation</vt:lpstr>
      <vt:lpstr>PowerPoint Presentation</vt:lpstr>
      <vt:lpstr>PowerPoint Presentation</vt:lpstr>
      <vt:lpstr>PowerPoint Presentation</vt:lpstr>
      <vt:lpstr>Different attributes </vt:lpstr>
      <vt:lpstr>PowerPoint Presentation</vt:lpstr>
      <vt:lpstr>PowerPoint Presentation</vt:lpstr>
      <vt:lpstr>PowerPoint Presentation</vt:lpstr>
      <vt:lpstr>PowerPoint Presentation</vt:lpstr>
      <vt:lpstr>Use and reporting of measure/s</vt:lpstr>
      <vt:lpstr>Examples of Measurement </vt:lpstr>
      <vt:lpstr>Domains of HEDIS</vt:lpstr>
      <vt:lpstr>What are the different sources of HEDIS data collection?</vt:lpstr>
      <vt:lpstr>Hedis Data Collection</vt:lpstr>
      <vt:lpstr>Advantages and disadvantages of Hedis</vt:lpstr>
      <vt:lpstr>Advantages and disadvantages of Hedis</vt:lpstr>
      <vt:lpstr>Advantages and disadvantages of Hedis</vt:lpstr>
      <vt:lpstr>NOW example from CQC </vt:lpstr>
      <vt:lpstr>CQC ask the same five questions of all the services they inspect:</vt:lpstr>
      <vt:lpstr>CQC 5 standards/domain AND KLOE </vt:lpstr>
      <vt:lpstr>PowerPoint Presentation</vt:lpstr>
      <vt:lpstr>PowerPoint Presentation</vt:lpstr>
      <vt:lpstr>How CQC probe KLOE</vt:lpstr>
      <vt:lpstr>PowerPoint Presentation</vt:lpstr>
      <vt:lpstr>SWOT Analysis</vt:lpstr>
      <vt:lpstr>SWOT Framework</vt:lpstr>
      <vt:lpstr>SWOT process</vt:lpstr>
      <vt:lpstr>SWOT Advantages and disadvantages</vt:lpstr>
      <vt:lpstr>PowerPoint Presentation</vt:lpstr>
      <vt:lpstr>PESTLE analysis</vt:lpstr>
      <vt:lpstr>What is a PESTLE analysis used for?</vt:lpstr>
      <vt:lpstr>PowerPoint Presentation</vt:lpstr>
      <vt:lpstr>Advantages and disadvantages of a PESTLE analysis</vt:lpstr>
      <vt:lpstr>PowerPoint Presentation</vt:lpstr>
      <vt:lpstr>Summary</vt:lpstr>
      <vt:lpstr>Kahoot!!!!!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dc:title>
  <dc:creator>Fahad Khan</dc:creator>
  <cp:lastModifiedBy>Fahad Khan</cp:lastModifiedBy>
  <cp:revision>48</cp:revision>
  <dcterms:created xsi:type="dcterms:W3CDTF">2023-02-04T10:11:08Z</dcterms:created>
  <dcterms:modified xsi:type="dcterms:W3CDTF">2025-06-02T22:21:48Z</dcterms:modified>
</cp:coreProperties>
</file>