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2" r:id="rId7"/>
    <p:sldId id="263" r:id="rId8"/>
    <p:sldId id="264" r:id="rId9"/>
    <p:sldId id="265"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8CDB"/>
    <a:srgbClr val="D1D1D1"/>
    <a:srgbClr val="FFFF65"/>
    <a:srgbClr val="92D050"/>
    <a:srgbClr val="AB73D5"/>
    <a:srgbClr val="FFD965"/>
    <a:srgbClr val="00B0F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CF8D8-F137-044D-A1F0-E6B462148B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6C2C4A6-18BF-5646-8D35-D89BAF662F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20A051E4-D955-B841-A02F-6C51E29506AB}"/>
              </a:ext>
            </a:extLst>
          </p:cNvPr>
          <p:cNvSpPr>
            <a:spLocks noGrp="1"/>
          </p:cNvSpPr>
          <p:nvPr>
            <p:ph type="dt" sz="half" idx="10"/>
          </p:nvPr>
        </p:nvSpPr>
        <p:spPr/>
        <p:txBody>
          <a:bodyPr/>
          <a:lstStyle/>
          <a:p>
            <a:fld id="{D8257593-EF32-7344-9B7E-D5CE4146DBF7}" type="datetimeFigureOut">
              <a:rPr lang="en-US" smtClean="0"/>
              <a:t>1/11/2021</a:t>
            </a:fld>
            <a:endParaRPr lang="en-US"/>
          </a:p>
        </p:txBody>
      </p:sp>
      <p:sp>
        <p:nvSpPr>
          <p:cNvPr id="5" name="Footer Placeholder 4">
            <a:extLst>
              <a:ext uri="{FF2B5EF4-FFF2-40B4-BE49-F238E27FC236}">
                <a16:creationId xmlns:a16="http://schemas.microsoft.com/office/drawing/2014/main" id="{7F107AB5-AE1E-B542-B415-8FEF5B71F7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B90094-394A-C94B-BE39-F6CDA7B01C02}"/>
              </a:ext>
            </a:extLst>
          </p:cNvPr>
          <p:cNvSpPr>
            <a:spLocks noGrp="1"/>
          </p:cNvSpPr>
          <p:nvPr>
            <p:ph type="sldNum" sz="quarter" idx="12"/>
          </p:nvPr>
        </p:nvSpPr>
        <p:spPr/>
        <p:txBody>
          <a:bodyPr/>
          <a:lstStyle/>
          <a:p>
            <a:fld id="{3CDD0A1C-17AF-494F-B7D0-187153CB59DA}" type="slidenum">
              <a:rPr lang="en-US" smtClean="0"/>
              <a:t>‹#›</a:t>
            </a:fld>
            <a:endParaRPr lang="en-US"/>
          </a:p>
        </p:txBody>
      </p:sp>
    </p:spTree>
    <p:extLst>
      <p:ext uri="{BB962C8B-B14F-4D97-AF65-F5344CB8AC3E}">
        <p14:creationId xmlns:p14="http://schemas.microsoft.com/office/powerpoint/2010/main" val="2089670017"/>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7433B-5B18-BE42-A5AC-FCE01FEA58B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69BD825-D0D0-5842-AFB5-F5D8377D51E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84693B6-238F-E94F-92EC-C69AE999A72B}"/>
              </a:ext>
            </a:extLst>
          </p:cNvPr>
          <p:cNvSpPr>
            <a:spLocks noGrp="1"/>
          </p:cNvSpPr>
          <p:nvPr>
            <p:ph type="dt" sz="half" idx="10"/>
          </p:nvPr>
        </p:nvSpPr>
        <p:spPr/>
        <p:txBody>
          <a:bodyPr/>
          <a:lstStyle/>
          <a:p>
            <a:fld id="{D8257593-EF32-7344-9B7E-D5CE4146DBF7}" type="datetimeFigureOut">
              <a:rPr lang="en-US" smtClean="0"/>
              <a:t>1/11/2021</a:t>
            </a:fld>
            <a:endParaRPr lang="en-US"/>
          </a:p>
        </p:txBody>
      </p:sp>
      <p:sp>
        <p:nvSpPr>
          <p:cNvPr id="5" name="Footer Placeholder 4">
            <a:extLst>
              <a:ext uri="{FF2B5EF4-FFF2-40B4-BE49-F238E27FC236}">
                <a16:creationId xmlns:a16="http://schemas.microsoft.com/office/drawing/2014/main" id="{A8FA33DA-7D1E-1F40-87A9-97931DEB35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4BB3BC-7A18-0645-82A8-435EC357A1E8}"/>
              </a:ext>
            </a:extLst>
          </p:cNvPr>
          <p:cNvSpPr>
            <a:spLocks noGrp="1"/>
          </p:cNvSpPr>
          <p:nvPr>
            <p:ph type="sldNum" sz="quarter" idx="12"/>
          </p:nvPr>
        </p:nvSpPr>
        <p:spPr/>
        <p:txBody>
          <a:bodyPr/>
          <a:lstStyle/>
          <a:p>
            <a:fld id="{3CDD0A1C-17AF-494F-B7D0-187153CB59DA}" type="slidenum">
              <a:rPr lang="en-US" smtClean="0"/>
              <a:t>‹#›</a:t>
            </a:fld>
            <a:endParaRPr lang="en-US"/>
          </a:p>
        </p:txBody>
      </p:sp>
    </p:spTree>
    <p:extLst>
      <p:ext uri="{BB962C8B-B14F-4D97-AF65-F5344CB8AC3E}">
        <p14:creationId xmlns:p14="http://schemas.microsoft.com/office/powerpoint/2010/main" val="1637355357"/>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CEE2A-29E3-D343-AE45-7DB5FC1246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8BFC136-3FA9-9F44-8EFD-86281B24E2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6C83D9-1878-5640-AE95-17572456B97D}"/>
              </a:ext>
            </a:extLst>
          </p:cNvPr>
          <p:cNvSpPr>
            <a:spLocks noGrp="1"/>
          </p:cNvSpPr>
          <p:nvPr>
            <p:ph type="dt" sz="half" idx="10"/>
          </p:nvPr>
        </p:nvSpPr>
        <p:spPr/>
        <p:txBody>
          <a:bodyPr/>
          <a:lstStyle/>
          <a:p>
            <a:fld id="{D8257593-EF32-7344-9B7E-D5CE4146DBF7}" type="datetimeFigureOut">
              <a:rPr lang="en-US" smtClean="0"/>
              <a:t>1/11/2021</a:t>
            </a:fld>
            <a:endParaRPr lang="en-US"/>
          </a:p>
        </p:txBody>
      </p:sp>
      <p:sp>
        <p:nvSpPr>
          <p:cNvPr id="5" name="Footer Placeholder 4">
            <a:extLst>
              <a:ext uri="{FF2B5EF4-FFF2-40B4-BE49-F238E27FC236}">
                <a16:creationId xmlns:a16="http://schemas.microsoft.com/office/drawing/2014/main" id="{99E51403-7A6E-CE45-B04F-D2AAF19744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29A475-8DFB-F840-82E3-12D0375F64DD}"/>
              </a:ext>
            </a:extLst>
          </p:cNvPr>
          <p:cNvSpPr>
            <a:spLocks noGrp="1"/>
          </p:cNvSpPr>
          <p:nvPr>
            <p:ph type="sldNum" sz="quarter" idx="12"/>
          </p:nvPr>
        </p:nvSpPr>
        <p:spPr/>
        <p:txBody>
          <a:bodyPr/>
          <a:lstStyle/>
          <a:p>
            <a:fld id="{3CDD0A1C-17AF-494F-B7D0-187153CB59DA}" type="slidenum">
              <a:rPr lang="en-US" smtClean="0"/>
              <a:t>‹#›</a:t>
            </a:fld>
            <a:endParaRPr lang="en-US"/>
          </a:p>
        </p:txBody>
      </p:sp>
    </p:spTree>
    <p:extLst>
      <p:ext uri="{BB962C8B-B14F-4D97-AF65-F5344CB8AC3E}">
        <p14:creationId xmlns:p14="http://schemas.microsoft.com/office/powerpoint/2010/main" val="2723723854"/>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F7575-ACF3-6545-9FC2-960FA9603B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A164D41-C2F9-E843-B4DC-8AF1E8CE1E4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3681109-DF0A-6A4C-B4F7-A3444C7719F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14AA016-4A7B-484A-8EEE-4CCE4A139521}"/>
              </a:ext>
            </a:extLst>
          </p:cNvPr>
          <p:cNvSpPr>
            <a:spLocks noGrp="1"/>
          </p:cNvSpPr>
          <p:nvPr>
            <p:ph type="dt" sz="half" idx="10"/>
          </p:nvPr>
        </p:nvSpPr>
        <p:spPr/>
        <p:txBody>
          <a:bodyPr/>
          <a:lstStyle/>
          <a:p>
            <a:fld id="{D8257593-EF32-7344-9B7E-D5CE4146DBF7}" type="datetimeFigureOut">
              <a:rPr lang="en-US" smtClean="0"/>
              <a:t>1/11/2021</a:t>
            </a:fld>
            <a:endParaRPr lang="en-US"/>
          </a:p>
        </p:txBody>
      </p:sp>
      <p:sp>
        <p:nvSpPr>
          <p:cNvPr id="6" name="Footer Placeholder 5">
            <a:extLst>
              <a:ext uri="{FF2B5EF4-FFF2-40B4-BE49-F238E27FC236}">
                <a16:creationId xmlns:a16="http://schemas.microsoft.com/office/drawing/2014/main" id="{5DC066B1-9016-3446-9937-7100B20B53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3B5BE9F-8A80-0B4B-A00B-8ACA1E0AA724}"/>
              </a:ext>
            </a:extLst>
          </p:cNvPr>
          <p:cNvSpPr>
            <a:spLocks noGrp="1"/>
          </p:cNvSpPr>
          <p:nvPr>
            <p:ph type="sldNum" sz="quarter" idx="12"/>
          </p:nvPr>
        </p:nvSpPr>
        <p:spPr/>
        <p:txBody>
          <a:bodyPr/>
          <a:lstStyle/>
          <a:p>
            <a:fld id="{3CDD0A1C-17AF-494F-B7D0-187153CB59DA}" type="slidenum">
              <a:rPr lang="en-US" smtClean="0"/>
              <a:t>‹#›</a:t>
            </a:fld>
            <a:endParaRPr lang="en-US"/>
          </a:p>
        </p:txBody>
      </p:sp>
    </p:spTree>
    <p:extLst>
      <p:ext uri="{BB962C8B-B14F-4D97-AF65-F5344CB8AC3E}">
        <p14:creationId xmlns:p14="http://schemas.microsoft.com/office/powerpoint/2010/main" val="2612466269"/>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7E9EA-B9FF-FA4D-8012-E011F010B8A0}"/>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F570EAD-F9A9-6D4D-9E5C-D604104AC3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FC9B90B-ECF5-0A48-995E-7C63C4572F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4BBEC9-2A2E-4744-9CD6-E81219DA4E2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FA790F-8DAC-BF49-BB4A-23C51BF848D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1A10EA5-BD19-DB47-8BE1-FF36522BE510}"/>
              </a:ext>
            </a:extLst>
          </p:cNvPr>
          <p:cNvSpPr>
            <a:spLocks noGrp="1"/>
          </p:cNvSpPr>
          <p:nvPr>
            <p:ph type="dt" sz="half" idx="10"/>
          </p:nvPr>
        </p:nvSpPr>
        <p:spPr/>
        <p:txBody>
          <a:bodyPr/>
          <a:lstStyle/>
          <a:p>
            <a:fld id="{D8257593-EF32-7344-9B7E-D5CE4146DBF7}" type="datetimeFigureOut">
              <a:rPr lang="en-US" smtClean="0"/>
              <a:t>1/11/2021</a:t>
            </a:fld>
            <a:endParaRPr lang="en-US"/>
          </a:p>
        </p:txBody>
      </p:sp>
      <p:sp>
        <p:nvSpPr>
          <p:cNvPr id="8" name="Footer Placeholder 7">
            <a:extLst>
              <a:ext uri="{FF2B5EF4-FFF2-40B4-BE49-F238E27FC236}">
                <a16:creationId xmlns:a16="http://schemas.microsoft.com/office/drawing/2014/main" id="{C61350BC-F606-C741-ABC3-2E67F99CDD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944D6C-5237-9A4A-BB35-30338DC6E154}"/>
              </a:ext>
            </a:extLst>
          </p:cNvPr>
          <p:cNvSpPr>
            <a:spLocks noGrp="1"/>
          </p:cNvSpPr>
          <p:nvPr>
            <p:ph type="sldNum" sz="quarter" idx="12"/>
          </p:nvPr>
        </p:nvSpPr>
        <p:spPr/>
        <p:txBody>
          <a:bodyPr/>
          <a:lstStyle/>
          <a:p>
            <a:fld id="{3CDD0A1C-17AF-494F-B7D0-187153CB59DA}" type="slidenum">
              <a:rPr lang="en-US" smtClean="0"/>
              <a:t>‹#›</a:t>
            </a:fld>
            <a:endParaRPr lang="en-US"/>
          </a:p>
        </p:txBody>
      </p:sp>
    </p:spTree>
    <p:extLst>
      <p:ext uri="{BB962C8B-B14F-4D97-AF65-F5344CB8AC3E}">
        <p14:creationId xmlns:p14="http://schemas.microsoft.com/office/powerpoint/2010/main" val="2157626195"/>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236F4-5568-5749-A833-B1D02DF2D9B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67AD0AE-3040-604B-9E83-820D47F3B9D0}"/>
              </a:ext>
            </a:extLst>
          </p:cNvPr>
          <p:cNvSpPr>
            <a:spLocks noGrp="1"/>
          </p:cNvSpPr>
          <p:nvPr>
            <p:ph type="dt" sz="half" idx="10"/>
          </p:nvPr>
        </p:nvSpPr>
        <p:spPr/>
        <p:txBody>
          <a:bodyPr/>
          <a:lstStyle/>
          <a:p>
            <a:fld id="{D8257593-EF32-7344-9B7E-D5CE4146DBF7}" type="datetimeFigureOut">
              <a:rPr lang="en-US" smtClean="0"/>
              <a:t>1/11/2021</a:t>
            </a:fld>
            <a:endParaRPr lang="en-US"/>
          </a:p>
        </p:txBody>
      </p:sp>
      <p:sp>
        <p:nvSpPr>
          <p:cNvPr id="4" name="Footer Placeholder 3">
            <a:extLst>
              <a:ext uri="{FF2B5EF4-FFF2-40B4-BE49-F238E27FC236}">
                <a16:creationId xmlns:a16="http://schemas.microsoft.com/office/drawing/2014/main" id="{03FCBC9B-DF1B-C44C-A79F-AA1DC58F95E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3457B2C-A998-D44A-B55D-19B6060B79C4}"/>
              </a:ext>
            </a:extLst>
          </p:cNvPr>
          <p:cNvSpPr>
            <a:spLocks noGrp="1"/>
          </p:cNvSpPr>
          <p:nvPr>
            <p:ph type="sldNum" sz="quarter" idx="12"/>
          </p:nvPr>
        </p:nvSpPr>
        <p:spPr/>
        <p:txBody>
          <a:bodyPr/>
          <a:lstStyle/>
          <a:p>
            <a:fld id="{3CDD0A1C-17AF-494F-B7D0-187153CB59DA}" type="slidenum">
              <a:rPr lang="en-US" smtClean="0"/>
              <a:t>‹#›</a:t>
            </a:fld>
            <a:endParaRPr lang="en-US"/>
          </a:p>
        </p:txBody>
      </p:sp>
    </p:spTree>
    <p:extLst>
      <p:ext uri="{BB962C8B-B14F-4D97-AF65-F5344CB8AC3E}">
        <p14:creationId xmlns:p14="http://schemas.microsoft.com/office/powerpoint/2010/main" val="3175655987"/>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07238A-0D79-0640-A266-E3CC34B3A343}"/>
              </a:ext>
            </a:extLst>
          </p:cNvPr>
          <p:cNvSpPr>
            <a:spLocks noGrp="1"/>
          </p:cNvSpPr>
          <p:nvPr>
            <p:ph type="dt" sz="half" idx="10"/>
          </p:nvPr>
        </p:nvSpPr>
        <p:spPr/>
        <p:txBody>
          <a:bodyPr/>
          <a:lstStyle/>
          <a:p>
            <a:fld id="{D8257593-EF32-7344-9B7E-D5CE4146DBF7}" type="datetimeFigureOut">
              <a:rPr lang="en-US" smtClean="0"/>
              <a:t>1/11/2021</a:t>
            </a:fld>
            <a:endParaRPr lang="en-US"/>
          </a:p>
        </p:txBody>
      </p:sp>
      <p:sp>
        <p:nvSpPr>
          <p:cNvPr id="3" name="Footer Placeholder 2">
            <a:extLst>
              <a:ext uri="{FF2B5EF4-FFF2-40B4-BE49-F238E27FC236}">
                <a16:creationId xmlns:a16="http://schemas.microsoft.com/office/drawing/2014/main" id="{8AC01340-628C-DD41-854D-1F1F3FB8D8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7A517FA-6EBA-024C-9C97-BF8EBB01658C}"/>
              </a:ext>
            </a:extLst>
          </p:cNvPr>
          <p:cNvSpPr>
            <a:spLocks noGrp="1"/>
          </p:cNvSpPr>
          <p:nvPr>
            <p:ph type="sldNum" sz="quarter" idx="12"/>
          </p:nvPr>
        </p:nvSpPr>
        <p:spPr/>
        <p:txBody>
          <a:bodyPr/>
          <a:lstStyle/>
          <a:p>
            <a:fld id="{3CDD0A1C-17AF-494F-B7D0-187153CB59DA}" type="slidenum">
              <a:rPr lang="en-US" smtClean="0"/>
              <a:t>‹#›</a:t>
            </a:fld>
            <a:endParaRPr lang="en-US"/>
          </a:p>
        </p:txBody>
      </p:sp>
    </p:spTree>
    <p:extLst>
      <p:ext uri="{BB962C8B-B14F-4D97-AF65-F5344CB8AC3E}">
        <p14:creationId xmlns:p14="http://schemas.microsoft.com/office/powerpoint/2010/main" val="3482546614"/>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EE0DB-78BB-DF4E-8D30-AF2725042C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FB0A1AC-02BF-6442-833E-F8A9915668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AAC0A08-959D-264E-889F-F0D1DFC31B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2F5F00-AC26-1348-A16D-4061C9230788}"/>
              </a:ext>
            </a:extLst>
          </p:cNvPr>
          <p:cNvSpPr>
            <a:spLocks noGrp="1"/>
          </p:cNvSpPr>
          <p:nvPr>
            <p:ph type="dt" sz="half" idx="10"/>
          </p:nvPr>
        </p:nvSpPr>
        <p:spPr/>
        <p:txBody>
          <a:bodyPr/>
          <a:lstStyle/>
          <a:p>
            <a:fld id="{D8257593-EF32-7344-9B7E-D5CE4146DBF7}" type="datetimeFigureOut">
              <a:rPr lang="en-US" smtClean="0"/>
              <a:t>1/11/2021</a:t>
            </a:fld>
            <a:endParaRPr lang="en-US"/>
          </a:p>
        </p:txBody>
      </p:sp>
      <p:sp>
        <p:nvSpPr>
          <p:cNvPr id="6" name="Footer Placeholder 5">
            <a:extLst>
              <a:ext uri="{FF2B5EF4-FFF2-40B4-BE49-F238E27FC236}">
                <a16:creationId xmlns:a16="http://schemas.microsoft.com/office/drawing/2014/main" id="{A1BE9512-2F59-414D-9D00-387217A81B0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E176EA-FD51-9644-B1C0-B7D00549367B}"/>
              </a:ext>
            </a:extLst>
          </p:cNvPr>
          <p:cNvSpPr>
            <a:spLocks noGrp="1"/>
          </p:cNvSpPr>
          <p:nvPr>
            <p:ph type="sldNum" sz="quarter" idx="12"/>
          </p:nvPr>
        </p:nvSpPr>
        <p:spPr/>
        <p:txBody>
          <a:bodyPr/>
          <a:lstStyle/>
          <a:p>
            <a:fld id="{3CDD0A1C-17AF-494F-B7D0-187153CB59DA}" type="slidenum">
              <a:rPr lang="en-US" smtClean="0"/>
              <a:t>‹#›</a:t>
            </a:fld>
            <a:endParaRPr lang="en-US"/>
          </a:p>
        </p:txBody>
      </p:sp>
    </p:spTree>
    <p:extLst>
      <p:ext uri="{BB962C8B-B14F-4D97-AF65-F5344CB8AC3E}">
        <p14:creationId xmlns:p14="http://schemas.microsoft.com/office/powerpoint/2010/main" val="620828026"/>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0261B-3F35-C64A-A893-8F16C987FF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8190206-4CF9-3544-9E3B-987DD116C7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A255C07-30F9-214D-B360-E3E8EE1EA2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9A1BA1-D707-5B43-8E79-8244EB452C2A}"/>
              </a:ext>
            </a:extLst>
          </p:cNvPr>
          <p:cNvSpPr>
            <a:spLocks noGrp="1"/>
          </p:cNvSpPr>
          <p:nvPr>
            <p:ph type="dt" sz="half" idx="10"/>
          </p:nvPr>
        </p:nvSpPr>
        <p:spPr/>
        <p:txBody>
          <a:bodyPr/>
          <a:lstStyle/>
          <a:p>
            <a:fld id="{D8257593-EF32-7344-9B7E-D5CE4146DBF7}" type="datetimeFigureOut">
              <a:rPr lang="en-US" smtClean="0"/>
              <a:t>1/11/2021</a:t>
            </a:fld>
            <a:endParaRPr lang="en-US"/>
          </a:p>
        </p:txBody>
      </p:sp>
      <p:sp>
        <p:nvSpPr>
          <p:cNvPr id="6" name="Footer Placeholder 5">
            <a:extLst>
              <a:ext uri="{FF2B5EF4-FFF2-40B4-BE49-F238E27FC236}">
                <a16:creationId xmlns:a16="http://schemas.microsoft.com/office/drawing/2014/main" id="{1D6AA1DD-1286-1540-936F-A7CEF2F7CE2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59A906-FFD9-144E-8B2F-11B2FC531123}"/>
              </a:ext>
            </a:extLst>
          </p:cNvPr>
          <p:cNvSpPr>
            <a:spLocks noGrp="1"/>
          </p:cNvSpPr>
          <p:nvPr>
            <p:ph type="sldNum" sz="quarter" idx="12"/>
          </p:nvPr>
        </p:nvSpPr>
        <p:spPr/>
        <p:txBody>
          <a:bodyPr/>
          <a:lstStyle/>
          <a:p>
            <a:fld id="{3CDD0A1C-17AF-494F-B7D0-187153CB59DA}" type="slidenum">
              <a:rPr lang="en-US" smtClean="0"/>
              <a:t>‹#›</a:t>
            </a:fld>
            <a:endParaRPr lang="en-US"/>
          </a:p>
        </p:txBody>
      </p:sp>
    </p:spTree>
    <p:extLst>
      <p:ext uri="{BB962C8B-B14F-4D97-AF65-F5344CB8AC3E}">
        <p14:creationId xmlns:p14="http://schemas.microsoft.com/office/powerpoint/2010/main" val="3049250321"/>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73902-462F-E94D-A7AC-B2BA8C95A8C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2C7C2AA-DB9B-7B47-BAC1-A01D45C487C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4DA732-EFF3-B841-AFE6-30DC54A4EBCB}"/>
              </a:ext>
            </a:extLst>
          </p:cNvPr>
          <p:cNvSpPr>
            <a:spLocks noGrp="1"/>
          </p:cNvSpPr>
          <p:nvPr>
            <p:ph type="dt" sz="half" idx="10"/>
          </p:nvPr>
        </p:nvSpPr>
        <p:spPr/>
        <p:txBody>
          <a:bodyPr/>
          <a:lstStyle/>
          <a:p>
            <a:fld id="{D8257593-EF32-7344-9B7E-D5CE4146DBF7}" type="datetimeFigureOut">
              <a:rPr lang="en-US" smtClean="0"/>
              <a:t>1/11/2021</a:t>
            </a:fld>
            <a:endParaRPr lang="en-US"/>
          </a:p>
        </p:txBody>
      </p:sp>
      <p:sp>
        <p:nvSpPr>
          <p:cNvPr id="5" name="Footer Placeholder 4">
            <a:extLst>
              <a:ext uri="{FF2B5EF4-FFF2-40B4-BE49-F238E27FC236}">
                <a16:creationId xmlns:a16="http://schemas.microsoft.com/office/drawing/2014/main" id="{3BD89C1E-320E-BA4E-923F-D28EBC3EB9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89F47B-ECDF-9A41-8781-F53528C2E34B}"/>
              </a:ext>
            </a:extLst>
          </p:cNvPr>
          <p:cNvSpPr>
            <a:spLocks noGrp="1"/>
          </p:cNvSpPr>
          <p:nvPr>
            <p:ph type="sldNum" sz="quarter" idx="12"/>
          </p:nvPr>
        </p:nvSpPr>
        <p:spPr/>
        <p:txBody>
          <a:bodyPr/>
          <a:lstStyle/>
          <a:p>
            <a:fld id="{3CDD0A1C-17AF-494F-B7D0-187153CB59DA}" type="slidenum">
              <a:rPr lang="en-US" smtClean="0"/>
              <a:t>‹#›</a:t>
            </a:fld>
            <a:endParaRPr lang="en-US"/>
          </a:p>
        </p:txBody>
      </p:sp>
    </p:spTree>
    <p:extLst>
      <p:ext uri="{BB962C8B-B14F-4D97-AF65-F5344CB8AC3E}">
        <p14:creationId xmlns:p14="http://schemas.microsoft.com/office/powerpoint/2010/main" val="3150509724"/>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D84A7A-D0D5-8B43-9A19-97C6CFAA885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3071DEF-16FF-0148-9C16-B3352B82D20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9CF088B-2DD3-284E-B39E-567B7746288C}"/>
              </a:ext>
            </a:extLst>
          </p:cNvPr>
          <p:cNvSpPr>
            <a:spLocks noGrp="1"/>
          </p:cNvSpPr>
          <p:nvPr>
            <p:ph type="dt" sz="half" idx="10"/>
          </p:nvPr>
        </p:nvSpPr>
        <p:spPr/>
        <p:txBody>
          <a:bodyPr/>
          <a:lstStyle/>
          <a:p>
            <a:fld id="{D8257593-EF32-7344-9B7E-D5CE4146DBF7}" type="datetimeFigureOut">
              <a:rPr lang="en-US" smtClean="0"/>
              <a:t>1/11/2021</a:t>
            </a:fld>
            <a:endParaRPr lang="en-US"/>
          </a:p>
        </p:txBody>
      </p:sp>
      <p:sp>
        <p:nvSpPr>
          <p:cNvPr id="5" name="Footer Placeholder 4">
            <a:extLst>
              <a:ext uri="{FF2B5EF4-FFF2-40B4-BE49-F238E27FC236}">
                <a16:creationId xmlns:a16="http://schemas.microsoft.com/office/drawing/2014/main" id="{0C045044-5316-9048-9BBA-408FF9B680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4F0CE-1DB9-9545-96A7-A7347796D12A}"/>
              </a:ext>
            </a:extLst>
          </p:cNvPr>
          <p:cNvSpPr>
            <a:spLocks noGrp="1"/>
          </p:cNvSpPr>
          <p:nvPr>
            <p:ph type="sldNum" sz="quarter" idx="12"/>
          </p:nvPr>
        </p:nvSpPr>
        <p:spPr/>
        <p:txBody>
          <a:bodyPr/>
          <a:lstStyle/>
          <a:p>
            <a:fld id="{3CDD0A1C-17AF-494F-B7D0-187153CB59DA}" type="slidenum">
              <a:rPr lang="en-US" smtClean="0"/>
              <a:t>‹#›</a:t>
            </a:fld>
            <a:endParaRPr lang="en-US"/>
          </a:p>
        </p:txBody>
      </p:sp>
    </p:spTree>
    <p:extLst>
      <p:ext uri="{BB962C8B-B14F-4D97-AF65-F5344CB8AC3E}">
        <p14:creationId xmlns:p14="http://schemas.microsoft.com/office/powerpoint/2010/main" val="4089877997"/>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A76FF5-12B1-5841-8CCA-1D250D0EEC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05219F8-CA4F-3D49-9E49-A7972E5AEA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2AD59C-0CD8-2841-9D60-491EFF52DA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8257593-EF32-7344-9B7E-D5CE4146DBF7}" type="datetimeFigureOut">
              <a:rPr lang="en-US" smtClean="0"/>
              <a:t>1/11/2021</a:t>
            </a:fld>
            <a:endParaRPr lang="en-US"/>
          </a:p>
        </p:txBody>
      </p:sp>
      <p:sp>
        <p:nvSpPr>
          <p:cNvPr id="5" name="Footer Placeholder 4">
            <a:extLst>
              <a:ext uri="{FF2B5EF4-FFF2-40B4-BE49-F238E27FC236}">
                <a16:creationId xmlns:a16="http://schemas.microsoft.com/office/drawing/2014/main" id="{AB424D4F-7D91-5142-9044-C536705968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16CDDFA-4BD2-9040-A63F-FC7C3212AD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CDD0A1C-17AF-494F-B7D0-187153CB59DA}" type="slidenum">
              <a:rPr lang="en-US" smtClean="0"/>
              <a:t>‹#›</a:t>
            </a:fld>
            <a:endParaRPr lang="en-US"/>
          </a:p>
        </p:txBody>
      </p:sp>
    </p:spTree>
    <p:extLst>
      <p:ext uri="{BB962C8B-B14F-4D97-AF65-F5344CB8AC3E}">
        <p14:creationId xmlns:p14="http://schemas.microsoft.com/office/powerpoint/2010/main" val="24007059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image" Target="../media/image2.png" /><Relationship Id="rId1" Type="http://schemas.openxmlformats.org/officeDocument/2006/relationships/slideLayout" Target="../slideLayouts/slideLayout2.xml" /><Relationship Id="rId4" Type="http://schemas.openxmlformats.org/officeDocument/2006/relationships/image" Target="../media/image4.png" /></Relationships>
</file>

<file path=ppt/slides/_rels/slide3.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image" Target="../media/image7.jpeg" /><Relationship Id="rId1" Type="http://schemas.openxmlformats.org/officeDocument/2006/relationships/slideLayout" Target="../slideLayouts/slideLayout2.xml" /><Relationship Id="rId4" Type="http://schemas.openxmlformats.org/officeDocument/2006/relationships/image" Target="../media/image9.png" /></Relationships>
</file>

<file path=ppt/slides/_rels/slide5.xml.rels><?xml version="1.0" encoding="UTF-8" standalone="yes"?>
<Relationships xmlns="http://schemas.openxmlformats.org/package/2006/relationships"><Relationship Id="rId3" Type="http://schemas.openxmlformats.org/officeDocument/2006/relationships/image" Target="../media/image11.jpeg" /><Relationship Id="rId2" Type="http://schemas.openxmlformats.org/officeDocument/2006/relationships/image" Target="../media/image10.jpeg" /><Relationship Id="rId1" Type="http://schemas.openxmlformats.org/officeDocument/2006/relationships/slideLayout" Target="../slideLayouts/slideLayout2.xml" /><Relationship Id="rId4" Type="http://schemas.openxmlformats.org/officeDocument/2006/relationships/image" Target="../media/image12.jpeg" /></Relationships>
</file>

<file path=ppt/slides/_rels/slide6.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image" Target="../media/image13.jpeg" /><Relationship Id="rId1" Type="http://schemas.openxmlformats.org/officeDocument/2006/relationships/slideLayout" Target="../slideLayouts/slideLayout2.xml" /><Relationship Id="rId4" Type="http://schemas.openxmlformats.org/officeDocument/2006/relationships/image" Target="../media/image15.jpeg" /></Relationships>
</file>

<file path=ppt/slides/_rels/slide7.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image" Target="../media/image16.jpeg" /><Relationship Id="rId1" Type="http://schemas.openxmlformats.org/officeDocument/2006/relationships/slideLayout" Target="../slideLayouts/slideLayout2.xml" /><Relationship Id="rId4" Type="http://schemas.openxmlformats.org/officeDocument/2006/relationships/image" Target="../media/image18.jpeg" /></Relationships>
</file>

<file path=ppt/slides/_rels/slide8.xml.rels><?xml version="1.0" encoding="UTF-8" standalone="yes"?>
<Relationships xmlns="http://schemas.openxmlformats.org/package/2006/relationships"><Relationship Id="rId3" Type="http://schemas.openxmlformats.org/officeDocument/2006/relationships/image" Target="../media/image20.jpeg" /><Relationship Id="rId2" Type="http://schemas.openxmlformats.org/officeDocument/2006/relationships/image" Target="../media/image19.jpeg" /><Relationship Id="rId1" Type="http://schemas.openxmlformats.org/officeDocument/2006/relationships/slideLayout" Target="../slideLayouts/slideLayout2.xml" /><Relationship Id="rId4" Type="http://schemas.openxmlformats.org/officeDocument/2006/relationships/image" Target="../media/image21.jpeg" /></Relationships>
</file>

<file path=ppt/slides/_rels/slide9.xml.rels><?xml version="1.0" encoding="UTF-8" standalone="yes"?>
<Relationships xmlns="http://schemas.openxmlformats.org/package/2006/relationships"><Relationship Id="rId3" Type="http://schemas.openxmlformats.org/officeDocument/2006/relationships/image" Target="../media/image23.jpeg" /><Relationship Id="rId2" Type="http://schemas.openxmlformats.org/officeDocument/2006/relationships/image" Target="../media/image22.jpeg" /><Relationship Id="rId1" Type="http://schemas.openxmlformats.org/officeDocument/2006/relationships/slideLayout" Target="../slideLayouts/slideLayout2.xml" /><Relationship Id="rId4" Type="http://schemas.openxmlformats.org/officeDocument/2006/relationships/image" Target="../media/image24.jpeg" /></Relationships>
</file>

<file path=ppt/slides/_rels/slide10.xml.rels><?xml version="1.0" encoding="UTF-8" standalone="yes"?>
<Relationships xmlns="http://schemas.openxmlformats.org/package/2006/relationships"><Relationship Id="rId8" Type="http://schemas.openxmlformats.org/officeDocument/2006/relationships/hyperlink" Target="https://stayathomeeducator.com/build-a-train-a-preschool-addition-game/" TargetMode="External" /><Relationship Id="rId13" Type="http://schemas.openxmlformats.org/officeDocument/2006/relationships/hyperlink" Target="https://coveinfantschool.co.uk/classes/year-2-butterfly/maths-counters/" TargetMode="External" /><Relationship Id="rId18" Type="http://schemas.openxmlformats.org/officeDocument/2006/relationships/hyperlink" Target="https://www.vectorstock.com/royalty-free-vector/educational-math-children-game-addition-for-kids-vector-26843905" TargetMode="External" /><Relationship Id="rId3" Type="http://schemas.openxmlformats.org/officeDocument/2006/relationships/hyperlink" Target="https://laughingkidslearn.com/number-matching-activity-kids/" TargetMode="External" /><Relationship Id="rId7" Type="http://schemas.openxmlformats.org/officeDocument/2006/relationships/hyperlink" Target="https://funlearningforkids.com/apple-tree-number-matching-activity/" TargetMode="External" /><Relationship Id="rId12" Type="http://schemas.openxmlformats.org/officeDocument/2006/relationships/hyperlink" Target="https://www.findel-education.co.uk/product/curricular/mathematics/early-maths/animal-counters-in-tub-pack-192/he165665" TargetMode="External" /><Relationship Id="rId17" Type="http://schemas.openxmlformats.org/officeDocument/2006/relationships/hyperlink" Target="https://theautismclassroom.wordpress.com/maths/" TargetMode="External" /><Relationship Id="rId2" Type="http://schemas.openxmlformats.org/officeDocument/2006/relationships/hyperlink" Target="https://blog.allaboutlearningpress.com/salt-trays/" TargetMode="External" /><Relationship Id="rId16" Type="http://schemas.openxmlformats.org/officeDocument/2006/relationships/hyperlink" Target="https://www.allkidsnetwork.com/shapes/match-shapes.asp" TargetMode="External" /><Relationship Id="rId1" Type="http://schemas.openxmlformats.org/officeDocument/2006/relationships/slideLayout" Target="../slideLayouts/slideLayout2.xml" /><Relationship Id="rId6" Type="http://schemas.openxmlformats.org/officeDocument/2006/relationships/hyperlink" Target="https://www.toddleratplay.com/2018/09/14/number-weave-activity/" TargetMode="External" /><Relationship Id="rId11" Type="http://schemas.openxmlformats.org/officeDocument/2006/relationships/hyperlink" Target="https://www.reddit.com/r/nostalgia/comments/6frdjw/counting_blocks_aka_improvised_light_sabers/" TargetMode="External" /><Relationship Id="rId5" Type="http://schemas.openxmlformats.org/officeDocument/2006/relationships/hyperlink" Target="http://mathsmaterials.com/beads-and-threading-laces/" TargetMode="External" /><Relationship Id="rId15" Type="http://schemas.openxmlformats.org/officeDocument/2006/relationships/hyperlink" Target="https://www.jaqueslondon.co.uk/products/lets-learn-shapes-matching-board" TargetMode="External" /><Relationship Id="rId10" Type="http://schemas.openxmlformats.org/officeDocument/2006/relationships/hyperlink" Target="https://www.physiocomestoyou.co.uk/blog/how-children-learn-to-write/" TargetMode="External" /><Relationship Id="rId4" Type="http://schemas.openxmlformats.org/officeDocument/2006/relationships/hyperlink" Target="https://timelessadventures.wordpress.com/2013/01/22/numbers-sensory-bin/" TargetMode="External" /><Relationship Id="rId9" Type="http://schemas.openxmlformats.org/officeDocument/2006/relationships/hyperlink" Target="https://www.twinkl.co.uk/resource/t-n-5483-number-shape-bonds-to-20-flashcards" TargetMode="External" /><Relationship Id="rId14" Type="http://schemas.openxmlformats.org/officeDocument/2006/relationships/hyperlink" Target="https://alternative.me/shape-sorter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4B3B8-5F12-0342-A0B9-1FE14EDFD3E6}"/>
              </a:ext>
            </a:extLst>
          </p:cNvPr>
          <p:cNvSpPr>
            <a:spLocks noGrp="1"/>
          </p:cNvSpPr>
          <p:nvPr>
            <p:ph type="ctrTitle"/>
          </p:nvPr>
        </p:nvSpPr>
        <p:spPr>
          <a:xfrm>
            <a:off x="-2925536" y="6689272"/>
            <a:ext cx="9144000" cy="2448606"/>
          </a:xfrm>
        </p:spPr>
        <p:txBody>
          <a:bodyPr/>
          <a:lstStyle/>
          <a:p>
            <a:endParaRPr lang="en-US"/>
          </a:p>
        </p:txBody>
      </p:sp>
      <p:sp>
        <p:nvSpPr>
          <p:cNvPr id="3" name="Subtitle 2">
            <a:extLst>
              <a:ext uri="{FF2B5EF4-FFF2-40B4-BE49-F238E27FC236}">
                <a16:creationId xmlns:a16="http://schemas.microsoft.com/office/drawing/2014/main" id="{B6CD07CD-2226-724B-8EAF-89F8A5AFF073}"/>
              </a:ext>
            </a:extLst>
          </p:cNvPr>
          <p:cNvSpPr>
            <a:spLocks noGrp="1"/>
          </p:cNvSpPr>
          <p:nvPr>
            <p:ph type="subTitle" idx="1"/>
          </p:nvPr>
        </p:nvSpPr>
        <p:spPr/>
        <p:txBody>
          <a:bodyPr/>
          <a:lstStyle/>
          <a:p>
            <a:endParaRPr lang="en-US"/>
          </a:p>
        </p:txBody>
      </p:sp>
      <p:pic>
        <p:nvPicPr>
          <p:cNvPr id="4" name="Picture 3">
            <a:extLst>
              <a:ext uri="{FF2B5EF4-FFF2-40B4-BE49-F238E27FC236}">
                <a16:creationId xmlns:a16="http://schemas.microsoft.com/office/drawing/2014/main" id="{E2100E7D-9B6B-0247-AD36-E976A4B3DB57}"/>
              </a:ext>
            </a:extLst>
          </p:cNvPr>
          <p:cNvPicPr>
            <a:picLocks noChangeAspect="1"/>
          </p:cNvPicPr>
          <p:nvPr/>
        </p:nvPicPr>
        <p:blipFill rotWithShape="1">
          <a:blip r:embed="rId2"/>
          <a:srcRect r="-1004" b="6251"/>
          <a:stretch/>
        </p:blipFill>
        <p:spPr>
          <a:xfrm>
            <a:off x="0" y="0"/>
            <a:ext cx="12314464" cy="6858000"/>
          </a:xfrm>
          <a:prstGeom prst="rect">
            <a:avLst/>
          </a:prstGeom>
        </p:spPr>
      </p:pic>
      <p:sp>
        <p:nvSpPr>
          <p:cNvPr id="5" name="TextBox 4">
            <a:extLst>
              <a:ext uri="{FF2B5EF4-FFF2-40B4-BE49-F238E27FC236}">
                <a16:creationId xmlns:a16="http://schemas.microsoft.com/office/drawing/2014/main" id="{BE1797C9-5570-1E41-AD5F-A3CBB6C732DD}"/>
              </a:ext>
            </a:extLst>
          </p:cNvPr>
          <p:cNvSpPr txBox="1"/>
          <p:nvPr/>
        </p:nvSpPr>
        <p:spPr>
          <a:xfrm>
            <a:off x="3118076" y="1494006"/>
            <a:ext cx="5955847" cy="1015663"/>
          </a:xfrm>
          <a:prstGeom prst="rect">
            <a:avLst/>
          </a:prstGeom>
          <a:noFill/>
        </p:spPr>
        <p:txBody>
          <a:bodyPr wrap="square" rtlCol="0">
            <a:spAutoFit/>
          </a:bodyPr>
          <a:lstStyle/>
          <a:p>
            <a:pPr algn="l"/>
            <a:r>
              <a:rPr lang="en-US" sz="6000" b="1" i="1">
                <a:latin typeface="Arial" panose="020B0604020202020204" pitchFamily="34" charset="0"/>
                <a:cs typeface="Arial" panose="020B0604020202020204" pitchFamily="34" charset="0"/>
              </a:rPr>
              <a:t>Numbers Count</a:t>
            </a:r>
          </a:p>
        </p:txBody>
      </p:sp>
    </p:spTree>
    <p:extLst>
      <p:ext uri="{BB962C8B-B14F-4D97-AF65-F5344CB8AC3E}">
        <p14:creationId xmlns:p14="http://schemas.microsoft.com/office/powerpoint/2010/main" val="3375198479"/>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AABA6-6A0B-AD4C-9BE2-1C3E0568251C}"/>
              </a:ext>
            </a:extLst>
          </p:cNvPr>
          <p:cNvSpPr>
            <a:spLocks noGrp="1"/>
          </p:cNvSpPr>
          <p:nvPr>
            <p:ph type="title"/>
          </p:nvPr>
        </p:nvSpPr>
        <p:spPr>
          <a:xfrm>
            <a:off x="2330225" y="311468"/>
            <a:ext cx="6985907" cy="1325563"/>
          </a:xfrm>
        </p:spPr>
        <p:txBody>
          <a:bodyPr/>
          <a:lstStyle/>
          <a:p>
            <a:pPr algn="ctr"/>
            <a:r>
              <a:rPr lang="en-US" u="sng">
                <a:latin typeface="Abadi" panose="020B0604020104020204" pitchFamily="34" charset="0"/>
              </a:rPr>
              <a:t>Early</a:t>
            </a:r>
            <a:br>
              <a:rPr lang="en-US" u="sng">
                <a:latin typeface="Abadi" panose="020B0604020104020204" pitchFamily="34" charset="0"/>
              </a:rPr>
            </a:br>
            <a:r>
              <a:rPr lang="en-US" u="sng">
                <a:latin typeface="Abadi" panose="020B0604020104020204" pitchFamily="34" charset="0"/>
              </a:rPr>
              <a:t>Intervention</a:t>
            </a:r>
          </a:p>
        </p:txBody>
      </p:sp>
      <p:sp>
        <p:nvSpPr>
          <p:cNvPr id="3" name="Content Placeholder 2">
            <a:extLst>
              <a:ext uri="{FF2B5EF4-FFF2-40B4-BE49-F238E27FC236}">
                <a16:creationId xmlns:a16="http://schemas.microsoft.com/office/drawing/2014/main" id="{544200C4-5386-8045-AE39-06023FC70326}"/>
              </a:ext>
            </a:extLst>
          </p:cNvPr>
          <p:cNvSpPr>
            <a:spLocks noGrp="1"/>
          </p:cNvSpPr>
          <p:nvPr>
            <p:ph idx="1"/>
          </p:nvPr>
        </p:nvSpPr>
        <p:spPr>
          <a:xfrm>
            <a:off x="426667" y="365125"/>
            <a:ext cx="2971800" cy="2705554"/>
          </a:xfrm>
        </p:spPr>
        <p:txBody>
          <a:bodyPr>
            <a:normAutofit fontScale="92500" lnSpcReduction="10000"/>
          </a:bodyPr>
          <a:lstStyle/>
          <a:p>
            <a:pPr marL="0" indent="0">
              <a:buNone/>
            </a:pPr>
            <a:r>
              <a:rPr lang="en-US">
                <a:latin typeface="Abadi" panose="02000000000000000000" pitchFamily="2" charset="0"/>
                <a:ea typeface="Abadi" panose="02000000000000000000" pitchFamily="2" charset="0"/>
              </a:rPr>
              <a:t>Numicon is used as a numeric intervention for children as young as 3. It allows pupils to feel the numbers as well as see them.</a:t>
            </a:r>
          </a:p>
        </p:txBody>
      </p:sp>
      <p:pic>
        <p:nvPicPr>
          <p:cNvPr id="4" name="Picture 3">
            <a:extLst>
              <a:ext uri="{FF2B5EF4-FFF2-40B4-BE49-F238E27FC236}">
                <a16:creationId xmlns:a16="http://schemas.microsoft.com/office/drawing/2014/main" id="{5A7F5E1D-7F80-2544-8680-00050D11ED4E}"/>
              </a:ext>
            </a:extLst>
          </p:cNvPr>
          <p:cNvPicPr>
            <a:picLocks noChangeAspect="1"/>
          </p:cNvPicPr>
          <p:nvPr/>
        </p:nvPicPr>
        <p:blipFill rotWithShape="1">
          <a:blip r:embed="rId2"/>
          <a:srcRect r="-86"/>
          <a:stretch/>
        </p:blipFill>
        <p:spPr>
          <a:xfrm>
            <a:off x="7860845" y="365125"/>
            <a:ext cx="3904488" cy="260277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5" name="Picture 4">
            <a:extLst>
              <a:ext uri="{FF2B5EF4-FFF2-40B4-BE49-F238E27FC236}">
                <a16:creationId xmlns:a16="http://schemas.microsoft.com/office/drawing/2014/main" id="{A25A56F5-B45D-D44C-AEE9-6239179DC4C2}"/>
              </a:ext>
            </a:extLst>
          </p:cNvPr>
          <p:cNvPicPr>
            <a:picLocks noChangeAspect="1"/>
          </p:cNvPicPr>
          <p:nvPr/>
        </p:nvPicPr>
        <p:blipFill rotWithShape="1">
          <a:blip r:embed="rId3"/>
          <a:srcRect l="-1" t="567" r="25654" b="-3178"/>
          <a:stretch/>
        </p:blipFill>
        <p:spPr>
          <a:xfrm>
            <a:off x="170091" y="3714749"/>
            <a:ext cx="4320268" cy="298131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7C463779-37D8-004E-8B2F-9DF59C300990}"/>
              </a:ext>
            </a:extLst>
          </p:cNvPr>
          <p:cNvSpPr txBox="1"/>
          <p:nvPr/>
        </p:nvSpPr>
        <p:spPr>
          <a:xfrm>
            <a:off x="8001000" y="3714749"/>
            <a:ext cx="3764332" cy="2677656"/>
          </a:xfrm>
          <a:prstGeom prst="rect">
            <a:avLst/>
          </a:prstGeom>
          <a:noFill/>
        </p:spPr>
        <p:txBody>
          <a:bodyPr wrap="square" rtlCol="0">
            <a:spAutoFit/>
          </a:bodyPr>
          <a:lstStyle/>
          <a:p>
            <a:pPr algn="l"/>
            <a:r>
              <a:rPr lang="en-US" sz="2400">
                <a:latin typeface="Abadi" panose="020B0604020104020204" pitchFamily="34" charset="0"/>
              </a:rPr>
              <a:t>Children are able to slot the numicon shapes together with ease to number build, allowing for natural addition and subtraction to develop with a visual que. </a:t>
            </a:r>
          </a:p>
        </p:txBody>
      </p:sp>
      <p:pic>
        <p:nvPicPr>
          <p:cNvPr id="7" name="Picture 6">
            <a:extLst>
              <a:ext uri="{FF2B5EF4-FFF2-40B4-BE49-F238E27FC236}">
                <a16:creationId xmlns:a16="http://schemas.microsoft.com/office/drawing/2014/main" id="{3823E33C-F89A-8C48-84F3-CC9364DEBBB8}"/>
              </a:ext>
            </a:extLst>
          </p:cNvPr>
          <p:cNvPicPr>
            <a:picLocks noChangeAspect="1"/>
          </p:cNvPicPr>
          <p:nvPr/>
        </p:nvPicPr>
        <p:blipFill>
          <a:blip r:embed="rId4"/>
          <a:stretch>
            <a:fillRect/>
          </a:stretch>
        </p:blipFill>
        <p:spPr>
          <a:xfrm>
            <a:off x="4191001" y="2569028"/>
            <a:ext cx="3390900" cy="1352550"/>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246639606"/>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D96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AD1B1-C58E-BF41-9072-E5E3F92FC69D}"/>
              </a:ext>
            </a:extLst>
          </p:cNvPr>
          <p:cNvSpPr>
            <a:spLocks noGrp="1"/>
          </p:cNvSpPr>
          <p:nvPr>
            <p:ph type="title"/>
          </p:nvPr>
        </p:nvSpPr>
        <p:spPr>
          <a:xfrm>
            <a:off x="2947307" y="514804"/>
            <a:ext cx="10515600" cy="1325563"/>
          </a:xfrm>
        </p:spPr>
        <p:txBody>
          <a:bodyPr/>
          <a:lstStyle/>
          <a:p>
            <a:r>
              <a:rPr lang="en-US" i="1"/>
              <a:t>Hand-Eye Co-Ordination</a:t>
            </a:r>
            <a:r>
              <a:rPr lang="en-US"/>
              <a:t> </a:t>
            </a:r>
          </a:p>
        </p:txBody>
      </p:sp>
      <p:sp>
        <p:nvSpPr>
          <p:cNvPr id="3" name="Content Placeholder 2">
            <a:extLst>
              <a:ext uri="{FF2B5EF4-FFF2-40B4-BE49-F238E27FC236}">
                <a16:creationId xmlns:a16="http://schemas.microsoft.com/office/drawing/2014/main" id="{BF6BBE7B-A6AA-2A48-9FA1-66A77D82A28F}"/>
              </a:ext>
            </a:extLst>
          </p:cNvPr>
          <p:cNvSpPr>
            <a:spLocks noGrp="1"/>
          </p:cNvSpPr>
          <p:nvPr>
            <p:ph idx="1"/>
          </p:nvPr>
        </p:nvSpPr>
        <p:spPr>
          <a:xfrm>
            <a:off x="3211286" y="2732314"/>
            <a:ext cx="5769428" cy="4067174"/>
          </a:xfrm>
        </p:spPr>
        <p:txBody>
          <a:bodyPr/>
          <a:lstStyle/>
          <a:p>
            <a:pPr marL="0" indent="0">
              <a:buNone/>
            </a:pPr>
            <a:r>
              <a:rPr lang="en-US"/>
              <a:t>Part of maths intervention is collaborating with the pupils fine motor skills. Correct grip on the pen is crucial for developing number formation. Holding the pencil incorrectly can result in muscle ache, deflation of unsuccessful work, frustration and delayed cognitive development. </a:t>
            </a:r>
          </a:p>
        </p:txBody>
      </p:sp>
      <p:pic>
        <p:nvPicPr>
          <p:cNvPr id="5" name="Picture 4">
            <a:extLst>
              <a:ext uri="{FF2B5EF4-FFF2-40B4-BE49-F238E27FC236}">
                <a16:creationId xmlns:a16="http://schemas.microsoft.com/office/drawing/2014/main" id="{FC40029A-C1A7-1141-ABAD-89FE2C24206D}"/>
              </a:ext>
            </a:extLst>
          </p:cNvPr>
          <p:cNvPicPr>
            <a:picLocks noChangeAspect="1"/>
          </p:cNvPicPr>
          <p:nvPr/>
        </p:nvPicPr>
        <p:blipFill>
          <a:blip r:embed="rId2"/>
          <a:stretch>
            <a:fillRect/>
          </a:stretch>
        </p:blipFill>
        <p:spPr>
          <a:xfrm>
            <a:off x="138794" y="1951378"/>
            <a:ext cx="2609170" cy="3478893"/>
          </a:xfrm>
          <a:prstGeom prst="ellipse">
            <a:avLst/>
          </a:prstGeom>
          <a:ln>
            <a:noFill/>
          </a:ln>
          <a:effectLst>
            <a:softEdge rad="112500"/>
          </a:effectLst>
        </p:spPr>
      </p:pic>
      <p:pic>
        <p:nvPicPr>
          <p:cNvPr id="4" name="Picture 3">
            <a:extLst>
              <a:ext uri="{FF2B5EF4-FFF2-40B4-BE49-F238E27FC236}">
                <a16:creationId xmlns:a16="http://schemas.microsoft.com/office/drawing/2014/main" id="{003A03BA-ACBF-C94D-8E39-596F837AD03A}"/>
              </a:ext>
            </a:extLst>
          </p:cNvPr>
          <p:cNvPicPr>
            <a:picLocks noChangeAspect="1"/>
          </p:cNvPicPr>
          <p:nvPr/>
        </p:nvPicPr>
        <p:blipFill>
          <a:blip r:embed="rId3"/>
          <a:stretch>
            <a:fillRect/>
          </a:stretch>
        </p:blipFill>
        <p:spPr>
          <a:xfrm>
            <a:off x="9176656" y="1951378"/>
            <a:ext cx="2876550" cy="4067175"/>
          </a:xfrm>
          <a:prstGeom prst="rect">
            <a:avLst/>
          </a:prstGeom>
          <a:ln>
            <a:noFill/>
          </a:ln>
          <a:effectLst>
            <a:softEdge rad="112500"/>
          </a:effectLst>
        </p:spPr>
      </p:pic>
    </p:spTree>
    <p:extLst>
      <p:ext uri="{BB962C8B-B14F-4D97-AF65-F5344CB8AC3E}">
        <p14:creationId xmlns:p14="http://schemas.microsoft.com/office/powerpoint/2010/main" val="2204279761"/>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8CD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95E19-C87B-3B4D-BA9E-084FD1822FE6}"/>
              </a:ext>
            </a:extLst>
          </p:cNvPr>
          <p:cNvSpPr>
            <a:spLocks noGrp="1"/>
          </p:cNvSpPr>
          <p:nvPr>
            <p:ph type="title"/>
          </p:nvPr>
        </p:nvSpPr>
        <p:spPr>
          <a:xfrm>
            <a:off x="488155" y="705303"/>
            <a:ext cx="7804037" cy="1417411"/>
          </a:xfrm>
        </p:spPr>
        <p:txBody>
          <a:bodyPr/>
          <a:lstStyle/>
          <a:p>
            <a:r>
              <a:rPr lang="en-US" i="1"/>
              <a:t>Numbers at a Glance. </a:t>
            </a:r>
          </a:p>
        </p:txBody>
      </p:sp>
      <p:sp>
        <p:nvSpPr>
          <p:cNvPr id="3" name="Content Placeholder 2">
            <a:extLst>
              <a:ext uri="{FF2B5EF4-FFF2-40B4-BE49-F238E27FC236}">
                <a16:creationId xmlns:a16="http://schemas.microsoft.com/office/drawing/2014/main" id="{1A0D9C31-3FB1-5A40-B6E3-14CD241A7A5A}"/>
              </a:ext>
            </a:extLst>
          </p:cNvPr>
          <p:cNvSpPr>
            <a:spLocks noGrp="1"/>
          </p:cNvSpPr>
          <p:nvPr>
            <p:ph idx="1"/>
          </p:nvPr>
        </p:nvSpPr>
        <p:spPr>
          <a:xfrm>
            <a:off x="3575957" y="2906599"/>
            <a:ext cx="5162550" cy="4351338"/>
          </a:xfrm>
        </p:spPr>
        <p:txBody>
          <a:bodyPr/>
          <a:lstStyle/>
          <a:p>
            <a:pPr marL="0" indent="0">
              <a:buNone/>
            </a:pPr>
            <a:r>
              <a:rPr lang="en-US"/>
              <a:t>Number grids are useful resources used in all schools as visual cues. Students in an Additional Needs classroom respond better visually and can hold their attention more so if they are able to see what theyre doing. Colourful backgrounds are key for students with dyslexia and discalculia. </a:t>
            </a:r>
          </a:p>
        </p:txBody>
      </p:sp>
      <p:pic>
        <p:nvPicPr>
          <p:cNvPr id="4" name="Picture 3">
            <a:extLst>
              <a:ext uri="{FF2B5EF4-FFF2-40B4-BE49-F238E27FC236}">
                <a16:creationId xmlns:a16="http://schemas.microsoft.com/office/drawing/2014/main" id="{8F1DF762-5B8B-4B48-9204-5DC7589FEC16}"/>
              </a:ext>
            </a:extLst>
          </p:cNvPr>
          <p:cNvPicPr>
            <a:picLocks noChangeAspect="1"/>
          </p:cNvPicPr>
          <p:nvPr/>
        </p:nvPicPr>
        <p:blipFill>
          <a:blip r:embed="rId2"/>
          <a:stretch>
            <a:fillRect/>
          </a:stretch>
        </p:blipFill>
        <p:spPr>
          <a:xfrm>
            <a:off x="120763" y="3429000"/>
            <a:ext cx="3306536" cy="3306536"/>
          </a:xfrm>
          <a:prstGeom prst="rect">
            <a:avLst/>
          </a:prstGeom>
          <a:ln>
            <a:noFill/>
          </a:ln>
          <a:effectLst>
            <a:softEdge rad="112500"/>
          </a:effectLst>
        </p:spPr>
      </p:pic>
      <p:pic>
        <p:nvPicPr>
          <p:cNvPr id="5" name="Picture 4">
            <a:extLst>
              <a:ext uri="{FF2B5EF4-FFF2-40B4-BE49-F238E27FC236}">
                <a16:creationId xmlns:a16="http://schemas.microsoft.com/office/drawing/2014/main" id="{53DD07DB-01E9-C648-91F4-0395F5CA73AE}"/>
              </a:ext>
            </a:extLst>
          </p:cNvPr>
          <p:cNvPicPr>
            <a:picLocks noChangeAspect="1"/>
          </p:cNvPicPr>
          <p:nvPr/>
        </p:nvPicPr>
        <p:blipFill>
          <a:blip r:embed="rId3"/>
          <a:stretch>
            <a:fillRect/>
          </a:stretch>
        </p:blipFill>
        <p:spPr>
          <a:xfrm>
            <a:off x="8764701" y="3429000"/>
            <a:ext cx="3306536" cy="3306536"/>
          </a:xfrm>
          <a:prstGeom prst="rect">
            <a:avLst/>
          </a:prstGeom>
          <a:ln>
            <a:noFill/>
          </a:ln>
          <a:effectLst>
            <a:softEdge rad="112500"/>
          </a:effectLst>
        </p:spPr>
      </p:pic>
      <p:pic>
        <p:nvPicPr>
          <p:cNvPr id="6" name="Picture 5">
            <a:extLst>
              <a:ext uri="{FF2B5EF4-FFF2-40B4-BE49-F238E27FC236}">
                <a16:creationId xmlns:a16="http://schemas.microsoft.com/office/drawing/2014/main" id="{A7F8AC54-DDE7-7C46-9166-D97FDCB77C87}"/>
              </a:ext>
            </a:extLst>
          </p:cNvPr>
          <p:cNvPicPr>
            <a:picLocks noChangeAspect="1"/>
          </p:cNvPicPr>
          <p:nvPr/>
        </p:nvPicPr>
        <p:blipFill>
          <a:blip r:embed="rId4"/>
          <a:stretch>
            <a:fillRect/>
          </a:stretch>
        </p:blipFill>
        <p:spPr>
          <a:xfrm>
            <a:off x="7662523" y="413543"/>
            <a:ext cx="4286250" cy="1228725"/>
          </a:xfrm>
          <a:prstGeom prst="rect">
            <a:avLst/>
          </a:prstGeom>
          <a:ln>
            <a:noFill/>
          </a:ln>
          <a:effectLst>
            <a:softEdge rad="112500"/>
          </a:effectLst>
        </p:spPr>
      </p:pic>
    </p:spTree>
    <p:extLst>
      <p:ext uri="{BB962C8B-B14F-4D97-AF65-F5344CB8AC3E}">
        <p14:creationId xmlns:p14="http://schemas.microsoft.com/office/powerpoint/2010/main" val="3131757699"/>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AB73D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F0CDF-1227-804E-AD5F-63A593175DA7}"/>
              </a:ext>
            </a:extLst>
          </p:cNvPr>
          <p:cNvSpPr>
            <a:spLocks noGrp="1"/>
          </p:cNvSpPr>
          <p:nvPr>
            <p:ph type="title"/>
          </p:nvPr>
        </p:nvSpPr>
        <p:spPr>
          <a:xfrm>
            <a:off x="4748892" y="365126"/>
            <a:ext cx="6604907" cy="1240518"/>
          </a:xfrm>
        </p:spPr>
        <p:txBody>
          <a:bodyPr/>
          <a:lstStyle/>
          <a:p>
            <a:r>
              <a:rPr lang="en-US" i="1" u="sng"/>
              <a:t>Colour Co-ordination</a:t>
            </a:r>
          </a:p>
        </p:txBody>
      </p:sp>
      <p:sp>
        <p:nvSpPr>
          <p:cNvPr id="3" name="Content Placeholder 2">
            <a:extLst>
              <a:ext uri="{FF2B5EF4-FFF2-40B4-BE49-F238E27FC236}">
                <a16:creationId xmlns:a16="http://schemas.microsoft.com/office/drawing/2014/main" id="{434993B4-3B5D-C741-978B-C5B5F27637C7}"/>
              </a:ext>
            </a:extLst>
          </p:cNvPr>
          <p:cNvSpPr>
            <a:spLocks noGrp="1"/>
          </p:cNvSpPr>
          <p:nvPr>
            <p:ph idx="1"/>
          </p:nvPr>
        </p:nvSpPr>
        <p:spPr>
          <a:xfrm>
            <a:off x="3769178" y="1605645"/>
            <a:ext cx="7584621" cy="1751918"/>
          </a:xfrm>
        </p:spPr>
        <p:txBody>
          <a:bodyPr>
            <a:normAutofit fontScale="92500"/>
          </a:bodyPr>
          <a:lstStyle/>
          <a:p>
            <a:pPr marL="0" indent="0">
              <a:buNone/>
            </a:pPr>
            <a:r>
              <a:rPr lang="en-US">
                <a:latin typeface="Abadi" panose="020B0604020104020204" pitchFamily="34" charset="0"/>
              </a:rPr>
              <a:t>Who knew there is more to Maths than numbers!!</a:t>
            </a:r>
          </a:p>
          <a:p>
            <a:pPr marL="0" indent="0">
              <a:buNone/>
            </a:pPr>
            <a:r>
              <a:rPr lang="en-US">
                <a:latin typeface="Abadi" panose="020B0604020104020204" pitchFamily="34" charset="0"/>
              </a:rPr>
              <a:t>Building blocks, animals and counters all allow for sequencing, colour match, addition and subtraction.</a:t>
            </a:r>
            <a:r>
              <a:rPr lang="en-US"/>
              <a:t> </a:t>
            </a:r>
          </a:p>
          <a:p>
            <a:pPr marL="0" indent="0">
              <a:buNone/>
            </a:pPr>
            <a:endParaRPr lang="en-US"/>
          </a:p>
        </p:txBody>
      </p:sp>
      <p:pic>
        <p:nvPicPr>
          <p:cNvPr id="4" name="Picture 3">
            <a:extLst>
              <a:ext uri="{FF2B5EF4-FFF2-40B4-BE49-F238E27FC236}">
                <a16:creationId xmlns:a16="http://schemas.microsoft.com/office/drawing/2014/main" id="{5F9E2F6E-43EB-3542-BB04-96F7FB49A3E7}"/>
              </a:ext>
            </a:extLst>
          </p:cNvPr>
          <p:cNvPicPr>
            <a:picLocks noChangeAspect="1"/>
          </p:cNvPicPr>
          <p:nvPr/>
        </p:nvPicPr>
        <p:blipFill>
          <a:blip r:embed="rId2"/>
          <a:stretch>
            <a:fillRect/>
          </a:stretch>
        </p:blipFill>
        <p:spPr>
          <a:xfrm>
            <a:off x="190500" y="293687"/>
            <a:ext cx="3063875" cy="3063875"/>
          </a:xfrm>
          <a:prstGeom prst="roundRect">
            <a:avLst/>
          </a:prstGeom>
          <a:ln w="88900" cap="sq">
            <a:solidFill>
              <a:srgbClr val="FFFFFF"/>
            </a:solidFill>
            <a:miter lim="800000"/>
          </a:ln>
          <a:effectLst>
            <a:outerShdw blurRad="254000" algn="tl" rotWithShape="0">
              <a:srgbClr val="000000">
                <a:alpha val="43000"/>
              </a:srgbClr>
            </a:outerShdw>
          </a:effectLst>
        </p:spPr>
      </p:pic>
      <p:pic>
        <p:nvPicPr>
          <p:cNvPr id="5" name="Picture 4">
            <a:extLst>
              <a:ext uri="{FF2B5EF4-FFF2-40B4-BE49-F238E27FC236}">
                <a16:creationId xmlns:a16="http://schemas.microsoft.com/office/drawing/2014/main" id="{DF8E48BB-CF7A-B84C-B0CE-D97FE9469D56}"/>
              </a:ext>
            </a:extLst>
          </p:cNvPr>
          <p:cNvPicPr>
            <a:picLocks noChangeAspect="1"/>
          </p:cNvPicPr>
          <p:nvPr/>
        </p:nvPicPr>
        <p:blipFill>
          <a:blip r:embed="rId3"/>
          <a:stretch>
            <a:fillRect/>
          </a:stretch>
        </p:blipFill>
        <p:spPr>
          <a:xfrm>
            <a:off x="137205" y="3630840"/>
            <a:ext cx="3170464" cy="3063875"/>
          </a:xfrm>
          <a:prstGeom prst="roundRect">
            <a:avLst/>
          </a:prstGeom>
          <a:ln w="88900" cap="sq">
            <a:solidFill>
              <a:srgbClr val="FFFFFF"/>
            </a:solidFill>
            <a:miter lim="800000"/>
          </a:ln>
          <a:effectLst>
            <a:outerShdw blurRad="254000" algn="tl" rotWithShape="0">
              <a:srgbClr val="000000">
                <a:alpha val="43000"/>
              </a:srgbClr>
            </a:outerShdw>
          </a:effectLst>
        </p:spPr>
      </p:pic>
      <p:pic>
        <p:nvPicPr>
          <p:cNvPr id="6" name="Picture 5">
            <a:extLst>
              <a:ext uri="{FF2B5EF4-FFF2-40B4-BE49-F238E27FC236}">
                <a16:creationId xmlns:a16="http://schemas.microsoft.com/office/drawing/2014/main" id="{14CC2BCC-C7C1-B241-94AD-C847D8D9368A}"/>
              </a:ext>
            </a:extLst>
          </p:cNvPr>
          <p:cNvPicPr>
            <a:picLocks noChangeAspect="1"/>
          </p:cNvPicPr>
          <p:nvPr/>
        </p:nvPicPr>
        <p:blipFill>
          <a:blip r:embed="rId4"/>
          <a:stretch>
            <a:fillRect/>
          </a:stretch>
        </p:blipFill>
        <p:spPr>
          <a:xfrm>
            <a:off x="3614057" y="3630839"/>
            <a:ext cx="3063875" cy="3063875"/>
          </a:xfrm>
          <a:prstGeom prst="roundRect">
            <a:avLst/>
          </a:prstGeom>
          <a:ln w="88900" cap="sq">
            <a:solidFill>
              <a:srgbClr val="FFFFFF"/>
            </a:solidFill>
            <a:miter lim="800000"/>
          </a:ln>
          <a:effectLst>
            <a:outerShdw blurRad="254000" algn="tl" rotWithShape="0">
              <a:srgbClr val="000000">
                <a:alpha val="43000"/>
              </a:srgbClr>
            </a:outerShdw>
          </a:effectLst>
        </p:spPr>
      </p:pic>
      <p:sp>
        <p:nvSpPr>
          <p:cNvPr id="7" name="TextBox 6">
            <a:extLst>
              <a:ext uri="{FF2B5EF4-FFF2-40B4-BE49-F238E27FC236}">
                <a16:creationId xmlns:a16="http://schemas.microsoft.com/office/drawing/2014/main" id="{6AF45596-19FD-BB4D-B53A-006EB891428A}"/>
              </a:ext>
            </a:extLst>
          </p:cNvPr>
          <p:cNvSpPr txBox="1"/>
          <p:nvPr/>
        </p:nvSpPr>
        <p:spPr>
          <a:xfrm>
            <a:off x="6993844" y="2909062"/>
            <a:ext cx="4617584" cy="3785652"/>
          </a:xfrm>
          <a:prstGeom prst="rect">
            <a:avLst/>
          </a:prstGeom>
          <a:noFill/>
        </p:spPr>
        <p:txBody>
          <a:bodyPr wrap="square" rtlCol="0">
            <a:spAutoFit/>
          </a:bodyPr>
          <a:lstStyle/>
          <a:p>
            <a:pPr algn="l"/>
            <a:endParaRPr lang="en-US" sz="2400">
              <a:latin typeface="Abadi" panose="020B0604020104020204" pitchFamily="34" charset="0"/>
            </a:endParaRPr>
          </a:p>
          <a:p>
            <a:pPr algn="l"/>
            <a:r>
              <a:rPr lang="en-US" sz="2400">
                <a:latin typeface="Abadi" panose="020B0604020104020204" pitchFamily="34" charset="0"/>
              </a:rPr>
              <a:t>Pupils are keen to attempt maths when there are ‘fun’ objects involved. Lots of children living with additional needs tend to line up objects and group them according to size and colour. Making these Math activities an enjoyable exercise for students and teachers</a:t>
            </a:r>
            <a:r>
              <a:rPr lang="en-US">
                <a:latin typeface="Abadi" panose="020B0604020104020204" pitchFamily="34" charset="0"/>
              </a:rPr>
              <a:t>. </a:t>
            </a:r>
          </a:p>
        </p:txBody>
      </p:sp>
    </p:spTree>
    <p:extLst>
      <p:ext uri="{BB962C8B-B14F-4D97-AF65-F5344CB8AC3E}">
        <p14:creationId xmlns:p14="http://schemas.microsoft.com/office/powerpoint/2010/main" val="805176435"/>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6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7D87F-D3E9-9E47-8516-FA21F9B5BFB2}"/>
              </a:ext>
            </a:extLst>
          </p:cNvPr>
          <p:cNvSpPr>
            <a:spLocks noGrp="1"/>
          </p:cNvSpPr>
          <p:nvPr>
            <p:ph type="title"/>
          </p:nvPr>
        </p:nvSpPr>
        <p:spPr>
          <a:xfrm>
            <a:off x="4487919" y="128007"/>
            <a:ext cx="10515600" cy="644912"/>
          </a:xfrm>
        </p:spPr>
        <p:txBody>
          <a:bodyPr>
            <a:normAutofit fontScale="90000"/>
          </a:bodyPr>
          <a:lstStyle/>
          <a:p>
            <a:r>
              <a:rPr lang="en-US" u="sng">
                <a:latin typeface="Abadi" panose="020B0604020104020204" pitchFamily="34" charset="0"/>
              </a:rPr>
              <a:t>Addition</a:t>
            </a:r>
          </a:p>
        </p:txBody>
      </p:sp>
      <p:sp>
        <p:nvSpPr>
          <p:cNvPr id="3" name="Content Placeholder 2">
            <a:extLst>
              <a:ext uri="{FF2B5EF4-FFF2-40B4-BE49-F238E27FC236}">
                <a16:creationId xmlns:a16="http://schemas.microsoft.com/office/drawing/2014/main" id="{90BCF201-8559-E44F-97AA-FB70B145EED4}"/>
              </a:ext>
            </a:extLst>
          </p:cNvPr>
          <p:cNvSpPr>
            <a:spLocks noGrp="1"/>
          </p:cNvSpPr>
          <p:nvPr>
            <p:ph idx="1"/>
          </p:nvPr>
        </p:nvSpPr>
        <p:spPr>
          <a:xfrm>
            <a:off x="171450" y="697076"/>
            <a:ext cx="10515600" cy="4351338"/>
          </a:xfrm>
        </p:spPr>
        <p:txBody>
          <a:bodyPr/>
          <a:lstStyle/>
          <a:p>
            <a:pPr marL="0" indent="0">
              <a:buNone/>
            </a:pPr>
            <a:r>
              <a:rPr lang="en-US"/>
              <a:t>During intervention children </a:t>
            </a:r>
          </a:p>
          <a:p>
            <a:pPr marL="0" indent="0">
              <a:buNone/>
            </a:pPr>
            <a:r>
              <a:rPr lang="en-US"/>
              <a:t>need visual encouragement to </a:t>
            </a:r>
          </a:p>
          <a:p>
            <a:pPr marL="0" indent="0">
              <a:buNone/>
            </a:pPr>
            <a:r>
              <a:rPr lang="en-US"/>
              <a:t>not only grasp the concept, </a:t>
            </a:r>
          </a:p>
          <a:p>
            <a:pPr marL="0" indent="0">
              <a:buNone/>
            </a:pPr>
            <a:r>
              <a:rPr lang="en-US"/>
              <a:t>but to enjoy the activity </a:t>
            </a:r>
          </a:p>
          <a:p>
            <a:pPr marL="0" indent="0">
              <a:buNone/>
            </a:pPr>
            <a:r>
              <a:rPr lang="en-US"/>
              <a:t>and intend to engage </a:t>
            </a:r>
          </a:p>
          <a:p>
            <a:pPr marL="0" indent="0">
              <a:buNone/>
            </a:pPr>
            <a:r>
              <a:rPr lang="en-US"/>
              <a:t>with it at in future use. </a:t>
            </a:r>
          </a:p>
          <a:p>
            <a:pPr marL="0" indent="0">
              <a:buNone/>
            </a:pPr>
            <a:endParaRPr lang="en-US"/>
          </a:p>
        </p:txBody>
      </p:sp>
      <p:pic>
        <p:nvPicPr>
          <p:cNvPr id="4" name="Picture 3">
            <a:extLst>
              <a:ext uri="{FF2B5EF4-FFF2-40B4-BE49-F238E27FC236}">
                <a16:creationId xmlns:a16="http://schemas.microsoft.com/office/drawing/2014/main" id="{952145C0-6047-E149-9C4F-A1351BA8DD4D}"/>
              </a:ext>
            </a:extLst>
          </p:cNvPr>
          <p:cNvPicPr>
            <a:picLocks noChangeAspect="1"/>
          </p:cNvPicPr>
          <p:nvPr/>
        </p:nvPicPr>
        <p:blipFill>
          <a:blip r:embed="rId2"/>
          <a:stretch>
            <a:fillRect/>
          </a:stretch>
        </p:blipFill>
        <p:spPr>
          <a:xfrm>
            <a:off x="4487919" y="2423433"/>
            <a:ext cx="3124200" cy="2340134"/>
          </a:xfrm>
          <a:prstGeom prst="roundRect">
            <a:avLst/>
          </a:prstGeom>
          <a:ln w="88900" cap="sq">
            <a:solidFill>
              <a:srgbClr val="FFFFFF"/>
            </a:solidFill>
            <a:miter lim="800000"/>
          </a:ln>
          <a:effectLst>
            <a:outerShdw blurRad="254000" algn="tl" rotWithShape="0">
              <a:srgbClr val="000000">
                <a:alpha val="43000"/>
              </a:srgbClr>
            </a:outerShdw>
          </a:effectLst>
        </p:spPr>
      </p:pic>
      <p:pic>
        <p:nvPicPr>
          <p:cNvPr id="5" name="Picture 4">
            <a:extLst>
              <a:ext uri="{FF2B5EF4-FFF2-40B4-BE49-F238E27FC236}">
                <a16:creationId xmlns:a16="http://schemas.microsoft.com/office/drawing/2014/main" id="{CBEC6320-0269-2B49-AEEB-70693E0B0555}"/>
              </a:ext>
            </a:extLst>
          </p:cNvPr>
          <p:cNvPicPr>
            <a:picLocks noChangeAspect="1"/>
          </p:cNvPicPr>
          <p:nvPr/>
        </p:nvPicPr>
        <p:blipFill rotWithShape="1">
          <a:blip r:embed="rId3"/>
          <a:srcRect t="7672" b="22751"/>
          <a:stretch/>
        </p:blipFill>
        <p:spPr>
          <a:xfrm>
            <a:off x="8315324" y="365125"/>
            <a:ext cx="3367088" cy="3578679"/>
          </a:xfrm>
          <a:prstGeom prst="roundRect">
            <a:avLst/>
          </a:prstGeom>
          <a:ln w="88900" cap="sq">
            <a:solidFill>
              <a:srgbClr val="FFFFFF"/>
            </a:solidFill>
            <a:miter lim="800000"/>
          </a:ln>
          <a:effectLst>
            <a:outerShdw blurRad="254000" algn="tl" rotWithShape="0">
              <a:srgbClr val="000000">
                <a:alpha val="43000"/>
              </a:srgbClr>
            </a:outerShdw>
          </a:effectLst>
        </p:spPr>
      </p:pic>
      <p:pic>
        <p:nvPicPr>
          <p:cNvPr id="6" name="Picture 5">
            <a:extLst>
              <a:ext uri="{FF2B5EF4-FFF2-40B4-BE49-F238E27FC236}">
                <a16:creationId xmlns:a16="http://schemas.microsoft.com/office/drawing/2014/main" id="{D242B32C-DD93-C748-982B-775BD4A2A856}"/>
              </a:ext>
            </a:extLst>
          </p:cNvPr>
          <p:cNvPicPr>
            <a:picLocks noChangeAspect="1"/>
          </p:cNvPicPr>
          <p:nvPr/>
        </p:nvPicPr>
        <p:blipFill rotWithShape="1">
          <a:blip r:embed="rId4"/>
          <a:srcRect t="13653"/>
          <a:stretch/>
        </p:blipFill>
        <p:spPr>
          <a:xfrm>
            <a:off x="312680" y="4242026"/>
            <a:ext cx="3649719" cy="2190750"/>
          </a:xfrm>
          <a:prstGeom prst="roundRect">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426264847"/>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D1D1D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3F44E-4758-3341-B108-A5FA12F446AF}"/>
              </a:ext>
            </a:extLst>
          </p:cNvPr>
          <p:cNvSpPr>
            <a:spLocks noGrp="1"/>
          </p:cNvSpPr>
          <p:nvPr>
            <p:ph type="title"/>
          </p:nvPr>
        </p:nvSpPr>
        <p:spPr>
          <a:xfrm>
            <a:off x="3605892" y="365125"/>
            <a:ext cx="7747907" cy="1335768"/>
          </a:xfrm>
        </p:spPr>
        <p:txBody>
          <a:bodyPr/>
          <a:lstStyle/>
          <a:p>
            <a:r>
              <a:rPr lang="en-US"/>
              <a:t>           </a:t>
            </a:r>
            <a:r>
              <a:rPr lang="en-US" i="1" u="sng">
                <a:latin typeface="Abadi" panose="020B0604020104020204" pitchFamily="34" charset="0"/>
              </a:rPr>
              <a:t>Shapes!</a:t>
            </a:r>
          </a:p>
        </p:txBody>
      </p:sp>
      <p:sp>
        <p:nvSpPr>
          <p:cNvPr id="3" name="Content Placeholder 2">
            <a:extLst>
              <a:ext uri="{FF2B5EF4-FFF2-40B4-BE49-F238E27FC236}">
                <a16:creationId xmlns:a16="http://schemas.microsoft.com/office/drawing/2014/main" id="{6F6EF40C-65AE-A04F-A29D-E3DE0B75E14F}"/>
              </a:ext>
            </a:extLst>
          </p:cNvPr>
          <p:cNvSpPr>
            <a:spLocks noGrp="1"/>
          </p:cNvSpPr>
          <p:nvPr>
            <p:ph idx="1"/>
          </p:nvPr>
        </p:nvSpPr>
        <p:spPr>
          <a:xfrm>
            <a:off x="4299856" y="1825625"/>
            <a:ext cx="3762105" cy="4925788"/>
          </a:xfrm>
        </p:spPr>
        <p:txBody>
          <a:bodyPr/>
          <a:lstStyle/>
          <a:p>
            <a:pPr marL="0" indent="0">
              <a:buNone/>
            </a:pPr>
            <a:r>
              <a:rPr lang="en-US">
                <a:latin typeface="Abadi" panose="020B0604020104020204" pitchFamily="34" charset="0"/>
              </a:rPr>
              <a:t>Shapes are intoduced from an extremely young age. They are presented as fun activities yet hone in on developiong fine motor skills and coordination that the child benefits from in preschooling years. </a:t>
            </a:r>
          </a:p>
        </p:txBody>
      </p:sp>
      <p:pic>
        <p:nvPicPr>
          <p:cNvPr id="4" name="Picture 3">
            <a:extLst>
              <a:ext uri="{FF2B5EF4-FFF2-40B4-BE49-F238E27FC236}">
                <a16:creationId xmlns:a16="http://schemas.microsoft.com/office/drawing/2014/main" id="{50E8BF05-7183-9148-937D-369DBC3252DC}"/>
              </a:ext>
            </a:extLst>
          </p:cNvPr>
          <p:cNvPicPr>
            <a:picLocks noChangeAspect="1"/>
          </p:cNvPicPr>
          <p:nvPr/>
        </p:nvPicPr>
        <p:blipFill>
          <a:blip r:embed="rId2"/>
          <a:stretch>
            <a:fillRect/>
          </a:stretch>
        </p:blipFill>
        <p:spPr>
          <a:xfrm>
            <a:off x="8463645" y="3785055"/>
            <a:ext cx="3107130" cy="270782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5" name="Picture 4">
            <a:extLst>
              <a:ext uri="{FF2B5EF4-FFF2-40B4-BE49-F238E27FC236}">
                <a16:creationId xmlns:a16="http://schemas.microsoft.com/office/drawing/2014/main" id="{A6D4FB87-D280-684E-BA0A-A0048D0250C1}"/>
              </a:ext>
            </a:extLst>
          </p:cNvPr>
          <p:cNvPicPr>
            <a:picLocks noChangeAspect="1"/>
          </p:cNvPicPr>
          <p:nvPr/>
        </p:nvPicPr>
        <p:blipFill>
          <a:blip r:embed="rId3"/>
          <a:stretch>
            <a:fillRect/>
          </a:stretch>
        </p:blipFill>
        <p:spPr>
          <a:xfrm>
            <a:off x="413003" y="1973080"/>
            <a:ext cx="2966357" cy="2966357"/>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5">
            <a:extLst>
              <a:ext uri="{FF2B5EF4-FFF2-40B4-BE49-F238E27FC236}">
                <a16:creationId xmlns:a16="http://schemas.microsoft.com/office/drawing/2014/main" id="{18F1C177-16A5-B749-B9E0-EAF5A91A903F}"/>
              </a:ext>
            </a:extLst>
          </p:cNvPr>
          <p:cNvPicPr>
            <a:picLocks noChangeAspect="1"/>
          </p:cNvPicPr>
          <p:nvPr/>
        </p:nvPicPr>
        <p:blipFill rotWithShape="1">
          <a:blip r:embed="rId4"/>
          <a:srcRect t="19076" b="9001"/>
          <a:stretch/>
        </p:blipFill>
        <p:spPr>
          <a:xfrm rot="10800000" flipV="1">
            <a:off x="8413241" y="347298"/>
            <a:ext cx="3094090" cy="3108960"/>
          </a:xfrm>
          <a:prstGeom prst="rect">
            <a:avLst/>
          </a:prstGeom>
          <a:ln>
            <a:noFill/>
          </a:ln>
          <a:effectLst>
            <a:softEdge rad="112500"/>
          </a:effectLst>
        </p:spPr>
      </p:pic>
    </p:spTree>
    <p:extLst>
      <p:ext uri="{BB962C8B-B14F-4D97-AF65-F5344CB8AC3E}">
        <p14:creationId xmlns:p14="http://schemas.microsoft.com/office/powerpoint/2010/main" val="3938664671"/>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D1773-59ED-9744-84B0-B6CB88E2C8AE}"/>
              </a:ext>
            </a:extLst>
          </p:cNvPr>
          <p:cNvSpPr>
            <a:spLocks noGrp="1"/>
          </p:cNvSpPr>
          <p:nvPr>
            <p:ph type="title"/>
          </p:nvPr>
        </p:nvSpPr>
        <p:spPr/>
        <p:txBody>
          <a:bodyPr/>
          <a:lstStyle/>
          <a:p>
            <a:r>
              <a:rPr lang="en-US" u="sng"/>
              <a:t>Hands on Math</a:t>
            </a:r>
          </a:p>
        </p:txBody>
      </p:sp>
      <p:sp>
        <p:nvSpPr>
          <p:cNvPr id="3" name="Content Placeholder 2">
            <a:extLst>
              <a:ext uri="{FF2B5EF4-FFF2-40B4-BE49-F238E27FC236}">
                <a16:creationId xmlns:a16="http://schemas.microsoft.com/office/drawing/2014/main" id="{927E939E-7DB8-8141-BBF1-6E78D8D8F405}"/>
              </a:ext>
            </a:extLst>
          </p:cNvPr>
          <p:cNvSpPr>
            <a:spLocks noGrp="1"/>
          </p:cNvSpPr>
          <p:nvPr>
            <p:ph idx="1"/>
          </p:nvPr>
        </p:nvSpPr>
        <p:spPr>
          <a:xfrm>
            <a:off x="717096" y="1431018"/>
            <a:ext cx="10515600" cy="4351338"/>
          </a:xfrm>
        </p:spPr>
        <p:txBody>
          <a:bodyPr/>
          <a:lstStyle/>
          <a:p>
            <a:pPr marL="0" indent="0">
              <a:buNone/>
            </a:pPr>
            <a:r>
              <a:rPr lang="en-US"/>
              <a:t>During early years, the hands on approach is used within schools, nurserys and playgroups, and used for a lot longer for children with additional needs. This allows the cognitive brain to develop. Many activities such as a number weave, bead threading, and apple tree numeracy can improve hand eye comunication, an increase of attention, productitivity, independent learning and repeatitive patterns. </a:t>
            </a:r>
          </a:p>
        </p:txBody>
      </p:sp>
      <p:pic>
        <p:nvPicPr>
          <p:cNvPr id="4" name="Picture 3">
            <a:extLst>
              <a:ext uri="{FF2B5EF4-FFF2-40B4-BE49-F238E27FC236}">
                <a16:creationId xmlns:a16="http://schemas.microsoft.com/office/drawing/2014/main" id="{ADB2470C-5F64-A849-8442-F61C00DC320F}"/>
              </a:ext>
            </a:extLst>
          </p:cNvPr>
          <p:cNvPicPr>
            <a:picLocks noChangeAspect="1"/>
          </p:cNvPicPr>
          <p:nvPr/>
        </p:nvPicPr>
        <p:blipFill>
          <a:blip r:embed="rId2"/>
          <a:stretch>
            <a:fillRect/>
          </a:stretch>
        </p:blipFill>
        <p:spPr>
          <a:xfrm>
            <a:off x="7946571" y="4222221"/>
            <a:ext cx="4245429" cy="2757714"/>
          </a:xfrm>
          <a:prstGeom prst="rect">
            <a:avLst/>
          </a:prstGeom>
        </p:spPr>
      </p:pic>
      <p:pic>
        <p:nvPicPr>
          <p:cNvPr id="5" name="Picture 4">
            <a:extLst>
              <a:ext uri="{FF2B5EF4-FFF2-40B4-BE49-F238E27FC236}">
                <a16:creationId xmlns:a16="http://schemas.microsoft.com/office/drawing/2014/main" id="{B407474F-6203-2743-BAE8-BBE8888C0271}"/>
              </a:ext>
            </a:extLst>
          </p:cNvPr>
          <p:cNvPicPr>
            <a:picLocks noChangeAspect="1"/>
          </p:cNvPicPr>
          <p:nvPr/>
        </p:nvPicPr>
        <p:blipFill>
          <a:blip r:embed="rId3"/>
          <a:stretch>
            <a:fillRect/>
          </a:stretch>
        </p:blipFill>
        <p:spPr>
          <a:xfrm>
            <a:off x="4003221" y="4222221"/>
            <a:ext cx="3943350" cy="2630183"/>
          </a:xfrm>
          <a:prstGeom prst="rect">
            <a:avLst/>
          </a:prstGeom>
        </p:spPr>
      </p:pic>
      <p:pic>
        <p:nvPicPr>
          <p:cNvPr id="6" name="Picture 5">
            <a:extLst>
              <a:ext uri="{FF2B5EF4-FFF2-40B4-BE49-F238E27FC236}">
                <a16:creationId xmlns:a16="http://schemas.microsoft.com/office/drawing/2014/main" id="{297217C3-6DEB-3B4A-A406-99502A7BCE89}"/>
              </a:ext>
            </a:extLst>
          </p:cNvPr>
          <p:cNvPicPr>
            <a:picLocks noChangeAspect="1"/>
          </p:cNvPicPr>
          <p:nvPr/>
        </p:nvPicPr>
        <p:blipFill>
          <a:blip r:embed="rId4"/>
          <a:stretch>
            <a:fillRect/>
          </a:stretch>
        </p:blipFill>
        <p:spPr>
          <a:xfrm>
            <a:off x="0" y="4230886"/>
            <a:ext cx="4003221" cy="2627114"/>
          </a:xfrm>
          <a:prstGeom prst="rect">
            <a:avLst/>
          </a:prstGeom>
        </p:spPr>
      </p:pic>
    </p:spTree>
    <p:extLst>
      <p:ext uri="{BB962C8B-B14F-4D97-AF65-F5344CB8AC3E}">
        <p14:creationId xmlns:p14="http://schemas.microsoft.com/office/powerpoint/2010/main" val="2355731227"/>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8CDB"/>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53151-4A56-0B45-8C3E-E3DB597228F2}"/>
              </a:ext>
            </a:extLst>
          </p:cNvPr>
          <p:cNvSpPr>
            <a:spLocks noGrp="1"/>
          </p:cNvSpPr>
          <p:nvPr>
            <p:ph type="title"/>
          </p:nvPr>
        </p:nvSpPr>
        <p:spPr>
          <a:xfrm>
            <a:off x="538843" y="2155"/>
            <a:ext cx="10515600" cy="1325563"/>
          </a:xfrm>
        </p:spPr>
        <p:txBody>
          <a:bodyPr/>
          <a:lstStyle/>
          <a:p>
            <a:r>
              <a:rPr lang="en-US" u="sng"/>
              <a:t>Multi Sensory Math</a:t>
            </a:r>
          </a:p>
        </p:txBody>
      </p:sp>
      <p:sp>
        <p:nvSpPr>
          <p:cNvPr id="3" name="Content Placeholder 2">
            <a:extLst>
              <a:ext uri="{FF2B5EF4-FFF2-40B4-BE49-F238E27FC236}">
                <a16:creationId xmlns:a16="http://schemas.microsoft.com/office/drawing/2014/main" id="{8E6E9878-BEFC-1748-8A1C-5DDD1F76A878}"/>
              </a:ext>
            </a:extLst>
          </p:cNvPr>
          <p:cNvSpPr>
            <a:spLocks noGrp="1"/>
          </p:cNvSpPr>
          <p:nvPr>
            <p:ph idx="1"/>
          </p:nvPr>
        </p:nvSpPr>
        <p:spPr>
          <a:xfrm>
            <a:off x="538843" y="1129393"/>
            <a:ext cx="10515600" cy="4351338"/>
          </a:xfrm>
        </p:spPr>
        <p:txBody>
          <a:bodyPr/>
          <a:lstStyle/>
          <a:p>
            <a:pPr marL="0" indent="0">
              <a:buNone/>
            </a:pPr>
            <a:r>
              <a:rPr lang="en-US"/>
              <a:t>Sensory math allows for the pupil to feel free and forget </a:t>
            </a:r>
          </a:p>
          <a:p>
            <a:pPr marL="0" indent="0">
              <a:buNone/>
            </a:pPr>
            <a:r>
              <a:rPr lang="en-US"/>
              <a:t>they are learning. It can be any object of ‘messy play’,</a:t>
            </a:r>
          </a:p>
          <a:p>
            <a:pPr marL="0" indent="0">
              <a:buNone/>
            </a:pPr>
            <a:r>
              <a:rPr lang="en-US"/>
              <a:t>Including shaving foam, rice and sand. This can be easily </a:t>
            </a:r>
          </a:p>
          <a:p>
            <a:pPr marL="0" indent="0">
              <a:buNone/>
            </a:pPr>
            <a:r>
              <a:rPr lang="en-US"/>
              <a:t>Written in and shaken out. Other methods of sensory</a:t>
            </a:r>
          </a:p>
          <a:p>
            <a:pPr marL="0" indent="0">
              <a:buNone/>
            </a:pPr>
            <a:r>
              <a:rPr lang="en-US"/>
              <a:t>Math include object placement and mushroom pin </a:t>
            </a:r>
          </a:p>
          <a:p>
            <a:pPr marL="0" indent="0">
              <a:buNone/>
            </a:pPr>
            <a:r>
              <a:rPr lang="en-US"/>
              <a:t>boards. </a:t>
            </a:r>
          </a:p>
        </p:txBody>
      </p:sp>
      <p:pic>
        <p:nvPicPr>
          <p:cNvPr id="4" name="Picture 3">
            <a:extLst>
              <a:ext uri="{FF2B5EF4-FFF2-40B4-BE49-F238E27FC236}">
                <a16:creationId xmlns:a16="http://schemas.microsoft.com/office/drawing/2014/main" id="{9D380617-AE17-C947-8D0F-3CD8E48A4345}"/>
              </a:ext>
            </a:extLst>
          </p:cNvPr>
          <p:cNvPicPr>
            <a:picLocks noChangeAspect="1"/>
          </p:cNvPicPr>
          <p:nvPr/>
        </p:nvPicPr>
        <p:blipFill>
          <a:blip r:embed="rId2"/>
          <a:stretch>
            <a:fillRect/>
          </a:stretch>
        </p:blipFill>
        <p:spPr>
          <a:xfrm>
            <a:off x="224849" y="3959679"/>
            <a:ext cx="3933026" cy="2937630"/>
          </a:xfrm>
          <a:prstGeom prst="ellipse">
            <a:avLst/>
          </a:prstGeom>
          <a:ln>
            <a:noFill/>
          </a:ln>
          <a:effectLst>
            <a:softEdge rad="112500"/>
          </a:effectLst>
        </p:spPr>
      </p:pic>
      <p:pic>
        <p:nvPicPr>
          <p:cNvPr id="5" name="Picture 4">
            <a:extLst>
              <a:ext uri="{FF2B5EF4-FFF2-40B4-BE49-F238E27FC236}">
                <a16:creationId xmlns:a16="http://schemas.microsoft.com/office/drawing/2014/main" id="{9CFD446F-6D55-7F41-A0E6-3FC73BF44F9D}"/>
              </a:ext>
            </a:extLst>
          </p:cNvPr>
          <p:cNvPicPr>
            <a:picLocks noChangeAspect="1"/>
          </p:cNvPicPr>
          <p:nvPr/>
        </p:nvPicPr>
        <p:blipFill>
          <a:blip r:embed="rId3"/>
          <a:stretch>
            <a:fillRect/>
          </a:stretch>
        </p:blipFill>
        <p:spPr>
          <a:xfrm>
            <a:off x="8568002" y="585107"/>
            <a:ext cx="3693114" cy="5143500"/>
          </a:xfrm>
          <a:prstGeom prst="ellipse">
            <a:avLst/>
          </a:prstGeom>
          <a:ln>
            <a:noFill/>
          </a:ln>
          <a:effectLst>
            <a:softEdge rad="112500"/>
          </a:effectLst>
        </p:spPr>
      </p:pic>
      <p:pic>
        <p:nvPicPr>
          <p:cNvPr id="6" name="Picture 5">
            <a:extLst>
              <a:ext uri="{FF2B5EF4-FFF2-40B4-BE49-F238E27FC236}">
                <a16:creationId xmlns:a16="http://schemas.microsoft.com/office/drawing/2014/main" id="{1D64C8AF-17F5-0E46-BD73-D2FD0BB83597}"/>
              </a:ext>
            </a:extLst>
          </p:cNvPr>
          <p:cNvPicPr>
            <a:picLocks noChangeAspect="1"/>
          </p:cNvPicPr>
          <p:nvPr/>
        </p:nvPicPr>
        <p:blipFill>
          <a:blip r:embed="rId4"/>
          <a:stretch>
            <a:fillRect/>
          </a:stretch>
        </p:blipFill>
        <p:spPr>
          <a:xfrm>
            <a:off x="4771226" y="4056440"/>
            <a:ext cx="4116161" cy="2744107"/>
          </a:xfrm>
          <a:prstGeom prst="ellipse">
            <a:avLst/>
          </a:prstGeom>
          <a:ln>
            <a:noFill/>
          </a:ln>
          <a:effectLst>
            <a:softEdge rad="112500"/>
          </a:effectLst>
        </p:spPr>
      </p:pic>
    </p:spTree>
    <p:extLst>
      <p:ext uri="{BB962C8B-B14F-4D97-AF65-F5344CB8AC3E}">
        <p14:creationId xmlns:p14="http://schemas.microsoft.com/office/powerpoint/2010/main" val="247015286"/>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EC3E5-527A-8648-8716-CEA34D89F7D5}"/>
              </a:ext>
            </a:extLst>
          </p:cNvPr>
          <p:cNvSpPr>
            <a:spLocks noGrp="1"/>
          </p:cNvSpPr>
          <p:nvPr>
            <p:ph type="title"/>
          </p:nvPr>
        </p:nvSpPr>
        <p:spPr>
          <a:xfrm>
            <a:off x="212272" y="174625"/>
            <a:ext cx="10515600" cy="655411"/>
          </a:xfrm>
        </p:spPr>
        <p:txBody>
          <a:bodyPr/>
          <a:lstStyle/>
          <a:p>
            <a:r>
              <a:rPr lang="en-US"/>
              <a:t>References:</a:t>
            </a:r>
          </a:p>
        </p:txBody>
      </p:sp>
      <p:sp>
        <p:nvSpPr>
          <p:cNvPr id="3" name="Content Placeholder 2">
            <a:extLst>
              <a:ext uri="{FF2B5EF4-FFF2-40B4-BE49-F238E27FC236}">
                <a16:creationId xmlns:a16="http://schemas.microsoft.com/office/drawing/2014/main" id="{61A0C589-671E-C541-9A12-27E8335BAB5E}"/>
              </a:ext>
            </a:extLst>
          </p:cNvPr>
          <p:cNvSpPr>
            <a:spLocks noGrp="1"/>
          </p:cNvSpPr>
          <p:nvPr>
            <p:ph idx="1"/>
          </p:nvPr>
        </p:nvSpPr>
        <p:spPr>
          <a:xfrm>
            <a:off x="212272" y="628198"/>
            <a:ext cx="10515600" cy="4351338"/>
          </a:xfrm>
        </p:spPr>
        <p:txBody>
          <a:bodyPr>
            <a:noAutofit/>
          </a:bodyPr>
          <a:lstStyle/>
          <a:p>
            <a:pPr marL="0" indent="0">
              <a:buNone/>
            </a:pPr>
            <a:r>
              <a:rPr lang="en-US" sz="1050"/>
              <a:t>Rippel, M (2021) ’10 Salt Trays For Fun Writing Practice.’ [Blog] Available at: </a:t>
            </a:r>
            <a:r>
              <a:rPr lang="en-US" sz="1050">
                <a:hlinkClick r:id="rId2"/>
              </a:rPr>
              <a:t>https://blog.allaboutlearningpress.com/salt-trays/</a:t>
            </a:r>
            <a:r>
              <a:rPr lang="en-US" sz="1050"/>
              <a:t> (Accessed 11</a:t>
            </a:r>
            <a:r>
              <a:rPr lang="en-US" sz="1050" baseline="30000"/>
              <a:t>th</a:t>
            </a:r>
            <a:r>
              <a:rPr lang="en-US" sz="1050"/>
              <a:t> Jan 2021) </a:t>
            </a:r>
          </a:p>
          <a:p>
            <a:pPr marL="0" indent="0">
              <a:buNone/>
            </a:pPr>
            <a:r>
              <a:rPr lang="en-US" sz="1050"/>
              <a:t>Unknown (2015) ‘Number matching activities for kids’. [Blog] Available at: </a:t>
            </a:r>
            <a:r>
              <a:rPr lang="en-US" sz="1050">
                <a:hlinkClick r:id="rId3"/>
              </a:rPr>
              <a:t>https://laughingkidslearn.com/number-matching-activity-kids/</a:t>
            </a:r>
            <a:r>
              <a:rPr lang="en-US" sz="1050"/>
              <a:t> (Accessed 11</a:t>
            </a:r>
            <a:r>
              <a:rPr lang="en-US" sz="1050" baseline="30000"/>
              <a:t>th</a:t>
            </a:r>
            <a:r>
              <a:rPr lang="en-US" sz="1050"/>
              <a:t> Jan 2021).</a:t>
            </a:r>
          </a:p>
          <a:p>
            <a:pPr marL="0" indent="0">
              <a:buNone/>
            </a:pPr>
            <a:r>
              <a:rPr lang="en-US" sz="1050"/>
              <a:t>Timeless adventures (2013) ‘Numbers sensory bin’ January 22</a:t>
            </a:r>
            <a:r>
              <a:rPr lang="en-US" sz="1050" baseline="30000"/>
              <a:t>nd</a:t>
            </a:r>
            <a:r>
              <a:rPr lang="en-US" sz="1050"/>
              <a:t>. Available at: </a:t>
            </a:r>
            <a:r>
              <a:rPr lang="en-US" sz="1050">
                <a:hlinkClick r:id="rId4"/>
              </a:rPr>
              <a:t>https://timelessadventures.wordpress.com/2013/01/22/numbers-sensory-bin/</a:t>
            </a:r>
            <a:r>
              <a:rPr lang="en-US" sz="1050"/>
              <a:t> (Accessed 11</a:t>
            </a:r>
            <a:r>
              <a:rPr lang="en-US" sz="1050" baseline="30000"/>
              <a:t>th</a:t>
            </a:r>
            <a:r>
              <a:rPr lang="en-US" sz="1050"/>
              <a:t> Jan 2021)</a:t>
            </a:r>
          </a:p>
          <a:p>
            <a:pPr marL="0" indent="0">
              <a:buNone/>
            </a:pPr>
            <a:r>
              <a:rPr lang="en-US" sz="1050"/>
              <a:t>Maths Materials (2021) ‘Beads and Threading laces’. Available at: </a:t>
            </a:r>
            <a:r>
              <a:rPr lang="en-US" sz="1050">
                <a:hlinkClick r:id="rId5"/>
              </a:rPr>
              <a:t>http://mathsmaterials.com/beads-and-threading-laces/</a:t>
            </a:r>
            <a:r>
              <a:rPr lang="en-US" sz="1050"/>
              <a:t> (Accessed 11</a:t>
            </a:r>
            <a:r>
              <a:rPr lang="en-US" sz="1050" baseline="30000"/>
              <a:t>th</a:t>
            </a:r>
            <a:r>
              <a:rPr lang="en-US" sz="1050"/>
              <a:t> Jan 2021)</a:t>
            </a:r>
          </a:p>
          <a:p>
            <a:pPr marL="0" indent="0">
              <a:buNone/>
            </a:pPr>
            <a:r>
              <a:rPr lang="en-US" sz="1050"/>
              <a:t>Toddler at Play (2021) ‘Number weave’ Available at: </a:t>
            </a:r>
            <a:r>
              <a:rPr lang="en-US" sz="1050">
                <a:hlinkClick r:id="rId6"/>
              </a:rPr>
              <a:t>https://www.toddleratplay.com/2018/09/14/number-weave-activity/</a:t>
            </a:r>
            <a:r>
              <a:rPr lang="en-US" sz="1050"/>
              <a:t> (Accessed 11</a:t>
            </a:r>
            <a:r>
              <a:rPr lang="en-US" sz="1050" baseline="30000"/>
              <a:t>th</a:t>
            </a:r>
            <a:r>
              <a:rPr lang="en-US" sz="1050"/>
              <a:t> Jan 2021)</a:t>
            </a:r>
          </a:p>
          <a:p>
            <a:pPr marL="0" indent="0">
              <a:buNone/>
            </a:pPr>
            <a:r>
              <a:rPr lang="en-US" sz="1050"/>
              <a:t>Fun learning fot kids (2020) ‘Apple Tree’ [Blog] Available at: </a:t>
            </a:r>
            <a:r>
              <a:rPr lang="en-US" sz="1050">
                <a:hlinkClick r:id="rId7"/>
              </a:rPr>
              <a:t>https://funlearningforkids.com/apple-tree-number-matching-activity/</a:t>
            </a:r>
            <a:r>
              <a:rPr lang="en-US" sz="1050"/>
              <a:t> (Accessed 11</a:t>
            </a:r>
            <a:r>
              <a:rPr lang="en-US" sz="1050" baseline="30000"/>
              <a:t>th</a:t>
            </a:r>
            <a:r>
              <a:rPr lang="en-US" sz="1050"/>
              <a:t> Jan 2021)</a:t>
            </a:r>
          </a:p>
          <a:p>
            <a:pPr marL="0" indent="0">
              <a:buNone/>
            </a:pPr>
            <a:r>
              <a:rPr lang="en-US" sz="1050"/>
              <a:t>Punkoney, S. (2015) ‘Build a train’;A Preschooler addition game’. [blog] Available at: </a:t>
            </a:r>
            <a:r>
              <a:rPr lang="en-US" sz="1050">
                <a:hlinkClick r:id="rId8"/>
              </a:rPr>
              <a:t>https://stayathomeeducator.com/build-a-train-a-preschool-addition-game/</a:t>
            </a:r>
            <a:r>
              <a:rPr lang="en-US" sz="1050"/>
              <a:t> (Accessed 11</a:t>
            </a:r>
            <a:r>
              <a:rPr lang="en-US" sz="1050" baseline="30000"/>
              <a:t>th</a:t>
            </a:r>
            <a:r>
              <a:rPr lang="en-US" sz="1050"/>
              <a:t> Jan 2021)</a:t>
            </a:r>
          </a:p>
          <a:p>
            <a:pPr marL="0" indent="0">
              <a:buNone/>
            </a:pPr>
            <a:r>
              <a:rPr lang="en-US" sz="1050"/>
              <a:t>The autism classroom ‘Numicon’ </a:t>
            </a:r>
          </a:p>
          <a:p>
            <a:pPr marL="0" indent="0">
              <a:buNone/>
            </a:pPr>
            <a:r>
              <a:rPr lang="en-US" sz="1050"/>
              <a:t>Twinkl Numicon shape cards.  Available at: </a:t>
            </a:r>
            <a:r>
              <a:rPr lang="en-US" sz="1050">
                <a:hlinkClick r:id="rId9"/>
              </a:rPr>
              <a:t>https://www.twinkl.co.uk/resource/t-n-5483-number-shape-bonds-to-20-flashcards</a:t>
            </a:r>
            <a:r>
              <a:rPr lang="en-US" sz="1050"/>
              <a:t> (Accessed 10th Jan 2021)</a:t>
            </a:r>
          </a:p>
          <a:p>
            <a:pPr marL="0" indent="0">
              <a:buNone/>
            </a:pPr>
            <a:r>
              <a:rPr lang="en-US" sz="1050"/>
              <a:t>Sparklebox Number formation worksheets. Available at: https://www.sparklebox.co.uk/maths/numbers/number-formation.html ( Accessed 10</a:t>
            </a:r>
            <a:r>
              <a:rPr lang="en-US" sz="1050" baseline="30000"/>
              <a:t>th</a:t>
            </a:r>
            <a:r>
              <a:rPr lang="en-US" sz="1050"/>
              <a:t> Jan 2021)</a:t>
            </a:r>
          </a:p>
          <a:p>
            <a:pPr marL="0" indent="0">
              <a:buNone/>
            </a:pPr>
            <a:r>
              <a:rPr lang="en-US" sz="1050"/>
              <a:t>Physic blog. (2021) ‘How children learn to write’ [Blog] Available at: </a:t>
            </a:r>
            <a:r>
              <a:rPr lang="en-US" sz="1050">
                <a:hlinkClick r:id="rId10"/>
              </a:rPr>
              <a:t>https://www.physiocomestoyou.co.uk/blog/how-children-learn-to-write/</a:t>
            </a:r>
            <a:r>
              <a:rPr lang="en-US" sz="1050"/>
              <a:t> (Accessed 10</a:t>
            </a:r>
            <a:r>
              <a:rPr lang="en-US" sz="1050" baseline="30000"/>
              <a:t>th</a:t>
            </a:r>
            <a:r>
              <a:rPr lang="en-US" sz="1050"/>
              <a:t> Jan 2021)</a:t>
            </a:r>
          </a:p>
          <a:p>
            <a:pPr marL="0" indent="0">
              <a:buNone/>
            </a:pPr>
            <a:r>
              <a:rPr lang="en-US" sz="1050"/>
              <a:t>The School Run (2021) ‘The Number Line’  Available at: https://www.theschoolrun.com/what-number-line  (Accessed 10th Jan 2021) </a:t>
            </a:r>
          </a:p>
          <a:p>
            <a:pPr marL="0" indent="0">
              <a:buNone/>
            </a:pPr>
            <a:r>
              <a:rPr lang="en-US" sz="1050"/>
              <a:t>Counting Blocks (2008) [Reddit] October 26. Available at: </a:t>
            </a:r>
            <a:r>
              <a:rPr lang="en-US" sz="1050">
                <a:hlinkClick r:id="rId11"/>
              </a:rPr>
              <a:t>https://www.reddit.com/r/nostalgia/comments/6frdjw/counting_blocks_aka_improvised_light_sabers/</a:t>
            </a:r>
            <a:r>
              <a:rPr lang="en-US" sz="1050"/>
              <a:t> (Accessed Jan 10</a:t>
            </a:r>
            <a:r>
              <a:rPr lang="en-US" sz="1050" baseline="30000"/>
              <a:t>th</a:t>
            </a:r>
            <a:r>
              <a:rPr lang="en-US" sz="1050"/>
              <a:t> 2021)</a:t>
            </a:r>
          </a:p>
          <a:p>
            <a:pPr marL="0" indent="0">
              <a:buNone/>
            </a:pPr>
            <a:r>
              <a:rPr lang="en-US" sz="1050"/>
              <a:t>Findel (2021)  Animal Counters. Available at: </a:t>
            </a:r>
            <a:r>
              <a:rPr lang="en-US" sz="1050">
                <a:hlinkClick r:id="rId12"/>
              </a:rPr>
              <a:t>https://www.findel-education.co.uk/product/curricular/mathematics/early-maths/animal-counters-in-tub-pack-192/he165665</a:t>
            </a:r>
            <a:r>
              <a:rPr lang="en-US" sz="1050"/>
              <a:t> (Accessed 10th Jan 2021)</a:t>
            </a:r>
          </a:p>
          <a:p>
            <a:pPr marL="0" indent="0">
              <a:buNone/>
            </a:pPr>
            <a:r>
              <a:rPr lang="en-US" sz="1050"/>
              <a:t>Cove Infant School (2019)  ‘Maths Counters’ Available at: </a:t>
            </a:r>
            <a:r>
              <a:rPr lang="en-US" sz="1050">
                <a:hlinkClick r:id="rId13"/>
              </a:rPr>
              <a:t>https://coveinfantschool.co.uk/classes/year-2-butterfly/maths-counters/</a:t>
            </a:r>
            <a:r>
              <a:rPr lang="en-US" sz="1050"/>
              <a:t> (Accessed 11</a:t>
            </a:r>
            <a:r>
              <a:rPr lang="en-US" sz="1050" baseline="30000"/>
              <a:t>th</a:t>
            </a:r>
            <a:r>
              <a:rPr lang="en-US" sz="1050"/>
              <a:t> Jan 2021) </a:t>
            </a:r>
          </a:p>
          <a:p>
            <a:pPr marL="0" indent="0">
              <a:buNone/>
            </a:pPr>
            <a:r>
              <a:rPr lang="en-US" sz="1050"/>
              <a:t>Alternitive (2021) ‘The best shape sorters’ [blog] Available at: </a:t>
            </a:r>
            <a:r>
              <a:rPr lang="en-US" sz="1050">
                <a:hlinkClick r:id="rId14"/>
              </a:rPr>
              <a:t>https://alternative.me/shape-sorters</a:t>
            </a:r>
            <a:r>
              <a:rPr lang="en-US" sz="1050"/>
              <a:t> (Accessed 11th Jan 2021)</a:t>
            </a:r>
          </a:p>
          <a:p>
            <a:pPr marL="0" indent="0">
              <a:buNone/>
            </a:pPr>
            <a:r>
              <a:rPr lang="en-US" sz="1050"/>
              <a:t>Jaques London (2021) ‘Lets learn shapes matching board’ Available at: </a:t>
            </a:r>
            <a:r>
              <a:rPr lang="en-US" sz="1050">
                <a:hlinkClick r:id="rId15"/>
              </a:rPr>
              <a:t>https://www.jaqueslondon.co.uk/products/lets-learn-shapes-matching-board</a:t>
            </a:r>
            <a:r>
              <a:rPr lang="en-US" sz="1050"/>
              <a:t> (Accessed on 11th Jan 2021)</a:t>
            </a:r>
          </a:p>
          <a:p>
            <a:pPr marL="0" indent="0">
              <a:buNone/>
            </a:pPr>
            <a:r>
              <a:rPr lang="en-US" sz="1050"/>
              <a:t>All Kids Network (2006) ‘’Match shapes worksheet’ Available at: </a:t>
            </a:r>
            <a:r>
              <a:rPr lang="en-US" sz="1050">
                <a:hlinkClick r:id="rId16"/>
              </a:rPr>
              <a:t>https://www.allkidsnetwork.com/shapes/match-shapes.asp</a:t>
            </a:r>
            <a:r>
              <a:rPr lang="en-US" sz="1050"/>
              <a:t> (Accessed 10th Jan 2021)</a:t>
            </a:r>
          </a:p>
          <a:p>
            <a:pPr marL="0" indent="0">
              <a:buNone/>
            </a:pPr>
            <a:r>
              <a:rPr lang="en-US" sz="1050"/>
              <a:t>Murals Wallpaper (2021) ‘Abstract numbers wallpaper’ Available at: https://www.mural-wallpaper.com/wallpaper-murals/childrens/nursery/abstract-numbers-wallpaper-mural-art/ (Accessed 10</a:t>
            </a:r>
            <a:r>
              <a:rPr lang="en-US" sz="1050" baseline="30000"/>
              <a:t>th</a:t>
            </a:r>
            <a:r>
              <a:rPr lang="en-US" sz="1050"/>
              <a:t> Jan 2021)</a:t>
            </a:r>
          </a:p>
          <a:p>
            <a:pPr marL="0" indent="0">
              <a:buNone/>
            </a:pPr>
            <a:r>
              <a:rPr lang="en-US" sz="1050"/>
              <a:t>Wordpress- The Austistic Calssroom  Available at: </a:t>
            </a:r>
            <a:r>
              <a:rPr lang="en-US" sz="1050">
                <a:hlinkClick r:id="rId17"/>
              </a:rPr>
              <a:t>https://theautismclassroom.wordpress.com/maths/</a:t>
            </a:r>
            <a:r>
              <a:rPr lang="en-US" sz="1050"/>
              <a:t> (Accessed 10</a:t>
            </a:r>
            <a:r>
              <a:rPr lang="en-US" sz="1050" baseline="30000"/>
              <a:t>th</a:t>
            </a:r>
            <a:r>
              <a:rPr lang="en-US" sz="1050"/>
              <a:t> Jan 2021) </a:t>
            </a:r>
          </a:p>
          <a:p>
            <a:pPr marL="0" indent="0">
              <a:buNone/>
            </a:pPr>
            <a:r>
              <a:rPr lang="en-US" sz="1050"/>
              <a:t>Vectorstock  (2021) ‘Addition ffor kids.’ Available at: </a:t>
            </a:r>
            <a:r>
              <a:rPr lang="en-US" sz="1050">
                <a:hlinkClick r:id="rId18"/>
              </a:rPr>
              <a:t>https://www.vectorstock.com/royalty-free-vector/educational-math-children-game-addition-for-kids-vector-26843905</a:t>
            </a:r>
            <a:r>
              <a:rPr lang="en-US" sz="1050"/>
              <a:t> (Accessed on 11th Jan 2021) </a:t>
            </a:r>
          </a:p>
        </p:txBody>
      </p:sp>
      <p:sp>
        <p:nvSpPr>
          <p:cNvPr id="4" name="TextBox 3">
            <a:extLst>
              <a:ext uri="{FF2B5EF4-FFF2-40B4-BE49-F238E27FC236}">
                <a16:creationId xmlns:a16="http://schemas.microsoft.com/office/drawing/2014/main" id="{B0C4A81C-E560-A34A-8DAF-FD479ED9A3EF}"/>
              </a:ext>
            </a:extLst>
          </p:cNvPr>
          <p:cNvSpPr txBox="1"/>
          <p:nvPr/>
        </p:nvSpPr>
        <p:spPr>
          <a:xfrm>
            <a:off x="5181600" y="2514600"/>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730018651"/>
      </p:ext>
    </p:extLst>
  </p:cSld>
  <p:clrMapOvr>
    <a:masterClrMapping/>
  </p:clrMapOvr>
  <mc:AlternateContent xmlns:mc="http://schemas.openxmlformats.org/markup-compatibility/2006">
    <mc:Choice xmlns:p14="http://schemas.microsoft.com/office/powerpoint/2010/main" Requires="p14">
      <p:transition spd="slow">
        <p14:flash/>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Early Intervention</vt:lpstr>
      <vt:lpstr>Hand-Eye Co-Ordination </vt:lpstr>
      <vt:lpstr>Numbers at a Glance. </vt:lpstr>
      <vt:lpstr>Colour Co-ordination</vt:lpstr>
      <vt:lpstr>Addition</vt:lpstr>
      <vt:lpstr>           Shapes!</vt:lpstr>
      <vt:lpstr>Hands on Math</vt:lpstr>
      <vt:lpstr>Multi Sensory Math</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Roxanne Paige Walton (1909922)</dc:creator>
  <cp:lastModifiedBy>Roxanne Paige Walton (1909922)</cp:lastModifiedBy>
  <cp:revision>1</cp:revision>
  <dcterms:created xsi:type="dcterms:W3CDTF">2021-01-11T17:29:55Z</dcterms:created>
  <dcterms:modified xsi:type="dcterms:W3CDTF">2021-01-12T23:42:15Z</dcterms:modified>
</cp:coreProperties>
</file>