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 id="2147483672" r:id="rId2"/>
    <p:sldMasterId id="2147483673" r:id="rId3"/>
  </p:sldMasterIdLst>
  <p:notesMasterIdLst>
    <p:notesMasterId r:id="rId13"/>
  </p:notesMasterIdLst>
  <p:sldIdLst>
    <p:sldId id="256" r:id="rId4"/>
    <p:sldId id="257" r:id="rId5"/>
    <p:sldId id="262" r:id="rId6"/>
    <p:sldId id="265" r:id="rId7"/>
    <p:sldId id="267" r:id="rId8"/>
    <p:sldId id="268" r:id="rId9"/>
    <p:sldId id="269" r:id="rId10"/>
    <p:sldId id="270" r:id="rId11"/>
    <p:sldId id="266" r:id="rId12"/>
  </p:sldIdLst>
  <p:sldSz cx="9144000" cy="5143500" type="screen16x9"/>
  <p:notesSz cx="6858000" cy="9144000"/>
  <p:embeddedFontLst>
    <p:embeddedFont>
      <p:font typeface="Gill Sans" panose="020B0604020202020204" charset="0"/>
      <p:regular r:id="rId14"/>
      <p:bold r:id="rId15"/>
    </p:embeddedFont>
    <p:embeddedFont>
      <p:font typeface="Poppins" panose="020B060402020202020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BB60314-EB6D-4058-A887-C5F867CF5A42}">
  <a:tblStyle styleId="{7BB60314-EB6D-4058-A887-C5F867CF5A42}"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font" Target="fonts/font4.fntdata"/><Relationship Id="rId2" Type="http://schemas.openxmlformats.org/officeDocument/2006/relationships/slideMaster" Target="slideMasters/slideMaster2.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font" Target="fonts/font6.fntdata"/><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5b789f12dd_2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1" name="Google Shape;141;g5b789f12dd_2_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5b789f12dd_2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7" name="Google Shape;147;g5b789f12dd_2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5c5efe4611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5c5efe461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5b789f12dd_2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g5b789f12dd_2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5b789f12dd_2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g5b789f12dd_2_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a:endParaRPr/>
          </a:p>
        </p:txBody>
      </p:sp>
      <p:sp>
        <p:nvSpPr>
          <p:cNvPr id="59" name="Google Shape;59;p14"/>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71" name="Google Shape;71;p16"/>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4"/>
        <p:cNvGrpSpPr/>
        <p:nvPr/>
      </p:nvGrpSpPr>
      <p:grpSpPr>
        <a:xfrm>
          <a:off x="0" y="0"/>
          <a:ext cx="0" cy="0"/>
          <a:chOff x="0" y="0"/>
          <a:chExt cx="0" cy="0"/>
        </a:xfrm>
      </p:grpSpPr>
      <p:sp>
        <p:nvSpPr>
          <p:cNvPr id="75" name="Google Shape;75;p17"/>
          <p:cNvSpPr txBox="1">
            <a:spLocks noGrp="1"/>
          </p:cNvSpPr>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a:endParaRPr/>
          </a:p>
        </p:txBody>
      </p:sp>
      <p:sp>
        <p:nvSpPr>
          <p:cNvPr id="77" name="Google Shape;77;p17"/>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8" name="Google Shape;78;p17"/>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80"/>
        <p:cNvGrpSpPr/>
        <p:nvPr/>
      </p:nvGrpSpPr>
      <p:grpSpPr>
        <a:xfrm>
          <a:off x="0" y="0"/>
          <a:ext cx="0" cy="0"/>
          <a:chOff x="0" y="0"/>
          <a:chExt cx="0" cy="0"/>
        </a:xfrm>
      </p:grpSpPr>
      <p:sp>
        <p:nvSpPr>
          <p:cNvPr id="81" name="Google Shape;81;p18"/>
          <p:cNvSpPr txBox="1">
            <a:spLocks noGrp="1"/>
          </p:cNvSpPr>
          <p:nvPr>
            <p:ph type="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2" name="Google Shape;82;p18"/>
          <p:cNvSpPr txBox="1">
            <a:spLocks noGrp="1"/>
          </p:cNvSpPr>
          <p:nvPr>
            <p:ph type="body" idx="1"/>
          </p:nvPr>
        </p:nvSpPr>
        <p:spPr>
          <a:xfrm>
            <a:off x="2021395" y="3264349"/>
            <a:ext cx="5101209" cy="948812"/>
          </a:xfrm>
          <a:prstGeom prst="rect">
            <a:avLst/>
          </a:prstGeom>
          <a:noFill/>
          <a:ln>
            <a:noFill/>
          </a:ln>
        </p:spPr>
        <p:txBody>
          <a:bodyPr spcFirstLastPara="1" wrap="square" lIns="68575" tIns="34275" rIns="68575" bIns="34275" anchor="t" anchorCtr="1"/>
          <a:lstStyle>
            <a:lvl1pPr marL="457200" lvl="0" indent="-228600" algn="l">
              <a:lnSpc>
                <a:spcPct val="100000"/>
              </a:lnSpc>
              <a:spcBef>
                <a:spcPts val="800"/>
              </a:spcBef>
              <a:spcAft>
                <a:spcPts val="0"/>
              </a:spcAft>
              <a:buSzPts val="1500"/>
              <a:buNone/>
              <a:defRPr sz="1500">
                <a:solidFill>
                  <a:schemeClr val="lt1"/>
                </a:solidFill>
              </a:defRPr>
            </a:lvl1pPr>
            <a:lvl2pPr marL="914400" lvl="1" indent="-228600" algn="l">
              <a:lnSpc>
                <a:spcPct val="100000"/>
              </a:lnSpc>
              <a:spcBef>
                <a:spcPts val="800"/>
              </a:spcBef>
              <a:spcAft>
                <a:spcPts val="0"/>
              </a:spcAft>
              <a:buSzPts val="1500"/>
              <a:buNone/>
              <a:defRPr sz="1500">
                <a:solidFill>
                  <a:schemeClr val="lt1"/>
                </a:solidFill>
              </a:defRPr>
            </a:lvl2pPr>
            <a:lvl3pPr marL="1371600" lvl="2" indent="-228600" algn="l">
              <a:lnSpc>
                <a:spcPct val="100000"/>
              </a:lnSpc>
              <a:spcBef>
                <a:spcPts val="800"/>
              </a:spcBef>
              <a:spcAft>
                <a:spcPts val="0"/>
              </a:spcAft>
              <a:buSzPts val="1400"/>
              <a:buNone/>
              <a:defRPr sz="1400">
                <a:solidFill>
                  <a:schemeClr val="lt1"/>
                </a:solidFill>
              </a:defRPr>
            </a:lvl3pPr>
            <a:lvl4pPr marL="1828800" lvl="3" indent="-228600" algn="l">
              <a:lnSpc>
                <a:spcPct val="100000"/>
              </a:lnSpc>
              <a:spcBef>
                <a:spcPts val="800"/>
              </a:spcBef>
              <a:spcAft>
                <a:spcPts val="0"/>
              </a:spcAft>
              <a:buSzPts val="1200"/>
              <a:buNone/>
              <a:defRPr sz="1200">
                <a:solidFill>
                  <a:schemeClr val="lt1"/>
                </a:solidFill>
              </a:defRPr>
            </a:lvl4pPr>
            <a:lvl5pPr marL="2286000" lvl="4" indent="-228600" algn="l">
              <a:lnSpc>
                <a:spcPct val="100000"/>
              </a:lnSpc>
              <a:spcBef>
                <a:spcPts val="800"/>
              </a:spcBef>
              <a:spcAft>
                <a:spcPts val="0"/>
              </a:spcAft>
              <a:buSzPts val="1200"/>
              <a:buNone/>
              <a:defRPr sz="1200">
                <a:solidFill>
                  <a:schemeClr val="lt1"/>
                </a:solidFill>
              </a:defRPr>
            </a:lvl5pPr>
            <a:lvl6pPr marL="2743200" lvl="5" indent="-228600" algn="l">
              <a:lnSpc>
                <a:spcPct val="100000"/>
              </a:lnSpc>
              <a:spcBef>
                <a:spcPts val="800"/>
              </a:spcBef>
              <a:spcAft>
                <a:spcPts val="0"/>
              </a:spcAft>
              <a:buSzPts val="1200"/>
              <a:buNone/>
              <a:defRPr sz="1200">
                <a:solidFill>
                  <a:schemeClr val="lt1"/>
                </a:solidFill>
              </a:defRPr>
            </a:lvl6pPr>
            <a:lvl7pPr marL="3200400" lvl="6" indent="-228600" algn="l">
              <a:lnSpc>
                <a:spcPct val="100000"/>
              </a:lnSpc>
              <a:spcBef>
                <a:spcPts val="800"/>
              </a:spcBef>
              <a:spcAft>
                <a:spcPts val="0"/>
              </a:spcAft>
              <a:buSzPts val="1200"/>
              <a:buNone/>
              <a:defRPr sz="1200">
                <a:solidFill>
                  <a:schemeClr val="lt1"/>
                </a:solidFill>
              </a:defRPr>
            </a:lvl7pPr>
            <a:lvl8pPr marL="3657600" lvl="7" indent="-228600" algn="l">
              <a:lnSpc>
                <a:spcPct val="100000"/>
              </a:lnSpc>
              <a:spcBef>
                <a:spcPts val="800"/>
              </a:spcBef>
              <a:spcAft>
                <a:spcPts val="0"/>
              </a:spcAft>
              <a:buSzPts val="1200"/>
              <a:buNone/>
              <a:defRPr sz="1200">
                <a:solidFill>
                  <a:schemeClr val="lt1"/>
                </a:solidFill>
              </a:defRPr>
            </a:lvl8pPr>
            <a:lvl9pPr marL="4114800" lvl="8" indent="-228600" algn="l">
              <a:lnSpc>
                <a:spcPct val="100000"/>
              </a:lnSpc>
              <a:spcBef>
                <a:spcPts val="800"/>
              </a:spcBef>
              <a:spcAft>
                <a:spcPts val="0"/>
              </a:spcAft>
              <a:buSzPts val="1200"/>
              <a:buNone/>
              <a:defRPr sz="1200">
                <a:solidFill>
                  <a:schemeClr val="lt1"/>
                </a:solidFill>
              </a:defRPr>
            </a:lvl9pPr>
          </a:lstStyle>
          <a:p>
            <a:endParaRPr/>
          </a:p>
        </p:txBody>
      </p:sp>
      <p:sp>
        <p:nvSpPr>
          <p:cNvPr id="83" name="Google Shape;83;p18"/>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4" name="Google Shape;84;p18"/>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5" name="Google Shape;85;p18"/>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6"/>
        <p:cNvGrpSpPr/>
        <p:nvPr/>
      </p:nvGrpSpPr>
      <p:grpSpPr>
        <a:xfrm>
          <a:off x="0" y="0"/>
          <a:ext cx="0" cy="0"/>
          <a:chOff x="0" y="0"/>
          <a:chExt cx="0" cy="0"/>
        </a:xfrm>
      </p:grpSpPr>
      <p:sp>
        <p:nvSpPr>
          <p:cNvPr id="87" name="Google Shape;87;p19"/>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8" name="Google Shape;88;p19"/>
          <p:cNvSpPr txBox="1">
            <a:spLocks noGrp="1"/>
          </p:cNvSpPr>
          <p:nvPr>
            <p:ph type="body" idx="1"/>
          </p:nvPr>
        </p:nvSpPr>
        <p:spPr>
          <a:xfrm>
            <a:off x="1186434" y="1978533"/>
            <a:ext cx="3203828"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89" name="Google Shape;89;p19"/>
          <p:cNvSpPr txBox="1">
            <a:spLocks noGrp="1"/>
          </p:cNvSpPr>
          <p:nvPr>
            <p:ph type="body" idx="2"/>
          </p:nvPr>
        </p:nvSpPr>
        <p:spPr>
          <a:xfrm>
            <a:off x="4753736" y="1978533"/>
            <a:ext cx="3202685"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0" name="Google Shape;90;p19"/>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1" name="Google Shape;91;p19"/>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2" name="Google Shape;92;p19"/>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93"/>
        <p:cNvGrpSpPr/>
        <p:nvPr/>
      </p:nvGrpSpPr>
      <p:grpSpPr>
        <a:xfrm>
          <a:off x="0" y="0"/>
          <a:ext cx="0" cy="0"/>
          <a:chOff x="0" y="0"/>
          <a:chExt cx="0" cy="0"/>
        </a:xfrm>
      </p:grpSpPr>
      <p:sp>
        <p:nvSpPr>
          <p:cNvPr id="94" name="Google Shape;94;p20"/>
          <p:cNvSpPr txBox="1">
            <a:spLocks noGrp="1"/>
          </p:cNvSpPr>
          <p:nvPr>
            <p:ph type="body" idx="1"/>
          </p:nvPr>
        </p:nvSpPr>
        <p:spPr>
          <a:xfrm>
            <a:off x="118757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a:endParaRPr/>
          </a:p>
        </p:txBody>
      </p:sp>
      <p:sp>
        <p:nvSpPr>
          <p:cNvPr id="95" name="Google Shape;95;p20"/>
          <p:cNvSpPr txBox="1">
            <a:spLocks noGrp="1"/>
          </p:cNvSpPr>
          <p:nvPr>
            <p:ph type="body" idx="2"/>
          </p:nvPr>
        </p:nvSpPr>
        <p:spPr>
          <a:xfrm>
            <a:off x="1187577" y="2357438"/>
            <a:ext cx="3202686"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6" name="Google Shape;96;p20"/>
          <p:cNvSpPr txBox="1">
            <a:spLocks noGrp="1"/>
          </p:cNvSpPr>
          <p:nvPr>
            <p:ph type="body" idx="3"/>
          </p:nvPr>
        </p:nvSpPr>
        <p:spPr>
          <a:xfrm>
            <a:off x="4753737" y="2357438"/>
            <a:ext cx="3190113"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04800" algn="l">
              <a:lnSpc>
                <a:spcPct val="100000"/>
              </a:lnSpc>
              <a:spcBef>
                <a:spcPts val="800"/>
              </a:spcBef>
              <a:spcAft>
                <a:spcPts val="0"/>
              </a:spcAft>
              <a:buSzPts val="12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7" name="Google Shape;97;p20"/>
          <p:cNvSpPr txBox="1">
            <a:spLocks noGrp="1"/>
          </p:cNvSpPr>
          <p:nvPr>
            <p:ph type="body" idx="4"/>
          </p:nvPr>
        </p:nvSpPr>
        <p:spPr>
          <a:xfrm>
            <a:off x="475373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a:endParaRPr/>
          </a:p>
        </p:txBody>
      </p:sp>
      <p:sp>
        <p:nvSpPr>
          <p:cNvPr id="98" name="Google Shape;98;p20"/>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9" name="Google Shape;99;p20"/>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0" name="Google Shape;100;p20"/>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
        <p:nvSpPr>
          <p:cNvPr id="101" name="Google Shape;101;p20"/>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2"/>
        <p:cNvGrpSpPr/>
        <p:nvPr/>
      </p:nvGrpSpPr>
      <p:grpSpPr>
        <a:xfrm>
          <a:off x="0" y="0"/>
          <a:ext cx="0" cy="0"/>
          <a:chOff x="0" y="0"/>
          <a:chExt cx="0" cy="0"/>
        </a:xfrm>
      </p:grpSpPr>
      <p:sp>
        <p:nvSpPr>
          <p:cNvPr id="103" name="Google Shape;103;p21"/>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4" name="Google Shape;104;p21"/>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6" name="Google Shape;106;p21"/>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7"/>
        <p:cNvGrpSpPr/>
        <p:nvPr/>
      </p:nvGrpSpPr>
      <p:grpSpPr>
        <a:xfrm>
          <a:off x="0" y="0"/>
          <a:ext cx="0" cy="0"/>
          <a:chOff x="0" y="0"/>
          <a:chExt cx="0" cy="0"/>
        </a:xfrm>
      </p:grpSpPr>
      <p:sp>
        <p:nvSpPr>
          <p:cNvPr id="108" name="Google Shape;108;p22"/>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9" name="Google Shape;109;p22"/>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0" name="Google Shape;110;p22"/>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11"/>
        <p:cNvGrpSpPr/>
        <p:nvPr/>
      </p:nvGrpSpPr>
      <p:grpSpPr>
        <a:xfrm>
          <a:off x="0" y="0"/>
          <a:ext cx="0" cy="0"/>
          <a:chOff x="0" y="0"/>
          <a:chExt cx="0" cy="0"/>
        </a:xfrm>
      </p:grpSpPr>
      <p:sp>
        <p:nvSpPr>
          <p:cNvPr id="112" name="Google Shape;112;p23"/>
          <p:cNvSpPr/>
          <p:nvPr/>
        </p:nvSpPr>
        <p:spPr>
          <a:xfrm>
            <a:off x="0" y="0"/>
            <a:ext cx="4572000"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113" name="Google Shape;113;p23"/>
          <p:cNvSpPr txBox="1">
            <a:spLocks noGrp="1"/>
          </p:cNvSpPr>
          <p:nvPr>
            <p:ph type="title"/>
          </p:nvPr>
        </p:nvSpPr>
        <p:spPr>
          <a:xfrm>
            <a:off x="603504" y="1682871"/>
            <a:ext cx="3364992" cy="856123"/>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4" name="Google Shape;114;p23"/>
          <p:cNvSpPr txBox="1">
            <a:spLocks noGrp="1"/>
          </p:cNvSpPr>
          <p:nvPr>
            <p:ph type="body" idx="1"/>
          </p:nvPr>
        </p:nvSpPr>
        <p:spPr>
          <a:xfrm>
            <a:off x="5052060" y="603504"/>
            <a:ext cx="3611880" cy="393649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sz="1400">
                <a:solidFill>
                  <a:schemeClr val="dk1"/>
                </a:solidFill>
              </a:defRPr>
            </a:lvl1pPr>
            <a:lvl2pPr marL="914400" lvl="1" indent="-304800" algn="l">
              <a:lnSpc>
                <a:spcPct val="100000"/>
              </a:lnSpc>
              <a:spcBef>
                <a:spcPts val="800"/>
              </a:spcBef>
              <a:spcAft>
                <a:spcPts val="0"/>
              </a:spcAft>
              <a:buSzPts val="1200"/>
              <a:buChar char="•"/>
              <a:defRPr sz="1200">
                <a:solidFill>
                  <a:schemeClr val="dk1"/>
                </a:solidFill>
              </a:defRPr>
            </a:lvl2pPr>
            <a:lvl3pPr marL="1371600" lvl="2" indent="-304800" algn="l">
              <a:lnSpc>
                <a:spcPct val="100000"/>
              </a:lnSpc>
              <a:spcBef>
                <a:spcPts val="800"/>
              </a:spcBef>
              <a:spcAft>
                <a:spcPts val="0"/>
              </a:spcAft>
              <a:buSzPts val="1200"/>
              <a:buChar char="•"/>
              <a:defRPr sz="1200">
                <a:solidFill>
                  <a:schemeClr val="dk1"/>
                </a:solidFill>
              </a:defRPr>
            </a:lvl3pPr>
            <a:lvl4pPr marL="1828800" lvl="3" indent="-304800" algn="l">
              <a:lnSpc>
                <a:spcPct val="100000"/>
              </a:lnSpc>
              <a:spcBef>
                <a:spcPts val="800"/>
              </a:spcBef>
              <a:spcAft>
                <a:spcPts val="0"/>
              </a:spcAft>
              <a:buSzPts val="1200"/>
              <a:buChar char="•"/>
              <a:defRPr sz="1200">
                <a:solidFill>
                  <a:schemeClr val="dk1"/>
                </a:solidFill>
              </a:defRPr>
            </a:lvl4pPr>
            <a:lvl5pPr marL="2286000" lvl="4" indent="-304800" algn="l">
              <a:lnSpc>
                <a:spcPct val="100000"/>
              </a:lnSpc>
              <a:spcBef>
                <a:spcPts val="800"/>
              </a:spcBef>
              <a:spcAft>
                <a:spcPts val="0"/>
              </a:spcAft>
              <a:buSzPts val="1200"/>
              <a:buChar char="•"/>
              <a:defRPr sz="1200">
                <a:solidFill>
                  <a:schemeClr val="dk1"/>
                </a:solidFill>
              </a:defRPr>
            </a:lvl5pPr>
            <a:lvl6pPr marL="2743200" lvl="5" indent="-304800" algn="l">
              <a:lnSpc>
                <a:spcPct val="100000"/>
              </a:lnSpc>
              <a:spcBef>
                <a:spcPts val="800"/>
              </a:spcBef>
              <a:spcAft>
                <a:spcPts val="0"/>
              </a:spcAft>
              <a:buSzPts val="1200"/>
              <a:buChar char="•"/>
              <a:defRPr sz="1200"/>
            </a:lvl6pPr>
            <a:lvl7pPr marL="3200400" lvl="6" indent="-304800" algn="l">
              <a:lnSpc>
                <a:spcPct val="100000"/>
              </a:lnSpc>
              <a:spcBef>
                <a:spcPts val="800"/>
              </a:spcBef>
              <a:spcAft>
                <a:spcPts val="0"/>
              </a:spcAft>
              <a:buSzPts val="1200"/>
              <a:buChar char="•"/>
              <a:defRPr sz="1200"/>
            </a:lvl7pPr>
            <a:lvl8pPr marL="3657600" lvl="7" indent="-304800" algn="l">
              <a:lnSpc>
                <a:spcPct val="100000"/>
              </a:lnSpc>
              <a:spcBef>
                <a:spcPts val="800"/>
              </a:spcBef>
              <a:spcAft>
                <a:spcPts val="0"/>
              </a:spcAft>
              <a:buSzPts val="1200"/>
              <a:buChar char="•"/>
              <a:defRPr sz="1200"/>
            </a:lvl8pPr>
            <a:lvl9pPr marL="4114800" lvl="8" indent="-304800" algn="l">
              <a:lnSpc>
                <a:spcPct val="100000"/>
              </a:lnSpc>
              <a:spcBef>
                <a:spcPts val="800"/>
              </a:spcBef>
              <a:spcAft>
                <a:spcPts val="0"/>
              </a:spcAft>
              <a:buSzPts val="1200"/>
              <a:buChar char="•"/>
              <a:defRPr sz="1200"/>
            </a:lvl9pPr>
          </a:lstStyle>
          <a:p>
            <a:endParaRPr/>
          </a:p>
        </p:txBody>
      </p:sp>
      <p:sp>
        <p:nvSpPr>
          <p:cNvPr id="115" name="Google Shape;115;p23"/>
          <p:cNvSpPr txBox="1">
            <a:spLocks noGrp="1"/>
          </p:cNvSpPr>
          <p:nvPr>
            <p:ph type="body" idx="2"/>
          </p:nvPr>
        </p:nvSpPr>
        <p:spPr>
          <a:xfrm>
            <a:off x="836676" y="2662438"/>
            <a:ext cx="2846070" cy="1645527"/>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a:endParaRPr/>
          </a:p>
        </p:txBody>
      </p:sp>
      <p:sp>
        <p:nvSpPr>
          <p:cNvPr id="116" name="Google Shape;116;p23"/>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603504" y="4677156"/>
            <a:ext cx="387562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19"/>
        <p:cNvGrpSpPr/>
        <p:nvPr/>
      </p:nvGrpSpPr>
      <p:grpSpPr>
        <a:xfrm>
          <a:off x="0" y="0"/>
          <a:ext cx="0" cy="0"/>
          <a:chOff x="0" y="0"/>
          <a:chExt cx="0" cy="0"/>
        </a:xfrm>
      </p:grpSpPr>
      <p:sp>
        <p:nvSpPr>
          <p:cNvPr id="120" name="Google Shape;120;p24"/>
          <p:cNvSpPr/>
          <p:nvPr/>
        </p:nvSpPr>
        <p:spPr>
          <a:xfrm>
            <a:off x="0" y="0"/>
            <a:ext cx="4571999"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121" name="Google Shape;121;p24"/>
          <p:cNvSpPr txBox="1">
            <a:spLocks noGrp="1"/>
          </p:cNvSpPr>
          <p:nvPr>
            <p:ph type="title"/>
          </p:nvPr>
        </p:nvSpPr>
        <p:spPr>
          <a:xfrm>
            <a:off x="606392" y="1682871"/>
            <a:ext cx="3371248" cy="850980"/>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2" name="Google Shape;122;p24"/>
          <p:cNvSpPr>
            <a:spLocks noGrp="1"/>
          </p:cNvSpPr>
          <p:nvPr>
            <p:ph type="pic" idx="2"/>
          </p:nvPr>
        </p:nvSpPr>
        <p:spPr>
          <a:xfrm>
            <a:off x="4571999" y="0"/>
            <a:ext cx="4576573" cy="5143500"/>
          </a:xfrm>
          <a:prstGeom prst="rect">
            <a:avLst/>
          </a:prstGeom>
          <a:solidFill>
            <a:srgbClr val="BFBFBF"/>
          </a:solidFill>
          <a:ln>
            <a:noFill/>
          </a:ln>
        </p:spPr>
        <p:txBody>
          <a:bodyPr spcFirstLastPara="1" wrap="square" lIns="68575" tIns="34275" rIns="68575" bIns="34275" anchor="t" anchorCtr="0"/>
          <a:lstStyle>
            <a:lvl1pPr marR="0" lvl="0" algn="l" rtl="0">
              <a:lnSpc>
                <a:spcPct val="100000"/>
              </a:lnSpc>
              <a:spcBef>
                <a:spcPts val="800"/>
              </a:spcBef>
              <a:spcAft>
                <a:spcPts val="0"/>
              </a:spcAft>
              <a:buClr>
                <a:schemeClr val="accent2"/>
              </a:buClr>
              <a:buSzPts val="2400"/>
              <a:buFont typeface="Arial"/>
              <a:buNone/>
              <a:defRPr sz="2400" b="0" i="0" u="none" strike="noStrike" cap="none">
                <a:solidFill>
                  <a:schemeClr val="dk1"/>
                </a:solidFill>
                <a:latin typeface="Gill Sans"/>
                <a:ea typeface="Gill Sans"/>
                <a:cs typeface="Gill Sans"/>
                <a:sym typeface="Gill Sans"/>
              </a:defRPr>
            </a:lvl1pPr>
            <a:lvl2pPr marR="0" lvl="1" algn="l" rtl="0">
              <a:lnSpc>
                <a:spcPct val="100000"/>
              </a:lnSpc>
              <a:spcBef>
                <a:spcPts val="800"/>
              </a:spcBef>
              <a:spcAft>
                <a:spcPts val="0"/>
              </a:spcAft>
              <a:buClr>
                <a:schemeClr val="accent2"/>
              </a:buClr>
              <a:buSzPts val="2100"/>
              <a:buFont typeface="Arial"/>
              <a:buNone/>
              <a:defRPr sz="2100" b="0" i="0" u="none" strike="noStrike" cap="none">
                <a:solidFill>
                  <a:srgbClr val="262626"/>
                </a:solidFill>
                <a:latin typeface="Gill Sans"/>
                <a:ea typeface="Gill Sans"/>
                <a:cs typeface="Gill Sans"/>
                <a:sym typeface="Gill Sans"/>
              </a:defRPr>
            </a:lvl2pPr>
            <a:lvl3pPr marR="0" lvl="2" algn="l" rtl="0">
              <a:lnSpc>
                <a:spcPct val="100000"/>
              </a:lnSpc>
              <a:spcBef>
                <a:spcPts val="800"/>
              </a:spcBef>
              <a:spcAft>
                <a:spcPts val="0"/>
              </a:spcAft>
              <a:buClr>
                <a:schemeClr val="accent2"/>
              </a:buClr>
              <a:buSzPts val="1800"/>
              <a:buFont typeface="Arial"/>
              <a:buNone/>
              <a:defRPr sz="1800" b="0" i="0" u="none" strike="noStrike" cap="none">
                <a:solidFill>
                  <a:srgbClr val="262626"/>
                </a:solidFill>
                <a:latin typeface="Gill Sans"/>
                <a:ea typeface="Gill Sans"/>
                <a:cs typeface="Gill Sans"/>
                <a:sym typeface="Gill Sans"/>
              </a:defRPr>
            </a:lvl3pPr>
            <a:lvl4pPr marR="0" lvl="3" algn="l" rtl="0">
              <a:lnSpc>
                <a:spcPct val="100000"/>
              </a:lnSpc>
              <a:spcBef>
                <a:spcPts val="800"/>
              </a:spcBef>
              <a:spcAft>
                <a:spcPts val="0"/>
              </a:spcAft>
              <a:buClr>
                <a:schemeClr val="accent2"/>
              </a:buClr>
              <a:buSzPts val="1500"/>
              <a:buFont typeface="Arial"/>
              <a:buNone/>
              <a:defRPr sz="1500" b="0" i="0" u="none" strike="noStrike" cap="none">
                <a:solidFill>
                  <a:srgbClr val="262626"/>
                </a:solidFill>
                <a:latin typeface="Gill Sans"/>
                <a:ea typeface="Gill Sans"/>
                <a:cs typeface="Gill Sans"/>
                <a:sym typeface="Gill Sans"/>
              </a:defRPr>
            </a:lvl4pPr>
            <a:lvl5pPr marR="0" lvl="4" algn="l" rtl="0">
              <a:lnSpc>
                <a:spcPct val="100000"/>
              </a:lnSpc>
              <a:spcBef>
                <a:spcPts val="800"/>
              </a:spcBef>
              <a:spcAft>
                <a:spcPts val="0"/>
              </a:spcAft>
              <a:buClr>
                <a:schemeClr val="accent2"/>
              </a:buClr>
              <a:buSzPts val="1500"/>
              <a:buFont typeface="Arial"/>
              <a:buNone/>
              <a:defRPr sz="1500" b="0" i="0" u="none" strike="noStrike" cap="none">
                <a:solidFill>
                  <a:srgbClr val="262626"/>
                </a:solidFill>
                <a:latin typeface="Gill Sans"/>
                <a:ea typeface="Gill Sans"/>
                <a:cs typeface="Gill Sans"/>
                <a:sym typeface="Gill Sans"/>
              </a:defRPr>
            </a:lvl5pPr>
            <a:lvl6pPr marR="0" lvl="5"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6pPr>
            <a:lvl7pPr marR="0" lvl="6"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7pPr>
            <a:lvl8pPr marR="0" lvl="7"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8pPr>
            <a:lvl9pPr marR="0" lvl="8"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9pPr>
          </a:lstStyle>
          <a:p>
            <a:endParaRPr/>
          </a:p>
        </p:txBody>
      </p:sp>
      <p:sp>
        <p:nvSpPr>
          <p:cNvPr id="123" name="Google Shape;123;p24"/>
          <p:cNvSpPr txBox="1">
            <a:spLocks noGrp="1"/>
          </p:cNvSpPr>
          <p:nvPr>
            <p:ph type="body" idx="1"/>
          </p:nvPr>
        </p:nvSpPr>
        <p:spPr>
          <a:xfrm>
            <a:off x="836676" y="2662438"/>
            <a:ext cx="2846070" cy="1645528"/>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a:endParaRPr/>
          </a:p>
        </p:txBody>
      </p:sp>
      <p:sp>
        <p:nvSpPr>
          <p:cNvPr id="124" name="Google Shape;124;p24"/>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5" name="Google Shape;125;p24"/>
          <p:cNvSpPr txBox="1">
            <a:spLocks noGrp="1"/>
          </p:cNvSpPr>
          <p:nvPr>
            <p:ph type="ftr" idx="11"/>
          </p:nvPr>
        </p:nvSpPr>
        <p:spPr>
          <a:xfrm>
            <a:off x="606392" y="4677156"/>
            <a:ext cx="382779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6" name="Google Shape;126;p24"/>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Google Shape;128;p25"/>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9" name="Google Shape;129;p25"/>
          <p:cNvSpPr txBox="1">
            <a:spLocks noGrp="1"/>
          </p:cNvSpPr>
          <p:nvPr>
            <p:ph type="body" idx="1"/>
          </p:nvPr>
        </p:nvSpPr>
        <p:spPr>
          <a:xfrm rot="5400000">
            <a:off x="3408756" y="243129"/>
            <a:ext cx="2326487" cy="579729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130" name="Google Shape;130;p25"/>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1" name="Google Shape;131;p25"/>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2" name="Google Shape;132;p25"/>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3"/>
        <p:cNvGrpSpPr/>
        <p:nvPr/>
      </p:nvGrpSpPr>
      <p:grpSpPr>
        <a:xfrm>
          <a:off x="0" y="0"/>
          <a:ext cx="0" cy="0"/>
          <a:chOff x="0" y="0"/>
          <a:chExt cx="0" cy="0"/>
        </a:xfrm>
      </p:grpSpPr>
      <p:sp>
        <p:nvSpPr>
          <p:cNvPr id="134" name="Google Shape;134;p26"/>
          <p:cNvSpPr txBox="1">
            <a:spLocks noGrp="1"/>
          </p:cNvSpPr>
          <p:nvPr>
            <p:ph type="title"/>
          </p:nvPr>
        </p:nvSpPr>
        <p:spPr>
          <a:xfrm rot="5400000">
            <a:off x="5108007" y="2084772"/>
            <a:ext cx="3737610" cy="973956"/>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35" name="Google Shape;135;p26"/>
          <p:cNvSpPr txBox="1">
            <a:spLocks noGrp="1"/>
          </p:cNvSpPr>
          <p:nvPr>
            <p:ph type="body" idx="1"/>
          </p:nvPr>
        </p:nvSpPr>
        <p:spPr>
          <a:xfrm rot="5400000">
            <a:off x="2128980" y="247317"/>
            <a:ext cx="3737610" cy="464886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136" name="Google Shape;136;p26"/>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7" name="Google Shape;137;p26"/>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8" name="Google Shape;138;p26"/>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3">
            <a:alphaModFix amt="33000"/>
          </a:blip>
          <a:stretch>
            <a:fillRect/>
          </a:stretch>
        </a:blip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1673352" y="723519"/>
            <a:ext cx="5797296" cy="891540"/>
          </a:xfrm>
          <a:prstGeom prst="rect">
            <a:avLst/>
          </a:prstGeom>
          <a:solidFill>
            <a:schemeClr val="dk1"/>
          </a:solidFill>
          <a:ln w="31750" cap="sq" cmpd="sng">
            <a:solidFill>
              <a:srgbClr val="FEFEFE"/>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FEFEFE"/>
              </a:buClr>
              <a:buSzPts val="2100"/>
              <a:buFont typeface="Gill Sans"/>
              <a:buNone/>
              <a:defRPr sz="2100" b="0" i="0" u="none" strike="noStrike" cap="none">
                <a:solidFill>
                  <a:srgbClr val="FEFEFE"/>
                </a:solidFill>
                <a:latin typeface="Gill Sans"/>
                <a:ea typeface="Gill Sans"/>
                <a:cs typeface="Gill Sans"/>
                <a:sym typeface="Gill Sans"/>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a:buChar char="•"/>
              <a:defRPr sz="1400" b="0" i="0" u="none" strike="noStrike" cap="none">
                <a:solidFill>
                  <a:srgbClr val="FEFEFE"/>
                </a:solidFill>
                <a:latin typeface="Gill Sans"/>
                <a:ea typeface="Gill Sans"/>
                <a:cs typeface="Gill Sans"/>
                <a:sym typeface="Gill Sans"/>
              </a:defRPr>
            </a:lvl1pPr>
            <a:lvl2pPr marL="914400" marR="0" lvl="1"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2pPr>
            <a:lvl3pPr marL="1371600" marR="0" lvl="2"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3pPr>
            <a:lvl4pPr marL="1828800" marR="0" lvl="3"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4pPr>
            <a:lvl5pPr marL="2286000" marR="0" lvl="4"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5pPr>
            <a:lvl6pPr marL="2743200" marR="0" lvl="5"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6pPr>
            <a:lvl7pPr marL="3200400" marR="0" lvl="6"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7pPr>
            <a:lvl8pPr marL="3657600" marR="0" lvl="7"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8pPr>
            <a:lvl9pPr marL="4114800" marR="0" lvl="8"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9pPr>
          </a:lstStyle>
          <a:p>
            <a:endParaRPr/>
          </a:p>
        </p:txBody>
      </p:sp>
      <p:sp>
        <p:nvSpPr>
          <p:cNvPr id="53" name="Google Shape;53;p13"/>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9pPr>
          </a:lstStyle>
          <a:p>
            <a:endParaRPr/>
          </a:p>
        </p:txBody>
      </p:sp>
      <p:sp>
        <p:nvSpPr>
          <p:cNvPr id="54" name="Google Shape;54;p13"/>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9pPr>
          </a:lstStyle>
          <a:p>
            <a:endParaRPr/>
          </a:p>
        </p:txBody>
      </p:sp>
      <p:sp>
        <p:nvSpPr>
          <p:cNvPr id="55" name="Google Shape;55;p13"/>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a:ea typeface="Gill Sans"/>
                <a:cs typeface="Gill Sans"/>
                <a:sym typeface="Gill Sans"/>
              </a:defRPr>
            </a:lvl1pPr>
            <a:lvl2pPr marL="0" marR="0" lvl="1" indent="0" algn="ctr" rtl="0">
              <a:spcBef>
                <a:spcPts val="0"/>
              </a:spcBef>
              <a:buNone/>
              <a:defRPr sz="800" b="0" i="0" u="none" strike="noStrike" cap="none">
                <a:solidFill>
                  <a:srgbClr val="FFFFFF"/>
                </a:solidFill>
                <a:latin typeface="Gill Sans"/>
                <a:ea typeface="Gill Sans"/>
                <a:cs typeface="Gill Sans"/>
                <a:sym typeface="Gill Sans"/>
              </a:defRPr>
            </a:lvl2pPr>
            <a:lvl3pPr marL="0" marR="0" lvl="2" indent="0" algn="ctr" rtl="0">
              <a:spcBef>
                <a:spcPts val="0"/>
              </a:spcBef>
              <a:buNone/>
              <a:defRPr sz="800" b="0" i="0" u="none" strike="noStrike" cap="none">
                <a:solidFill>
                  <a:srgbClr val="FFFFFF"/>
                </a:solidFill>
                <a:latin typeface="Gill Sans"/>
                <a:ea typeface="Gill Sans"/>
                <a:cs typeface="Gill Sans"/>
                <a:sym typeface="Gill Sans"/>
              </a:defRPr>
            </a:lvl3pPr>
            <a:lvl4pPr marL="0" marR="0" lvl="3" indent="0" algn="ctr" rtl="0">
              <a:spcBef>
                <a:spcPts val="0"/>
              </a:spcBef>
              <a:buNone/>
              <a:defRPr sz="800" b="0" i="0" u="none" strike="noStrike" cap="none">
                <a:solidFill>
                  <a:srgbClr val="FFFFFF"/>
                </a:solidFill>
                <a:latin typeface="Gill Sans"/>
                <a:ea typeface="Gill Sans"/>
                <a:cs typeface="Gill Sans"/>
                <a:sym typeface="Gill Sans"/>
              </a:defRPr>
            </a:lvl4pPr>
            <a:lvl5pPr marL="0" marR="0" lvl="4" indent="0" algn="ctr" rtl="0">
              <a:spcBef>
                <a:spcPts val="0"/>
              </a:spcBef>
              <a:buNone/>
              <a:defRPr sz="800" b="0" i="0" u="none" strike="noStrike" cap="none">
                <a:solidFill>
                  <a:srgbClr val="FFFFFF"/>
                </a:solidFill>
                <a:latin typeface="Gill Sans"/>
                <a:ea typeface="Gill Sans"/>
                <a:cs typeface="Gill Sans"/>
                <a:sym typeface="Gill Sans"/>
              </a:defRPr>
            </a:lvl5pPr>
            <a:lvl6pPr marL="0" marR="0" lvl="5" indent="0" algn="ctr" rtl="0">
              <a:spcBef>
                <a:spcPts val="0"/>
              </a:spcBef>
              <a:buNone/>
              <a:defRPr sz="800" b="0" i="0" u="none" strike="noStrike" cap="none">
                <a:solidFill>
                  <a:srgbClr val="FFFFFF"/>
                </a:solidFill>
                <a:latin typeface="Gill Sans"/>
                <a:ea typeface="Gill Sans"/>
                <a:cs typeface="Gill Sans"/>
                <a:sym typeface="Gill Sans"/>
              </a:defRPr>
            </a:lvl6pPr>
            <a:lvl7pPr marL="0" marR="0" lvl="6" indent="0" algn="ctr" rtl="0">
              <a:spcBef>
                <a:spcPts val="0"/>
              </a:spcBef>
              <a:buNone/>
              <a:defRPr sz="800" b="0" i="0" u="none" strike="noStrike" cap="none">
                <a:solidFill>
                  <a:srgbClr val="FFFFFF"/>
                </a:solidFill>
                <a:latin typeface="Gill Sans"/>
                <a:ea typeface="Gill Sans"/>
                <a:cs typeface="Gill Sans"/>
                <a:sym typeface="Gill Sans"/>
              </a:defRPr>
            </a:lvl7pPr>
            <a:lvl8pPr marL="0" marR="0" lvl="7" indent="0" algn="ctr" rtl="0">
              <a:spcBef>
                <a:spcPts val="0"/>
              </a:spcBef>
              <a:buNone/>
              <a:defRPr sz="800" b="0" i="0" u="none" strike="noStrike" cap="none">
                <a:solidFill>
                  <a:srgbClr val="FFFFFF"/>
                </a:solidFill>
                <a:latin typeface="Gill Sans"/>
                <a:ea typeface="Gill Sans"/>
                <a:cs typeface="Gill Sans"/>
                <a:sym typeface="Gill Sans"/>
              </a:defRPr>
            </a:lvl8pPr>
            <a:lvl9pPr marL="0" marR="0" lvl="8" indent="0" algn="ctr" rtl="0">
              <a:spcBef>
                <a:spcPts val="0"/>
              </a:spcBef>
              <a:buNone/>
              <a:defRPr sz="800" b="0" i="0" u="none" strike="noStrike" cap="none">
                <a:solidFill>
                  <a:srgbClr val="FFFFFF"/>
                </a:solidFill>
                <a:latin typeface="Gill Sans"/>
                <a:ea typeface="Gill Sans"/>
                <a:cs typeface="Gill Sans"/>
                <a:sym typeface="Gill Sans"/>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3">
            <a:alphaModFix amt="33000"/>
          </a:blip>
          <a:stretch>
            <a:fillRect/>
          </a:stretch>
        </a:blipFill>
        <a:effectLst/>
      </p:bgPr>
    </p:bg>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262626"/>
              </a:buClr>
              <a:buSzPts val="2100"/>
              <a:buFont typeface="Gill Sans"/>
              <a:buNone/>
              <a:defRPr sz="2100" b="0" i="0" u="none" strike="noStrike" cap="none">
                <a:solidFill>
                  <a:srgbClr val="262626"/>
                </a:solidFill>
                <a:latin typeface="Gill Sans"/>
                <a:ea typeface="Gill Sans"/>
                <a:cs typeface="Gill Sans"/>
                <a:sym typeface="Gill Sans"/>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64" name="Google Shape;64;p15"/>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a:buChar char="•"/>
              <a:defRPr sz="1400" b="0" i="0" u="none" strike="noStrike" cap="none">
                <a:solidFill>
                  <a:srgbClr val="262626"/>
                </a:solidFill>
                <a:latin typeface="Gill Sans"/>
                <a:ea typeface="Gill Sans"/>
                <a:cs typeface="Gill Sans"/>
                <a:sym typeface="Gill Sans"/>
              </a:defRPr>
            </a:lvl1pPr>
            <a:lvl2pPr marL="914400" marR="0" lvl="1"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2pPr>
            <a:lvl3pPr marL="1371600" marR="0" lvl="2"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3pPr>
            <a:lvl4pPr marL="1828800" marR="0" lvl="3"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4pPr>
            <a:lvl5pPr marL="2286000" marR="0" lvl="4"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5pPr>
            <a:lvl6pPr marL="2743200" marR="0" lvl="5"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6pPr>
            <a:lvl7pPr marL="3200400" marR="0" lvl="6"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7pPr>
            <a:lvl8pPr marL="3657600" marR="0" lvl="7"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8pPr>
            <a:lvl9pPr marL="4114800" marR="0" lvl="8"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9pPr>
          </a:lstStyle>
          <a:p>
            <a:endParaRPr/>
          </a:p>
        </p:txBody>
      </p:sp>
      <p:sp>
        <p:nvSpPr>
          <p:cNvPr id="65" name="Google Shape;65;p15"/>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dk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9pPr>
          </a:lstStyle>
          <a:p>
            <a:endParaRPr/>
          </a:p>
        </p:txBody>
      </p:sp>
      <p:sp>
        <p:nvSpPr>
          <p:cNvPr id="66" name="Google Shape;66;p15"/>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dk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9pPr>
          </a:lstStyle>
          <a:p>
            <a:endParaRPr/>
          </a:p>
        </p:txBody>
      </p:sp>
      <p:sp>
        <p:nvSpPr>
          <p:cNvPr id="67" name="Google Shape;67;p15"/>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a:ea typeface="Gill Sans"/>
                <a:cs typeface="Gill Sans"/>
                <a:sym typeface="Gill Sans"/>
              </a:defRPr>
            </a:lvl1pPr>
            <a:lvl2pPr marL="0" marR="0" lvl="1" indent="0" algn="ctr" rtl="0">
              <a:spcBef>
                <a:spcPts val="0"/>
              </a:spcBef>
              <a:buNone/>
              <a:defRPr sz="800" b="0" i="0" u="none" strike="noStrike" cap="none">
                <a:solidFill>
                  <a:srgbClr val="FFFFFF"/>
                </a:solidFill>
                <a:latin typeface="Gill Sans"/>
                <a:ea typeface="Gill Sans"/>
                <a:cs typeface="Gill Sans"/>
                <a:sym typeface="Gill Sans"/>
              </a:defRPr>
            </a:lvl2pPr>
            <a:lvl3pPr marL="0" marR="0" lvl="2" indent="0" algn="ctr" rtl="0">
              <a:spcBef>
                <a:spcPts val="0"/>
              </a:spcBef>
              <a:buNone/>
              <a:defRPr sz="800" b="0" i="0" u="none" strike="noStrike" cap="none">
                <a:solidFill>
                  <a:srgbClr val="FFFFFF"/>
                </a:solidFill>
                <a:latin typeface="Gill Sans"/>
                <a:ea typeface="Gill Sans"/>
                <a:cs typeface="Gill Sans"/>
                <a:sym typeface="Gill Sans"/>
              </a:defRPr>
            </a:lvl3pPr>
            <a:lvl4pPr marL="0" marR="0" lvl="3" indent="0" algn="ctr" rtl="0">
              <a:spcBef>
                <a:spcPts val="0"/>
              </a:spcBef>
              <a:buNone/>
              <a:defRPr sz="800" b="0" i="0" u="none" strike="noStrike" cap="none">
                <a:solidFill>
                  <a:srgbClr val="FFFFFF"/>
                </a:solidFill>
                <a:latin typeface="Gill Sans"/>
                <a:ea typeface="Gill Sans"/>
                <a:cs typeface="Gill Sans"/>
                <a:sym typeface="Gill Sans"/>
              </a:defRPr>
            </a:lvl4pPr>
            <a:lvl5pPr marL="0" marR="0" lvl="4" indent="0" algn="ctr" rtl="0">
              <a:spcBef>
                <a:spcPts val="0"/>
              </a:spcBef>
              <a:buNone/>
              <a:defRPr sz="800" b="0" i="0" u="none" strike="noStrike" cap="none">
                <a:solidFill>
                  <a:srgbClr val="FFFFFF"/>
                </a:solidFill>
                <a:latin typeface="Gill Sans"/>
                <a:ea typeface="Gill Sans"/>
                <a:cs typeface="Gill Sans"/>
                <a:sym typeface="Gill Sans"/>
              </a:defRPr>
            </a:lvl5pPr>
            <a:lvl6pPr marL="0" marR="0" lvl="5" indent="0" algn="ctr" rtl="0">
              <a:spcBef>
                <a:spcPts val="0"/>
              </a:spcBef>
              <a:buNone/>
              <a:defRPr sz="800" b="0" i="0" u="none" strike="noStrike" cap="none">
                <a:solidFill>
                  <a:srgbClr val="FFFFFF"/>
                </a:solidFill>
                <a:latin typeface="Gill Sans"/>
                <a:ea typeface="Gill Sans"/>
                <a:cs typeface="Gill Sans"/>
                <a:sym typeface="Gill Sans"/>
              </a:defRPr>
            </a:lvl6pPr>
            <a:lvl7pPr marL="0" marR="0" lvl="6" indent="0" algn="ctr" rtl="0">
              <a:spcBef>
                <a:spcPts val="0"/>
              </a:spcBef>
              <a:buNone/>
              <a:defRPr sz="800" b="0" i="0" u="none" strike="noStrike" cap="none">
                <a:solidFill>
                  <a:srgbClr val="FFFFFF"/>
                </a:solidFill>
                <a:latin typeface="Gill Sans"/>
                <a:ea typeface="Gill Sans"/>
                <a:cs typeface="Gill Sans"/>
                <a:sym typeface="Gill Sans"/>
              </a:defRPr>
            </a:lvl7pPr>
            <a:lvl8pPr marL="0" marR="0" lvl="7" indent="0" algn="ctr" rtl="0">
              <a:spcBef>
                <a:spcPts val="0"/>
              </a:spcBef>
              <a:buNone/>
              <a:defRPr sz="800" b="0" i="0" u="none" strike="noStrike" cap="none">
                <a:solidFill>
                  <a:srgbClr val="FFFFFF"/>
                </a:solidFill>
                <a:latin typeface="Gill Sans"/>
                <a:ea typeface="Gill Sans"/>
                <a:cs typeface="Gill Sans"/>
                <a:sym typeface="Gill Sans"/>
              </a:defRPr>
            </a:lvl8pPr>
            <a:lvl9pPr marL="0" marR="0" lvl="8" indent="0" algn="ctr" rtl="0">
              <a:spcBef>
                <a:spcPts val="0"/>
              </a:spcBef>
              <a:buNone/>
              <a:defRPr sz="800" b="0" i="0" u="none" strike="noStrike" cap="none">
                <a:solidFill>
                  <a:srgbClr val="FFFFFF"/>
                </a:solidFill>
                <a:latin typeface="Gill Sans"/>
                <a:ea typeface="Gill Sans"/>
                <a:cs typeface="Gill Sans"/>
                <a:sym typeface="Gill Sans"/>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8" Type="http://schemas.openxmlformats.org/officeDocument/2006/relationships/hyperlink" Target="https://www.managementstudyguide.com/work-culture.htm" TargetMode="External"/><Relationship Id="rId3" Type="http://schemas.openxmlformats.org/officeDocument/2006/relationships/hyperlink" Target="https://smallbusiness.chron.com/workplace-culture-definition-2949.html" TargetMode="External"/><Relationship Id="rId7" Type="http://schemas.openxmlformats.org/officeDocument/2006/relationships/hyperlink" Target="https://www.ikea.com/gb/en/ikea/ikea-live-lagom/"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hyperlink" Target="https://www.ikea.com/gb/en/this-is-ikea/working-at-the-ikea-group/co-worker-stories/" TargetMode="External"/><Relationship Id="rId5" Type="http://schemas.openxmlformats.org/officeDocument/2006/relationships/hyperlink" Target="https://www/yourerc.com/blog/post/workplace-culture-what-it-is-why-it-matters-how-to-define-it" TargetMode="External"/><Relationship Id="rId4" Type="http://schemas.openxmlformats.org/officeDocument/2006/relationships/hyperlink" Target="https://www.quora.com/What-is-IKE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Shape 142"/>
        <p:cNvGrpSpPr/>
        <p:nvPr/>
      </p:nvGrpSpPr>
      <p:grpSpPr>
        <a:xfrm>
          <a:off x="0" y="0"/>
          <a:ext cx="0" cy="0"/>
          <a:chOff x="0" y="0"/>
          <a:chExt cx="0" cy="0"/>
        </a:xfrm>
      </p:grpSpPr>
      <p:sp>
        <p:nvSpPr>
          <p:cNvPr id="143" name="Google Shape;143;p27"/>
          <p:cNvSpPr txBox="1">
            <a:spLocks noGrp="1"/>
          </p:cNvSpPr>
          <p:nvPr>
            <p:ph type="subTitle" idx="1"/>
          </p:nvPr>
        </p:nvSpPr>
        <p:spPr>
          <a:xfrm>
            <a:off x="2021395" y="3768788"/>
            <a:ext cx="5101209" cy="283892"/>
          </a:xfrm>
          <a:prstGeom prst="rect">
            <a:avLst/>
          </a:prstGeom>
          <a:noFill/>
          <a:ln>
            <a:noFill/>
          </a:ln>
        </p:spPr>
        <p:txBody>
          <a:bodyPr spcFirstLastPara="1" wrap="square" lIns="68575" tIns="34275" rIns="68575" bIns="34275" anchor="t" anchorCtr="0">
            <a:noAutofit/>
          </a:bodyPr>
          <a:lstStyle/>
          <a:p>
            <a:pPr marL="0" lvl="0" indent="0" algn="ctr" rtl="0">
              <a:lnSpc>
                <a:spcPct val="90000"/>
              </a:lnSpc>
              <a:spcBef>
                <a:spcPts val="0"/>
              </a:spcBef>
              <a:spcAft>
                <a:spcPts val="0"/>
              </a:spcAft>
              <a:buSzPts val="1500"/>
              <a:buNone/>
            </a:pPr>
            <a:r>
              <a:rPr lang="en" sz="1100"/>
              <a:t> The Wonderful Everyday </a:t>
            </a:r>
            <a:endParaRPr sz="1100"/>
          </a:p>
        </p:txBody>
      </p:sp>
      <p:sp>
        <p:nvSpPr>
          <p:cNvPr id="144" name="Google Shape;144;p27"/>
          <p:cNvSpPr/>
          <p:nvPr/>
        </p:nvSpPr>
        <p:spPr>
          <a:xfrm>
            <a:off x="1411909" y="1090820"/>
            <a:ext cx="6599583" cy="2226365"/>
          </a:xfrm>
          <a:prstGeom prst="ellipse">
            <a:avLst/>
          </a:prstGeom>
          <a:solidFill>
            <a:srgbClr val="FFFF00"/>
          </a:solidFill>
          <a:ln w="12700" cap="flat" cmpd="sng">
            <a:solidFill>
              <a:srgbClr val="79851C"/>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r>
              <a:rPr lang="en" sz="2400" b="1" i="0" u="none" strike="noStrike" cap="none">
                <a:solidFill>
                  <a:srgbClr val="002060"/>
                </a:solidFill>
                <a:latin typeface="Poppins"/>
                <a:ea typeface="Poppins"/>
                <a:cs typeface="Poppins"/>
                <a:sym typeface="Poppins"/>
              </a:rPr>
              <a:t>IKEA Culture and its Impact on Organisational Efficiency</a:t>
            </a:r>
            <a:endParaRPr sz="2400" b="1" i="0" u="none" strike="noStrike" cap="none">
              <a:solidFill>
                <a:srgbClr val="002060"/>
              </a:solidFill>
              <a:latin typeface="Gill Sans"/>
              <a:ea typeface="Gill Sans"/>
              <a:cs typeface="Gill Sans"/>
              <a:sym typeface="Gill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28"/>
          <p:cNvSpPr txBox="1">
            <a:spLocks noGrp="1"/>
          </p:cNvSpPr>
          <p:nvPr>
            <p:ph type="title"/>
          </p:nvPr>
        </p:nvSpPr>
        <p:spPr>
          <a:xfrm>
            <a:off x="1851152" y="5584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noAutofit/>
          </a:bodyPr>
          <a:lstStyle/>
          <a:p>
            <a:pPr marL="0" lvl="0" indent="0" algn="ctr" rtl="0">
              <a:lnSpc>
                <a:spcPct val="90000"/>
              </a:lnSpc>
              <a:spcBef>
                <a:spcPts val="0"/>
              </a:spcBef>
              <a:spcAft>
                <a:spcPts val="0"/>
              </a:spcAft>
              <a:buClr>
                <a:srgbClr val="262626"/>
              </a:buClr>
              <a:buSzPts val="2100"/>
              <a:buFont typeface="Gill Sans"/>
              <a:buNone/>
            </a:pPr>
            <a:r>
              <a:rPr lang="en" sz="2400"/>
              <a:t>INTRODUCTION </a:t>
            </a:r>
            <a:endParaRPr sz="2400"/>
          </a:p>
        </p:txBody>
      </p:sp>
      <p:sp>
        <p:nvSpPr>
          <p:cNvPr id="150" name="Google Shape;150;p28"/>
          <p:cNvSpPr txBox="1"/>
          <p:nvPr/>
        </p:nvSpPr>
        <p:spPr>
          <a:xfrm>
            <a:off x="220950" y="1671275"/>
            <a:ext cx="8702100" cy="3097500"/>
          </a:xfrm>
          <a:prstGeom prst="rect">
            <a:avLst/>
          </a:prstGeom>
          <a:noFill/>
          <a:ln>
            <a:noFill/>
          </a:ln>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sz="1200" b="1" dirty="0"/>
              <a:t>WORK PLACE CULTURE</a:t>
            </a:r>
            <a:r>
              <a:rPr lang="en" sz="1200" dirty="0"/>
              <a:t>: </a:t>
            </a:r>
            <a:endParaRPr sz="1200" dirty="0"/>
          </a:p>
          <a:p>
            <a:pPr marL="457200" lvl="0" indent="0" algn="l" rtl="0">
              <a:spcBef>
                <a:spcPts val="0"/>
              </a:spcBef>
              <a:spcAft>
                <a:spcPts val="0"/>
              </a:spcAft>
              <a:buNone/>
            </a:pPr>
            <a:endParaRPr sz="1200" dirty="0"/>
          </a:p>
          <a:p>
            <a:pPr marL="457200" lvl="0" indent="-304800" algn="l" rtl="0">
              <a:spcBef>
                <a:spcPts val="0"/>
              </a:spcBef>
              <a:spcAft>
                <a:spcPts val="0"/>
              </a:spcAft>
              <a:buSzPts val="1200"/>
              <a:buChar char="➔"/>
            </a:pPr>
            <a:r>
              <a:rPr lang="en" sz="1200" dirty="0"/>
              <a:t>Group of different characteristics within a business (</a:t>
            </a:r>
            <a:r>
              <a:rPr lang="en-GB" sz="1200" dirty="0"/>
              <a:t>Chron, 2019)</a:t>
            </a:r>
            <a:endParaRPr sz="1200" dirty="0"/>
          </a:p>
          <a:p>
            <a:pPr marL="457200" lvl="0" indent="-304800" algn="l" rtl="0">
              <a:spcBef>
                <a:spcPts val="0"/>
              </a:spcBef>
              <a:spcAft>
                <a:spcPts val="0"/>
              </a:spcAft>
              <a:buSzPts val="1200"/>
              <a:buChar char="➔"/>
            </a:pPr>
            <a:r>
              <a:rPr lang="en" sz="1200" dirty="0"/>
              <a:t>Works ln employee attitudes, goal setting and relaying business values (</a:t>
            </a:r>
            <a:r>
              <a:rPr lang="en-GB" sz="1200" dirty="0"/>
              <a:t>MSG, 2019)</a:t>
            </a:r>
            <a:endParaRPr sz="1200" dirty="0"/>
          </a:p>
          <a:p>
            <a:pPr marL="457200" lvl="0" indent="-304800" algn="l" rtl="0">
              <a:spcBef>
                <a:spcPts val="0"/>
              </a:spcBef>
              <a:spcAft>
                <a:spcPts val="0"/>
              </a:spcAft>
              <a:buSzPts val="1200"/>
              <a:buChar char="➔"/>
            </a:pPr>
            <a:r>
              <a:rPr lang="en" sz="1200" dirty="0"/>
              <a:t>Root to either strengthen or weaken objectives (</a:t>
            </a:r>
            <a:r>
              <a:rPr lang="en-GB" sz="1200" dirty="0"/>
              <a:t>ERC, 2019)</a:t>
            </a:r>
            <a:endParaRPr sz="1200" dirty="0"/>
          </a:p>
          <a:p>
            <a:pPr marL="457200" lvl="0" indent="0" algn="l" rtl="0">
              <a:spcBef>
                <a:spcPts val="0"/>
              </a:spcBef>
              <a:spcAft>
                <a:spcPts val="0"/>
              </a:spcAft>
              <a:buNone/>
            </a:pPr>
            <a:endParaRPr sz="1200" dirty="0"/>
          </a:p>
          <a:p>
            <a:pPr marL="0" lvl="0" indent="0" algn="l" rtl="0">
              <a:spcBef>
                <a:spcPts val="0"/>
              </a:spcBef>
              <a:spcAft>
                <a:spcPts val="0"/>
              </a:spcAft>
              <a:buNone/>
            </a:pPr>
            <a:endParaRPr sz="1200" dirty="0"/>
          </a:p>
          <a:p>
            <a:pPr marL="457200" lvl="0" indent="-304800" algn="l" rtl="0">
              <a:spcBef>
                <a:spcPts val="0"/>
              </a:spcBef>
              <a:spcAft>
                <a:spcPts val="0"/>
              </a:spcAft>
              <a:buSzPts val="1200"/>
              <a:buChar char="❖"/>
            </a:pPr>
            <a:r>
              <a:rPr lang="en" sz="1200" b="1" u="sng" dirty="0"/>
              <a:t>IKEA </a:t>
            </a:r>
            <a:r>
              <a:rPr lang="en" sz="1200" dirty="0"/>
              <a:t>is a company that sells home furnishing products</a:t>
            </a:r>
            <a:endParaRPr sz="1200" dirty="0"/>
          </a:p>
          <a:p>
            <a:pPr marL="457200" lvl="0" indent="0" algn="l" rtl="0">
              <a:spcBef>
                <a:spcPts val="0"/>
              </a:spcBef>
              <a:spcAft>
                <a:spcPts val="0"/>
              </a:spcAft>
              <a:buNone/>
            </a:pPr>
            <a:endParaRPr sz="1200" dirty="0"/>
          </a:p>
          <a:p>
            <a:pPr marL="457200" lvl="0" indent="-304800" algn="l" rtl="0">
              <a:spcBef>
                <a:spcPts val="0"/>
              </a:spcBef>
              <a:spcAft>
                <a:spcPts val="0"/>
              </a:spcAft>
              <a:buSzPts val="1200"/>
              <a:buChar char="➔"/>
            </a:pPr>
            <a:r>
              <a:rPr lang="en" sz="1200" dirty="0"/>
              <a:t>First started in 1943</a:t>
            </a:r>
            <a:endParaRPr sz="1200" dirty="0"/>
          </a:p>
          <a:p>
            <a:pPr marL="457200" lvl="0" indent="-304800" algn="l" rtl="0">
              <a:spcBef>
                <a:spcPts val="0"/>
              </a:spcBef>
              <a:spcAft>
                <a:spcPts val="0"/>
              </a:spcAft>
              <a:buSzPts val="1200"/>
              <a:buChar char="➔"/>
            </a:pPr>
            <a:r>
              <a:rPr lang="en" sz="1200" dirty="0"/>
              <a:t>World’s largest retailer for furnishing</a:t>
            </a:r>
            <a:endParaRPr sz="1200" dirty="0"/>
          </a:p>
          <a:p>
            <a:pPr marL="457200" lvl="0" indent="-304800" algn="l" rtl="0">
              <a:spcBef>
                <a:spcPts val="0"/>
              </a:spcBef>
              <a:spcAft>
                <a:spcPts val="0"/>
              </a:spcAft>
              <a:buSzPts val="1200"/>
              <a:buChar char="➔"/>
            </a:pPr>
            <a:r>
              <a:rPr lang="en" sz="1200" dirty="0"/>
              <a:t>Available in 48 countries</a:t>
            </a:r>
            <a:endParaRPr sz="1200" dirty="0"/>
          </a:p>
          <a:p>
            <a:pPr marL="457200" lvl="0" indent="-304800" algn="l" rtl="0">
              <a:spcBef>
                <a:spcPts val="0"/>
              </a:spcBef>
              <a:spcAft>
                <a:spcPts val="0"/>
              </a:spcAft>
              <a:buSzPts val="1200"/>
              <a:buChar char="➔"/>
            </a:pPr>
            <a:r>
              <a:rPr lang="en" sz="1200" dirty="0"/>
              <a:t>More than 390 stores around the world (</a:t>
            </a:r>
            <a:r>
              <a:rPr lang="en-GB" sz="1200" dirty="0"/>
              <a:t>Dahiya, 2017)</a:t>
            </a:r>
            <a:endParaRPr sz="1200" dirty="0"/>
          </a:p>
          <a:p>
            <a:pPr marL="457200" lvl="0" indent="0" algn="l" rtl="0">
              <a:spcBef>
                <a:spcPts val="0"/>
              </a:spcBef>
              <a:spcAft>
                <a:spcPts val="0"/>
              </a:spcAft>
              <a:buNone/>
            </a:pPr>
            <a:endParaRPr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33"/>
          <p:cNvSpPr txBox="1">
            <a:spLocks noGrp="1"/>
          </p:cNvSpPr>
          <p:nvPr>
            <p:ph type="title"/>
          </p:nvPr>
        </p:nvSpPr>
        <p:spPr>
          <a:xfrm>
            <a:off x="1673352" y="723519"/>
            <a:ext cx="5797200" cy="891600"/>
          </a:xfrm>
          <a:prstGeom prst="rect">
            <a:avLst/>
          </a:prstGeom>
        </p:spPr>
        <p:txBody>
          <a:bodyPr spcFirstLastPara="1" wrap="square" lIns="137150" tIns="137150" rIns="137150" bIns="137150" anchor="ctr" anchorCtr="0">
            <a:noAutofit/>
          </a:bodyPr>
          <a:lstStyle/>
          <a:p>
            <a:pPr marL="0" lvl="0" indent="0" algn="ctr" rtl="0">
              <a:spcBef>
                <a:spcPts val="0"/>
              </a:spcBef>
              <a:spcAft>
                <a:spcPts val="0"/>
              </a:spcAft>
              <a:buNone/>
            </a:pPr>
            <a:r>
              <a:rPr lang="en"/>
              <a:t>IKEA STORIES</a:t>
            </a:r>
            <a:endParaRPr/>
          </a:p>
        </p:txBody>
      </p:sp>
      <p:sp>
        <p:nvSpPr>
          <p:cNvPr id="185" name="Google Shape;185;p33"/>
          <p:cNvSpPr txBox="1">
            <a:spLocks noGrp="1"/>
          </p:cNvSpPr>
          <p:nvPr>
            <p:ph type="body" idx="1"/>
          </p:nvPr>
        </p:nvSpPr>
        <p:spPr>
          <a:xfrm>
            <a:off x="1201479" y="1978524"/>
            <a:ext cx="6269071" cy="2654700"/>
          </a:xfrm>
          <a:prstGeom prst="rect">
            <a:avLst/>
          </a:prstGeom>
        </p:spPr>
        <p:txBody>
          <a:bodyPr spcFirstLastPara="1" wrap="square" lIns="68575" tIns="34275" rIns="68575" bIns="34275" anchor="t" anchorCtr="0">
            <a:noAutofit/>
          </a:bodyPr>
          <a:lstStyle/>
          <a:p>
            <a:pPr marL="457200" lvl="0" indent="-317500" rtl="0">
              <a:spcBef>
                <a:spcPts val="800"/>
              </a:spcBef>
              <a:spcAft>
                <a:spcPts val="0"/>
              </a:spcAft>
              <a:buSzPts val="1400"/>
              <a:buFont typeface="Arial"/>
              <a:buChar char="❖"/>
            </a:pPr>
            <a:r>
              <a:rPr lang="en" dirty="0">
                <a:latin typeface="Arial"/>
                <a:ea typeface="Arial"/>
                <a:cs typeface="Arial"/>
                <a:sym typeface="Arial"/>
              </a:rPr>
              <a:t>An interview with an IKEA employee talked about how they were given several opportunities for development and progression within business roles. She joined the Diversity &amp; Inclusion department where she was able to work with people to help them build confidence and develop themselves. </a:t>
            </a:r>
            <a:endParaRPr dirty="0">
              <a:latin typeface="Arial"/>
              <a:ea typeface="Arial"/>
              <a:cs typeface="Arial"/>
              <a:sym typeface="Arial"/>
            </a:endParaRPr>
          </a:p>
          <a:p>
            <a:pPr marL="0" lvl="0" indent="0" rtl="0">
              <a:spcBef>
                <a:spcPts val="800"/>
              </a:spcBef>
              <a:spcAft>
                <a:spcPts val="0"/>
              </a:spcAft>
              <a:buNone/>
            </a:pPr>
            <a:endParaRPr dirty="0">
              <a:latin typeface="Arial"/>
              <a:ea typeface="Arial"/>
              <a:cs typeface="Arial"/>
              <a:sym typeface="Arial"/>
            </a:endParaRPr>
          </a:p>
          <a:p>
            <a:pPr marL="457200" lvl="0" indent="-317500" rtl="0">
              <a:spcBef>
                <a:spcPts val="800"/>
              </a:spcBef>
              <a:spcAft>
                <a:spcPts val="0"/>
              </a:spcAft>
              <a:buSzPts val="1400"/>
              <a:buFont typeface="Arial"/>
              <a:buChar char="❖"/>
            </a:pPr>
            <a:r>
              <a:rPr lang="en" dirty="0">
                <a:latin typeface="Arial"/>
                <a:ea typeface="Arial"/>
                <a:cs typeface="Arial"/>
                <a:sym typeface="Arial"/>
              </a:rPr>
              <a:t>Live Lagom community- “The Right Amount Is Best”</a:t>
            </a:r>
            <a:endParaRPr dirty="0">
              <a:latin typeface="Arial"/>
              <a:ea typeface="Arial"/>
              <a:cs typeface="Arial"/>
              <a:sym typeface="Arial"/>
            </a:endParaRPr>
          </a:p>
          <a:p>
            <a:pPr marL="0" lvl="0" indent="0" rtl="0">
              <a:spcBef>
                <a:spcPts val="800"/>
              </a:spcBef>
              <a:spcAft>
                <a:spcPts val="0"/>
              </a:spcAft>
              <a:buNone/>
            </a:pPr>
            <a:r>
              <a:rPr lang="en" dirty="0">
                <a:latin typeface="Arial"/>
                <a:ea typeface="Arial"/>
                <a:cs typeface="Arial"/>
                <a:sym typeface="Arial"/>
              </a:rPr>
              <a:t>An individual who joined this group was able to find alternative ways to growing her own fruit and vegetables in a sustainable way</a:t>
            </a:r>
          </a:p>
          <a:p>
            <a:pPr marL="0" lvl="0" indent="0" rtl="0">
              <a:spcBef>
                <a:spcPts val="800"/>
              </a:spcBef>
              <a:spcAft>
                <a:spcPts val="0"/>
              </a:spcAft>
              <a:buNone/>
            </a:pPr>
            <a:r>
              <a:rPr lang="en" dirty="0">
                <a:latin typeface="Arial"/>
                <a:ea typeface="Arial"/>
                <a:cs typeface="Arial"/>
                <a:sym typeface="Arial"/>
              </a:rPr>
              <a:t>(IKEA, 2019)</a:t>
            </a:r>
            <a:endParaRPr dirty="0">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36"/>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noAutofit/>
          </a:bodyPr>
          <a:lstStyle/>
          <a:p>
            <a:pPr marL="0" lvl="0" indent="0" algn="ctr" rtl="0">
              <a:lnSpc>
                <a:spcPct val="90000"/>
              </a:lnSpc>
              <a:spcBef>
                <a:spcPts val="0"/>
              </a:spcBef>
              <a:spcAft>
                <a:spcPts val="0"/>
              </a:spcAft>
              <a:buClr>
                <a:srgbClr val="262626"/>
              </a:buClr>
              <a:buSzPts val="2100"/>
              <a:buFont typeface="Gill Sans"/>
              <a:buNone/>
            </a:pPr>
            <a:r>
              <a:rPr lang="en" sz="2400"/>
              <a:t>CONCLUSION </a:t>
            </a:r>
            <a:endParaRPr sz="2400"/>
          </a:p>
        </p:txBody>
      </p:sp>
      <p:sp>
        <p:nvSpPr>
          <p:cNvPr id="205" name="Google Shape;205;p36"/>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noAutofit/>
          </a:bodyPr>
          <a:lstStyle/>
          <a:p>
            <a:pPr marL="457200" lvl="0" indent="-304800" algn="l" rtl="0">
              <a:lnSpc>
                <a:spcPct val="100000"/>
              </a:lnSpc>
              <a:spcBef>
                <a:spcPts val="0"/>
              </a:spcBef>
              <a:spcAft>
                <a:spcPts val="0"/>
              </a:spcAft>
              <a:buSzPts val="1200"/>
              <a:buFont typeface="Arial"/>
              <a:buChar char="❖"/>
            </a:pPr>
            <a:r>
              <a:rPr lang="en" sz="1600" dirty="0">
                <a:latin typeface="Arial"/>
                <a:ea typeface="Arial"/>
                <a:cs typeface="Arial"/>
                <a:sym typeface="Arial"/>
              </a:rPr>
              <a:t>IKEA’s specific choice of colours for their logo draws customer attention and relays a message</a:t>
            </a:r>
            <a:endParaRPr sz="1600" dirty="0">
              <a:latin typeface="Arial"/>
              <a:ea typeface="Arial"/>
              <a:cs typeface="Arial"/>
              <a:sym typeface="Arial"/>
            </a:endParaRPr>
          </a:p>
          <a:p>
            <a:pPr marL="457200" lvl="0" indent="-304800" algn="l" rtl="0">
              <a:lnSpc>
                <a:spcPct val="100000"/>
              </a:lnSpc>
              <a:spcBef>
                <a:spcPts val="0"/>
              </a:spcBef>
              <a:spcAft>
                <a:spcPts val="0"/>
              </a:spcAft>
              <a:buSzPts val="1200"/>
              <a:buFont typeface="Arial"/>
              <a:buChar char="❖"/>
            </a:pPr>
            <a:r>
              <a:rPr lang="en" sz="1600" dirty="0">
                <a:latin typeface="Arial"/>
                <a:ea typeface="Arial"/>
                <a:cs typeface="Arial"/>
                <a:sym typeface="Arial"/>
              </a:rPr>
              <a:t>Maze structure promotes customers to spend more so more business profit</a:t>
            </a:r>
            <a:endParaRPr sz="1600" dirty="0">
              <a:latin typeface="Arial"/>
              <a:ea typeface="Arial"/>
              <a:cs typeface="Arial"/>
              <a:sym typeface="Arial"/>
            </a:endParaRPr>
          </a:p>
          <a:p>
            <a:pPr marL="457200" lvl="0" indent="-304800" algn="l" rtl="0">
              <a:lnSpc>
                <a:spcPct val="100000"/>
              </a:lnSpc>
              <a:spcBef>
                <a:spcPts val="0"/>
              </a:spcBef>
              <a:spcAft>
                <a:spcPts val="0"/>
              </a:spcAft>
              <a:buSzPts val="1200"/>
              <a:buFont typeface="Arial"/>
              <a:buChar char="❖"/>
            </a:pPr>
            <a:r>
              <a:rPr lang="en" sz="1600" dirty="0">
                <a:latin typeface="Arial"/>
                <a:ea typeface="Arial"/>
                <a:cs typeface="Arial"/>
                <a:sym typeface="Arial"/>
              </a:rPr>
              <a:t>IKEA stories have shown the positive impact on culture</a:t>
            </a:r>
            <a:endParaRPr sz="1600" dirty="0">
              <a:latin typeface="Arial"/>
              <a:ea typeface="Arial"/>
              <a:cs typeface="Arial"/>
              <a:sym typeface="Arial"/>
            </a:endParaRPr>
          </a:p>
          <a:p>
            <a:pPr marL="457200" lvl="0" indent="-304800" algn="l" rtl="0">
              <a:lnSpc>
                <a:spcPct val="100000"/>
              </a:lnSpc>
              <a:spcBef>
                <a:spcPts val="0"/>
              </a:spcBef>
              <a:spcAft>
                <a:spcPts val="0"/>
              </a:spcAft>
              <a:buSzPts val="1200"/>
              <a:buFont typeface="Arial"/>
              <a:buChar char="❖"/>
            </a:pPr>
            <a:r>
              <a:rPr lang="en" sz="1600" dirty="0">
                <a:latin typeface="Arial"/>
                <a:ea typeface="Arial"/>
                <a:cs typeface="Arial"/>
                <a:sym typeface="Arial"/>
              </a:rPr>
              <a:t>IKEA takes their company values seriously</a:t>
            </a:r>
            <a:endParaRPr sz="1600" dirty="0">
              <a:latin typeface="Arial"/>
              <a:ea typeface="Arial"/>
              <a:cs typeface="Arial"/>
              <a:sym typeface="Arial"/>
            </a:endParaRPr>
          </a:p>
          <a:p>
            <a:pPr marL="457200" lvl="0" indent="-304800" algn="l" rtl="0">
              <a:lnSpc>
                <a:spcPct val="100000"/>
              </a:lnSpc>
              <a:spcBef>
                <a:spcPts val="0"/>
              </a:spcBef>
              <a:spcAft>
                <a:spcPts val="0"/>
              </a:spcAft>
              <a:buSzPts val="1200"/>
              <a:buFont typeface="Arial"/>
              <a:buChar char="❖"/>
            </a:pPr>
            <a:r>
              <a:rPr lang="en" sz="1600" dirty="0">
                <a:latin typeface="Arial"/>
                <a:ea typeface="Arial"/>
                <a:cs typeface="Arial"/>
                <a:sym typeface="Arial"/>
              </a:rPr>
              <a:t>Promotes diversity and equality</a:t>
            </a:r>
            <a:endParaRPr sz="1600" dirty="0">
              <a:latin typeface="Arial"/>
              <a:ea typeface="Arial"/>
              <a:cs typeface="Arial"/>
              <a:sym typeface="Arial"/>
            </a:endParaRPr>
          </a:p>
          <a:p>
            <a:pPr marL="457200" lvl="0" indent="-304800" algn="l" rtl="0">
              <a:lnSpc>
                <a:spcPct val="100000"/>
              </a:lnSpc>
              <a:spcBef>
                <a:spcPts val="0"/>
              </a:spcBef>
              <a:spcAft>
                <a:spcPts val="0"/>
              </a:spcAft>
              <a:buSzPts val="1200"/>
              <a:buFont typeface="Arial"/>
              <a:buChar char="❖"/>
            </a:pPr>
            <a:r>
              <a:rPr lang="en" sz="1600" dirty="0">
                <a:latin typeface="Arial"/>
                <a:ea typeface="Arial"/>
                <a:cs typeface="Arial"/>
                <a:sym typeface="Arial"/>
              </a:rPr>
              <a:t>Employees learn more about consumer needs</a:t>
            </a:r>
            <a:endParaRPr sz="1600" dirty="0">
              <a:latin typeface="Arial"/>
              <a:ea typeface="Arial"/>
              <a:cs typeface="Arial"/>
              <a:sym typeface="Arial"/>
            </a:endParaRPr>
          </a:p>
          <a:p>
            <a:pPr marL="457200" lvl="0" indent="-304800" algn="l" rtl="0">
              <a:lnSpc>
                <a:spcPct val="100000"/>
              </a:lnSpc>
              <a:spcBef>
                <a:spcPts val="0"/>
              </a:spcBef>
              <a:spcAft>
                <a:spcPts val="0"/>
              </a:spcAft>
              <a:buSzPts val="1200"/>
              <a:buFont typeface="Arial"/>
              <a:buChar char="❖"/>
            </a:pPr>
            <a:r>
              <a:rPr lang="en" sz="1600" dirty="0">
                <a:latin typeface="Arial"/>
                <a:ea typeface="Arial"/>
                <a:cs typeface="Arial"/>
                <a:sym typeface="Arial"/>
              </a:rPr>
              <a:t>Putting customer needs first</a:t>
            </a:r>
            <a:endParaRPr sz="1600" dirty="0">
              <a:latin typeface="Arial"/>
              <a:ea typeface="Arial"/>
              <a:cs typeface="Arial"/>
              <a:sym typeface="Arial"/>
            </a:endParaRPr>
          </a:p>
          <a:p>
            <a:pPr marL="457200" lvl="0" indent="-304800" algn="l" rtl="0">
              <a:lnSpc>
                <a:spcPct val="100000"/>
              </a:lnSpc>
              <a:spcBef>
                <a:spcPts val="0"/>
              </a:spcBef>
              <a:spcAft>
                <a:spcPts val="0"/>
              </a:spcAft>
              <a:buSzPts val="1200"/>
              <a:buFont typeface="Arial"/>
              <a:buChar char="❖"/>
            </a:pPr>
            <a:r>
              <a:rPr lang="en" sz="1600" dirty="0">
                <a:latin typeface="Arial"/>
                <a:ea typeface="Arial"/>
                <a:cs typeface="Arial"/>
                <a:sym typeface="Arial"/>
              </a:rPr>
              <a:t>Providing same service to everyone worldwide</a:t>
            </a:r>
            <a:endParaRPr sz="1600" dirty="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BE2A-8707-4304-B546-8D277F59F7CE}"/>
              </a:ext>
            </a:extLst>
          </p:cNvPr>
          <p:cNvSpPr>
            <a:spLocks noGrp="1"/>
          </p:cNvSpPr>
          <p:nvPr>
            <p:ph type="ctrTitle"/>
          </p:nvPr>
        </p:nvSpPr>
        <p:spPr>
          <a:xfrm>
            <a:off x="1200149" y="216439"/>
            <a:ext cx="6743700" cy="570370"/>
          </a:xfrm>
        </p:spPr>
        <p:txBody>
          <a:bodyPr/>
          <a:lstStyle/>
          <a:p>
            <a:r>
              <a:rPr lang="en-GB" dirty="0"/>
              <a:t>Speech notes</a:t>
            </a:r>
          </a:p>
        </p:txBody>
      </p:sp>
      <p:sp>
        <p:nvSpPr>
          <p:cNvPr id="3" name="Subtitle 2">
            <a:extLst>
              <a:ext uri="{FF2B5EF4-FFF2-40B4-BE49-F238E27FC236}">
                <a16:creationId xmlns:a16="http://schemas.microsoft.com/office/drawing/2014/main" id="{F93E19DF-FC78-435F-ACAD-AA9AF220D170}"/>
              </a:ext>
            </a:extLst>
          </p:cNvPr>
          <p:cNvSpPr>
            <a:spLocks noGrp="1"/>
          </p:cNvSpPr>
          <p:nvPr>
            <p:ph type="subTitle" idx="1"/>
          </p:nvPr>
        </p:nvSpPr>
        <p:spPr>
          <a:xfrm>
            <a:off x="378905" y="1137684"/>
            <a:ext cx="7935755" cy="3636335"/>
          </a:xfrm>
        </p:spPr>
        <p:txBody>
          <a:bodyPr/>
          <a:lstStyle/>
          <a:p>
            <a:pPr algn="l"/>
            <a:r>
              <a:rPr lang="en-GB" u="sng" dirty="0">
                <a:solidFill>
                  <a:schemeClr val="tx1"/>
                </a:solidFill>
              </a:rPr>
              <a:t>Introduction </a:t>
            </a:r>
          </a:p>
          <a:p>
            <a:pPr algn="l"/>
            <a:r>
              <a:rPr lang="en-GB" dirty="0">
                <a:solidFill>
                  <a:schemeClr val="tx1"/>
                </a:solidFill>
              </a:rPr>
              <a:t>Hi my name is Foysal, and this is </a:t>
            </a:r>
            <a:r>
              <a:rPr lang="en-GB" dirty="0" err="1">
                <a:solidFill>
                  <a:schemeClr val="tx1"/>
                </a:solidFill>
              </a:rPr>
              <a:t>Nazrin</a:t>
            </a:r>
            <a:r>
              <a:rPr lang="en-GB" dirty="0">
                <a:solidFill>
                  <a:schemeClr val="tx1"/>
                </a:solidFill>
              </a:rPr>
              <a:t>, Aleha, </a:t>
            </a:r>
            <a:r>
              <a:rPr lang="en-GB" dirty="0" err="1">
                <a:solidFill>
                  <a:schemeClr val="tx1"/>
                </a:solidFill>
              </a:rPr>
              <a:t>Thonuma</a:t>
            </a:r>
            <a:r>
              <a:rPr lang="en-GB" dirty="0">
                <a:solidFill>
                  <a:schemeClr val="tx1"/>
                </a:solidFill>
              </a:rPr>
              <a:t> and Shahida. We will be talking about what work culture is and why it is important, the Handy theory and the cultures within IKEA. We will also discuss how culture impacts the efficiency within organisations, and recommending how to further enhance these cultures. </a:t>
            </a:r>
          </a:p>
          <a:p>
            <a:pPr algn="l"/>
            <a:r>
              <a:rPr lang="en-GB" dirty="0">
                <a:solidFill>
                  <a:schemeClr val="tx1"/>
                </a:solidFill>
              </a:rPr>
              <a:t>Workplace culture as explained by Chron (2019), is a group of different characteristics within a business. It works on employee attitudes, goal setting and with the relaying of business values to customers and their workers. </a:t>
            </a:r>
          </a:p>
          <a:p>
            <a:pPr algn="l"/>
            <a:r>
              <a:rPr lang="en-GB" dirty="0">
                <a:solidFill>
                  <a:schemeClr val="tx1"/>
                </a:solidFill>
              </a:rPr>
              <a:t>As stated by MSG (2019), workplace culture helps to engage employees in their work field. It looks into organisation principles, ideologies, employee attitudes, thought processes and beliefs. Work culture is what controls employee interaction and the way the organisation functions. </a:t>
            </a:r>
          </a:p>
          <a:p>
            <a:endParaRPr lang="en-GB" dirty="0"/>
          </a:p>
        </p:txBody>
      </p:sp>
    </p:spTree>
    <p:extLst>
      <p:ext uri="{BB962C8B-B14F-4D97-AF65-F5344CB8AC3E}">
        <p14:creationId xmlns:p14="http://schemas.microsoft.com/office/powerpoint/2010/main" val="729845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9D270-D08B-4B6B-A936-DDCE6851933E}"/>
              </a:ext>
            </a:extLst>
          </p:cNvPr>
          <p:cNvSpPr>
            <a:spLocks noGrp="1"/>
          </p:cNvSpPr>
          <p:nvPr>
            <p:ph type="ctrTitle"/>
          </p:nvPr>
        </p:nvSpPr>
        <p:spPr>
          <a:xfrm>
            <a:off x="1200149" y="142011"/>
            <a:ext cx="6743700" cy="687329"/>
          </a:xfrm>
        </p:spPr>
        <p:txBody>
          <a:bodyPr/>
          <a:lstStyle/>
          <a:p>
            <a:r>
              <a:rPr lang="en-GB" dirty="0"/>
              <a:t>Speech notes</a:t>
            </a:r>
          </a:p>
        </p:txBody>
      </p:sp>
      <p:sp>
        <p:nvSpPr>
          <p:cNvPr id="3" name="Subtitle 2">
            <a:extLst>
              <a:ext uri="{FF2B5EF4-FFF2-40B4-BE49-F238E27FC236}">
                <a16:creationId xmlns:a16="http://schemas.microsoft.com/office/drawing/2014/main" id="{15D2E9CA-DEF2-46BE-B19F-888B745A0CAA}"/>
              </a:ext>
            </a:extLst>
          </p:cNvPr>
          <p:cNvSpPr>
            <a:spLocks noGrp="1"/>
          </p:cNvSpPr>
          <p:nvPr>
            <p:ph type="subTitle" idx="1"/>
          </p:nvPr>
        </p:nvSpPr>
        <p:spPr>
          <a:xfrm>
            <a:off x="595423" y="1222744"/>
            <a:ext cx="7868093" cy="3593805"/>
          </a:xfrm>
        </p:spPr>
        <p:txBody>
          <a:bodyPr/>
          <a:lstStyle/>
          <a:p>
            <a:pPr algn="l"/>
            <a:r>
              <a:rPr lang="en-GB" dirty="0">
                <a:solidFill>
                  <a:schemeClr val="tx1"/>
                </a:solidFill>
              </a:rPr>
              <a:t>ERC (2019) mentions that work place culture is important as it is the root to either strengthening or weakening objectives. Retaining a positive culture within the business helps to attract talent through a positive, well-defined, strong and clear- communicated culture. It also helps to promote retention and engagement. A good set of work cultures helps increase performance, thus more productivity and success within the business. </a:t>
            </a:r>
          </a:p>
          <a:p>
            <a:pPr algn="l"/>
            <a:r>
              <a:rPr lang="en-GB" dirty="0">
                <a:solidFill>
                  <a:schemeClr val="tx1"/>
                </a:solidFill>
              </a:rPr>
              <a:t>As explained by Dahiya (2017), IKEA is a company that sells home furnishing products. It first started in 1943 and is the world’s largest retailer for furnishing. It is currently available in </a:t>
            </a:r>
            <a:r>
              <a:rPr lang="en-GB" dirty="0" err="1">
                <a:solidFill>
                  <a:schemeClr val="tx1"/>
                </a:solidFill>
              </a:rPr>
              <a:t>fourty</a:t>
            </a:r>
            <a:r>
              <a:rPr lang="en-GB" dirty="0">
                <a:solidFill>
                  <a:schemeClr val="tx1"/>
                </a:solidFill>
              </a:rPr>
              <a:t>-eight countries and has more than 390 stores around the world. </a:t>
            </a:r>
          </a:p>
          <a:p>
            <a:pPr algn="l"/>
            <a:r>
              <a:rPr lang="en-GB" dirty="0">
                <a:solidFill>
                  <a:schemeClr val="tx1"/>
                </a:solidFill>
              </a:rPr>
              <a:t>I will now pass it on to </a:t>
            </a:r>
            <a:r>
              <a:rPr lang="en-GB" dirty="0" err="1">
                <a:solidFill>
                  <a:schemeClr val="tx1"/>
                </a:solidFill>
              </a:rPr>
              <a:t>Naz</a:t>
            </a:r>
            <a:r>
              <a:rPr lang="en-GB" dirty="0">
                <a:solidFill>
                  <a:schemeClr val="tx1"/>
                </a:solidFill>
              </a:rPr>
              <a:t> who will be discussing the cultural web and Handy theory. </a:t>
            </a:r>
          </a:p>
          <a:p>
            <a:endParaRPr lang="en-GB" dirty="0">
              <a:solidFill>
                <a:schemeClr val="tx1"/>
              </a:solidFill>
            </a:endParaRPr>
          </a:p>
        </p:txBody>
      </p:sp>
    </p:spTree>
    <p:extLst>
      <p:ext uri="{BB962C8B-B14F-4D97-AF65-F5344CB8AC3E}">
        <p14:creationId xmlns:p14="http://schemas.microsoft.com/office/powerpoint/2010/main" val="456419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760A1-3F85-4965-A8B0-BBA7919125A7}"/>
              </a:ext>
            </a:extLst>
          </p:cNvPr>
          <p:cNvSpPr>
            <a:spLocks noGrp="1"/>
          </p:cNvSpPr>
          <p:nvPr>
            <p:ph type="ctrTitle"/>
          </p:nvPr>
        </p:nvSpPr>
        <p:spPr>
          <a:xfrm>
            <a:off x="1200149" y="163277"/>
            <a:ext cx="6743700" cy="538472"/>
          </a:xfrm>
        </p:spPr>
        <p:txBody>
          <a:bodyPr/>
          <a:lstStyle/>
          <a:p>
            <a:r>
              <a:rPr lang="en-GB" dirty="0"/>
              <a:t>Speech notes</a:t>
            </a:r>
          </a:p>
        </p:txBody>
      </p:sp>
      <p:sp>
        <p:nvSpPr>
          <p:cNvPr id="3" name="Subtitle 2">
            <a:extLst>
              <a:ext uri="{FF2B5EF4-FFF2-40B4-BE49-F238E27FC236}">
                <a16:creationId xmlns:a16="http://schemas.microsoft.com/office/drawing/2014/main" id="{B4F85459-73CF-482B-803A-B1E9F858500F}"/>
              </a:ext>
            </a:extLst>
          </p:cNvPr>
          <p:cNvSpPr>
            <a:spLocks noGrp="1"/>
          </p:cNvSpPr>
          <p:nvPr>
            <p:ph type="subTitle" idx="1"/>
          </p:nvPr>
        </p:nvSpPr>
        <p:spPr>
          <a:xfrm>
            <a:off x="378905" y="1041992"/>
            <a:ext cx="8265365" cy="3763924"/>
          </a:xfrm>
        </p:spPr>
        <p:txBody>
          <a:bodyPr/>
          <a:lstStyle/>
          <a:p>
            <a:pPr algn="l"/>
            <a:r>
              <a:rPr lang="en-GB" u="sng" dirty="0">
                <a:solidFill>
                  <a:schemeClr val="tx1"/>
                </a:solidFill>
              </a:rPr>
              <a:t>STORIES</a:t>
            </a:r>
            <a:endParaRPr lang="en-GB" dirty="0">
              <a:solidFill>
                <a:schemeClr val="tx1"/>
              </a:solidFill>
            </a:endParaRPr>
          </a:p>
          <a:p>
            <a:pPr algn="l"/>
            <a:r>
              <a:rPr lang="en-GB" dirty="0">
                <a:solidFill>
                  <a:schemeClr val="tx1"/>
                </a:solidFill>
              </a:rPr>
              <a:t>According to an interview taken with an Ikea distribution centre manager on IKEA (2019), the employee explained how she joined the company in 2014 and was given opportunities to progress within the business, working with different people along the way. She then transferred to the Diversity &amp; Inclusion department where she felt a personal connection due to her personal background. They aim to support employees to boost confidence and help them with progression within the company. </a:t>
            </a:r>
          </a:p>
          <a:p>
            <a:pPr algn="l"/>
            <a:r>
              <a:rPr lang="en-GB" dirty="0">
                <a:solidFill>
                  <a:schemeClr val="tx1"/>
                </a:solidFill>
              </a:rPr>
              <a:t>IKEA has a community called Live </a:t>
            </a:r>
            <a:r>
              <a:rPr lang="en-GB" dirty="0" err="1">
                <a:solidFill>
                  <a:schemeClr val="tx1"/>
                </a:solidFill>
              </a:rPr>
              <a:t>Lagom</a:t>
            </a:r>
            <a:r>
              <a:rPr lang="en-GB" dirty="0">
                <a:solidFill>
                  <a:schemeClr val="tx1"/>
                </a:solidFill>
              </a:rPr>
              <a:t>, which is based on a Swedish phrase which translates to ‘the right amount is best, which is what IKEA find to be the key to living sustainably. As stated by IKEA (2019), Ana, who joined the Live </a:t>
            </a:r>
            <a:r>
              <a:rPr lang="en-GB" dirty="0" err="1">
                <a:solidFill>
                  <a:schemeClr val="tx1"/>
                </a:solidFill>
              </a:rPr>
              <a:t>Lagom</a:t>
            </a:r>
            <a:r>
              <a:rPr lang="en-GB" dirty="0">
                <a:solidFill>
                  <a:schemeClr val="tx1"/>
                </a:solidFill>
              </a:rPr>
              <a:t> community, managed to come up with a way to grow her own fruit and vegetables without the need of a large outdoor area to grow them in. she began planting in little pots and gradually began growing them in her garden. she is now able to provide fresh fruit and vegetables for all her family and friends. </a:t>
            </a:r>
          </a:p>
          <a:p>
            <a:endParaRPr lang="en-GB" dirty="0">
              <a:solidFill>
                <a:schemeClr val="tx1"/>
              </a:solidFill>
            </a:endParaRPr>
          </a:p>
        </p:txBody>
      </p:sp>
    </p:spTree>
    <p:extLst>
      <p:ext uri="{BB962C8B-B14F-4D97-AF65-F5344CB8AC3E}">
        <p14:creationId xmlns:p14="http://schemas.microsoft.com/office/powerpoint/2010/main" val="2443473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D8AA-E4E3-4504-9138-40A0D1AF6424}"/>
              </a:ext>
            </a:extLst>
          </p:cNvPr>
          <p:cNvSpPr>
            <a:spLocks noGrp="1"/>
          </p:cNvSpPr>
          <p:nvPr>
            <p:ph type="ctrTitle"/>
          </p:nvPr>
        </p:nvSpPr>
        <p:spPr>
          <a:xfrm>
            <a:off x="1093825" y="331951"/>
            <a:ext cx="6743700" cy="617220"/>
          </a:xfrm>
        </p:spPr>
        <p:txBody>
          <a:bodyPr/>
          <a:lstStyle/>
          <a:p>
            <a:r>
              <a:rPr lang="en-GB" dirty="0"/>
              <a:t>Speech notes</a:t>
            </a:r>
          </a:p>
        </p:txBody>
      </p:sp>
      <p:sp>
        <p:nvSpPr>
          <p:cNvPr id="3" name="Subtitle 2">
            <a:extLst>
              <a:ext uri="{FF2B5EF4-FFF2-40B4-BE49-F238E27FC236}">
                <a16:creationId xmlns:a16="http://schemas.microsoft.com/office/drawing/2014/main" id="{811DEC0C-EB78-4897-9F0F-AFFA81E7A6A9}"/>
              </a:ext>
            </a:extLst>
          </p:cNvPr>
          <p:cNvSpPr>
            <a:spLocks noGrp="1"/>
          </p:cNvSpPr>
          <p:nvPr>
            <p:ph type="subTitle" idx="1"/>
          </p:nvPr>
        </p:nvSpPr>
        <p:spPr>
          <a:xfrm>
            <a:off x="378904" y="1244011"/>
            <a:ext cx="8116510" cy="3567538"/>
          </a:xfrm>
        </p:spPr>
        <p:txBody>
          <a:bodyPr/>
          <a:lstStyle/>
          <a:p>
            <a:pPr algn="l"/>
            <a:r>
              <a:rPr lang="en-GB" u="sng" dirty="0">
                <a:solidFill>
                  <a:schemeClr val="tx1"/>
                </a:solidFill>
              </a:rPr>
              <a:t>Conclusion </a:t>
            </a:r>
            <a:endParaRPr lang="en-GB" dirty="0">
              <a:solidFill>
                <a:schemeClr val="tx1"/>
              </a:solidFill>
            </a:endParaRPr>
          </a:p>
          <a:p>
            <a:pPr algn="l"/>
            <a:r>
              <a:rPr lang="en-GB" dirty="0">
                <a:solidFill>
                  <a:schemeClr val="tx1"/>
                </a:solidFill>
              </a:rPr>
              <a:t>To conclude we have found that the implication of the cultural web on IKEA have shown that IKEA have several factors within each point of the paradigm. IKEA use of the specific colours for the company logo is not only bright to grab customers attention, but also portrays a strong message about the type of company they are and how they hope to be perceived. IKEA’s maze-like store structure has many benefits for the organisation all of which proved to provide profits for the business. upon reviewing IKEA’s rituals and routines has shown that IKEA take their company values very seriously, providing various opportunities for staff development whilst promoting diversity and equality. the impact that the culture has had on IKEA is that it enables employees to learn about what needs their consumers have and are as advocates. they also connect with company roots by providing Swedish cuisines. Some of the recommendations that Shahida found is the implication for putting customers first and providing the same service for all of their customers around the world. </a:t>
            </a:r>
          </a:p>
          <a:p>
            <a:pPr algn="l"/>
            <a:endParaRPr lang="en-GB" dirty="0">
              <a:solidFill>
                <a:schemeClr val="tx1"/>
              </a:solidFill>
            </a:endParaRPr>
          </a:p>
        </p:txBody>
      </p:sp>
    </p:spTree>
    <p:extLst>
      <p:ext uri="{BB962C8B-B14F-4D97-AF65-F5344CB8AC3E}">
        <p14:creationId xmlns:p14="http://schemas.microsoft.com/office/powerpoint/2010/main" val="4055358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37"/>
          <p:cNvSpPr txBox="1">
            <a:spLocks noGrp="1"/>
          </p:cNvSpPr>
          <p:nvPr>
            <p:ph type="title"/>
          </p:nvPr>
        </p:nvSpPr>
        <p:spPr>
          <a:xfrm>
            <a:off x="1673352" y="250043"/>
            <a:ext cx="5797200" cy="89160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noAutofit/>
          </a:bodyPr>
          <a:lstStyle/>
          <a:p>
            <a:pPr marL="0" lvl="0" indent="0" algn="ctr" rtl="0">
              <a:lnSpc>
                <a:spcPct val="90000"/>
              </a:lnSpc>
              <a:spcBef>
                <a:spcPts val="0"/>
              </a:spcBef>
              <a:spcAft>
                <a:spcPts val="0"/>
              </a:spcAft>
              <a:buClr>
                <a:srgbClr val="262626"/>
              </a:buClr>
              <a:buSzPts val="2100"/>
              <a:buFont typeface="Gill Sans"/>
              <a:buNone/>
            </a:pPr>
            <a:r>
              <a:rPr lang="en" sz="2400"/>
              <a:t>REFERENCE </a:t>
            </a:r>
            <a:endParaRPr sz="2400"/>
          </a:p>
        </p:txBody>
      </p:sp>
      <p:sp>
        <p:nvSpPr>
          <p:cNvPr id="211" name="Google Shape;211;p37"/>
          <p:cNvSpPr txBox="1">
            <a:spLocks noGrp="1"/>
          </p:cNvSpPr>
          <p:nvPr>
            <p:ph type="body" idx="1"/>
          </p:nvPr>
        </p:nvSpPr>
        <p:spPr>
          <a:xfrm>
            <a:off x="638482" y="1615062"/>
            <a:ext cx="7420200" cy="3425700"/>
          </a:xfrm>
          <a:prstGeom prst="rect">
            <a:avLst/>
          </a:prstGeom>
          <a:noFill/>
          <a:ln>
            <a:noFill/>
          </a:ln>
        </p:spPr>
        <p:txBody>
          <a:bodyPr spcFirstLastPara="1" wrap="square" lIns="68575" tIns="34275" rIns="68575" bIns="34275" anchor="t" anchorCtr="0">
            <a:noAutofit/>
          </a:bodyPr>
          <a:lstStyle/>
          <a:p>
            <a:pPr marL="139700" indent="0">
              <a:buNone/>
            </a:pPr>
            <a:r>
              <a:rPr lang="en-GB" sz="1100" dirty="0"/>
              <a:t>Chron (2019), ‘Workplace culture definition’, [Online] Available: </a:t>
            </a:r>
            <a:r>
              <a:rPr lang="en-GB" sz="1100" u="sng" dirty="0">
                <a:hlinkClick r:id="rId3"/>
              </a:rPr>
              <a:t>https://smallbusiness.chron.com/workplace-culture-definition-2949.html</a:t>
            </a:r>
            <a:r>
              <a:rPr lang="en-GB" sz="1100" dirty="0"/>
              <a:t>, [Accessed: 2019,5,10]. </a:t>
            </a:r>
          </a:p>
          <a:p>
            <a:pPr marL="139700" indent="0">
              <a:buNone/>
            </a:pPr>
            <a:r>
              <a:rPr lang="en-GB" sz="1100" dirty="0"/>
              <a:t>Dahiya, V (2017), ‘What is IKEA?’, [Online] Available: </a:t>
            </a:r>
            <a:r>
              <a:rPr lang="en-GB" sz="1100" u="sng" dirty="0">
                <a:hlinkClick r:id="rId4"/>
              </a:rPr>
              <a:t>https://www.quora.com/What-is-IKEA</a:t>
            </a:r>
            <a:r>
              <a:rPr lang="en-GB" sz="1100" dirty="0"/>
              <a:t>, [Accessed: 2019,5,10]. </a:t>
            </a:r>
          </a:p>
          <a:p>
            <a:pPr marL="139700" indent="0">
              <a:buNone/>
            </a:pPr>
            <a:r>
              <a:rPr lang="en-GB" sz="1100" dirty="0"/>
              <a:t>ERC (2019), ‘Workplace culture- What it is, Why it matters and how to define it’, [Online] Available: </a:t>
            </a:r>
            <a:r>
              <a:rPr lang="en-GB" sz="1100" u="sng" dirty="0">
                <a:hlinkClick r:id="rId5"/>
              </a:rPr>
              <a:t>https://www/yourerc.com/blog/post/workplace-culture-what-it-is-why-it-matters-how-to-define-it</a:t>
            </a:r>
            <a:r>
              <a:rPr lang="en-GB" sz="1100" dirty="0"/>
              <a:t>, [Accessed: 2019,5,10]. </a:t>
            </a:r>
          </a:p>
          <a:p>
            <a:pPr marL="139700" indent="0">
              <a:buNone/>
            </a:pPr>
            <a:r>
              <a:rPr lang="en-GB" sz="1100" dirty="0"/>
              <a:t>IKEA (2019), ‘Co-Worker Stories’, [Online] Available: </a:t>
            </a:r>
            <a:r>
              <a:rPr lang="en-GB" sz="1100" u="sng" dirty="0">
                <a:hlinkClick r:id="rId6"/>
              </a:rPr>
              <a:t>https://www.ikea.com/gb/en/this-is-ikea/working-at-the-ikea-group/co-worker-stories/</a:t>
            </a:r>
            <a:r>
              <a:rPr lang="en-GB" sz="1100" dirty="0"/>
              <a:t>, [Accessed: 2019,6,21]. </a:t>
            </a:r>
          </a:p>
          <a:p>
            <a:pPr marL="139700" indent="0">
              <a:buNone/>
            </a:pPr>
            <a:r>
              <a:rPr lang="en-GB" sz="1100" dirty="0"/>
              <a:t>IKEA (2019), ‘IKEA Live </a:t>
            </a:r>
            <a:r>
              <a:rPr lang="en-GB" sz="1100" dirty="0" err="1"/>
              <a:t>Lagom</a:t>
            </a:r>
            <a:r>
              <a:rPr lang="en-GB" sz="1100" dirty="0"/>
              <a:t>’, [Online] Available: </a:t>
            </a:r>
            <a:r>
              <a:rPr lang="en-GB" sz="1100" u="sng" dirty="0">
                <a:hlinkClick r:id="rId7"/>
              </a:rPr>
              <a:t>https://www.ikea.com/gb/en/ikea/ikea-live-lagom/</a:t>
            </a:r>
            <a:r>
              <a:rPr lang="en-GB" sz="1100" dirty="0"/>
              <a:t>, [Accessed: 2019,6,21]. </a:t>
            </a:r>
          </a:p>
          <a:p>
            <a:pPr marL="139700" indent="0">
              <a:buNone/>
            </a:pPr>
            <a:r>
              <a:rPr lang="en-GB" sz="1100" dirty="0"/>
              <a:t>MSG (2019), ‘Work culture- Meaning, Importance &amp; Characteristics of a Healthy Culture’, [Online] Available: </a:t>
            </a:r>
            <a:r>
              <a:rPr lang="en-GB" sz="1100" u="sng" dirty="0">
                <a:hlinkClick r:id="rId8"/>
              </a:rPr>
              <a:t>https://www.managementstudyguide.com/work-culture.htm</a:t>
            </a:r>
            <a:r>
              <a:rPr lang="en-GB" sz="1100" dirty="0"/>
              <a:t>, [Accessed: 2019,5,10]. </a:t>
            </a:r>
          </a:p>
          <a:p>
            <a:pPr marL="177800" lvl="0" indent="-88900" algn="l" rtl="0">
              <a:lnSpc>
                <a:spcPct val="100000"/>
              </a:lnSpc>
              <a:spcBef>
                <a:spcPts val="0"/>
              </a:spcBef>
              <a:spcAft>
                <a:spcPts val="0"/>
              </a:spcAft>
              <a:buSzPts val="1400"/>
              <a:buNone/>
            </a:pPr>
            <a:endParaRPr sz="1100" dirty="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1137</Words>
  <Application>Microsoft Office PowerPoint</Application>
  <PresentationFormat>On-screen Show (16:9)</PresentationFormat>
  <Paragraphs>54</Paragraphs>
  <Slides>9</Slides>
  <Notes>5</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9</vt:i4>
      </vt:variant>
    </vt:vector>
  </HeadingPairs>
  <TitlesOfParts>
    <vt:vector size="15" baseType="lpstr">
      <vt:lpstr>Poppins</vt:lpstr>
      <vt:lpstr>Gill Sans</vt:lpstr>
      <vt:lpstr>Arial</vt:lpstr>
      <vt:lpstr>Simple Light</vt:lpstr>
      <vt:lpstr>Parcel</vt:lpstr>
      <vt:lpstr>Parcel</vt:lpstr>
      <vt:lpstr>PowerPoint Presentation</vt:lpstr>
      <vt:lpstr>INTRODUCTION </vt:lpstr>
      <vt:lpstr>IKEA STORIES</vt:lpstr>
      <vt:lpstr>CONCLUSION </vt:lpstr>
      <vt:lpstr>Speech notes</vt:lpstr>
      <vt:lpstr>Speech notes</vt:lpstr>
      <vt:lpstr>Speech notes</vt:lpstr>
      <vt:lpstr>Speech notes</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aleha begum</cp:lastModifiedBy>
  <cp:revision>2</cp:revision>
  <dcterms:modified xsi:type="dcterms:W3CDTF">2019-06-23T16:57:39Z</dcterms:modified>
</cp:coreProperties>
</file>