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3"/>
    <p:sldId id="261" r:id="rId4"/>
    <p:sldId id="268" r:id="rId5"/>
    <p:sldId id="271" r:id="rId6"/>
    <p:sldId id="274" r:id="rId7"/>
    <p:sldId id="277" r:id="rId8"/>
    <p:sldId id="278" r:id="rId9"/>
    <p:sldId id="280" r:id="rId10"/>
    <p:sldId id="281" r:id="rId11"/>
    <p:sldId id="282" r:id="rId12"/>
    <p:sldId id="286" r:id="rId13"/>
    <p:sldId id="28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27" d="100"/>
          <a:sy n="127" d="100"/>
        </p:scale>
        <p:origin x="53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7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7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7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7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5.png"/><Relationship Id="rId1"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0.png"/><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descr="&lt;Slide style={{ width: 1280, height: 720, background: '#1F2C38', position: 'relative', overflow: 'hidden' }}&gt;&#13;&#10;    &lt;Image src='assets/cover_london.jpg' style={{ position: 'absolute', top: 0, left: 0, width: 1280, height: 720, objectFit: 'cover', opacity: 0.92 }} /&gt;&#13;&#10;    &lt;Box style={{ position: 'absolute', top: 0, left: 0, width: 640, height: 720, background: '#1F2C38', opacity: 0.95 }} /&gt;&#13;&#10;    &lt;Box style={{ position: 'absolute', top: 0, left: 640, width: 2, height: 720, background: '#B07A45' }} /&gt;&#13;&#10;&#13;&#10;    &lt;Box style={{ position: 'absolute', top: 88, left: 72, width: 596, flexDirection: 'column' }}&gt;&#13;&#10;        &lt;Text style={{ fontFamily: 'Times New Roman, Times, serif', fontSize: 15, letterSpacing: 2.4, color: '#C9B79C' }}&gt;&#13;&#10;            MSc DISSERTATION · VIVA VOCE&#13;&#10;        &lt;/Text&gt;&#13;&#10;        &lt;Box style={{ width: 56, height: 2, background: '#B07A45', marginTop: 20 }} /&gt;&#13;&#10;        &lt;Text style={{ fontFamily: 'Times New Roman, Times, serif', fontSize: 50, fontWeight: 'bold', lineHeight: 1.2, color: '#F4F1EC', marginTop: 26 }}&gt;&#13;&#10;            Urban land-use change and the surface urban heat island&#13;&#10;        &lt;/Text&gt;&#13;&#10;        &lt;Text style={{ fontFamily: 'Times New Roman, Times, serif', fontSize: 17, lineHeight: 1.6, color: '#C9B79C', marginTop: 30 }}&gt;&#13;&#10;            Greater London · summer land-surface observations in 2018, 2022 and 2025&#13;&#10;        &lt;/Text&gt;&#13;&#10;    &lt;/Box&gt;&#13;&#10;&#13;&#10;    &lt;Box style={{ position: 'absolute', top: 578, left: 72, width: 552, flexDirection: 'column' }}&gt;&#13;&#10;        &lt;Text style={{ fontFamily: 'Times New Roman, Times, serif', fontSize: 15, color: '#F4F1EC' }}&gt;&#13;&#10;            Master's Project ACFA7003&#13;&#10;        &lt;/Text&gt;&#13;&#10;        &lt;Text style={{ fontFamily: 'Times New Roman, Times, serif', fontSize: 15, color: '#8A929B', marginTop: 8 }}&gt;&#13;&#10;            September 2026&#13;&#10;        &lt;/Text&gt;&#13;&#10;    &lt;/Box&gt;&#13;&#10;&#13;&#10;    &lt;Box style={{ position: 'absolute', bottom: 24, right: 32, paddingLeft: 12, paddingRight: 12, paddingTop: 6, paddingBottom: 6, background: '#1F2C38', opacity: 0.85 }}&gt;&#13;&#10;        &lt;Text style={{ fontFamily: 'Times New Roman, Times, serif', fontSize: 13, color: '#C9B79C' }}&gt;&#13;&#10;            Context image: NASA / USGS, 13 September 2002&#13;&#10;        &lt;/Text&gt;&#13;&#10;    &lt;/Box&gt;&#13;&#10;&lt;/Slide&gt;&#13;&#10;"/>
        <p:cNvGrpSpPr/>
        <p:nvPr/>
      </p:nvGrpSpPr>
      <p:grpSpPr>
        <a:xfrm>
          <a:off x="0" y="0"/>
          <a:ext cx="0" cy="0"/>
          <a:chOff x="0" y="0"/>
          <a:chExt cx="0" cy="0"/>
        </a:xfrm>
      </p:grpSpPr>
      <p:sp>
        <p:nvSpPr>
          <p:cNvPr id="2" name="矩形 1"/>
          <p:cNvSpPr/>
          <p:nvPr/>
        </p:nvSpPr>
        <p:spPr>
          <a:xfrm>
            <a:off x="0" y="0"/>
            <a:ext cx="12192000" cy="6858000"/>
          </a:xfrm>
          <a:prstGeom prst="rect">
            <a:avLst/>
          </a:prstGeom>
          <a:solidFill>
            <a:srgbClr val="1F2C38"/>
          </a:solidFill>
        </p:spPr>
        <p:txBody>
          <a:bodyPr/>
          <a:p/>
        </p:txBody>
      </p:sp>
      <p:pic>
        <p:nvPicPr>
          <p:cNvPr id="3" name="图片 2"/>
          <p:cNvPicPr>
            <a:picLocks noChangeAspect="1"/>
          </p:cNvPicPr>
          <p:nvPr/>
        </p:nvPicPr>
        <p:blipFill>
          <a:blip r:embed="rId1">
            <a:alphaModFix amt="92000"/>
          </a:blip>
          <a:srcRect t="7799" b="7799"/>
          <a:stretch>
            <a:fillRect/>
          </a:stretch>
        </p:blipFill>
        <p:spPr>
          <a:xfrm>
            <a:off x="0" y="0"/>
            <a:ext cx="12192000" cy="6858000"/>
          </a:xfrm>
          <a:prstGeom prst="rect">
            <a:avLst/>
          </a:prstGeom>
        </p:spPr>
      </p:pic>
      <p:sp>
        <p:nvSpPr>
          <p:cNvPr id="4" name="矩形 3"/>
          <p:cNvSpPr/>
          <p:nvPr/>
        </p:nvSpPr>
        <p:spPr>
          <a:xfrm>
            <a:off x="0" y="0"/>
            <a:ext cx="6096000" cy="6858000"/>
          </a:xfrm>
          <a:prstGeom prst="rect">
            <a:avLst/>
          </a:prstGeom>
          <a:solidFill>
            <a:srgbClr val="1F2C38">
              <a:alpha val="95000"/>
            </a:srgbClr>
          </a:solidFill>
        </p:spPr>
        <p:txBody>
          <a:bodyPr/>
          <a:p/>
        </p:txBody>
      </p:sp>
      <p:sp>
        <p:nvSpPr>
          <p:cNvPr id="5" name="矩形 4"/>
          <p:cNvSpPr/>
          <p:nvPr/>
        </p:nvSpPr>
        <p:spPr>
          <a:xfrm>
            <a:off x="6096000" y="0"/>
            <a:ext cx="19050" cy="6858000"/>
          </a:xfrm>
          <a:prstGeom prst="rect">
            <a:avLst/>
          </a:prstGeom>
          <a:solidFill>
            <a:srgbClr val="B07A45"/>
          </a:solidFill>
        </p:spPr>
        <p:txBody>
          <a:bodyPr/>
          <a:p/>
        </p:txBody>
      </p:sp>
      <p:sp>
        <p:nvSpPr>
          <p:cNvPr id="6" name="文本框 5" descr="{&quot;isTemplate&quot;:true,&quot;type&quot;:&quot;text&quot;}"/>
          <p:cNvSpPr txBox="1"/>
          <p:nvPr/>
        </p:nvSpPr>
        <p:spPr>
          <a:xfrm>
            <a:off x="685800" y="838200"/>
            <a:ext cx="5676900" cy="171450"/>
          </a:xfrm>
          <a:prstGeom prst="rect">
            <a:avLst/>
          </a:prstGeom>
        </p:spPr>
        <p:txBody>
          <a:bodyPr wrap="none" lIns="0" tIns="0" rIns="0" bIns="0"/>
          <a:p>
            <a:pPr>
              <a:lnSpc>
                <a:spcPct val="100000"/>
              </a:lnSpc>
            </a:pPr>
            <a:r>
              <a:rPr lang="en-US" sz="1125" spc="180">
                <a:solidFill>
                  <a:srgbClr val="C9B79C"/>
                </a:solidFill>
                <a:latin typeface="Times New Roman" panose="02020603050405020304"/>
                <a:ea typeface="Times New Roman" panose="02020603050405020304"/>
              </a:rPr>
              <a:t>MSc DISSERTATION · VIVA VOCE</a:t>
            </a:r>
            <a:endParaRPr lang="en-US" sz="1125" spc="180">
              <a:solidFill>
                <a:srgbClr val="C9B79C"/>
              </a:solidFill>
              <a:latin typeface="Times New Roman" panose="02020603050405020304"/>
              <a:ea typeface="Times New Roman" panose="02020603050405020304"/>
            </a:endParaRPr>
          </a:p>
        </p:txBody>
      </p:sp>
      <p:sp>
        <p:nvSpPr>
          <p:cNvPr id="7" name="矩形 6"/>
          <p:cNvSpPr/>
          <p:nvPr/>
        </p:nvSpPr>
        <p:spPr>
          <a:xfrm>
            <a:off x="685800" y="1200150"/>
            <a:ext cx="533400" cy="19050"/>
          </a:xfrm>
          <a:prstGeom prst="rect">
            <a:avLst/>
          </a:prstGeom>
          <a:solidFill>
            <a:srgbClr val="B07A45"/>
          </a:solidFill>
        </p:spPr>
        <p:txBody>
          <a:bodyPr/>
          <a:p/>
        </p:txBody>
      </p:sp>
      <p:sp>
        <p:nvSpPr>
          <p:cNvPr id="8" name="文本框 7" descr="{&quot;isTemplate&quot;:true,&quot;type&quot;:&quot;text&quot;}"/>
          <p:cNvSpPr txBox="1"/>
          <p:nvPr/>
        </p:nvSpPr>
        <p:spPr>
          <a:xfrm>
            <a:off x="685800" y="1466850"/>
            <a:ext cx="5676900" cy="2057400"/>
          </a:xfrm>
          <a:prstGeom prst="rect">
            <a:avLst/>
          </a:prstGeom>
        </p:spPr>
        <p:txBody>
          <a:bodyPr wrap="square" lIns="0" tIns="0" rIns="0" bIns="0">
            <a:normAutofit/>
          </a:bodyPr>
          <a:p>
            <a:pPr>
              <a:lnSpc>
                <a:spcPct val="120000"/>
              </a:lnSpc>
            </a:pPr>
            <a:r>
              <a:rPr lang="en-US" sz="3750" b="1">
                <a:solidFill>
                  <a:srgbClr val="F4F1EC"/>
                </a:solidFill>
                <a:latin typeface="Times New Roman" panose="02020603050405020304"/>
                <a:ea typeface="Times New Roman" panose="02020603050405020304"/>
              </a:rPr>
              <a:t>Urban land-use change and the surface urban heat island</a:t>
            </a:r>
            <a:endParaRPr lang="en-US" sz="3750" b="1">
              <a:solidFill>
                <a:srgbClr val="F4F1EC"/>
              </a:solidFill>
              <a:latin typeface="Times New Roman" panose="02020603050405020304"/>
              <a:ea typeface="Times New Roman" panose="02020603050405020304"/>
            </a:endParaRPr>
          </a:p>
        </p:txBody>
      </p:sp>
      <p:sp>
        <p:nvSpPr>
          <p:cNvPr id="9" name="文本框 8" descr="{&quot;isTemplate&quot;:true,&quot;type&quot;:&quot;text&quot;}"/>
          <p:cNvSpPr txBox="1"/>
          <p:nvPr/>
        </p:nvSpPr>
        <p:spPr>
          <a:xfrm>
            <a:off x="685800" y="3810000"/>
            <a:ext cx="5676900" cy="314325"/>
          </a:xfrm>
          <a:prstGeom prst="rect">
            <a:avLst/>
          </a:prstGeom>
        </p:spPr>
        <p:txBody>
          <a:bodyPr wrap="none" lIns="0" tIns="0" rIns="0" bIns="0"/>
          <a:p>
            <a:pPr>
              <a:lnSpc>
                <a:spcPct val="160000"/>
              </a:lnSpc>
            </a:pPr>
            <a:r>
              <a:rPr lang="en-US" sz="1275">
                <a:solidFill>
                  <a:srgbClr val="C9B79C"/>
                </a:solidFill>
                <a:latin typeface="Times New Roman" panose="02020603050405020304"/>
                <a:ea typeface="Times New Roman" panose="02020603050405020304"/>
              </a:rPr>
              <a:t>Greater London · summer land-surface observations in 2018, 2022 and 2025</a:t>
            </a:r>
            <a:endParaRPr lang="en-US" sz="1275">
              <a:solidFill>
                <a:srgbClr val="C9B79C"/>
              </a:solidFill>
              <a:latin typeface="Times New Roman" panose="02020603050405020304"/>
              <a:ea typeface="Times New Roman" panose="02020603050405020304"/>
            </a:endParaRPr>
          </a:p>
        </p:txBody>
      </p:sp>
      <p:sp>
        <p:nvSpPr>
          <p:cNvPr id="10" name="文本框 9" descr="{&quot;isTemplate&quot;:true,&quot;type&quot;:&quot;text&quot;}"/>
          <p:cNvSpPr txBox="1"/>
          <p:nvPr/>
        </p:nvSpPr>
        <p:spPr>
          <a:xfrm>
            <a:off x="685800" y="5405120"/>
            <a:ext cx="5257800" cy="76200"/>
          </a:xfrm>
          <a:prstGeom prst="rect">
            <a:avLst/>
          </a:prstGeom>
        </p:spPr>
        <p:txBody>
          <a:bodyPr wrap="none" lIns="0" tIns="0" rIns="0" bIns="0"/>
          <a:p>
            <a:pPr>
              <a:lnSpc>
                <a:spcPct val="100000"/>
              </a:lnSpc>
            </a:pPr>
            <a:r>
              <a:rPr lang="en-US" sz="1125">
                <a:solidFill>
                  <a:srgbClr val="F4F1EC"/>
                </a:solidFill>
                <a:latin typeface="Times New Roman" panose="02020603050405020304"/>
                <a:ea typeface="Times New Roman" panose="02020603050405020304"/>
              </a:rPr>
              <a:t>Zhenwei Yan 2504306</a:t>
            </a:r>
            <a:endParaRPr lang="en-US" sz="1125">
              <a:solidFill>
                <a:srgbClr val="F4F1EC"/>
              </a:solidFill>
              <a:latin typeface="Times New Roman" panose="02020603050405020304"/>
              <a:ea typeface="Times New Roman" panose="02020603050405020304"/>
            </a:endParaRPr>
          </a:p>
          <a:p>
            <a:pPr>
              <a:lnSpc>
                <a:spcPct val="100000"/>
              </a:lnSpc>
            </a:pPr>
            <a:r>
              <a:rPr lang="en-US" sz="1125">
                <a:solidFill>
                  <a:srgbClr val="F4F1EC"/>
                </a:solidFill>
                <a:latin typeface="Times New Roman" panose="02020603050405020304"/>
                <a:ea typeface="Times New Roman" panose="02020603050405020304"/>
              </a:rPr>
              <a:t>Master's Project ACFA7003</a:t>
            </a:r>
            <a:endParaRPr lang="en-US" sz="1125">
              <a:solidFill>
                <a:srgbClr val="F4F1EC"/>
              </a:solidFill>
              <a:latin typeface="Times New Roman" panose="02020603050405020304"/>
              <a:ea typeface="Times New Roman" panose="02020603050405020304"/>
            </a:endParaRPr>
          </a:p>
          <a:p>
            <a:pPr>
              <a:lnSpc>
                <a:spcPct val="100000"/>
              </a:lnSpc>
            </a:pPr>
            <a:endParaRPr lang="en-US" sz="1125">
              <a:solidFill>
                <a:srgbClr val="F4F1EC"/>
              </a:solidFill>
              <a:latin typeface="Times New Roman" panose="02020603050405020304"/>
              <a:ea typeface="Times New Roman" panose="02020603050405020304"/>
            </a:endParaRPr>
          </a:p>
        </p:txBody>
      </p:sp>
      <p:sp>
        <p:nvSpPr>
          <p:cNvPr id="11" name="文本框 10" descr="{&quot;isTemplate&quot;:true,&quot;type&quot;:&quot;text&quot;}"/>
          <p:cNvSpPr txBox="1"/>
          <p:nvPr/>
        </p:nvSpPr>
        <p:spPr>
          <a:xfrm>
            <a:off x="685800" y="5753100"/>
            <a:ext cx="5257800" cy="171450"/>
          </a:xfrm>
          <a:prstGeom prst="rect">
            <a:avLst/>
          </a:prstGeom>
        </p:spPr>
        <p:txBody>
          <a:bodyPr wrap="none" lIns="0" tIns="0" rIns="0" bIns="0"/>
          <a:p>
            <a:pPr>
              <a:lnSpc>
                <a:spcPct val="100000"/>
              </a:lnSpc>
            </a:pPr>
            <a:r>
              <a:rPr lang="en-US" sz="1125">
                <a:solidFill>
                  <a:srgbClr val="8A929B"/>
                </a:solidFill>
                <a:latin typeface="Times New Roman" panose="02020603050405020304"/>
                <a:ea typeface="Times New Roman" panose="02020603050405020304"/>
              </a:rPr>
              <a:t>September 2026</a:t>
            </a:r>
            <a:endParaRPr lang="en-US" sz="1125">
              <a:solidFill>
                <a:srgbClr val="8A929B"/>
              </a:solidFill>
              <a:latin typeface="Times New Roman" panose="02020603050405020304"/>
              <a:ea typeface="Times New Roman" panose="02020603050405020304"/>
            </a:endParaRPr>
          </a:p>
        </p:txBody>
      </p:sp>
      <p:sp>
        <p:nvSpPr>
          <p:cNvPr id="12" name="矩形 11"/>
          <p:cNvSpPr/>
          <p:nvPr/>
        </p:nvSpPr>
        <p:spPr>
          <a:xfrm>
            <a:off x="9086850" y="6362700"/>
            <a:ext cx="2800350" cy="266700"/>
          </a:xfrm>
          <a:prstGeom prst="rect">
            <a:avLst/>
          </a:prstGeom>
          <a:solidFill>
            <a:srgbClr val="1F2C38">
              <a:alpha val="85000"/>
            </a:srgbClr>
          </a:solidFill>
        </p:spPr>
        <p:txBody>
          <a:bodyPr/>
          <a:p/>
        </p:txBody>
      </p:sp>
      <p:sp>
        <p:nvSpPr>
          <p:cNvPr id="13" name="文本框 12" descr="{&quot;isTemplate&quot;:true,&quot;type&quot;:&quot;text&quot;}"/>
          <p:cNvSpPr txBox="1"/>
          <p:nvPr/>
        </p:nvSpPr>
        <p:spPr>
          <a:xfrm>
            <a:off x="9201150" y="6419850"/>
            <a:ext cx="2571750" cy="152400"/>
          </a:xfrm>
          <a:prstGeom prst="rect">
            <a:avLst/>
          </a:prstGeom>
        </p:spPr>
        <p:txBody>
          <a:bodyPr wrap="none" lIns="0" tIns="0" rIns="0" bIns="0"/>
          <a:p>
            <a:pPr>
              <a:lnSpc>
                <a:spcPct val="100000"/>
              </a:lnSpc>
            </a:pPr>
            <a:r>
              <a:rPr lang="en-US" sz="975">
                <a:solidFill>
                  <a:srgbClr val="C9B79C">
                    <a:alpha val="85000"/>
                  </a:srgbClr>
                </a:solidFill>
                <a:latin typeface="Times New Roman" panose="02020603050405020304"/>
                <a:ea typeface="Times New Roman" panose="02020603050405020304"/>
              </a:rPr>
              <a:t>Context image: NASA / USGS, 13 September 2002</a:t>
            </a:r>
            <a:endParaRPr lang="en-US" sz="975">
              <a:solidFill>
                <a:srgbClr val="C9B79C">
                  <a:alpha val="85000"/>
                </a:srgbClr>
              </a:solidFill>
              <a:latin typeface="Times New Roman" panose="02020603050405020304"/>
              <a:ea typeface="Times New Roman" panose="0202060305040502030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686"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1 · INTRODUCTION&#13;&#10;        &lt;/Text&gt;&#13;&#10;        &lt;Text style={{ fontFamily: 'Times New Roman, Times, serif', fontSize: 15, lineHeight: 1.3, color: '#8A929B' }}&gt;&#13;&#10;            06 / 34&#13;&#10;        &lt;/Text&gt;&#13;&#10;    &lt;/Box&gt;&#13;&#10;    &lt;Text style={{ fontFamily: 'Times New Roman, Times, serif', fontSize: 34, fontWeight: 'bold', lineHeight: 1.3, color: '#1F2C38', marginTop: 6 }}&gt;&#13;&#10;        Aim and specific objectives&#13;&#10;    &lt;/Text&gt;&#13;&#10;&#13;&#10;    &lt;Box style={{ flexDirection: 'row', gap: 32, marginTop: 14 }}&gt;&#13;&#10;        &lt;Box style={{ width: 700, flexDirection: 'column' }}&gt;&#13;&#10;            &lt;Box style={{ flexDirection: 'row' }}&gt;&#13;&#10;                &lt;Box style={{ width: 3, background: '#B07A45' }} /&gt;&#13;&#10;                &lt;Box style={{ flex: 1, background: '#F4F1EC', padding: 18, flexDirection: 'column' }}&gt;&#13;&#10;                    &lt;Text style={{ fontFamily: 'Times New Roman, Times, serif', fontSize: 14, letterSpacing: 1.6, lineHeight: 1.3, color: '#B07A45' }}&gt;AIM&lt;/Text&gt;&#13;&#10;                    &lt;Text style={{ fontFamily: 'Times New Roman, Times, serif', fontSize: 17, lineHeight: 1.6, color: '#1F2C38', marginTop: 8 }}&gt;&#13;&#10;                        To examine how mapped urban land-cover change relates to summer land-surface temperature in Greater London across 2018, 2022 and 2025, using paired site and comparison areas.&#13;&#10;                    &lt;/Text&gt;&#13;&#10;                &lt;/Box&gt;&#13;&#10;            &lt;/Box&gt;&#13;&#10;            &lt;Box style={{ flexDirection: 'column', marginTop: 20 }}&gt;&#13;&#10;                &lt;Box style={{ flexDirection: 'row', gap: 16 }}&gt;&#13;&#10;                    &lt;Text style={{ fontFamily: 'Times New Roman, Times, serif', fontSize: 22, fontWeight: 'bold', lineHeight: 1.3, color: '#B07A45' }}&gt;RQ1&lt;/Text&gt;&#13;&#10;                    &lt;Text style={{ width: 640, fontFamily: 'Times New Roman, Times, serif', fontSize: 17, lineHeight: 1.6, color: '#1A2226' }}&gt;&#13;&#10;                        Where do persistent urbanisation and greening transitions occur, and how extensive are they?&#13;&#10;                    &lt;/Text&gt;&#13;&#10;                &lt;/Box&gt;&#13;&#10;                &lt;Box style={{ width: 700, height: 1, background: '#EDE9E2', marginTop: 16 }} /&gt;&#13;&#10;                &lt;Box style={{ flexDirection: 'row', gap: 16, marginTop: 16 }}&gt;&#13;&#10;                    &lt;Text style={{ fontFamily: 'Times New Roman, Times, serif', fontSize: 22, fontWeight: 'bold', lineHeight: 1.3, color: '#B07A45' }}&gt;RQ2&lt;/Text&gt;&#13;&#10;                    &lt;Text style={{ width: 640, fontFamily: 'Times New Roman, Times, serif', fontSize: 17, lineHeight: 1.6, color: '#1A2226' }}&gt;&#13;&#10;                        Do independent green-cover and canopy products describe the selected sites in the same way as the annual classes?&#13;&#10;                    &lt;/Text&gt;&#13;&#10;                &lt;/Box&gt;&#13;&#10;                &lt;Box style={{ width: 700, height: 1, background: '#EDE9E2', marginTop: 16 }} /&gt;&#13;&#10;                &lt;Box style={{ flexDirection: 'row', gap: 16, marginTop: 16 }}&gt;&#13;&#10;                    &lt;Text style={{ fontFamily: 'Times New Roman, Times, serif', fontSize: 22, fontWeight: 'bold', lineHeight: 1.3, color: '#B07A45' }}&gt;RQ3&lt;/Text&gt;&#13;&#10;                    &lt;Text style={{ width: 640, fontFamily: 'Times New Roman, Times, serif', fontSize: 17, lineHeight: 1.6, color: '#1A2226' }}&gt;&#13;&#10;                        How does summer temperature change relative to a nearby reference, and does the answer depend on the seasonal summary used?&#13;&#10;                    &lt;/Text&gt;&#13;&#10;                &lt;/Box&gt;&#13;&#10;            &lt;/Box&gt;&#13;&#10;        &lt;/Box&gt;&#13;&#10;&#13;&#10;        &lt;Box style={{ width: 436, flexDirection: 'column' }}&gt;&#13;&#10;            &lt;Text style={{ fontFamily: 'Times New Roman, Times, serif', fontSize: 20, fontWeight: 'bold', lineHeight: 1.3, color: '#1F2C38' }}&gt;How each question is answered&lt;/Text&gt;&#13;&#10;            &lt;Box style={{ background: '#FFFFFF', border: '1px solid #DEDAD2', borderRadius: 8, padding: 16, marginTop: 16, flexDirection: 'column' }}&gt;&#13;&#10;                &lt;Text style={{ fontFamily: 'Times New Roman, Times, serif', fontSize: 14, letterSpacing: 1.4, lineHeight: 1.3, color: '#8A929B' }}&gt;RQ1&lt;/Text&gt;&#13;&#10;                &lt;Text style={{ fontFamily: 'Times New Roman, Times, serif', fontSize: 15, lineHeight: 1.55, color: '#55606A', marginTop: 8 }}&gt;Two persistent-change masks, screened to patches of at least 1 ha, reported by area and patch statistics.&lt;/Text&gt;&#13;&#10;            &lt;/Box&gt;&#13;&#10;            &lt;Box style={{ background: '#FFFFFF', border: '1px solid #DEDAD2', borderRadius: 8, padding: 16, marginTop: 14, flexDirection: 'column' }}&gt;&#13;&#10;                &lt;Text style={{ fontFamily: 'Times New Roman, Times, serif', fontSize: 14, letterSpacing: 1.4, lineHeight: 1.3, color: '#8A929B' }}&gt;RQ2&lt;/Text&gt;&#13;&#10;                &lt;Text style={{ fontFamily: 'Times New Roman, Times, serif', fontSize: 15, lineHeight: 1.55, color: '#55606A', marginTop: 8 }}&gt;Three vegetation layers intersected with the candidate polygons, reported as separate fractions.&lt;/Text&gt;&#13;&#10;            &lt;/Box&gt;&#13;&#10;            &lt;Box style={{ background: '#FFFFFF', border: '1px solid #DEDAD2', borderRadius: 8, padding: 16, marginTop: 14, flexDirection: 'column' }}&gt;&#13;&#10;                &lt;Text style={{ fontFamily: 'Times New Roman, Times, serif', fontSize: 14, letterSpacing: 1.4, lineHeight: 1.3, color: '#8A929B' }}&gt;RQ3&lt;/Text&gt;&#13;&#10;                &lt;Text style={{ fontFamily: 'Times New Roman, Times, serif', fontSize: 15, lineHeight: 1.55, color: '#55606A', marginTop: 8 }}&gt;Paired contrast and relative change, computed twice from summer-median and summer-mean composites.&lt;/Text&gt;&#13;&#10;            &lt;/Box&gt;&#13;&#10;            &lt;Box style={{ background: '#1F2C38', borderRadius: 8, padding: 16, marginTop: 16, flexDirection: 'column' }}&gt;&#13;&#10;                &lt;Text style={{ fontFamily: 'Times New Roman, Times, serif', fontSize: 15, lineHeight: 1.55, color: '#F4F1EC' }}&gt;&#13;&#10;                    Each question has a defined output, so it can be answered rather than only discussed.&#13;&#10;                &lt;/Text&gt;&#13;&#10;            &lt;/Box&gt;&#13;&#10;        &lt;/Box&gt;&#13;&#10;    &lt;/Box&gt;&#13;&#10;&lt;/Slide&gt;&#13;&#10;"/>
        <p:cNvGrpSpPr/>
        <p:nvPr/>
      </p:nvGrpSpPr>
      <p:grpSpPr>
        <a:xfrm>
          <a:off x="0" y="0"/>
          <a:ext cx="0" cy="0"/>
          <a:chOff x="0" y="0"/>
          <a:chExt cx="0" cy="0"/>
        </a:xfrm>
      </p:grpSpPr>
      <p:sp>
        <p:nvSpPr>
          <p:cNvPr id="687" name="矩形 686"/>
          <p:cNvSpPr/>
          <p:nvPr/>
        </p:nvSpPr>
        <p:spPr>
          <a:xfrm>
            <a:off x="0" y="0"/>
            <a:ext cx="12192000" cy="6858000"/>
          </a:xfrm>
          <a:prstGeom prst="rect">
            <a:avLst/>
          </a:prstGeom>
          <a:solidFill>
            <a:srgbClr val="FFFFFF"/>
          </a:solidFill>
        </p:spPr>
        <p:txBody>
          <a:bodyPr/>
          <a:p/>
        </p:txBody>
      </p:sp>
      <p:sp>
        <p:nvSpPr>
          <p:cNvPr id="688" name="文本框 687" descr="{&quot;isTemplate&quot;:true,&quot;type&quot;:&quot;text&quot;}"/>
          <p:cNvSpPr txBox="1"/>
          <p:nvPr/>
        </p:nvSpPr>
        <p:spPr>
          <a:xfrm>
            <a:off x="533400" y="381000"/>
            <a:ext cx="170497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01 · INTRODUCTION</a:t>
            </a:r>
            <a:endParaRPr lang="en-US" sz="1125" spc="165">
              <a:solidFill>
                <a:srgbClr val="B07A45"/>
              </a:solidFill>
              <a:latin typeface="Times New Roman" panose="02020603050405020304"/>
              <a:ea typeface="Times New Roman" panose="02020603050405020304"/>
            </a:endParaRPr>
          </a:p>
        </p:txBody>
      </p:sp>
      <p:sp>
        <p:nvSpPr>
          <p:cNvPr id="689" name="文本框 688"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02 / 12</a:t>
            </a:r>
            <a:endParaRPr lang="en-US" sz="1125">
              <a:solidFill>
                <a:srgbClr val="8A929B"/>
              </a:solidFill>
              <a:latin typeface="Times New Roman" panose="02020603050405020304"/>
              <a:ea typeface="Times New Roman" panose="02020603050405020304"/>
            </a:endParaRPr>
          </a:p>
        </p:txBody>
      </p:sp>
      <p:sp>
        <p:nvSpPr>
          <p:cNvPr id="690" name="文本框 689"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Research questions and study sites</a:t>
            </a:r>
            <a:endParaRPr lang="en-US" sz="2550" b="1">
              <a:solidFill>
                <a:srgbClr val="1F2C38"/>
              </a:solidFill>
              <a:latin typeface="Times New Roman" panose="02020603050405020304"/>
              <a:ea typeface="Times New Roman" panose="02020603050405020304"/>
            </a:endParaRPr>
          </a:p>
        </p:txBody>
      </p:sp>
      <p:sp>
        <p:nvSpPr>
          <p:cNvPr id="691" name="矩形 690"/>
          <p:cNvSpPr/>
          <p:nvPr/>
        </p:nvSpPr>
        <p:spPr>
          <a:xfrm>
            <a:off x="533400" y="1314450"/>
            <a:ext cx="28575" cy="1257300"/>
          </a:xfrm>
          <a:prstGeom prst="rect">
            <a:avLst/>
          </a:prstGeom>
          <a:solidFill>
            <a:srgbClr val="B07A45"/>
          </a:solidFill>
        </p:spPr>
        <p:txBody>
          <a:bodyPr/>
          <a:p/>
        </p:txBody>
      </p:sp>
      <p:sp>
        <p:nvSpPr>
          <p:cNvPr id="692" name="矩形 691"/>
          <p:cNvSpPr/>
          <p:nvPr/>
        </p:nvSpPr>
        <p:spPr>
          <a:xfrm>
            <a:off x="561975" y="1314450"/>
            <a:ext cx="6638925" cy="1257300"/>
          </a:xfrm>
          <a:prstGeom prst="rect">
            <a:avLst/>
          </a:prstGeom>
          <a:solidFill>
            <a:srgbClr val="F4F1EC"/>
          </a:solidFill>
        </p:spPr>
        <p:txBody>
          <a:bodyPr/>
          <a:p/>
        </p:txBody>
      </p:sp>
      <p:sp>
        <p:nvSpPr>
          <p:cNvPr id="693" name="文本框 692" descr="{&quot;isTemplate&quot;:true,&quot;type&quot;:&quot;text&quot;}"/>
          <p:cNvSpPr txBox="1"/>
          <p:nvPr/>
        </p:nvSpPr>
        <p:spPr>
          <a:xfrm>
            <a:off x="733425" y="1485900"/>
            <a:ext cx="6296025" cy="209550"/>
          </a:xfrm>
          <a:prstGeom prst="rect">
            <a:avLst/>
          </a:prstGeom>
        </p:spPr>
        <p:txBody>
          <a:bodyPr wrap="none" lIns="0" tIns="0" rIns="0" bIns="0"/>
          <a:p>
            <a:pPr>
              <a:lnSpc>
                <a:spcPct val="130000"/>
              </a:lnSpc>
            </a:pPr>
            <a:r>
              <a:rPr lang="en-US" sz="1050" spc="120">
                <a:solidFill>
                  <a:srgbClr val="B07A45"/>
                </a:solidFill>
                <a:latin typeface="Times New Roman" panose="02020603050405020304"/>
                <a:ea typeface="Times New Roman" panose="02020603050405020304"/>
              </a:rPr>
              <a:t>AIM</a:t>
            </a:r>
            <a:endParaRPr lang="en-US" sz="1050" spc="120">
              <a:solidFill>
                <a:srgbClr val="B07A45"/>
              </a:solidFill>
              <a:latin typeface="Times New Roman" panose="02020603050405020304"/>
              <a:ea typeface="Times New Roman" panose="02020603050405020304"/>
            </a:endParaRPr>
          </a:p>
        </p:txBody>
      </p:sp>
      <p:sp>
        <p:nvSpPr>
          <p:cNvPr id="694" name="文本框 693" descr="{&quot;isTemplate&quot;:true,&quot;type&quot;:&quot;text&quot;}"/>
          <p:cNvSpPr txBox="1"/>
          <p:nvPr/>
        </p:nvSpPr>
        <p:spPr>
          <a:xfrm>
            <a:off x="733425" y="1771650"/>
            <a:ext cx="6296025" cy="628650"/>
          </a:xfrm>
          <a:prstGeom prst="rect">
            <a:avLst/>
          </a:prstGeom>
        </p:spPr>
        <p:txBody>
          <a:bodyPr wrap="square" lIns="0" tIns="0" rIns="0" bIns="0">
            <a:normAutofit/>
          </a:bodyPr>
          <a:p>
            <a:pPr>
              <a:lnSpc>
                <a:spcPct val="160000"/>
              </a:lnSpc>
            </a:pPr>
            <a:r>
              <a:rPr lang="en-US" sz="1275">
                <a:solidFill>
                  <a:srgbClr val="1F2C38"/>
                </a:solidFill>
                <a:latin typeface="Times New Roman" panose="02020603050405020304"/>
                <a:ea typeface="Times New Roman" panose="02020603050405020304"/>
              </a:rPr>
              <a:t>To examine how mapped urban land-cover change relates to summer land-surface temperature in Greater London across 2018, 2022 and 2025, using paired site and comparison areas.</a:t>
            </a:r>
            <a:endParaRPr lang="en-US" sz="1275">
              <a:solidFill>
                <a:srgbClr val="1F2C38"/>
              </a:solidFill>
              <a:latin typeface="Times New Roman" panose="02020603050405020304"/>
              <a:ea typeface="Times New Roman" panose="02020603050405020304"/>
            </a:endParaRPr>
          </a:p>
        </p:txBody>
      </p:sp>
      <p:sp>
        <p:nvSpPr>
          <p:cNvPr id="695" name="文本框 694" descr="{&quot;isTemplate&quot;:true,&quot;type&quot;:&quot;text&quot;}"/>
          <p:cNvSpPr txBox="1"/>
          <p:nvPr/>
        </p:nvSpPr>
        <p:spPr>
          <a:xfrm>
            <a:off x="533400" y="2762250"/>
            <a:ext cx="419100" cy="333375"/>
          </a:xfrm>
          <a:prstGeom prst="rect">
            <a:avLst/>
          </a:prstGeom>
        </p:spPr>
        <p:txBody>
          <a:bodyPr wrap="none" lIns="0" tIns="0" rIns="0" bIns="0"/>
          <a:p>
            <a:pPr>
              <a:lnSpc>
                <a:spcPct val="130000"/>
              </a:lnSpc>
            </a:pPr>
            <a:r>
              <a:rPr lang="en-US" sz="1650" b="1">
                <a:solidFill>
                  <a:srgbClr val="B07A45"/>
                </a:solidFill>
                <a:latin typeface="Times New Roman" panose="02020603050405020304"/>
                <a:ea typeface="Times New Roman" panose="02020603050405020304"/>
              </a:rPr>
              <a:t>RQ1</a:t>
            </a:r>
            <a:endParaRPr lang="en-US" sz="1650" b="1">
              <a:solidFill>
                <a:srgbClr val="B07A45"/>
              </a:solidFill>
              <a:latin typeface="Times New Roman" panose="02020603050405020304"/>
              <a:ea typeface="Times New Roman" panose="02020603050405020304"/>
            </a:endParaRPr>
          </a:p>
        </p:txBody>
      </p:sp>
      <p:sp>
        <p:nvSpPr>
          <p:cNvPr id="696" name="文本框 695" descr="{&quot;isTemplate&quot;:true,&quot;type&quot;:&quot;text&quot;}"/>
          <p:cNvSpPr txBox="1"/>
          <p:nvPr/>
        </p:nvSpPr>
        <p:spPr>
          <a:xfrm>
            <a:off x="1104900" y="2762250"/>
            <a:ext cx="6096000" cy="333375"/>
          </a:xfrm>
          <a:prstGeom prst="rect">
            <a:avLst/>
          </a:prstGeom>
        </p:spPr>
        <p:txBody>
          <a:bodyPr wrap="none" lIns="0" tIns="0" rIns="0" bIns="0"/>
          <a:p>
            <a:pPr>
              <a:lnSpc>
                <a:spcPct val="160000"/>
              </a:lnSpc>
            </a:pPr>
            <a:r>
              <a:rPr lang="en-US" sz="1275">
                <a:solidFill>
                  <a:srgbClr val="1A2226"/>
                </a:solidFill>
                <a:latin typeface="Times New Roman" panose="02020603050405020304"/>
                <a:ea typeface="Times New Roman" panose="02020603050405020304"/>
              </a:rPr>
              <a:t>Where do persistent urbanisation and greening transitions occur, and how extensive are they?</a:t>
            </a:r>
            <a:endParaRPr lang="en-US" sz="1275">
              <a:solidFill>
                <a:srgbClr val="1A2226"/>
              </a:solidFill>
              <a:latin typeface="Times New Roman" panose="02020603050405020304"/>
              <a:ea typeface="Times New Roman" panose="02020603050405020304"/>
            </a:endParaRPr>
          </a:p>
        </p:txBody>
      </p:sp>
      <p:sp>
        <p:nvSpPr>
          <p:cNvPr id="697" name="矩形 696"/>
          <p:cNvSpPr/>
          <p:nvPr/>
        </p:nvSpPr>
        <p:spPr>
          <a:xfrm>
            <a:off x="533400" y="3248025"/>
            <a:ext cx="6667500" cy="9525"/>
          </a:xfrm>
          <a:prstGeom prst="rect">
            <a:avLst/>
          </a:prstGeom>
          <a:solidFill>
            <a:srgbClr val="EDE9E2"/>
          </a:solidFill>
        </p:spPr>
        <p:txBody>
          <a:bodyPr/>
          <a:p/>
        </p:txBody>
      </p:sp>
      <p:sp>
        <p:nvSpPr>
          <p:cNvPr id="698" name="文本框 697" descr="{&quot;isTemplate&quot;:true,&quot;type&quot;:&quot;text&quot;}"/>
          <p:cNvSpPr txBox="1"/>
          <p:nvPr/>
        </p:nvSpPr>
        <p:spPr>
          <a:xfrm>
            <a:off x="533400" y="3409950"/>
            <a:ext cx="419100" cy="628650"/>
          </a:xfrm>
          <a:prstGeom prst="rect">
            <a:avLst/>
          </a:prstGeom>
        </p:spPr>
        <p:txBody>
          <a:bodyPr wrap="none" lIns="0" tIns="0" rIns="0" bIns="0"/>
          <a:p>
            <a:pPr>
              <a:lnSpc>
                <a:spcPct val="130000"/>
              </a:lnSpc>
            </a:pPr>
            <a:r>
              <a:rPr lang="en-US" sz="1650" b="1">
                <a:solidFill>
                  <a:srgbClr val="B07A45"/>
                </a:solidFill>
                <a:latin typeface="Times New Roman" panose="02020603050405020304"/>
                <a:ea typeface="Times New Roman" panose="02020603050405020304"/>
              </a:rPr>
              <a:t>RQ2</a:t>
            </a:r>
            <a:endParaRPr lang="en-US" sz="1650" b="1">
              <a:solidFill>
                <a:srgbClr val="B07A45"/>
              </a:solidFill>
              <a:latin typeface="Times New Roman" panose="02020603050405020304"/>
              <a:ea typeface="Times New Roman" panose="02020603050405020304"/>
            </a:endParaRPr>
          </a:p>
        </p:txBody>
      </p:sp>
      <p:sp>
        <p:nvSpPr>
          <p:cNvPr id="699" name="文本框 698" descr="{&quot;isTemplate&quot;:true,&quot;type&quot;:&quot;text&quot;}"/>
          <p:cNvSpPr txBox="1"/>
          <p:nvPr/>
        </p:nvSpPr>
        <p:spPr>
          <a:xfrm>
            <a:off x="1104900" y="3409950"/>
            <a:ext cx="6096000" cy="628650"/>
          </a:xfrm>
          <a:prstGeom prst="rect">
            <a:avLst/>
          </a:prstGeom>
        </p:spPr>
        <p:txBody>
          <a:bodyPr wrap="square" lIns="0" tIns="0" rIns="0" bIns="0">
            <a:normAutofit/>
          </a:bodyPr>
          <a:p>
            <a:pPr>
              <a:lnSpc>
                <a:spcPct val="160000"/>
              </a:lnSpc>
            </a:pPr>
            <a:r>
              <a:rPr lang="en-US" sz="1275">
                <a:solidFill>
                  <a:srgbClr val="1A2226"/>
                </a:solidFill>
                <a:latin typeface="Times New Roman" panose="02020603050405020304"/>
                <a:ea typeface="Times New Roman" panose="02020603050405020304"/>
              </a:rPr>
              <a:t>Do independent green-cover and canopy products describe the selected sites in the same way as the annual classes?</a:t>
            </a:r>
            <a:endParaRPr lang="en-US" sz="1275">
              <a:solidFill>
                <a:srgbClr val="1A2226"/>
              </a:solidFill>
              <a:latin typeface="Times New Roman" panose="02020603050405020304"/>
              <a:ea typeface="Times New Roman" panose="02020603050405020304"/>
            </a:endParaRPr>
          </a:p>
        </p:txBody>
      </p:sp>
      <p:sp>
        <p:nvSpPr>
          <p:cNvPr id="700" name="矩形 699"/>
          <p:cNvSpPr/>
          <p:nvPr/>
        </p:nvSpPr>
        <p:spPr>
          <a:xfrm>
            <a:off x="533400" y="4191000"/>
            <a:ext cx="6667500" cy="9525"/>
          </a:xfrm>
          <a:prstGeom prst="rect">
            <a:avLst/>
          </a:prstGeom>
          <a:solidFill>
            <a:srgbClr val="EDE9E2"/>
          </a:solidFill>
        </p:spPr>
        <p:txBody>
          <a:bodyPr/>
          <a:p/>
        </p:txBody>
      </p:sp>
      <p:sp>
        <p:nvSpPr>
          <p:cNvPr id="701" name="文本框 700" descr="{&quot;isTemplate&quot;:true,&quot;type&quot;:&quot;text&quot;}"/>
          <p:cNvSpPr txBox="1"/>
          <p:nvPr/>
        </p:nvSpPr>
        <p:spPr>
          <a:xfrm>
            <a:off x="533400" y="4352925"/>
            <a:ext cx="419100" cy="628650"/>
          </a:xfrm>
          <a:prstGeom prst="rect">
            <a:avLst/>
          </a:prstGeom>
        </p:spPr>
        <p:txBody>
          <a:bodyPr wrap="none" lIns="0" tIns="0" rIns="0" bIns="0"/>
          <a:p>
            <a:pPr>
              <a:lnSpc>
                <a:spcPct val="130000"/>
              </a:lnSpc>
            </a:pPr>
            <a:r>
              <a:rPr lang="en-US" sz="1650" b="1">
                <a:solidFill>
                  <a:srgbClr val="B07A45"/>
                </a:solidFill>
                <a:latin typeface="Times New Roman" panose="02020603050405020304"/>
                <a:ea typeface="Times New Roman" panose="02020603050405020304"/>
              </a:rPr>
              <a:t>RQ3</a:t>
            </a:r>
            <a:endParaRPr lang="en-US" sz="1650" b="1">
              <a:solidFill>
                <a:srgbClr val="B07A45"/>
              </a:solidFill>
              <a:latin typeface="Times New Roman" panose="02020603050405020304"/>
              <a:ea typeface="Times New Roman" panose="02020603050405020304"/>
            </a:endParaRPr>
          </a:p>
        </p:txBody>
      </p:sp>
      <p:sp>
        <p:nvSpPr>
          <p:cNvPr id="702" name="文本框 701" descr="{&quot;isTemplate&quot;:true,&quot;type&quot;:&quot;text&quot;}"/>
          <p:cNvSpPr txBox="1"/>
          <p:nvPr/>
        </p:nvSpPr>
        <p:spPr>
          <a:xfrm>
            <a:off x="1104900" y="4352925"/>
            <a:ext cx="6096000" cy="628650"/>
          </a:xfrm>
          <a:prstGeom prst="rect">
            <a:avLst/>
          </a:prstGeom>
        </p:spPr>
        <p:txBody>
          <a:bodyPr wrap="square" lIns="0" tIns="0" rIns="0" bIns="0">
            <a:normAutofit/>
          </a:bodyPr>
          <a:p>
            <a:pPr>
              <a:lnSpc>
                <a:spcPct val="160000"/>
              </a:lnSpc>
            </a:pPr>
            <a:r>
              <a:rPr lang="en-US" sz="1275">
                <a:solidFill>
                  <a:srgbClr val="1A2226"/>
                </a:solidFill>
                <a:latin typeface="Times New Roman" panose="02020603050405020304"/>
                <a:ea typeface="Times New Roman" panose="02020603050405020304"/>
              </a:rPr>
              <a:t>How does summer temperature change relative to a nearby reference, and does the answer depend on the seasonal summary used?</a:t>
            </a:r>
            <a:endParaRPr lang="en-US" sz="1275">
              <a:solidFill>
                <a:srgbClr val="1A2226"/>
              </a:solidFill>
              <a:latin typeface="Times New Roman" panose="02020603050405020304"/>
              <a:ea typeface="Times New Roman" panose="02020603050405020304"/>
            </a:endParaRPr>
          </a:p>
        </p:txBody>
      </p:sp>
      <p:sp>
        <p:nvSpPr>
          <p:cNvPr id="703" name="文本框 702" descr="{&quot;isTemplate&quot;:true,&quot;type&quot;:&quot;text&quot;}"/>
          <p:cNvSpPr txBox="1"/>
          <p:nvPr/>
        </p:nvSpPr>
        <p:spPr>
          <a:xfrm>
            <a:off x="7505700" y="1314450"/>
            <a:ext cx="4152900" cy="304800"/>
          </a:xfrm>
          <a:prstGeom prst="rect">
            <a:avLst/>
          </a:prstGeom>
        </p:spPr>
        <p:txBody>
          <a:bodyPr wrap="none" lIns="0" tIns="0" rIns="0" bIns="0"/>
          <a:p>
            <a:pPr>
              <a:lnSpc>
                <a:spcPct val="130000"/>
              </a:lnSpc>
            </a:pPr>
            <a:r>
              <a:rPr lang="en-US" sz="1500" b="1">
                <a:solidFill>
                  <a:srgbClr val="1F2C38"/>
                </a:solidFill>
                <a:latin typeface="Times New Roman" panose="02020603050405020304"/>
                <a:ea typeface="Times New Roman" panose="02020603050405020304"/>
              </a:rPr>
              <a:t>Six paired sites in Greater London</a:t>
            </a:r>
            <a:endParaRPr lang="en-US" sz="1500" b="1">
              <a:solidFill>
                <a:srgbClr val="1F2C38"/>
              </a:solidFill>
              <a:latin typeface="Times New Roman" panose="02020603050405020304"/>
              <a:ea typeface="Times New Roman" panose="02020603050405020304"/>
            </a:endParaRPr>
          </a:p>
        </p:txBody>
      </p:sp>
      <p:sp>
        <p:nvSpPr>
          <p:cNvPr id="713" name="圆角矩形 712"/>
          <p:cNvSpPr/>
          <p:nvPr/>
        </p:nvSpPr>
        <p:spPr>
          <a:xfrm>
            <a:off x="7505700" y="5562600"/>
            <a:ext cx="4152900" cy="838200"/>
          </a:xfrm>
          <a:prstGeom prst="roundRect">
            <a:avLst>
              <a:gd name="adj" fmla="val 9091"/>
            </a:avLst>
          </a:prstGeom>
          <a:solidFill>
            <a:srgbClr val="1F2C38"/>
          </a:solidFill>
        </p:spPr>
        <p:txBody>
          <a:bodyPr/>
          <a:p/>
        </p:txBody>
      </p:sp>
      <p:sp>
        <p:nvSpPr>
          <p:cNvPr id="714" name="文本框 713" descr="{&quot;isTemplate&quot;:true,&quot;type&quot;:&quot;text&quot;}"/>
          <p:cNvSpPr txBox="1"/>
          <p:nvPr/>
        </p:nvSpPr>
        <p:spPr>
          <a:xfrm>
            <a:off x="7658100" y="5715000"/>
            <a:ext cx="3848100" cy="533400"/>
          </a:xfrm>
          <a:prstGeom prst="rect">
            <a:avLst/>
          </a:prstGeom>
        </p:spPr>
        <p:txBody>
          <a:bodyPr wrap="square" lIns="0" tIns="0" rIns="0" bIns="0">
            <a:normAutofit/>
          </a:bodyPr>
          <a:p>
            <a:pPr>
              <a:lnSpc>
                <a:spcPct val="155000"/>
              </a:lnSpc>
            </a:pPr>
            <a:r>
              <a:rPr lang="en-US" sz="1125">
                <a:solidFill>
                  <a:srgbClr val="F4F1EC"/>
                </a:solidFill>
                <a:latin typeface="Times New Roman" panose="02020603050405020304"/>
                <a:ea typeface="Times New Roman" panose="02020603050405020304"/>
              </a:rPr>
              <a:t>Three urbanisation and three greening sites, each with a nearby reference within 3 km. Map: author’s ArcGIS Pro analysis.</a:t>
            </a:r>
            <a:endParaRPr lang="en-US" sz="1125">
              <a:solidFill>
                <a:srgbClr val="F4F1EC"/>
              </a:solidFill>
              <a:latin typeface="Times New Roman" panose="02020603050405020304"/>
              <a:ea typeface="Times New Roman" panose="02020603050405020304"/>
            </a:endParaRPr>
          </a:p>
        </p:txBody>
      </p:sp>
      <p:pic>
        <p:nvPicPr>
          <p:cNvPr id="717" name="Six paired study sites map"/>
          <p:cNvPicPr>
            <a:picLocks noChangeAspect="1"/>
          </p:cNvPicPr>
          <p:nvPr/>
        </p:nvPicPr>
        <p:blipFill>
          <a:blip r:embed="rId1"/>
          <a:srcRect t="1303" b="1303"/>
          <a:stretch>
            <a:fillRect/>
          </a:stretch>
        </p:blipFill>
        <p:spPr>
          <a:xfrm>
            <a:off x="7505700" y="1590675"/>
            <a:ext cx="4181475" cy="3212520"/>
          </a:xfrm>
          <a:prstGeom prst="roundRect">
            <a:avLst>
              <a:gd name="adj" fmla="val 1735"/>
            </a:avLst>
          </a:prstGeom>
        </p:spPr>
      </p:pic>
      <p:sp>
        <p:nvSpPr>
          <p:cNvPr id="715" name="矩形 714"/>
          <p:cNvSpPr/>
          <p:nvPr/>
        </p:nvSpPr>
        <p:spPr>
          <a:xfrm>
            <a:off x="0" y="0"/>
            <a:ext cx="12192000" cy="57150"/>
          </a:xfrm>
          <a:prstGeom prst="rect">
            <a:avLst/>
          </a:prstGeom>
          <a:solidFill>
            <a:srgbClr val="1F2C38"/>
          </a:solidFill>
        </p:spPr>
        <p:txBody>
          <a:bodyPr/>
          <a:p/>
        </p:txBody>
      </p:sp>
      <p:sp>
        <p:nvSpPr>
          <p:cNvPr id="716" name="矩形 715"/>
          <p:cNvSpPr/>
          <p:nvPr/>
        </p:nvSpPr>
        <p:spPr>
          <a:xfrm>
            <a:off x="0" y="0"/>
            <a:ext cx="3048000" cy="57150"/>
          </a:xfrm>
          <a:prstGeom prst="rect">
            <a:avLst/>
          </a:prstGeom>
          <a:solidFill>
            <a:srgbClr val="B07A45"/>
          </a:solidFill>
        </p:spPr>
        <p:txBody>
          <a:body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94"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3 · LITERATURE&#13;&#10;        &lt;/Text&gt;&#13;&#10;        &lt;Text style={{ fontFamily: 'Times New Roman, Times, serif', fontSize: 15, lineHeight: 1.3, color: '#8A929B' }}&gt;&#13;&#10;            13 / 34&#13;&#10;        &lt;/Text&gt;&#13;&#10;    &lt;/Box&gt;&#13;&#10;    &lt;Text style={{ fontFamily: 'Times New Roman, Times, serif', fontSize: 34, fontWeight: 'bold', lineHeight: 1.3, color: '#1F2C38', marginTop: 6 }}&gt;&#13;&#10;        Vegetation cooling: scale and structure decide&#13;&#10;    &lt;/Text&gt;&#13;&#10;&#13;&#10;    &lt;Box style={{ flexDirection: 'row', gap: 32, marginTop: 16 }}&gt;&#13;&#10;        &lt;Box style={{ width: 760, flexDirection: 'column' }}&gt;&#13;&#10;            &lt;Table&#13;&#10;                style={{ width: '100%', height: 466 }}&#13;&#10;                defaultTextStyle={{ fontFamily: 'Times New Roman, Times, serif', fontSize: 13, textAlign: 'left', color: '#1A2226' }}&#13;&#10;                defaultCellStyle={{&#13;&#10;                    border: {&#13;&#10;                        bottom: { width: 1, color: '#EDE9E2' },&#13;&#10;                        left: { width: 1, color: '#EDE9E2' },&#13;&#10;                    },&#13;&#10;                }}&#13;&#10;                cells={[&#13;&#10;                    [&#13;&#10;                        { text: 'Study', textStyle: { bold: true, color: '#F4F1EC', fontSize: 13 }, cellStyle: { background: { color: '#1F2C38' } } },&#13;&#10;                        { text: 'What was measured', textStyle: { bold: true, color: '#F4F1EC', fontSize: 13 }, cellStyle: { background: { color: '#1F2C38' } } },&#13;&#10;                        { text: 'Finding', textStyle: { bold: true, color: '#F4F1EC', fontSize: 13 }, cellStyle: { background: { color: '#1F2C38' } } },&#13;&#10;                        { text: 'Design implication', textStyle: { bold: true, color: '#F4F1EC', fontSize: 13 }, cellStyle: { background: { color: '#1F2C38' } } },&#13;&#10;                    ],&#13;&#10;                    [&#13;&#10;                        { text: 'Schwaab et al. (2021)', textStyle: { bold: true } },&#13;&#10;                        'Satellite LST, 293 European cities',&#13;&#10;                        'Trees cooler than continuous urban fabric; treeless green spaces about one-quarter to one-half of that effect',&#13;&#10;                        'Keep canopy separate from low vegetation',&#13;&#10;                    ],&#13;&#10;                    [&#13;&#10;                        { text: 'Ziter et al. (2019)', textStyle: { bold: true }, cellStyle: { background: { color: '#FBF9F6' } } },&#13;&#10;                        { text: 'Summer air temperature, bicycle transects, Madison', cellStyle: { background: { color: '#FBF9F6' } } },&#13;&#10;                        { text: 'Canopy effect non-linear and strongest at block scale, above about 40% cover within 60-90 m', cellStyle: { background: { color: '#FBF9F6' } } },&#13;&#10;                        { text: 'Match the observation scale to the process', cellStyle: { background: { color: '#FBF9F6' } } },&#13;&#10;                    ],&#13;&#10;                    [&#13;&#10;                        { text: 'Doick et al. (2014)', textStyle: { bold: true } },&#13;&#10;                        'Nocturnal air temperature around one large London greenspace',&#13;&#10;                        'Cooling extended about 20-440 m; summer mean reduction about 1.1 °C, reaching 4 °C on some nights',&#13;&#10;                        'A mapped boundary does not equal the affected area',&#13;&#10;                    ],&#13;&#10;                    [&#13;&#10;                        { text: 'Vaz Monteiro et al. (2016)', textStyle: { bold: true }, cellStyle: { background: { color: '#FBF9F6' } } },&#13;&#10;                        { text: 'Nocturnal air temperature at eight London greenspaces', cellStyle: { background: { color: '#FBF9F6' } } },&#13;&#10;                        { text: 'Cooling distance rose with greenspace, canopy and grass area; patches below 0.5 ha gave little cooling', cellStyle: { background: { color: '#FBF9F6' } } },&#13;&#10;                        { text: 'Patch size limits what a thermal sensor can resolve', cellStyle: { background: { color: '#FBF9F6' } } },&#13;&#10;                    ],&#13;&#10;                ]}&#13;&#10;            /&gt;&#13;&#10;        &lt;/Box&gt;&#13;&#10;&#13;&#10;        &lt;Box style={{ width: 376, flexDirection: 'column' }}&gt;&#13;&#10;            &lt;Text style={{ fontFamily: 'Times New Roman, Times, serif', fontSize: 19, fontWeight: 'bold', lineHeight: 1.3, color: '#1F2C38' }}&gt;Why the numbers cannot be carried across&lt;/Text&gt;&#13;&#10;            &lt;Box style={{ flexDirection: 'column', marginTop: 16 }}&gt;&#13;&#10;                &lt;Text style={{ fontFamily: 'Times New Roman, Times, serif', fontSize: 15, lineHeight: 1.4, color: '#B07A45' }}&gt;Different variable&lt;/Text&gt;&#13;&#10;                &lt;Text style={{ fontFamily: 'Times New Roman, Times, serif', fontSize: 14, lineHeight: 1.5, color: '#55606A', marginTop: 5 }}&gt;Radiometric surface temperature in one study, near-surface air temperature in another.&lt;/Text&gt;&#13;&#10;                &lt;Text style={{ fontFamily: 'Times New Roman, Times, serif', fontSize: 15, lineHeight: 1.4, color: '#B07A45', marginTop: 14 }}&gt;Different observation time&lt;/Text&gt;&#13;&#10;                &lt;Text style={{ fontFamily: 'Times New Roman, Times, serif', fontSize: 14, lineHeight: 1.5, color: '#55606A', marginTop: 5 }}&gt;Daytime satellite overpass versus nocturnal field survey.&lt;/Text&gt;&#13;&#10;                &lt;Text style={{ fontFamily: 'Times New Roman, Times, serif', fontSize: 15, lineHeight: 1.4, color: '#B07A45', marginTop: 14 }}&gt;Different unit of analysis&lt;/Text&gt;&#13;&#10;                &lt;Text style={{ fontFamily: 'Times New Roman, Times, serif', fontSize: 14, lineHeight: 1.5, color: '#55606A', marginTop: 5 }}&gt;City, neighbourhood, greenspace or single transect.&lt;/Text&gt;&#13;&#10;            &lt;/Box&gt;&#13;&#10;            &lt;Box style={{ flexDirection: 'row', marginTop: 20 }}&gt;&#13;&#10;                &lt;Box style={{ width: 3, background: '#B07A45' }} /&gt;&#13;&#10;                &lt;Box style={{ flex: 1, background: '#F4F1EC', padding: 16, flexDirection: 'column' }}&gt;&#13;&#10;                    &lt;Text style={{ fontFamily: 'Times New Roman, Times, serif', fontSize: 15, lineHeight: 1.55, color: '#1F2C38' }}&gt;&#13;&#10;                        None of these values can be used as an expected temperature reduction for a particular site. They set expectations about direction, not magnitude.&#13;&#10;                    &lt;/Text&gt;&#13;&#10;                &lt;/Box&gt;&#13;&#10;            &lt;/Box&gt;&#13;&#10;        &lt;/Box&gt;&#13;&#10;    &lt;/Box&gt;&#13;&#10;&lt;/Slide&gt;&#13;&#10;"/>
        <p:cNvGrpSpPr/>
        <p:nvPr/>
      </p:nvGrpSpPr>
      <p:grpSpPr>
        <a:xfrm>
          <a:off x="0" y="0"/>
          <a:ext cx="0" cy="0"/>
          <a:chOff x="0" y="0"/>
          <a:chExt cx="0" cy="0"/>
        </a:xfrm>
      </p:grpSpPr>
      <p:sp>
        <p:nvSpPr>
          <p:cNvPr id="95" name="矩形 94"/>
          <p:cNvSpPr/>
          <p:nvPr/>
        </p:nvSpPr>
        <p:spPr>
          <a:xfrm>
            <a:off x="0" y="0"/>
            <a:ext cx="12192000" cy="6858000"/>
          </a:xfrm>
          <a:prstGeom prst="rect">
            <a:avLst/>
          </a:prstGeom>
          <a:solidFill>
            <a:srgbClr val="FFFFFF"/>
          </a:solidFill>
        </p:spPr>
        <p:txBody>
          <a:bodyPr/>
          <a:p/>
        </p:txBody>
      </p:sp>
      <p:sp>
        <p:nvSpPr>
          <p:cNvPr id="96" name="文本框 95" descr="{&quot;isTemplate&quot;:true,&quot;type&quot;:&quot;text&quot;}"/>
          <p:cNvSpPr txBox="1"/>
          <p:nvPr/>
        </p:nvSpPr>
        <p:spPr>
          <a:xfrm>
            <a:off x="533400" y="381000"/>
            <a:ext cx="145732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02 · LITERATURE</a:t>
            </a:r>
            <a:endParaRPr lang="en-US" sz="1125" spc="165">
              <a:solidFill>
                <a:srgbClr val="B07A45"/>
              </a:solidFill>
              <a:latin typeface="Times New Roman" panose="02020603050405020304"/>
              <a:ea typeface="Times New Roman" panose="02020603050405020304"/>
            </a:endParaRPr>
          </a:p>
        </p:txBody>
      </p:sp>
      <p:sp>
        <p:nvSpPr>
          <p:cNvPr id="97" name="文本框 96"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03 / 12</a:t>
            </a:r>
            <a:endParaRPr lang="en-US" sz="1125">
              <a:solidFill>
                <a:srgbClr val="8A929B"/>
              </a:solidFill>
              <a:latin typeface="Times New Roman" panose="02020603050405020304"/>
              <a:ea typeface="Times New Roman" panose="02020603050405020304"/>
            </a:endParaRPr>
          </a:p>
        </p:txBody>
      </p:sp>
      <p:sp>
        <p:nvSpPr>
          <p:cNvPr id="98" name="文本框 97"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Vegetation cooling: scale and structure decide</a:t>
            </a:r>
            <a:endParaRPr lang="en-US" sz="2550" b="1">
              <a:solidFill>
                <a:srgbClr val="1F2C38"/>
              </a:solidFill>
              <a:latin typeface="Times New Roman" panose="02020603050405020304"/>
              <a:ea typeface="Times New Roman" panose="02020603050405020304"/>
            </a:endParaRPr>
          </a:p>
        </p:txBody>
      </p:sp>
      <p:graphicFrame>
        <p:nvGraphicFramePr>
          <p:cNvPr id="99" name="表格 98"/>
          <p:cNvGraphicFramePr/>
          <p:nvPr/>
        </p:nvGraphicFramePr>
        <p:xfrm>
          <a:off x="533400" y="1333500"/>
          <a:ext cx="7239000" cy="4438651"/>
        </p:xfrm>
        <a:graphic>
          <a:graphicData uri="http://schemas.openxmlformats.org/drawingml/2006/table">
            <a:tbl>
              <a:tblPr/>
              <a:tblGrid>
                <a:gridCol w="827684"/>
                <a:gridCol w="1829957"/>
                <a:gridCol w="3053162"/>
                <a:gridCol w="1528197"/>
              </a:tblGrid>
              <a:tr h="579659">
                <a:tc>
                  <a:txBody>
                    <a:bodyPr wrap="square">
                      <a:spAutoFit/>
                    </a:bodyPr>
                    <a:p>
                      <a:pPr marL="114300" marR="114300" algn="l">
                        <a:lnSpc>
                          <a:spcPct val="120000"/>
                        </a:lnSpc>
                      </a:pPr>
                      <a:r>
                        <a:rPr sz="975" b="1">
                          <a:solidFill>
                            <a:srgbClr val="F4F1EC"/>
                          </a:solidFill>
                          <a:latin typeface="Times New Roman" panose="02020603050405020304"/>
                          <a:ea typeface="Times New Roman" panose="02020603050405020304"/>
                        </a:rPr>
                        <a:t>Study</a:t>
                      </a:r>
                      <a:endParaRPr sz="975"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75" b="1">
                          <a:solidFill>
                            <a:srgbClr val="F4F1EC"/>
                          </a:solidFill>
                          <a:latin typeface="Times New Roman" panose="02020603050405020304"/>
                          <a:ea typeface="Times New Roman" panose="02020603050405020304"/>
                        </a:rPr>
                        <a:t>What was measured</a:t>
                      </a:r>
                      <a:endParaRPr sz="975"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75" b="1">
                          <a:solidFill>
                            <a:srgbClr val="F4F1EC"/>
                          </a:solidFill>
                          <a:latin typeface="Times New Roman" panose="02020603050405020304"/>
                          <a:ea typeface="Times New Roman" panose="02020603050405020304"/>
                        </a:rPr>
                        <a:t>Finding</a:t>
                      </a:r>
                      <a:endParaRPr sz="975"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75" b="1">
                          <a:solidFill>
                            <a:srgbClr val="F4F1EC"/>
                          </a:solidFill>
                          <a:latin typeface="Times New Roman" panose="02020603050405020304"/>
                          <a:ea typeface="Times New Roman" panose="02020603050405020304"/>
                        </a:rPr>
                        <a:t>Design implication</a:t>
                      </a:r>
                      <a:endParaRPr sz="975"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r>
              <a:tr h="964748">
                <a:tc>
                  <a:txBody>
                    <a:bodyPr wrap="square">
                      <a:spAutoFit/>
                    </a:bodyPr>
                    <a:p>
                      <a:pPr marL="114300" marR="114300" algn="l">
                        <a:lnSpc>
                          <a:spcPct val="120000"/>
                        </a:lnSpc>
                      </a:pPr>
                      <a:r>
                        <a:rPr sz="975" b="1">
                          <a:solidFill>
                            <a:srgbClr val="1A2226"/>
                          </a:solidFill>
                          <a:latin typeface="Times New Roman" panose="02020603050405020304"/>
                          <a:ea typeface="Times New Roman" panose="02020603050405020304"/>
                        </a:rPr>
                        <a:t>Schwaab et al. (2021)</a:t>
                      </a:r>
                      <a:endParaRPr sz="975"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Satellite LST, 293 European cities</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Trees cooler than continuous urban fabric; treeless green spaces about one-quarter to one-half of that effect</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Keep canopy separate from low vegetation</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r>
              <a:tr h="964748">
                <a:tc>
                  <a:txBody>
                    <a:bodyPr wrap="square">
                      <a:spAutoFit/>
                    </a:bodyPr>
                    <a:p>
                      <a:pPr marL="114300" marR="114300" algn="l">
                        <a:lnSpc>
                          <a:spcPct val="120000"/>
                        </a:lnSpc>
                      </a:pPr>
                      <a:r>
                        <a:rPr sz="975" b="1">
                          <a:solidFill>
                            <a:srgbClr val="1A2226"/>
                          </a:solidFill>
                          <a:latin typeface="Times New Roman" panose="02020603050405020304"/>
                          <a:ea typeface="Times New Roman" panose="02020603050405020304"/>
                        </a:rPr>
                        <a:t>Ziter et al. (2019)</a:t>
                      </a:r>
                      <a:endParaRPr sz="975"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Summer air temperature, bicycle transects, Madison</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Canopy effect non-linear and strongest at block scale, above about 40% cover within 60-90 m</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Match the observation scale to the process</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r>
              <a:tr h="964748">
                <a:tc>
                  <a:txBody>
                    <a:bodyPr wrap="square">
                      <a:spAutoFit/>
                    </a:bodyPr>
                    <a:p>
                      <a:pPr marL="114300" marR="114300" algn="l">
                        <a:lnSpc>
                          <a:spcPct val="120000"/>
                        </a:lnSpc>
                      </a:pPr>
                      <a:r>
                        <a:rPr sz="975" b="1">
                          <a:solidFill>
                            <a:srgbClr val="1A2226"/>
                          </a:solidFill>
                          <a:latin typeface="Times New Roman" panose="02020603050405020304"/>
                          <a:ea typeface="Times New Roman" panose="02020603050405020304"/>
                        </a:rPr>
                        <a:t>Doick et al. (2014)</a:t>
                      </a:r>
                      <a:endParaRPr sz="975"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Nocturnal air temperature around one large London greenspace</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Cooling extended about 20-440 m; summer mean reduction about 1.1 °C, reaching 4 °C on some nights</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A mapped boundary does not equal the affected area</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r>
              <a:tr h="964748">
                <a:tc>
                  <a:txBody>
                    <a:bodyPr wrap="square">
                      <a:spAutoFit/>
                    </a:bodyPr>
                    <a:p>
                      <a:pPr marL="114300" marR="114300" algn="l">
                        <a:lnSpc>
                          <a:spcPct val="120000"/>
                        </a:lnSpc>
                      </a:pPr>
                      <a:r>
                        <a:rPr sz="975" b="1">
                          <a:solidFill>
                            <a:srgbClr val="1A2226"/>
                          </a:solidFill>
                          <a:latin typeface="Times New Roman" panose="02020603050405020304"/>
                          <a:ea typeface="Times New Roman" panose="02020603050405020304"/>
                        </a:rPr>
                        <a:t>Vaz Monteiro et al. (2016)</a:t>
                      </a:r>
                      <a:endParaRPr sz="975"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Nocturnal air temperature at eight London greenspaces</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Cooling distance rose with greenspace, canopy and grass area; patches below 0.5 ha gave little cooling</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75">
                          <a:solidFill>
                            <a:srgbClr val="1A2226"/>
                          </a:solidFill>
                          <a:latin typeface="Times New Roman" panose="02020603050405020304"/>
                          <a:ea typeface="Times New Roman" panose="02020603050405020304"/>
                        </a:rPr>
                        <a:t>Patch size limits what a thermal sensor can resolve</a:t>
                      </a:r>
                      <a:endParaRPr sz="975">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r>
            </a:tbl>
          </a:graphicData>
        </a:graphic>
      </p:graphicFrame>
      <p:sp>
        <p:nvSpPr>
          <p:cNvPr id="100" name="文本框 99" descr="{&quot;isTemplate&quot;:true,&quot;type&quot;:&quot;text&quot;}"/>
          <p:cNvSpPr txBox="1"/>
          <p:nvPr/>
        </p:nvSpPr>
        <p:spPr>
          <a:xfrm>
            <a:off x="8077200" y="1333500"/>
            <a:ext cx="3581400" cy="285750"/>
          </a:xfrm>
          <a:prstGeom prst="rect">
            <a:avLst/>
          </a:prstGeom>
        </p:spPr>
        <p:txBody>
          <a:bodyPr wrap="none" lIns="0" tIns="0" rIns="0" bIns="0"/>
          <a:p>
            <a:pPr>
              <a:lnSpc>
                <a:spcPct val="130000"/>
              </a:lnSpc>
            </a:pPr>
            <a:r>
              <a:rPr lang="en-US" sz="1425" b="1">
                <a:solidFill>
                  <a:srgbClr val="1F2C38"/>
                </a:solidFill>
                <a:latin typeface="Times New Roman" panose="02020603050405020304"/>
                <a:ea typeface="Times New Roman" panose="02020603050405020304"/>
              </a:rPr>
              <a:t>Why the numbers cannot be carried across</a:t>
            </a:r>
            <a:endParaRPr lang="en-US" sz="1425" b="1">
              <a:solidFill>
                <a:srgbClr val="1F2C38"/>
              </a:solidFill>
              <a:latin typeface="Times New Roman" panose="02020603050405020304"/>
              <a:ea typeface="Times New Roman" panose="02020603050405020304"/>
            </a:endParaRPr>
          </a:p>
        </p:txBody>
      </p:sp>
      <p:sp>
        <p:nvSpPr>
          <p:cNvPr id="101" name="文本框 100" descr="{&quot;isTemplate&quot;:true,&quot;type&quot;:&quot;text&quot;}"/>
          <p:cNvSpPr txBox="1"/>
          <p:nvPr/>
        </p:nvSpPr>
        <p:spPr>
          <a:xfrm>
            <a:off x="8077200" y="1771650"/>
            <a:ext cx="3581400" cy="247650"/>
          </a:xfrm>
          <a:prstGeom prst="rect">
            <a:avLst/>
          </a:prstGeom>
        </p:spPr>
        <p:txBody>
          <a:bodyPr wrap="none" lIns="0" tIns="0" rIns="0" bIns="0"/>
          <a:p>
            <a:pPr>
              <a:lnSpc>
                <a:spcPct val="140000"/>
              </a:lnSpc>
            </a:pPr>
            <a:r>
              <a:rPr lang="en-US" sz="1125">
                <a:solidFill>
                  <a:srgbClr val="B07A45"/>
                </a:solidFill>
                <a:latin typeface="Times New Roman" panose="02020603050405020304"/>
                <a:ea typeface="Times New Roman" panose="02020603050405020304"/>
              </a:rPr>
              <a:t>Different variable</a:t>
            </a:r>
            <a:endParaRPr lang="en-US" sz="1125">
              <a:solidFill>
                <a:srgbClr val="B07A45"/>
              </a:solidFill>
              <a:latin typeface="Times New Roman" panose="02020603050405020304"/>
              <a:ea typeface="Times New Roman" panose="02020603050405020304"/>
            </a:endParaRPr>
          </a:p>
        </p:txBody>
      </p:sp>
      <p:sp>
        <p:nvSpPr>
          <p:cNvPr id="102" name="文本框 101" descr="{&quot;isTemplate&quot;:true,&quot;type&quot;:&quot;text&quot;}"/>
          <p:cNvSpPr txBox="1"/>
          <p:nvPr/>
        </p:nvSpPr>
        <p:spPr>
          <a:xfrm>
            <a:off x="8077200" y="2066925"/>
            <a:ext cx="35814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Radiometric surface temperature in one study, near-surface air temperature in another.</a:t>
            </a:r>
            <a:endParaRPr lang="en-US" sz="1050">
              <a:solidFill>
                <a:srgbClr val="55606A"/>
              </a:solidFill>
              <a:latin typeface="Times New Roman" panose="02020603050405020304"/>
              <a:ea typeface="Times New Roman" panose="02020603050405020304"/>
            </a:endParaRPr>
          </a:p>
        </p:txBody>
      </p:sp>
      <p:sp>
        <p:nvSpPr>
          <p:cNvPr id="103" name="文本框 102" descr="{&quot;isTemplate&quot;:true,&quot;type&quot;:&quot;text&quot;}"/>
          <p:cNvSpPr txBox="1"/>
          <p:nvPr/>
        </p:nvSpPr>
        <p:spPr>
          <a:xfrm>
            <a:off x="8077200" y="2686050"/>
            <a:ext cx="3581400" cy="247650"/>
          </a:xfrm>
          <a:prstGeom prst="rect">
            <a:avLst/>
          </a:prstGeom>
        </p:spPr>
        <p:txBody>
          <a:bodyPr wrap="none" lIns="0" tIns="0" rIns="0" bIns="0"/>
          <a:p>
            <a:pPr>
              <a:lnSpc>
                <a:spcPct val="140000"/>
              </a:lnSpc>
            </a:pPr>
            <a:r>
              <a:rPr lang="en-US" sz="1125">
                <a:solidFill>
                  <a:srgbClr val="B07A45"/>
                </a:solidFill>
                <a:latin typeface="Times New Roman" panose="02020603050405020304"/>
                <a:ea typeface="Times New Roman" panose="02020603050405020304"/>
              </a:rPr>
              <a:t>Different observation time</a:t>
            </a:r>
            <a:endParaRPr lang="en-US" sz="1125">
              <a:solidFill>
                <a:srgbClr val="B07A45"/>
              </a:solidFill>
              <a:latin typeface="Times New Roman" panose="02020603050405020304"/>
              <a:ea typeface="Times New Roman" panose="02020603050405020304"/>
            </a:endParaRPr>
          </a:p>
        </p:txBody>
      </p:sp>
      <p:sp>
        <p:nvSpPr>
          <p:cNvPr id="104" name="文本框 103" descr="{&quot;isTemplate&quot;:true,&quot;type&quot;:&quot;text&quot;}"/>
          <p:cNvSpPr txBox="1"/>
          <p:nvPr/>
        </p:nvSpPr>
        <p:spPr>
          <a:xfrm>
            <a:off x="8077200" y="2981325"/>
            <a:ext cx="358140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Daytime satellite overpass versus nocturnal field survey.</a:t>
            </a:r>
            <a:endParaRPr lang="en-US" sz="1050">
              <a:solidFill>
                <a:srgbClr val="55606A"/>
              </a:solidFill>
              <a:latin typeface="Times New Roman" panose="02020603050405020304"/>
              <a:ea typeface="Times New Roman" panose="02020603050405020304"/>
            </a:endParaRPr>
          </a:p>
        </p:txBody>
      </p:sp>
      <p:sp>
        <p:nvSpPr>
          <p:cNvPr id="105" name="文本框 104" descr="{&quot;isTemplate&quot;:true,&quot;type&quot;:&quot;text&quot;}"/>
          <p:cNvSpPr txBox="1"/>
          <p:nvPr/>
        </p:nvSpPr>
        <p:spPr>
          <a:xfrm>
            <a:off x="8077200" y="3362325"/>
            <a:ext cx="3581400" cy="247650"/>
          </a:xfrm>
          <a:prstGeom prst="rect">
            <a:avLst/>
          </a:prstGeom>
        </p:spPr>
        <p:txBody>
          <a:bodyPr wrap="none" lIns="0" tIns="0" rIns="0" bIns="0"/>
          <a:p>
            <a:pPr>
              <a:lnSpc>
                <a:spcPct val="140000"/>
              </a:lnSpc>
            </a:pPr>
            <a:r>
              <a:rPr lang="en-US" sz="1125">
                <a:solidFill>
                  <a:srgbClr val="B07A45"/>
                </a:solidFill>
                <a:latin typeface="Times New Roman" panose="02020603050405020304"/>
                <a:ea typeface="Times New Roman" panose="02020603050405020304"/>
              </a:rPr>
              <a:t>Different unit of analysis</a:t>
            </a:r>
            <a:endParaRPr lang="en-US" sz="1125">
              <a:solidFill>
                <a:srgbClr val="B07A45"/>
              </a:solidFill>
              <a:latin typeface="Times New Roman" panose="02020603050405020304"/>
              <a:ea typeface="Times New Roman" panose="02020603050405020304"/>
            </a:endParaRPr>
          </a:p>
        </p:txBody>
      </p:sp>
      <p:sp>
        <p:nvSpPr>
          <p:cNvPr id="106" name="文本框 105" descr="{&quot;isTemplate&quot;:true,&quot;type&quot;:&quot;text&quot;}"/>
          <p:cNvSpPr txBox="1"/>
          <p:nvPr/>
        </p:nvSpPr>
        <p:spPr>
          <a:xfrm>
            <a:off x="8077200" y="3657600"/>
            <a:ext cx="358140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City, neighbourhood, greenspace or single transect.</a:t>
            </a:r>
            <a:endParaRPr lang="en-US" sz="1050">
              <a:solidFill>
                <a:srgbClr val="55606A"/>
              </a:solidFill>
              <a:latin typeface="Times New Roman" panose="02020603050405020304"/>
              <a:ea typeface="Times New Roman" panose="02020603050405020304"/>
            </a:endParaRPr>
          </a:p>
        </p:txBody>
      </p:sp>
      <p:sp>
        <p:nvSpPr>
          <p:cNvPr id="107" name="矩形 106"/>
          <p:cNvSpPr/>
          <p:nvPr/>
        </p:nvSpPr>
        <p:spPr>
          <a:xfrm>
            <a:off x="8077200" y="4095750"/>
            <a:ext cx="28575" cy="1104900"/>
          </a:xfrm>
          <a:prstGeom prst="rect">
            <a:avLst/>
          </a:prstGeom>
          <a:solidFill>
            <a:srgbClr val="B07A45"/>
          </a:solidFill>
        </p:spPr>
        <p:txBody>
          <a:bodyPr/>
          <a:p/>
        </p:txBody>
      </p:sp>
      <p:sp>
        <p:nvSpPr>
          <p:cNvPr id="108" name="矩形 107"/>
          <p:cNvSpPr/>
          <p:nvPr/>
        </p:nvSpPr>
        <p:spPr>
          <a:xfrm>
            <a:off x="8105775" y="4095750"/>
            <a:ext cx="3552825" cy="1104900"/>
          </a:xfrm>
          <a:prstGeom prst="rect">
            <a:avLst/>
          </a:prstGeom>
          <a:solidFill>
            <a:srgbClr val="F4F1EC"/>
          </a:solidFill>
        </p:spPr>
        <p:txBody>
          <a:bodyPr/>
          <a:p/>
        </p:txBody>
      </p:sp>
      <p:sp>
        <p:nvSpPr>
          <p:cNvPr id="109" name="文本框 108" descr="{&quot;isTemplate&quot;:true,&quot;type&quot;:&quot;text&quot;}"/>
          <p:cNvSpPr txBox="1"/>
          <p:nvPr/>
        </p:nvSpPr>
        <p:spPr>
          <a:xfrm>
            <a:off x="8258175" y="4248150"/>
            <a:ext cx="3248025" cy="800100"/>
          </a:xfrm>
          <a:prstGeom prst="rect">
            <a:avLst/>
          </a:prstGeom>
        </p:spPr>
        <p:txBody>
          <a:bodyPr wrap="square" lIns="0" tIns="0" rIns="0" bIns="0">
            <a:normAutofit/>
          </a:bodyPr>
          <a:p>
            <a:pPr>
              <a:lnSpc>
                <a:spcPct val="155000"/>
              </a:lnSpc>
            </a:pPr>
            <a:r>
              <a:rPr lang="en-US" sz="1125">
                <a:solidFill>
                  <a:srgbClr val="1F2C38"/>
                </a:solidFill>
                <a:latin typeface="Times New Roman" panose="02020603050405020304"/>
                <a:ea typeface="Times New Roman" panose="02020603050405020304"/>
              </a:rPr>
              <a:t>None of these values can be used as an expected temperature reduction for a particular site. They set expectations about direction, not magnitude.</a:t>
            </a:r>
            <a:endParaRPr lang="en-US" sz="1125">
              <a:solidFill>
                <a:srgbClr val="1F2C38"/>
              </a:solidFill>
              <a:latin typeface="Times New Roman" panose="02020603050405020304"/>
              <a:ea typeface="Times New Roman" panose="02020603050405020304"/>
            </a:endParaRPr>
          </a:p>
        </p:txBody>
      </p:sp>
      <p:sp>
        <p:nvSpPr>
          <p:cNvPr id="110" name="矩形 109"/>
          <p:cNvSpPr/>
          <p:nvPr/>
        </p:nvSpPr>
        <p:spPr>
          <a:xfrm>
            <a:off x="0" y="0"/>
            <a:ext cx="12192000" cy="57150"/>
          </a:xfrm>
          <a:prstGeom prst="rect">
            <a:avLst/>
          </a:prstGeom>
          <a:solidFill>
            <a:srgbClr val="1F2C38"/>
          </a:solidFill>
        </p:spPr>
        <p:txBody>
          <a:bodyPr/>
          <a:p/>
        </p:txBody>
      </p:sp>
      <p:sp>
        <p:nvSpPr>
          <p:cNvPr id="111" name="矩形 110"/>
          <p:cNvSpPr/>
          <p:nvPr/>
        </p:nvSpPr>
        <p:spPr>
          <a:xfrm>
            <a:off x="0" y="0"/>
            <a:ext cx="3048000" cy="57150"/>
          </a:xfrm>
          <a:prstGeom prst="rect">
            <a:avLst/>
          </a:prstGeom>
          <a:solidFill>
            <a:srgbClr val="B07A45"/>
          </a:solidFill>
        </p:spPr>
        <p:txBody>
          <a:body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45"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4 · METHODOLOGY&#13;&#10;        &lt;/Text&gt;&#13;&#10;        &lt;Text style={{ fontFamily: 'Times New Roman, Times, serif', fontSize: 15, lineHeight: 1.3, color: '#8A929B' }}&gt;&#13;&#10;            16 / 34&#13;&#10;        &lt;/Text&gt;&#13;&#10;    &lt;/Box&gt;&#13;&#10;    &lt;Text style={{ fontFamily: 'Times New Roman, Times, serif', fontSize: 34, fontWeight: 'bold', lineHeight: 1.3, color: '#1F2C38', marginTop: 6 }}&gt;&#13;&#10;        Retrospective paired case-control&#13;&#10;    &lt;/Text&gt;&#13;&#10;&#13;&#10;    &lt;Box style={{ flexDirection: 'row', gap: 30, marginTop: 20 }}&gt;&#13;&#10;        &lt;Box style={{ width: 480, flexDirection: 'column' }}&gt;&#13;&#10;            &lt;Text style={{ fontFamily: 'Times New Roman, Times, serif', fontSize: 20, fontWeight: 'bold', lineHeight: 1.3, color: '#1F2C38' }}&gt;From imagery to a paired change value&lt;/Text&gt;&#13;&#10;            &lt;Box style={{ flexDirection: 'column', marginTop: 16 }}&gt;&#13;&#10;                &lt;Box style={{ flexDirection: 'row', gap: 14 }}&gt;&#13;&#10;                    &lt;Text style={{ width: 30, fontFamily: 'Times New Roman, Times, serif', fontSize: 18, fontWeight: 'bold', lineHeight: 1.45, color: '#B07A45' }}&gt;01&lt;/Text&gt;&#13;&#10;                    &lt;Box style={{ width: 436, flexDirection: 'column' }}&gt;&#13;&#10;                        &lt;Text style={{ fontFamily: 'Times New Roman, Times, serif', fontSize: 17, fontWeight: 'bold', lineHeight: 1.45, color: '#1F2C38' }}&gt;Annual land-cover maps&lt;/Text&gt;&#13;&#10;                        &lt;Text style={{ fontFamily: 'Times New Roman, Times, serif', fontSize: 15, lineHeight: 1.5, color: '#55606A', marginTop: 4 }}&gt;Classify every 30 m cell in 2018, 2022 and 2025.&lt;/Text&gt;&#13;&#10;                    &lt;/Box&gt;&#13;&#10;                &lt;/Box&gt;&#13;&#10;                &lt;Box style={{ flexDirection: 'row', gap: 14, marginTop: 12 }}&gt;&#13;&#10;                    &lt;Text style={{ width: 30, fontFamily: 'Times New Roman, Times, serif', fontSize: 18, fontWeight: 'bold', lineHeight: 1.45, color: '#B07A45' }}&gt;02&lt;/Text&gt;&#13;&#10;                    &lt;Box style={{ width: 436, flexDirection: 'column' }}&gt;&#13;&#10;                        &lt;Text style={{ fontFamily: 'Times New Roman, Times, serif', fontSize: 17, fontWeight: 'bold', lineHeight: 1.45, color: '#1F2C38' }}&gt;Persistent change detection&lt;/Text&gt;&#13;&#10;                        &lt;Text style={{ fontFamily: 'Times New Roman, Times, serif', fontSize: 15, lineHeight: 1.5, color: '#55606A', marginTop: 4 }}&gt;Keep only polygons where both later years agree.&lt;/Text&gt;&#13;&#10;                    &lt;/Box&gt;&#13;&#10;                &lt;/Box&gt;&#13;&#10;                &lt;Box style={{ flexDirection: 'row', gap: 14, marginTop: 12 }}&gt;&#13;&#10;                    &lt;Text style={{ width: 30, fontFamily: 'Times New Roman, Times, serif', fontSize: 18, fontWeight: 'bold', lineHeight: 1.45, color: '#B07A45' }}&gt;03&lt;/Text&gt;&#13;&#10;                    &lt;Box style={{ width: 436, flexDirection: 'column' }}&gt;&#13;&#10;                        &lt;Text style={{ fontFamily: 'Times New Roman, Times, serif', fontSize: 17, fontWeight: 'bold', lineHeight: 1.45, color: '#1F2C38' }}&gt;Site and comparison selection&lt;/Text&gt;&#13;&#10;                        &lt;Text style={{ fontFamily: 'Times New Roman, Times, serif', fontSize: 15, lineHeight: 1.5, color: '#55606A', marginTop: 4 }}&gt;Six pairs: three urbanisation, three greening.&lt;/Text&gt;&#13;&#10;                    &lt;/Box&gt;&#13;&#10;                &lt;/Box&gt;&#13;&#10;                &lt;Box style={{ flexDirection: 'row', gap: 14, marginTop: 12 }}&gt;&#13;&#10;                    &lt;Text style={{ width: 30, fontFamily: 'Times New Roman, Times, serif', fontSize: 18, fontWeight: 'bold', lineHeight: 1.45, color: '#B07A45' }}&gt;04&lt;/Text&gt;&#13;&#10;                    &lt;Box style={{ width: 436, flexDirection: 'column' }}&gt;&#13;&#10;                        &lt;Text style={{ fontFamily: 'Times New Roman, Times, serif', fontSize: 17, fontWeight: 'bold', lineHeight: 1.45, color: '#1F2C38' }}&gt;Summer composite temperature&lt;/Text&gt;&#13;&#10;                        &lt;Text style={{ fontFamily: 'Times New Roman, Times, serif', fontSize: 15, lineHeight: 1.5, color: '#55606A', marginTop: 4 }}&gt;Composite 39 Landsat scenes per summer.&lt;/Text&gt;&#13;&#10;                    &lt;/Box&gt;&#13;&#10;                &lt;/Box&gt;&#13;&#10;                &lt;Box style={{ flexDirection: 'row', gap: 14, marginTop: 12 }}&gt;&#13;&#10;                    &lt;Text style={{ width: 30, fontFamily: 'Times New Roman, Times, serif', fontSize: 18, fontWeight: 'bold', lineHeight: 1.45, color: '#B07A45' }}&gt;05&lt;/Text&gt;&#13;&#10;                    &lt;Box style={{ width: 436, flexDirection: 'column' }}&gt;&#13;&#10;                        &lt;Text style={{ fontFamily: 'Times New Roman, Times, serif', fontSize: 17, fontWeight: 'bold', lineHeight: 1.45, color: '#1F2C38' }}&gt;Paired change calculation&lt;/Text&gt;&#13;&#10;                        &lt;Text style={{ fontFamily: 'Times New Roman, Times, serif', fontSize: 15, lineHeight: 1.5, color: '#55606A', marginTop: 4 }}&gt;Subtract the comparison, then subtract 2018.&lt;/Text&gt;&#13;&#10;                    &lt;/Box&gt;&#13;&#10;                &lt;/Box&gt;&#13;&#10;            &lt;/Box&gt;&#13;&#10;        &lt;/Box&gt;&#13;&#10;&#13;&#10;        &lt;Box style={{ width: 656, flexDirection: 'column' }}&gt;&#13;&#10;            &lt;Image src='assets/workflow.png' style={{ width: 656, height: 262, objectFit: 'cover', borderRadius: 8, border: '1px solid #EDE9E2' }} /&gt;&#13;&#10;            &lt;Text style={{ fontFamily: 'Times New Roman, Times, serif', fontSize: 13, lineHeight: 1.5, color: '#8A929B', marginTop: 12 }}&gt;&#13;&#10;                Figure 3.2 The workflow as implemented. Each step produces a named intermediate product rather than a single black box, so any step can be re-run and checked on its own.&#13;&#10;            &lt;/Text&gt;&#13;&#10;        &lt;/Box&gt;&#13;&#10;    &lt;/Box&gt;&#13;&#10;&#13;&#10;    &lt;Box style={{ flexDirection: 'row', marginTop: 16 }}&gt;&#13;&#10;        &lt;Box style={{ width: 3, background: '#B07A45' }} /&gt;&#13;&#10;        &lt;Box style={{ flex: 1, background: '#F4F1EC', padding: 20, flexDirection: 'column' }}&gt;&#13;&#10;            &lt;Text style={{ fontFamily: 'Times New Roman, Times, serif', fontSize: 17, lineHeight: 1.6, color: '#1F2C38' }}&gt;&#13;&#10;                Retrospective is a constraint, not a preference: no contemporaneous survey exists for a 2018 baseline, so both endpoints are reconstructed from archived imagery.&#13;&#10;            &lt;/Text&gt;&#13;&#10;        &lt;/Box&gt;&#13;&#10;    &lt;/Box&gt;&#13;&#10;&lt;/Slide&gt;&#13;&#10;"/>
        <p:cNvGrpSpPr/>
        <p:nvPr/>
      </p:nvGrpSpPr>
      <p:grpSpPr>
        <a:xfrm>
          <a:off x="0" y="0"/>
          <a:ext cx="0" cy="0"/>
          <a:chOff x="0" y="0"/>
          <a:chExt cx="0" cy="0"/>
        </a:xfrm>
      </p:grpSpPr>
      <p:sp>
        <p:nvSpPr>
          <p:cNvPr id="146" name="矩形 145"/>
          <p:cNvSpPr/>
          <p:nvPr/>
        </p:nvSpPr>
        <p:spPr>
          <a:xfrm>
            <a:off x="0" y="0"/>
            <a:ext cx="12192000" cy="6858000"/>
          </a:xfrm>
          <a:prstGeom prst="rect">
            <a:avLst/>
          </a:prstGeom>
          <a:solidFill>
            <a:srgbClr val="FFFFFF"/>
          </a:solidFill>
        </p:spPr>
        <p:txBody>
          <a:bodyPr/>
          <a:p/>
        </p:txBody>
      </p:sp>
      <p:sp>
        <p:nvSpPr>
          <p:cNvPr id="147" name="文本框 146" descr="{&quot;isTemplate&quot;:true,&quot;type&quot;:&quot;text&quot;}"/>
          <p:cNvSpPr txBox="1"/>
          <p:nvPr/>
        </p:nvSpPr>
        <p:spPr>
          <a:xfrm>
            <a:off x="533400" y="381000"/>
            <a:ext cx="1714500"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03 · METHODOLOGY</a:t>
            </a:r>
            <a:endParaRPr lang="en-US" sz="1125" spc="165">
              <a:solidFill>
                <a:srgbClr val="B07A45"/>
              </a:solidFill>
              <a:latin typeface="Times New Roman" panose="02020603050405020304"/>
              <a:ea typeface="Times New Roman" panose="02020603050405020304"/>
            </a:endParaRPr>
          </a:p>
        </p:txBody>
      </p:sp>
      <p:sp>
        <p:nvSpPr>
          <p:cNvPr id="148" name="文本框 147"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04 / 12</a:t>
            </a:r>
            <a:endParaRPr lang="en-US" sz="1125">
              <a:solidFill>
                <a:srgbClr val="8A929B"/>
              </a:solidFill>
              <a:latin typeface="Times New Roman" panose="02020603050405020304"/>
              <a:ea typeface="Times New Roman" panose="02020603050405020304"/>
            </a:endParaRPr>
          </a:p>
        </p:txBody>
      </p:sp>
      <p:sp>
        <p:nvSpPr>
          <p:cNvPr id="149" name="文本框 148"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Retrospective paired case comparison</a:t>
            </a:r>
            <a:endParaRPr lang="en-US" sz="2550" b="1">
              <a:solidFill>
                <a:srgbClr val="1F2C38"/>
              </a:solidFill>
              <a:latin typeface="Times New Roman" panose="02020603050405020304"/>
              <a:ea typeface="Times New Roman" panose="02020603050405020304"/>
            </a:endParaRPr>
          </a:p>
        </p:txBody>
      </p:sp>
      <p:sp>
        <p:nvSpPr>
          <p:cNvPr id="150" name="文本框 149" descr="{&quot;isTemplate&quot;:true,&quot;type&quot;:&quot;text&quot;}"/>
          <p:cNvSpPr txBox="1"/>
          <p:nvPr/>
        </p:nvSpPr>
        <p:spPr>
          <a:xfrm>
            <a:off x="533400" y="1371600"/>
            <a:ext cx="4572000" cy="304800"/>
          </a:xfrm>
          <a:prstGeom prst="rect">
            <a:avLst/>
          </a:prstGeom>
        </p:spPr>
        <p:txBody>
          <a:bodyPr wrap="none" lIns="0" tIns="0" rIns="0" bIns="0"/>
          <a:p>
            <a:pPr>
              <a:lnSpc>
                <a:spcPct val="130000"/>
              </a:lnSpc>
            </a:pPr>
            <a:r>
              <a:rPr lang="en-US" sz="1500" b="1">
                <a:solidFill>
                  <a:srgbClr val="1F2C38"/>
                </a:solidFill>
                <a:latin typeface="Times New Roman" panose="02020603050405020304"/>
                <a:ea typeface="Times New Roman" panose="02020603050405020304"/>
              </a:rPr>
              <a:t>From imagery to a paired change value</a:t>
            </a:r>
            <a:endParaRPr lang="en-US" sz="1500" b="1">
              <a:solidFill>
                <a:srgbClr val="1F2C38"/>
              </a:solidFill>
              <a:latin typeface="Times New Roman" panose="02020603050405020304"/>
              <a:ea typeface="Times New Roman" panose="02020603050405020304"/>
            </a:endParaRPr>
          </a:p>
        </p:txBody>
      </p:sp>
      <p:sp>
        <p:nvSpPr>
          <p:cNvPr id="151" name="文本框 150" descr="{&quot;isTemplate&quot;:true,&quot;type&quot;:&quot;text&quot;}"/>
          <p:cNvSpPr txBox="1"/>
          <p:nvPr/>
        </p:nvSpPr>
        <p:spPr>
          <a:xfrm>
            <a:off x="533400" y="1828800"/>
            <a:ext cx="285750" cy="581025"/>
          </a:xfrm>
          <a:prstGeom prst="rect">
            <a:avLst/>
          </a:prstGeom>
        </p:spPr>
        <p:txBody>
          <a:bodyPr wrap="none" lIns="0" tIns="0" rIns="0" bIns="0"/>
          <a:p>
            <a:pPr>
              <a:lnSpc>
                <a:spcPct val="145000"/>
              </a:lnSpc>
            </a:pPr>
            <a:r>
              <a:rPr lang="en-US" sz="1350" b="1">
                <a:solidFill>
                  <a:srgbClr val="B07A45"/>
                </a:solidFill>
                <a:latin typeface="Times New Roman" panose="02020603050405020304"/>
                <a:ea typeface="Times New Roman" panose="02020603050405020304"/>
              </a:rPr>
              <a:t>01</a:t>
            </a:r>
            <a:endParaRPr lang="en-US" sz="1350" b="1">
              <a:solidFill>
                <a:srgbClr val="B07A45"/>
              </a:solidFill>
              <a:latin typeface="Times New Roman" panose="02020603050405020304"/>
              <a:ea typeface="Times New Roman" panose="02020603050405020304"/>
            </a:endParaRPr>
          </a:p>
        </p:txBody>
      </p:sp>
      <p:sp>
        <p:nvSpPr>
          <p:cNvPr id="152" name="文本框 151" descr="{&quot;isTemplate&quot;:true,&quot;type&quot;:&quot;text&quot;}"/>
          <p:cNvSpPr txBox="1"/>
          <p:nvPr/>
        </p:nvSpPr>
        <p:spPr>
          <a:xfrm>
            <a:off x="952500" y="1828800"/>
            <a:ext cx="4152900" cy="285750"/>
          </a:xfrm>
          <a:prstGeom prst="rect">
            <a:avLst/>
          </a:prstGeom>
        </p:spPr>
        <p:txBody>
          <a:bodyPr wrap="none" lIns="0" tIns="0" rIns="0" bIns="0"/>
          <a:p>
            <a:pPr>
              <a:lnSpc>
                <a:spcPct val="145000"/>
              </a:lnSpc>
            </a:pPr>
            <a:r>
              <a:rPr lang="en-US" sz="1275" b="1">
                <a:solidFill>
                  <a:srgbClr val="1F2C38"/>
                </a:solidFill>
                <a:latin typeface="Times New Roman" panose="02020603050405020304"/>
                <a:ea typeface="Times New Roman" panose="02020603050405020304"/>
              </a:rPr>
              <a:t>Annual land-cover maps</a:t>
            </a:r>
            <a:endParaRPr lang="en-US" sz="1275" b="1">
              <a:solidFill>
                <a:srgbClr val="1F2C38"/>
              </a:solidFill>
              <a:latin typeface="Times New Roman" panose="02020603050405020304"/>
              <a:ea typeface="Times New Roman" panose="02020603050405020304"/>
            </a:endParaRPr>
          </a:p>
        </p:txBody>
      </p:sp>
      <p:sp>
        <p:nvSpPr>
          <p:cNvPr id="153" name="文本框 152" descr="{&quot;isTemplate&quot;:true,&quot;type&quot;:&quot;text&quot;}"/>
          <p:cNvSpPr txBox="1"/>
          <p:nvPr/>
        </p:nvSpPr>
        <p:spPr>
          <a:xfrm>
            <a:off x="952500" y="2152650"/>
            <a:ext cx="4152900" cy="257175"/>
          </a:xfrm>
          <a:prstGeom prst="rect">
            <a:avLst/>
          </a:prstGeom>
        </p:spPr>
        <p:txBody>
          <a:bodyPr wrap="none" lIns="0" tIns="0" rIns="0" bIns="0"/>
          <a:p>
            <a:pPr>
              <a:lnSpc>
                <a:spcPct val="150000"/>
              </a:lnSpc>
            </a:pPr>
            <a:r>
              <a:rPr lang="en-US" sz="1125">
                <a:solidFill>
                  <a:srgbClr val="55606A"/>
                </a:solidFill>
                <a:latin typeface="Times New Roman" panose="02020603050405020304"/>
                <a:ea typeface="Times New Roman" panose="02020603050405020304"/>
              </a:rPr>
              <a:t>Use existing 10 m classifications for 2018, 2022 and 2025.</a:t>
            </a:r>
            <a:endParaRPr lang="en-US" sz="1125">
              <a:solidFill>
                <a:srgbClr val="55606A"/>
              </a:solidFill>
              <a:latin typeface="Times New Roman" panose="02020603050405020304"/>
              <a:ea typeface="Times New Roman" panose="02020603050405020304"/>
            </a:endParaRPr>
          </a:p>
        </p:txBody>
      </p:sp>
      <p:sp>
        <p:nvSpPr>
          <p:cNvPr id="154" name="文本框 153" descr="{&quot;isTemplate&quot;:true,&quot;type&quot;:&quot;text&quot;}"/>
          <p:cNvSpPr txBox="1"/>
          <p:nvPr/>
        </p:nvSpPr>
        <p:spPr>
          <a:xfrm>
            <a:off x="533400" y="2524125"/>
            <a:ext cx="285750" cy="581025"/>
          </a:xfrm>
          <a:prstGeom prst="rect">
            <a:avLst/>
          </a:prstGeom>
        </p:spPr>
        <p:txBody>
          <a:bodyPr wrap="none" lIns="0" tIns="0" rIns="0" bIns="0"/>
          <a:p>
            <a:pPr>
              <a:lnSpc>
                <a:spcPct val="145000"/>
              </a:lnSpc>
            </a:pPr>
            <a:r>
              <a:rPr lang="en-US" sz="1350" b="1">
                <a:solidFill>
                  <a:srgbClr val="B07A45"/>
                </a:solidFill>
                <a:latin typeface="Times New Roman" panose="02020603050405020304"/>
                <a:ea typeface="Times New Roman" panose="02020603050405020304"/>
              </a:rPr>
              <a:t>02</a:t>
            </a:r>
            <a:endParaRPr lang="en-US" sz="1350" b="1">
              <a:solidFill>
                <a:srgbClr val="B07A45"/>
              </a:solidFill>
              <a:latin typeface="Times New Roman" panose="02020603050405020304"/>
              <a:ea typeface="Times New Roman" panose="02020603050405020304"/>
            </a:endParaRPr>
          </a:p>
        </p:txBody>
      </p:sp>
      <p:sp>
        <p:nvSpPr>
          <p:cNvPr id="155" name="文本框 154" descr="{&quot;isTemplate&quot;:true,&quot;type&quot;:&quot;text&quot;}"/>
          <p:cNvSpPr txBox="1"/>
          <p:nvPr/>
        </p:nvSpPr>
        <p:spPr>
          <a:xfrm>
            <a:off x="952500" y="2524125"/>
            <a:ext cx="4152900" cy="285750"/>
          </a:xfrm>
          <a:prstGeom prst="rect">
            <a:avLst/>
          </a:prstGeom>
        </p:spPr>
        <p:txBody>
          <a:bodyPr wrap="none" lIns="0" tIns="0" rIns="0" bIns="0"/>
          <a:p>
            <a:pPr>
              <a:lnSpc>
                <a:spcPct val="145000"/>
              </a:lnSpc>
            </a:pPr>
            <a:r>
              <a:rPr lang="en-US" sz="1275" b="1">
                <a:solidFill>
                  <a:srgbClr val="1F2C38"/>
                </a:solidFill>
                <a:latin typeface="Times New Roman" panose="02020603050405020304"/>
                <a:ea typeface="Times New Roman" panose="02020603050405020304"/>
              </a:rPr>
              <a:t>Persistent change detection</a:t>
            </a:r>
            <a:endParaRPr lang="en-US" sz="1275" b="1">
              <a:solidFill>
                <a:srgbClr val="1F2C38"/>
              </a:solidFill>
              <a:latin typeface="Times New Roman" panose="02020603050405020304"/>
              <a:ea typeface="Times New Roman" panose="02020603050405020304"/>
            </a:endParaRPr>
          </a:p>
        </p:txBody>
      </p:sp>
      <p:sp>
        <p:nvSpPr>
          <p:cNvPr id="156" name="文本框 155" descr="{&quot;isTemplate&quot;:true,&quot;type&quot;:&quot;text&quot;}"/>
          <p:cNvSpPr txBox="1"/>
          <p:nvPr/>
        </p:nvSpPr>
        <p:spPr>
          <a:xfrm>
            <a:off x="952500" y="2847975"/>
            <a:ext cx="4152900" cy="257175"/>
          </a:xfrm>
          <a:prstGeom prst="rect">
            <a:avLst/>
          </a:prstGeom>
        </p:spPr>
        <p:txBody>
          <a:bodyPr wrap="none" lIns="0" tIns="0" rIns="0" bIns="0"/>
          <a:p>
            <a:pPr>
              <a:lnSpc>
                <a:spcPct val="150000"/>
              </a:lnSpc>
            </a:pPr>
            <a:r>
              <a:rPr lang="en-US" sz="1125">
                <a:solidFill>
                  <a:srgbClr val="55606A"/>
                </a:solidFill>
                <a:latin typeface="Times New Roman" panose="02020603050405020304"/>
                <a:ea typeface="Times New Roman" panose="02020603050405020304"/>
              </a:rPr>
              <a:t>Built gain or greening in both 2022 and 2025.</a:t>
            </a:r>
            <a:endParaRPr lang="en-US" sz="1125">
              <a:solidFill>
                <a:srgbClr val="55606A"/>
              </a:solidFill>
              <a:latin typeface="Times New Roman" panose="02020603050405020304"/>
              <a:ea typeface="Times New Roman" panose="02020603050405020304"/>
            </a:endParaRPr>
          </a:p>
        </p:txBody>
      </p:sp>
      <p:sp>
        <p:nvSpPr>
          <p:cNvPr id="157" name="文本框 156" descr="{&quot;isTemplate&quot;:true,&quot;type&quot;:&quot;text&quot;}"/>
          <p:cNvSpPr txBox="1"/>
          <p:nvPr/>
        </p:nvSpPr>
        <p:spPr>
          <a:xfrm>
            <a:off x="533400" y="3219450"/>
            <a:ext cx="285750" cy="581025"/>
          </a:xfrm>
          <a:prstGeom prst="rect">
            <a:avLst/>
          </a:prstGeom>
        </p:spPr>
        <p:txBody>
          <a:bodyPr wrap="none" lIns="0" tIns="0" rIns="0" bIns="0"/>
          <a:p>
            <a:pPr>
              <a:lnSpc>
                <a:spcPct val="145000"/>
              </a:lnSpc>
            </a:pPr>
            <a:r>
              <a:rPr lang="en-US" sz="1350" b="1">
                <a:solidFill>
                  <a:srgbClr val="B07A45"/>
                </a:solidFill>
                <a:latin typeface="Times New Roman" panose="02020603050405020304"/>
                <a:ea typeface="Times New Roman" panose="02020603050405020304"/>
              </a:rPr>
              <a:t>03</a:t>
            </a:r>
            <a:endParaRPr lang="en-US" sz="1350" b="1">
              <a:solidFill>
                <a:srgbClr val="B07A45"/>
              </a:solidFill>
              <a:latin typeface="Times New Roman" panose="02020603050405020304"/>
              <a:ea typeface="Times New Roman" panose="02020603050405020304"/>
            </a:endParaRPr>
          </a:p>
        </p:txBody>
      </p:sp>
      <p:sp>
        <p:nvSpPr>
          <p:cNvPr id="158" name="文本框 157" descr="{&quot;isTemplate&quot;:true,&quot;type&quot;:&quot;text&quot;}"/>
          <p:cNvSpPr txBox="1"/>
          <p:nvPr/>
        </p:nvSpPr>
        <p:spPr>
          <a:xfrm>
            <a:off x="952500" y="3219450"/>
            <a:ext cx="4152900" cy="285750"/>
          </a:xfrm>
          <a:prstGeom prst="rect">
            <a:avLst/>
          </a:prstGeom>
        </p:spPr>
        <p:txBody>
          <a:bodyPr wrap="none" lIns="0" tIns="0" rIns="0" bIns="0"/>
          <a:p>
            <a:pPr>
              <a:lnSpc>
                <a:spcPct val="145000"/>
              </a:lnSpc>
            </a:pPr>
            <a:r>
              <a:rPr lang="en-US" sz="1275" b="1">
                <a:solidFill>
                  <a:srgbClr val="1F2C38"/>
                </a:solidFill>
                <a:latin typeface="Times New Roman" panose="02020603050405020304"/>
                <a:ea typeface="Times New Roman" panose="02020603050405020304"/>
              </a:rPr>
              <a:t>Site and comparison selection</a:t>
            </a:r>
            <a:endParaRPr lang="en-US" sz="1275" b="1">
              <a:solidFill>
                <a:srgbClr val="1F2C38"/>
              </a:solidFill>
              <a:latin typeface="Times New Roman" panose="02020603050405020304"/>
              <a:ea typeface="Times New Roman" panose="02020603050405020304"/>
            </a:endParaRPr>
          </a:p>
        </p:txBody>
      </p:sp>
      <p:sp>
        <p:nvSpPr>
          <p:cNvPr id="159" name="文本框 158" descr="{&quot;isTemplate&quot;:true,&quot;type&quot;:&quot;text&quot;}"/>
          <p:cNvSpPr txBox="1"/>
          <p:nvPr/>
        </p:nvSpPr>
        <p:spPr>
          <a:xfrm>
            <a:off x="952500" y="3543300"/>
            <a:ext cx="4152900" cy="257175"/>
          </a:xfrm>
          <a:prstGeom prst="rect">
            <a:avLst/>
          </a:prstGeom>
        </p:spPr>
        <p:txBody>
          <a:bodyPr wrap="none" lIns="0" tIns="0" rIns="0" bIns="0"/>
          <a:p>
            <a:pPr>
              <a:lnSpc>
                <a:spcPct val="150000"/>
              </a:lnSpc>
            </a:pPr>
            <a:r>
              <a:rPr lang="en-US" sz="1125">
                <a:solidFill>
                  <a:srgbClr val="55606A"/>
                </a:solidFill>
                <a:latin typeface="Times New Roman" panose="02020603050405020304"/>
                <a:ea typeface="Times New Roman" panose="02020603050405020304"/>
              </a:rPr>
              <a:t>Six pairs: three urbanisation, three greening.</a:t>
            </a:r>
            <a:endParaRPr lang="en-US" sz="1125">
              <a:solidFill>
                <a:srgbClr val="55606A"/>
              </a:solidFill>
              <a:latin typeface="Times New Roman" panose="02020603050405020304"/>
              <a:ea typeface="Times New Roman" panose="02020603050405020304"/>
            </a:endParaRPr>
          </a:p>
        </p:txBody>
      </p:sp>
      <p:sp>
        <p:nvSpPr>
          <p:cNvPr id="160" name="文本框 159" descr="{&quot;isTemplate&quot;:true,&quot;type&quot;:&quot;text&quot;}"/>
          <p:cNvSpPr txBox="1"/>
          <p:nvPr/>
        </p:nvSpPr>
        <p:spPr>
          <a:xfrm>
            <a:off x="533400" y="3914775"/>
            <a:ext cx="285750" cy="581025"/>
          </a:xfrm>
          <a:prstGeom prst="rect">
            <a:avLst/>
          </a:prstGeom>
        </p:spPr>
        <p:txBody>
          <a:bodyPr wrap="none" lIns="0" tIns="0" rIns="0" bIns="0"/>
          <a:p>
            <a:pPr>
              <a:lnSpc>
                <a:spcPct val="145000"/>
              </a:lnSpc>
            </a:pPr>
            <a:r>
              <a:rPr lang="en-US" sz="1350" b="1">
                <a:solidFill>
                  <a:srgbClr val="B07A45"/>
                </a:solidFill>
                <a:latin typeface="Times New Roman" panose="02020603050405020304"/>
                <a:ea typeface="Times New Roman" panose="02020603050405020304"/>
              </a:rPr>
              <a:t>04</a:t>
            </a:r>
            <a:endParaRPr lang="en-US" sz="1350" b="1">
              <a:solidFill>
                <a:srgbClr val="B07A45"/>
              </a:solidFill>
              <a:latin typeface="Times New Roman" panose="02020603050405020304"/>
              <a:ea typeface="Times New Roman" panose="02020603050405020304"/>
            </a:endParaRPr>
          </a:p>
        </p:txBody>
      </p:sp>
      <p:sp>
        <p:nvSpPr>
          <p:cNvPr id="161" name="文本框 160" descr="{&quot;isTemplate&quot;:true,&quot;type&quot;:&quot;text&quot;}"/>
          <p:cNvSpPr txBox="1"/>
          <p:nvPr/>
        </p:nvSpPr>
        <p:spPr>
          <a:xfrm>
            <a:off x="952500" y="3914775"/>
            <a:ext cx="4152900" cy="285750"/>
          </a:xfrm>
          <a:prstGeom prst="rect">
            <a:avLst/>
          </a:prstGeom>
        </p:spPr>
        <p:txBody>
          <a:bodyPr wrap="none" lIns="0" tIns="0" rIns="0" bIns="0"/>
          <a:p>
            <a:pPr>
              <a:lnSpc>
                <a:spcPct val="145000"/>
              </a:lnSpc>
            </a:pPr>
            <a:r>
              <a:rPr lang="en-US" sz="1275" b="1">
                <a:solidFill>
                  <a:srgbClr val="1F2C38"/>
                </a:solidFill>
                <a:latin typeface="Times New Roman" panose="02020603050405020304"/>
                <a:ea typeface="Times New Roman" panose="02020603050405020304"/>
              </a:rPr>
              <a:t>Summer composite temperature</a:t>
            </a:r>
            <a:endParaRPr lang="en-US" sz="1275" b="1">
              <a:solidFill>
                <a:srgbClr val="1F2C38"/>
              </a:solidFill>
              <a:latin typeface="Times New Roman" panose="02020603050405020304"/>
              <a:ea typeface="Times New Roman" panose="02020603050405020304"/>
            </a:endParaRPr>
          </a:p>
        </p:txBody>
      </p:sp>
      <p:sp>
        <p:nvSpPr>
          <p:cNvPr id="162" name="文本框 161" descr="{&quot;isTemplate&quot;:true,&quot;type&quot;:&quot;text&quot;}"/>
          <p:cNvSpPr txBox="1"/>
          <p:nvPr/>
        </p:nvSpPr>
        <p:spPr>
          <a:xfrm>
            <a:off x="952500" y="4238625"/>
            <a:ext cx="4152900" cy="257175"/>
          </a:xfrm>
          <a:prstGeom prst="rect">
            <a:avLst/>
          </a:prstGeom>
        </p:spPr>
        <p:txBody>
          <a:bodyPr wrap="none" lIns="0" tIns="0" rIns="0" bIns="0"/>
          <a:p>
            <a:pPr>
              <a:lnSpc>
                <a:spcPct val="150000"/>
              </a:lnSpc>
            </a:pPr>
            <a:r>
              <a:rPr lang="en-US" sz="1125">
                <a:solidFill>
                  <a:srgbClr val="55606A"/>
                </a:solidFill>
                <a:latin typeface="Times New Roman" panose="02020603050405020304"/>
                <a:ea typeface="Times New Roman" panose="02020603050405020304"/>
              </a:rPr>
              <a:t>Composite 39 scenes in total: 9, 14 and 16 by summer.</a:t>
            </a:r>
            <a:endParaRPr lang="en-US" sz="1125">
              <a:solidFill>
                <a:srgbClr val="55606A"/>
              </a:solidFill>
              <a:latin typeface="Times New Roman" panose="02020603050405020304"/>
              <a:ea typeface="Times New Roman" panose="02020603050405020304"/>
            </a:endParaRPr>
          </a:p>
        </p:txBody>
      </p:sp>
      <p:sp>
        <p:nvSpPr>
          <p:cNvPr id="163" name="文本框 162" descr="{&quot;isTemplate&quot;:true,&quot;type&quot;:&quot;text&quot;}"/>
          <p:cNvSpPr txBox="1"/>
          <p:nvPr/>
        </p:nvSpPr>
        <p:spPr>
          <a:xfrm>
            <a:off x="533400" y="4610100"/>
            <a:ext cx="285750" cy="581025"/>
          </a:xfrm>
          <a:prstGeom prst="rect">
            <a:avLst/>
          </a:prstGeom>
        </p:spPr>
        <p:txBody>
          <a:bodyPr wrap="none" lIns="0" tIns="0" rIns="0" bIns="0"/>
          <a:p>
            <a:pPr>
              <a:lnSpc>
                <a:spcPct val="145000"/>
              </a:lnSpc>
            </a:pPr>
            <a:r>
              <a:rPr lang="en-US" sz="1350" b="1">
                <a:solidFill>
                  <a:srgbClr val="B07A45"/>
                </a:solidFill>
                <a:latin typeface="Times New Roman" panose="02020603050405020304"/>
                <a:ea typeface="Times New Roman" panose="02020603050405020304"/>
              </a:rPr>
              <a:t>05</a:t>
            </a:r>
            <a:endParaRPr lang="en-US" sz="1350" b="1">
              <a:solidFill>
                <a:srgbClr val="B07A45"/>
              </a:solidFill>
              <a:latin typeface="Times New Roman" panose="02020603050405020304"/>
              <a:ea typeface="Times New Roman" panose="02020603050405020304"/>
            </a:endParaRPr>
          </a:p>
        </p:txBody>
      </p:sp>
      <p:sp>
        <p:nvSpPr>
          <p:cNvPr id="164" name="文本框 163" descr="{&quot;isTemplate&quot;:true,&quot;type&quot;:&quot;text&quot;}"/>
          <p:cNvSpPr txBox="1"/>
          <p:nvPr/>
        </p:nvSpPr>
        <p:spPr>
          <a:xfrm>
            <a:off x="952500" y="4610100"/>
            <a:ext cx="4152900" cy="285750"/>
          </a:xfrm>
          <a:prstGeom prst="rect">
            <a:avLst/>
          </a:prstGeom>
        </p:spPr>
        <p:txBody>
          <a:bodyPr wrap="none" lIns="0" tIns="0" rIns="0" bIns="0"/>
          <a:p>
            <a:pPr>
              <a:lnSpc>
                <a:spcPct val="145000"/>
              </a:lnSpc>
            </a:pPr>
            <a:r>
              <a:rPr lang="en-US" sz="1275" b="1">
                <a:solidFill>
                  <a:srgbClr val="1F2C38"/>
                </a:solidFill>
                <a:latin typeface="Times New Roman" panose="02020603050405020304"/>
                <a:ea typeface="Times New Roman" panose="02020603050405020304"/>
              </a:rPr>
              <a:t>Paired change calculation</a:t>
            </a:r>
            <a:endParaRPr lang="en-US" sz="1275" b="1">
              <a:solidFill>
                <a:srgbClr val="1F2C38"/>
              </a:solidFill>
              <a:latin typeface="Times New Roman" panose="02020603050405020304"/>
              <a:ea typeface="Times New Roman" panose="02020603050405020304"/>
            </a:endParaRPr>
          </a:p>
        </p:txBody>
      </p:sp>
      <p:sp>
        <p:nvSpPr>
          <p:cNvPr id="165" name="文本框 164" descr="{&quot;isTemplate&quot;:true,&quot;type&quot;:&quot;text&quot;}"/>
          <p:cNvSpPr txBox="1"/>
          <p:nvPr/>
        </p:nvSpPr>
        <p:spPr>
          <a:xfrm>
            <a:off x="952500" y="4933950"/>
            <a:ext cx="4152900" cy="257175"/>
          </a:xfrm>
          <a:prstGeom prst="rect">
            <a:avLst/>
          </a:prstGeom>
        </p:spPr>
        <p:txBody>
          <a:bodyPr wrap="none" lIns="0" tIns="0" rIns="0" bIns="0"/>
          <a:p>
            <a:pPr>
              <a:lnSpc>
                <a:spcPct val="150000"/>
              </a:lnSpc>
            </a:pPr>
            <a:r>
              <a:rPr lang="en-US" sz="1125">
                <a:solidFill>
                  <a:srgbClr val="55606A"/>
                </a:solidFill>
                <a:latin typeface="Times New Roman" panose="02020603050405020304"/>
                <a:ea typeface="Times New Roman" panose="02020603050405020304"/>
              </a:rPr>
              <a:t>Subtract the comparison, then subtract 2018.</a:t>
            </a:r>
            <a:endParaRPr lang="en-US" sz="1125">
              <a:solidFill>
                <a:srgbClr val="55606A"/>
              </a:solidFill>
              <a:latin typeface="Times New Roman" panose="02020603050405020304"/>
              <a:ea typeface="Times New Roman" panose="02020603050405020304"/>
            </a:endParaRPr>
          </a:p>
        </p:txBody>
      </p:sp>
      <p:sp>
        <p:nvSpPr>
          <p:cNvPr id="166" name="矩形 165"/>
          <p:cNvSpPr/>
          <p:nvPr/>
        </p:nvSpPr>
        <p:spPr>
          <a:xfrm>
            <a:off x="5391150" y="1371600"/>
            <a:ext cx="6248400" cy="2495550"/>
          </a:xfrm>
          <a:prstGeom prst="rect">
            <a:avLst/>
          </a:prstGeom>
          <a:ln w="12700">
            <a:solidFill>
              <a:srgbClr val="EDE9E2"/>
            </a:solidFill>
            <a:prstDash val="solid"/>
          </a:ln>
        </p:spPr>
        <p:txBody>
          <a:bodyPr/>
          <a:p/>
        </p:txBody>
      </p:sp>
      <p:pic>
        <p:nvPicPr>
          <p:cNvPr id="167" name="图片 166"/>
          <p:cNvPicPr>
            <a:picLocks noChangeAspect="1"/>
          </p:cNvPicPr>
          <p:nvPr/>
        </p:nvPicPr>
        <p:blipFill>
          <a:blip r:embed="rId1"/>
          <a:srcRect t="63" b="63"/>
          <a:stretch>
            <a:fillRect/>
          </a:stretch>
        </p:blipFill>
        <p:spPr>
          <a:xfrm>
            <a:off x="5391150" y="1371600"/>
            <a:ext cx="6248400" cy="2495550"/>
          </a:xfrm>
          <a:prstGeom prst="roundRect">
            <a:avLst>
              <a:gd name="adj" fmla="val 3053"/>
            </a:avLst>
          </a:prstGeom>
        </p:spPr>
      </p:pic>
      <p:sp>
        <p:nvSpPr>
          <p:cNvPr id="168" name="文本框 167" descr="{&quot;isTemplate&quot;:true,&quot;type&quot;:&quot;text&quot;}"/>
          <p:cNvSpPr txBox="1"/>
          <p:nvPr/>
        </p:nvSpPr>
        <p:spPr>
          <a:xfrm>
            <a:off x="5391150" y="3981450"/>
            <a:ext cx="6248400" cy="447675"/>
          </a:xfrm>
          <a:prstGeom prst="rect">
            <a:avLst/>
          </a:prstGeom>
        </p:spPr>
        <p:txBody>
          <a:bodyPr wrap="square" lIns="0" tIns="0" rIns="0" bIns="0">
            <a:normAutofit/>
          </a:bodyPr>
          <a:p>
            <a:pPr>
              <a:lnSpc>
                <a:spcPct val="150000"/>
              </a:lnSpc>
            </a:pPr>
            <a:r>
              <a:rPr lang="en-US" sz="975">
                <a:solidFill>
                  <a:srgbClr val="8A929B"/>
                </a:solidFill>
                <a:latin typeface="Times New Roman" panose="02020603050405020304"/>
                <a:ea typeface="Times New Roman" panose="02020603050405020304"/>
              </a:rPr>
              <a:t>Figure 3.2 Study workflow and intermediate GIS outputs. Sources: Esri and Impact Observatory (2026); U.S. Geological Survey (2024).</a:t>
            </a:r>
            <a:endParaRPr lang="en-US" sz="975">
              <a:solidFill>
                <a:srgbClr val="8A929B"/>
              </a:solidFill>
              <a:latin typeface="Times New Roman" panose="02020603050405020304"/>
              <a:ea typeface="Times New Roman" panose="02020603050405020304"/>
            </a:endParaRPr>
          </a:p>
        </p:txBody>
      </p:sp>
      <p:sp>
        <p:nvSpPr>
          <p:cNvPr id="169" name="矩形 168"/>
          <p:cNvSpPr/>
          <p:nvPr/>
        </p:nvSpPr>
        <p:spPr>
          <a:xfrm>
            <a:off x="533400" y="5343525"/>
            <a:ext cx="28575" cy="695325"/>
          </a:xfrm>
          <a:prstGeom prst="rect">
            <a:avLst/>
          </a:prstGeom>
          <a:solidFill>
            <a:srgbClr val="B07A45"/>
          </a:solidFill>
        </p:spPr>
        <p:txBody>
          <a:bodyPr/>
          <a:p/>
        </p:txBody>
      </p:sp>
      <p:sp>
        <p:nvSpPr>
          <p:cNvPr id="170" name="矩形 169"/>
          <p:cNvSpPr/>
          <p:nvPr/>
        </p:nvSpPr>
        <p:spPr>
          <a:xfrm>
            <a:off x="561975" y="5343525"/>
            <a:ext cx="11096625" cy="695325"/>
          </a:xfrm>
          <a:prstGeom prst="rect">
            <a:avLst/>
          </a:prstGeom>
          <a:solidFill>
            <a:srgbClr val="F4F1EC"/>
          </a:solidFill>
        </p:spPr>
        <p:txBody>
          <a:bodyPr/>
          <a:p/>
        </p:txBody>
      </p:sp>
      <p:sp>
        <p:nvSpPr>
          <p:cNvPr id="171" name="文本框 170" descr="{&quot;isTemplate&quot;:true,&quot;type&quot;:&quot;text&quot;}"/>
          <p:cNvSpPr txBox="1"/>
          <p:nvPr/>
        </p:nvSpPr>
        <p:spPr>
          <a:xfrm>
            <a:off x="752475" y="5534025"/>
            <a:ext cx="10715625" cy="314325"/>
          </a:xfrm>
          <a:prstGeom prst="rect">
            <a:avLst/>
          </a:prstGeom>
        </p:spPr>
        <p:txBody>
          <a:bodyPr wrap="none" lIns="0" tIns="0" rIns="0" bIns="0"/>
          <a:p>
            <a:pPr>
              <a:lnSpc>
                <a:spcPct val="160000"/>
              </a:lnSpc>
            </a:pPr>
            <a:r>
              <a:rPr lang="en-US" sz="1275">
                <a:solidFill>
                  <a:srgbClr val="1F2C38"/>
                </a:solidFill>
                <a:latin typeface="Times New Roman" panose="02020603050405020304"/>
                <a:ea typeface="Times New Roman" panose="02020603050405020304"/>
              </a:rPr>
              <a:t>GLA green-cover mapping mainly reflects 2022 imagery; TOW canopy inputs span 2017–2024. Neither product dates the land-cover conversion.</a:t>
            </a:r>
            <a:endParaRPr lang="en-US" sz="1275">
              <a:solidFill>
                <a:srgbClr val="1F2C38"/>
              </a:solidFill>
              <a:latin typeface="Times New Roman" panose="02020603050405020304"/>
              <a:ea typeface="Times New Roman" panose="02020603050405020304"/>
            </a:endParaRPr>
          </a:p>
        </p:txBody>
      </p:sp>
      <p:sp>
        <p:nvSpPr>
          <p:cNvPr id="172" name="矩形 171"/>
          <p:cNvSpPr/>
          <p:nvPr/>
        </p:nvSpPr>
        <p:spPr>
          <a:xfrm>
            <a:off x="0" y="0"/>
            <a:ext cx="12192000" cy="57150"/>
          </a:xfrm>
          <a:prstGeom prst="rect">
            <a:avLst/>
          </a:prstGeom>
          <a:solidFill>
            <a:srgbClr val="1F2C38"/>
          </a:solidFill>
        </p:spPr>
        <p:txBody>
          <a:bodyPr/>
          <a:p/>
        </p:txBody>
      </p:sp>
      <p:sp>
        <p:nvSpPr>
          <p:cNvPr id="173" name="矩形 172"/>
          <p:cNvSpPr/>
          <p:nvPr/>
        </p:nvSpPr>
        <p:spPr>
          <a:xfrm>
            <a:off x="0" y="0"/>
            <a:ext cx="3048000" cy="57150"/>
          </a:xfrm>
          <a:prstGeom prst="rect">
            <a:avLst/>
          </a:prstGeom>
          <a:solidFill>
            <a:srgbClr val="B07A45"/>
          </a:solidFill>
        </p:spPr>
        <p:txBody>
          <a:body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210"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4 · METHODOLOGY&#13;&#10;        &lt;/Text&gt;&#13;&#10;        &lt;Text style={{ fontFamily: 'Times New Roman, Times, serif', fontSize: 15, lineHeight: 1.3, color: '#8A929B' }}&gt;&#13;&#10;            19 / 34&#13;&#10;        &lt;/Text&gt;&#13;&#10;    &lt;/Box&gt;&#13;&#10;    &lt;Text style={{ fontFamily: 'Times New Roman, Times, serif', fontSize: 34, fontWeight: 'bold', lineHeight: 1.3, color: '#1F2C38', marginTop: 6 }}&gt;&#13;&#10;        Paired change, and why 2018 is the baseline&#13;&#10;    &lt;/Text&gt;&#13;&#10;&#13;&#10;    &lt;Box style={{ flexDirection: 'row', gap: 32, marginTop: 40 }}&gt;&#13;&#10;        &lt;Box style={{ width: 656, flexDirection: 'column' }}&gt;&#13;&#10;            &lt;Text style={{ fontFamily: 'Times New Roman, Times, serif', fontSize: 14, letterSpacing: 2, lineHeight: 1.3, color: '#B07A45' }}&gt;&#13;&#10;                THE PAIRED STATISTIC, IN TWO STEPS&#13;&#10;            &lt;/Text&gt;&#13;&#10;&#13;&#10;            &lt;Box style={{ background: '#FBF9F6', border: '1px solid #DEDAD2', borderRadius: 8, padding: 22, marginTop: 20, flexDirection: 'column' }}&gt;&#13;&#10;                &lt;Text style={{ fontFamily: 'Times New Roman, Times, serif', fontSize: 14, lineHeight: 1.4, color: '#55606A' }}&gt;Step one: the within-year contrast&lt;/Text&gt;&#13;&#10;                &lt;Text style={{ fontFamily: 'Times New Roman, Times, serif', fontSize: 30, fontWeight: 'bold', lineHeight: 1.3, color: '#1F2C38', marginTop: 10 }}&gt;&#13;&#10;                    D = T site - T control&#13;&#10;                &lt;/Text&gt;&#13;&#10;                &lt;Text style={{ fontFamily: 'Times New Roman, Times, serif', fontSize: 14, lineHeight: 1.5, color: '#55606A', marginTop: 8 }}&gt;&#13;&#10;                    Each pair gives one number per summer, so the comparison absorbs the metropolitan component of that year.&#13;&#10;                &lt;/Text&gt;&#13;&#10;            &lt;/Box&gt;&#13;&#10;&#13;&#10;            &lt;Box style={{ background: '#FBF9F6', border: '1px solid #DEDAD2', borderRadius: 8, padding: 22, marginTop: 22, flexDirection: 'column' }}&gt;&#13;&#10;                &lt;Text style={{ fontFamily: 'Times New Roman, Times, serif', fontSize: 14, lineHeight: 1.4, color: '#55606A' }}&gt;Step two: the change in that contrast&lt;/Text&gt;&#13;&#10;                &lt;Text style={{ fontFamily: 'Times New Roman, Times, serif', fontSize: 30, fontWeight: 'bold', lineHeight: 1.3, color: '#1F2C38', marginTop: 10 }}&gt;&#13;&#10;                    R = D(year) - D(2018)&#13;&#10;                &lt;/Text&gt;&#13;&#10;                &lt;Text style={{ fontFamily: 'Times New Roman, Times, serif', fontSize: 14, lineHeight: 1.5, color: '#55606A', marginTop: 8 }}&gt;&#13;&#10;                    Any fixed offset between the two polygons cancels, so R describes how the pair's separation moved.&#13;&#10;                &lt;/Text&gt;&#13;&#10;            &lt;/Box&gt;&#13;&#10;&#13;&#10;            &lt;Text style={{ fontFamily: 'Times New Roman, Times, serif', fontSize: 14, lineHeight: 1.55, color: '#55606A', marginTop: 24 }}&gt;&#13;&#10;                Because only three summers were observed, this is a descriptive paired contrast. The six sites were not randomly selected, and no pre-change trajectory was available to test.&#13;&#10;            &lt;/Text&gt;&#13;&#10;        &lt;/Box&gt;&#13;&#10;&#13;&#10;        &lt;Box style={{ width: 480, flexDirection: 'column' }}&gt;&#13;&#10;            &lt;Text style={{ fontFamily: 'Times New Roman, Times, serif', fontSize: 20, fontWeight: 'bold', lineHeight: 1.3, color: '#1F2C38' }}&gt;Why 2018 has to be the baseline&lt;/Text&gt;&#13;&#10;            &lt;Box style={{ flexDirection: 'column', marginTop: 22 }}&gt;&#13;&#10;                &lt;Box style={{ flexDirection: 'column' }}&gt;&#13;&#10;                    &lt;Text style={{ fontFamily: 'Times New Roman, Times, serif', fontSize: 16, fontWeight: 'bold', lineHeight: 1.4, color: '#1F2C38' }}&gt;It precedes every change&lt;/Text&gt;&#13;&#10;                    &lt;Text style={{ fontFamily: 'Times New Roman, Times, serif', fontSize: 15, lineHeight: 1.55, color: '#55606A', marginTop: 4 }}&gt;Both later years are post-change by construction of the persistence rule.&lt;/Text&gt;&#13;&#10;                &lt;/Box&gt;&#13;&#10;                &lt;Box style={{ flexDirection: 'column', marginTop: 20 }}&gt;&#13;&#10;                    &lt;Text style={{ fontFamily: 'Times New Roman, Times, serif', fontSize: 16, fontWeight: 'bold', lineHeight: 1.4, color: '#1F2C38' }}&gt;It anchors both groups&lt;/Text&gt;&#13;&#10;                    &lt;Text style={{ fontFamily: 'Times New Roman, Times, serif', fontSize: 15, lineHeight: 1.55, color: '#55606A', marginTop: 4 }}&gt;Using one baseline keeps all six pairs on the same reference, so group results stay comparable.&lt;/Text&gt;&#13;&#10;                &lt;/Box&gt;&#13;&#10;                &lt;Box style={{ flexDirection: 'column', marginTop: 20 }}&gt;&#13;&#10;                    &lt;Text style={{ fontFamily: 'Times New Roman, Times, serif', fontSize: 16, fontWeight: 'bold', lineHeight: 1.4, color: '#1F2C38' }}&gt;Two later years, not two baselines&lt;/Text&gt;&#13;&#10;                    &lt;Text style={{ fontFamily: 'Times New Roman, Times, serif', fontSize: 15, lineHeight: 1.55, color: '#55606A', marginTop: 4 }}&gt;2022 and 2025 are repeat observations of the same change, which is how the sensitivity check becomes possible.&lt;/Text&gt;&#13;&#10;                &lt;/Box&gt;&#13;&#10;            &lt;/Box&gt;&#13;&#10;            &lt;Box style={{ background: '#1F2C38', borderRadius: 8, padding: 18, marginTop: 28, flexDirection: 'column' }}&gt;&#13;&#10;                &lt;Text style={{ fontFamily: 'Times New Roman, Times, serif', fontSize: 15, lineHeight: 1.55, color: '#F4F1EC' }}&gt;&#13;&#10;                    The design is therefore described as an observed relative change, not as a difference-in-differences causal estimate.&#13;&#10;                &lt;/Text&gt;&#13;&#10;            &lt;/Box&gt;&#13;&#10;        &lt;/Box&gt;&#13;&#10;    &lt;/Box&gt;&#13;&#10;&lt;/Slide&gt;&#13;&#10;"/>
        <p:cNvGrpSpPr/>
        <p:nvPr/>
      </p:nvGrpSpPr>
      <p:grpSpPr>
        <a:xfrm>
          <a:off x="0" y="0"/>
          <a:ext cx="0" cy="0"/>
          <a:chOff x="0" y="0"/>
          <a:chExt cx="0" cy="0"/>
        </a:xfrm>
      </p:grpSpPr>
      <p:sp>
        <p:nvSpPr>
          <p:cNvPr id="211" name="矩形 210"/>
          <p:cNvSpPr/>
          <p:nvPr/>
        </p:nvSpPr>
        <p:spPr>
          <a:xfrm>
            <a:off x="0" y="0"/>
            <a:ext cx="12192000" cy="6858000"/>
          </a:xfrm>
          <a:prstGeom prst="rect">
            <a:avLst/>
          </a:prstGeom>
          <a:solidFill>
            <a:srgbClr val="FFFFFF"/>
          </a:solidFill>
        </p:spPr>
        <p:txBody>
          <a:bodyPr/>
          <a:p/>
        </p:txBody>
      </p:sp>
      <p:sp>
        <p:nvSpPr>
          <p:cNvPr id="212" name="文本框 211" descr="{&quot;isTemplate&quot;:true,&quot;type&quot;:&quot;text&quot;}"/>
          <p:cNvSpPr txBox="1"/>
          <p:nvPr/>
        </p:nvSpPr>
        <p:spPr>
          <a:xfrm>
            <a:off x="533400" y="381000"/>
            <a:ext cx="1714500"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03 · METHODOLOGY</a:t>
            </a:r>
            <a:endParaRPr lang="en-US" sz="1125" spc="165">
              <a:solidFill>
                <a:srgbClr val="B07A45"/>
              </a:solidFill>
              <a:latin typeface="Times New Roman" panose="02020603050405020304"/>
              <a:ea typeface="Times New Roman" panose="02020603050405020304"/>
            </a:endParaRPr>
          </a:p>
        </p:txBody>
      </p:sp>
      <p:sp>
        <p:nvSpPr>
          <p:cNvPr id="213" name="文本框 212"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05 / 12</a:t>
            </a:r>
            <a:endParaRPr lang="en-US" sz="1125">
              <a:solidFill>
                <a:srgbClr val="8A929B"/>
              </a:solidFill>
              <a:latin typeface="Times New Roman" panose="02020603050405020304"/>
              <a:ea typeface="Times New Roman" panose="02020603050405020304"/>
            </a:endParaRPr>
          </a:p>
        </p:txBody>
      </p:sp>
      <p:sp>
        <p:nvSpPr>
          <p:cNvPr id="214" name="文本框 213"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Paired change, and why 2018 is the baseline</a:t>
            </a:r>
            <a:endParaRPr lang="en-US" sz="2550" b="1">
              <a:solidFill>
                <a:srgbClr val="1F2C38"/>
              </a:solidFill>
              <a:latin typeface="Times New Roman" panose="02020603050405020304"/>
              <a:ea typeface="Times New Roman" panose="02020603050405020304"/>
            </a:endParaRPr>
          </a:p>
        </p:txBody>
      </p:sp>
      <p:sp>
        <p:nvSpPr>
          <p:cNvPr id="215" name="文本框 214" descr="{&quot;isTemplate&quot;:true,&quot;type&quot;:&quot;text&quot;}"/>
          <p:cNvSpPr txBox="1"/>
          <p:nvPr/>
        </p:nvSpPr>
        <p:spPr>
          <a:xfrm>
            <a:off x="533400" y="1562100"/>
            <a:ext cx="6248400" cy="209550"/>
          </a:xfrm>
          <a:prstGeom prst="rect">
            <a:avLst/>
          </a:prstGeom>
        </p:spPr>
        <p:txBody>
          <a:bodyPr wrap="none" lIns="0" tIns="0" rIns="0" bIns="0"/>
          <a:p>
            <a:pPr>
              <a:lnSpc>
                <a:spcPct val="130000"/>
              </a:lnSpc>
            </a:pPr>
            <a:r>
              <a:rPr lang="en-US" sz="1050" spc="150">
                <a:solidFill>
                  <a:srgbClr val="B07A45"/>
                </a:solidFill>
                <a:latin typeface="Times New Roman" panose="02020603050405020304"/>
                <a:ea typeface="Times New Roman" panose="02020603050405020304"/>
              </a:rPr>
              <a:t>THE PAIRED STATISTIC, IN TWO STEPS</a:t>
            </a:r>
            <a:endParaRPr lang="en-US" sz="1050" spc="150">
              <a:solidFill>
                <a:srgbClr val="B07A45"/>
              </a:solidFill>
              <a:latin typeface="Times New Roman" panose="02020603050405020304"/>
              <a:ea typeface="Times New Roman" panose="02020603050405020304"/>
            </a:endParaRPr>
          </a:p>
        </p:txBody>
      </p:sp>
      <p:sp>
        <p:nvSpPr>
          <p:cNvPr id="216" name="圆角矩形 215"/>
          <p:cNvSpPr/>
          <p:nvPr/>
        </p:nvSpPr>
        <p:spPr>
          <a:xfrm>
            <a:off x="533400" y="1962150"/>
            <a:ext cx="6248400" cy="1752600"/>
          </a:xfrm>
          <a:prstGeom prst="roundRect">
            <a:avLst>
              <a:gd name="adj" fmla="val 4348"/>
            </a:avLst>
          </a:prstGeom>
          <a:solidFill>
            <a:srgbClr val="FBF9F6"/>
          </a:solidFill>
          <a:ln w="12700">
            <a:solidFill>
              <a:srgbClr val="DEDAD2"/>
            </a:solidFill>
            <a:prstDash val="solid"/>
          </a:ln>
        </p:spPr>
        <p:txBody>
          <a:bodyPr/>
          <a:p/>
        </p:txBody>
      </p:sp>
      <p:sp>
        <p:nvSpPr>
          <p:cNvPr id="217" name="文本框 216" descr="{&quot;isTemplate&quot;:true,&quot;type&quot;:&quot;text&quot;}"/>
          <p:cNvSpPr txBox="1"/>
          <p:nvPr/>
        </p:nvSpPr>
        <p:spPr>
          <a:xfrm>
            <a:off x="742950" y="2171700"/>
            <a:ext cx="5829300" cy="228600"/>
          </a:xfrm>
          <a:prstGeom prst="rect">
            <a:avLst/>
          </a:prstGeom>
        </p:spPr>
        <p:txBody>
          <a:bodyPr wrap="none" lIns="0" tIns="0" rIns="0" bIns="0"/>
          <a:p>
            <a:pPr>
              <a:lnSpc>
                <a:spcPct val="140000"/>
              </a:lnSpc>
            </a:pPr>
            <a:r>
              <a:rPr lang="en-US" sz="1050">
                <a:solidFill>
                  <a:srgbClr val="55606A"/>
                </a:solidFill>
                <a:latin typeface="Times New Roman" panose="02020603050405020304"/>
                <a:ea typeface="Times New Roman" panose="02020603050405020304"/>
              </a:rPr>
              <a:t>Step one: the within-year contrast</a:t>
            </a:r>
            <a:endParaRPr lang="en-US" sz="1050">
              <a:solidFill>
                <a:srgbClr val="55606A"/>
              </a:solidFill>
              <a:latin typeface="Times New Roman" panose="02020603050405020304"/>
              <a:ea typeface="Times New Roman" panose="02020603050405020304"/>
            </a:endParaRPr>
          </a:p>
        </p:txBody>
      </p:sp>
      <p:sp>
        <p:nvSpPr>
          <p:cNvPr id="218" name="文本框 217" descr="{&quot;isTemplate&quot;:true,&quot;type&quot;:&quot;text&quot;}"/>
          <p:cNvSpPr txBox="1"/>
          <p:nvPr/>
        </p:nvSpPr>
        <p:spPr>
          <a:xfrm>
            <a:off x="742950" y="2495550"/>
            <a:ext cx="5829300" cy="447675"/>
          </a:xfrm>
          <a:prstGeom prst="rect">
            <a:avLst/>
          </a:prstGeom>
        </p:spPr>
        <p:txBody>
          <a:bodyPr wrap="none" lIns="0" tIns="0" rIns="0" bIns="0"/>
          <a:p>
            <a:pPr>
              <a:lnSpc>
                <a:spcPct val="130000"/>
              </a:lnSpc>
            </a:pPr>
            <a:r>
              <a:rPr lang="en-US" sz="2250" b="1">
                <a:solidFill>
                  <a:srgbClr val="1F2C38"/>
                </a:solidFill>
                <a:latin typeface="Times New Roman" panose="02020603050405020304"/>
                <a:ea typeface="Times New Roman" panose="02020603050405020304"/>
              </a:rPr>
              <a:t>D = T site - T control</a:t>
            </a:r>
            <a:endParaRPr lang="en-US" sz="2250" b="1">
              <a:solidFill>
                <a:srgbClr val="1F2C38"/>
              </a:solidFill>
              <a:latin typeface="Times New Roman" panose="02020603050405020304"/>
              <a:ea typeface="Times New Roman" panose="02020603050405020304"/>
            </a:endParaRPr>
          </a:p>
        </p:txBody>
      </p:sp>
      <p:sp>
        <p:nvSpPr>
          <p:cNvPr id="219" name="文本框 218" descr="{&quot;isTemplate&quot;:true,&quot;type&quot;:&quot;text&quot;}"/>
          <p:cNvSpPr txBox="1"/>
          <p:nvPr/>
        </p:nvSpPr>
        <p:spPr>
          <a:xfrm>
            <a:off x="742950" y="3019425"/>
            <a:ext cx="58293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Each pair gives one contrast per summer. Subtraction reduces shared annual variation without removing all local weather responses.</a:t>
            </a:r>
            <a:endParaRPr lang="en-US" sz="1050">
              <a:solidFill>
                <a:srgbClr val="55606A"/>
              </a:solidFill>
              <a:latin typeface="Times New Roman" panose="02020603050405020304"/>
              <a:ea typeface="Times New Roman" panose="02020603050405020304"/>
            </a:endParaRPr>
          </a:p>
        </p:txBody>
      </p:sp>
      <p:sp>
        <p:nvSpPr>
          <p:cNvPr id="220" name="圆角矩形 219"/>
          <p:cNvSpPr/>
          <p:nvPr/>
        </p:nvSpPr>
        <p:spPr>
          <a:xfrm>
            <a:off x="533400" y="3924300"/>
            <a:ext cx="6248400" cy="1514475"/>
          </a:xfrm>
          <a:prstGeom prst="roundRect">
            <a:avLst>
              <a:gd name="adj" fmla="val 5031"/>
            </a:avLst>
          </a:prstGeom>
          <a:solidFill>
            <a:srgbClr val="FBF9F6"/>
          </a:solidFill>
          <a:ln w="12700">
            <a:solidFill>
              <a:srgbClr val="DEDAD2"/>
            </a:solidFill>
            <a:prstDash val="solid"/>
          </a:ln>
        </p:spPr>
        <p:txBody>
          <a:bodyPr/>
          <a:p/>
        </p:txBody>
      </p:sp>
      <p:sp>
        <p:nvSpPr>
          <p:cNvPr id="221" name="文本框 220" descr="{&quot;isTemplate&quot;:true,&quot;type&quot;:&quot;text&quot;}"/>
          <p:cNvSpPr txBox="1"/>
          <p:nvPr/>
        </p:nvSpPr>
        <p:spPr>
          <a:xfrm>
            <a:off x="742950" y="4133850"/>
            <a:ext cx="5829300" cy="228600"/>
          </a:xfrm>
          <a:prstGeom prst="rect">
            <a:avLst/>
          </a:prstGeom>
        </p:spPr>
        <p:txBody>
          <a:bodyPr wrap="none" lIns="0" tIns="0" rIns="0" bIns="0"/>
          <a:p>
            <a:pPr>
              <a:lnSpc>
                <a:spcPct val="140000"/>
              </a:lnSpc>
            </a:pPr>
            <a:r>
              <a:rPr lang="en-US" sz="1050">
                <a:solidFill>
                  <a:srgbClr val="55606A"/>
                </a:solidFill>
                <a:latin typeface="Times New Roman" panose="02020603050405020304"/>
                <a:ea typeface="Times New Roman" panose="02020603050405020304"/>
              </a:rPr>
              <a:t>Step two: the change in that contrast</a:t>
            </a:r>
            <a:endParaRPr lang="en-US" sz="1050">
              <a:solidFill>
                <a:srgbClr val="55606A"/>
              </a:solidFill>
              <a:latin typeface="Times New Roman" panose="02020603050405020304"/>
              <a:ea typeface="Times New Roman" panose="02020603050405020304"/>
            </a:endParaRPr>
          </a:p>
        </p:txBody>
      </p:sp>
      <p:sp>
        <p:nvSpPr>
          <p:cNvPr id="222" name="文本框 221" descr="{&quot;isTemplate&quot;:true,&quot;type&quot;:&quot;text&quot;}"/>
          <p:cNvSpPr txBox="1"/>
          <p:nvPr/>
        </p:nvSpPr>
        <p:spPr>
          <a:xfrm>
            <a:off x="742950" y="4457700"/>
            <a:ext cx="5829300" cy="447675"/>
          </a:xfrm>
          <a:prstGeom prst="rect">
            <a:avLst/>
          </a:prstGeom>
        </p:spPr>
        <p:txBody>
          <a:bodyPr wrap="none" lIns="0" tIns="0" rIns="0" bIns="0"/>
          <a:p>
            <a:pPr>
              <a:lnSpc>
                <a:spcPct val="130000"/>
              </a:lnSpc>
            </a:pPr>
            <a:r>
              <a:rPr lang="en-US" sz="2250" b="1">
                <a:solidFill>
                  <a:srgbClr val="1F2C38"/>
                </a:solidFill>
                <a:latin typeface="Times New Roman" panose="02020603050405020304"/>
                <a:ea typeface="Times New Roman" panose="02020603050405020304"/>
              </a:rPr>
              <a:t>R = D(year) - D(2018)</a:t>
            </a:r>
            <a:endParaRPr lang="en-US" sz="2250" b="1">
              <a:solidFill>
                <a:srgbClr val="1F2C38"/>
              </a:solidFill>
              <a:latin typeface="Times New Roman" panose="02020603050405020304"/>
              <a:ea typeface="Times New Roman" panose="02020603050405020304"/>
            </a:endParaRPr>
          </a:p>
        </p:txBody>
      </p:sp>
      <p:sp>
        <p:nvSpPr>
          <p:cNvPr id="223" name="文本框 222" descr="{&quot;isTemplate&quot;:true,&quot;type&quot;:&quot;text&quot;}"/>
          <p:cNvSpPr txBox="1"/>
          <p:nvPr/>
        </p:nvSpPr>
        <p:spPr>
          <a:xfrm>
            <a:off x="742950" y="4981575"/>
            <a:ext cx="582930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Any fixed offset between the two polygons cancels, so R describes how the pair's separation moved.</a:t>
            </a:r>
            <a:endParaRPr lang="en-US" sz="1050">
              <a:solidFill>
                <a:srgbClr val="55606A"/>
              </a:solidFill>
              <a:latin typeface="Times New Roman" panose="02020603050405020304"/>
              <a:ea typeface="Times New Roman" panose="02020603050405020304"/>
            </a:endParaRPr>
          </a:p>
        </p:txBody>
      </p:sp>
      <p:sp>
        <p:nvSpPr>
          <p:cNvPr id="224" name="文本框 223" descr="{&quot;isTemplate&quot;:true,&quot;type&quot;:&quot;text&quot;}"/>
          <p:cNvSpPr txBox="1"/>
          <p:nvPr/>
        </p:nvSpPr>
        <p:spPr>
          <a:xfrm>
            <a:off x="533400" y="5667375"/>
            <a:ext cx="6248400" cy="504825"/>
          </a:xfrm>
          <a:prstGeom prst="rect">
            <a:avLst/>
          </a:prstGeom>
        </p:spPr>
        <p:txBody>
          <a:bodyPr wrap="square" lIns="0" tIns="0" rIns="0" bIns="0">
            <a:normAutofit/>
          </a:bodyPr>
          <a:p>
            <a:pPr>
              <a:lnSpc>
                <a:spcPct val="155000"/>
              </a:lnSpc>
            </a:pPr>
            <a:r>
              <a:rPr lang="en-US" sz="1050">
                <a:solidFill>
                  <a:srgbClr val="55606A"/>
                </a:solidFill>
                <a:latin typeface="Times New Roman" panose="02020603050405020304"/>
                <a:ea typeface="Times New Roman" panose="02020603050405020304"/>
              </a:rPr>
              <a:t>Because only three summers were observed, this is a descriptive paired contrast. The six sites were not randomly selected, and no pre-change trajectory was available to test.</a:t>
            </a:r>
            <a:endParaRPr lang="en-US" sz="1050">
              <a:solidFill>
                <a:srgbClr val="55606A"/>
              </a:solidFill>
              <a:latin typeface="Times New Roman" panose="02020603050405020304"/>
              <a:ea typeface="Times New Roman" panose="02020603050405020304"/>
            </a:endParaRPr>
          </a:p>
        </p:txBody>
      </p:sp>
      <p:sp>
        <p:nvSpPr>
          <p:cNvPr id="225" name="文本框 224" descr="{&quot;isTemplate&quot;:true,&quot;type&quot;:&quot;text&quot;}"/>
          <p:cNvSpPr txBox="1"/>
          <p:nvPr/>
        </p:nvSpPr>
        <p:spPr>
          <a:xfrm>
            <a:off x="7086600" y="1562100"/>
            <a:ext cx="4572000" cy="304800"/>
          </a:xfrm>
          <a:prstGeom prst="rect">
            <a:avLst/>
          </a:prstGeom>
        </p:spPr>
        <p:txBody>
          <a:bodyPr wrap="none" lIns="0" tIns="0" rIns="0" bIns="0"/>
          <a:p>
            <a:pPr>
              <a:lnSpc>
                <a:spcPct val="130000"/>
              </a:lnSpc>
            </a:pPr>
            <a:r>
              <a:rPr lang="en-US" sz="1500" b="1">
                <a:solidFill>
                  <a:srgbClr val="1F2C38"/>
                </a:solidFill>
                <a:latin typeface="Times New Roman" panose="02020603050405020304"/>
                <a:ea typeface="Times New Roman" panose="02020603050405020304"/>
              </a:rPr>
              <a:t>Why 2018 has to be the baseline</a:t>
            </a:r>
            <a:endParaRPr lang="en-US" sz="1500" b="1">
              <a:solidFill>
                <a:srgbClr val="1F2C38"/>
              </a:solidFill>
              <a:latin typeface="Times New Roman" panose="02020603050405020304"/>
              <a:ea typeface="Times New Roman" panose="02020603050405020304"/>
            </a:endParaRPr>
          </a:p>
        </p:txBody>
      </p:sp>
      <p:sp>
        <p:nvSpPr>
          <p:cNvPr id="226" name="文本框 225" descr="{&quot;isTemplate&quot;:true,&quot;type&quot;:&quot;text&quot;}"/>
          <p:cNvSpPr txBox="1"/>
          <p:nvPr/>
        </p:nvSpPr>
        <p:spPr>
          <a:xfrm>
            <a:off x="7086600" y="2076450"/>
            <a:ext cx="45720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It defines the initial mapped state</a:t>
            </a:r>
            <a:endParaRPr lang="en-US" sz="1200" b="1">
              <a:solidFill>
                <a:srgbClr val="1F2C38"/>
              </a:solidFill>
              <a:latin typeface="Times New Roman" panose="02020603050405020304"/>
              <a:ea typeface="Times New Roman" panose="02020603050405020304"/>
            </a:endParaRPr>
          </a:p>
        </p:txBody>
      </p:sp>
      <p:sp>
        <p:nvSpPr>
          <p:cNvPr id="227" name="文本框 226" descr="{&quot;isTemplate&quot;:true,&quot;type&quot;:&quot;text&quot;}"/>
          <p:cNvSpPr txBox="1"/>
          <p:nvPr/>
        </p:nvSpPr>
        <p:spPr>
          <a:xfrm>
            <a:off x="7086600" y="2371725"/>
            <a:ext cx="4572000" cy="266700"/>
          </a:xfrm>
          <a:prstGeom prst="rect">
            <a:avLst/>
          </a:prstGeom>
        </p:spPr>
        <p:txBody>
          <a:bodyPr wrap="none" lIns="0" tIns="0" rIns="0" bIns="0"/>
          <a:p>
            <a:pPr>
              <a:lnSpc>
                <a:spcPct val="155000"/>
              </a:lnSpc>
            </a:pPr>
            <a:r>
              <a:rPr lang="en-US" sz="1125">
                <a:solidFill>
                  <a:srgbClr val="55606A"/>
                </a:solidFill>
                <a:latin typeface="Times New Roman" panose="02020603050405020304"/>
                <a:ea typeface="Times New Roman" panose="02020603050405020304"/>
              </a:rPr>
              <a:t>The starting map is from 2018. Actual conversion dates remain unverified.</a:t>
            </a:r>
            <a:endParaRPr lang="en-US" sz="1125">
              <a:solidFill>
                <a:srgbClr val="55606A"/>
              </a:solidFill>
              <a:latin typeface="Times New Roman" panose="02020603050405020304"/>
              <a:ea typeface="Times New Roman" panose="02020603050405020304"/>
            </a:endParaRPr>
          </a:p>
        </p:txBody>
      </p:sp>
      <p:sp>
        <p:nvSpPr>
          <p:cNvPr id="228" name="文本框 227" descr="{&quot;isTemplate&quot;:true,&quot;type&quot;:&quot;text&quot;}"/>
          <p:cNvSpPr txBox="1"/>
          <p:nvPr/>
        </p:nvSpPr>
        <p:spPr>
          <a:xfrm>
            <a:off x="7086600" y="2828925"/>
            <a:ext cx="45720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It anchors both groups</a:t>
            </a:r>
            <a:endParaRPr lang="en-US" sz="1200" b="1">
              <a:solidFill>
                <a:srgbClr val="1F2C38"/>
              </a:solidFill>
              <a:latin typeface="Times New Roman" panose="02020603050405020304"/>
              <a:ea typeface="Times New Roman" panose="02020603050405020304"/>
            </a:endParaRPr>
          </a:p>
        </p:txBody>
      </p:sp>
      <p:sp>
        <p:nvSpPr>
          <p:cNvPr id="229" name="文本框 228" descr="{&quot;isTemplate&quot;:true,&quot;type&quot;:&quot;text&quot;}"/>
          <p:cNvSpPr txBox="1"/>
          <p:nvPr/>
        </p:nvSpPr>
        <p:spPr>
          <a:xfrm>
            <a:off x="7086600" y="3124200"/>
            <a:ext cx="4572000" cy="533400"/>
          </a:xfrm>
          <a:prstGeom prst="rect">
            <a:avLst/>
          </a:prstGeom>
        </p:spPr>
        <p:txBody>
          <a:bodyPr wrap="square" lIns="0" tIns="0" rIns="0" bIns="0">
            <a:normAutofit/>
          </a:bodyPr>
          <a:p>
            <a:pPr>
              <a:lnSpc>
                <a:spcPct val="155000"/>
              </a:lnSpc>
            </a:pPr>
            <a:r>
              <a:rPr lang="en-US" sz="1125">
                <a:solidFill>
                  <a:srgbClr val="55606A"/>
                </a:solidFill>
                <a:latin typeface="Times New Roman" panose="02020603050405020304"/>
                <a:ea typeface="Times New Roman" panose="02020603050405020304"/>
              </a:rPr>
              <a:t>Using one baseline keeps all six pairs on the same reference, so group results stay comparable.</a:t>
            </a:r>
            <a:endParaRPr lang="en-US" sz="1125">
              <a:solidFill>
                <a:srgbClr val="55606A"/>
              </a:solidFill>
              <a:latin typeface="Times New Roman" panose="02020603050405020304"/>
              <a:ea typeface="Times New Roman" panose="02020603050405020304"/>
            </a:endParaRPr>
          </a:p>
        </p:txBody>
      </p:sp>
      <p:sp>
        <p:nvSpPr>
          <p:cNvPr id="230" name="文本框 229" descr="{&quot;isTemplate&quot;:true,&quot;type&quot;:&quot;text&quot;}"/>
          <p:cNvSpPr txBox="1"/>
          <p:nvPr/>
        </p:nvSpPr>
        <p:spPr>
          <a:xfrm>
            <a:off x="7086600" y="3848100"/>
            <a:ext cx="45720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Year-to-year thermal variation</a:t>
            </a:r>
            <a:endParaRPr lang="en-US" sz="1200" b="1">
              <a:solidFill>
                <a:srgbClr val="1F2C38"/>
              </a:solidFill>
              <a:latin typeface="Times New Roman" panose="02020603050405020304"/>
              <a:ea typeface="Times New Roman" panose="02020603050405020304"/>
            </a:endParaRPr>
          </a:p>
        </p:txBody>
      </p:sp>
      <p:sp>
        <p:nvSpPr>
          <p:cNvPr id="231" name="文本框 230" descr="{&quot;isTemplate&quot;:true,&quot;type&quot;:&quot;text&quot;}"/>
          <p:cNvSpPr txBox="1"/>
          <p:nvPr/>
        </p:nvSpPr>
        <p:spPr>
          <a:xfrm>
            <a:off x="7086600" y="4143375"/>
            <a:ext cx="4572000" cy="533400"/>
          </a:xfrm>
          <a:prstGeom prst="rect">
            <a:avLst/>
          </a:prstGeom>
        </p:spPr>
        <p:txBody>
          <a:bodyPr wrap="square" lIns="0" tIns="0" rIns="0" bIns="0">
            <a:normAutofit/>
          </a:bodyPr>
          <a:p>
            <a:pPr>
              <a:lnSpc>
                <a:spcPct val="155000"/>
              </a:lnSpc>
            </a:pPr>
            <a:r>
              <a:rPr lang="en-US" sz="1125">
                <a:solidFill>
                  <a:srgbClr val="55606A"/>
                </a:solidFill>
                <a:latin typeface="Times New Roman" panose="02020603050405020304"/>
                <a:ea typeface="Times New Roman" panose="02020603050405020304"/>
              </a:rPr>
              <a:t>Citywide mean LST of the summer-median rasters was 36.54 °C in 2018, 38.32 °C in 2022 and 35.47 °C in 2025. Local references partly account for these yearly shifts.</a:t>
            </a:r>
            <a:endParaRPr lang="en-US" sz="1125">
              <a:solidFill>
                <a:srgbClr val="55606A"/>
              </a:solidFill>
              <a:latin typeface="Times New Roman" panose="02020603050405020304"/>
              <a:ea typeface="Times New Roman" panose="02020603050405020304"/>
            </a:endParaRPr>
          </a:p>
        </p:txBody>
      </p:sp>
      <p:sp>
        <p:nvSpPr>
          <p:cNvPr id="232" name="圆角矩形 231"/>
          <p:cNvSpPr/>
          <p:nvPr/>
        </p:nvSpPr>
        <p:spPr>
          <a:xfrm>
            <a:off x="7086600" y="4943475"/>
            <a:ext cx="4572000" cy="876300"/>
          </a:xfrm>
          <a:prstGeom prst="roundRect">
            <a:avLst>
              <a:gd name="adj" fmla="val 8696"/>
            </a:avLst>
          </a:prstGeom>
          <a:solidFill>
            <a:srgbClr val="1F2C38"/>
          </a:solidFill>
        </p:spPr>
        <p:txBody>
          <a:bodyPr/>
          <a:p/>
        </p:txBody>
      </p:sp>
      <p:sp>
        <p:nvSpPr>
          <p:cNvPr id="233" name="文本框 232" descr="{&quot;isTemplate&quot;:true,&quot;type&quot;:&quot;text&quot;}"/>
          <p:cNvSpPr txBox="1"/>
          <p:nvPr/>
        </p:nvSpPr>
        <p:spPr>
          <a:xfrm>
            <a:off x="7258050" y="5114925"/>
            <a:ext cx="4229100" cy="533400"/>
          </a:xfrm>
          <a:prstGeom prst="rect">
            <a:avLst/>
          </a:prstGeom>
        </p:spPr>
        <p:txBody>
          <a:bodyPr wrap="square" lIns="0" tIns="0" rIns="0" bIns="0">
            <a:normAutofit/>
          </a:bodyPr>
          <a:p>
            <a:pPr>
              <a:lnSpc>
                <a:spcPct val="155000"/>
              </a:lnSpc>
            </a:pPr>
            <a:r>
              <a:rPr lang="en-US" sz="1125">
                <a:solidFill>
                  <a:srgbClr val="F4F1EC"/>
                </a:solidFill>
                <a:latin typeface="Times New Roman" panose="02020603050405020304"/>
                <a:ea typeface="Times New Roman" panose="02020603050405020304"/>
              </a:rPr>
              <a:t>The design is therefore described as an observed relative change, not as a difference-in-differences causal estimate.</a:t>
            </a:r>
            <a:endParaRPr lang="en-US" sz="1125">
              <a:solidFill>
                <a:srgbClr val="F4F1EC"/>
              </a:solidFill>
              <a:latin typeface="Times New Roman" panose="02020603050405020304"/>
              <a:ea typeface="Times New Roman" panose="02020603050405020304"/>
            </a:endParaRPr>
          </a:p>
        </p:txBody>
      </p:sp>
      <p:sp>
        <p:nvSpPr>
          <p:cNvPr id="234" name="矩形 233"/>
          <p:cNvSpPr/>
          <p:nvPr/>
        </p:nvSpPr>
        <p:spPr>
          <a:xfrm>
            <a:off x="0" y="0"/>
            <a:ext cx="12192000" cy="57150"/>
          </a:xfrm>
          <a:prstGeom prst="rect">
            <a:avLst/>
          </a:prstGeom>
          <a:solidFill>
            <a:srgbClr val="1F2C38"/>
          </a:solidFill>
        </p:spPr>
        <p:txBody>
          <a:bodyPr/>
          <a:p/>
        </p:txBody>
      </p:sp>
      <p:sp>
        <p:nvSpPr>
          <p:cNvPr id="235" name="矩形 234"/>
          <p:cNvSpPr/>
          <p:nvPr/>
        </p:nvSpPr>
        <p:spPr>
          <a:xfrm>
            <a:off x="0" y="0"/>
            <a:ext cx="3048000" cy="57150"/>
          </a:xfrm>
          <a:prstGeom prst="rect">
            <a:avLst/>
          </a:prstGeom>
          <a:solidFill>
            <a:srgbClr val="B07A45"/>
          </a:solidFill>
        </p:spPr>
        <p:txBody>
          <a:body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324"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5 · RESULTS · MAPPED CHANGE&#13;&#10;        &lt;/Text&gt;&#13;&#10;        &lt;Text style={{ fontFamily: 'Times New Roman, Times, serif', fontSize: 15, lineHeight: 1.3, color: '#8A929B' }}&gt;&#13;&#10;            22 / 34&#13;&#10;        &lt;/Text&gt;&#13;&#10;    &lt;/Box&gt;&#13;&#10;    &lt;Text style={{ fontFamily: 'Times New Roman, Times, serif', fontSize: 34, fontWeight: 'bold', lineHeight: 1.3, color: '#1F2C38', marginTop: 6 }}&gt;&#13;&#10;        Mapped change is small and dispersed&#13;&#10;    &lt;/Text&gt;&#13;&#10;&#13;&#10;    &lt;Box style={{ flexDirection: 'row', gap: 30, marginTop: 18 }}&gt;&#13;&#10;        &lt;Box style={{ width: 656, flexDirection: 'column' }}&gt;&#13;&#10;            &lt;Image src='assets/fig51_landcover.png' style={{ width: 656, height: 250, objectFit: 'cover', borderRadius: 8, border: '1px solid #EDE9E2' }} /&gt;&#13;&#10;            &lt;Text style={{ fontFamily: 'Times New Roman, Times, serif', fontSize: 13, lineHeight: 1.5, color: '#8A929B', marginTop: 10 }}&gt;&#13;&#10;                Figure 5.1 Annual land-cover classifications, 2018, 2022 and 2025, on the same legend. Built is a categorical map label, not a measurement of impervious percentage.&#13;&#10;            &lt;/Text&gt;&#13;&#10;            &lt;Box style={{ flexDirection: 'row', gap: 14, marginTop: 14 }}&gt;&#13;&#10;                &lt;Image src='assets/fig52_candidates.png' style={{ width: 306, height: 168, objectFit: 'cover', borderRadius: 8, border: '1px solid #EDE9E2' }} /&gt;&#13;&#10;                &lt;Box style={{ width: 336, background: '#F4F1EC', borderRadius: 8, padding: 16, flexDirection: 'column' }}&gt;&#13;&#10;                    &lt;Text style={{ fontFamily: 'Times New Roman, Times, serif', fontSize: 13, lineHeight: 1.5, color: '#55606A' }}&gt;&#13;&#10;                        Figure 5.2 Retained candidate patches after the one-hectare minimum-area rule: small symbols are patch centroids, black rings mark the selected samples.&#13;&#10;                    &lt;/Text&gt;&#13;&#10;                    &lt;Text style={{ fontFamily: 'Times New Roman, Times, serif', fontSize: 14, fontWeight: 'bold', lineHeight: 1.5, color: '#1F2C38', marginTop: 10 }}&gt;&#13;&#10;                        269 urbanisation and 93 greening candidates survived.&#13;&#10;                    &lt;/Text&gt;&#13;&#10;                &lt;/Box&gt;&#13;&#10;            &lt;/Box&gt;&#13;&#10;        &lt;/Box&gt;&#13;&#10;&#13;&#10;        &lt;Box style={{ width: 482, flexDirection: 'column' }}&gt;&#13;&#10;            &lt;Box style={{ flexDirection: 'row', gap: 14 }}&gt;&#13;&#10;                &lt;Text style={{ width: 122, fontFamily: 'Times New Roman, Times, serif', fontSize: 30, fontWeight: 'bold', lineHeight: 1.2, color: '#B07A45' }}&gt;+1,018&lt;/Text&gt;&#13;&#10;                &lt;Box style={{ width: 346, flexDirection: 'column' }}&gt;&#13;&#10;                    &lt;Text style={{ fontFamily: 'Times New Roman, Times, serif', fontSize: 16, fontWeight: 'bold', lineHeight: 1.4, color: '#1F2C38' }}&gt;hectares&lt;/Text&gt;&#13;&#10;                    &lt;Text style={{ fontFamily: 'Times New Roman, Times, serif', fontSize: 14, lineHeight: 1.5, color: '#55606A', marginTop: 2 }}&gt;Net gain in Built area across Greater London, from 116,304.68 to 117,322.73 ha.&lt;/Text&gt;&#13;&#10;                &lt;/Box&gt;&#13;&#10;            &lt;/Box&gt;&#13;&#10;            &lt;Box style={{ flexDirection: 'row', gap: 14, marginTop: 16 }}&gt;&#13;&#10;                &lt;Text style={{ width: 122, fontFamily: 'Times New Roman, Times, serif', fontSize: 30, fontWeight: 'bold', lineHeight: 1.2, color: '#1F2C38' }}&gt;35.3%&lt;/Text&gt;&#13;&#10;                &lt;Box style={{ width: 346, flexDirection: 'column' }}&gt;&#13;&#10;                    &lt;Text style={{ fontFamily: 'Times New Roman, Times, serif', fontSize: 16, fontWeight: 'bold', lineHeight: 1.4, color: '#1F2C38' }}&gt;urbanisation retention&lt;/Text&gt;&#13;&#10;                    &lt;Text style={{ fontFamily: 'Times New Roman, Times, serif', fontSize: 14, lineHeight: 1.5, color: '#55606A', marginTop: 2 }}&gt;591.90 ha retained from a 1,675.71 ha mask once patches below one hectare are removed.&lt;/Text&gt;&#13;&#10;                &lt;/Box&gt;&#13;&#10;            &lt;/Box&gt;&#13;&#10;            &lt;Box style={{ flexDirection: 'row', gap: 14, marginTop: 16 }}&gt;&#13;&#10;                &lt;Text style={{ width: 122, fontFamily: 'Times New Roman, Times, serif', fontSize: 30, fontWeight: 'bold', lineHeight: 1.2, color: '#1F2C38' }}&gt;18.3%&lt;/Text&gt;&#13;&#10;                &lt;Box style={{ width: 346, flexDirection: 'column' }}&gt;&#13;&#10;                    &lt;Text style={{ fontFamily: 'Times New Roman, Times, serif', fontSize: 16, fontWeight: 'bold', lineHeight: 1.4, color: '#1F2C38' }}&gt;greening retention&lt;/Text&gt;&#13;&#10;                    &lt;Text style={{ fontFamily: 'Times New Roman, Times, serif', fontSize: 14, lineHeight: 1.5, color: '#55606A', marginTop: 2 }}&gt;164.38 ha retained from a 900.53 ha mask, so most greening fell below the size rule.&lt;/Text&gt;&#13;&#10;                &lt;/Box&gt;&#13;&#10;            &lt;/Box&gt;&#13;&#10;&#13;&#10;            &lt;Box style={{ flexDirection: 'row', marginTop: 18 }}&gt;&#13;&#10;                &lt;Box style={{ width: 3, background: '#B07A45' }} /&gt;&#13;&#10;                &lt;Box style={{ flex: 1, background: '#F4F1EC', padding: 16, flexDirection: 'column' }}&gt;&#13;&#10;                    &lt;Text style={{ fontFamily: 'Times New Roman, Times, serif', fontSize: 15, lineHeight: 1.55, color: '#1F2C38' }}&gt;&#13;&#10;                        The screening step removes about two-thirds of the mapped urbanisation and four-fifths of the mapped greening. Reporting only the net area would overstate what could be tested at all.&#13;&#10;                    &lt;/Text&gt;&#13;&#10;                &lt;/Box&gt;&#13;&#10;            &lt;/Box&gt;&#13;&#10;        &lt;/Box&gt;&#13;&#10;    &lt;/Box&gt;&#13;&#10;&lt;/Slide&gt;&#13;&#10;"/>
        <p:cNvGrpSpPr/>
        <p:nvPr/>
      </p:nvGrpSpPr>
      <p:grpSpPr>
        <a:xfrm>
          <a:off x="0" y="0"/>
          <a:ext cx="0" cy="0"/>
          <a:chOff x="0" y="0"/>
          <a:chExt cx="0" cy="0"/>
        </a:xfrm>
      </p:grpSpPr>
      <p:sp>
        <p:nvSpPr>
          <p:cNvPr id="325" name="矩形 324"/>
          <p:cNvSpPr/>
          <p:nvPr/>
        </p:nvSpPr>
        <p:spPr>
          <a:xfrm>
            <a:off x="0" y="0"/>
            <a:ext cx="12192000" cy="6858000"/>
          </a:xfrm>
          <a:prstGeom prst="rect">
            <a:avLst/>
          </a:prstGeom>
          <a:solidFill>
            <a:srgbClr val="FFFFFF"/>
          </a:solidFill>
        </p:spPr>
        <p:txBody>
          <a:bodyPr/>
          <a:p/>
        </p:txBody>
      </p:sp>
      <p:sp>
        <p:nvSpPr>
          <p:cNvPr id="326" name="文本框 325" descr="{&quot;isTemplate&quot;:true,&quot;type&quot;:&quot;text&quot;}"/>
          <p:cNvSpPr txBox="1"/>
          <p:nvPr/>
        </p:nvSpPr>
        <p:spPr>
          <a:xfrm>
            <a:off x="533400" y="381000"/>
            <a:ext cx="2800350"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04 · RESULTS · MAPPED CHANGE</a:t>
            </a:r>
            <a:endParaRPr lang="en-US" sz="1125" spc="165">
              <a:solidFill>
                <a:srgbClr val="B07A45"/>
              </a:solidFill>
              <a:latin typeface="Times New Roman" panose="02020603050405020304"/>
              <a:ea typeface="Times New Roman" panose="02020603050405020304"/>
            </a:endParaRPr>
          </a:p>
        </p:txBody>
      </p:sp>
      <p:sp>
        <p:nvSpPr>
          <p:cNvPr id="327" name="文本框 326"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06 / 12</a:t>
            </a:r>
            <a:endParaRPr lang="en-US" sz="1125">
              <a:solidFill>
                <a:srgbClr val="8A929B"/>
              </a:solidFill>
              <a:latin typeface="Times New Roman" panose="02020603050405020304"/>
              <a:ea typeface="Times New Roman" panose="02020603050405020304"/>
            </a:endParaRPr>
          </a:p>
        </p:txBody>
      </p:sp>
      <p:sp>
        <p:nvSpPr>
          <p:cNvPr id="328" name="文本框 327"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Mapped change is small and dispersed</a:t>
            </a:r>
            <a:endParaRPr lang="en-US" sz="2550" b="1">
              <a:solidFill>
                <a:srgbClr val="1F2C38"/>
              </a:solidFill>
              <a:latin typeface="Times New Roman" panose="02020603050405020304"/>
              <a:ea typeface="Times New Roman" panose="02020603050405020304"/>
            </a:endParaRPr>
          </a:p>
        </p:txBody>
      </p:sp>
      <p:sp>
        <p:nvSpPr>
          <p:cNvPr id="329" name="矩形 328"/>
          <p:cNvSpPr/>
          <p:nvPr/>
        </p:nvSpPr>
        <p:spPr>
          <a:xfrm>
            <a:off x="533400" y="1352550"/>
            <a:ext cx="6248400" cy="2381250"/>
          </a:xfrm>
          <a:prstGeom prst="rect">
            <a:avLst/>
          </a:prstGeom>
          <a:ln w="12700">
            <a:solidFill>
              <a:srgbClr val="EDE9E2"/>
            </a:solidFill>
            <a:prstDash val="solid"/>
          </a:ln>
        </p:spPr>
        <p:txBody>
          <a:bodyPr/>
          <a:p/>
        </p:txBody>
      </p:sp>
      <p:pic>
        <p:nvPicPr>
          <p:cNvPr id="330" name="图片 329"/>
          <p:cNvPicPr>
            <a:picLocks noChangeAspect="1"/>
          </p:cNvPicPr>
          <p:nvPr/>
        </p:nvPicPr>
        <p:blipFill>
          <a:blip r:embed="rId1"/>
          <a:srcRect l="75" r="75"/>
          <a:stretch>
            <a:fillRect/>
          </a:stretch>
        </p:blipFill>
        <p:spPr>
          <a:xfrm>
            <a:off x="533400" y="1352550"/>
            <a:ext cx="6248400" cy="2381250"/>
          </a:xfrm>
          <a:prstGeom prst="roundRect">
            <a:avLst>
              <a:gd name="adj" fmla="val 3200"/>
            </a:avLst>
          </a:prstGeom>
        </p:spPr>
      </p:pic>
      <p:sp>
        <p:nvSpPr>
          <p:cNvPr id="331" name="文本框 330" descr="{&quot;isTemplate&quot;:true,&quot;type&quot;:&quot;text&quot;}"/>
          <p:cNvSpPr txBox="1"/>
          <p:nvPr/>
        </p:nvSpPr>
        <p:spPr>
          <a:xfrm>
            <a:off x="533400" y="3829050"/>
            <a:ext cx="6248400" cy="447675"/>
          </a:xfrm>
          <a:prstGeom prst="rect">
            <a:avLst/>
          </a:prstGeom>
        </p:spPr>
        <p:txBody>
          <a:bodyPr wrap="square" lIns="0" tIns="0" rIns="0" bIns="0">
            <a:normAutofit/>
          </a:bodyPr>
          <a:p>
            <a:pPr>
              <a:lnSpc>
                <a:spcPct val="150000"/>
              </a:lnSpc>
            </a:pPr>
            <a:r>
              <a:rPr lang="en-US" sz="975">
                <a:solidFill>
                  <a:srgbClr val="8A929B"/>
                </a:solidFill>
                <a:latin typeface="Times New Roman" panose="02020603050405020304"/>
                <a:ea typeface="Times New Roman" panose="02020603050405020304"/>
              </a:rPr>
              <a:t>Figure 5.1 Annual land-cover maps on one legend. Source: author’s GIS analysis of Esri and Impact Observatory (2026).</a:t>
            </a:r>
            <a:endParaRPr lang="en-US" sz="975">
              <a:solidFill>
                <a:srgbClr val="8A929B"/>
              </a:solidFill>
              <a:latin typeface="Times New Roman" panose="02020603050405020304"/>
              <a:ea typeface="Times New Roman" panose="02020603050405020304"/>
            </a:endParaRPr>
          </a:p>
        </p:txBody>
      </p:sp>
      <p:sp>
        <p:nvSpPr>
          <p:cNvPr id="332" name="矩形 331"/>
          <p:cNvSpPr/>
          <p:nvPr/>
        </p:nvSpPr>
        <p:spPr>
          <a:xfrm>
            <a:off x="533400" y="4410075"/>
            <a:ext cx="2914650" cy="1600200"/>
          </a:xfrm>
          <a:prstGeom prst="rect">
            <a:avLst/>
          </a:prstGeom>
          <a:ln w="12700">
            <a:solidFill>
              <a:srgbClr val="EDE9E2"/>
            </a:solidFill>
            <a:prstDash val="solid"/>
          </a:ln>
        </p:spPr>
        <p:txBody>
          <a:bodyPr/>
          <a:p/>
        </p:txBody>
      </p:sp>
      <p:pic>
        <p:nvPicPr>
          <p:cNvPr id="333" name="图片 332"/>
          <p:cNvPicPr>
            <a:picLocks noChangeAspect="1"/>
          </p:cNvPicPr>
          <p:nvPr/>
        </p:nvPicPr>
        <p:blipFill>
          <a:blip r:embed="rId2"/>
          <a:srcRect t="22" b="22"/>
          <a:stretch>
            <a:fillRect/>
          </a:stretch>
        </p:blipFill>
        <p:spPr>
          <a:xfrm>
            <a:off x="533400" y="4410075"/>
            <a:ext cx="2914650" cy="1600200"/>
          </a:xfrm>
          <a:prstGeom prst="roundRect">
            <a:avLst>
              <a:gd name="adj" fmla="val 4762"/>
            </a:avLst>
          </a:prstGeom>
        </p:spPr>
      </p:pic>
      <p:sp>
        <p:nvSpPr>
          <p:cNvPr id="334" name="圆角矩形 333"/>
          <p:cNvSpPr/>
          <p:nvPr/>
        </p:nvSpPr>
        <p:spPr>
          <a:xfrm>
            <a:off x="3581400" y="4410075"/>
            <a:ext cx="3200400" cy="1600200"/>
          </a:xfrm>
          <a:prstGeom prst="roundRect">
            <a:avLst>
              <a:gd name="adj" fmla="val 4762"/>
            </a:avLst>
          </a:prstGeom>
          <a:solidFill>
            <a:srgbClr val="F4F1EC"/>
          </a:solidFill>
        </p:spPr>
        <p:txBody>
          <a:bodyPr/>
          <a:p/>
        </p:txBody>
      </p:sp>
      <p:sp>
        <p:nvSpPr>
          <p:cNvPr id="335" name="文本框 334" descr="{&quot;isTemplate&quot;:true,&quot;type&quot;:&quot;text&quot;}"/>
          <p:cNvSpPr txBox="1"/>
          <p:nvPr/>
        </p:nvSpPr>
        <p:spPr>
          <a:xfrm>
            <a:off x="3733800" y="4562475"/>
            <a:ext cx="2895600" cy="676275"/>
          </a:xfrm>
          <a:prstGeom prst="rect">
            <a:avLst/>
          </a:prstGeom>
        </p:spPr>
        <p:txBody>
          <a:bodyPr wrap="square" lIns="0" tIns="0" rIns="0" bIns="0">
            <a:normAutofit/>
          </a:bodyPr>
          <a:p>
            <a:pPr>
              <a:lnSpc>
                <a:spcPct val="150000"/>
              </a:lnSpc>
            </a:pPr>
            <a:r>
              <a:rPr lang="en-US" sz="975">
                <a:solidFill>
                  <a:srgbClr val="55606A"/>
                </a:solidFill>
                <a:latin typeface="Times New Roman" panose="02020603050405020304"/>
                <a:ea typeface="Times New Roman" panose="02020603050405020304"/>
              </a:rPr>
              <a:t>Figure 5.2 Candidate patches ≥1 ha. Small symbols mark centroids; rings mark selected sites. Source: author’s GIS analysis.</a:t>
            </a:r>
            <a:endParaRPr lang="en-US" sz="975">
              <a:solidFill>
                <a:srgbClr val="55606A"/>
              </a:solidFill>
              <a:latin typeface="Times New Roman" panose="02020603050405020304"/>
              <a:ea typeface="Times New Roman" panose="02020603050405020304"/>
            </a:endParaRPr>
          </a:p>
        </p:txBody>
      </p:sp>
      <p:sp>
        <p:nvSpPr>
          <p:cNvPr id="336" name="文本框 335" descr="{&quot;isTemplate&quot;:true,&quot;type&quot;:&quot;text&quot;}"/>
          <p:cNvSpPr txBox="1"/>
          <p:nvPr/>
        </p:nvSpPr>
        <p:spPr>
          <a:xfrm>
            <a:off x="3733800" y="5334000"/>
            <a:ext cx="2895600" cy="485775"/>
          </a:xfrm>
          <a:prstGeom prst="rect">
            <a:avLst/>
          </a:prstGeom>
        </p:spPr>
        <p:txBody>
          <a:bodyPr wrap="square" lIns="0" tIns="0" rIns="0" bIns="0">
            <a:normAutofit/>
          </a:bodyPr>
          <a:p>
            <a:pPr>
              <a:lnSpc>
                <a:spcPct val="150000"/>
              </a:lnSpc>
            </a:pPr>
            <a:r>
              <a:rPr lang="en-US" sz="1050" b="1">
                <a:solidFill>
                  <a:srgbClr val="1F2C38"/>
                </a:solidFill>
                <a:latin typeface="Times New Roman" panose="02020603050405020304"/>
                <a:ea typeface="Times New Roman" panose="02020603050405020304"/>
              </a:rPr>
              <a:t>269 urbanisation and 93 greening candidates survived.</a:t>
            </a:r>
            <a:endParaRPr lang="en-US" sz="1050" b="1">
              <a:solidFill>
                <a:srgbClr val="1F2C38"/>
              </a:solidFill>
              <a:latin typeface="Times New Roman" panose="02020603050405020304"/>
              <a:ea typeface="Times New Roman" panose="02020603050405020304"/>
            </a:endParaRPr>
          </a:p>
        </p:txBody>
      </p:sp>
      <p:sp>
        <p:nvSpPr>
          <p:cNvPr id="337" name="文本框 336" descr="{&quot;isTemplate&quot;:true,&quot;type&quot;:&quot;text&quot;}"/>
          <p:cNvSpPr txBox="1"/>
          <p:nvPr/>
        </p:nvSpPr>
        <p:spPr>
          <a:xfrm>
            <a:off x="7067550" y="1352550"/>
            <a:ext cx="1162050" cy="762000"/>
          </a:xfrm>
          <a:prstGeom prst="rect">
            <a:avLst/>
          </a:prstGeom>
        </p:spPr>
        <p:txBody>
          <a:bodyPr wrap="none" lIns="0" tIns="0" rIns="0" bIns="0"/>
          <a:p>
            <a:pPr>
              <a:lnSpc>
                <a:spcPct val="120000"/>
              </a:lnSpc>
            </a:pPr>
            <a:r>
              <a:rPr lang="en-US" sz="2250" b="1">
                <a:solidFill>
                  <a:srgbClr val="B07A45"/>
                </a:solidFill>
                <a:latin typeface="Times New Roman" panose="02020603050405020304"/>
                <a:ea typeface="Times New Roman" panose="02020603050405020304"/>
              </a:rPr>
              <a:t>+1,018</a:t>
            </a:r>
            <a:endParaRPr lang="en-US" sz="2250" b="1">
              <a:solidFill>
                <a:srgbClr val="B07A45"/>
              </a:solidFill>
              <a:latin typeface="Times New Roman" panose="02020603050405020304"/>
              <a:ea typeface="Times New Roman" panose="02020603050405020304"/>
            </a:endParaRPr>
          </a:p>
        </p:txBody>
      </p:sp>
      <p:sp>
        <p:nvSpPr>
          <p:cNvPr id="338" name="文本框 337" descr="{&quot;isTemplate&quot;:true,&quot;type&quot;:&quot;text&quot;}"/>
          <p:cNvSpPr txBox="1"/>
          <p:nvPr/>
        </p:nvSpPr>
        <p:spPr>
          <a:xfrm>
            <a:off x="8362950" y="1352550"/>
            <a:ext cx="32956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hectares</a:t>
            </a:r>
            <a:endParaRPr lang="en-US" sz="1200" b="1">
              <a:solidFill>
                <a:srgbClr val="1F2C38"/>
              </a:solidFill>
              <a:latin typeface="Times New Roman" panose="02020603050405020304"/>
              <a:ea typeface="Times New Roman" panose="02020603050405020304"/>
            </a:endParaRPr>
          </a:p>
        </p:txBody>
      </p:sp>
      <p:sp>
        <p:nvSpPr>
          <p:cNvPr id="339" name="文本框 338" descr="{&quot;isTemplate&quot;:true,&quot;type&quot;:&quot;text&quot;}"/>
          <p:cNvSpPr txBox="1"/>
          <p:nvPr/>
        </p:nvSpPr>
        <p:spPr>
          <a:xfrm>
            <a:off x="8362950" y="1628775"/>
            <a:ext cx="32956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Net gain in Built area across Greater London, from 116,304.68 to 117,322.73 ha.</a:t>
            </a:r>
            <a:endParaRPr lang="en-US" sz="1050">
              <a:solidFill>
                <a:srgbClr val="55606A"/>
              </a:solidFill>
              <a:latin typeface="Times New Roman" panose="02020603050405020304"/>
              <a:ea typeface="Times New Roman" panose="02020603050405020304"/>
            </a:endParaRPr>
          </a:p>
        </p:txBody>
      </p:sp>
      <p:sp>
        <p:nvSpPr>
          <p:cNvPr id="340" name="文本框 339" descr="{&quot;isTemplate&quot;:true,&quot;type&quot;:&quot;text&quot;}"/>
          <p:cNvSpPr txBox="1"/>
          <p:nvPr/>
        </p:nvSpPr>
        <p:spPr>
          <a:xfrm>
            <a:off x="7067550" y="2266950"/>
            <a:ext cx="1162050" cy="762000"/>
          </a:xfrm>
          <a:prstGeom prst="rect">
            <a:avLst/>
          </a:prstGeom>
        </p:spPr>
        <p:txBody>
          <a:bodyPr wrap="none" lIns="0" tIns="0" rIns="0" bIns="0"/>
          <a:p>
            <a:pPr>
              <a:lnSpc>
                <a:spcPct val="120000"/>
              </a:lnSpc>
            </a:pPr>
            <a:r>
              <a:rPr lang="en-US" sz="2250" b="1">
                <a:solidFill>
                  <a:srgbClr val="1F2C38"/>
                </a:solidFill>
                <a:latin typeface="Times New Roman" panose="02020603050405020304"/>
                <a:ea typeface="Times New Roman" panose="02020603050405020304"/>
              </a:rPr>
              <a:t>35.3%</a:t>
            </a:r>
            <a:endParaRPr lang="en-US" sz="2250" b="1">
              <a:solidFill>
                <a:srgbClr val="1F2C38"/>
              </a:solidFill>
              <a:latin typeface="Times New Roman" panose="02020603050405020304"/>
              <a:ea typeface="Times New Roman" panose="02020603050405020304"/>
            </a:endParaRPr>
          </a:p>
        </p:txBody>
      </p:sp>
      <p:sp>
        <p:nvSpPr>
          <p:cNvPr id="341" name="文本框 340" descr="{&quot;isTemplate&quot;:true,&quot;type&quot;:&quot;text&quot;}"/>
          <p:cNvSpPr txBox="1"/>
          <p:nvPr/>
        </p:nvSpPr>
        <p:spPr>
          <a:xfrm>
            <a:off x="8362950" y="2266950"/>
            <a:ext cx="32956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urbanisation retention</a:t>
            </a:r>
            <a:endParaRPr lang="en-US" sz="1200" b="1">
              <a:solidFill>
                <a:srgbClr val="1F2C38"/>
              </a:solidFill>
              <a:latin typeface="Times New Roman" panose="02020603050405020304"/>
              <a:ea typeface="Times New Roman" panose="02020603050405020304"/>
            </a:endParaRPr>
          </a:p>
        </p:txBody>
      </p:sp>
      <p:sp>
        <p:nvSpPr>
          <p:cNvPr id="342" name="文本框 341" descr="{&quot;isTemplate&quot;:true,&quot;type&quot;:&quot;text&quot;}"/>
          <p:cNvSpPr txBox="1"/>
          <p:nvPr/>
        </p:nvSpPr>
        <p:spPr>
          <a:xfrm>
            <a:off x="8362950" y="2543175"/>
            <a:ext cx="32956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591.90 ha retained from a 1,675.71 ha mask once patches below one hectare are removed.</a:t>
            </a:r>
            <a:endParaRPr lang="en-US" sz="1050">
              <a:solidFill>
                <a:srgbClr val="55606A"/>
              </a:solidFill>
              <a:latin typeface="Times New Roman" panose="02020603050405020304"/>
              <a:ea typeface="Times New Roman" panose="02020603050405020304"/>
            </a:endParaRPr>
          </a:p>
        </p:txBody>
      </p:sp>
      <p:sp>
        <p:nvSpPr>
          <p:cNvPr id="343" name="文本框 342" descr="{&quot;isTemplate&quot;:true,&quot;type&quot;:&quot;text&quot;}"/>
          <p:cNvSpPr txBox="1"/>
          <p:nvPr/>
        </p:nvSpPr>
        <p:spPr>
          <a:xfrm>
            <a:off x="7067550" y="3181350"/>
            <a:ext cx="1162050" cy="762000"/>
          </a:xfrm>
          <a:prstGeom prst="rect">
            <a:avLst/>
          </a:prstGeom>
        </p:spPr>
        <p:txBody>
          <a:bodyPr wrap="none" lIns="0" tIns="0" rIns="0" bIns="0"/>
          <a:p>
            <a:pPr>
              <a:lnSpc>
                <a:spcPct val="120000"/>
              </a:lnSpc>
            </a:pPr>
            <a:r>
              <a:rPr lang="en-US" sz="2250" b="1">
                <a:solidFill>
                  <a:srgbClr val="1F2C38"/>
                </a:solidFill>
                <a:latin typeface="Times New Roman" panose="02020603050405020304"/>
                <a:ea typeface="Times New Roman" panose="02020603050405020304"/>
              </a:rPr>
              <a:t>18.3%</a:t>
            </a:r>
            <a:endParaRPr lang="en-US" sz="2250" b="1">
              <a:solidFill>
                <a:srgbClr val="1F2C38"/>
              </a:solidFill>
              <a:latin typeface="Times New Roman" panose="02020603050405020304"/>
              <a:ea typeface="Times New Roman" panose="02020603050405020304"/>
            </a:endParaRPr>
          </a:p>
        </p:txBody>
      </p:sp>
      <p:sp>
        <p:nvSpPr>
          <p:cNvPr id="344" name="文本框 343" descr="{&quot;isTemplate&quot;:true,&quot;type&quot;:&quot;text&quot;}"/>
          <p:cNvSpPr txBox="1"/>
          <p:nvPr/>
        </p:nvSpPr>
        <p:spPr>
          <a:xfrm>
            <a:off x="8362950" y="3181350"/>
            <a:ext cx="32956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greening retention</a:t>
            </a:r>
            <a:endParaRPr lang="en-US" sz="1200" b="1">
              <a:solidFill>
                <a:srgbClr val="1F2C38"/>
              </a:solidFill>
              <a:latin typeface="Times New Roman" panose="02020603050405020304"/>
              <a:ea typeface="Times New Roman" panose="02020603050405020304"/>
            </a:endParaRPr>
          </a:p>
        </p:txBody>
      </p:sp>
      <p:sp>
        <p:nvSpPr>
          <p:cNvPr id="345" name="文本框 344" descr="{&quot;isTemplate&quot;:true,&quot;type&quot;:&quot;text&quot;}"/>
          <p:cNvSpPr txBox="1"/>
          <p:nvPr/>
        </p:nvSpPr>
        <p:spPr>
          <a:xfrm>
            <a:off x="8362950" y="3457575"/>
            <a:ext cx="32956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164.38 ha retained from a 900.53 ha mask, so most greening fell below the size rule.</a:t>
            </a:r>
            <a:endParaRPr lang="en-US" sz="1050">
              <a:solidFill>
                <a:srgbClr val="55606A"/>
              </a:solidFill>
              <a:latin typeface="Times New Roman" panose="02020603050405020304"/>
              <a:ea typeface="Times New Roman" panose="02020603050405020304"/>
            </a:endParaRPr>
          </a:p>
        </p:txBody>
      </p:sp>
      <p:sp>
        <p:nvSpPr>
          <p:cNvPr id="346" name="矩形 345"/>
          <p:cNvSpPr/>
          <p:nvPr/>
        </p:nvSpPr>
        <p:spPr>
          <a:xfrm>
            <a:off x="7067550" y="4114800"/>
            <a:ext cx="28575" cy="1104900"/>
          </a:xfrm>
          <a:prstGeom prst="rect">
            <a:avLst/>
          </a:prstGeom>
          <a:solidFill>
            <a:srgbClr val="B07A45"/>
          </a:solidFill>
        </p:spPr>
        <p:txBody>
          <a:bodyPr/>
          <a:p/>
        </p:txBody>
      </p:sp>
      <p:sp>
        <p:nvSpPr>
          <p:cNvPr id="347" name="矩形 346"/>
          <p:cNvSpPr/>
          <p:nvPr/>
        </p:nvSpPr>
        <p:spPr>
          <a:xfrm>
            <a:off x="7096125" y="4114800"/>
            <a:ext cx="4562475" cy="1104900"/>
          </a:xfrm>
          <a:prstGeom prst="rect">
            <a:avLst/>
          </a:prstGeom>
          <a:solidFill>
            <a:srgbClr val="F4F1EC"/>
          </a:solidFill>
        </p:spPr>
        <p:txBody>
          <a:bodyPr/>
          <a:p/>
        </p:txBody>
      </p:sp>
      <p:sp>
        <p:nvSpPr>
          <p:cNvPr id="348" name="文本框 347" descr="{&quot;isTemplate&quot;:true,&quot;type&quot;:&quot;text&quot;}"/>
          <p:cNvSpPr txBox="1"/>
          <p:nvPr/>
        </p:nvSpPr>
        <p:spPr>
          <a:xfrm>
            <a:off x="7248525" y="4267200"/>
            <a:ext cx="4257675" cy="800100"/>
          </a:xfrm>
          <a:prstGeom prst="rect">
            <a:avLst/>
          </a:prstGeom>
        </p:spPr>
        <p:txBody>
          <a:bodyPr wrap="square" lIns="0" tIns="0" rIns="0" bIns="0">
            <a:normAutofit/>
          </a:bodyPr>
          <a:p>
            <a:pPr>
              <a:lnSpc>
                <a:spcPct val="155000"/>
              </a:lnSpc>
            </a:pPr>
            <a:r>
              <a:rPr lang="en-US" sz="1125">
                <a:solidFill>
                  <a:srgbClr val="1F2C38"/>
                </a:solidFill>
                <a:latin typeface="Times New Roman" panose="02020603050405020304"/>
                <a:ea typeface="Times New Roman" panose="02020603050405020304"/>
              </a:rPr>
              <a:t>The screening step removes about two-thirds of the mapped urbanisation and four-fifths of the mapped greening. Reporting only the net area would overstate what could be tested at all.</a:t>
            </a:r>
            <a:endParaRPr lang="en-US" sz="1125">
              <a:solidFill>
                <a:srgbClr val="1F2C38"/>
              </a:solidFill>
              <a:latin typeface="Times New Roman" panose="02020603050405020304"/>
              <a:ea typeface="Times New Roman" panose="02020603050405020304"/>
            </a:endParaRPr>
          </a:p>
        </p:txBody>
      </p:sp>
      <p:sp>
        <p:nvSpPr>
          <p:cNvPr id="349" name="矩形 348"/>
          <p:cNvSpPr/>
          <p:nvPr/>
        </p:nvSpPr>
        <p:spPr>
          <a:xfrm>
            <a:off x="0" y="0"/>
            <a:ext cx="12192000" cy="57150"/>
          </a:xfrm>
          <a:prstGeom prst="rect">
            <a:avLst/>
          </a:prstGeom>
          <a:solidFill>
            <a:srgbClr val="1F2C38"/>
          </a:solidFill>
        </p:spPr>
        <p:txBody>
          <a:bodyPr/>
          <a:p/>
        </p:txBody>
      </p:sp>
      <p:sp>
        <p:nvSpPr>
          <p:cNvPr id="350" name="矩形 349"/>
          <p:cNvSpPr/>
          <p:nvPr/>
        </p:nvSpPr>
        <p:spPr>
          <a:xfrm>
            <a:off x="0" y="0"/>
            <a:ext cx="3048000" cy="57150"/>
          </a:xfrm>
          <a:prstGeom prst="rect">
            <a:avLst/>
          </a:prstGeom>
          <a:solidFill>
            <a:srgbClr val="B07A45"/>
          </a:solidFill>
        </p:spPr>
        <p:txBody>
          <a:body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351"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5 · RESULTS · COMPOSITION&#13;&#10;        &lt;/Text&gt;&#13;&#10;        &lt;Text style={{ fontFamily: 'Times New Roman, Times, serif', fontSize: 15, lineHeight: 1.3, color: '#8A929B' }}&gt;&#13;&#10;            23 / 34&#13;&#10;        &lt;/Text&gt;&#13;&#10;    &lt;/Box&gt;&#13;&#10;    &lt;Text style={{ fontFamily: 'Times New Roman, Times, serif', fontSize: 34, fontWeight: 'bold', lineHeight: 1.3, color: '#1F2C38', marginTop: 6 }}&gt;&#13;&#10;        Built labels hide substantial vegetation&#13;&#10;    &lt;/Text&gt;&#13;&#10;&#13;&#10;    &lt;Box style={{ flexDirection: 'row', gap: 28, marginTop: 18 }}&gt;&#13;&#10;        &lt;Box style={{ width: 660, flexDirection: 'column' }}&gt;&#13;&#10;            &lt;Image src='assets/fig55_vegetation.png' style={{ width: 660, height: 287, objectFit: 'cover', borderRadius: 8, border: '1px solid #EDE9E2' }} /&gt;&#13;&#10;            &lt;Text style={{ fontFamily: 'Times New Roman, Times, serif', fontSize: 13, lineHeight: 1.5, color: '#8A929B', marginTop: 10 }}&gt;&#13;&#10;                Figure 5.5 Green-cover and tree-canopy proportions for the six selected sites. Fractions use the full polygons before inward buffering, and the three measures overlap.&#13;&#10;            &lt;/Text&gt;&#13;&#10;        &lt;/Box&gt;&#13;&#10;&#13;&#10;        &lt;Box style={{ width: 480, flexDirection: 'column' }}&gt;&#13;&#10;            &lt;Text style={{ fontFamily: 'Times New Roman, Times, serif', fontSize: 19, fontWeight: 'bold', lineHeight: 1.3, color: '#1F2C38' }}&gt;Table 5.2 Independent cover measures, per cent&lt;/Text&gt;&#13;&#10;            &lt;Box style={{ marginTop: 12 }}&gt;&#13;&#10;                &lt;Table&#13;&#10;                    style={{ width: '100%', height: 296 }}&#13;&#10;                    defaultTextStyle={{ fontFamily: 'Times New Roman, Times, serif', fontSize: 12, textAlign: 'left', color: '#1A2226' }}&#13;&#10;                    defaultCellStyle={{&#13;&#10;                        border: {&#13;&#10;                            bottom: { width: 1, color: '#EDE9E2' },&#13;&#10;                            left: { width: 1, color: '#EDE9E2' },&#13;&#10;                        },&#13;&#10;                    }}&#13;&#10;                    cells={[&#13;&#10;                        [&#13;&#10;                            { text: 'Site', textStyle: { bold: true, color: '#F4F1EC', fontSize: 12 }, cellStyle: { background: { color: '#1F2C38' } } },&#13;&#10;                            { text: 'Green cover', textStyle: { bold: true, color: '#F4F1EC', fontSize: 12 }, cellStyle: { background: { color: '#1F2C38' } } },&#13;&#10;                            { text: 'GLA canopy', textStyle: { bold: true, color: '#F4F1EC', fontSize: 12 }, cellStyle: { background: { color: '#1F2C38' } } },&#13;&#10;                            { text: 'TOW canopy', textStyle: { bold: true, color: '#F4F1EC', fontSize: 12 }, cellStyle: { background: { color: '#1F2C38' } } },&#13;&#10;                        ],&#13;&#10;                        [{ text: 'U28', textStyle: { bold: true } }, '28.76', '6.98', '3.82'],&#13;&#10;                        [{ text: 'U106', textStyle: { bold: true }, cellStyle: { background: { color: '#FBF9F6' } } }, { text: '59.99', cellStyle: { background: { color: '#FBF9F6' } } }, { text: '0.00', cellStyle: { background: { color: '#FBF9F6' } } }, { text: '0.00', cellStyle: { background: { color: '#FBF9F6' } } }],&#13;&#10;                        [{ text: 'U167', textStyle: { bold: true } }, '86.45', '12.88', '6.16'],&#13;&#10;                        [{ text: 'G14', textStyle: { bold: true }, cellStyle: { background: { color: '#FBF9F6' } } }, { text: '97.87', cellStyle: { background: { color: '#FBF9F6' } } }, { text: '41.03', cellStyle: { background: { color: '#FBF9F6' } } }, { text: '28.42', cellStyle: { background: { color: '#FBF9F6' } } }],&#13;&#10;                        [{ text: 'G55', textStyle: { bold: true } }, '96.80', '11.96', '12.36'],&#13;&#10;                        [{ text: 'G73', textStyle: { bold: true }, cellStyle: { background: { color: '#FBF9F6' } } }, { text: '98.76', cellStyle: { background: { color: '#FBF9F6' } } }, { text: '39.10', cellStyle: { background: { color: '#FBF9F6' } } }, { text: '11.90', cellStyle: { background: { color: '#FBF9F6' } } }],&#13;&#10;                    ]}&#13;&#10;                /&gt;&#13;&#10;            &lt;/Box&gt;&#13;&#10;&#13;&#10;            &lt;Box style={{ flexDirection: 'row', marginTop: 14 }}&gt;&#13;&#10;                &lt;Box style={{ width: 3, background: '#B07A45' }} /&gt;&#13;&#10;                &lt;Box style={{ flex: 1, background: '#F4F1EC', padding: 14, flexDirection: 'column' }}&gt;&#13;&#10;                    &lt;Text style={{ fontFamily: 'Times New Roman, Times, serif', fontSize: 14, lineHeight: 1.55, color: '#1F2C38' }}&gt;&#13;&#10;                        U167 is labelled Built in the later years while 86.45 per cent of its area is mapped green cover. U106 carries 59.99 per cent green cover and zero canopy in both products. The measures overlap, so they cannot be summed.&#13;&#10;                    &lt;/Text&gt;&#13;&#10;                &lt;/Box&gt;&#13;&#10;            &lt;/Box&gt;&#13;&#10;        &lt;/Box&gt;&#13;&#10;    &lt;/Box&gt;&#13;&#10;&lt;/Slide&gt;&#13;&#10;"/>
        <p:cNvGrpSpPr/>
        <p:nvPr/>
      </p:nvGrpSpPr>
      <p:grpSpPr>
        <a:xfrm>
          <a:off x="0" y="0"/>
          <a:ext cx="0" cy="0"/>
          <a:chOff x="0" y="0"/>
          <a:chExt cx="0" cy="0"/>
        </a:xfrm>
      </p:grpSpPr>
      <p:sp>
        <p:nvSpPr>
          <p:cNvPr id="352" name="矩形 351"/>
          <p:cNvSpPr/>
          <p:nvPr/>
        </p:nvSpPr>
        <p:spPr>
          <a:xfrm>
            <a:off x="0" y="0"/>
            <a:ext cx="12192000" cy="6858000"/>
          </a:xfrm>
          <a:prstGeom prst="rect">
            <a:avLst/>
          </a:prstGeom>
          <a:solidFill>
            <a:srgbClr val="FFFFFF"/>
          </a:solidFill>
        </p:spPr>
        <p:txBody>
          <a:bodyPr/>
          <a:p/>
        </p:txBody>
      </p:sp>
      <p:sp>
        <p:nvSpPr>
          <p:cNvPr id="353" name="文本框 352" descr="{&quot;isTemplate&quot;:true,&quot;type&quot;:&quot;text&quot;}"/>
          <p:cNvSpPr txBox="1"/>
          <p:nvPr/>
        </p:nvSpPr>
        <p:spPr>
          <a:xfrm>
            <a:off x="533400" y="381000"/>
            <a:ext cx="252412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04 · RESULTS · COMPOSITION</a:t>
            </a:r>
            <a:endParaRPr lang="en-US" sz="1125" spc="165">
              <a:solidFill>
                <a:srgbClr val="B07A45"/>
              </a:solidFill>
              <a:latin typeface="Times New Roman" panose="02020603050405020304"/>
              <a:ea typeface="Times New Roman" panose="02020603050405020304"/>
            </a:endParaRPr>
          </a:p>
        </p:txBody>
      </p:sp>
      <p:sp>
        <p:nvSpPr>
          <p:cNvPr id="354" name="文本框 353"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07 / 12</a:t>
            </a:r>
            <a:endParaRPr lang="en-US" sz="1125">
              <a:solidFill>
                <a:srgbClr val="8A929B"/>
              </a:solidFill>
              <a:latin typeface="Times New Roman" panose="02020603050405020304"/>
              <a:ea typeface="Times New Roman" panose="02020603050405020304"/>
            </a:endParaRPr>
          </a:p>
        </p:txBody>
      </p:sp>
      <p:sp>
        <p:nvSpPr>
          <p:cNvPr id="355" name="文本框 354"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Built labels hide substantial vegetation</a:t>
            </a:r>
            <a:endParaRPr lang="en-US" sz="2550" b="1">
              <a:solidFill>
                <a:srgbClr val="1F2C38"/>
              </a:solidFill>
              <a:latin typeface="Times New Roman" panose="02020603050405020304"/>
              <a:ea typeface="Times New Roman" panose="02020603050405020304"/>
            </a:endParaRPr>
          </a:p>
        </p:txBody>
      </p:sp>
      <p:sp>
        <p:nvSpPr>
          <p:cNvPr id="356" name="矩形 355"/>
          <p:cNvSpPr/>
          <p:nvPr/>
        </p:nvSpPr>
        <p:spPr>
          <a:xfrm>
            <a:off x="533400" y="1352550"/>
            <a:ext cx="6286500" cy="2733675"/>
          </a:xfrm>
          <a:prstGeom prst="rect">
            <a:avLst/>
          </a:prstGeom>
          <a:ln w="12700">
            <a:solidFill>
              <a:srgbClr val="EDE9E2"/>
            </a:solidFill>
            <a:prstDash val="solid"/>
          </a:ln>
        </p:spPr>
        <p:txBody>
          <a:bodyPr/>
          <a:p/>
        </p:txBody>
      </p:sp>
      <p:pic>
        <p:nvPicPr>
          <p:cNvPr id="357" name="图片 356"/>
          <p:cNvPicPr>
            <a:picLocks noChangeAspect="1"/>
          </p:cNvPicPr>
          <p:nvPr/>
        </p:nvPicPr>
        <p:blipFill>
          <a:blip r:embed="rId1"/>
          <a:srcRect l="87" r="87"/>
          <a:stretch>
            <a:fillRect/>
          </a:stretch>
        </p:blipFill>
        <p:spPr>
          <a:xfrm>
            <a:off x="533400" y="1352550"/>
            <a:ext cx="6286500" cy="2733675"/>
          </a:xfrm>
          <a:prstGeom prst="roundRect">
            <a:avLst>
              <a:gd name="adj" fmla="val 2787"/>
            </a:avLst>
          </a:prstGeom>
        </p:spPr>
      </p:pic>
      <p:sp>
        <p:nvSpPr>
          <p:cNvPr id="358" name="文本框 357" descr="{&quot;isTemplate&quot;:true,&quot;type&quot;:&quot;text&quot;}"/>
          <p:cNvSpPr txBox="1"/>
          <p:nvPr/>
        </p:nvSpPr>
        <p:spPr>
          <a:xfrm>
            <a:off x="533400" y="4181475"/>
            <a:ext cx="6286500" cy="447675"/>
          </a:xfrm>
          <a:prstGeom prst="rect">
            <a:avLst/>
          </a:prstGeom>
        </p:spPr>
        <p:txBody>
          <a:bodyPr wrap="square" lIns="0" tIns="0" rIns="0" bIns="0">
            <a:normAutofit/>
          </a:bodyPr>
          <a:p>
            <a:pPr>
              <a:lnSpc>
                <a:spcPct val="150000"/>
              </a:lnSpc>
            </a:pPr>
            <a:r>
              <a:rPr lang="en-US" sz="975">
                <a:solidFill>
                  <a:srgbClr val="8A929B"/>
                </a:solidFill>
                <a:latin typeface="Times New Roman" panose="02020603050405020304"/>
                <a:ea typeface="Times New Roman" panose="02020603050405020304"/>
              </a:rPr>
              <a:t>Figure 5.5 Green-cover and canopy fractions in full polygons. Sources: Greater London Authority (2024b); Forestry Commission (2025).</a:t>
            </a:r>
            <a:endParaRPr lang="en-US" sz="975">
              <a:solidFill>
                <a:srgbClr val="8A929B"/>
              </a:solidFill>
              <a:latin typeface="Times New Roman" panose="02020603050405020304"/>
              <a:ea typeface="Times New Roman" panose="02020603050405020304"/>
            </a:endParaRPr>
          </a:p>
        </p:txBody>
      </p:sp>
      <p:sp>
        <p:nvSpPr>
          <p:cNvPr id="359" name="文本框 358" descr="{&quot;isTemplate&quot;:true,&quot;type&quot;:&quot;text&quot;}"/>
          <p:cNvSpPr txBox="1"/>
          <p:nvPr/>
        </p:nvSpPr>
        <p:spPr>
          <a:xfrm>
            <a:off x="7086600" y="1352550"/>
            <a:ext cx="4572000" cy="285750"/>
          </a:xfrm>
          <a:prstGeom prst="rect">
            <a:avLst/>
          </a:prstGeom>
        </p:spPr>
        <p:txBody>
          <a:bodyPr wrap="none" lIns="0" tIns="0" rIns="0" bIns="0"/>
          <a:p>
            <a:pPr>
              <a:lnSpc>
                <a:spcPct val="130000"/>
              </a:lnSpc>
            </a:pPr>
            <a:r>
              <a:rPr lang="en-US" sz="1425" b="1">
                <a:solidFill>
                  <a:srgbClr val="1F2C38"/>
                </a:solidFill>
                <a:latin typeface="Times New Roman" panose="02020603050405020304"/>
                <a:ea typeface="Times New Roman" panose="02020603050405020304"/>
              </a:rPr>
              <a:t>Table 5.2 Independent cover measures, per cent</a:t>
            </a:r>
            <a:endParaRPr lang="en-US" sz="1425" b="1">
              <a:solidFill>
                <a:srgbClr val="1F2C38"/>
              </a:solidFill>
              <a:latin typeface="Times New Roman" panose="02020603050405020304"/>
              <a:ea typeface="Times New Roman" panose="02020603050405020304"/>
            </a:endParaRPr>
          </a:p>
        </p:txBody>
      </p:sp>
      <p:graphicFrame>
        <p:nvGraphicFramePr>
          <p:cNvPr id="360" name="表格 359"/>
          <p:cNvGraphicFramePr/>
          <p:nvPr/>
        </p:nvGraphicFramePr>
        <p:xfrm>
          <a:off x="7086600" y="1752600"/>
          <a:ext cx="4572000" cy="2819400"/>
        </p:xfrm>
        <a:graphic>
          <a:graphicData uri="http://schemas.openxmlformats.org/drawingml/2006/table">
            <a:tbl>
              <a:tblPr/>
              <a:tblGrid>
                <a:gridCol w="635289"/>
                <a:gridCol w="1260164"/>
                <a:gridCol w="1312237"/>
                <a:gridCol w="1364310"/>
              </a:tblGrid>
              <a:tr h="402771">
                <a:tc>
                  <a:txBody>
                    <a:bodyPr wrap="square">
                      <a:spAutoFit/>
                    </a:bodyPr>
                    <a:p>
                      <a:pPr marL="114300" marR="114300" algn="l">
                        <a:lnSpc>
                          <a:spcPct val="120000"/>
                        </a:lnSpc>
                      </a:pPr>
                      <a:r>
                        <a:rPr sz="900" b="1">
                          <a:solidFill>
                            <a:srgbClr val="F4F1EC"/>
                          </a:solidFill>
                          <a:latin typeface="Times New Roman" panose="02020603050405020304"/>
                          <a:ea typeface="Times New Roman" panose="02020603050405020304"/>
                        </a:rPr>
                        <a:t>Site</a:t>
                      </a:r>
                      <a:endParaRPr sz="900"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00" b="1">
                          <a:solidFill>
                            <a:srgbClr val="F4F1EC"/>
                          </a:solidFill>
                          <a:latin typeface="Times New Roman" panose="02020603050405020304"/>
                          <a:ea typeface="Times New Roman" panose="02020603050405020304"/>
                        </a:rPr>
                        <a:t>Green cover</a:t>
                      </a:r>
                      <a:endParaRPr sz="900"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00" b="1">
                          <a:solidFill>
                            <a:srgbClr val="F4F1EC"/>
                          </a:solidFill>
                          <a:latin typeface="Times New Roman" panose="02020603050405020304"/>
                          <a:ea typeface="Times New Roman" panose="02020603050405020304"/>
                        </a:rPr>
                        <a:t>GLA canopy</a:t>
                      </a:r>
                      <a:endParaRPr sz="900"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c>
                  <a:txBody>
                    <a:bodyPr wrap="square">
                      <a:spAutoFit/>
                    </a:bodyPr>
                    <a:p>
                      <a:pPr marL="114300" marR="114300" algn="l">
                        <a:lnSpc>
                          <a:spcPct val="120000"/>
                        </a:lnSpc>
                      </a:pPr>
                      <a:r>
                        <a:rPr sz="900" b="1">
                          <a:solidFill>
                            <a:srgbClr val="F4F1EC"/>
                          </a:solidFill>
                          <a:latin typeface="Times New Roman" panose="02020603050405020304"/>
                          <a:ea typeface="Times New Roman" panose="02020603050405020304"/>
                        </a:rPr>
                        <a:t>TOW canopy</a:t>
                      </a:r>
                      <a:endParaRPr sz="900" b="1">
                        <a:solidFill>
                          <a:srgbClr val="F4F1EC"/>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1F2C38"/>
                    </a:solidFill>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U28</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28.76</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6.98</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3.82</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U106</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59.99</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0.00</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0.00</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U167</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86.45</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12.88</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6.16</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G14</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97.87</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41.03</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28.42</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G55</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96.80</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11.96</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12.36</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tcPr>
                </a:tc>
              </a:tr>
              <a:tr h="402771">
                <a:tc>
                  <a:txBody>
                    <a:bodyPr wrap="square">
                      <a:spAutoFit/>
                    </a:bodyPr>
                    <a:p>
                      <a:pPr marL="114300" marR="114300" algn="l">
                        <a:lnSpc>
                          <a:spcPct val="120000"/>
                        </a:lnSpc>
                      </a:pPr>
                      <a:r>
                        <a:rPr sz="900" b="1">
                          <a:solidFill>
                            <a:srgbClr val="1A2226"/>
                          </a:solidFill>
                          <a:latin typeface="Times New Roman" panose="02020603050405020304"/>
                          <a:ea typeface="Times New Roman" panose="02020603050405020304"/>
                        </a:rPr>
                        <a:t>G73</a:t>
                      </a:r>
                      <a:endParaRPr sz="900" b="1">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98.76</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39.10</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c>
                  <a:txBody>
                    <a:bodyPr wrap="square">
                      <a:spAutoFit/>
                    </a:bodyPr>
                    <a:p>
                      <a:pPr marL="114300" marR="114300" algn="l">
                        <a:lnSpc>
                          <a:spcPct val="120000"/>
                        </a:lnSpc>
                      </a:pPr>
                      <a:r>
                        <a:rPr sz="900">
                          <a:solidFill>
                            <a:srgbClr val="1A2226"/>
                          </a:solidFill>
                          <a:latin typeface="Times New Roman" panose="02020603050405020304"/>
                          <a:ea typeface="Times New Roman" panose="02020603050405020304"/>
                        </a:rPr>
                        <a:t>11.90</a:t>
                      </a:r>
                      <a:endParaRPr sz="900">
                        <a:solidFill>
                          <a:srgbClr val="1A2226"/>
                        </a:solidFill>
                        <a:latin typeface="Times New Roman" panose="02020603050405020304"/>
                        <a:ea typeface="Times New Roman" panose="02020603050405020304"/>
                      </a:endParaRPr>
                    </a:p>
                  </a:txBody>
                  <a:tcPr marL="0" marR="0" marT="0" marB="0" anchor="ctr">
                    <a:lnL>
                      <a:noFill/>
                    </a:lnL>
                    <a:lnR>
                      <a:noFill/>
                    </a:lnR>
                    <a:lnT>
                      <a:noFill/>
                    </a:lnT>
                    <a:lnB>
                      <a:noFill/>
                    </a:lnB>
                    <a:solidFill>
                      <a:srgbClr val="FBF9F6"/>
                    </a:solidFill>
                  </a:tcPr>
                </a:tc>
              </a:tr>
            </a:tbl>
          </a:graphicData>
        </a:graphic>
      </p:graphicFrame>
      <p:sp>
        <p:nvSpPr>
          <p:cNvPr id="361" name="矩形 360"/>
          <p:cNvSpPr/>
          <p:nvPr/>
        </p:nvSpPr>
        <p:spPr>
          <a:xfrm>
            <a:off x="7086600" y="4705350"/>
            <a:ext cx="28575" cy="1019175"/>
          </a:xfrm>
          <a:prstGeom prst="rect">
            <a:avLst/>
          </a:prstGeom>
          <a:solidFill>
            <a:srgbClr val="B07A45"/>
          </a:solidFill>
        </p:spPr>
        <p:txBody>
          <a:bodyPr/>
          <a:p/>
        </p:txBody>
      </p:sp>
      <p:sp>
        <p:nvSpPr>
          <p:cNvPr id="362" name="矩形 361"/>
          <p:cNvSpPr/>
          <p:nvPr/>
        </p:nvSpPr>
        <p:spPr>
          <a:xfrm>
            <a:off x="7115175" y="4705350"/>
            <a:ext cx="4543425" cy="1019175"/>
          </a:xfrm>
          <a:prstGeom prst="rect">
            <a:avLst/>
          </a:prstGeom>
          <a:solidFill>
            <a:srgbClr val="F4F1EC"/>
          </a:solidFill>
        </p:spPr>
        <p:txBody>
          <a:bodyPr/>
          <a:p/>
        </p:txBody>
      </p:sp>
      <p:sp>
        <p:nvSpPr>
          <p:cNvPr id="363" name="文本框 362" descr="{&quot;isTemplate&quot;:true,&quot;type&quot;:&quot;text&quot;}"/>
          <p:cNvSpPr txBox="1"/>
          <p:nvPr/>
        </p:nvSpPr>
        <p:spPr>
          <a:xfrm>
            <a:off x="7248525" y="4838700"/>
            <a:ext cx="4276725" cy="752475"/>
          </a:xfrm>
          <a:prstGeom prst="rect">
            <a:avLst/>
          </a:prstGeom>
        </p:spPr>
        <p:txBody>
          <a:bodyPr wrap="square" lIns="0" tIns="0" rIns="0" bIns="0">
            <a:normAutofit/>
          </a:bodyPr>
          <a:p>
            <a:pPr>
              <a:lnSpc>
                <a:spcPct val="155000"/>
              </a:lnSpc>
            </a:pPr>
            <a:r>
              <a:rPr lang="en-US" sz="1050">
                <a:solidFill>
                  <a:srgbClr val="1F2C38"/>
                </a:solidFill>
                <a:latin typeface="Times New Roman" panose="02020603050405020304"/>
                <a:ea typeface="Times New Roman" panose="02020603050405020304"/>
              </a:rPr>
              <a:t>U167 is labelled Built in the later years while 86.45 per cent of its area is mapped green cover. U106 carries 59.99 per cent green cover and zero canopy in both products. The measures overlap, so they cannot be summed.</a:t>
            </a:r>
            <a:endParaRPr lang="en-US" sz="1050">
              <a:solidFill>
                <a:srgbClr val="1F2C38"/>
              </a:solidFill>
              <a:latin typeface="Times New Roman" panose="02020603050405020304"/>
              <a:ea typeface="Times New Roman" panose="02020603050405020304"/>
            </a:endParaRPr>
          </a:p>
        </p:txBody>
      </p:sp>
      <p:sp>
        <p:nvSpPr>
          <p:cNvPr id="364" name="矩形 363"/>
          <p:cNvSpPr/>
          <p:nvPr/>
        </p:nvSpPr>
        <p:spPr>
          <a:xfrm>
            <a:off x="0" y="0"/>
            <a:ext cx="12192000" cy="57150"/>
          </a:xfrm>
          <a:prstGeom prst="rect">
            <a:avLst/>
          </a:prstGeom>
          <a:solidFill>
            <a:srgbClr val="1F2C38"/>
          </a:solidFill>
        </p:spPr>
        <p:txBody>
          <a:bodyPr/>
          <a:p/>
        </p:txBody>
      </p:sp>
      <p:sp>
        <p:nvSpPr>
          <p:cNvPr id="365" name="矩形 364"/>
          <p:cNvSpPr/>
          <p:nvPr/>
        </p:nvSpPr>
        <p:spPr>
          <a:xfrm>
            <a:off x="0" y="0"/>
            <a:ext cx="3048000" cy="57150"/>
          </a:xfrm>
          <a:prstGeom prst="rect">
            <a:avLst/>
          </a:prstGeom>
          <a:solidFill>
            <a:srgbClr val="B07A45"/>
          </a:solidFill>
        </p:spPr>
        <p:txBody>
          <a:body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390"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5 · RESULTS · URBANISATION&#13;&#10;        &lt;/Text&gt;&#13;&#10;        &lt;Text style={{ fontFamily: 'Times New Roman, Times, serif', fontSize: 15, lineHeight: 1.3, color: '#8A929B' }}&gt;&#13;&#10;            25 / 34&#13;&#10;        &lt;/Text&gt;&#13;&#10;    &lt;/Box&gt;&#13;&#10;&#13;&#10;    &lt;Box style={{ flexDirection: 'row', gap: 26, marginTop: 20 }}&gt;&#13;&#10;        &lt;Box style={{ width: 5, background: '#B07A45', borderRadius: 2 }} /&gt;&#13;&#10;        &lt;Box style={{ width: 1137, flexDirection: 'column' }}&gt;&#13;&#10;            &lt;Text style={{ fontFamily: 'Times New Roman, Times, serif', fontSize: 15, letterSpacing: 2, lineHeight: 1.3, color: '#8A929B' }}&gt;&#13;&#10;                URBANISATION · MEDIAN PAIRED CHANGE TO 2025&#13;&#10;            &lt;/Text&gt;&#13;&#10;            &lt;Text style={{ fontFamily: 'Times New Roman, Times, serif', fontSize: 72, fontWeight: 'bold', lineHeight: 1.05, color: '#B07A45', marginTop: 6 }}&gt;&#13;&#10;                +1.96 °C&#13;&#10;            &lt;/Text&gt;&#13;&#10;            &lt;Text style={{ fontFamily: 'Times New Roman, Times, serif', fontSize: 20, lineHeight: 1.4, color: '#1F2C38', marginTop: 10 }}&gt;&#13;&#10;                All three pairs are positive: U28 +3.09, U106 +1.60 and U167 +1.20 degrees.&#13;&#10;            &lt;/Text&gt;&#13;&#10;        &lt;/Box&gt;&#13;&#10;    &lt;/Box&gt;&#13;&#10;&#13;&#10;    &lt;Box style={{ flexDirection: 'row', gap: 34, marginTop: 18 }}&gt;&#13;&#10;        &lt;Box style={{ width: 656, flexDirection: 'column' }}&gt;&#13;&#10;            &lt;Box style={{ flexDirection: 'row' }}&gt;&#13;&#10;                &lt;Box style={{ width: 3, background: '#B07A45' }} /&gt;&#13;&#10;                &lt;Box style={{ flex: 1, background: '#FBF9F6', padding: 14, flexDirection: 'column' }}&gt;&#13;&#10;                    &lt;Text style={{ fontFamily: 'Times New Roman, Times, serif', fontSize: 16, fontWeight: 'bold', lineHeight: 1.4, color: '#1F2C38' }}&gt;The sign is stable, the size is not&lt;/Text&gt;&#13;&#10;                    &lt;Text style={{ fontFamily: 'Times New Roman, Times, serif', fontSize: 14, lineHeight: 1.55, color: '#55606A', marginTop: 5 }}&gt;The relative change ranges from +1.20 to +3.09 degrees, so the group direction is common but the magnitude is site-specific.&lt;/Text&gt;&#13;&#10;                &lt;/Box&gt;&#13;&#10;            &lt;/Box&gt;&#13;&#10;            &lt;Box style={{ flexDirection: 'row', marginTop: 10 }}&gt;&#13;&#10;                &lt;Box style={{ width: 3, background: '#B07A45' }} /&gt;&#13;&#10;                &lt;Box style={{ flex: 1, background: '#FBF9F6', padding: 14, flexDirection: 'column' }}&gt;&#13;&#10;                    &lt;Text style={{ fontFamily: 'Times New Roman, Times, serif', fontSize: 16, fontWeight: 'bold', lineHeight: 1.4, color: '#1F2C38' }}&gt;The separation narrowed rather than reversed&lt;/Text&gt;&#13;&#10;                    &lt;Text style={{ fontFamily: 'Times New Roman, Times, serif', fontSize: 14, lineHeight: 1.55, color: '#55606A', marginTop: 5 }}&gt;U28 warmed +4.76 degrees while its control warmed +1.67, so the control also warmed over the same interval.&lt;/Text&gt;&#13;&#10;                &lt;/Box&gt;&#13;&#10;            &lt;/Box&gt;&#13;&#10;            &lt;Box style={{ flexDirection: 'row', marginTop: 10 }}&gt;&#13;&#10;                &lt;Box style={{ width: 3, background: '#B07A45' }} /&gt;&#13;&#10;                &lt;Box style={{ flex: 1, background: '#FBF9F6', padding: 14, flexDirection: 'column' }}&gt;&#13;&#10;                    &lt;Text style={{ fontFamily: 'Times New Roman, Times, serif', fontSize: 16, fontWeight: 'bold', lineHeight: 1.4, color: '#1F2C38' }}&gt;Means agree with medians in direction&lt;/Text&gt;&#13;&#10;                    &lt;Text style={{ fontFamily: 'Times New Roman, Times, serif', fontSize: 14, lineHeight: 1.55, color: '#55606A', marginTop: 5 }}&gt;Under mean aggregation the group value is +1.00 degrees, still positive, so this result is not an artefact of the statistic chosen.&lt;/Text&gt;&#13;&#10;                &lt;/Box&gt;&#13;&#10;            &lt;/Box&gt;&#13;&#10;        &lt;/Box&gt;&#13;&#10;&#13;&#10;        &lt;Box style={{ width: 478, flexDirection: 'column' }}&gt;&#13;&#10;            &lt;Image src='assets/fig59_urb_temp.png' style={{ width: 478, height: 194, objectFit: 'cover', borderRadius: 8, border: '1px solid #EDE9E2' }} /&gt;&#13;&#10;            &lt;Text style={{ fontFamily: 'Times New Roman, Times, serif', fontSize: 12, lineHeight: 1.5, color: '#8A929B', marginTop: 8 }}&gt;&#13;&#10;                Figure 5.9 Sample and control temperatures for the three urbanisation pairs. Lines connect the observed summers and do not indicate a continuous trend.&#13;&#10;            &lt;/Text&gt;&#13;&#10;        &lt;/Box&gt;&#13;&#10;    &lt;/Box&gt;&#13;&#10;&#13;&#10;    &lt;Box style={{ background: '#1F2C38', borderRadius: 10, padding: 18, marginTop: 16, flexDirection: 'row', alignItems: 'center', gap: 20 }}&gt;&#13;&#10;        &lt;Box style={{ width: 4, height: 40, background: '#B07A45' }} /&gt;&#13;&#10;        &lt;Text style={{ fontFamily: 'Times New Roman, Times, serif', fontSize: 16, lineHeight: 1.55, color: '#F4F1EC' }}&gt;&#13;&#10;            This is a narrowing advantage, not a conversion into a heat island: the sites gained heat relative to their references.&#13;&#10;        &lt;/Text&gt;&#13;&#10;    &lt;/Box&gt;&#13;&#10;&lt;/Slide&gt;&#13;&#10;"/>
        <p:cNvGrpSpPr/>
        <p:nvPr/>
      </p:nvGrpSpPr>
      <p:grpSpPr>
        <a:xfrm>
          <a:off x="0" y="0"/>
          <a:ext cx="0" cy="0"/>
          <a:chOff x="0" y="0"/>
          <a:chExt cx="0" cy="0"/>
        </a:xfrm>
      </p:grpSpPr>
      <p:sp>
        <p:nvSpPr>
          <p:cNvPr id="391" name="矩形 390"/>
          <p:cNvSpPr/>
          <p:nvPr/>
        </p:nvSpPr>
        <p:spPr>
          <a:xfrm>
            <a:off x="0" y="0"/>
            <a:ext cx="12192000" cy="6858000"/>
          </a:xfrm>
          <a:prstGeom prst="rect">
            <a:avLst/>
          </a:prstGeom>
          <a:solidFill>
            <a:srgbClr val="FFFFFF"/>
          </a:solidFill>
        </p:spPr>
        <p:txBody>
          <a:bodyPr/>
          <a:p/>
        </p:txBody>
      </p:sp>
      <p:sp>
        <p:nvSpPr>
          <p:cNvPr id="392" name="文本框 391" descr="{&quot;isTemplate&quot;:true,&quot;type&quot;:&quot;text&quot;}"/>
          <p:cNvSpPr txBox="1"/>
          <p:nvPr/>
        </p:nvSpPr>
        <p:spPr>
          <a:xfrm>
            <a:off x="533400" y="381000"/>
            <a:ext cx="263842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04 · RESULTS · URBANISATION</a:t>
            </a:r>
            <a:endParaRPr lang="en-US" sz="1125" spc="165">
              <a:solidFill>
                <a:srgbClr val="B07A45"/>
              </a:solidFill>
              <a:latin typeface="Times New Roman" panose="02020603050405020304"/>
              <a:ea typeface="Times New Roman" panose="02020603050405020304"/>
            </a:endParaRPr>
          </a:p>
        </p:txBody>
      </p:sp>
      <p:sp>
        <p:nvSpPr>
          <p:cNvPr id="393" name="文本框 392"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08 / 12</a:t>
            </a:r>
            <a:endParaRPr lang="en-US" sz="1125">
              <a:solidFill>
                <a:srgbClr val="8A929B"/>
              </a:solidFill>
              <a:latin typeface="Times New Roman" panose="02020603050405020304"/>
              <a:ea typeface="Times New Roman" panose="02020603050405020304"/>
            </a:endParaRPr>
          </a:p>
        </p:txBody>
      </p:sp>
      <p:sp>
        <p:nvSpPr>
          <p:cNvPr id="394" name="圆角矩形 393"/>
          <p:cNvSpPr/>
          <p:nvPr/>
        </p:nvSpPr>
        <p:spPr>
          <a:xfrm>
            <a:off x="533400" y="800100"/>
            <a:ext cx="47625" cy="1571625"/>
          </a:xfrm>
          <a:prstGeom prst="roundRect">
            <a:avLst>
              <a:gd name="adj" fmla="val 40000"/>
            </a:avLst>
          </a:prstGeom>
          <a:solidFill>
            <a:srgbClr val="B07A45"/>
          </a:solidFill>
        </p:spPr>
        <p:txBody>
          <a:bodyPr/>
          <a:p/>
        </p:txBody>
      </p:sp>
      <p:sp>
        <p:nvSpPr>
          <p:cNvPr id="395" name="文本框 394" descr="{&quot;isTemplate&quot;:true,&quot;type&quot;:&quot;text&quot;}"/>
          <p:cNvSpPr txBox="1"/>
          <p:nvPr/>
        </p:nvSpPr>
        <p:spPr>
          <a:xfrm>
            <a:off x="828675" y="800100"/>
            <a:ext cx="10829925" cy="228600"/>
          </a:xfrm>
          <a:prstGeom prst="rect">
            <a:avLst/>
          </a:prstGeom>
        </p:spPr>
        <p:txBody>
          <a:bodyPr wrap="none" lIns="0" tIns="0" rIns="0" bIns="0"/>
          <a:p>
            <a:pPr>
              <a:lnSpc>
                <a:spcPct val="130000"/>
              </a:lnSpc>
            </a:pPr>
            <a:r>
              <a:rPr lang="en-US" sz="1125" spc="150">
                <a:solidFill>
                  <a:srgbClr val="8A929B"/>
                </a:solidFill>
                <a:latin typeface="Times New Roman" panose="02020603050405020304"/>
                <a:ea typeface="Times New Roman" panose="02020603050405020304"/>
              </a:rPr>
              <a:t>URBANISATION · GROUP MEAN CHANGE FROM SUMMER-MEDIAN LST</a:t>
            </a:r>
            <a:endParaRPr lang="en-US" sz="1125" spc="150">
              <a:solidFill>
                <a:srgbClr val="8A929B"/>
              </a:solidFill>
              <a:latin typeface="Times New Roman" panose="02020603050405020304"/>
              <a:ea typeface="Times New Roman" panose="02020603050405020304"/>
            </a:endParaRPr>
          </a:p>
        </p:txBody>
      </p:sp>
      <p:sp>
        <p:nvSpPr>
          <p:cNvPr id="396" name="文本框 395" descr="{&quot;isTemplate&quot;:true,&quot;type&quot;:&quot;text&quot;}"/>
          <p:cNvSpPr txBox="1"/>
          <p:nvPr/>
        </p:nvSpPr>
        <p:spPr>
          <a:xfrm>
            <a:off x="828675" y="1085850"/>
            <a:ext cx="10829925" cy="866775"/>
          </a:xfrm>
          <a:prstGeom prst="rect">
            <a:avLst/>
          </a:prstGeom>
        </p:spPr>
        <p:txBody>
          <a:bodyPr wrap="none" lIns="0" tIns="0" rIns="0" bIns="0"/>
          <a:p>
            <a:pPr>
              <a:lnSpc>
                <a:spcPct val="105000"/>
              </a:lnSpc>
            </a:pPr>
            <a:r>
              <a:rPr lang="en-US" sz="5400" b="1">
                <a:solidFill>
                  <a:srgbClr val="B07A45"/>
                </a:solidFill>
                <a:latin typeface="Times New Roman" panose="02020603050405020304"/>
                <a:ea typeface="Times New Roman" panose="02020603050405020304"/>
              </a:rPr>
              <a:t>+1.96 °C</a:t>
            </a:r>
            <a:endParaRPr lang="en-US" sz="5400" b="1">
              <a:solidFill>
                <a:srgbClr val="B07A45"/>
              </a:solidFill>
              <a:latin typeface="Times New Roman" panose="02020603050405020304"/>
              <a:ea typeface="Times New Roman" panose="02020603050405020304"/>
            </a:endParaRPr>
          </a:p>
        </p:txBody>
      </p:sp>
      <p:sp>
        <p:nvSpPr>
          <p:cNvPr id="397" name="文本框 396" descr="{&quot;isTemplate&quot;:true,&quot;type&quot;:&quot;text&quot;}"/>
          <p:cNvSpPr txBox="1"/>
          <p:nvPr/>
        </p:nvSpPr>
        <p:spPr>
          <a:xfrm>
            <a:off x="828675" y="2047875"/>
            <a:ext cx="10829925" cy="323850"/>
          </a:xfrm>
          <a:prstGeom prst="rect">
            <a:avLst/>
          </a:prstGeom>
        </p:spPr>
        <p:txBody>
          <a:bodyPr wrap="none" lIns="0" tIns="0" rIns="0" bIns="0"/>
          <a:p>
            <a:pPr>
              <a:lnSpc>
                <a:spcPct val="140000"/>
              </a:lnSpc>
            </a:pPr>
            <a:r>
              <a:rPr lang="en-US" sz="1500">
                <a:solidFill>
                  <a:srgbClr val="1F2C38"/>
                </a:solidFill>
                <a:latin typeface="Times New Roman" panose="02020603050405020304"/>
                <a:ea typeface="Times New Roman" panose="02020603050405020304"/>
              </a:rPr>
              <a:t>All three pairs are positive: U28 +3.09, U106 +1.60 and U167 +1.20 degrees.</a:t>
            </a:r>
            <a:endParaRPr lang="en-US" sz="1500">
              <a:solidFill>
                <a:srgbClr val="1F2C38"/>
              </a:solidFill>
              <a:latin typeface="Times New Roman" panose="02020603050405020304"/>
              <a:ea typeface="Times New Roman" panose="02020603050405020304"/>
            </a:endParaRPr>
          </a:p>
        </p:txBody>
      </p:sp>
      <p:sp>
        <p:nvSpPr>
          <p:cNvPr id="398" name="矩形 397"/>
          <p:cNvSpPr/>
          <p:nvPr/>
        </p:nvSpPr>
        <p:spPr>
          <a:xfrm>
            <a:off x="533400" y="2543175"/>
            <a:ext cx="28575" cy="1076325"/>
          </a:xfrm>
          <a:prstGeom prst="rect">
            <a:avLst/>
          </a:prstGeom>
          <a:solidFill>
            <a:srgbClr val="B07A45"/>
          </a:solidFill>
        </p:spPr>
        <p:txBody>
          <a:bodyPr/>
          <a:p/>
        </p:txBody>
      </p:sp>
      <p:sp>
        <p:nvSpPr>
          <p:cNvPr id="399" name="矩形 398"/>
          <p:cNvSpPr/>
          <p:nvPr/>
        </p:nvSpPr>
        <p:spPr>
          <a:xfrm>
            <a:off x="561975" y="2543175"/>
            <a:ext cx="6219825" cy="1076325"/>
          </a:xfrm>
          <a:prstGeom prst="rect">
            <a:avLst/>
          </a:prstGeom>
          <a:solidFill>
            <a:srgbClr val="FBF9F6"/>
          </a:solidFill>
        </p:spPr>
        <p:txBody>
          <a:bodyPr/>
          <a:p/>
        </p:txBody>
      </p:sp>
      <p:sp>
        <p:nvSpPr>
          <p:cNvPr id="400" name="文本框 399" descr="{&quot;isTemplate&quot;:true,&quot;type&quot;:&quot;text&quot;}"/>
          <p:cNvSpPr txBox="1"/>
          <p:nvPr/>
        </p:nvSpPr>
        <p:spPr>
          <a:xfrm>
            <a:off x="695325" y="2676525"/>
            <a:ext cx="5953125"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The sign is stable, the size is not</a:t>
            </a:r>
            <a:endParaRPr lang="en-US" sz="1200" b="1">
              <a:solidFill>
                <a:srgbClr val="1F2C38"/>
              </a:solidFill>
              <a:latin typeface="Times New Roman" panose="02020603050405020304"/>
              <a:ea typeface="Times New Roman" panose="02020603050405020304"/>
            </a:endParaRPr>
          </a:p>
        </p:txBody>
      </p:sp>
      <p:sp>
        <p:nvSpPr>
          <p:cNvPr id="401" name="文本框 400" descr="{&quot;isTemplate&quot;:true,&quot;type&quot;:&quot;text&quot;}"/>
          <p:cNvSpPr txBox="1"/>
          <p:nvPr/>
        </p:nvSpPr>
        <p:spPr>
          <a:xfrm>
            <a:off x="695325" y="2981325"/>
            <a:ext cx="5953125" cy="504825"/>
          </a:xfrm>
          <a:prstGeom prst="rect">
            <a:avLst/>
          </a:prstGeom>
        </p:spPr>
        <p:txBody>
          <a:bodyPr wrap="square" lIns="0" tIns="0" rIns="0" bIns="0">
            <a:normAutofit/>
          </a:bodyPr>
          <a:p>
            <a:pPr>
              <a:lnSpc>
                <a:spcPct val="155000"/>
              </a:lnSpc>
            </a:pPr>
            <a:r>
              <a:rPr lang="en-US" sz="1050">
                <a:solidFill>
                  <a:srgbClr val="55606A"/>
                </a:solidFill>
                <a:latin typeface="Times New Roman" panose="02020603050405020304"/>
                <a:ea typeface="Times New Roman" panose="02020603050405020304"/>
              </a:rPr>
              <a:t>The relative change ranges from +1.20 to +3.09 degrees, so the group direction is common but the magnitude is site-specific.</a:t>
            </a:r>
            <a:endParaRPr lang="en-US" sz="1050">
              <a:solidFill>
                <a:srgbClr val="55606A"/>
              </a:solidFill>
              <a:latin typeface="Times New Roman" panose="02020603050405020304"/>
              <a:ea typeface="Times New Roman" panose="02020603050405020304"/>
            </a:endParaRPr>
          </a:p>
        </p:txBody>
      </p:sp>
      <p:sp>
        <p:nvSpPr>
          <p:cNvPr id="402" name="矩形 401"/>
          <p:cNvSpPr/>
          <p:nvPr/>
        </p:nvSpPr>
        <p:spPr>
          <a:xfrm>
            <a:off x="533400" y="3714750"/>
            <a:ext cx="28575" cy="828675"/>
          </a:xfrm>
          <a:prstGeom prst="rect">
            <a:avLst/>
          </a:prstGeom>
          <a:solidFill>
            <a:srgbClr val="B07A45"/>
          </a:solidFill>
        </p:spPr>
        <p:txBody>
          <a:bodyPr/>
          <a:p/>
        </p:txBody>
      </p:sp>
      <p:sp>
        <p:nvSpPr>
          <p:cNvPr id="403" name="矩形 402"/>
          <p:cNvSpPr/>
          <p:nvPr/>
        </p:nvSpPr>
        <p:spPr>
          <a:xfrm>
            <a:off x="561975" y="3714750"/>
            <a:ext cx="6219825" cy="828675"/>
          </a:xfrm>
          <a:prstGeom prst="rect">
            <a:avLst/>
          </a:prstGeom>
          <a:solidFill>
            <a:srgbClr val="FBF9F6"/>
          </a:solidFill>
        </p:spPr>
        <p:txBody>
          <a:bodyPr/>
          <a:p/>
        </p:txBody>
      </p:sp>
      <p:sp>
        <p:nvSpPr>
          <p:cNvPr id="404" name="文本框 403" descr="{&quot;isTemplate&quot;:true,&quot;type&quot;:&quot;text&quot;}"/>
          <p:cNvSpPr txBox="1"/>
          <p:nvPr/>
        </p:nvSpPr>
        <p:spPr>
          <a:xfrm>
            <a:off x="695325" y="3848100"/>
            <a:ext cx="5953125"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At U28, both the site and its reference warmed</a:t>
            </a:r>
            <a:endParaRPr lang="en-US" sz="1200" b="1">
              <a:solidFill>
                <a:srgbClr val="1F2C38"/>
              </a:solidFill>
              <a:latin typeface="Times New Roman" panose="02020603050405020304"/>
              <a:ea typeface="Times New Roman" panose="02020603050405020304"/>
            </a:endParaRPr>
          </a:p>
        </p:txBody>
      </p:sp>
      <p:sp>
        <p:nvSpPr>
          <p:cNvPr id="405" name="文本框 404" descr="{&quot;isTemplate&quot;:true,&quot;type&quot;:&quot;text&quot;}"/>
          <p:cNvSpPr txBox="1"/>
          <p:nvPr/>
        </p:nvSpPr>
        <p:spPr>
          <a:xfrm>
            <a:off x="695325" y="4152900"/>
            <a:ext cx="5953125" cy="257175"/>
          </a:xfrm>
          <a:prstGeom prst="rect">
            <a:avLst/>
          </a:prstGeom>
        </p:spPr>
        <p:txBody>
          <a:bodyPr wrap="none" lIns="0" tIns="0" rIns="0" bIns="0"/>
          <a:p>
            <a:pPr>
              <a:lnSpc>
                <a:spcPct val="155000"/>
              </a:lnSpc>
            </a:pPr>
            <a:r>
              <a:rPr lang="en-US" sz="1050">
                <a:solidFill>
                  <a:srgbClr val="55606A"/>
                </a:solidFill>
                <a:latin typeface="Times New Roman" panose="02020603050405020304"/>
                <a:ea typeface="Times New Roman" panose="02020603050405020304"/>
              </a:rPr>
              <a:t>U28 warmed +4.76 degrees while its control warmed +1.67, so the control also warmed over the same interval.</a:t>
            </a:r>
            <a:endParaRPr lang="en-US" sz="1050">
              <a:solidFill>
                <a:srgbClr val="55606A"/>
              </a:solidFill>
              <a:latin typeface="Times New Roman" panose="02020603050405020304"/>
              <a:ea typeface="Times New Roman" panose="02020603050405020304"/>
            </a:endParaRPr>
          </a:p>
        </p:txBody>
      </p:sp>
      <p:sp>
        <p:nvSpPr>
          <p:cNvPr id="406" name="矩形 405"/>
          <p:cNvSpPr/>
          <p:nvPr/>
        </p:nvSpPr>
        <p:spPr>
          <a:xfrm>
            <a:off x="533400" y="4638675"/>
            <a:ext cx="28575" cy="1076325"/>
          </a:xfrm>
          <a:prstGeom prst="rect">
            <a:avLst/>
          </a:prstGeom>
          <a:solidFill>
            <a:srgbClr val="B07A45"/>
          </a:solidFill>
        </p:spPr>
        <p:txBody>
          <a:bodyPr/>
          <a:p/>
        </p:txBody>
      </p:sp>
      <p:sp>
        <p:nvSpPr>
          <p:cNvPr id="407" name="矩形 406"/>
          <p:cNvSpPr/>
          <p:nvPr/>
        </p:nvSpPr>
        <p:spPr>
          <a:xfrm>
            <a:off x="561975" y="4638675"/>
            <a:ext cx="6219825" cy="1076325"/>
          </a:xfrm>
          <a:prstGeom prst="rect">
            <a:avLst/>
          </a:prstGeom>
          <a:solidFill>
            <a:srgbClr val="FBF9F6"/>
          </a:solidFill>
        </p:spPr>
        <p:txBody>
          <a:bodyPr/>
          <a:p/>
        </p:txBody>
      </p:sp>
      <p:sp>
        <p:nvSpPr>
          <p:cNvPr id="408" name="文本框 407" descr="{&quot;isTemplate&quot;:true,&quot;type&quot;:&quot;text&quot;}"/>
          <p:cNvSpPr txBox="1"/>
          <p:nvPr/>
        </p:nvSpPr>
        <p:spPr>
          <a:xfrm>
            <a:off x="695325" y="4772025"/>
            <a:ext cx="5953125"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The group mean remains positive</a:t>
            </a:r>
            <a:endParaRPr lang="en-US" sz="1200" b="1">
              <a:solidFill>
                <a:srgbClr val="1F2C38"/>
              </a:solidFill>
              <a:latin typeface="Times New Roman" panose="02020603050405020304"/>
              <a:ea typeface="Times New Roman" panose="02020603050405020304"/>
            </a:endParaRPr>
          </a:p>
        </p:txBody>
      </p:sp>
      <p:sp>
        <p:nvSpPr>
          <p:cNvPr id="409" name="文本框 408" descr="{&quot;isTemplate&quot;:true,&quot;type&quot;:&quot;text&quot;}"/>
          <p:cNvSpPr txBox="1"/>
          <p:nvPr/>
        </p:nvSpPr>
        <p:spPr>
          <a:xfrm>
            <a:off x="695325" y="5076825"/>
            <a:ext cx="5953125" cy="504825"/>
          </a:xfrm>
          <a:prstGeom prst="rect">
            <a:avLst/>
          </a:prstGeom>
        </p:spPr>
        <p:txBody>
          <a:bodyPr wrap="square" lIns="0" tIns="0" rIns="0" bIns="0">
            <a:normAutofit/>
          </a:bodyPr>
          <a:p>
            <a:pPr>
              <a:lnSpc>
                <a:spcPct val="155000"/>
              </a:lnSpc>
            </a:pPr>
            <a:r>
              <a:rPr lang="en-US" sz="1050">
                <a:solidFill>
                  <a:srgbClr val="55606A"/>
                </a:solidFill>
                <a:latin typeface="Times New Roman" panose="02020603050405020304"/>
                <a:ea typeface="Times New Roman" panose="02020603050405020304"/>
              </a:rPr>
              <a:t>The group mean is +1.00 °C with summer-mean composites. U167 changes sign, so site-level agreement is incomplete.</a:t>
            </a:r>
            <a:endParaRPr lang="en-US" sz="1050">
              <a:solidFill>
                <a:srgbClr val="55606A"/>
              </a:solidFill>
              <a:latin typeface="Times New Roman" panose="02020603050405020304"/>
              <a:ea typeface="Times New Roman" panose="02020603050405020304"/>
            </a:endParaRPr>
          </a:p>
        </p:txBody>
      </p:sp>
      <p:sp>
        <p:nvSpPr>
          <p:cNvPr id="410" name="矩形 409"/>
          <p:cNvSpPr/>
          <p:nvPr/>
        </p:nvSpPr>
        <p:spPr>
          <a:xfrm>
            <a:off x="7105650" y="2543175"/>
            <a:ext cx="4552950" cy="1847850"/>
          </a:xfrm>
          <a:prstGeom prst="rect">
            <a:avLst/>
          </a:prstGeom>
          <a:ln w="12700">
            <a:solidFill>
              <a:srgbClr val="EDE9E2"/>
            </a:solidFill>
            <a:prstDash val="solid"/>
          </a:ln>
        </p:spPr>
        <p:txBody>
          <a:bodyPr/>
          <a:p/>
        </p:txBody>
      </p:sp>
      <p:pic>
        <p:nvPicPr>
          <p:cNvPr id="411" name="图片 410"/>
          <p:cNvPicPr>
            <a:picLocks noChangeAspect="1"/>
          </p:cNvPicPr>
          <p:nvPr/>
        </p:nvPicPr>
        <p:blipFill>
          <a:blip r:embed="rId1"/>
          <a:srcRect t="49" b="49"/>
          <a:stretch>
            <a:fillRect/>
          </a:stretch>
        </p:blipFill>
        <p:spPr>
          <a:xfrm>
            <a:off x="7105650" y="2543175"/>
            <a:ext cx="4552950" cy="1847850"/>
          </a:xfrm>
          <a:prstGeom prst="roundRect">
            <a:avLst>
              <a:gd name="adj" fmla="val 4124"/>
            </a:avLst>
          </a:prstGeom>
        </p:spPr>
      </p:pic>
      <p:sp>
        <p:nvSpPr>
          <p:cNvPr id="412" name="文本框 411" descr="{&quot;isTemplate&quot;:true,&quot;type&quot;:&quot;text&quot;}"/>
          <p:cNvSpPr txBox="1"/>
          <p:nvPr/>
        </p:nvSpPr>
        <p:spPr>
          <a:xfrm>
            <a:off x="7105650" y="4467225"/>
            <a:ext cx="4552950" cy="419100"/>
          </a:xfrm>
          <a:prstGeom prst="rect">
            <a:avLst/>
          </a:prstGeom>
        </p:spPr>
        <p:txBody>
          <a:bodyPr wrap="square" lIns="0" tIns="0" rIns="0" bIns="0">
            <a:normAutofit/>
          </a:bodyPr>
          <a:p>
            <a:pPr>
              <a:lnSpc>
                <a:spcPct val="150000"/>
              </a:lnSpc>
            </a:pPr>
            <a:r>
              <a:rPr lang="en-US" sz="900">
                <a:solidFill>
                  <a:srgbClr val="8A929B"/>
                </a:solidFill>
                <a:latin typeface="Times New Roman" panose="02020603050405020304"/>
                <a:ea typeface="Times New Roman" panose="02020603050405020304"/>
              </a:rPr>
              <a:t>Figure 5.9 Summer-median LST in urbanisation pairs. Source: author’s Landsat analysis (U.S. Geological Survey, 2024).</a:t>
            </a:r>
            <a:endParaRPr lang="en-US" sz="900">
              <a:solidFill>
                <a:srgbClr val="8A929B"/>
              </a:solidFill>
              <a:latin typeface="Times New Roman" panose="02020603050405020304"/>
              <a:ea typeface="Times New Roman" panose="02020603050405020304"/>
            </a:endParaRPr>
          </a:p>
        </p:txBody>
      </p:sp>
      <p:sp>
        <p:nvSpPr>
          <p:cNvPr id="413" name="圆角矩形 412"/>
          <p:cNvSpPr/>
          <p:nvPr/>
        </p:nvSpPr>
        <p:spPr>
          <a:xfrm>
            <a:off x="533400" y="5867400"/>
            <a:ext cx="11125200" cy="723900"/>
          </a:xfrm>
          <a:prstGeom prst="roundRect">
            <a:avLst>
              <a:gd name="adj" fmla="val 13158"/>
            </a:avLst>
          </a:prstGeom>
          <a:solidFill>
            <a:srgbClr val="1F2C38"/>
          </a:solidFill>
        </p:spPr>
        <p:txBody>
          <a:bodyPr/>
          <a:p/>
        </p:txBody>
      </p:sp>
      <p:sp>
        <p:nvSpPr>
          <p:cNvPr id="414" name="矩形 413"/>
          <p:cNvSpPr/>
          <p:nvPr/>
        </p:nvSpPr>
        <p:spPr>
          <a:xfrm>
            <a:off x="704850" y="6038850"/>
            <a:ext cx="38100" cy="381000"/>
          </a:xfrm>
          <a:prstGeom prst="rect">
            <a:avLst/>
          </a:prstGeom>
          <a:solidFill>
            <a:srgbClr val="B07A45"/>
          </a:solidFill>
        </p:spPr>
        <p:txBody>
          <a:bodyPr/>
          <a:p/>
        </p:txBody>
      </p:sp>
      <p:sp>
        <p:nvSpPr>
          <p:cNvPr id="415" name="文本框 414" descr="{&quot;isTemplate&quot;:true,&quot;type&quot;:&quot;text&quot;}"/>
          <p:cNvSpPr txBox="1"/>
          <p:nvPr/>
        </p:nvSpPr>
        <p:spPr>
          <a:xfrm>
            <a:off x="933450" y="6086475"/>
            <a:ext cx="6981825" cy="285750"/>
          </a:xfrm>
          <a:prstGeom prst="rect">
            <a:avLst/>
          </a:prstGeom>
        </p:spPr>
        <p:txBody>
          <a:bodyPr wrap="none" lIns="0" tIns="0" rIns="0" bIns="0"/>
          <a:p>
            <a:pPr>
              <a:lnSpc>
                <a:spcPct val="155000"/>
              </a:lnSpc>
            </a:pPr>
            <a:r>
              <a:rPr lang="en-US" sz="1200">
                <a:solidFill>
                  <a:srgbClr val="F4F1EC"/>
                </a:solidFill>
                <a:latin typeface="Times New Roman" panose="02020603050405020304"/>
                <a:ea typeface="Times New Roman" panose="02020603050405020304"/>
              </a:rPr>
              <a:t>All three pairs warmed relative to their references under the primary measure. This describes local thermal divergence, not metropolitan heat-island intensity.</a:t>
            </a:r>
            <a:endParaRPr lang="en-US" sz="1200">
              <a:solidFill>
                <a:srgbClr val="F4F1EC"/>
              </a:solidFill>
              <a:latin typeface="Times New Roman" panose="02020603050405020304"/>
              <a:ea typeface="Times New Roman" panose="02020603050405020304"/>
            </a:endParaRPr>
          </a:p>
        </p:txBody>
      </p:sp>
      <p:sp>
        <p:nvSpPr>
          <p:cNvPr id="416" name="矩形 415"/>
          <p:cNvSpPr/>
          <p:nvPr/>
        </p:nvSpPr>
        <p:spPr>
          <a:xfrm>
            <a:off x="0" y="0"/>
            <a:ext cx="12192000" cy="57150"/>
          </a:xfrm>
          <a:prstGeom prst="rect">
            <a:avLst/>
          </a:prstGeom>
          <a:solidFill>
            <a:srgbClr val="1F2C38"/>
          </a:solidFill>
        </p:spPr>
        <p:txBody>
          <a:bodyPr/>
          <a:p/>
        </p:txBody>
      </p:sp>
      <p:sp>
        <p:nvSpPr>
          <p:cNvPr id="417" name="矩形 416"/>
          <p:cNvSpPr/>
          <p:nvPr/>
        </p:nvSpPr>
        <p:spPr>
          <a:xfrm>
            <a:off x="0" y="0"/>
            <a:ext cx="3048000" cy="57150"/>
          </a:xfrm>
          <a:prstGeom prst="rect">
            <a:avLst/>
          </a:prstGeom>
          <a:solidFill>
            <a:srgbClr val="B07A45"/>
          </a:solidFill>
        </p:spPr>
        <p:txBody>
          <a:body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418"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5 · RESULTS · GREENING&#13;&#10;        &lt;/Text&gt;&#13;&#10;        &lt;Text style={{ fontFamily: 'Times New Roman, Times, serif', fontSize: 15, lineHeight: 1.3, color: '#8A929B' }}&gt;&#13;&#10;            26 / 34&#13;&#10;        &lt;/Text&gt;&#13;&#10;    &lt;/Box&gt;&#13;&#10;    &lt;Text style={{ fontFamily: 'Times New Roman, Times, serif', fontSize: 34, fontWeight: 'bold', lineHeight: 1.3, color: '#1F2C38', marginTop: 6 }}&gt;&#13;&#10;        Greening shows no common additional cooling&#13;&#10;    &lt;/Text&gt;&#13;&#10;&#13;&#10;    &lt;Box style={{ flexDirection: 'row', gap: 30, marginTop: 18 }}&gt;&#13;&#10;        &lt;Box style={{ width: 700, flexDirection: 'column' }}&gt;&#13;&#10;            &lt;Image src='assets/fig510_green_temp.png' style={{ width: 700, height: 285, objectFit: 'cover', borderRadius: 8, border: '1px solid #EDE9E2' }} /&gt;&#13;&#10;            &lt;Text style={{ fontFamily: 'Times New Roman, Times, serif', fontSize: 13, lineHeight: 1.5, color: '#8A929B', marginTop: 10 }}&gt;&#13;&#10;                Figure 5.10 Sample and control temperatures for the three greening pairs. Each value is the spatial arithmetic mean of the summer median raster inside the inward-buffered polygon.&#13;&#10;            &lt;/Text&gt;&#13;&#10;        &lt;/Box&gt;&#13;&#10;&#13;&#10;        &lt;Box style={{ width: 438, flexDirection: 'column' }}&gt;&#13;&#10;            &lt;Text style={{ fontFamily: 'Times New Roman, Times, serif', fontSize: 20, fontWeight: 'bold', lineHeight: 1.3, color: '#1F2C38' }}&gt;Three sites, two directions&lt;/Text&gt;&#13;&#10;            &lt;Box style={{ flexDirection: 'column', marginTop: 16 }}&gt;&#13;&#10;                &lt;Box style={{ flexDirection: 'column' }}&gt;&#13;&#10;                    &lt;Text style={{ fontFamily: 'Times New Roman, Times, serif', fontSize: 16, fontWeight: 'bold', lineHeight: 1.4, color: '#1F2C38' }}&gt;G14 +1.20 °C and G55 +0.78 °C&lt;/Text&gt;&#13;&#10;                    &lt;Text style={{ fontFamily: 'Times New Roman, Times, serif', fontSize: 14, lineHeight: 1.5, color: '#55606A', marginTop: 4 }}&gt;Both sites lost ground relative to their controls, so the greened polygons did not out-cool their references.&lt;/Text&gt;&#13;&#10;                &lt;/Box&gt;&#13;&#10;                &lt;Box style={{ flexDirection: 'column', marginTop: 14 }}&gt;&#13;&#10;                    &lt;Text style={{ fontFamily: 'Times New Roman, Times, serif', fontSize: 16, fontWeight: 'bold', lineHeight: 1.4, color: '#1F2C38' }}&gt;G73 -3.58 °C&lt;/Text&gt;&#13;&#10;                    &lt;Text style={{ fontFamily: 'Times New Roman, Times, serif', fontSize: 14, lineHeight: 1.5, color: '#55606A', marginTop: 4 }}&gt;The largest single contrast in the dataset, and the only one holding the group mean negative.&lt;/Text&gt;&#13;&#10;                &lt;/Box&gt;&#13;&#10;                &lt;Box style={{ flexDirection: 'column', marginTop: 14 }}&gt;&#13;&#10;                    &lt;Text style={{ fontFamily: 'Times New Roman, Times, serif', fontSize: 16, fontWeight: 'bold', lineHeight: 1.4, color: '#1F2C38' }}&gt;Group median +0.78 °C&lt;/Text&gt;&#13;&#10;                    &lt;Text style={{ fontFamily: 'Times New Roman, Times, serif', fontSize: 14, lineHeight: 1.5, color: '#55606A', marginTop: 4 }}&gt;The median of the three pairs is positive, while the mean is -0.53 °C. One site decides the group result.&lt;/Text&gt;&#13;&#10;                &lt;/Box&gt;&#13;&#10;            &lt;/Box&gt;&#13;&#10;&#13;&#10;            &lt;Box style={{ flexDirection: 'row', marginTop: 16 }}&gt;&#13;&#10;                &lt;Box style={{ width: 3, background: '#B07A45' }} /&gt;&#13;&#10;                &lt;Box style={{ flex: 1, background: '#F4F1EC', padding: 14, flexDirection: 'column' }}&gt;&#13;&#10;                    &lt;Text style={{ fontFamily: 'Times New Roman, Times, serif', fontSize: 14, lineHeight: 1.55, color: '#1F2C38' }}&gt;&#13;&#10;                        The temperature ordering was stable even where the change was not: every greening site was cooler than its Built comparison in every observed summer. A persistent advantage is not evidence of additional cooling.&#13;&#10;                    &lt;/Text&gt;&#13;&#10;                &lt;/Box&gt;&#13;&#10;            &lt;/Box&gt;&#13;&#10;        &lt;/Box&gt;&#13;&#10;    &lt;/Box&gt;&#13;&#10;&lt;/Slide&gt;&#13;&#10;"/>
        <p:cNvGrpSpPr/>
        <p:nvPr/>
      </p:nvGrpSpPr>
      <p:grpSpPr>
        <a:xfrm>
          <a:off x="0" y="0"/>
          <a:ext cx="0" cy="0"/>
          <a:chOff x="0" y="0"/>
          <a:chExt cx="0" cy="0"/>
        </a:xfrm>
      </p:grpSpPr>
      <p:sp>
        <p:nvSpPr>
          <p:cNvPr id="419" name="矩形 418"/>
          <p:cNvSpPr/>
          <p:nvPr/>
        </p:nvSpPr>
        <p:spPr>
          <a:xfrm>
            <a:off x="0" y="0"/>
            <a:ext cx="12192000" cy="6858000"/>
          </a:xfrm>
          <a:prstGeom prst="rect">
            <a:avLst/>
          </a:prstGeom>
          <a:solidFill>
            <a:srgbClr val="FFFFFF"/>
          </a:solidFill>
        </p:spPr>
        <p:txBody>
          <a:bodyPr/>
          <a:p/>
        </p:txBody>
      </p:sp>
      <p:sp>
        <p:nvSpPr>
          <p:cNvPr id="420" name="文本框 419" descr="{&quot;isTemplate&quot;:true,&quot;type&quot;:&quot;text&quot;}"/>
          <p:cNvSpPr txBox="1"/>
          <p:nvPr/>
        </p:nvSpPr>
        <p:spPr>
          <a:xfrm>
            <a:off x="533400" y="381000"/>
            <a:ext cx="221932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04 · RESULTS · GREENING</a:t>
            </a:r>
            <a:endParaRPr lang="en-US" sz="1125" spc="165">
              <a:solidFill>
                <a:srgbClr val="B07A45"/>
              </a:solidFill>
              <a:latin typeface="Times New Roman" panose="02020603050405020304"/>
              <a:ea typeface="Times New Roman" panose="02020603050405020304"/>
            </a:endParaRPr>
          </a:p>
        </p:txBody>
      </p:sp>
      <p:sp>
        <p:nvSpPr>
          <p:cNvPr id="421" name="文本框 420"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09 / 12</a:t>
            </a:r>
            <a:endParaRPr lang="en-US" sz="1125">
              <a:solidFill>
                <a:srgbClr val="8A929B"/>
              </a:solidFill>
              <a:latin typeface="Times New Roman" panose="02020603050405020304"/>
              <a:ea typeface="Times New Roman" panose="02020603050405020304"/>
            </a:endParaRPr>
          </a:p>
        </p:txBody>
      </p:sp>
      <p:sp>
        <p:nvSpPr>
          <p:cNvPr id="422" name="文本框 421"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Greening shows no common additional cooling</a:t>
            </a:r>
            <a:endParaRPr lang="en-US" sz="2550" b="1">
              <a:solidFill>
                <a:srgbClr val="1F2C38"/>
              </a:solidFill>
              <a:latin typeface="Times New Roman" panose="02020603050405020304"/>
              <a:ea typeface="Times New Roman" panose="02020603050405020304"/>
            </a:endParaRPr>
          </a:p>
        </p:txBody>
      </p:sp>
      <p:sp>
        <p:nvSpPr>
          <p:cNvPr id="423" name="矩形 422"/>
          <p:cNvSpPr/>
          <p:nvPr/>
        </p:nvSpPr>
        <p:spPr>
          <a:xfrm>
            <a:off x="533400" y="1352550"/>
            <a:ext cx="6667500" cy="2714625"/>
          </a:xfrm>
          <a:prstGeom prst="rect">
            <a:avLst/>
          </a:prstGeom>
          <a:ln w="12700">
            <a:solidFill>
              <a:srgbClr val="EDE9E2"/>
            </a:solidFill>
            <a:prstDash val="solid"/>
          </a:ln>
        </p:spPr>
        <p:txBody>
          <a:bodyPr/>
          <a:p/>
        </p:txBody>
      </p:sp>
      <p:pic>
        <p:nvPicPr>
          <p:cNvPr id="424" name="图片 423"/>
          <p:cNvPicPr>
            <a:picLocks noChangeAspect="1"/>
          </p:cNvPicPr>
          <p:nvPr/>
        </p:nvPicPr>
        <p:blipFill>
          <a:blip r:embed="rId1"/>
          <a:srcRect l="68" r="68"/>
          <a:stretch>
            <a:fillRect/>
          </a:stretch>
        </p:blipFill>
        <p:spPr>
          <a:xfrm>
            <a:off x="533400" y="1352550"/>
            <a:ext cx="6667500" cy="2714625"/>
          </a:xfrm>
          <a:prstGeom prst="roundRect">
            <a:avLst>
              <a:gd name="adj" fmla="val 2807"/>
            </a:avLst>
          </a:prstGeom>
        </p:spPr>
      </p:pic>
      <p:sp>
        <p:nvSpPr>
          <p:cNvPr id="425" name="文本框 424" descr="{&quot;isTemplate&quot;:true,&quot;type&quot;:&quot;text&quot;}"/>
          <p:cNvSpPr txBox="1"/>
          <p:nvPr/>
        </p:nvSpPr>
        <p:spPr>
          <a:xfrm>
            <a:off x="533400" y="4162425"/>
            <a:ext cx="6667500" cy="447675"/>
          </a:xfrm>
          <a:prstGeom prst="rect">
            <a:avLst/>
          </a:prstGeom>
        </p:spPr>
        <p:txBody>
          <a:bodyPr wrap="square" lIns="0" tIns="0" rIns="0" bIns="0">
            <a:normAutofit/>
          </a:bodyPr>
          <a:p>
            <a:pPr>
              <a:lnSpc>
                <a:spcPct val="150000"/>
              </a:lnSpc>
            </a:pPr>
            <a:r>
              <a:rPr lang="en-US" sz="975">
                <a:solidFill>
                  <a:srgbClr val="8A929B"/>
                </a:solidFill>
                <a:latin typeface="Times New Roman" panose="02020603050405020304"/>
                <a:ea typeface="Times New Roman" panose="02020603050405020304"/>
              </a:rPr>
              <a:t>Figure 5.10 Summer-median LST in greening pairs. Source: author’s Landsat analysis (U.S. Geological Survey, 2024).</a:t>
            </a:r>
            <a:endParaRPr lang="en-US" sz="975">
              <a:solidFill>
                <a:srgbClr val="8A929B"/>
              </a:solidFill>
              <a:latin typeface="Times New Roman" panose="02020603050405020304"/>
              <a:ea typeface="Times New Roman" panose="02020603050405020304"/>
            </a:endParaRPr>
          </a:p>
        </p:txBody>
      </p:sp>
      <p:sp>
        <p:nvSpPr>
          <p:cNvPr id="426" name="文本框 425" descr="{&quot;isTemplate&quot;:true,&quot;type&quot;:&quot;text&quot;}"/>
          <p:cNvSpPr txBox="1"/>
          <p:nvPr/>
        </p:nvSpPr>
        <p:spPr>
          <a:xfrm>
            <a:off x="7486650" y="1352550"/>
            <a:ext cx="4171950" cy="304800"/>
          </a:xfrm>
          <a:prstGeom prst="rect">
            <a:avLst/>
          </a:prstGeom>
        </p:spPr>
        <p:txBody>
          <a:bodyPr wrap="none" lIns="0" tIns="0" rIns="0" bIns="0"/>
          <a:p>
            <a:pPr>
              <a:lnSpc>
                <a:spcPct val="130000"/>
              </a:lnSpc>
            </a:pPr>
            <a:r>
              <a:rPr lang="en-US" sz="1500" b="1">
                <a:solidFill>
                  <a:srgbClr val="1F2C38"/>
                </a:solidFill>
                <a:latin typeface="Times New Roman" panose="02020603050405020304"/>
                <a:ea typeface="Times New Roman" panose="02020603050405020304"/>
              </a:rPr>
              <a:t>Three sites, two directions</a:t>
            </a:r>
            <a:endParaRPr lang="en-US" sz="1500" b="1">
              <a:solidFill>
                <a:srgbClr val="1F2C38"/>
              </a:solidFill>
              <a:latin typeface="Times New Roman" panose="02020603050405020304"/>
              <a:ea typeface="Times New Roman" panose="02020603050405020304"/>
            </a:endParaRPr>
          </a:p>
        </p:txBody>
      </p:sp>
      <p:sp>
        <p:nvSpPr>
          <p:cNvPr id="427" name="文本框 426" descr="{&quot;isTemplate&quot;:true,&quot;type&quot;:&quot;text&quot;}"/>
          <p:cNvSpPr txBox="1"/>
          <p:nvPr/>
        </p:nvSpPr>
        <p:spPr>
          <a:xfrm>
            <a:off x="7486650" y="1809750"/>
            <a:ext cx="41719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G14 +1.20 °C and G55 +0.78 °C</a:t>
            </a:r>
            <a:endParaRPr lang="en-US" sz="1200" b="1">
              <a:solidFill>
                <a:srgbClr val="1F2C38"/>
              </a:solidFill>
              <a:latin typeface="Times New Roman" panose="02020603050405020304"/>
              <a:ea typeface="Times New Roman" panose="02020603050405020304"/>
            </a:endParaRPr>
          </a:p>
        </p:txBody>
      </p:sp>
      <p:sp>
        <p:nvSpPr>
          <p:cNvPr id="428" name="文本框 427" descr="{&quot;isTemplate&quot;:true,&quot;type&quot;:&quot;text&quot;}"/>
          <p:cNvSpPr txBox="1"/>
          <p:nvPr/>
        </p:nvSpPr>
        <p:spPr>
          <a:xfrm>
            <a:off x="7486650" y="2105025"/>
            <a:ext cx="41719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Both sites lost ground relative to their controls, so the greened polygons did not out-cool their references.</a:t>
            </a:r>
            <a:endParaRPr lang="en-US" sz="1050">
              <a:solidFill>
                <a:srgbClr val="55606A"/>
              </a:solidFill>
              <a:latin typeface="Times New Roman" panose="02020603050405020304"/>
              <a:ea typeface="Times New Roman" panose="02020603050405020304"/>
            </a:endParaRPr>
          </a:p>
        </p:txBody>
      </p:sp>
      <p:sp>
        <p:nvSpPr>
          <p:cNvPr id="429" name="文本框 428" descr="{&quot;isTemplate&quot;:true,&quot;type&quot;:&quot;text&quot;}"/>
          <p:cNvSpPr txBox="1"/>
          <p:nvPr/>
        </p:nvSpPr>
        <p:spPr>
          <a:xfrm>
            <a:off x="7486650" y="2724150"/>
            <a:ext cx="41719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G73 -3.58 °C</a:t>
            </a:r>
            <a:endParaRPr lang="en-US" sz="1200" b="1">
              <a:solidFill>
                <a:srgbClr val="1F2C38"/>
              </a:solidFill>
              <a:latin typeface="Times New Roman" panose="02020603050405020304"/>
              <a:ea typeface="Times New Roman" panose="02020603050405020304"/>
            </a:endParaRPr>
          </a:p>
        </p:txBody>
      </p:sp>
      <p:sp>
        <p:nvSpPr>
          <p:cNvPr id="430" name="文本框 429" descr="{&quot;isTemplate&quot;:true,&quot;type&quot;:&quot;text&quot;}"/>
          <p:cNvSpPr txBox="1"/>
          <p:nvPr/>
        </p:nvSpPr>
        <p:spPr>
          <a:xfrm>
            <a:off x="7486650" y="3019425"/>
            <a:ext cx="41719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The largest 2018–2025 relative change in absolute magnitude, and the only negative value in the greening group.</a:t>
            </a:r>
            <a:endParaRPr lang="en-US" sz="1050">
              <a:solidFill>
                <a:srgbClr val="55606A"/>
              </a:solidFill>
              <a:latin typeface="Times New Roman" panose="02020603050405020304"/>
              <a:ea typeface="Times New Roman" panose="02020603050405020304"/>
            </a:endParaRPr>
          </a:p>
        </p:txBody>
      </p:sp>
      <p:sp>
        <p:nvSpPr>
          <p:cNvPr id="431" name="文本框 430" descr="{&quot;isTemplate&quot;:true,&quot;type&quot;:&quot;text&quot;}"/>
          <p:cNvSpPr txBox="1"/>
          <p:nvPr/>
        </p:nvSpPr>
        <p:spPr>
          <a:xfrm>
            <a:off x="7486650" y="3638550"/>
            <a:ext cx="41719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Group median +0.78 °C</a:t>
            </a:r>
            <a:endParaRPr lang="en-US" sz="1200" b="1">
              <a:solidFill>
                <a:srgbClr val="1F2C38"/>
              </a:solidFill>
              <a:latin typeface="Times New Roman" panose="02020603050405020304"/>
              <a:ea typeface="Times New Roman" panose="02020603050405020304"/>
            </a:endParaRPr>
          </a:p>
        </p:txBody>
      </p:sp>
      <p:sp>
        <p:nvSpPr>
          <p:cNvPr id="432" name="文本框 431" descr="{&quot;isTemplate&quot;:true,&quot;type&quot;:&quot;text&quot;}"/>
          <p:cNvSpPr txBox="1"/>
          <p:nvPr/>
        </p:nvSpPr>
        <p:spPr>
          <a:xfrm>
            <a:off x="7486650" y="3933825"/>
            <a:ext cx="417195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The median of the three pairs is positive, while the mean is -0.53 °C. One site decides the group result.</a:t>
            </a:r>
            <a:endParaRPr lang="en-US" sz="1050">
              <a:solidFill>
                <a:srgbClr val="55606A"/>
              </a:solidFill>
              <a:latin typeface="Times New Roman" panose="02020603050405020304"/>
              <a:ea typeface="Times New Roman" panose="02020603050405020304"/>
            </a:endParaRPr>
          </a:p>
        </p:txBody>
      </p:sp>
      <p:sp>
        <p:nvSpPr>
          <p:cNvPr id="433" name="矩形 432"/>
          <p:cNvSpPr/>
          <p:nvPr/>
        </p:nvSpPr>
        <p:spPr>
          <a:xfrm>
            <a:off x="7486650" y="4572000"/>
            <a:ext cx="28575" cy="1266825"/>
          </a:xfrm>
          <a:prstGeom prst="rect">
            <a:avLst/>
          </a:prstGeom>
          <a:solidFill>
            <a:srgbClr val="B07A45"/>
          </a:solidFill>
        </p:spPr>
        <p:txBody>
          <a:bodyPr/>
          <a:p/>
        </p:txBody>
      </p:sp>
      <p:sp>
        <p:nvSpPr>
          <p:cNvPr id="434" name="矩形 433"/>
          <p:cNvSpPr/>
          <p:nvPr/>
        </p:nvSpPr>
        <p:spPr>
          <a:xfrm>
            <a:off x="7515225" y="4572000"/>
            <a:ext cx="4143375" cy="1266825"/>
          </a:xfrm>
          <a:prstGeom prst="rect">
            <a:avLst/>
          </a:prstGeom>
          <a:solidFill>
            <a:srgbClr val="F4F1EC"/>
          </a:solidFill>
        </p:spPr>
        <p:txBody>
          <a:bodyPr/>
          <a:p/>
        </p:txBody>
      </p:sp>
      <p:sp>
        <p:nvSpPr>
          <p:cNvPr id="435" name="文本框 434" descr="{&quot;isTemplate&quot;:true,&quot;type&quot;:&quot;text&quot;}"/>
          <p:cNvSpPr txBox="1"/>
          <p:nvPr/>
        </p:nvSpPr>
        <p:spPr>
          <a:xfrm>
            <a:off x="7648575" y="4705350"/>
            <a:ext cx="3876675" cy="1000125"/>
          </a:xfrm>
          <a:prstGeom prst="rect">
            <a:avLst/>
          </a:prstGeom>
        </p:spPr>
        <p:txBody>
          <a:bodyPr wrap="square" lIns="0" tIns="0" rIns="0" bIns="0">
            <a:normAutofit/>
          </a:bodyPr>
          <a:p>
            <a:pPr>
              <a:lnSpc>
                <a:spcPct val="155000"/>
              </a:lnSpc>
            </a:pPr>
            <a:r>
              <a:rPr lang="en-US" sz="1050">
                <a:solidFill>
                  <a:srgbClr val="1F2C38"/>
                </a:solidFill>
                <a:latin typeface="Times New Roman" panose="02020603050405020304"/>
                <a:ea typeface="Times New Roman" panose="02020603050405020304"/>
              </a:rPr>
              <a:t>The temperature ordering was stable even where the change was not: every greening site was cooler than its Built comparison in every observed summer. A persistent advantage is not evidence of additional cooling.</a:t>
            </a:r>
            <a:endParaRPr lang="en-US" sz="1050">
              <a:solidFill>
                <a:srgbClr val="1F2C38"/>
              </a:solidFill>
              <a:latin typeface="Times New Roman" panose="02020603050405020304"/>
              <a:ea typeface="Times New Roman" panose="02020603050405020304"/>
            </a:endParaRPr>
          </a:p>
        </p:txBody>
      </p:sp>
      <p:sp>
        <p:nvSpPr>
          <p:cNvPr id="436" name="矩形 435"/>
          <p:cNvSpPr/>
          <p:nvPr/>
        </p:nvSpPr>
        <p:spPr>
          <a:xfrm>
            <a:off x="0" y="0"/>
            <a:ext cx="12192000" cy="57150"/>
          </a:xfrm>
          <a:prstGeom prst="rect">
            <a:avLst/>
          </a:prstGeom>
          <a:solidFill>
            <a:srgbClr val="1F2C38"/>
          </a:solidFill>
        </p:spPr>
        <p:txBody>
          <a:bodyPr/>
          <a:p/>
        </p:txBody>
      </p:sp>
      <p:sp>
        <p:nvSpPr>
          <p:cNvPr id="437" name="矩形 436"/>
          <p:cNvSpPr/>
          <p:nvPr/>
        </p:nvSpPr>
        <p:spPr>
          <a:xfrm>
            <a:off x="0" y="0"/>
            <a:ext cx="3048000" cy="57150"/>
          </a:xfrm>
          <a:prstGeom prst="rect">
            <a:avLst/>
          </a:prstGeom>
          <a:solidFill>
            <a:srgbClr val="B07A45"/>
          </a:solidFill>
        </p:spPr>
        <p:txBody>
          <a:body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438"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5 · RESULTS · SENSITIVITY&#13;&#10;        &lt;/Text&gt;&#13;&#10;        &lt;Text style={{ fontFamily: 'Times New Roman, Times, serif', fontSize: 15, lineHeight: 1.3, color: '#8A929B' }}&gt;&#13;&#10;            27 / 34&#13;&#10;        &lt;/Text&gt;&#13;&#10;    &lt;/Box&gt;&#13;&#10;    &lt;Text style={{ fontFamily: 'Times New Roman, Times, serif', fontSize: 34, fontWeight: 'bold', lineHeight: 1.3, color: '#1F2C38', marginTop: 6 }}&gt;&#13;&#10;        Sensitivity decides what survives&#13;&#10;    &lt;/Text&gt;&#13;&#10;&#13;&#10;    &lt;Box style={{ flexDirection: 'row', gap: 26, marginTop: 12 }}&gt;&#13;&#10;        &lt;Box style={{ width: 660, flexDirection: 'column' }}&gt;&#13;&#10;            &lt;Image src='assets/fig512_sensitivity.png' style={{ width: 660, height: 368, objectFit: 'cover', borderRadius: 8, border: '1px solid #EDE9E2' }} /&gt;&#13;&#10;            &lt;Text style={{ fontFamily: 'Times New Roman, Times, serif', fontSize: 12, lineHeight: 1.5, color: '#8A929B', marginTop: 10 }}&gt;&#13;&#10;                Figure 5.12 Sensitivity of paired relative change to the seasonal aggregation statistic.&#13;&#10;            &lt;/Text&gt;&#13;&#10;        &lt;/Box&gt;&#13;&#10;&#13;&#10;        &lt;Box style={{ width: 482, flexDirection: 'column' }}&gt;&#13;&#10;            &lt;Text style={{ fontFamily: 'Times New Roman, Times, serif', fontSize: 20, fontWeight: 'bold', lineHeight: 1.3, color: '#1F2C38' }}&gt;Two aggregations, two answers&lt;/Text&gt;&#13;&#10;            &lt;Box style={{ flexDirection: 'column', marginTop: 12 }}&gt;&#13;&#10;                &lt;Box style={{ flexDirection: 'column' }}&gt;&#13;&#10;                    &lt;Text style={{ fontFamily: 'Times New Roman, Times, serif', fontSize: 16, fontWeight: 'bold', lineHeight: 1.4, color: '#1F2C38' }}&gt;Greening: -0.53 °C becomes +1.10 °C&lt;/Text&gt;&#13;&#10;                    &lt;Text style={{ fontFamily: 'Times New Roman, Times, serif', fontSize: 14, lineHeight: 1.5, color: '#55606A', marginTop: 4 }}&gt;The group sign reverses with the statistic.&lt;/Text&gt;&#13;&#10;                &lt;/Box&gt;&#13;&#10;                &lt;Box style={{ flexDirection: 'column', marginTop: 8 }}&gt;&#13;&#10;                    &lt;Text style={{ fontFamily: 'Times New Roman, Times, serif', fontSize: 16, fontWeight: 'bold', lineHeight: 1.4, color: '#1F2C38' }}&gt;Urbanisation: +1.96 °C becomes +1.00 °C&lt;/Text&gt;&#13;&#10;                    &lt;Text style={{ fontFamily: 'Times New Roman, Times, serif', fontSize: 14, lineHeight: 1.5, color: '#55606A', marginTop: 4 }}&gt;The group stays positive under both statistics.&lt;/Text&gt;&#13;&#10;                &lt;/Box&gt;&#13;&#10;                &lt;Box style={{ flexDirection: 'column', marginTop: 8 }}&gt;&#13;&#10;                    &lt;Text style={{ fontFamily: 'Times New Roman, Times, serif', fontSize: 16, fontWeight: 'bold', lineHeight: 1.4, color: '#1F2C38' }}&gt;G73 shrinks from -3.58 °C to -0.29 °C&lt;/Text&gt;&#13;&#10;                    &lt;Text style={{ fontFamily: 'Times New Roman, Times, serif', fontSize: 14, lineHeight: 1.5, color: '#55606A', marginTop: 4 }}&gt;The site that sets the group mean is itself unstable.&lt;/Text&gt;&#13;&#10;                &lt;/Box&gt;&#13;&#10;                &lt;Box style={{ flexDirection: 'column', marginTop: 8 }}&gt;&#13;&#10;                    &lt;Text style={{ fontFamily: 'Times New Roman, Times, serif', fontSize: 16, fontWeight: 'bold', lineHeight: 1.4, color: '#1F2C38' }}&gt;Support is thinnest where it matters most&lt;/Text&gt;&#13;&#10;                    &lt;Text style={{ fontFamily: 'Times New Roman, Times, serif', fontSize: 14, lineHeight: 1.5, color: '#55606A', marginTop: 4 }}&gt;The G55 interior holds one 30 m output cell, G73 three.&lt;/Text&gt;&#13;&#10;                &lt;/Box&gt;&#13;&#10;            &lt;/Box&gt;&#13;&#10;            &lt;Image src='assets/fig511_paired.png' style={{ width: 420, height: 197, objectFit: 'cover', borderRadius: 8, border: '1px solid #EDE9E2', marginTop: 12 }} /&gt;&#13;&#10;            &lt;Text style={{ fontFamily: 'Times New Roman, Times, serif', fontSize: 12, lineHeight: 1.5, color: '#8A929B', marginTop: 8 }}&gt;&#13;&#10;                Figure 5.11 Relative change per pair, against each control.&#13;&#10;            &lt;/Text&gt;&#13;&#10;        &lt;/Box&gt;&#13;&#10;    &lt;/Box&gt;&#13;&#10;&lt;/Slide&gt;&#13;&#10;"/>
        <p:cNvGrpSpPr/>
        <p:nvPr/>
      </p:nvGrpSpPr>
      <p:grpSpPr>
        <a:xfrm>
          <a:off x="0" y="0"/>
          <a:ext cx="0" cy="0"/>
          <a:chOff x="0" y="0"/>
          <a:chExt cx="0" cy="0"/>
        </a:xfrm>
      </p:grpSpPr>
      <p:sp>
        <p:nvSpPr>
          <p:cNvPr id="439" name="矩形 438"/>
          <p:cNvSpPr/>
          <p:nvPr/>
        </p:nvSpPr>
        <p:spPr>
          <a:xfrm>
            <a:off x="0" y="0"/>
            <a:ext cx="12192000" cy="6858000"/>
          </a:xfrm>
          <a:prstGeom prst="rect">
            <a:avLst/>
          </a:prstGeom>
          <a:solidFill>
            <a:srgbClr val="FFFFFF"/>
          </a:solidFill>
        </p:spPr>
        <p:txBody>
          <a:bodyPr/>
          <a:p/>
        </p:txBody>
      </p:sp>
      <p:sp>
        <p:nvSpPr>
          <p:cNvPr id="440" name="文本框 439" descr="{&quot;isTemplate&quot;:true,&quot;type&quot;:&quot;text&quot;}"/>
          <p:cNvSpPr txBox="1"/>
          <p:nvPr/>
        </p:nvSpPr>
        <p:spPr>
          <a:xfrm>
            <a:off x="533400" y="381000"/>
            <a:ext cx="2419350"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04 · RESULTS · SENSITIVITY</a:t>
            </a:r>
            <a:endParaRPr lang="en-US" sz="1125" spc="165">
              <a:solidFill>
                <a:srgbClr val="B07A45"/>
              </a:solidFill>
              <a:latin typeface="Times New Roman" panose="02020603050405020304"/>
              <a:ea typeface="Times New Roman" panose="02020603050405020304"/>
            </a:endParaRPr>
          </a:p>
        </p:txBody>
      </p:sp>
      <p:sp>
        <p:nvSpPr>
          <p:cNvPr id="441" name="文本框 440"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10 / 12</a:t>
            </a:r>
            <a:endParaRPr lang="en-US" sz="1125">
              <a:solidFill>
                <a:srgbClr val="8A929B"/>
              </a:solidFill>
              <a:latin typeface="Times New Roman" panose="02020603050405020304"/>
              <a:ea typeface="Times New Roman" panose="02020603050405020304"/>
            </a:endParaRPr>
          </a:p>
        </p:txBody>
      </p:sp>
      <p:sp>
        <p:nvSpPr>
          <p:cNvPr id="442" name="文本框 441"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Seasonal aggregation changes the greening mean</a:t>
            </a:r>
            <a:endParaRPr lang="en-US" sz="2550" b="1">
              <a:solidFill>
                <a:srgbClr val="1F2C38"/>
              </a:solidFill>
              <a:latin typeface="Times New Roman" panose="02020603050405020304"/>
              <a:ea typeface="Times New Roman" panose="02020603050405020304"/>
            </a:endParaRPr>
          </a:p>
        </p:txBody>
      </p:sp>
      <p:sp>
        <p:nvSpPr>
          <p:cNvPr id="443" name="矩形 442"/>
          <p:cNvSpPr/>
          <p:nvPr/>
        </p:nvSpPr>
        <p:spPr>
          <a:xfrm>
            <a:off x="533400" y="1295400"/>
            <a:ext cx="6286500" cy="3505200"/>
          </a:xfrm>
          <a:prstGeom prst="rect">
            <a:avLst/>
          </a:prstGeom>
          <a:ln w="12700">
            <a:solidFill>
              <a:srgbClr val="EDE9E2"/>
            </a:solidFill>
            <a:prstDash val="solid"/>
          </a:ln>
        </p:spPr>
        <p:txBody>
          <a:bodyPr/>
          <a:p/>
        </p:txBody>
      </p:sp>
      <p:pic>
        <p:nvPicPr>
          <p:cNvPr id="444" name="图片 443"/>
          <p:cNvPicPr>
            <a:picLocks noChangeAspect="1"/>
          </p:cNvPicPr>
          <p:nvPr/>
        </p:nvPicPr>
        <p:blipFill>
          <a:blip r:embed="rId1"/>
          <a:srcRect l="56" r="56"/>
          <a:stretch>
            <a:fillRect/>
          </a:stretch>
        </p:blipFill>
        <p:spPr>
          <a:xfrm>
            <a:off x="533400" y="1295400"/>
            <a:ext cx="6286500" cy="3505200"/>
          </a:xfrm>
          <a:prstGeom prst="roundRect">
            <a:avLst>
              <a:gd name="adj" fmla="val 2174"/>
            </a:avLst>
          </a:prstGeom>
        </p:spPr>
      </p:pic>
      <p:sp>
        <p:nvSpPr>
          <p:cNvPr id="445" name="文本框 444" descr="{&quot;isTemplate&quot;:true,&quot;type&quot;:&quot;text&quot;}"/>
          <p:cNvSpPr txBox="1"/>
          <p:nvPr/>
        </p:nvSpPr>
        <p:spPr>
          <a:xfrm>
            <a:off x="533400" y="4895850"/>
            <a:ext cx="6286500" cy="209550"/>
          </a:xfrm>
          <a:prstGeom prst="rect">
            <a:avLst/>
          </a:prstGeom>
        </p:spPr>
        <p:txBody>
          <a:bodyPr wrap="none" lIns="0" tIns="0" rIns="0" bIns="0"/>
          <a:p>
            <a:pPr>
              <a:lnSpc>
                <a:spcPct val="150000"/>
              </a:lnSpc>
            </a:pPr>
            <a:r>
              <a:rPr lang="en-US" sz="900">
                <a:solidFill>
                  <a:srgbClr val="8A929B"/>
                </a:solidFill>
                <a:latin typeface="Times New Roman" panose="02020603050405020304"/>
                <a:ea typeface="Times New Roman" panose="02020603050405020304"/>
              </a:rPr>
              <a:t>Figure 5.12 Paired change under two summer composites. Source: author’s Landsat analysis (U.S. Geological Survey, 2024).</a:t>
            </a:r>
            <a:endParaRPr lang="en-US" sz="900">
              <a:solidFill>
                <a:srgbClr val="8A929B"/>
              </a:solidFill>
              <a:latin typeface="Times New Roman" panose="02020603050405020304"/>
              <a:ea typeface="Times New Roman" panose="02020603050405020304"/>
            </a:endParaRPr>
          </a:p>
        </p:txBody>
      </p:sp>
      <p:sp>
        <p:nvSpPr>
          <p:cNvPr id="446" name="文本框 445" descr="{&quot;isTemplate&quot;:true,&quot;type&quot;:&quot;text&quot;}"/>
          <p:cNvSpPr txBox="1"/>
          <p:nvPr/>
        </p:nvSpPr>
        <p:spPr>
          <a:xfrm>
            <a:off x="7067550" y="1295400"/>
            <a:ext cx="4591050" cy="304800"/>
          </a:xfrm>
          <a:prstGeom prst="rect">
            <a:avLst/>
          </a:prstGeom>
        </p:spPr>
        <p:txBody>
          <a:bodyPr wrap="none" lIns="0" tIns="0" rIns="0" bIns="0"/>
          <a:p>
            <a:pPr>
              <a:lnSpc>
                <a:spcPct val="130000"/>
              </a:lnSpc>
            </a:pPr>
            <a:r>
              <a:rPr lang="en-US" sz="1500" b="1">
                <a:solidFill>
                  <a:srgbClr val="1F2C38"/>
                </a:solidFill>
                <a:latin typeface="Times New Roman" panose="02020603050405020304"/>
                <a:ea typeface="Times New Roman" panose="02020603050405020304"/>
              </a:rPr>
              <a:t>Two aggregations, two answers</a:t>
            </a:r>
            <a:endParaRPr lang="en-US" sz="1500" b="1">
              <a:solidFill>
                <a:srgbClr val="1F2C38"/>
              </a:solidFill>
              <a:latin typeface="Times New Roman" panose="02020603050405020304"/>
              <a:ea typeface="Times New Roman" panose="02020603050405020304"/>
            </a:endParaRPr>
          </a:p>
        </p:txBody>
      </p:sp>
      <p:sp>
        <p:nvSpPr>
          <p:cNvPr id="447" name="文本框 446" descr="{&quot;isTemplate&quot;:true,&quot;type&quot;:&quot;text&quot;}"/>
          <p:cNvSpPr txBox="1"/>
          <p:nvPr/>
        </p:nvSpPr>
        <p:spPr>
          <a:xfrm>
            <a:off x="7067550" y="1714500"/>
            <a:ext cx="45910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Greening: -0.53 °C becomes +1.10 °C</a:t>
            </a:r>
            <a:endParaRPr lang="en-US" sz="1200" b="1">
              <a:solidFill>
                <a:srgbClr val="1F2C38"/>
              </a:solidFill>
              <a:latin typeface="Times New Roman" panose="02020603050405020304"/>
              <a:ea typeface="Times New Roman" panose="02020603050405020304"/>
            </a:endParaRPr>
          </a:p>
        </p:txBody>
      </p:sp>
      <p:sp>
        <p:nvSpPr>
          <p:cNvPr id="448" name="文本框 447" descr="{&quot;isTemplate&quot;:true,&quot;type&quot;:&quot;text&quot;}"/>
          <p:cNvSpPr txBox="1"/>
          <p:nvPr/>
        </p:nvSpPr>
        <p:spPr>
          <a:xfrm>
            <a:off x="7067550" y="2009775"/>
            <a:ext cx="459105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The group sign reverses with the statistic.</a:t>
            </a:r>
            <a:endParaRPr lang="en-US" sz="1050">
              <a:solidFill>
                <a:srgbClr val="55606A"/>
              </a:solidFill>
              <a:latin typeface="Times New Roman" panose="02020603050405020304"/>
              <a:ea typeface="Times New Roman" panose="02020603050405020304"/>
            </a:endParaRPr>
          </a:p>
        </p:txBody>
      </p:sp>
      <p:sp>
        <p:nvSpPr>
          <p:cNvPr id="449" name="文本框 448" descr="{&quot;isTemplate&quot;:true,&quot;type&quot;:&quot;text&quot;}"/>
          <p:cNvSpPr txBox="1"/>
          <p:nvPr/>
        </p:nvSpPr>
        <p:spPr>
          <a:xfrm>
            <a:off x="7067550" y="2333625"/>
            <a:ext cx="45910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Urbanisation: +1.96 °C becomes +1.00 °C</a:t>
            </a:r>
            <a:endParaRPr lang="en-US" sz="1200" b="1">
              <a:solidFill>
                <a:srgbClr val="1F2C38"/>
              </a:solidFill>
              <a:latin typeface="Times New Roman" panose="02020603050405020304"/>
              <a:ea typeface="Times New Roman" panose="02020603050405020304"/>
            </a:endParaRPr>
          </a:p>
        </p:txBody>
      </p:sp>
      <p:sp>
        <p:nvSpPr>
          <p:cNvPr id="450" name="文本框 449" descr="{&quot;isTemplate&quot;:true,&quot;type&quot;:&quot;text&quot;}"/>
          <p:cNvSpPr txBox="1"/>
          <p:nvPr/>
        </p:nvSpPr>
        <p:spPr>
          <a:xfrm>
            <a:off x="7067550" y="2628900"/>
            <a:ext cx="459105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The group stays positive under both statistics.</a:t>
            </a:r>
            <a:endParaRPr lang="en-US" sz="1050">
              <a:solidFill>
                <a:srgbClr val="55606A"/>
              </a:solidFill>
              <a:latin typeface="Times New Roman" panose="02020603050405020304"/>
              <a:ea typeface="Times New Roman" panose="02020603050405020304"/>
            </a:endParaRPr>
          </a:p>
        </p:txBody>
      </p:sp>
      <p:sp>
        <p:nvSpPr>
          <p:cNvPr id="451" name="文本框 450" descr="{&quot;isTemplate&quot;:true,&quot;type&quot;:&quot;text&quot;}"/>
          <p:cNvSpPr txBox="1"/>
          <p:nvPr/>
        </p:nvSpPr>
        <p:spPr>
          <a:xfrm>
            <a:off x="7067550" y="2952750"/>
            <a:ext cx="45910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G73 shrinks from -3.58 °C to -0.29 °C</a:t>
            </a:r>
            <a:endParaRPr lang="en-US" sz="1200" b="1">
              <a:solidFill>
                <a:srgbClr val="1F2C38"/>
              </a:solidFill>
              <a:latin typeface="Times New Roman" panose="02020603050405020304"/>
              <a:ea typeface="Times New Roman" panose="02020603050405020304"/>
            </a:endParaRPr>
          </a:p>
        </p:txBody>
      </p:sp>
      <p:sp>
        <p:nvSpPr>
          <p:cNvPr id="452" name="文本框 451" descr="{&quot;isTemplate&quot;:true,&quot;type&quot;:&quot;text&quot;}"/>
          <p:cNvSpPr txBox="1"/>
          <p:nvPr/>
        </p:nvSpPr>
        <p:spPr>
          <a:xfrm>
            <a:off x="7067550" y="3248025"/>
            <a:ext cx="459105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G73 stays negative, but its magnitude depends on the composite.</a:t>
            </a:r>
            <a:endParaRPr lang="en-US" sz="1050">
              <a:solidFill>
                <a:srgbClr val="55606A"/>
              </a:solidFill>
              <a:latin typeface="Times New Roman" panose="02020603050405020304"/>
              <a:ea typeface="Times New Roman" panose="02020603050405020304"/>
            </a:endParaRPr>
          </a:p>
        </p:txBody>
      </p:sp>
      <p:sp>
        <p:nvSpPr>
          <p:cNvPr id="453" name="文本框 452" descr="{&quot;isTemplate&quot;:true,&quot;type&quot;:&quot;text&quot;}"/>
          <p:cNvSpPr txBox="1"/>
          <p:nvPr/>
        </p:nvSpPr>
        <p:spPr>
          <a:xfrm>
            <a:off x="7067550" y="3571875"/>
            <a:ext cx="459105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Small interiors limit spatial support</a:t>
            </a:r>
            <a:endParaRPr lang="en-US" sz="1200" b="1">
              <a:solidFill>
                <a:srgbClr val="1F2C38"/>
              </a:solidFill>
              <a:latin typeface="Times New Roman" panose="02020603050405020304"/>
              <a:ea typeface="Times New Roman" panose="02020603050405020304"/>
            </a:endParaRPr>
          </a:p>
        </p:txBody>
      </p:sp>
      <p:sp>
        <p:nvSpPr>
          <p:cNvPr id="454" name="文本框 453" descr="{&quot;isTemplate&quot;:true,&quot;type&quot;:&quot;text&quot;}"/>
          <p:cNvSpPr txBox="1"/>
          <p:nvPr/>
        </p:nvSpPr>
        <p:spPr>
          <a:xfrm>
            <a:off x="7067550" y="3867150"/>
            <a:ext cx="459105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The G55 interior holds one 30 m output cell, G73 three.</a:t>
            </a:r>
            <a:endParaRPr lang="en-US" sz="1050">
              <a:solidFill>
                <a:srgbClr val="55606A"/>
              </a:solidFill>
              <a:latin typeface="Times New Roman" panose="02020603050405020304"/>
              <a:ea typeface="Times New Roman" panose="02020603050405020304"/>
            </a:endParaRPr>
          </a:p>
        </p:txBody>
      </p:sp>
      <p:sp>
        <p:nvSpPr>
          <p:cNvPr id="455" name="矩形 454"/>
          <p:cNvSpPr/>
          <p:nvPr/>
        </p:nvSpPr>
        <p:spPr>
          <a:xfrm>
            <a:off x="7067550" y="4229100"/>
            <a:ext cx="4000500" cy="1876425"/>
          </a:xfrm>
          <a:prstGeom prst="rect">
            <a:avLst/>
          </a:prstGeom>
          <a:ln w="12700">
            <a:solidFill>
              <a:srgbClr val="EDE9E2"/>
            </a:solidFill>
            <a:prstDash val="solid"/>
          </a:ln>
        </p:spPr>
        <p:txBody>
          <a:bodyPr/>
          <a:p/>
        </p:txBody>
      </p:sp>
      <p:pic>
        <p:nvPicPr>
          <p:cNvPr id="456" name="图片 455"/>
          <p:cNvPicPr>
            <a:picLocks noChangeAspect="1"/>
          </p:cNvPicPr>
          <p:nvPr/>
        </p:nvPicPr>
        <p:blipFill>
          <a:blip r:embed="rId2"/>
          <a:srcRect t="52" b="52"/>
          <a:stretch>
            <a:fillRect/>
          </a:stretch>
        </p:blipFill>
        <p:spPr>
          <a:xfrm>
            <a:off x="7067550" y="4229100"/>
            <a:ext cx="4000500" cy="1876425"/>
          </a:xfrm>
          <a:prstGeom prst="roundRect">
            <a:avLst>
              <a:gd name="adj" fmla="val 4061"/>
            </a:avLst>
          </a:prstGeom>
        </p:spPr>
      </p:pic>
      <p:sp>
        <p:nvSpPr>
          <p:cNvPr id="457" name="文本框 456" descr="{&quot;isTemplate&quot;:true,&quot;type&quot;:&quot;text&quot;}"/>
          <p:cNvSpPr txBox="1"/>
          <p:nvPr/>
        </p:nvSpPr>
        <p:spPr>
          <a:xfrm>
            <a:off x="7067550" y="6181725"/>
            <a:ext cx="4591050" cy="209550"/>
          </a:xfrm>
          <a:prstGeom prst="rect">
            <a:avLst/>
          </a:prstGeom>
        </p:spPr>
        <p:txBody>
          <a:bodyPr wrap="none" lIns="0" tIns="0" rIns="0" bIns="0"/>
          <a:p>
            <a:pPr>
              <a:lnSpc>
                <a:spcPct val="150000"/>
              </a:lnSpc>
            </a:pPr>
            <a:r>
              <a:rPr lang="en-US" sz="900">
                <a:solidFill>
                  <a:srgbClr val="8A929B"/>
                </a:solidFill>
                <a:latin typeface="Times New Roman" panose="02020603050405020304"/>
                <a:ea typeface="Times New Roman" panose="02020603050405020304"/>
              </a:rPr>
              <a:t>Figure 5.11 Pair-level relative change. Source: author’s Landsat analysis (U.S. Geological Survey, 2024).</a:t>
            </a:r>
            <a:endParaRPr lang="en-US" sz="900">
              <a:solidFill>
                <a:srgbClr val="8A929B"/>
              </a:solidFill>
              <a:latin typeface="Times New Roman" panose="02020603050405020304"/>
              <a:ea typeface="Times New Roman" panose="02020603050405020304"/>
            </a:endParaRPr>
          </a:p>
        </p:txBody>
      </p:sp>
      <p:sp>
        <p:nvSpPr>
          <p:cNvPr id="458" name="矩形 457"/>
          <p:cNvSpPr/>
          <p:nvPr/>
        </p:nvSpPr>
        <p:spPr>
          <a:xfrm>
            <a:off x="0" y="0"/>
            <a:ext cx="12192000" cy="57150"/>
          </a:xfrm>
          <a:prstGeom prst="rect">
            <a:avLst/>
          </a:prstGeom>
          <a:solidFill>
            <a:srgbClr val="1F2C38"/>
          </a:solidFill>
        </p:spPr>
        <p:txBody>
          <a:bodyPr/>
          <a:p/>
        </p:txBody>
      </p:sp>
      <p:sp>
        <p:nvSpPr>
          <p:cNvPr id="459" name="矩形 458"/>
          <p:cNvSpPr/>
          <p:nvPr/>
        </p:nvSpPr>
        <p:spPr>
          <a:xfrm>
            <a:off x="0" y="0"/>
            <a:ext cx="3048000" cy="57150"/>
          </a:xfrm>
          <a:prstGeom prst="rect">
            <a:avLst/>
          </a:prstGeom>
          <a:solidFill>
            <a:srgbClr val="B07A45"/>
          </a:solidFill>
        </p:spPr>
        <p:txBody>
          <a:body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533"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06 · LIMITATIONS AND FUTURE RESEARCH&#13;&#10;        &lt;/Text&gt;&#13;&#10;        &lt;Text style={{ fontFamily: 'Times New Roman, Times, serif', fontSize: 15, lineHeight: 1.3, color: '#8A929B' }}&gt;&#13;&#10;            31 / 34&#13;&#10;        &lt;/Text&gt;&#13;&#10;    &lt;/Box&gt;&#13;&#10;    &lt;Text style={{ fontFamily: 'Times New Roman, Times, serif', fontSize: 34, fontWeight: 'bold', lineHeight: 1.3, color: '#1F2C38', marginTop: 6 }}&gt;&#13;&#10;        Limitations, and what each one motivates next&#13;&#10;    &lt;/Text&gt;&#13;&#10;&#13;&#10;    &lt;Box style={{ flexDirection: 'row', gap: 26, marginTop: 18 }}&gt;&#13;&#10;        &lt;Text style={{ width: 540, fontFamily: 'Times New Roman, Times, serif', fontSize: 14, letterSpacing: 2, lineHeight: 1.3, color: '#8A929B' }}&gt;LIMITATION OF THIS STUDY&lt;/Text&gt;&#13;&#10;        &lt;Box style={{ width: 4 }} /&gt;&#13;&#10;        &lt;Text style={{ width: 572, fontFamily: 'Times New Roman, Times, serif', fontSize: 14, letterSpacing: 2, lineHeight: 1.3, color: '#B07A45' }}&gt;WHAT IT MOTIVATES NEXT&lt;/Text&gt;&#13;&#10;    &lt;/Box&gt;&#13;&#10;&#13;&#10;    &lt;Box style={{ flexDirection: 'column', marginTop: 14 }}&gt;&#13;&#10;        &lt;Box style={{ flexDirection: 'row', gap: 26 }}&gt;&#13;&#10;            &lt;Box style={{ width: 540, flexDirection: 'column' }}&gt;&#13;&#10;                &lt;Text style={{ fontFamily: 'Times New Roman, Times, serif', fontSize: 16, fontWeight: 'bold', lineHeight: 1.4, color: '#1F2C38' }}&gt;The 2018 baseline is not land cover on the ground&lt;/Text&gt;&#13;&#10;                &lt;Text style={{ fontFamily: 'Times New Roman, Times, serif', fontSize: 14, lineHeight: 1.5, color: '#55606A', marginTop: 4 }}&gt;It is a retrospective classification, so both endpoints share the same reconstruction error.&lt;/Text&gt;&#13;&#10;            &lt;/Box&gt;&#13;&#10;            &lt;Box style={{ width: 4, background: '#B07A45' }} /&gt;&#13;&#10;            &lt;Box style={{ width: 572, flexDirection: 'column' }}&gt;&#13;&#10;                &lt;Text style={{ fontFamily: 'Times New Roman, Times, serif', fontSize: 16, fontWeight: 'bold', lineHeight: 1.4, color: '#1F2C38' }}&gt;Rebuild the baseline from finer imagery&lt;/Text&gt;&#13;&#10;                &lt;Text style={{ fontFamily: 'Times New Roman, Times, serif', fontSize: 14, lineHeight: 1.5, color: '#55606A', marginTop: 4 }}&gt;Aerial photography or a licence-held parcel layer would let the 2018 state be verified independently of the annual product.&lt;/Text&gt;&#13;&#10;            &lt;/Box&gt;&#13;&#10;        &lt;/Box&gt;&#13;&#10;&#13;&#10;        &lt;Box style={{ flexDirection: 'row', gap: 26, marginTop: 16 }}&gt;&#13;&#10;            &lt;Box style={{ width: 540, flexDirection: 'column' }}&gt;&#13;&#10;                &lt;Text style={{ fontFamily: 'Times New Roman, Times, serif', fontSize: 16, fontWeight: 'bold', lineHeight: 1.4, color: '#1F2C38' }}&gt;The date of conversion is unverified&lt;/Text&gt;&#13;&#10;                &lt;Text style={{ fontFamily: 'Times New Roman, Times, serif', fontSize: 14, lineHeight: 1.5, color: '#55606A', marginTop: 4 }}&gt;Two agreeing later years prove persistence, not timing, so the exposure period of each site is unknown.&lt;/Text&gt;&#13;&#10;            &lt;/Box&gt;&#13;&#10;            &lt;Box style={{ width: 4, background: '#B07A45' }} /&gt;&#13;&#10;            &lt;Box style={{ width: 572, flexDirection: 'column' }}&gt;&#13;&#10;                &lt;Text style={{ fontFamily: 'Times New Roman, Times, serif', fontSize: 16, fontWeight: 'bold', lineHeight: 1.4, color: '#1F2C38' }}&gt;Use annual time series to date the change&lt;/Text&gt;&#13;&#10;                &lt;Text style={{ fontFamily: 'Times New Roman, Times, serif', fontSize: 14, lineHeight: 1.5, color: '#55606A', marginTop: 4 }}&gt;A continuous annual classification would place each conversion in a year and allow a pre-change window to be tested.&lt;/Text&gt;&#13;&#10;            &lt;/Box&gt;&#13;&#10;        &lt;/Box&gt;&#13;&#10;&#13;&#10;        &lt;Box style={{ flexDirection: 'row', gap: 26, marginTop: 16 }}&gt;&#13;&#10;            &lt;Box style={{ width: 540, flexDirection: 'column' }}&gt;&#13;&#10;                &lt;Text style={{ fontFamily: 'Times New Roman, Times, serif', fontSize: 16, fontWeight: 'bold', lineHeight: 1.4, color: '#1F2C38' }}&gt;Spatial support is thin in the smallest sites&lt;/Text&gt;&#13;&#10;                &lt;Text style={{ fontFamily: 'Times New Roman, Times, serif', fontSize: 14, lineHeight: 1.5, color: '#55606A', marginTop: 4 }}&gt;After the 30 m inward buffer, G55 contains one output cell and G73 contains three, so their means rest on very few values.&lt;/Text&gt;&#13;&#10;            &lt;/Box&gt;&#13;&#10;            &lt;Box style={{ width: 4, background: '#B07A45' }} /&gt;&#13;&#10;            &lt;Box style={{ width: 572, flexDirection: 'column' }}&gt;&#13;&#10;                &lt;Text style={{ fontFamily: 'Times New Roman, Times, serif', fontSize: 16, fontWeight: 'bold', lineHeight: 1.4, color: '#1F2C38' }}&gt;Select larger intervention sites&lt;/Text&gt;&#13;&#10;                &lt;Text style={{ fontFamily: 'Times New Roman, Times, serif', fontSize: 14, lineHeight: 1.5, color: '#55606A', marginTop: 4 }}&gt;A minimum polygon size for inclusion, set before selection, would keep every unit above a workable number of thermal cells.&lt;/Text&gt;&#13;&#10;            &lt;/Box&gt;&#13;&#10;        &lt;/Box&gt;&#13;&#10;&#13;&#10;        &lt;Box style={{ flexDirection: 'row', gap: 26, marginTop: 16 }}&gt;&#13;&#10;            &lt;Box style={{ width: 540, flexDirection: 'column' }}&gt;&#13;&#10;                &lt;Text style={{ fontFamily: 'Times New Roman, Times, serif', fontSize: 16, fontWeight: 'bold', lineHeight: 1.4, color: '#1F2C38' }}&gt;Observation counts are uneven between years&lt;/Text&gt;&#13;&#10;                &lt;Text style={{ fontFamily: 'Times New Roman, Times, serif', fontSize: 14, lineHeight: 1.5, color: '#55606A', marginTop: 4 }}&gt;The 39 scenes are not distributed equally, so a composite for one summer rests on more clear-sky passes than another.&lt;/Text&gt;&#13;&#10;            &lt;/Box&gt;&#13;&#10;            &lt;Box style={{ width: 4, background: '#B07A45' }} /&gt;&#13;&#10;            &lt;Box style={{ width: 572, flexDirection: 'column' }}&gt;&#13;&#10;                &lt;Text style={{ fontFamily: 'Times New Roman, Times, serif', fontSize: 16, fontWeight: 'bold', lineHeight: 1.4, color: '#1F2C38' }}&gt;Weight or match the observation counts&lt;/Text&gt;&#13;&#10;                &lt;Text style={{ fontFamily: 'Times New Roman, Times, serif', fontSize: 14, lineHeight: 1.5, color: '#55606A', marginTop: 4 }}&gt;Reporting per-pixel observation counts alongside each composite would show directly where thin sampling could drive a result.&lt;/Text&gt;&#13;&#10;            &lt;/Box&gt;&#13;&#10;        &lt;/Box&gt;&#13;&#10;    &lt;/Box&gt;&#13;&#10;&#13;&#10;    &lt;Box style={{ flexDirection: 'row', marginTop: 20 }}&gt;&#13;&#10;        &lt;Box style={{ width: 3, background: '#B07A45' }} /&gt;&#13;&#10;        &lt;Box style={{ flex: 1, background: '#F4F1EC', padding: 18, flexDirection: 'column' }}&gt;&#13;&#10;            &lt;Text style={{ fontFamily: 'Times New Roman, Times, serif', fontSize: 16, lineHeight: 1.6, color: '#1F2C38' }}&gt;&#13;&#10;                None of these limitations undermines the direction of the urbanisation result, which holds under both aggregation statistics. They do bound what can be claimed for the greening group, and each one is answerable with data that already exists.&#13;&#10;            &lt;/Text&gt;&#13;&#10;        &lt;/Box&gt;&#13;&#10;    &lt;/Box&gt;&#13;&#10;&lt;/Slide&gt;&#13;&#10;"/>
        <p:cNvGrpSpPr/>
        <p:nvPr/>
      </p:nvGrpSpPr>
      <p:grpSpPr>
        <a:xfrm>
          <a:off x="0" y="0"/>
          <a:ext cx="0" cy="0"/>
          <a:chOff x="0" y="0"/>
          <a:chExt cx="0" cy="0"/>
        </a:xfrm>
      </p:grpSpPr>
      <p:sp>
        <p:nvSpPr>
          <p:cNvPr id="534" name="矩形 533"/>
          <p:cNvSpPr/>
          <p:nvPr/>
        </p:nvSpPr>
        <p:spPr>
          <a:xfrm>
            <a:off x="0" y="0"/>
            <a:ext cx="12192000" cy="6858000"/>
          </a:xfrm>
          <a:prstGeom prst="rect">
            <a:avLst/>
          </a:prstGeom>
          <a:solidFill>
            <a:srgbClr val="FFFFFF"/>
          </a:solidFill>
        </p:spPr>
        <p:txBody>
          <a:bodyPr/>
          <a:p/>
        </p:txBody>
      </p:sp>
      <p:sp>
        <p:nvSpPr>
          <p:cNvPr id="535" name="文本框 534" descr="{&quot;isTemplate&quot;:true,&quot;type&quot;:&quot;text&quot;}"/>
          <p:cNvSpPr txBox="1"/>
          <p:nvPr/>
        </p:nvSpPr>
        <p:spPr>
          <a:xfrm>
            <a:off x="533400" y="381000"/>
            <a:ext cx="3657600"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05 · DISCUSSION AND NEXT STEPS</a:t>
            </a:r>
            <a:endParaRPr lang="en-US" sz="1125" spc="165">
              <a:solidFill>
                <a:srgbClr val="B07A45"/>
              </a:solidFill>
              <a:latin typeface="Times New Roman" panose="02020603050405020304"/>
              <a:ea typeface="Times New Roman" panose="02020603050405020304"/>
            </a:endParaRPr>
          </a:p>
        </p:txBody>
      </p:sp>
      <p:sp>
        <p:nvSpPr>
          <p:cNvPr id="536" name="文本框 535"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11 / 12</a:t>
            </a:r>
            <a:endParaRPr lang="en-US" sz="1125">
              <a:solidFill>
                <a:srgbClr val="8A929B"/>
              </a:solidFill>
              <a:latin typeface="Times New Roman" panose="02020603050405020304"/>
              <a:ea typeface="Times New Roman" panose="02020603050405020304"/>
            </a:endParaRPr>
          </a:p>
        </p:txBody>
      </p:sp>
      <p:sp>
        <p:nvSpPr>
          <p:cNvPr id="537" name="文本框 536"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Contribution, limitations and next steps</a:t>
            </a:r>
            <a:endParaRPr lang="en-US" sz="2550" b="1">
              <a:solidFill>
                <a:srgbClr val="1F2C38"/>
              </a:solidFill>
              <a:latin typeface="Times New Roman" panose="02020603050405020304"/>
              <a:ea typeface="Times New Roman" panose="02020603050405020304"/>
            </a:endParaRPr>
          </a:p>
        </p:txBody>
      </p:sp>
      <p:sp>
        <p:nvSpPr>
          <p:cNvPr id="538" name="文本框 537" descr="{&quot;isTemplate&quot;:true,&quot;type&quot;:&quot;text&quot;}"/>
          <p:cNvSpPr txBox="1"/>
          <p:nvPr/>
        </p:nvSpPr>
        <p:spPr>
          <a:xfrm>
            <a:off x="533400" y="1352550"/>
            <a:ext cx="5143500" cy="209550"/>
          </a:xfrm>
          <a:prstGeom prst="rect">
            <a:avLst/>
          </a:prstGeom>
        </p:spPr>
        <p:txBody>
          <a:bodyPr wrap="none" lIns="0" tIns="0" rIns="0" bIns="0"/>
          <a:p>
            <a:pPr>
              <a:lnSpc>
                <a:spcPct val="130000"/>
              </a:lnSpc>
            </a:pPr>
            <a:r>
              <a:rPr lang="en-US" sz="1050" spc="150">
                <a:solidFill>
                  <a:srgbClr val="8A929B"/>
                </a:solidFill>
                <a:latin typeface="Times New Roman" panose="02020603050405020304"/>
                <a:ea typeface="Times New Roman" panose="02020603050405020304"/>
              </a:rPr>
              <a:t>LIMITATION OF THIS STUDY</a:t>
            </a:r>
            <a:endParaRPr lang="en-US" sz="1050" spc="150">
              <a:solidFill>
                <a:srgbClr val="8A929B"/>
              </a:solidFill>
              <a:latin typeface="Times New Roman" panose="02020603050405020304"/>
              <a:ea typeface="Times New Roman" panose="02020603050405020304"/>
            </a:endParaRPr>
          </a:p>
        </p:txBody>
      </p:sp>
      <p:sp>
        <p:nvSpPr>
          <p:cNvPr id="539" name="文本框 538" descr="{&quot;isTemplate&quot;:true,&quot;type&quot;:&quot;text&quot;}"/>
          <p:cNvSpPr txBox="1"/>
          <p:nvPr/>
        </p:nvSpPr>
        <p:spPr>
          <a:xfrm>
            <a:off x="6210300" y="1352550"/>
            <a:ext cx="5448300" cy="209550"/>
          </a:xfrm>
          <a:prstGeom prst="rect">
            <a:avLst/>
          </a:prstGeom>
        </p:spPr>
        <p:txBody>
          <a:bodyPr wrap="none" lIns="0" tIns="0" rIns="0" bIns="0"/>
          <a:p>
            <a:pPr>
              <a:lnSpc>
                <a:spcPct val="130000"/>
              </a:lnSpc>
            </a:pPr>
            <a:r>
              <a:rPr lang="en-US" sz="1050" spc="150">
                <a:solidFill>
                  <a:srgbClr val="B07A45"/>
                </a:solidFill>
                <a:latin typeface="Times New Roman" panose="02020603050405020304"/>
                <a:ea typeface="Times New Roman" panose="02020603050405020304"/>
              </a:rPr>
              <a:t>WHAT IT MOTIVATES NEXT</a:t>
            </a:r>
            <a:endParaRPr lang="en-US" sz="1050" spc="150">
              <a:solidFill>
                <a:srgbClr val="B07A45"/>
              </a:solidFill>
              <a:latin typeface="Times New Roman" panose="02020603050405020304"/>
              <a:ea typeface="Times New Roman" panose="02020603050405020304"/>
            </a:endParaRPr>
          </a:p>
        </p:txBody>
      </p:sp>
      <p:sp>
        <p:nvSpPr>
          <p:cNvPr id="540" name="文本框 539" descr="{&quot;isTemplate&quot;:true,&quot;type&quot;:&quot;text&quot;}"/>
          <p:cNvSpPr txBox="1"/>
          <p:nvPr/>
        </p:nvSpPr>
        <p:spPr>
          <a:xfrm>
            <a:off x="533400" y="1695450"/>
            <a:ext cx="51435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The 2018 land-cover state is unverified</a:t>
            </a:r>
            <a:endParaRPr lang="en-US" sz="1200" b="1">
              <a:solidFill>
                <a:srgbClr val="1F2C38"/>
              </a:solidFill>
              <a:latin typeface="Times New Roman" panose="02020603050405020304"/>
              <a:ea typeface="Times New Roman" panose="02020603050405020304"/>
            </a:endParaRPr>
          </a:p>
        </p:txBody>
      </p:sp>
      <p:sp>
        <p:nvSpPr>
          <p:cNvPr id="541" name="文本框 540" descr="{&quot;isTemplate&quot;:true,&quot;type&quot;:&quot;text&quot;}"/>
          <p:cNvSpPr txBox="1"/>
          <p:nvPr/>
        </p:nvSpPr>
        <p:spPr>
          <a:xfrm>
            <a:off x="533400" y="1990725"/>
            <a:ext cx="5143500" cy="247650"/>
          </a:xfrm>
          <a:prstGeom prst="rect">
            <a:avLst/>
          </a:prstGeom>
        </p:spPr>
        <p:txBody>
          <a:bodyPr wrap="none" lIns="0" tIns="0" rIns="0" bIns="0"/>
          <a:p>
            <a:pPr>
              <a:lnSpc>
                <a:spcPct val="150000"/>
              </a:lnSpc>
            </a:pPr>
            <a:r>
              <a:rPr lang="en-US" sz="1050">
                <a:solidFill>
                  <a:srgbClr val="55606A"/>
                </a:solidFill>
                <a:latin typeface="Times New Roman" panose="02020603050405020304"/>
                <a:ea typeface="Times New Roman" panose="02020603050405020304"/>
              </a:rPr>
              <a:t>It is a retrospective classification, and errors in either endpoint can create an apparent transition.</a:t>
            </a:r>
            <a:endParaRPr lang="en-US" sz="1050">
              <a:solidFill>
                <a:srgbClr val="55606A"/>
              </a:solidFill>
              <a:latin typeface="Times New Roman" panose="02020603050405020304"/>
              <a:ea typeface="Times New Roman" panose="02020603050405020304"/>
            </a:endParaRPr>
          </a:p>
        </p:txBody>
      </p:sp>
      <p:sp>
        <p:nvSpPr>
          <p:cNvPr id="542" name="矩形 541"/>
          <p:cNvSpPr/>
          <p:nvPr/>
        </p:nvSpPr>
        <p:spPr>
          <a:xfrm>
            <a:off x="5924550" y="1695450"/>
            <a:ext cx="38100" cy="781050"/>
          </a:xfrm>
          <a:prstGeom prst="rect">
            <a:avLst/>
          </a:prstGeom>
          <a:solidFill>
            <a:srgbClr val="B07A45"/>
          </a:solidFill>
        </p:spPr>
        <p:txBody>
          <a:bodyPr/>
          <a:p/>
        </p:txBody>
      </p:sp>
      <p:sp>
        <p:nvSpPr>
          <p:cNvPr id="543" name="文本框 542" descr="{&quot;isTemplate&quot;:true,&quot;type&quot;:&quot;text&quot;}"/>
          <p:cNvSpPr txBox="1"/>
          <p:nvPr/>
        </p:nvSpPr>
        <p:spPr>
          <a:xfrm>
            <a:off x="6210300" y="1695450"/>
            <a:ext cx="54483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Rebuild the baseline from finer imagery</a:t>
            </a:r>
            <a:endParaRPr lang="en-US" sz="1200" b="1">
              <a:solidFill>
                <a:srgbClr val="1F2C38"/>
              </a:solidFill>
              <a:latin typeface="Times New Roman" panose="02020603050405020304"/>
              <a:ea typeface="Times New Roman" panose="02020603050405020304"/>
            </a:endParaRPr>
          </a:p>
        </p:txBody>
      </p:sp>
      <p:sp>
        <p:nvSpPr>
          <p:cNvPr id="544" name="文本框 543" descr="{&quot;isTemplate&quot;:true,&quot;type&quot;:&quot;text&quot;}"/>
          <p:cNvSpPr txBox="1"/>
          <p:nvPr/>
        </p:nvSpPr>
        <p:spPr>
          <a:xfrm>
            <a:off x="6210300" y="1990725"/>
            <a:ext cx="54483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Aerial photography or a licence-held parcel layer would let the 2018 state be verified independently of the annual product.</a:t>
            </a:r>
            <a:endParaRPr lang="en-US" sz="1050">
              <a:solidFill>
                <a:srgbClr val="55606A"/>
              </a:solidFill>
              <a:latin typeface="Times New Roman" panose="02020603050405020304"/>
              <a:ea typeface="Times New Roman" panose="02020603050405020304"/>
            </a:endParaRPr>
          </a:p>
        </p:txBody>
      </p:sp>
      <p:sp>
        <p:nvSpPr>
          <p:cNvPr id="545" name="文本框 544" descr="{&quot;isTemplate&quot;:true,&quot;type&quot;:&quot;text&quot;}"/>
          <p:cNvSpPr txBox="1"/>
          <p:nvPr/>
        </p:nvSpPr>
        <p:spPr>
          <a:xfrm>
            <a:off x="533400" y="2628900"/>
            <a:ext cx="51435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The date of conversion is unverified</a:t>
            </a:r>
            <a:endParaRPr lang="en-US" sz="1200" b="1">
              <a:solidFill>
                <a:srgbClr val="1F2C38"/>
              </a:solidFill>
              <a:latin typeface="Times New Roman" panose="02020603050405020304"/>
              <a:ea typeface="Times New Roman" panose="02020603050405020304"/>
            </a:endParaRPr>
          </a:p>
        </p:txBody>
      </p:sp>
      <p:sp>
        <p:nvSpPr>
          <p:cNvPr id="546" name="文本框 545" descr="{&quot;isTemplate&quot;:true,&quot;type&quot;:&quot;text&quot;}"/>
          <p:cNvSpPr txBox="1"/>
          <p:nvPr/>
        </p:nvSpPr>
        <p:spPr>
          <a:xfrm>
            <a:off x="533400" y="2924175"/>
            <a:ext cx="51435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Agreement in two later maps supports mapped persistence, but the physical conversion date remains unknown.</a:t>
            </a:r>
            <a:endParaRPr lang="en-US" sz="1050">
              <a:solidFill>
                <a:srgbClr val="55606A"/>
              </a:solidFill>
              <a:latin typeface="Times New Roman" panose="02020603050405020304"/>
              <a:ea typeface="Times New Roman" panose="02020603050405020304"/>
            </a:endParaRPr>
          </a:p>
        </p:txBody>
      </p:sp>
      <p:sp>
        <p:nvSpPr>
          <p:cNvPr id="547" name="矩形 546"/>
          <p:cNvSpPr/>
          <p:nvPr/>
        </p:nvSpPr>
        <p:spPr>
          <a:xfrm>
            <a:off x="5924550" y="2628900"/>
            <a:ext cx="38100" cy="781050"/>
          </a:xfrm>
          <a:prstGeom prst="rect">
            <a:avLst/>
          </a:prstGeom>
          <a:solidFill>
            <a:srgbClr val="B07A45"/>
          </a:solidFill>
        </p:spPr>
        <p:txBody>
          <a:bodyPr/>
          <a:p/>
        </p:txBody>
      </p:sp>
      <p:sp>
        <p:nvSpPr>
          <p:cNvPr id="548" name="文本框 547" descr="{&quot;isTemplate&quot;:true,&quot;type&quot;:&quot;text&quot;}"/>
          <p:cNvSpPr txBox="1"/>
          <p:nvPr/>
        </p:nvSpPr>
        <p:spPr>
          <a:xfrm>
            <a:off x="6210300" y="2628900"/>
            <a:ext cx="54483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Use annual time series to date the change</a:t>
            </a:r>
            <a:endParaRPr lang="en-US" sz="1200" b="1">
              <a:solidFill>
                <a:srgbClr val="1F2C38"/>
              </a:solidFill>
              <a:latin typeface="Times New Roman" panose="02020603050405020304"/>
              <a:ea typeface="Times New Roman" panose="02020603050405020304"/>
            </a:endParaRPr>
          </a:p>
        </p:txBody>
      </p:sp>
      <p:sp>
        <p:nvSpPr>
          <p:cNvPr id="549" name="文本框 548" descr="{&quot;isTemplate&quot;:true,&quot;type&quot;:&quot;text&quot;}"/>
          <p:cNvSpPr txBox="1"/>
          <p:nvPr/>
        </p:nvSpPr>
        <p:spPr>
          <a:xfrm>
            <a:off x="6210300" y="2924175"/>
            <a:ext cx="54483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A fuller annual record, checked against dated imagery, could narrow conversion timing and extend the pre-change observations.</a:t>
            </a:r>
            <a:endParaRPr lang="en-US" sz="1050">
              <a:solidFill>
                <a:srgbClr val="55606A"/>
              </a:solidFill>
              <a:latin typeface="Times New Roman" panose="02020603050405020304"/>
              <a:ea typeface="Times New Roman" panose="02020603050405020304"/>
            </a:endParaRPr>
          </a:p>
        </p:txBody>
      </p:sp>
      <p:sp>
        <p:nvSpPr>
          <p:cNvPr id="550" name="文本框 549" descr="{&quot;isTemplate&quot;:true,&quot;type&quot;:&quot;text&quot;}"/>
          <p:cNvSpPr txBox="1"/>
          <p:nvPr/>
        </p:nvSpPr>
        <p:spPr>
          <a:xfrm>
            <a:off x="533400" y="3562350"/>
            <a:ext cx="51435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Spatial support is thin in the smallest sites</a:t>
            </a:r>
            <a:endParaRPr lang="en-US" sz="1200" b="1">
              <a:solidFill>
                <a:srgbClr val="1F2C38"/>
              </a:solidFill>
              <a:latin typeface="Times New Roman" panose="02020603050405020304"/>
              <a:ea typeface="Times New Roman" panose="02020603050405020304"/>
            </a:endParaRPr>
          </a:p>
        </p:txBody>
      </p:sp>
      <p:sp>
        <p:nvSpPr>
          <p:cNvPr id="551" name="文本框 550" descr="{&quot;isTemplate&quot;:true,&quot;type&quot;:&quot;text&quot;}"/>
          <p:cNvSpPr txBox="1"/>
          <p:nvPr/>
        </p:nvSpPr>
        <p:spPr>
          <a:xfrm>
            <a:off x="533400" y="3857625"/>
            <a:ext cx="51435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After the 30 m inward buffer, G55 contains one output cell and G73 contains three, so their means rest on very few values.</a:t>
            </a:r>
            <a:endParaRPr lang="en-US" sz="1050">
              <a:solidFill>
                <a:srgbClr val="55606A"/>
              </a:solidFill>
              <a:latin typeface="Times New Roman" panose="02020603050405020304"/>
              <a:ea typeface="Times New Roman" panose="02020603050405020304"/>
            </a:endParaRPr>
          </a:p>
        </p:txBody>
      </p:sp>
      <p:sp>
        <p:nvSpPr>
          <p:cNvPr id="552" name="矩形 551"/>
          <p:cNvSpPr/>
          <p:nvPr/>
        </p:nvSpPr>
        <p:spPr>
          <a:xfrm>
            <a:off x="5924550" y="3562350"/>
            <a:ext cx="38100" cy="781050"/>
          </a:xfrm>
          <a:prstGeom prst="rect">
            <a:avLst/>
          </a:prstGeom>
          <a:solidFill>
            <a:srgbClr val="B07A45"/>
          </a:solidFill>
        </p:spPr>
        <p:txBody>
          <a:bodyPr/>
          <a:p/>
        </p:txBody>
      </p:sp>
      <p:sp>
        <p:nvSpPr>
          <p:cNvPr id="553" name="文本框 552" descr="{&quot;isTemplate&quot;:true,&quot;type&quot;:&quot;text&quot;}"/>
          <p:cNvSpPr txBox="1"/>
          <p:nvPr/>
        </p:nvSpPr>
        <p:spPr>
          <a:xfrm>
            <a:off x="6210300" y="3562350"/>
            <a:ext cx="54483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Select larger intervention sites</a:t>
            </a:r>
            <a:endParaRPr lang="en-US" sz="1200" b="1">
              <a:solidFill>
                <a:srgbClr val="1F2C38"/>
              </a:solidFill>
              <a:latin typeface="Times New Roman" panose="02020603050405020304"/>
              <a:ea typeface="Times New Roman" panose="02020603050405020304"/>
            </a:endParaRPr>
          </a:p>
        </p:txBody>
      </p:sp>
      <p:sp>
        <p:nvSpPr>
          <p:cNvPr id="554" name="文本框 553" descr="{&quot;isTemplate&quot;:true,&quot;type&quot;:&quot;text&quot;}"/>
          <p:cNvSpPr txBox="1"/>
          <p:nvPr/>
        </p:nvSpPr>
        <p:spPr>
          <a:xfrm>
            <a:off x="6210300" y="3857625"/>
            <a:ext cx="54483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An additional minimum interior-area and thermal-support rule would reduce reliance on small patches, beyond the existing 1 ha screen.</a:t>
            </a:r>
            <a:endParaRPr lang="en-US" sz="1050">
              <a:solidFill>
                <a:srgbClr val="55606A"/>
              </a:solidFill>
              <a:latin typeface="Times New Roman" panose="02020603050405020304"/>
              <a:ea typeface="Times New Roman" panose="02020603050405020304"/>
            </a:endParaRPr>
          </a:p>
        </p:txBody>
      </p:sp>
      <p:sp>
        <p:nvSpPr>
          <p:cNvPr id="555" name="文本框 554" descr="{&quot;isTemplate&quot;:true,&quot;type&quot;:&quot;text&quot;}"/>
          <p:cNvSpPr txBox="1"/>
          <p:nvPr/>
        </p:nvSpPr>
        <p:spPr>
          <a:xfrm>
            <a:off x="533400" y="4495800"/>
            <a:ext cx="51435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Observation counts are uneven between years</a:t>
            </a:r>
            <a:endParaRPr lang="en-US" sz="1200" b="1">
              <a:solidFill>
                <a:srgbClr val="1F2C38"/>
              </a:solidFill>
              <a:latin typeface="Times New Roman" panose="02020603050405020304"/>
              <a:ea typeface="Times New Roman" panose="02020603050405020304"/>
            </a:endParaRPr>
          </a:p>
        </p:txBody>
      </p:sp>
      <p:sp>
        <p:nvSpPr>
          <p:cNvPr id="556" name="文本框 555" descr="{&quot;isTemplate&quot;:true,&quot;type&quot;:&quot;text&quot;}"/>
          <p:cNvSpPr txBox="1"/>
          <p:nvPr/>
        </p:nvSpPr>
        <p:spPr>
          <a:xfrm>
            <a:off x="533400" y="4791075"/>
            <a:ext cx="51435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The 39 scenes are not distributed equally, so a composite for one summer rests on more clear-sky passes than another.</a:t>
            </a:r>
            <a:endParaRPr lang="en-US" sz="1050">
              <a:solidFill>
                <a:srgbClr val="55606A"/>
              </a:solidFill>
              <a:latin typeface="Times New Roman" panose="02020603050405020304"/>
              <a:ea typeface="Times New Roman" panose="02020603050405020304"/>
            </a:endParaRPr>
          </a:p>
        </p:txBody>
      </p:sp>
      <p:sp>
        <p:nvSpPr>
          <p:cNvPr id="557" name="矩形 556"/>
          <p:cNvSpPr/>
          <p:nvPr/>
        </p:nvSpPr>
        <p:spPr>
          <a:xfrm>
            <a:off x="5924550" y="4495800"/>
            <a:ext cx="38100" cy="781050"/>
          </a:xfrm>
          <a:prstGeom prst="rect">
            <a:avLst/>
          </a:prstGeom>
          <a:solidFill>
            <a:srgbClr val="B07A45"/>
          </a:solidFill>
        </p:spPr>
        <p:txBody>
          <a:bodyPr/>
          <a:p/>
        </p:txBody>
      </p:sp>
      <p:sp>
        <p:nvSpPr>
          <p:cNvPr id="558" name="文本框 557" descr="{&quot;isTemplate&quot;:true,&quot;type&quot;:&quot;text&quot;}"/>
          <p:cNvSpPr txBox="1"/>
          <p:nvPr/>
        </p:nvSpPr>
        <p:spPr>
          <a:xfrm>
            <a:off x="6210300" y="4495800"/>
            <a:ext cx="5448300" cy="257175"/>
          </a:xfrm>
          <a:prstGeom prst="rect">
            <a:avLst/>
          </a:prstGeom>
        </p:spPr>
        <p:txBody>
          <a:bodyPr wrap="none" lIns="0" tIns="0" rIns="0" bIns="0"/>
          <a:p>
            <a:pPr>
              <a:lnSpc>
                <a:spcPct val="140000"/>
              </a:lnSpc>
            </a:pPr>
            <a:r>
              <a:rPr lang="en-US" sz="1200" b="1">
                <a:solidFill>
                  <a:srgbClr val="1F2C38"/>
                </a:solidFill>
                <a:latin typeface="Times New Roman" panose="02020603050405020304"/>
                <a:ea typeface="Times New Roman" panose="02020603050405020304"/>
              </a:rPr>
              <a:t>Test observation-count and timing thresholds</a:t>
            </a:r>
            <a:endParaRPr lang="en-US" sz="1200" b="1">
              <a:solidFill>
                <a:srgbClr val="1F2C38"/>
              </a:solidFill>
              <a:latin typeface="Times New Roman" panose="02020603050405020304"/>
              <a:ea typeface="Times New Roman" panose="02020603050405020304"/>
            </a:endParaRPr>
          </a:p>
        </p:txBody>
      </p:sp>
      <p:sp>
        <p:nvSpPr>
          <p:cNvPr id="559" name="文本框 558" descr="{&quot;isTemplate&quot;:true,&quot;type&quot;:&quot;text&quot;}"/>
          <p:cNvSpPr txBox="1"/>
          <p:nvPr/>
        </p:nvSpPr>
        <p:spPr>
          <a:xfrm>
            <a:off x="6210300" y="4791075"/>
            <a:ext cx="5448300" cy="485775"/>
          </a:xfrm>
          <a:prstGeom prst="rect">
            <a:avLst/>
          </a:prstGeom>
        </p:spPr>
        <p:txBody>
          <a:bodyPr wrap="square" lIns="0" tIns="0" rIns="0" bIns="0">
            <a:normAutofit/>
          </a:bodyPr>
          <a:p>
            <a:pPr>
              <a:lnSpc>
                <a:spcPct val="150000"/>
              </a:lnSpc>
            </a:pPr>
            <a:r>
              <a:rPr lang="en-US" sz="1050">
                <a:solidFill>
                  <a:srgbClr val="55606A"/>
                </a:solidFill>
                <a:latin typeface="Times New Roman" panose="02020603050405020304"/>
                <a:ea typeface="Times New Roman" panose="02020603050405020304"/>
              </a:rPr>
              <a:t>Count rasters already describe sampling. Threshold-based checks and closer seasonal matching could test its influence on the result.</a:t>
            </a:r>
            <a:endParaRPr lang="en-US" sz="1050">
              <a:solidFill>
                <a:srgbClr val="55606A"/>
              </a:solidFill>
              <a:latin typeface="Times New Roman" panose="02020603050405020304"/>
              <a:ea typeface="Times New Roman" panose="02020603050405020304"/>
            </a:endParaRPr>
          </a:p>
        </p:txBody>
      </p:sp>
      <p:sp>
        <p:nvSpPr>
          <p:cNvPr id="560" name="矩形 559"/>
          <p:cNvSpPr/>
          <p:nvPr/>
        </p:nvSpPr>
        <p:spPr>
          <a:xfrm>
            <a:off x="533400" y="5467350"/>
            <a:ext cx="28575" cy="933450"/>
          </a:xfrm>
          <a:prstGeom prst="rect">
            <a:avLst/>
          </a:prstGeom>
          <a:solidFill>
            <a:srgbClr val="B07A45"/>
          </a:solidFill>
        </p:spPr>
        <p:txBody>
          <a:bodyPr/>
          <a:p/>
        </p:txBody>
      </p:sp>
      <p:sp>
        <p:nvSpPr>
          <p:cNvPr id="561" name="矩形 560"/>
          <p:cNvSpPr/>
          <p:nvPr/>
        </p:nvSpPr>
        <p:spPr>
          <a:xfrm>
            <a:off x="561975" y="5467350"/>
            <a:ext cx="11096625" cy="933450"/>
          </a:xfrm>
          <a:prstGeom prst="rect">
            <a:avLst/>
          </a:prstGeom>
          <a:solidFill>
            <a:srgbClr val="F4F1EC"/>
          </a:solidFill>
        </p:spPr>
        <p:txBody>
          <a:bodyPr/>
          <a:p/>
        </p:txBody>
      </p:sp>
      <p:sp>
        <p:nvSpPr>
          <p:cNvPr id="562" name="文本框 561" descr="{&quot;isTemplate&quot;:true,&quot;type&quot;:&quot;text&quot;}"/>
          <p:cNvSpPr txBox="1"/>
          <p:nvPr/>
        </p:nvSpPr>
        <p:spPr>
          <a:xfrm>
            <a:off x="733425" y="5638800"/>
            <a:ext cx="10753725" cy="590550"/>
          </a:xfrm>
          <a:prstGeom prst="rect">
            <a:avLst/>
          </a:prstGeom>
        </p:spPr>
        <p:txBody>
          <a:bodyPr wrap="square" lIns="0" tIns="0" rIns="0" bIns="0">
            <a:normAutofit/>
          </a:bodyPr>
          <a:p>
            <a:pPr>
              <a:lnSpc>
                <a:spcPct val="160000"/>
              </a:lnSpc>
            </a:pPr>
            <a:r>
              <a:rPr lang="en-US" sz="1200">
                <a:solidFill>
                  <a:srgbClr val="1F2C38"/>
                </a:solidFill>
                <a:latin typeface="Times New Roman" panose="02020603050405020304"/>
                <a:ea typeface="Times New Roman" panose="02020603050405020304"/>
              </a:rPr>
              <a:t>Contribution: reporting initial temperature and later relative change together clarifies these six cases. Site evaluation should retain a baseline, a nearby reference and a sensitivity check.</a:t>
            </a:r>
            <a:endParaRPr lang="en-US" sz="1200">
              <a:solidFill>
                <a:srgbClr val="1F2C38"/>
              </a:solidFill>
              <a:latin typeface="Times New Roman" panose="02020603050405020304"/>
              <a:ea typeface="Times New Roman" panose="02020603050405020304"/>
            </a:endParaRPr>
          </a:p>
        </p:txBody>
      </p:sp>
      <p:sp>
        <p:nvSpPr>
          <p:cNvPr id="563" name="矩形 562"/>
          <p:cNvSpPr/>
          <p:nvPr/>
        </p:nvSpPr>
        <p:spPr>
          <a:xfrm>
            <a:off x="0" y="0"/>
            <a:ext cx="12192000" cy="57150"/>
          </a:xfrm>
          <a:prstGeom prst="rect">
            <a:avLst/>
          </a:prstGeom>
          <a:solidFill>
            <a:srgbClr val="1F2C38"/>
          </a:solidFill>
        </p:spPr>
        <p:txBody>
          <a:bodyPr/>
          <a:p/>
        </p:txBody>
      </p:sp>
      <p:sp>
        <p:nvSpPr>
          <p:cNvPr id="564" name="矩形 563"/>
          <p:cNvSpPr/>
          <p:nvPr/>
        </p:nvSpPr>
        <p:spPr>
          <a:xfrm>
            <a:off x="0" y="0"/>
            <a:ext cx="3048000" cy="57150"/>
          </a:xfrm>
          <a:prstGeom prst="rect">
            <a:avLst/>
          </a:prstGeom>
          <a:solidFill>
            <a:srgbClr val="B07A45"/>
          </a:solidFill>
        </p:spPr>
        <p:txBody>
          <a:body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585" name="" descr="&lt;Slide style={{ width: 1280, height: 720, background: '#FFFFFF', position: 'relative', paddingTop: 40, paddingBottom: 28, paddingLeft: 56, paddingRight: 56 }}&gt;&#13;&#10;    &lt;Box style={{ position: 'absolute', top: 0, left: 0, width: 1280, height: 6, background: '#1F2C38' }} /&gt;&#13;&#10;    &lt;Box style={{ position: 'absolute', top: 0, left: 0, width: 320, height: 6, background: '#B07A45' }} /&gt;&#13;&#10;&#13;&#10;    &lt;Box style={{ flexDirection: 'row', justifyContent: 'space-between', alignItems: 'center', height: 24 }}&gt;&#13;&#10;        &lt;Text style={{ fontFamily: 'Times New Roman, Times, serif', fontSize: 15, letterSpacing: 2.2, lineHeight: 1.3, color: '#B07A45' }}&gt;&#13;&#10;            REFERENCES&#13;&#10;        &lt;/Text&gt;&#13;&#10;        &lt;Text style={{ fontFamily: 'Times New Roman, Times, serif', fontSize: 15, lineHeight: 1.3, color: '#8A929B' }}&gt;&#13;&#10;            33 / 34&#13;&#10;        &lt;/Text&gt;&#13;&#10;    &lt;/Box&gt;&#13;&#10;    &lt;Text style={{ fontFamily: 'Times New Roman, Times, serif', fontSize: 34, fontWeight: 'bold', lineHeight: 1.3, color: '#1F2C38', marginTop: 6 }}&gt;&#13;&#10;        Reference list&#13;&#10;    &lt;/Text&gt;&#13;&#10;&#13;&#10;    &lt;Box style={{ flexDirection: 'row', gap: 26, marginTop: 14 }}&gt;&#13;&#10;        &lt;Box style={{ width: 571, flexDirection: 'column' }}&gt;&#13;&#10;            &lt;Text style={{ fontFamily: 'Times New Roman, Times, serif', fontSize: 10.5, lineHeight: 1.35, color: '#55606A' }}&gt;Arnfield, A.J. (2003) ‘Two decades of urban climate research’, International Journal of Climatology, 23(1), pp. 1-26.&lt;/Text&gt;&#13;&#10;            &lt;Text style={{ fontFamily: 'Times New Roman, Times, serif', fontSize: 10.5, lineHeight: 1.4, color: '#55606A', marginTop: 6 }}&gt;Bassett, R. et al. (2021) ‘Climate driven trends in London’s urban heat island intensity reconstructed over 70 years’, Urban Climate, 40, 100990.&lt;/Text&gt;&#13;&#10;            &lt;Text style={{ fontFamily: 'Times New Roman, Times, serif', fontSize: 10.5, lineHeight: 1.4, color: '#55606A', marginTop: 6 }}&gt;Brousse, O. et al. (2022) ‘Evidence of horizontal urban heat advection in London’, Environmental Research Letters, 17(4), 044041.&lt;/Text&gt;&#13;&#10;            &lt;Text style={{ fontFamily: 'Times New Roman, Times, serif', fontSize: 10.5, lineHeight: 1.4, color: '#55606A', marginTop: 6 }}&gt;Brousse, O. et al. (2024) ‘Cool roofs could be most effective at reducing outdoor urban temperatures in London’, Geophysical Research Letters, 51(13).&lt;/Text&gt;&#13;&#10;            &lt;Text style={{ fontFamily: 'Times New Roman, Times, serif', fontSize: 10.5, lineHeight: 1.4, color: '#55606A', marginTop: 6 }}&gt;Deilami, K., Kamruzzaman, M. and Liu, Y. (2018) ‘Urban heat island effect: a systematic review’, International Journal of Applied Earth Observation, 67, pp. 30-42.&lt;/Text&gt;&#13;&#10;            &lt;Text style={{ fontFamily: 'Times New Roman, Times, serif', fontSize: 10.5, lineHeight: 1.4, color: '#55606A', marginTop: 6 }}&gt;Doick, K.J., Peace, A. and Hutchings, T.R. (2014) ‘The role of one large greenspace in mitigating London’s nocturnal urban heat island’, Science of the Total Environment, 493, pp. 662-671.&lt;/Text&gt;&#13;&#10;            &lt;Text style={{ fontFamily: 'Times New Roman, Times, serif', fontSize: 10.5, lineHeight: 1.4, color: '#55606A', marginTop: 6 }}&gt;Earth Resources Observation and Science Center (2020) Landsat 8-9 OLI/TIRS Level-2, Collection 2 [dataset]. U.S. Geological Survey.&lt;/Text&gt;&#13;&#10;            &lt;Text style={{ fontFamily: 'Times New Roman, Times, serif', fontSize: 10.5, lineHeight: 1.4, color: '#55606A', marginTop: 6 }}&gt;Ermida, S.L. et al. (2020) ‘Google Earth Engine open-source code for land surface temperature estimation’, Remote Sensing, 12(9), 1471.&lt;/Text&gt;&#13;&#10;            &lt;Text style={{ fontFamily: 'Times New Roman, Times, serif', fontSize: 10.5, lineHeight: 1.4, color: '#55606A', marginTop: 6 }}&gt;Esri and Impact Observatory (2026) Sentinel-2 10m Land Use/Land Cover Time Series, version 003 [dataset]. ArcGIS Living Atlas.&lt;/Text&gt;&#13;&#10;            &lt;Text style={{ fontFamily: 'Times New Roman, Times, serif', fontSize: 10.5, lineHeight: 1.4, color: '#55606A', marginTop: 6 }}&gt;Forestry Commission (2025) National Trees Outside Woodland Map, version 1 [dataset]. Defra Data Services Platform.&lt;/Text&gt;&#13;&#10;            &lt;Text style={{ fontFamily: 'Times New Roman, Times, serif', fontSize: 10.5, lineHeight: 1.4, color: '#55606A', marginTop: 6 }}&gt;Greater London Authority (2021) The London Plan 2021. London: Greater London Authority.&lt;/Text&gt;&#13;&#10;            &lt;Text style={{ fontFamily: 'Times New Roman, Times, serif', fontSize: 10.5, lineHeight: 1.4, color: '#55606A', marginTop: 6 }}&gt;Greater London Authority (2023) Urban Greening Factor: London Plan Guidance. London: Greater London Authority.&lt;/Text&gt;&#13;&#10;            &lt;Text style={{ fontFamily: 'Times New Roman, Times, serif', fontSize: 10.5, lineHeight: 1.4, color: '#55606A', marginTop: 6 }}&gt;Greater London Authority (2024a) The London Climate Resilience Review. London: Greater London Authority.&lt;/Text&gt;&#13;&#10;            &lt;Text style={{ fontFamily: 'Times New Roman, Times, serif', fontSize: 10.5, lineHeight: 1.4, color: '#55606A', marginTop: 6 }}&gt;Greater London Authority (2024b) Tree Canopy and Green Cover Mapping: Methodology Report. London: Greater London Authority.&lt;/Text&gt;&#13;&#10;        &lt;/Box&gt;&#13;&#10;&#13;&#10;        &lt;Box style={{ width: 571, flexDirection: 'column' }}&gt;&#13;&#10;            &lt;Text style={{ fontFamily: 'Times New Roman, Times, serif', fontSize: 10.5, lineHeight: 1.35, color: '#55606A' }}&gt;Gunawardena, K.R., Wells, M.J. and Kershaw, T. (2017) ‘Utilising green and bluespace to mitigate urban heat island intensity’, Science of the Total Environment, 584-585, pp. 1040-1055.&lt;/Text&gt;&#13;&#10;            &lt;Text style={{ fontFamily: 'Times New Roman, Times, serif', fontSize: 10.5, lineHeight: 1.4, color: '#55606A', marginTop: 6 }}&gt;Impact Observatory (2022) Methodology and Accuracy Summary: 10m Global Land Use Land Cover Maps.&lt;/Text&gt;&#13;&#10;            &lt;Text style={{ fontFamily: 'Times New Roman, Times, serif', fontSize: 10.5, lineHeight: 1.4, color: '#55606A', marginTop: 6 }}&gt;Iungman, T. et al. (2023) ‘Cooling cities through urban green infrastructure: a health impact assessment of European cities’, The Lancet, 401(10376), pp. 577-589.&lt;/Text&gt;&#13;&#10;            &lt;Text style={{ fontFamily: 'Times New Roman, Times, serif', fontSize: 10.5, lineHeight: 1.4, color: '#55606A', marginTop: 6 }}&gt;Karra, K. et al. (2021) ‘Global land use / land cover with Sentinel 2 and deep learning’, IGARSS 2021, pp. 4704-4707.&lt;/Text&gt;&#13;&#10;            &lt;Text style={{ fontFamily: 'Times New Roman, Times, serif', fontSize: 10.5, lineHeight: 1.4, color: '#55606A', marginTop: 6 }}&gt;Li, Z.-L. et al. (2013) ‘Satellite-derived land surface temperature: current status and perspectives’, Remote Sensing of Environment, 131, pp. 14-37.&lt;/Text&gt;&#13;&#10;            &lt;Text style={{ fontFamily: 'Times New Roman, Times, serif', fontSize: 10.5, lineHeight: 1.4, color: '#55606A', marginTop: 6 }}&gt;Malakar, N.K. et al. (2018) ‘An operational land surface temperature product for Landsat thermal data’, IEEE Transactions on Geoscience and Remote Sensing, 56(10), pp. 5717-5735.&lt;/Text&gt;&#13;&#10;            &lt;Text style={{ fontFamily: 'Times New Roman, Times, serif', fontSize: 10.5, lineHeight: 1.4, color: '#55606A', marginTop: 6 }}&gt;Marando, F. et al. (2022) ‘Urban heat island mitigation by green infrastructure in European Functional Urban Areas’, Sustainable Cities and Society, 77, 103564.&lt;/Text&gt;&#13;&#10;            &lt;Text style={{ fontFamily: 'Times New Roman, Times, serif', fontSize: 10.5, lineHeight: 1.4, color: '#55606A', marginTop: 6 }}&gt;Oke, T.R. (1982) ‘The energetic basis of the urban heat island’, Quarterly Journal of the Royal Meteorological Society, 108(455), pp. 1-24.&lt;/Text&gt;&#13;&#10;            &lt;Text style={{ fontFamily: 'Times New Roman, Times, serif', fontSize: 10.5, lineHeight: 1.4, color: '#55606A', marginTop: 6 }}&gt;Schwaab, J. et al. (2021) ‘The role of urban trees in reducing land surface temperatures in European cities’, Nature Communications, 12, 6763.&lt;/Text&gt;&#13;&#10;            &lt;Text style={{ fontFamily: 'Times New Roman, Times, serif', fontSize: 10.5, lineHeight: 1.4, color: '#55606A', marginTop: 6 }}&gt;Simpson, C.H., Brousse, O. and Heaviside, C. (2024) ‘Estimated mortality attributable to the urban heat island during the 2022 heatwave in London’, Environmental Research Letters, 19(9), 094047.&lt;/Text&gt;&#13;&#10;            &lt;Text style={{ fontFamily: 'Times New Roman, Times, serif', fontSize: 10.5, lineHeight: 1.4, color: '#55606A', marginTop: 6 }}&gt;Stewart, I.D. and Oke, T.R. (2012) ‘Local Climate Zones for urban temperature studies’, Bulletin of the American Meteorological Society, 93(12), pp. 1879-1900.&lt;/Text&gt;&#13;&#10;            &lt;Text style={{ fontFamily: 'Times New Roman, Times, serif', fontSize: 10.5, lineHeight: 1.4, color: '#55606A', marginTop: 6 }}&gt;U.S. Geological Survey (2024) Landsat 8-9 Collection 2 Level 2 Science Product (L2SP) Guide, LSDS-1619, version 6.0.&lt;/Text&gt;&#13;&#10;            &lt;Text style={{ fontFamily: 'Times New Roman, Times, serif', fontSize: 10.5, lineHeight: 1.4, color: '#55606A', marginTop: 6 }}&gt;Vaz Monteiro, M. et al. (2016) ‘The impact of greenspace size on the extent of local nocturnal air temperature cooling in London’, Urban Forestry &amp; Urban Greening, 16, pp. 160-169.&lt;/Text&gt;&#13;&#10;            &lt;Text style={{ fontFamily: 'Times New Roman, Times, serif', fontSize: 10.5, lineHeight: 1.4, color: '#55606A', marginTop: 6 }}&gt;Ziter, C.D. et al. (2019) ‘Scale-dependent interactions between tree canopy cover and impervious surfaces reduce daytime urban heat’, PNAS, 116(15), pp. 7575-7580.&lt;/Text&gt;&#13;&#10;        &lt;/Box&gt;&#13;&#10;    &lt;/Box&gt;&#13;&#10;&lt;/Slide&gt;&#13;&#10;"/>
        <p:cNvGrpSpPr/>
        <p:nvPr/>
      </p:nvGrpSpPr>
      <p:grpSpPr>
        <a:xfrm>
          <a:off x="0" y="0"/>
          <a:ext cx="0" cy="0"/>
          <a:chOff x="0" y="0"/>
          <a:chExt cx="0" cy="0"/>
        </a:xfrm>
      </p:grpSpPr>
      <p:sp>
        <p:nvSpPr>
          <p:cNvPr id="586" name="矩形 585"/>
          <p:cNvSpPr/>
          <p:nvPr/>
        </p:nvSpPr>
        <p:spPr>
          <a:xfrm>
            <a:off x="0" y="0"/>
            <a:ext cx="12192000" cy="6858000"/>
          </a:xfrm>
          <a:prstGeom prst="rect">
            <a:avLst/>
          </a:prstGeom>
          <a:solidFill>
            <a:srgbClr val="FFFFFF"/>
          </a:solidFill>
        </p:spPr>
        <p:txBody>
          <a:bodyPr/>
          <a:p/>
        </p:txBody>
      </p:sp>
      <p:sp>
        <p:nvSpPr>
          <p:cNvPr id="587" name="文本框 586" descr="{&quot;isTemplate&quot;:true,&quot;type&quot;:&quot;text&quot;}"/>
          <p:cNvSpPr txBox="1"/>
          <p:nvPr/>
        </p:nvSpPr>
        <p:spPr>
          <a:xfrm>
            <a:off x="533400" y="381000"/>
            <a:ext cx="1114425" cy="228600"/>
          </a:xfrm>
          <a:prstGeom prst="rect">
            <a:avLst/>
          </a:prstGeom>
        </p:spPr>
        <p:txBody>
          <a:bodyPr wrap="none" lIns="0" tIns="0" rIns="0" bIns="0"/>
          <a:p>
            <a:pPr>
              <a:lnSpc>
                <a:spcPct val="130000"/>
              </a:lnSpc>
            </a:pPr>
            <a:r>
              <a:rPr lang="en-US" sz="1125" spc="165">
                <a:solidFill>
                  <a:srgbClr val="B07A45"/>
                </a:solidFill>
                <a:latin typeface="Times New Roman" panose="02020603050405020304"/>
                <a:ea typeface="Times New Roman" panose="02020603050405020304"/>
              </a:rPr>
              <a:t>REFERENCES</a:t>
            </a:r>
            <a:endParaRPr lang="en-US" sz="1125" spc="165">
              <a:solidFill>
                <a:srgbClr val="B07A45"/>
              </a:solidFill>
              <a:latin typeface="Times New Roman" panose="02020603050405020304"/>
              <a:ea typeface="Times New Roman" panose="02020603050405020304"/>
            </a:endParaRPr>
          </a:p>
        </p:txBody>
      </p:sp>
      <p:sp>
        <p:nvSpPr>
          <p:cNvPr id="588" name="文本框 587" descr="{&quot;isTemplate&quot;:true,&quot;type&quot;:&quot;text&quot;}"/>
          <p:cNvSpPr txBox="1"/>
          <p:nvPr/>
        </p:nvSpPr>
        <p:spPr>
          <a:xfrm>
            <a:off x="11258550" y="381000"/>
            <a:ext cx="400050" cy="228600"/>
          </a:xfrm>
          <a:prstGeom prst="rect">
            <a:avLst/>
          </a:prstGeom>
        </p:spPr>
        <p:txBody>
          <a:bodyPr wrap="none" lIns="0" tIns="0" rIns="0" bIns="0"/>
          <a:p>
            <a:pPr>
              <a:lnSpc>
                <a:spcPct val="130000"/>
              </a:lnSpc>
            </a:pPr>
            <a:r>
              <a:rPr lang="en-US" sz="1125">
                <a:solidFill>
                  <a:srgbClr val="8A929B"/>
                </a:solidFill>
                <a:latin typeface="Times New Roman" panose="02020603050405020304"/>
                <a:ea typeface="Times New Roman" panose="02020603050405020304"/>
              </a:rPr>
              <a:t>12 / 12</a:t>
            </a:r>
            <a:endParaRPr lang="en-US" sz="1125">
              <a:solidFill>
                <a:srgbClr val="8A929B"/>
              </a:solidFill>
              <a:latin typeface="Times New Roman" panose="02020603050405020304"/>
              <a:ea typeface="Times New Roman" panose="02020603050405020304"/>
            </a:endParaRPr>
          </a:p>
        </p:txBody>
      </p:sp>
      <p:sp>
        <p:nvSpPr>
          <p:cNvPr id="589" name="文本框 588" descr="{&quot;isTemplate&quot;:true,&quot;type&quot;:&quot;text&quot;}"/>
          <p:cNvSpPr txBox="1"/>
          <p:nvPr/>
        </p:nvSpPr>
        <p:spPr>
          <a:xfrm>
            <a:off x="533400" y="666750"/>
            <a:ext cx="11125200" cy="514350"/>
          </a:xfrm>
          <a:prstGeom prst="rect">
            <a:avLst/>
          </a:prstGeom>
        </p:spPr>
        <p:txBody>
          <a:bodyPr wrap="none" lIns="0" tIns="0" rIns="0" bIns="0"/>
          <a:p>
            <a:pPr>
              <a:lnSpc>
                <a:spcPct val="130000"/>
              </a:lnSpc>
            </a:pPr>
            <a:r>
              <a:rPr lang="en-US" sz="2550" b="1">
                <a:solidFill>
                  <a:srgbClr val="1F2C38"/>
                </a:solidFill>
                <a:latin typeface="Times New Roman" panose="02020603050405020304"/>
                <a:ea typeface="Times New Roman" panose="02020603050405020304"/>
              </a:rPr>
              <a:t>Selected references</a:t>
            </a:r>
            <a:endParaRPr lang="en-US" sz="2550" b="1">
              <a:solidFill>
                <a:srgbClr val="1F2C38"/>
              </a:solidFill>
              <a:latin typeface="Times New Roman" panose="02020603050405020304"/>
              <a:ea typeface="Times New Roman" panose="02020603050405020304"/>
            </a:endParaRPr>
          </a:p>
        </p:txBody>
      </p:sp>
      <p:sp>
        <p:nvSpPr>
          <p:cNvPr id="590" name="文本框 589" descr="{&quot;isTemplate&quot;:true,&quot;type&quot;:&quot;text&quot;}"/>
          <p:cNvSpPr txBox="1"/>
          <p:nvPr/>
        </p:nvSpPr>
        <p:spPr>
          <a:xfrm>
            <a:off x="533400" y="1314450"/>
            <a:ext cx="5438775" cy="720000"/>
          </a:xfrm>
          <a:prstGeom prst="rect">
            <a:avLst/>
          </a:prstGeom>
        </p:spPr>
        <p:txBody>
          <a:bodyPr wrap="square" lIns="0" tIns="0" rIns="0" bIns="0"/>
          <a:p>
            <a:pPr>
              <a:lnSpc>
                <a:spcPct val="135000"/>
              </a:lnSpc>
            </a:pPr>
            <a:r>
              <a:rPr lang="en-US" sz="1000">
                <a:solidFill>
                  <a:srgbClr val="55606A"/>
                </a:solidFill>
                <a:latin typeface="Times New Roman" panose="02020603050405020304"/>
                <a:ea typeface="Times New Roman" panose="02020603050405020304"/>
              </a:rPr>
              <a:t>Arnfield, A.J. (2003) ‘Two decades of urban climate research’, International Journal of Climatology, 23(1), pp. 1-26.</a:t>
            </a:r>
            <a:endParaRPr lang="en-US" sz="1000">
              <a:solidFill>
                <a:srgbClr val="55606A"/>
              </a:solidFill>
              <a:latin typeface="Times New Roman" panose="02020603050405020304"/>
              <a:ea typeface="Times New Roman" panose="02020603050405020304"/>
            </a:endParaRPr>
          </a:p>
        </p:txBody>
      </p:sp>
      <p:sp>
        <p:nvSpPr>
          <p:cNvPr id="591" name="文本框 590" descr="{&quot;isTemplate&quot;:true,&quot;type&quot;:&quot;text&quot;}"/>
          <p:cNvSpPr txBox="1"/>
          <p:nvPr/>
        </p:nvSpPr>
        <p:spPr>
          <a:xfrm>
            <a:off x="533400" y="213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Doick, K.J., Peace, A. and Hutchings, T.R. (2014) ‘The role of one large greenspace in mitigating London’s nocturnal urban heat island’, Science of the Total Environment, 493, pp. 662-671.</a:t>
            </a:r>
            <a:endParaRPr lang="en-US" sz="1000">
              <a:solidFill>
                <a:srgbClr val="55606A"/>
              </a:solidFill>
              <a:latin typeface="Times New Roman" panose="02020603050405020304"/>
              <a:ea typeface="Times New Roman" panose="02020603050405020304"/>
            </a:endParaRPr>
          </a:p>
        </p:txBody>
      </p:sp>
      <p:sp>
        <p:nvSpPr>
          <p:cNvPr id="592" name="文本框 591" descr="{&quot;isTemplate&quot;:true,&quot;type&quot;:&quot;text&quot;}"/>
          <p:cNvSpPr txBox="1"/>
          <p:nvPr/>
        </p:nvSpPr>
        <p:spPr>
          <a:xfrm>
            <a:off x="533400" y="2954450"/>
            <a:ext cx="5438775" cy="720000"/>
          </a:xfrm>
          <a:prstGeom prst="rect">
            <a:avLst/>
          </a:prstGeom>
        </p:spPr>
        <p:txBody>
          <a:bodyPr wrap="square" lIns="0" tIns="0" rIns="0" bIns="0"/>
          <a:p>
            <a:pPr>
              <a:lnSpc>
                <a:spcPct val="140000"/>
              </a:lnSpc>
            </a:pPr>
            <a:r>
              <a:rPr lang="en-US" sz="1000">
                <a:solidFill>
                  <a:srgbClr val="55606A"/>
                </a:solidFill>
                <a:latin typeface="Times New Roman" panose="02020603050405020304"/>
                <a:ea typeface="Times New Roman" panose="02020603050405020304"/>
              </a:rPr>
              <a:t>Esri and Impact Observatory (2026) Sentinel-2 10m Land Use/Land Cover Time Series, version 003 [dataset]. ArcGIS Living Atlas.</a:t>
            </a:r>
            <a:endParaRPr lang="en-US" sz="1000">
              <a:solidFill>
                <a:srgbClr val="55606A"/>
              </a:solidFill>
              <a:latin typeface="Times New Roman" panose="02020603050405020304"/>
              <a:ea typeface="Times New Roman" panose="02020603050405020304"/>
            </a:endParaRPr>
          </a:p>
        </p:txBody>
      </p:sp>
      <p:sp>
        <p:nvSpPr>
          <p:cNvPr id="593" name="文本框 592" descr="{&quot;isTemplate&quot;:true,&quot;type&quot;:&quot;text&quot;}"/>
          <p:cNvSpPr txBox="1"/>
          <p:nvPr/>
        </p:nvSpPr>
        <p:spPr>
          <a:xfrm>
            <a:off x="533400" y="377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Forestry Commission (2025) National Trees Outside Woodland Map, version 1 [dataset]. Defra Data Services Platform.</a:t>
            </a:r>
            <a:endParaRPr lang="en-US" sz="1000">
              <a:solidFill>
                <a:srgbClr val="55606A"/>
              </a:solidFill>
              <a:latin typeface="Times New Roman" panose="02020603050405020304"/>
              <a:ea typeface="Times New Roman" panose="02020603050405020304"/>
            </a:endParaRPr>
          </a:p>
        </p:txBody>
      </p:sp>
      <p:sp>
        <p:nvSpPr>
          <p:cNvPr id="594" name="文本框 593" descr="{&quot;isTemplate&quot;:true,&quot;type&quot;:&quot;text&quot;}"/>
          <p:cNvSpPr txBox="1"/>
          <p:nvPr/>
        </p:nvSpPr>
        <p:spPr>
          <a:xfrm>
            <a:off x="533400" y="459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Greater London Authority (2024b) Tree Canopy and Green Cover Mapping: Methodology Report. London: Greater London Authority.</a:t>
            </a:r>
            <a:endParaRPr lang="en-US" sz="1000">
              <a:solidFill>
                <a:srgbClr val="55606A"/>
              </a:solidFill>
              <a:latin typeface="Times New Roman" panose="02020603050405020304"/>
              <a:ea typeface="Times New Roman" panose="02020603050405020304"/>
            </a:endParaRPr>
          </a:p>
        </p:txBody>
      </p:sp>
      <p:sp>
        <p:nvSpPr>
          <p:cNvPr id="595" name="文本框 594" descr="{&quot;isTemplate&quot;:true,&quot;type&quot;:&quot;text&quot;}"/>
          <p:cNvSpPr txBox="1"/>
          <p:nvPr/>
        </p:nvSpPr>
        <p:spPr>
          <a:xfrm>
            <a:off x="533400" y="541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Impact Observatory (2022) Methodology and Accuracy Summary: 10m Global Land Use Land Cover Maps.</a:t>
            </a:r>
            <a:endParaRPr lang="en-US" sz="1000">
              <a:solidFill>
                <a:srgbClr val="55606A"/>
              </a:solidFill>
              <a:latin typeface="Times New Roman" panose="02020603050405020304"/>
              <a:ea typeface="Times New Roman" panose="02020603050405020304"/>
            </a:endParaRPr>
          </a:p>
        </p:txBody>
      </p:sp>
      <p:sp>
        <p:nvSpPr>
          <p:cNvPr id="604" name="文本框 603" descr="{&quot;isTemplate&quot;:true,&quot;type&quot;:&quot;text&quot;}"/>
          <p:cNvSpPr txBox="1"/>
          <p:nvPr/>
        </p:nvSpPr>
        <p:spPr>
          <a:xfrm>
            <a:off x="6219825" y="1314450"/>
            <a:ext cx="5438775" cy="720000"/>
          </a:xfrm>
          <a:prstGeom prst="rect">
            <a:avLst/>
          </a:prstGeom>
        </p:spPr>
        <p:txBody>
          <a:bodyPr wrap="square" lIns="0" tIns="0" rIns="0" bIns="0">
            <a:normAutofit/>
          </a:bodyPr>
          <a:p>
            <a:pPr>
              <a:lnSpc>
                <a:spcPct val="135000"/>
              </a:lnSpc>
            </a:pPr>
            <a:r>
              <a:rPr lang="en-US" sz="1000">
                <a:solidFill>
                  <a:srgbClr val="55606A"/>
                </a:solidFill>
                <a:latin typeface="Times New Roman" panose="02020603050405020304"/>
                <a:ea typeface="Times New Roman" panose="02020603050405020304"/>
              </a:rPr>
              <a:t>Karra, K. et al. (2021) ‘Global land use / land cover with Sentinel 2 and deep learning’, IGARSS 2021, pp. 4704-4707.</a:t>
            </a:r>
            <a:endParaRPr lang="en-US" sz="1000">
              <a:solidFill>
                <a:srgbClr val="55606A"/>
              </a:solidFill>
              <a:latin typeface="Times New Roman" panose="02020603050405020304"/>
              <a:ea typeface="Times New Roman" panose="02020603050405020304"/>
            </a:endParaRPr>
          </a:p>
        </p:txBody>
      </p:sp>
      <p:sp>
        <p:nvSpPr>
          <p:cNvPr id="605" name="文本框 604" descr="{&quot;isTemplate&quot;:true,&quot;type&quot;:&quot;text&quot;}"/>
          <p:cNvSpPr txBox="1"/>
          <p:nvPr/>
        </p:nvSpPr>
        <p:spPr>
          <a:xfrm>
            <a:off x="6219825" y="2134450"/>
            <a:ext cx="5438775" cy="720000"/>
          </a:xfrm>
          <a:prstGeom prst="rect">
            <a:avLst/>
          </a:prstGeom>
        </p:spPr>
        <p:txBody>
          <a:bodyPr wrap="square" lIns="0" tIns="0" rIns="0" bIns="0"/>
          <a:p>
            <a:pPr>
              <a:lnSpc>
                <a:spcPct val="140000"/>
              </a:lnSpc>
            </a:pPr>
            <a:r>
              <a:rPr lang="en-US" sz="1000">
                <a:solidFill>
                  <a:srgbClr val="55606A"/>
                </a:solidFill>
                <a:latin typeface="Times New Roman" panose="02020603050405020304"/>
                <a:ea typeface="Times New Roman" panose="02020603050405020304"/>
              </a:rPr>
              <a:t>Oke, T.R. (1982) ‘The energetic basis of the urban heat island’, Quarterly Journal of the Royal Meteorological Society, 108(455), pp. 1-24.</a:t>
            </a:r>
            <a:endParaRPr lang="en-US" sz="1000">
              <a:solidFill>
                <a:srgbClr val="55606A"/>
              </a:solidFill>
              <a:latin typeface="Times New Roman" panose="02020603050405020304"/>
              <a:ea typeface="Times New Roman" panose="02020603050405020304"/>
            </a:endParaRPr>
          </a:p>
        </p:txBody>
      </p:sp>
      <p:sp>
        <p:nvSpPr>
          <p:cNvPr id="606" name="文本框 605" descr="{&quot;isTemplate&quot;:true,&quot;type&quot;:&quot;text&quot;}"/>
          <p:cNvSpPr txBox="1"/>
          <p:nvPr/>
        </p:nvSpPr>
        <p:spPr>
          <a:xfrm>
            <a:off x="6219825" y="295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Schwaab, J. et al. (2021) ‘The role of urban trees in reducing land surface temperatures in European cities’, Nature Communications, 12, 6763.</a:t>
            </a:r>
            <a:endParaRPr lang="en-US" sz="1000">
              <a:solidFill>
                <a:srgbClr val="55606A"/>
              </a:solidFill>
              <a:latin typeface="Times New Roman" panose="02020603050405020304"/>
              <a:ea typeface="Times New Roman" panose="02020603050405020304"/>
            </a:endParaRPr>
          </a:p>
        </p:txBody>
      </p:sp>
      <p:sp>
        <p:nvSpPr>
          <p:cNvPr id="607" name="文本框 606" descr="{&quot;isTemplate&quot;:true,&quot;type&quot;:&quot;text&quot;}"/>
          <p:cNvSpPr txBox="1"/>
          <p:nvPr/>
        </p:nvSpPr>
        <p:spPr>
          <a:xfrm>
            <a:off x="6219825" y="3774450"/>
            <a:ext cx="5438775" cy="720000"/>
          </a:xfrm>
          <a:prstGeom prst="rect">
            <a:avLst/>
          </a:prstGeom>
        </p:spPr>
        <p:txBody>
          <a:bodyPr wrap="square" lIns="0" tIns="0" rIns="0" bIns="0"/>
          <a:p>
            <a:pPr>
              <a:lnSpc>
                <a:spcPct val="140000"/>
              </a:lnSpc>
            </a:pPr>
            <a:r>
              <a:rPr lang="en-US" sz="1000">
                <a:solidFill>
                  <a:srgbClr val="55606A"/>
                </a:solidFill>
                <a:latin typeface="Times New Roman" panose="02020603050405020304"/>
                <a:ea typeface="Times New Roman" panose="02020603050405020304"/>
              </a:rPr>
              <a:t>U.S. Geological Survey (2024) Landsat 8-9 Collection 2 Level 2 Science Product (L2SP) Guide, LSDS-1619, version 6.0.</a:t>
            </a:r>
            <a:endParaRPr lang="en-US" sz="1000">
              <a:solidFill>
                <a:srgbClr val="55606A"/>
              </a:solidFill>
              <a:latin typeface="Times New Roman" panose="02020603050405020304"/>
              <a:ea typeface="Times New Roman" panose="02020603050405020304"/>
            </a:endParaRPr>
          </a:p>
        </p:txBody>
      </p:sp>
      <p:sp>
        <p:nvSpPr>
          <p:cNvPr id="608" name="文本框 607" descr="{&quot;isTemplate&quot;:true,&quot;type&quot;:&quot;text&quot;}"/>
          <p:cNvSpPr txBox="1"/>
          <p:nvPr/>
        </p:nvSpPr>
        <p:spPr>
          <a:xfrm>
            <a:off x="6219825" y="459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Vaz Monteiro, M. et al. (2016) ‘The impact of greenspace size on the extent of local nocturnal air temperature cooling in London’, Urban Forestry &amp; Urban Greening, 16, pp. 160-169.</a:t>
            </a:r>
            <a:endParaRPr lang="en-US" sz="1000">
              <a:solidFill>
                <a:srgbClr val="55606A"/>
              </a:solidFill>
              <a:latin typeface="Times New Roman" panose="02020603050405020304"/>
              <a:ea typeface="Times New Roman" panose="02020603050405020304"/>
            </a:endParaRPr>
          </a:p>
        </p:txBody>
      </p:sp>
      <p:sp>
        <p:nvSpPr>
          <p:cNvPr id="609" name="文本框 608" descr="{&quot;isTemplate&quot;:true,&quot;type&quot;:&quot;text&quot;}"/>
          <p:cNvSpPr txBox="1"/>
          <p:nvPr/>
        </p:nvSpPr>
        <p:spPr>
          <a:xfrm>
            <a:off x="6219825" y="5414450"/>
            <a:ext cx="5438775" cy="720000"/>
          </a:xfrm>
          <a:prstGeom prst="rect">
            <a:avLst/>
          </a:prstGeom>
        </p:spPr>
        <p:txBody>
          <a:bodyPr wrap="square" lIns="0" tIns="0" rIns="0" bIns="0">
            <a:normAutofit/>
          </a:bodyPr>
          <a:p>
            <a:pPr>
              <a:lnSpc>
                <a:spcPct val="140000"/>
              </a:lnSpc>
            </a:pPr>
            <a:r>
              <a:rPr lang="en-US" sz="1000">
                <a:solidFill>
                  <a:srgbClr val="55606A"/>
                </a:solidFill>
                <a:latin typeface="Times New Roman" panose="02020603050405020304"/>
                <a:ea typeface="Times New Roman" panose="02020603050405020304"/>
              </a:rPr>
              <a:t>Ziter, C.D. et al. (2019) ‘Scale-dependent interactions between tree canopy cover and impervious surfaces reduce daytime urban heat’, PNAS, 116(15), pp. 7575-7580.</a:t>
            </a:r>
            <a:endParaRPr lang="en-US" sz="1000">
              <a:solidFill>
                <a:srgbClr val="55606A"/>
              </a:solidFill>
              <a:latin typeface="Times New Roman" panose="02020603050405020304"/>
              <a:ea typeface="Times New Roman" panose="02020603050405020304"/>
            </a:endParaRPr>
          </a:p>
        </p:txBody>
      </p:sp>
      <p:sp>
        <p:nvSpPr>
          <p:cNvPr id="618" name="矩形 617"/>
          <p:cNvSpPr/>
          <p:nvPr/>
        </p:nvSpPr>
        <p:spPr>
          <a:xfrm>
            <a:off x="0" y="0"/>
            <a:ext cx="12192000" cy="57150"/>
          </a:xfrm>
          <a:prstGeom prst="rect">
            <a:avLst/>
          </a:prstGeom>
          <a:solidFill>
            <a:srgbClr val="1F2C38"/>
          </a:solidFill>
        </p:spPr>
        <p:txBody>
          <a:bodyPr/>
          <a:p/>
        </p:txBody>
      </p:sp>
      <p:sp>
        <p:nvSpPr>
          <p:cNvPr id="619" name="矩形 618"/>
          <p:cNvSpPr/>
          <p:nvPr/>
        </p:nvSpPr>
        <p:spPr>
          <a:xfrm>
            <a:off x="0" y="0"/>
            <a:ext cx="3048000" cy="57150"/>
          </a:xfrm>
          <a:prstGeom prst="rect">
            <a:avLst/>
          </a:prstGeom>
          <a:solidFill>
            <a:srgbClr val="B07A45"/>
          </a:solidFill>
        </p:spPr>
        <p:txBody>
          <a:body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11472</Words>
  <Application>WPS 文字</Application>
  <PresentationFormat/>
  <Paragraphs>434</Paragraphs>
  <Slides>12</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12</vt:i4>
      </vt:variant>
    </vt:vector>
  </HeadingPairs>
  <TitlesOfParts>
    <vt:vector size="23" baseType="lpstr">
      <vt:lpstr>Arial</vt:lpstr>
      <vt:lpstr>宋体</vt:lpstr>
      <vt:lpstr>Wingdings</vt:lpstr>
      <vt:lpstr>Times New Roman</vt:lpstr>
      <vt:lpstr>宋体</vt:lpstr>
      <vt:lpstr>Arial Unicode MS</vt:lpstr>
      <vt:lpstr>Calibri</vt:lpstr>
      <vt:lpstr>Helvetica Neue</vt:lpstr>
      <vt:lpstr>汉仪书宋二KW</vt:lpstr>
      <vt:lpstr>Times New Roman</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おうがいの薇</cp:lastModifiedBy>
  <cp:revision>3</cp:revision>
  <dcterms:created xsi:type="dcterms:W3CDTF">2026-09-22T12:14:53Z</dcterms:created>
  <dcterms:modified xsi:type="dcterms:W3CDTF">2026-09-22T12:14:53Z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0679BFB0412043E0AD116BE6C3865DDB_13</vt:lpwstr>
  </property>
  <property fmtid="{D5CDD505-2E9C-101B-9397-08002B2CF9AE}" pid="3" name="KSOProductBuildVer">
    <vt:lpwstr>2052-12.1.28492.28492</vt:lpwstr>
  </property>
</Properties>
</file>