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2787"/>
    <p:restoredTop sz="90929"/>
  </p:normalViewPr>
  <p:slideViewPr>
    <p:cSldViewPr>
      <p:cViewPr varScale="1">
        <p:scale>
          <a:sx n="98" d="100"/>
          <a:sy n="98" d="100"/>
        </p:scale>
        <p:origin x="-1451" y="-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2B88640-FA69-4CAA-B937-FA2D06D48F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6B071-2063-43C9-BFF3-F8C1F4D3EF9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1375A-DDCF-42B8-98A3-5456E14880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F653D-77CB-482F-8351-64C4EA970FF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AA2DF6-7BEC-4690-92AB-77430FB8F3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D61454-AC7D-415F-856D-A6776F269B5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D6448-7F2C-483B-AA0E-C81F83AF39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7AD871-9603-47EB-BDE0-665148713C8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2839BD5-8A79-4B4C-91D1-4B157B40E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0B6707-7E71-4E5D-BC2A-F5BD7562F4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441E35-3D19-449C-AFCE-404CAC02D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C5BE945-DDF5-4675-A302-C71F62AFF53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86182" y="3357562"/>
            <a:ext cx="321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Signal Buses</a:t>
            </a:r>
            <a:endParaRPr lang="en-GB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2910" y="428604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is a signal Bus</a:t>
            </a:r>
            <a:endParaRPr lang="en-GB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928662" y="1357298"/>
            <a:ext cx="7143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signal bus is a collection of inter IC connections that carry signals between the central processor and many ICs directly connected to it.</a:t>
            </a:r>
          </a:p>
          <a:p>
            <a:endParaRPr lang="en-GB" dirty="0"/>
          </a:p>
          <a:p>
            <a:r>
              <a:rPr lang="en-GB" dirty="0" smtClean="0"/>
              <a:t>It is called a bus because it makes many stops at ICs as it traverses through the computer.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Line 17"/>
          <p:cNvSpPr>
            <a:spLocks noChangeShapeType="1"/>
          </p:cNvSpPr>
          <p:nvPr/>
        </p:nvSpPr>
        <p:spPr bwMode="auto">
          <a:xfrm>
            <a:off x="5357818" y="3714752"/>
            <a:ext cx="71436" cy="1643074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533400" y="381000"/>
            <a:ext cx="8001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>
                <a:latin typeface="Arial" charset="0"/>
              </a:rPr>
              <a:t>Buses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533400" y="990600"/>
            <a:ext cx="7848600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98438" indent="-198438"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Three sets of </a:t>
            </a:r>
            <a:r>
              <a:rPr lang="en-US" sz="1800" dirty="0" smtClean="0">
                <a:latin typeface="Arial" charset="0"/>
                <a:cs typeface="Times New Roman" pitchFamily="18" charset="0"/>
              </a:rPr>
              <a:t>buses </a:t>
            </a:r>
            <a:r>
              <a:rPr lang="en-US" sz="1800" dirty="0">
                <a:latin typeface="Arial" charset="0"/>
                <a:cs typeface="Times New Roman" pitchFamily="18" charset="0"/>
              </a:rPr>
              <a:t>connect the CPU to memory and I/O devices: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US" sz="1800" b="1" dirty="0">
                <a:latin typeface="Arial" charset="0"/>
                <a:cs typeface="Times New Roman" pitchFamily="18" charset="0"/>
              </a:rPr>
              <a:t>Address bus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US" sz="1800" b="1" dirty="0">
                <a:latin typeface="Arial" charset="0"/>
                <a:cs typeface="Times New Roman" pitchFamily="18" charset="0"/>
              </a:rPr>
              <a:t>Data bus </a:t>
            </a:r>
            <a:endParaRPr lang="en-US" sz="1800" dirty="0">
              <a:latin typeface="Arial" charset="0"/>
              <a:cs typeface="Times New Roman" pitchFamily="18" charset="0"/>
            </a:endParaRP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US" sz="1800" b="1" dirty="0">
                <a:latin typeface="Arial" charset="0"/>
                <a:cs typeface="Times New Roman" pitchFamily="18" charset="0"/>
              </a:rPr>
              <a:t>Control bus</a:t>
            </a:r>
          </a:p>
        </p:txBody>
      </p: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1066800" y="3519488"/>
            <a:ext cx="6781800" cy="1219200"/>
            <a:chOff x="432" y="2016"/>
            <a:chExt cx="4272" cy="768"/>
          </a:xfrm>
        </p:grpSpPr>
        <p:sp>
          <p:nvSpPr>
            <p:cNvPr id="3077" name="Rectangle 5"/>
            <p:cNvSpPr>
              <a:spLocks noChangeArrowheads="1"/>
            </p:cNvSpPr>
            <p:nvPr/>
          </p:nvSpPr>
          <p:spPr bwMode="auto">
            <a:xfrm>
              <a:off x="432" y="2016"/>
              <a:ext cx="912" cy="76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8" name="Rectangle 6"/>
            <p:cNvSpPr>
              <a:spLocks noChangeArrowheads="1"/>
            </p:cNvSpPr>
            <p:nvPr/>
          </p:nvSpPr>
          <p:spPr bwMode="auto">
            <a:xfrm>
              <a:off x="3792" y="2016"/>
              <a:ext cx="912" cy="76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9" name="Rectangle 7"/>
            <p:cNvSpPr>
              <a:spLocks noChangeArrowheads="1"/>
            </p:cNvSpPr>
            <p:nvPr/>
          </p:nvSpPr>
          <p:spPr bwMode="auto">
            <a:xfrm>
              <a:off x="2688" y="2016"/>
              <a:ext cx="912" cy="76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1536" y="2016"/>
              <a:ext cx="912" cy="76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081" name="Line 9"/>
          <p:cNvSpPr>
            <a:spLocks noChangeShapeType="1"/>
          </p:cNvSpPr>
          <p:nvPr/>
        </p:nvSpPr>
        <p:spPr bwMode="auto">
          <a:xfrm flipV="1">
            <a:off x="1828800" y="2895600"/>
            <a:ext cx="0" cy="609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2" name="Line 10"/>
          <p:cNvSpPr>
            <a:spLocks noChangeShapeType="1"/>
          </p:cNvSpPr>
          <p:nvPr/>
        </p:nvSpPr>
        <p:spPr bwMode="auto">
          <a:xfrm>
            <a:off x="1828800" y="2895600"/>
            <a:ext cx="64008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3" name="Line 11"/>
          <p:cNvSpPr>
            <a:spLocks noChangeShapeType="1"/>
          </p:cNvSpPr>
          <p:nvPr/>
        </p:nvSpPr>
        <p:spPr bwMode="auto">
          <a:xfrm>
            <a:off x="3505200" y="2895600"/>
            <a:ext cx="0" cy="609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/>
        </p:nvSpPr>
        <p:spPr bwMode="auto">
          <a:xfrm>
            <a:off x="5410200" y="2909888"/>
            <a:ext cx="0" cy="609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5" name="Line 13"/>
          <p:cNvSpPr>
            <a:spLocks noChangeShapeType="1"/>
          </p:cNvSpPr>
          <p:nvPr/>
        </p:nvSpPr>
        <p:spPr bwMode="auto">
          <a:xfrm>
            <a:off x="7086600" y="2909888"/>
            <a:ext cx="0" cy="609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6" name="Line 14"/>
          <p:cNvSpPr>
            <a:spLocks noChangeShapeType="1"/>
          </p:cNvSpPr>
          <p:nvPr/>
        </p:nvSpPr>
        <p:spPr bwMode="auto">
          <a:xfrm>
            <a:off x="1828800" y="4738688"/>
            <a:ext cx="0" cy="609600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7" name="Line 15"/>
          <p:cNvSpPr>
            <a:spLocks noChangeShapeType="1"/>
          </p:cNvSpPr>
          <p:nvPr/>
        </p:nvSpPr>
        <p:spPr bwMode="auto">
          <a:xfrm>
            <a:off x="762000" y="5348288"/>
            <a:ext cx="7620000" cy="0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8" name="Line 16"/>
          <p:cNvSpPr>
            <a:spLocks noChangeShapeType="1"/>
          </p:cNvSpPr>
          <p:nvPr/>
        </p:nvSpPr>
        <p:spPr bwMode="auto">
          <a:xfrm flipV="1">
            <a:off x="3505200" y="4738688"/>
            <a:ext cx="0" cy="609600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0" name="Line 18"/>
          <p:cNvSpPr>
            <a:spLocks noChangeShapeType="1"/>
          </p:cNvSpPr>
          <p:nvPr/>
        </p:nvSpPr>
        <p:spPr bwMode="auto">
          <a:xfrm flipV="1">
            <a:off x="7086600" y="4738688"/>
            <a:ext cx="0" cy="609600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1" name="Text Box 19"/>
          <p:cNvSpPr txBox="1">
            <a:spLocks noChangeArrowheads="1"/>
          </p:cNvSpPr>
          <p:nvPr/>
        </p:nvSpPr>
        <p:spPr bwMode="auto">
          <a:xfrm>
            <a:off x="1447800" y="3944938"/>
            <a:ext cx="838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CPU</a:t>
            </a:r>
          </a:p>
        </p:txBody>
      </p:sp>
      <p:sp>
        <p:nvSpPr>
          <p:cNvPr id="3092" name="Text Box 20"/>
          <p:cNvSpPr txBox="1">
            <a:spLocks noChangeArrowheads="1"/>
          </p:cNvSpPr>
          <p:nvPr/>
        </p:nvSpPr>
        <p:spPr bwMode="auto">
          <a:xfrm>
            <a:off x="6629400" y="3944938"/>
            <a:ext cx="1066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Output</a:t>
            </a:r>
          </a:p>
        </p:txBody>
      </p: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5029200" y="3944938"/>
            <a:ext cx="838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Input</a:t>
            </a: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2895600" y="3792538"/>
            <a:ext cx="1371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>
                <a:latin typeface="Arial" charset="0"/>
              </a:rPr>
              <a:t>Main Memory</a:t>
            </a:r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3886200" y="4967288"/>
            <a:ext cx="1752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Data bus</a:t>
            </a:r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3657600" y="2909888"/>
            <a:ext cx="1752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Address bus</a:t>
            </a:r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2667000" y="5683250"/>
            <a:ext cx="38862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i="1">
                <a:latin typeface="Arial" charset="0"/>
              </a:rPr>
              <a:t>Note: The Control bus is not shown in this diagram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utoUpdateAnimBg="0"/>
      <p:bldP spid="307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3400" y="381000"/>
            <a:ext cx="8001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>
                <a:latin typeface="Arial" charset="0"/>
              </a:rPr>
              <a:t>The Address Bus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609600" y="990600"/>
            <a:ext cx="82296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Carries address information from the CPU to main memory and any other attached devices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It is uni-directional i.e. </a:t>
            </a:r>
            <a:r>
              <a:rPr lang="en-GB" sz="1800" b="1">
                <a:latin typeface="Arial" charset="0"/>
              </a:rPr>
              <a:t>one-way</a:t>
            </a:r>
            <a:r>
              <a:rPr lang="en-GB" sz="1800">
                <a:latin typeface="Arial" charset="0"/>
              </a:rPr>
              <a:t> only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The width (i.e. the number of wires) determines the number of memory locations the CPU can address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85800" y="2895600"/>
            <a:ext cx="7391400" cy="230187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A 32 bit address bus has 32 </a:t>
            </a:r>
            <a:r>
              <a:rPr lang="en-GB" sz="1800" b="1">
                <a:latin typeface="Arial" charset="0"/>
              </a:rPr>
              <a:t>parallel </a:t>
            </a:r>
            <a:r>
              <a:rPr lang="en-GB" sz="1800">
                <a:latin typeface="Arial" charset="0"/>
              </a:rPr>
              <a:t>wires each switched on (1) or off (0) that can address locations starting from:</a:t>
            </a:r>
          </a:p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0000 0000 0000 0000 0000 0000 0000 0000	      (decimal 0)</a:t>
            </a:r>
          </a:p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up to and including address:</a:t>
            </a:r>
          </a:p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1111 1111 1111 1111 1111 1111 1111 1111       (decimal 2</a:t>
            </a:r>
            <a:r>
              <a:rPr lang="en-GB" sz="1800" baseline="30000">
                <a:latin typeface="Arial" charset="0"/>
              </a:rPr>
              <a:t>32 </a:t>
            </a:r>
            <a:r>
              <a:rPr lang="en-GB" sz="1800">
                <a:latin typeface="Arial" charset="0"/>
              </a:rPr>
              <a:t>–1)</a:t>
            </a:r>
          </a:p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making a total of 2</a:t>
            </a:r>
            <a:r>
              <a:rPr lang="en-GB" sz="1800" baseline="30000">
                <a:latin typeface="Arial" charset="0"/>
              </a:rPr>
              <a:t>32 </a:t>
            </a:r>
            <a:r>
              <a:rPr lang="en-GB" sz="1800">
                <a:latin typeface="Arial" charset="0"/>
              </a:rPr>
              <a:t>addresses </a:t>
            </a:r>
            <a:endParaRPr lang="en-GB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8001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Every time a wire is added to the width of the address bus, the </a:t>
            </a:r>
            <a:r>
              <a:rPr lang="en-GB" sz="1800" b="1">
                <a:latin typeface="Arial" charset="0"/>
              </a:rPr>
              <a:t>address range </a:t>
            </a:r>
            <a:r>
              <a:rPr lang="en-GB" sz="1800" b="1" u="sng">
                <a:latin typeface="Arial" charset="0"/>
              </a:rPr>
              <a:t>doubles</a:t>
            </a:r>
            <a:endParaRPr lang="en-GB" sz="18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  <p:bldP spid="4099" grpId="0" build="p" autoUpdateAnimBg="0"/>
      <p:bldP spid="4100" grpId="0" build="p" animBg="1" autoUpdateAnimBg="0"/>
      <p:bldP spid="410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533400" y="381000"/>
            <a:ext cx="8001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>
                <a:latin typeface="Arial" charset="0"/>
              </a:rPr>
              <a:t>The Data Bus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09600" y="2995613"/>
            <a:ext cx="8229600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Carries data to and from the CPU, main memory and any other devices attached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It is bi-directional i.e. </a:t>
            </a:r>
            <a:r>
              <a:rPr lang="en-GB" sz="1800" b="1">
                <a:latin typeface="Arial" charset="0"/>
              </a:rPr>
              <a:t>two-way</a:t>
            </a:r>
            <a:r>
              <a:rPr lang="en-GB" sz="1800">
                <a:latin typeface="Arial" charset="0"/>
              </a:rPr>
              <a:t> 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The number of wires determines the quantity of data that the bus can carry so </a:t>
            </a:r>
            <a:r>
              <a:rPr lang="en-GB" sz="1800" b="1">
                <a:latin typeface="Arial" charset="0"/>
              </a:rPr>
              <a:t>increasing the number of wires</a:t>
            </a:r>
            <a:r>
              <a:rPr lang="en-GB" sz="1800">
                <a:latin typeface="Arial" charset="0"/>
              </a:rPr>
              <a:t> in the data bus increases the quantity of data it can carry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>
                <a:latin typeface="Arial" charset="0"/>
              </a:rPr>
              <a:t>A typical 32-bit data bus can carry 32-bits of data or instructions at a time</a:t>
            </a:r>
          </a:p>
          <a:p>
            <a:pPr marL="198438" indent="-198438">
              <a:spcBef>
                <a:spcPct val="50000"/>
              </a:spcBef>
            </a:pPr>
            <a:endParaRPr lang="en-GB" sz="1800">
              <a:latin typeface="Arial" charset="0"/>
            </a:endParaRPr>
          </a:p>
        </p:txBody>
      </p:sp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4800600" y="466725"/>
          <a:ext cx="3629025" cy="2124075"/>
        </p:xfrm>
        <a:graphic>
          <a:graphicData uri="http://schemas.openxmlformats.org/presentationml/2006/ole">
            <p:oleObj spid="_x0000_s5124" name="Bitmap Image" r:id="rId3" imgW="3629532" imgH="2123810" progId="Paint.Picture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533400" y="381000"/>
            <a:ext cx="8001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>
                <a:latin typeface="Arial" charset="0"/>
              </a:rPr>
              <a:t>The Control Bus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33400" y="1219200"/>
            <a:ext cx="8382000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Signals are sent out and received on the </a:t>
            </a:r>
            <a:r>
              <a:rPr lang="en-GB" sz="1800" b="1">
                <a:latin typeface="Arial" charset="0"/>
              </a:rPr>
              <a:t>control bus</a:t>
            </a:r>
            <a:r>
              <a:rPr lang="en-GB" sz="1800">
                <a:latin typeface="Arial" charset="0"/>
              </a:rPr>
              <a:t>.  </a:t>
            </a:r>
          </a:p>
          <a:p>
            <a:pPr>
              <a:spcBef>
                <a:spcPct val="50000"/>
              </a:spcBef>
            </a:pPr>
            <a:endParaRPr lang="en-GB" sz="180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GB" sz="1800">
                <a:latin typeface="Arial" charset="0"/>
              </a:rPr>
              <a:t>It is made up of </a:t>
            </a:r>
            <a:r>
              <a:rPr lang="en-GB" sz="1800" b="1">
                <a:latin typeface="Arial" charset="0"/>
              </a:rPr>
              <a:t>discrete</a:t>
            </a:r>
            <a:r>
              <a:rPr lang="en-GB" sz="1800">
                <a:latin typeface="Arial" charset="0"/>
              </a:rPr>
              <a:t> wires each with a specific function: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609600" y="2522538"/>
            <a:ext cx="8001000" cy="311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 b="1">
                <a:latin typeface="Arial" charset="0"/>
              </a:rPr>
              <a:t>Read and Write </a:t>
            </a:r>
            <a:r>
              <a:rPr lang="en-GB" sz="1800">
                <a:latin typeface="Arial" charset="0"/>
              </a:rPr>
              <a:t>signals are initiated to fetch – execute instructions in memory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 b="1">
                <a:latin typeface="Arial" charset="0"/>
              </a:rPr>
              <a:t>Clock</a:t>
            </a:r>
            <a:r>
              <a:rPr lang="en-GB" sz="1800">
                <a:latin typeface="Arial" charset="0"/>
              </a:rPr>
              <a:t> line carries a series of clock pulses at a constant rate to keep the CPU in step (</a:t>
            </a:r>
            <a:r>
              <a:rPr lang="en-GB" sz="1800" b="1">
                <a:latin typeface="Arial" charset="0"/>
              </a:rPr>
              <a:t>clock rate</a:t>
            </a:r>
            <a:r>
              <a:rPr lang="en-GB" sz="1800">
                <a:latin typeface="Arial" charset="0"/>
              </a:rPr>
              <a:t> measured </a:t>
            </a:r>
            <a:r>
              <a:rPr lang="en-GB" sz="1800" b="1">
                <a:latin typeface="Arial" charset="0"/>
              </a:rPr>
              <a:t>megahertz </a:t>
            </a:r>
            <a:r>
              <a:rPr lang="en-GB" sz="1800">
                <a:latin typeface="Arial" charset="0"/>
              </a:rPr>
              <a:t>or </a:t>
            </a:r>
            <a:r>
              <a:rPr lang="en-GB" sz="1800" b="1">
                <a:latin typeface="Arial" charset="0"/>
              </a:rPr>
              <a:t>gigahertz</a:t>
            </a:r>
            <a:r>
              <a:rPr lang="en-GB" sz="1800">
                <a:latin typeface="Arial" charset="0"/>
              </a:rPr>
              <a:t>)</a:t>
            </a:r>
            <a:endParaRPr lang="en-GB" sz="1800" b="1">
              <a:latin typeface="Arial" charset="0"/>
            </a:endParaRP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 b="1">
                <a:latin typeface="Arial" charset="0"/>
              </a:rPr>
              <a:t>Reset </a:t>
            </a:r>
            <a:r>
              <a:rPr lang="en-GB" sz="1800">
                <a:latin typeface="Arial" charset="0"/>
              </a:rPr>
              <a:t>halts the execution of the stored program.  Internal registers are cleared and the machine reboots.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 b="1">
                <a:latin typeface="Arial" charset="0"/>
              </a:rPr>
              <a:t>Interrupts</a:t>
            </a:r>
            <a:r>
              <a:rPr lang="en-GB" sz="1800">
                <a:latin typeface="Arial" charset="0"/>
              </a:rPr>
              <a:t> are signals usually from I/O devices that halt program execution temporarily.  The CPU may ignore them e.g. printer out of paper</a:t>
            </a:r>
          </a:p>
          <a:p>
            <a:pPr marL="198438" indent="-198438">
              <a:spcBef>
                <a:spcPct val="50000"/>
              </a:spcBef>
              <a:buFontTx/>
              <a:buChar char="•"/>
            </a:pPr>
            <a:r>
              <a:rPr lang="en-GB" sz="1800" b="1">
                <a:latin typeface="Arial" charset="0"/>
              </a:rPr>
              <a:t>Non-maskable Interrupts</a:t>
            </a:r>
            <a:r>
              <a:rPr lang="en-GB" sz="1800">
                <a:latin typeface="Arial" charset="0"/>
              </a:rPr>
              <a:t> cannot be ignored e.g. power failure</a:t>
            </a:r>
          </a:p>
        </p:txBody>
      </p:sp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6686550" y="379413"/>
          <a:ext cx="2457450" cy="2058987"/>
        </p:xfrm>
        <a:graphic>
          <a:graphicData uri="http://schemas.openxmlformats.org/presentationml/2006/ole">
            <p:oleObj spid="_x0000_s6149" name="Bitmap Image" r:id="rId3" imgW="2000000" imgH="1676634" progId="Paint.Picture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utoUpdateAnimBg="0"/>
      <p:bldP spid="6147" grpId="0" build="p" autoUpdateAnimBg="0"/>
      <p:bldP spid="6148" grpId="0" build="p" autoUpdateAnimBg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</TotalTime>
  <Words>376</Words>
  <Application>Microsoft PowerPoint</Application>
  <PresentationFormat>On-screen Show (4:3)</PresentationFormat>
  <Paragraphs>41</Paragraphs>
  <Slides>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Times New Roman</vt:lpstr>
      <vt:lpstr>Arial</vt:lpstr>
      <vt:lpstr>Concourse</vt:lpstr>
      <vt:lpstr>Bitmap Image</vt:lpstr>
      <vt:lpstr>Slide 1</vt:lpstr>
      <vt:lpstr>Slide 2</vt:lpstr>
      <vt:lpstr>Slide 3</vt:lpstr>
      <vt:lpstr>Slide 4</vt:lpstr>
      <vt:lpstr>Slide 5</vt:lpstr>
      <vt:lpstr>Slide 6</vt:lpstr>
    </vt:vector>
  </TitlesOfParts>
  <Company>South Ayrshire Council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gary</cp:lastModifiedBy>
  <cp:revision>4</cp:revision>
  <dcterms:created xsi:type="dcterms:W3CDTF">2002-09-04T16:59:08Z</dcterms:created>
  <dcterms:modified xsi:type="dcterms:W3CDTF">2013-11-26T13:52:07Z</dcterms:modified>
</cp:coreProperties>
</file>