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40" r:id="rId1"/>
  </p:sldMasterIdLst>
  <p:sldIdLst>
    <p:sldId id="256" r:id="rId2"/>
    <p:sldId id="258" r:id="rId3"/>
    <p:sldId id="259" r:id="rId4"/>
    <p:sldId id="257" r:id="rId5"/>
    <p:sldId id="260" r:id="rId6"/>
    <p:sldId id="261" r:id="rId7"/>
    <p:sldId id="262" r:id="rId8"/>
    <p:sldId id="265" r:id="rId9"/>
    <p:sldId id="263" r:id="rId10"/>
    <p:sldId id="264"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58" autoAdjust="0"/>
    <p:restoredTop sz="94660"/>
  </p:normalViewPr>
  <p:slideViewPr>
    <p:cSldViewPr snapToGrid="0">
      <p:cViewPr varScale="1">
        <p:scale>
          <a:sx n="112" d="100"/>
          <a:sy n="112" d="100"/>
        </p:scale>
        <p:origin x="5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12/2/22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12/2/22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12/2/22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12/2/22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12/2/22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12/2/22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12/2/22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12/2/22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12/2/22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6E5D7-3860-6412-D56C-CCDC8A493FDD}"/>
              </a:ext>
            </a:extLst>
          </p:cNvPr>
          <p:cNvSpPr>
            <a:spLocks noGrp="1"/>
          </p:cNvSpPr>
          <p:nvPr>
            <p:ph type="ctrTitle"/>
          </p:nvPr>
        </p:nvSpPr>
        <p:spPr/>
        <p:txBody>
          <a:bodyPr/>
          <a:lstStyle/>
          <a:p>
            <a:r>
              <a:rPr lang="en-US" dirty="0"/>
              <a:t>Managing People</a:t>
            </a:r>
            <a:endParaRPr lang="en-IN" dirty="0"/>
          </a:p>
        </p:txBody>
      </p:sp>
    </p:spTree>
    <p:extLst>
      <p:ext uri="{BB962C8B-B14F-4D97-AF65-F5344CB8AC3E}">
        <p14:creationId xmlns:p14="http://schemas.microsoft.com/office/powerpoint/2010/main" val="359561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8505B-24DD-4C7C-B3C5-EA39D986D493}"/>
              </a:ext>
            </a:extLst>
          </p:cNvPr>
          <p:cNvSpPr>
            <a:spLocks noGrp="1"/>
          </p:cNvSpPr>
          <p:nvPr>
            <p:ph type="title"/>
          </p:nvPr>
        </p:nvSpPr>
        <p:spPr/>
        <p:txBody>
          <a:bodyPr/>
          <a:lstStyle/>
          <a:p>
            <a:r>
              <a:rPr lang="en-US" dirty="0"/>
              <a:t>Cover Page </a:t>
            </a:r>
            <a:endParaRPr lang="en-IN" dirty="0"/>
          </a:p>
        </p:txBody>
      </p:sp>
      <p:sp>
        <p:nvSpPr>
          <p:cNvPr id="3" name="Content Placeholder 2">
            <a:extLst>
              <a:ext uri="{FF2B5EF4-FFF2-40B4-BE49-F238E27FC236}">
                <a16:creationId xmlns:a16="http://schemas.microsoft.com/office/drawing/2014/main" id="{93EC58A5-27C5-C3E1-D4E7-CD01E0CCB64E}"/>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DAMIAN FLORENTINA</a:t>
            </a: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Student ID: 2020306</a:t>
            </a:r>
          </a:p>
          <a:p>
            <a:r>
              <a:rPr lang="en-GB" dirty="0">
                <a:latin typeface="Times New Roman" panose="02020603050405020304" pitchFamily="18" charset="0"/>
                <a:cs typeface="Times New Roman" panose="02020603050405020304" pitchFamily="18" charset="0"/>
              </a:rPr>
              <a:t>MANAGING PEOPLE – LCBB5004</a:t>
            </a:r>
            <a:endParaRPr lang="en-GB" sz="20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Name of lecturer: </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Dr </a:t>
            </a:r>
            <a:r>
              <a:rPr lang="en-GB" dirty="0" err="1">
                <a:effectLst/>
                <a:latin typeface="Times New Roman" panose="02020603050405020304" pitchFamily="18" charset="0"/>
                <a:ea typeface="Times New Roman" panose="02020603050405020304" pitchFamily="18" charset="0"/>
                <a:cs typeface="Times New Roman" panose="02020603050405020304" pitchFamily="18" charset="0"/>
              </a:rPr>
              <a:t>Uju</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Ugochukwu</a:t>
            </a:r>
            <a:r>
              <a:rPr lang="en-GB" sz="2400" dirty="0">
                <a:effectLst/>
                <a:latin typeface="Times New Roman" panose="02020603050405020304" pitchFamily="18" charset="0"/>
                <a:cs typeface="Times New Roman" panose="02020603050405020304" pitchFamily="18" charset="0"/>
              </a:rPr>
              <a:t> </a:t>
            </a:r>
            <a:endParaRPr lang="en-GB" sz="24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What component?  Individual Assignment 1 </a:t>
            </a:r>
          </a:p>
          <a:p>
            <a:pPr marL="0" indent="0">
              <a:buNone/>
            </a:pPr>
            <a:endParaRPr lang="en-US" dirty="0"/>
          </a:p>
          <a:p>
            <a:pPr marL="0" indent="0">
              <a:buNone/>
            </a:pPr>
            <a:endParaRPr lang="en-IN" dirty="0"/>
          </a:p>
        </p:txBody>
      </p:sp>
    </p:spTree>
    <p:extLst>
      <p:ext uri="{BB962C8B-B14F-4D97-AF65-F5344CB8AC3E}">
        <p14:creationId xmlns:p14="http://schemas.microsoft.com/office/powerpoint/2010/main" val="1793590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4D338-2079-0FF4-CFC7-3A26CC3B9D33}"/>
              </a:ext>
            </a:extLst>
          </p:cNvPr>
          <p:cNvSpPr>
            <a:spLocks noGrp="1"/>
          </p:cNvSpPr>
          <p:nvPr>
            <p:ph type="title"/>
          </p:nvPr>
        </p:nvSpPr>
        <p:spPr/>
        <p:txBody>
          <a:bodyPr/>
          <a:lstStyle/>
          <a:p>
            <a:r>
              <a:rPr lang="en-US" dirty="0"/>
              <a:t>Introduction</a:t>
            </a:r>
            <a:endParaRPr lang="en-IN" dirty="0"/>
          </a:p>
        </p:txBody>
      </p:sp>
      <p:sp>
        <p:nvSpPr>
          <p:cNvPr id="3" name="Content Placeholder 2">
            <a:extLst>
              <a:ext uri="{FF2B5EF4-FFF2-40B4-BE49-F238E27FC236}">
                <a16:creationId xmlns:a16="http://schemas.microsoft.com/office/drawing/2014/main" id="{77A9B012-E650-04A8-22A2-4C6131EA5E1A}"/>
              </a:ext>
            </a:extLst>
          </p:cNvPr>
          <p:cNvSpPr>
            <a:spLocks noGrp="1"/>
          </p:cNvSpPr>
          <p:nvPr>
            <p:ph idx="1"/>
          </p:nvPr>
        </p:nvSpPr>
        <p:spPr>
          <a:xfrm>
            <a:off x="1014248" y="1955871"/>
            <a:ext cx="10058400" cy="4050792"/>
          </a:xfrm>
        </p:spPr>
        <p:txBody>
          <a:bodyPr/>
          <a:lstStyle/>
          <a:p>
            <a:pPr marL="0" indent="0">
              <a:buNone/>
            </a:pPr>
            <a:r>
              <a:rPr lang="en-US" dirty="0"/>
              <a:t>This aim of this presentation is to analysis the human resources administration tactics are influenced by problems with retaining employees, enthusiasm, and involvement in companies.  </a:t>
            </a:r>
          </a:p>
          <a:p>
            <a:pPr marL="0" indent="0">
              <a:buNone/>
            </a:pPr>
            <a:r>
              <a:rPr lang="en-US" i="1" u="sng" dirty="0"/>
              <a:t>Employee Retention</a:t>
            </a:r>
            <a:r>
              <a:rPr lang="en-US" dirty="0"/>
              <a:t>:- Organizations can keep skilled and productive staff while reducing attrition by doing things like fostering a pleasant work environment to encourage participation, showing appreciation to employees, providing competitive pay and benefits, and encouraging a positive job satisfaction.  </a:t>
            </a:r>
          </a:p>
          <a:p>
            <a:pPr marL="0" indent="0">
              <a:buNone/>
            </a:pPr>
            <a:r>
              <a:rPr lang="en-US" dirty="0"/>
              <a:t>During times of low unemployment and competition for talent from other employers, employers are especially focused on keeping workers on board. Businesses </a:t>
            </a:r>
            <a:r>
              <a:rPr lang="en-US" dirty="0" err="1"/>
              <a:t>utilise</a:t>
            </a:r>
            <a:r>
              <a:rPr lang="en-US" dirty="0"/>
              <a:t> HRM technologies to find, </a:t>
            </a:r>
            <a:r>
              <a:rPr lang="en-US" dirty="0" err="1"/>
              <a:t>enrol</a:t>
            </a:r>
            <a:r>
              <a:rPr lang="en-US" dirty="0"/>
              <a:t>, connect, and reward employees. They also offer greater work flexibility and cutting-edge benefits like financial and emotional health </a:t>
            </a:r>
            <a:r>
              <a:rPr lang="en-US" dirty="0" err="1"/>
              <a:t>programmes</a:t>
            </a:r>
            <a:r>
              <a:rPr lang="en-US"/>
              <a:t> to attract and keep elite employees.</a:t>
            </a:r>
            <a:endParaRPr lang="en-IN" dirty="0"/>
          </a:p>
        </p:txBody>
      </p:sp>
    </p:spTree>
    <p:extLst>
      <p:ext uri="{BB962C8B-B14F-4D97-AF65-F5344CB8AC3E}">
        <p14:creationId xmlns:p14="http://schemas.microsoft.com/office/powerpoint/2010/main" val="3881485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027B1-DB85-2317-E8FB-0D62CCBF0F9D}"/>
              </a:ext>
            </a:extLst>
          </p:cNvPr>
          <p:cNvSpPr>
            <a:spLocks noGrp="1"/>
          </p:cNvSpPr>
          <p:nvPr>
            <p:ph type="title"/>
          </p:nvPr>
        </p:nvSpPr>
        <p:spPr/>
        <p:txBody>
          <a:bodyPr/>
          <a:lstStyle/>
          <a:p>
            <a:r>
              <a:rPr lang="en-US" dirty="0"/>
              <a:t>Employee Motivation</a:t>
            </a:r>
            <a:endParaRPr lang="en-IN" dirty="0"/>
          </a:p>
        </p:txBody>
      </p:sp>
      <p:sp>
        <p:nvSpPr>
          <p:cNvPr id="3" name="Content Placeholder 2">
            <a:extLst>
              <a:ext uri="{FF2B5EF4-FFF2-40B4-BE49-F238E27FC236}">
                <a16:creationId xmlns:a16="http://schemas.microsoft.com/office/drawing/2014/main" id="{CD64663C-F98A-098D-2BEE-BB7FBF55A43D}"/>
              </a:ext>
            </a:extLst>
          </p:cNvPr>
          <p:cNvSpPr>
            <a:spLocks noGrp="1"/>
          </p:cNvSpPr>
          <p:nvPr>
            <p:ph idx="1"/>
          </p:nvPr>
        </p:nvSpPr>
        <p:spPr/>
        <p:txBody>
          <a:bodyPr>
            <a:normAutofit fontScale="92500" lnSpcReduction="10000"/>
          </a:bodyPr>
          <a:lstStyle/>
          <a:p>
            <a:pPr marL="0" indent="0">
              <a:buNone/>
            </a:pPr>
            <a:r>
              <a:rPr lang="en-US" dirty="0"/>
              <a:t>Motivated employees benefit an </a:t>
            </a:r>
            <a:r>
              <a:rPr lang="en-US" dirty="0" err="1"/>
              <a:t>organisation</a:t>
            </a:r>
            <a:r>
              <a:rPr lang="en-US" dirty="0"/>
              <a:t> because their success is intimately related to the company's. Employee motivation is elusive, difficult to gauge, and difficult to manage, but if managed properly, it is quite easy to enable. Concentration, zeal, and persistence are the key factors. Person motivation refers to the amount of </a:t>
            </a:r>
            <a:r>
              <a:rPr lang="en-US" dirty="0" err="1"/>
              <a:t>ardour</a:t>
            </a:r>
            <a:r>
              <a:rPr lang="en-US" dirty="0"/>
              <a:t>, </a:t>
            </a:r>
            <a:r>
              <a:rPr lang="en-US" dirty="0" err="1"/>
              <a:t>vigour</a:t>
            </a:r>
            <a:r>
              <a:rPr lang="en-US" dirty="0"/>
              <a:t>, dedication, and inventiveness that a person brings to the workplace. The term "inspiration" derives from the Latin term "plan of action," which translates to "movement." As a result, every term in a book or vocabulary relates to the idea that an incentive is a </a:t>
            </a:r>
            <a:r>
              <a:rPr lang="en-US" dirty="0" err="1"/>
              <a:t>behaviour</a:t>
            </a:r>
            <a:r>
              <a:rPr lang="en-US" dirty="0"/>
              <a:t> that must be controlled in order to achieve the expected goals.</a:t>
            </a:r>
          </a:p>
          <a:p>
            <a:pPr marL="0" indent="0">
              <a:buNone/>
            </a:pPr>
            <a:r>
              <a:rPr lang="en-US" dirty="0"/>
              <a:t>Employee empowerment and participation in the success of the </a:t>
            </a:r>
            <a:r>
              <a:rPr lang="en-US" dirty="0" err="1"/>
              <a:t>organisation</a:t>
            </a:r>
            <a:r>
              <a:rPr lang="en-US" dirty="0"/>
              <a:t> are thus the two primary components of inspiring employees. Motivation comes in two varieties:</a:t>
            </a:r>
          </a:p>
          <a:p>
            <a:pPr marL="0" indent="0">
              <a:buNone/>
            </a:pPr>
            <a:r>
              <a:rPr lang="en-US" dirty="0"/>
              <a:t>Inspiration from inside </a:t>
            </a:r>
          </a:p>
          <a:p>
            <a:pPr marL="0" indent="0">
              <a:buNone/>
            </a:pPr>
            <a:r>
              <a:rPr lang="en-US" dirty="0"/>
              <a:t>Inspiration from without</a:t>
            </a:r>
            <a:br>
              <a:rPr lang="en-US" dirty="0"/>
            </a:br>
            <a:br>
              <a:rPr lang="en-US" dirty="0"/>
            </a:br>
            <a:endParaRPr lang="en-US" dirty="0"/>
          </a:p>
        </p:txBody>
      </p:sp>
    </p:spTree>
    <p:extLst>
      <p:ext uri="{BB962C8B-B14F-4D97-AF65-F5344CB8AC3E}">
        <p14:creationId xmlns:p14="http://schemas.microsoft.com/office/powerpoint/2010/main" val="2496432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6466F-8774-3712-6375-85F755DDAD10}"/>
              </a:ext>
            </a:extLst>
          </p:cNvPr>
          <p:cNvSpPr>
            <a:spLocks noGrp="1"/>
          </p:cNvSpPr>
          <p:nvPr>
            <p:ph type="title"/>
          </p:nvPr>
        </p:nvSpPr>
        <p:spPr/>
        <p:txBody>
          <a:bodyPr/>
          <a:lstStyle/>
          <a:p>
            <a:r>
              <a:rPr lang="en-US" dirty="0"/>
              <a:t>Employee engagement</a:t>
            </a:r>
            <a:endParaRPr lang="en-IN" dirty="0"/>
          </a:p>
        </p:txBody>
      </p:sp>
      <p:sp>
        <p:nvSpPr>
          <p:cNvPr id="3" name="Content Placeholder 2">
            <a:extLst>
              <a:ext uri="{FF2B5EF4-FFF2-40B4-BE49-F238E27FC236}">
                <a16:creationId xmlns:a16="http://schemas.microsoft.com/office/drawing/2014/main" id="{F33B9F51-1C54-AF83-7712-775D462FAF6F}"/>
              </a:ext>
            </a:extLst>
          </p:cNvPr>
          <p:cNvSpPr>
            <a:spLocks noGrp="1"/>
          </p:cNvSpPr>
          <p:nvPr>
            <p:ph idx="1"/>
          </p:nvPr>
        </p:nvSpPr>
        <p:spPr/>
        <p:txBody>
          <a:bodyPr>
            <a:normAutofit lnSpcReduction="10000"/>
          </a:bodyPr>
          <a:lstStyle/>
          <a:p>
            <a:pPr marL="0" indent="0">
              <a:buNone/>
            </a:pPr>
            <a:r>
              <a:rPr lang="en-US" dirty="0"/>
              <a:t>Employee satisfaction in human resources (HR) refers to an individual's enthusiasm and commitment to their work. Engaged employees care about their employment and the performance of the company, and they think their efforts count. A motivated workforce may think that their productivity and, thus, their health are closely related to and essential to the expansion of the company since they are motivated by more than just a paycheck. Employee involvement is related to a person's level of excitement and passion to their work.</a:t>
            </a:r>
          </a:p>
          <a:p>
            <a:r>
              <a:rPr lang="en-US" dirty="0"/>
              <a:t>Given its connections to workplace morale and job satisfaction, performance management may be essential to an organization's expansion.</a:t>
            </a:r>
          </a:p>
          <a:p>
            <a:r>
              <a:rPr lang="en-US" dirty="0"/>
              <a:t>Workers who are motivated are much more likely to work efficiently and accomplish well. Companies may motivate staff through communicating clearly, providing incentives.</a:t>
            </a:r>
          </a:p>
          <a:p>
            <a:r>
              <a:rPr lang="en-US" dirty="0"/>
              <a:t>Businesses may encourage employee engagement by communicating clearly, providing incentives, and addressing career progression.</a:t>
            </a:r>
            <a:endParaRPr lang="en-IN" dirty="0"/>
          </a:p>
        </p:txBody>
      </p:sp>
    </p:spTree>
    <p:extLst>
      <p:ext uri="{BB962C8B-B14F-4D97-AF65-F5344CB8AC3E}">
        <p14:creationId xmlns:p14="http://schemas.microsoft.com/office/powerpoint/2010/main" val="24232283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775D8-2076-3439-CB95-AB5A4D872AB2}"/>
              </a:ext>
            </a:extLst>
          </p:cNvPr>
          <p:cNvSpPr>
            <a:spLocks noGrp="1"/>
          </p:cNvSpPr>
          <p:nvPr>
            <p:ph type="title"/>
          </p:nvPr>
        </p:nvSpPr>
        <p:spPr/>
        <p:txBody>
          <a:bodyPr/>
          <a:lstStyle/>
          <a:p>
            <a:r>
              <a:rPr lang="en-US" dirty="0"/>
              <a:t>Motivational theories </a:t>
            </a:r>
            <a:endParaRPr lang="en-IN" dirty="0"/>
          </a:p>
        </p:txBody>
      </p:sp>
      <p:sp>
        <p:nvSpPr>
          <p:cNvPr id="3" name="Content Placeholder 2">
            <a:extLst>
              <a:ext uri="{FF2B5EF4-FFF2-40B4-BE49-F238E27FC236}">
                <a16:creationId xmlns:a16="http://schemas.microsoft.com/office/drawing/2014/main" id="{06568CF0-EEB0-25AA-0165-67D556D26F28}"/>
              </a:ext>
            </a:extLst>
          </p:cNvPr>
          <p:cNvSpPr>
            <a:spLocks noGrp="1"/>
          </p:cNvSpPr>
          <p:nvPr>
            <p:ph idx="1"/>
          </p:nvPr>
        </p:nvSpPr>
        <p:spPr/>
        <p:txBody>
          <a:bodyPr/>
          <a:lstStyle/>
          <a:p>
            <a:pPr marL="0" indent="0">
              <a:buNone/>
            </a:pPr>
            <a:r>
              <a:rPr lang="en-US" dirty="0"/>
              <a:t>Motivation theory is concerned with determining what motivates a person to work toward a specific goal or result. It may help all of humanity, but management and industry stand to benefit the most.</a:t>
            </a:r>
          </a:p>
          <a:p>
            <a:pPr marL="0" indent="0">
              <a:buNone/>
            </a:pPr>
            <a:r>
              <a:rPr lang="en-US" dirty="0"/>
              <a:t>This is so because talented workers generate more income and motivated employees are more likely to get paid. In fact, studies have shown that motivated staff members can boost output by 12%.</a:t>
            </a:r>
          </a:p>
          <a:p>
            <a:pPr marL="0" indent="0">
              <a:buNone/>
            </a:pPr>
            <a:r>
              <a:rPr lang="en-US" dirty="0"/>
              <a:t>To pinpoint the elements that inspire a person, psychologists and management specialists create theoretical approaches. These concepts also discuss how to use them in an organization in order to improve productivity. Workers are inspired by several factors to strive for both organizational and personal objectives. Motivating qualified experts to constantly work at their best level may be necessary. Because they receive joy from their personal involvement, inspired employees are more likely to succeed at work than uninspired employees.</a:t>
            </a:r>
          </a:p>
          <a:p>
            <a:pPr marL="0" indent="0">
              <a:buNone/>
            </a:pPr>
            <a:endParaRPr lang="en-US" dirty="0"/>
          </a:p>
          <a:p>
            <a:pPr marL="0" indent="0">
              <a:buNone/>
            </a:pPr>
            <a:endParaRPr lang="en-US" dirty="0"/>
          </a:p>
          <a:p>
            <a:pPr marL="0" indent="0">
              <a:buNone/>
            </a:pPr>
            <a:endParaRPr lang="en-IN" dirty="0"/>
          </a:p>
        </p:txBody>
      </p:sp>
    </p:spTree>
    <p:extLst>
      <p:ext uri="{BB962C8B-B14F-4D97-AF65-F5344CB8AC3E}">
        <p14:creationId xmlns:p14="http://schemas.microsoft.com/office/powerpoint/2010/main" val="164528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51E2C-40FB-158F-99EE-FCF60FC9B74B}"/>
              </a:ext>
            </a:extLst>
          </p:cNvPr>
          <p:cNvSpPr>
            <a:spLocks noGrp="1"/>
          </p:cNvSpPr>
          <p:nvPr>
            <p:ph type="title"/>
          </p:nvPr>
        </p:nvSpPr>
        <p:spPr/>
        <p:txBody>
          <a:bodyPr/>
          <a:lstStyle/>
          <a:p>
            <a:r>
              <a:rPr lang="en-US" dirty="0"/>
              <a:t>Different types of Motivational Theories </a:t>
            </a:r>
            <a:endParaRPr lang="en-IN" dirty="0"/>
          </a:p>
        </p:txBody>
      </p:sp>
      <p:sp>
        <p:nvSpPr>
          <p:cNvPr id="3" name="Content Placeholder 2">
            <a:extLst>
              <a:ext uri="{FF2B5EF4-FFF2-40B4-BE49-F238E27FC236}">
                <a16:creationId xmlns:a16="http://schemas.microsoft.com/office/drawing/2014/main" id="{A1F98A58-C181-E060-C19F-C010658C0240}"/>
              </a:ext>
            </a:extLst>
          </p:cNvPr>
          <p:cNvSpPr>
            <a:spLocks noGrp="1"/>
          </p:cNvSpPr>
          <p:nvPr>
            <p:ph idx="1"/>
          </p:nvPr>
        </p:nvSpPr>
        <p:spPr>
          <a:xfrm>
            <a:off x="1066800" y="2093976"/>
            <a:ext cx="10058400" cy="4050792"/>
          </a:xfrm>
        </p:spPr>
        <p:txBody>
          <a:bodyPr>
            <a:normAutofit/>
          </a:bodyPr>
          <a:lstStyle/>
          <a:p>
            <a:pPr marL="0" indent="0">
              <a:buNone/>
            </a:pPr>
            <a:r>
              <a:rPr lang="en-US" dirty="0"/>
              <a:t>Managers apply motivation theories to increase productivity, profitability, staff employee retention, and worker experience ratings. Motivation is a continual activity. Finding out what motivates people to strive toward a purpose or an end is the purpose of a motivational theories. To develop a staff that is continuously efficient, leaders and managers can embrace and execute motivating ideas that work for them.</a:t>
            </a:r>
          </a:p>
          <a:p>
            <a:pPr marL="0" indent="0">
              <a:buNone/>
            </a:pPr>
            <a:r>
              <a:rPr lang="en-US" dirty="0"/>
              <a:t>Everything you need to know about the many success philosophies. The management team works tirelessly to make the best use of all available production elements. The company's efforts will fail if the employees is not motivated to put in extra time at the office. Motivated employees benefit the company. Researchers and theorists are investigating the sources and justifications for desire, as well as how it motivates workers to labour.</a:t>
            </a:r>
          </a:p>
          <a:p>
            <a:pPr marL="0" indent="0">
              <a:buNone/>
            </a:pPr>
            <a:endParaRPr lang="en-US" dirty="0"/>
          </a:p>
        </p:txBody>
      </p:sp>
    </p:spTree>
    <p:extLst>
      <p:ext uri="{BB962C8B-B14F-4D97-AF65-F5344CB8AC3E}">
        <p14:creationId xmlns:p14="http://schemas.microsoft.com/office/powerpoint/2010/main" val="749761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3AA5-0E06-8616-FDCA-BE21A8F252E2}"/>
              </a:ext>
            </a:extLst>
          </p:cNvPr>
          <p:cNvSpPr>
            <a:spLocks noGrp="1"/>
          </p:cNvSpPr>
          <p:nvPr>
            <p:ph type="title"/>
          </p:nvPr>
        </p:nvSpPr>
        <p:spPr/>
        <p:txBody>
          <a:bodyPr>
            <a:normAutofit/>
          </a:bodyPr>
          <a:lstStyle/>
          <a:p>
            <a:r>
              <a:rPr lang="en-US" b="1" i="1" u="sng" dirty="0"/>
              <a:t>Maslow's hierarchy of needs theory</a:t>
            </a:r>
            <a:endParaRPr lang="en-IN" dirty="0"/>
          </a:p>
        </p:txBody>
      </p:sp>
      <p:sp>
        <p:nvSpPr>
          <p:cNvPr id="3" name="Content Placeholder 2">
            <a:extLst>
              <a:ext uri="{FF2B5EF4-FFF2-40B4-BE49-F238E27FC236}">
                <a16:creationId xmlns:a16="http://schemas.microsoft.com/office/drawing/2014/main" id="{BF39C511-8D2D-33AD-897A-898477B6266C}"/>
              </a:ext>
            </a:extLst>
          </p:cNvPr>
          <p:cNvSpPr>
            <a:spLocks noGrp="1"/>
          </p:cNvSpPr>
          <p:nvPr>
            <p:ph idx="1"/>
          </p:nvPr>
        </p:nvSpPr>
        <p:spPr/>
        <p:txBody>
          <a:bodyPr>
            <a:normAutofit fontScale="92500" lnSpcReduction="20000"/>
          </a:bodyPr>
          <a:lstStyle/>
          <a:p>
            <a:pPr marL="0" indent="0">
              <a:buNone/>
            </a:pPr>
            <a:r>
              <a:rPr lang="en-US" b="1" i="1" u="sng" dirty="0"/>
              <a:t>Maslow's hierarchy of needs theory</a:t>
            </a:r>
          </a:p>
          <a:p>
            <a:pPr marL="0" indent="0">
              <a:buNone/>
            </a:pPr>
            <a:r>
              <a:rPr lang="en-US" dirty="0"/>
              <a:t>A theory of motivation with a focus on substance is Maslow's hierarchy. It lists a few fundamental demands that a person has before moving to more sophisticated requirements. In this structure, needs are divided into five levels:</a:t>
            </a:r>
          </a:p>
          <a:p>
            <a:pPr marL="0" indent="0">
              <a:buNone/>
            </a:pPr>
            <a:r>
              <a:rPr lang="en-US" dirty="0"/>
              <a:t>Physiological: A person's fundamental physiological demands are for food, drink, housing, and clothes. An worker's wage may satisfy their metabolic requirements in a work environment.</a:t>
            </a:r>
          </a:p>
          <a:p>
            <a:pPr marL="0" indent="0">
              <a:buNone/>
            </a:pPr>
            <a:r>
              <a:rPr lang="en-US" dirty="0"/>
              <a:t>Security: This level describes the sense of security that people feel. This demand could be compatible with a worker's need for job stability.</a:t>
            </a:r>
          </a:p>
          <a:p>
            <a:pPr marL="0" indent="0">
              <a:buNone/>
            </a:pPr>
            <a:r>
              <a:rPr lang="en-US" dirty="0"/>
              <a:t>Workers may create bonds at work to satisfy their desire for socializing and to give oneself a sense of community.</a:t>
            </a:r>
          </a:p>
          <a:p>
            <a:pPr marL="0" indent="0">
              <a:buNone/>
            </a:pPr>
            <a:r>
              <a:rPr lang="en-US" dirty="0"/>
              <a:t>Esteem: Employees consistently reach this level through recognition, which can increase their self-assurance and make them feel more confident in their line of work.</a:t>
            </a:r>
          </a:p>
          <a:p>
            <a:pPr marL="0" indent="0">
              <a:buNone/>
            </a:pPr>
            <a:r>
              <a:rPr lang="en-US" dirty="0"/>
              <a:t>Employees who strive to attain difficult, long-term personal or work objectives are said to be self-actualizing.</a:t>
            </a:r>
          </a:p>
          <a:p>
            <a:endParaRPr lang="en-IN" dirty="0"/>
          </a:p>
        </p:txBody>
      </p:sp>
    </p:spTree>
    <p:extLst>
      <p:ext uri="{BB962C8B-B14F-4D97-AF65-F5344CB8AC3E}">
        <p14:creationId xmlns:p14="http://schemas.microsoft.com/office/powerpoint/2010/main" val="2240372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EB9AE-DC46-0C30-3E8F-12BE3490B2E1}"/>
              </a:ext>
            </a:extLst>
          </p:cNvPr>
          <p:cNvSpPr>
            <a:spLocks noGrp="1"/>
          </p:cNvSpPr>
          <p:nvPr>
            <p:ph type="title"/>
          </p:nvPr>
        </p:nvSpPr>
        <p:spPr/>
        <p:txBody>
          <a:bodyPr/>
          <a:lstStyle/>
          <a:p>
            <a:r>
              <a:rPr lang="en-US" dirty="0"/>
              <a:t>McClelland's needs hypothesis</a:t>
            </a:r>
            <a:endParaRPr lang="en-IN" dirty="0"/>
          </a:p>
        </p:txBody>
      </p:sp>
      <p:sp>
        <p:nvSpPr>
          <p:cNvPr id="3" name="Content Placeholder 2">
            <a:extLst>
              <a:ext uri="{FF2B5EF4-FFF2-40B4-BE49-F238E27FC236}">
                <a16:creationId xmlns:a16="http://schemas.microsoft.com/office/drawing/2014/main" id="{01DA6A19-AF76-51E1-818F-EED5685AF9AE}"/>
              </a:ext>
            </a:extLst>
          </p:cNvPr>
          <p:cNvSpPr>
            <a:spLocks noGrp="1"/>
          </p:cNvSpPr>
          <p:nvPr>
            <p:ph idx="1"/>
          </p:nvPr>
        </p:nvSpPr>
        <p:spPr/>
        <p:txBody>
          <a:bodyPr/>
          <a:lstStyle/>
          <a:p>
            <a:pPr marL="0" indent="0">
              <a:buNone/>
            </a:pPr>
            <a:r>
              <a:rPr lang="en-US" b="1" i="1" u="sng" dirty="0"/>
              <a:t>McClelland's needs hypothesis</a:t>
            </a:r>
          </a:p>
          <a:p>
            <a:pPr marL="0" indent="0">
              <a:buNone/>
            </a:pPr>
            <a:r>
              <a:rPr lang="en-US" dirty="0"/>
              <a:t>This content-based approach states that irrespective of gender, people have three main motivating factors. Based on their life circumstances, each person may have a predominate one of the three drives. They are as follows:</a:t>
            </a:r>
          </a:p>
          <a:p>
            <a:pPr marL="0" indent="0">
              <a:buNone/>
            </a:pPr>
            <a:r>
              <a:rPr lang="en-US" dirty="0"/>
              <a:t>Accomplishment: Those who get a kick out of it may have a strong need to establish and reach goals while taking strategic risks along the way.</a:t>
            </a:r>
          </a:p>
          <a:p>
            <a:pPr marL="0" indent="0">
              <a:buNone/>
            </a:pPr>
            <a:r>
              <a:rPr lang="en-US" dirty="0"/>
              <a:t>Affiliation: Individuals who flourish on enlistment value cooperation and may </a:t>
            </a:r>
            <a:r>
              <a:rPr lang="en-US" dirty="0" err="1"/>
              <a:t>favour</a:t>
            </a:r>
            <a:r>
              <a:rPr lang="en-US" dirty="0"/>
              <a:t> team projects.</a:t>
            </a:r>
          </a:p>
          <a:p>
            <a:pPr marL="0" indent="0">
              <a:buNone/>
            </a:pPr>
            <a:r>
              <a:rPr lang="en-US" dirty="0"/>
              <a:t>Power: Those who want power often exhibit inclinations to win debates by controlling and persuading people. They could be fierce competitors and value reputation and prestige.</a:t>
            </a:r>
            <a:endParaRPr lang="en-IN" dirty="0"/>
          </a:p>
        </p:txBody>
      </p:sp>
    </p:spTree>
    <p:extLst>
      <p:ext uri="{BB962C8B-B14F-4D97-AF65-F5344CB8AC3E}">
        <p14:creationId xmlns:p14="http://schemas.microsoft.com/office/powerpoint/2010/main" val="2062322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E155E-D6ED-3827-1C92-46DA1D190141}"/>
              </a:ext>
            </a:extLst>
          </p:cNvPr>
          <p:cNvSpPr>
            <a:spLocks noGrp="1"/>
          </p:cNvSpPr>
          <p:nvPr>
            <p:ph type="title"/>
          </p:nvPr>
        </p:nvSpPr>
        <p:spPr/>
        <p:txBody>
          <a:bodyPr/>
          <a:lstStyle/>
          <a:p>
            <a:r>
              <a:rPr lang="en-US" dirty="0"/>
              <a:t>Incentive </a:t>
            </a:r>
            <a:r>
              <a:rPr lang="en-US" dirty="0" err="1"/>
              <a:t>Thoery</a:t>
            </a:r>
            <a:endParaRPr lang="en-IN" dirty="0"/>
          </a:p>
        </p:txBody>
      </p:sp>
      <p:sp>
        <p:nvSpPr>
          <p:cNvPr id="3" name="Content Placeholder 2">
            <a:extLst>
              <a:ext uri="{FF2B5EF4-FFF2-40B4-BE49-F238E27FC236}">
                <a16:creationId xmlns:a16="http://schemas.microsoft.com/office/drawing/2014/main" id="{478F97DF-DC96-8892-1BA2-D71499B67061}"/>
              </a:ext>
            </a:extLst>
          </p:cNvPr>
          <p:cNvSpPr>
            <a:spLocks noGrp="1"/>
          </p:cNvSpPr>
          <p:nvPr>
            <p:ph idx="1"/>
          </p:nvPr>
        </p:nvSpPr>
        <p:spPr>
          <a:xfrm>
            <a:off x="1069848" y="1735495"/>
            <a:ext cx="10058400" cy="4795934"/>
          </a:xfrm>
        </p:spPr>
        <p:txBody>
          <a:bodyPr>
            <a:normAutofit fontScale="85000" lnSpcReduction="10000"/>
          </a:bodyPr>
          <a:lstStyle/>
          <a:p>
            <a:pPr marL="0" indent="0">
              <a:buNone/>
            </a:pPr>
            <a:r>
              <a:rPr lang="en-US" b="1" i="1" u="sng" dirty="0"/>
              <a:t>Incentive </a:t>
            </a:r>
            <a:r>
              <a:rPr lang="en-US" b="1" i="1" u="sng" dirty="0" err="1"/>
              <a:t>thoery</a:t>
            </a:r>
            <a:endParaRPr lang="en-US" b="1" i="1" u="sng" dirty="0"/>
          </a:p>
          <a:p>
            <a:pPr marL="0" indent="0">
              <a:buNone/>
            </a:pPr>
            <a:r>
              <a:rPr lang="en-US" dirty="0"/>
              <a:t>According to the provides an enormous amount, managers may individuals are encouraged through reinforcing, acknowledgment, bonuses, and rewards. The incentive hypothesis also suggests that individuals act in various ways to get what they want, trigger certain behavior, or reap rewards. Below are a few instances of work rewards: </a:t>
            </a:r>
          </a:p>
          <a:p>
            <a:pPr marL="0" indent="0">
              <a:buNone/>
            </a:pPr>
            <a:r>
              <a:rPr lang="en-US" dirty="0"/>
              <a:t>Bonus: Depending on a staff job, a corporation may award a rewards as a financial motivation.</a:t>
            </a:r>
          </a:p>
          <a:p>
            <a:pPr marL="0" indent="0">
              <a:buNone/>
            </a:pPr>
            <a:r>
              <a:rPr lang="en-US" dirty="0"/>
              <a:t>Praise: In one-on-one settings, such as periodic performance reviews, appreciation can be helpful. Providing a worker favorable comments about their work shows your appreciation for them, which promotes trust and greatly lowers turnover.</a:t>
            </a:r>
          </a:p>
          <a:p>
            <a:pPr marL="0" indent="0">
              <a:buNone/>
            </a:pPr>
            <a:r>
              <a:rPr lang="en-US" dirty="0"/>
              <a:t>Training and education: Giving teams the opportunity to participate in paid education or academic knowledge may motivate them to learn more or develop new abilities. One of the most crucial things a manager can do is to provide employees with the chance to advance in their careers because it can foster a sense of development and purpose in a worker.</a:t>
            </a:r>
          </a:p>
          <a:p>
            <a:pPr marL="0" indent="0">
              <a:buNone/>
            </a:pPr>
            <a:r>
              <a:rPr lang="en-US" dirty="0"/>
              <a:t>According to management teams, giving a salary raise or compensation increase can be a potent motivator. To get the best outcomes, management should target pay or wage bonuses at certain employees rather of using them for all employees and departments within a company.</a:t>
            </a:r>
          </a:p>
          <a:p>
            <a:pPr marL="0" indent="0">
              <a:buNone/>
            </a:pPr>
            <a:r>
              <a:rPr lang="en-US" dirty="0"/>
              <a:t>Paid holiday or time off: Take into consideration compensating workers for days off or providing them with extra paid holiday. every three months.</a:t>
            </a:r>
          </a:p>
        </p:txBody>
      </p:sp>
    </p:spTree>
    <p:extLst>
      <p:ext uri="{BB962C8B-B14F-4D97-AF65-F5344CB8AC3E}">
        <p14:creationId xmlns:p14="http://schemas.microsoft.com/office/powerpoint/2010/main" val="2328873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8B2B0-FB3F-74DD-79BC-071031A20CDB}"/>
              </a:ext>
            </a:extLst>
          </p:cNvPr>
          <p:cNvSpPr>
            <a:spLocks noGrp="1"/>
          </p:cNvSpPr>
          <p:nvPr>
            <p:ph type="title"/>
          </p:nvPr>
        </p:nvSpPr>
        <p:spPr/>
        <p:txBody>
          <a:bodyPr>
            <a:normAutofit/>
          </a:bodyPr>
          <a:lstStyle/>
          <a:p>
            <a:r>
              <a:rPr lang="en-US" dirty="0"/>
              <a:t>The two-factor hypothesis of Herzberg</a:t>
            </a:r>
            <a:endParaRPr lang="en-IN" dirty="0"/>
          </a:p>
        </p:txBody>
      </p:sp>
      <p:sp>
        <p:nvSpPr>
          <p:cNvPr id="3" name="Content Placeholder 2">
            <a:extLst>
              <a:ext uri="{FF2B5EF4-FFF2-40B4-BE49-F238E27FC236}">
                <a16:creationId xmlns:a16="http://schemas.microsoft.com/office/drawing/2014/main" id="{682A9799-9A75-27E0-9C1A-7E27192AB45B}"/>
              </a:ext>
            </a:extLst>
          </p:cNvPr>
          <p:cNvSpPr>
            <a:spLocks noGrp="1"/>
          </p:cNvSpPr>
          <p:nvPr>
            <p:ph idx="1"/>
          </p:nvPr>
        </p:nvSpPr>
        <p:spPr/>
        <p:txBody>
          <a:bodyPr>
            <a:normAutofit fontScale="92500" lnSpcReduction="20000"/>
          </a:bodyPr>
          <a:lstStyle/>
          <a:p>
            <a:pPr marL="0" indent="0">
              <a:buNone/>
            </a:pPr>
            <a:r>
              <a:rPr lang="en-US" b="1" i="1" u="sng" dirty="0"/>
              <a:t>The two-factor hypothesis of Herzber</a:t>
            </a:r>
            <a:r>
              <a:rPr lang="en-US" dirty="0"/>
              <a:t>g</a:t>
            </a:r>
          </a:p>
          <a:p>
            <a:pPr marL="0" indent="0">
              <a:buNone/>
            </a:pPr>
            <a:r>
              <a:rPr lang="en-US" dirty="0"/>
              <a:t>A material theory is Herzberg's two-factor approach. The article outlines two groups of elements that might result in either contentment or discontent. According to Herzberg, motivational and hygienic variables are the causes of contentment or discontentment:</a:t>
            </a:r>
          </a:p>
          <a:p>
            <a:pPr marL="0" indent="0">
              <a:buNone/>
            </a:pPr>
            <a:r>
              <a:rPr lang="en-US" dirty="0"/>
              <a:t>Variables impacting happiness that are related to working circumstances, interpersonal connections, workplace policies, codes of </a:t>
            </a:r>
            <a:r>
              <a:rPr lang="en-US" dirty="0" err="1"/>
              <a:t>behaviour</a:t>
            </a:r>
            <a:r>
              <a:rPr lang="en-US" dirty="0"/>
              <a:t>, and supervisory mindsets are known as maintenance factors. Worker unhappiness can be reduced and desire raised by addressing some or all hygienic variables.</a:t>
            </a:r>
          </a:p>
          <a:p>
            <a:pPr marL="0" indent="0">
              <a:buNone/>
            </a:pPr>
            <a:r>
              <a:rPr lang="en-US" dirty="0"/>
              <a:t>Professionals are motivated by things like career advancement, acknowledgment, accountability, and personally and professionally improvement. By tackling these issues, meaningful work rises.</a:t>
            </a:r>
          </a:p>
          <a:p>
            <a:pPr marL="0" indent="0">
              <a:buNone/>
            </a:pPr>
            <a:r>
              <a:rPr lang="en-US" dirty="0"/>
              <a:t>Herzberg's two-factor theory may be put into </a:t>
            </a:r>
            <a:r>
              <a:rPr lang="en-US" dirty="0" err="1"/>
              <a:t>practise</a:t>
            </a:r>
            <a:r>
              <a:rPr lang="en-US" dirty="0"/>
              <a:t> by leadership by updating corporate guidelines, giving competitive pay, and delivering efficient oversight, job stability, and more independence. Administration workers can be proactive in measures to improve employee health and safety. Offering employees options to feel a feeling of mission morally and officially help a firm lower discontent.</a:t>
            </a:r>
            <a:endParaRPr lang="en-IN" dirty="0"/>
          </a:p>
        </p:txBody>
      </p:sp>
    </p:spTree>
    <p:extLst>
      <p:ext uri="{BB962C8B-B14F-4D97-AF65-F5344CB8AC3E}">
        <p14:creationId xmlns:p14="http://schemas.microsoft.com/office/powerpoint/2010/main" val="998420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43938-D849-5987-7F15-79234DDB486B}"/>
              </a:ext>
            </a:extLst>
          </p:cNvPr>
          <p:cNvSpPr>
            <a:spLocks noGrp="1"/>
          </p:cNvSpPr>
          <p:nvPr>
            <p:ph type="title"/>
          </p:nvPr>
        </p:nvSpPr>
        <p:spPr/>
        <p:txBody>
          <a:bodyPr/>
          <a:lstStyle/>
          <a:p>
            <a:r>
              <a:rPr lang="en-US" dirty="0"/>
              <a:t>The expectation theory of Vroom</a:t>
            </a:r>
            <a:endParaRPr lang="en-IN" dirty="0"/>
          </a:p>
        </p:txBody>
      </p:sp>
      <p:sp>
        <p:nvSpPr>
          <p:cNvPr id="3" name="Content Placeholder 2">
            <a:extLst>
              <a:ext uri="{FF2B5EF4-FFF2-40B4-BE49-F238E27FC236}">
                <a16:creationId xmlns:a16="http://schemas.microsoft.com/office/drawing/2014/main" id="{D0C2B286-C95C-4F49-51A2-58326D0DB7CE}"/>
              </a:ext>
            </a:extLst>
          </p:cNvPr>
          <p:cNvSpPr>
            <a:spLocks noGrp="1"/>
          </p:cNvSpPr>
          <p:nvPr>
            <p:ph idx="1"/>
          </p:nvPr>
        </p:nvSpPr>
        <p:spPr/>
        <p:txBody>
          <a:bodyPr>
            <a:normAutofit fontScale="85000" lnSpcReduction="10000"/>
          </a:bodyPr>
          <a:lstStyle/>
          <a:p>
            <a:pPr marL="0" indent="0">
              <a:buNone/>
            </a:pPr>
            <a:r>
              <a:rPr lang="en-US" b="1" i="1" u="sng" dirty="0"/>
              <a:t>The expectation theory of Vroom</a:t>
            </a:r>
          </a:p>
          <a:p>
            <a:pPr marL="0" indent="0">
              <a:buNone/>
            </a:pPr>
            <a:r>
              <a:rPr lang="en-US" dirty="0"/>
              <a:t>A process-based theory of motivation called Vroom's expectation theory makes the assumption that an ethical organization is the outcome of conscious decisions they make from a variety of accessible options. People make particular decisions in the hope of ensuring greater pleasure and contentment. According to Vroom's view, a person is motivated by these three things:</a:t>
            </a:r>
          </a:p>
          <a:p>
            <a:r>
              <a:rPr lang="en-US" dirty="0"/>
              <a:t>Average lifespan is the conviction that one's likelihood of success grow with more effort.</a:t>
            </a:r>
          </a:p>
          <a:p>
            <a:r>
              <a:rPr lang="en-US" dirty="0"/>
              <a:t>The assumption that one will obtain a benefit if they live according to standards is known as apparatus.</a:t>
            </a:r>
          </a:p>
          <a:p>
            <a:r>
              <a:rPr lang="en-US" dirty="0"/>
              <a:t>Value is the weight a person accords an anticipated result.</a:t>
            </a:r>
          </a:p>
          <a:p>
            <a:pPr marL="0" indent="0">
              <a:buNone/>
            </a:pPr>
            <a:r>
              <a:rPr lang="en-US" dirty="0"/>
              <a:t>According to Vroom's expectation hypothesis, a worker may be driven to work harder if they feel they can complete a job. Professional may become unmotivated by an impossible or unreasonable aim. How effectively workers comprehend their role in accomplishing </a:t>
            </a:r>
            <a:r>
              <a:rPr lang="en-US" dirty="0" err="1"/>
              <a:t>organisational</a:t>
            </a:r>
            <a:r>
              <a:rPr lang="en-US" dirty="0"/>
              <a:t> objectives may be evaluated by managers. Managers can coach employees to align their productivity with </a:t>
            </a:r>
            <a:r>
              <a:rPr lang="en-US" dirty="0" err="1"/>
              <a:t>organisational</a:t>
            </a:r>
            <a:r>
              <a:rPr lang="en-US" dirty="0"/>
              <a:t> objectives if they are unclear of their capabilities or believe that a target is hard.</a:t>
            </a:r>
          </a:p>
          <a:p>
            <a:pPr marL="0" indent="0">
              <a:buNone/>
            </a:pPr>
            <a:endParaRPr lang="en-US" dirty="0"/>
          </a:p>
        </p:txBody>
      </p:sp>
    </p:spTree>
    <p:extLst>
      <p:ext uri="{BB962C8B-B14F-4D97-AF65-F5344CB8AC3E}">
        <p14:creationId xmlns:p14="http://schemas.microsoft.com/office/powerpoint/2010/main" val="1923393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8D5BC-D757-0B5A-B4C9-45DAF9B51914}"/>
              </a:ext>
            </a:extLst>
          </p:cNvPr>
          <p:cNvSpPr>
            <a:spLocks noGrp="1"/>
          </p:cNvSpPr>
          <p:nvPr>
            <p:ph type="title"/>
          </p:nvPr>
        </p:nvSpPr>
        <p:spPr/>
        <p:txBody>
          <a:bodyPr>
            <a:noAutofit/>
          </a:bodyPr>
          <a:lstStyle/>
          <a:p>
            <a:r>
              <a:rPr lang="en-US" sz="4000" dirty="0"/>
              <a:t>Worker engagement's significance and its connection to leadership</a:t>
            </a:r>
            <a:endParaRPr lang="en-IN" sz="4000" dirty="0"/>
          </a:p>
        </p:txBody>
      </p:sp>
      <p:sp>
        <p:nvSpPr>
          <p:cNvPr id="3" name="Content Placeholder 2">
            <a:extLst>
              <a:ext uri="{FF2B5EF4-FFF2-40B4-BE49-F238E27FC236}">
                <a16:creationId xmlns:a16="http://schemas.microsoft.com/office/drawing/2014/main" id="{B3DD6D90-6F44-5740-66DB-7017E91202A0}"/>
              </a:ext>
            </a:extLst>
          </p:cNvPr>
          <p:cNvSpPr>
            <a:spLocks noGrp="1"/>
          </p:cNvSpPr>
          <p:nvPr>
            <p:ph idx="1"/>
          </p:nvPr>
        </p:nvSpPr>
        <p:spPr/>
        <p:txBody>
          <a:bodyPr>
            <a:normAutofit fontScale="85000" lnSpcReduction="20000"/>
          </a:bodyPr>
          <a:lstStyle/>
          <a:p>
            <a:pPr marL="0" indent="0">
              <a:buNone/>
            </a:pPr>
            <a:r>
              <a:rPr lang="en-US" sz="2000" b="1" i="1" u="sng" dirty="0"/>
              <a:t>Is Engagement of Employees Required?</a:t>
            </a:r>
            <a:endParaRPr lang="en-US" b="1" i="1" u="sng" dirty="0"/>
          </a:p>
          <a:p>
            <a:pPr marL="0" indent="0">
              <a:buNone/>
            </a:pPr>
            <a:r>
              <a:rPr lang="en-US" dirty="0"/>
              <a:t>Organizations' profitability increases by 21% when their workforce is more engaged. That is as close to the bottom line as you can get! At the conclusion of the day, anything a firm does to improve employee result of the project in more money. Therefore, it makes sense why employers seek out higher levels of engagement </a:t>
            </a:r>
            <a:r>
              <a:rPr lang="en-US" dirty="0" err="1"/>
              <a:t>workers.How</a:t>
            </a:r>
            <a:r>
              <a:rPr lang="en-US" dirty="0"/>
              <a:t> can you start off with such a passionate working population?</a:t>
            </a:r>
          </a:p>
          <a:p>
            <a:pPr marL="0" indent="0">
              <a:buNone/>
            </a:pPr>
            <a:r>
              <a:rPr lang="en-US" dirty="0"/>
              <a:t>There are several employee satisfaction factors described on resource sites for developing talent. There are various tools in the "human resource management (HR) armory" to encourage workers to participate more.</a:t>
            </a:r>
          </a:p>
          <a:p>
            <a:pPr marL="0" indent="0">
              <a:buNone/>
            </a:pPr>
            <a:r>
              <a:rPr lang="en-US" b="1" i="1" u="sng" dirty="0"/>
              <a:t>Employee Engagement Factors</a:t>
            </a:r>
          </a:p>
          <a:p>
            <a:pPr marL="0" indent="0">
              <a:buNone/>
            </a:pPr>
            <a:r>
              <a:rPr lang="en-US" dirty="0"/>
              <a:t>In a nutshell, the key factors can be </a:t>
            </a:r>
            <a:r>
              <a:rPr lang="en-US" dirty="0" err="1"/>
              <a:t>summarised</a:t>
            </a:r>
            <a:r>
              <a:rPr lang="en-US" dirty="0"/>
              <a:t> as falling into the following groups: Immediate Supervisor, Professional Growth, Corporation Viewpoint, Take A systematic approach, DE&amp;I, Believe &amp; Security, Inclusion, Objectives &amp; Orientation, Work Performance, Education and Training, Pay and Benefits, Acknowledgement, and Group &amp; Cooperation.</a:t>
            </a:r>
          </a:p>
          <a:p>
            <a:pPr marL="0" indent="0">
              <a:buNone/>
            </a:pPr>
            <a:r>
              <a:rPr lang="en-US" dirty="0"/>
              <a:t>We can probably draw connections between every motor and develop a deeper emotional and cognitive relationship with an </a:t>
            </a:r>
            <a:r>
              <a:rPr lang="en-US" dirty="0" err="1"/>
              <a:t>organisation</a:t>
            </a:r>
            <a:r>
              <a:rPr lang="en-US" dirty="0"/>
              <a:t> if we spend the opportunity to ponder on each one. If implemented properly, it's easy to see how each aspect encourages higher work engagement. </a:t>
            </a:r>
          </a:p>
          <a:p>
            <a:pPr marL="0" indent="0">
              <a:buNone/>
            </a:pPr>
            <a:endParaRPr lang="en-IN" dirty="0"/>
          </a:p>
          <a:p>
            <a:pPr marL="0" indent="0">
              <a:buNone/>
            </a:pPr>
            <a:endParaRPr lang="en-IN" dirty="0"/>
          </a:p>
        </p:txBody>
      </p:sp>
    </p:spTree>
    <p:extLst>
      <p:ext uri="{BB962C8B-B14F-4D97-AF65-F5344CB8AC3E}">
        <p14:creationId xmlns:p14="http://schemas.microsoft.com/office/powerpoint/2010/main" val="1981213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29A39-0FB7-4CA0-670B-996A8475C976}"/>
              </a:ext>
            </a:extLst>
          </p:cNvPr>
          <p:cNvSpPr>
            <a:spLocks noGrp="1"/>
          </p:cNvSpPr>
          <p:nvPr>
            <p:ph type="title"/>
          </p:nvPr>
        </p:nvSpPr>
        <p:spPr/>
        <p:txBody>
          <a:bodyPr>
            <a:normAutofit/>
          </a:bodyPr>
          <a:lstStyle/>
          <a:p>
            <a:r>
              <a:rPr lang="en-US" dirty="0"/>
              <a:t>The Impact of Leadership on Employee Engagement</a:t>
            </a:r>
            <a:endParaRPr lang="en-IN" dirty="0"/>
          </a:p>
        </p:txBody>
      </p:sp>
      <p:sp>
        <p:nvSpPr>
          <p:cNvPr id="3" name="Content Placeholder 2">
            <a:extLst>
              <a:ext uri="{FF2B5EF4-FFF2-40B4-BE49-F238E27FC236}">
                <a16:creationId xmlns:a16="http://schemas.microsoft.com/office/drawing/2014/main" id="{B5EDA6A3-4838-15A3-FFD6-9CA71EA83900}"/>
              </a:ext>
            </a:extLst>
          </p:cNvPr>
          <p:cNvSpPr>
            <a:spLocks noGrp="1"/>
          </p:cNvSpPr>
          <p:nvPr>
            <p:ph idx="1"/>
          </p:nvPr>
        </p:nvSpPr>
        <p:spPr/>
        <p:txBody>
          <a:bodyPr>
            <a:normAutofit fontScale="92500" lnSpcReduction="20000"/>
          </a:bodyPr>
          <a:lstStyle/>
          <a:p>
            <a:pPr marL="0" indent="0">
              <a:buNone/>
            </a:pPr>
            <a:r>
              <a:rPr lang="en-US" dirty="0"/>
              <a:t>On the one hand, management is responsible for describing the aim and obtaining buy-in, which has an impact on employee satisfaction in and of itself. Employees are more motivated to succeed when they have a feeling of meaning beyond themselves and are aligned with the firm's goals.</a:t>
            </a:r>
          </a:p>
          <a:p>
            <a:pPr marL="0" indent="0">
              <a:buNone/>
            </a:pPr>
            <a:r>
              <a:rPr lang="en-US" dirty="0"/>
              <a:t>Executive governance and supervisors in general can have an impact on how employees are treated one-on-one, what types of workers are hired (such as highly motivated employees), how achievement is assessed and compensated (ongoing quality discussions), how an owner's expansion is </a:t>
            </a:r>
            <a:r>
              <a:rPr lang="en-US" dirty="0" err="1"/>
              <a:t>organised</a:t>
            </a:r>
            <a:r>
              <a:rPr lang="en-US" dirty="0"/>
              <a:t> (chosen profession progress), and how a global brand fits with the types of skills it attracts.</a:t>
            </a:r>
          </a:p>
          <a:p>
            <a:pPr marL="0" indent="0">
              <a:buNone/>
            </a:pPr>
            <a:r>
              <a:rPr lang="en-US" dirty="0"/>
              <a:t>As an example, consider the sport of volleyball. The level of employee involvement is assessed. They now have the ball in their court. They have two choices: shoot and score themselves, or assist a colleague in scoring by passing to them. Coworkers are the normal participation motivators in this situation. In a climate of employee involvement, HR cannot succeed on its own. Indeed, it is sometimes asserted that HR should not be in charge of employee engagement. Senior executives and indirect supervisors have an important role.</a:t>
            </a:r>
            <a:endParaRPr lang="en-IN" dirty="0"/>
          </a:p>
        </p:txBody>
      </p:sp>
    </p:spTree>
    <p:extLst>
      <p:ext uri="{BB962C8B-B14F-4D97-AF65-F5344CB8AC3E}">
        <p14:creationId xmlns:p14="http://schemas.microsoft.com/office/powerpoint/2010/main" val="2318551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7600C-0539-0B0C-C19D-FC1F65CE2234}"/>
              </a:ext>
            </a:extLst>
          </p:cNvPr>
          <p:cNvSpPr>
            <a:spLocks noGrp="1"/>
          </p:cNvSpPr>
          <p:nvPr>
            <p:ph type="title"/>
          </p:nvPr>
        </p:nvSpPr>
        <p:spPr/>
        <p:txBody>
          <a:bodyPr/>
          <a:lstStyle/>
          <a:p>
            <a:r>
              <a:rPr lang="en-US" dirty="0"/>
              <a:t>Conclusion </a:t>
            </a:r>
            <a:endParaRPr lang="en-IN" dirty="0"/>
          </a:p>
        </p:txBody>
      </p:sp>
      <p:sp>
        <p:nvSpPr>
          <p:cNvPr id="3" name="Content Placeholder 2">
            <a:extLst>
              <a:ext uri="{FF2B5EF4-FFF2-40B4-BE49-F238E27FC236}">
                <a16:creationId xmlns:a16="http://schemas.microsoft.com/office/drawing/2014/main" id="{5292B5AB-0477-E745-0CC2-638F2D04435F}"/>
              </a:ext>
            </a:extLst>
          </p:cNvPr>
          <p:cNvSpPr>
            <a:spLocks noGrp="1"/>
          </p:cNvSpPr>
          <p:nvPr>
            <p:ph idx="1"/>
          </p:nvPr>
        </p:nvSpPr>
        <p:spPr>
          <a:xfrm>
            <a:off x="1066800" y="2093976"/>
            <a:ext cx="10058400" cy="4050792"/>
          </a:xfrm>
        </p:spPr>
        <p:txBody>
          <a:bodyPr/>
          <a:lstStyle/>
          <a:p>
            <a:pPr marL="0" indent="0">
              <a:buNone/>
            </a:pPr>
            <a:r>
              <a:rPr lang="en-US" dirty="0"/>
              <a:t>Businesses across many different industries are showing a keen interest in employee engagement. In some ways, the desire of employers to figure out how to increase employee motivation and earn more loyalty to the job and the company is a very old goal. In some ways, it is "new" because a new context is being looked into for possible involvement. Given the current competitive environment and the increased emphasis on efficiency gains, one aspect of this differentiation is the higher cost that will be incurred if employees become less motivated than competitors.</a:t>
            </a:r>
          </a:p>
          <a:p>
            <a:pPr marL="0" indent="0">
              <a:buNone/>
            </a:pPr>
            <a:r>
              <a:rPr lang="en-US" dirty="0"/>
              <a:t>There is a gap regarding the essence of the connection to working and to the company, which employers feel may be addressed with more complex methods. Another element is that the entire structure of the production of meaning and the norms for employee interactions have changed.</a:t>
            </a:r>
            <a:endParaRPr lang="en-IN" dirty="0"/>
          </a:p>
        </p:txBody>
      </p:sp>
    </p:spTree>
    <p:extLst>
      <p:ext uri="{BB962C8B-B14F-4D97-AF65-F5344CB8AC3E}">
        <p14:creationId xmlns:p14="http://schemas.microsoft.com/office/powerpoint/2010/main" val="34976752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D7516-B551-0147-0EDE-EDE67F7A0853}"/>
              </a:ext>
            </a:extLst>
          </p:cNvPr>
          <p:cNvSpPr>
            <a:spLocks noGrp="1"/>
          </p:cNvSpPr>
          <p:nvPr>
            <p:ph type="title"/>
          </p:nvPr>
        </p:nvSpPr>
        <p:spPr/>
        <p:txBody>
          <a:bodyPr/>
          <a:lstStyle/>
          <a:p>
            <a:r>
              <a:rPr lang="en-US" dirty="0"/>
              <a:t>References </a:t>
            </a:r>
            <a:endParaRPr lang="en-IN" dirty="0"/>
          </a:p>
        </p:txBody>
      </p:sp>
      <p:sp>
        <p:nvSpPr>
          <p:cNvPr id="3" name="Content Placeholder 2">
            <a:extLst>
              <a:ext uri="{FF2B5EF4-FFF2-40B4-BE49-F238E27FC236}">
                <a16:creationId xmlns:a16="http://schemas.microsoft.com/office/drawing/2014/main" id="{6A88D8BE-3F10-4F4D-2728-002729DC731B}"/>
              </a:ext>
            </a:extLst>
          </p:cNvPr>
          <p:cNvSpPr>
            <a:spLocks noGrp="1"/>
          </p:cNvSpPr>
          <p:nvPr>
            <p:ph idx="1"/>
          </p:nvPr>
        </p:nvSpPr>
        <p:spPr/>
        <p:txBody>
          <a:bodyPr>
            <a:normAutofit lnSpcReduction="10000"/>
          </a:bodyPr>
          <a:lstStyle/>
          <a:p>
            <a:pPr marL="0" indent="0">
              <a:buNone/>
            </a:pPr>
            <a:r>
              <a:rPr lang="en-US" b="0" i="0" dirty="0">
                <a:solidFill>
                  <a:srgbClr val="222222"/>
                </a:solidFill>
                <a:effectLst/>
                <a:latin typeface="Arial" panose="020B0604020202020204" pitchFamily="34" charset="0"/>
              </a:rPr>
              <a:t>Singh, D., 2019. A literature review on employee retention with focus on recent trends. </a:t>
            </a:r>
            <a:r>
              <a:rPr lang="en-US" b="0" i="1" dirty="0">
                <a:solidFill>
                  <a:srgbClr val="222222"/>
                </a:solidFill>
                <a:effectLst/>
                <a:latin typeface="Arial" panose="020B0604020202020204" pitchFamily="34" charset="0"/>
              </a:rPr>
              <a:t>International Journal of Scientific Research in Science and Technology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6</a:t>
            </a:r>
            <a:r>
              <a:rPr lang="en-US" b="0" i="0" dirty="0">
                <a:solidFill>
                  <a:srgbClr val="222222"/>
                </a:solidFill>
                <a:effectLst/>
                <a:latin typeface="Arial" panose="020B0604020202020204" pitchFamily="34" charset="0"/>
              </a:rPr>
              <a:t>(1), pp.425-431.</a:t>
            </a:r>
          </a:p>
          <a:p>
            <a:pPr marL="0" indent="0">
              <a:buNone/>
            </a:pPr>
            <a:r>
              <a:rPr lang="en-US" b="0" i="0" dirty="0">
                <a:solidFill>
                  <a:srgbClr val="222222"/>
                </a:solidFill>
                <a:effectLst/>
                <a:latin typeface="Arial" panose="020B0604020202020204" pitchFamily="34" charset="0"/>
              </a:rPr>
              <a:t>Kurdi, B. and </a:t>
            </a:r>
            <a:r>
              <a:rPr lang="en-US" b="0" i="0" dirty="0" err="1">
                <a:solidFill>
                  <a:srgbClr val="222222"/>
                </a:solidFill>
                <a:effectLst/>
                <a:latin typeface="Arial" panose="020B0604020202020204" pitchFamily="34" charset="0"/>
              </a:rPr>
              <a:t>Alshurideh</a:t>
            </a:r>
            <a:r>
              <a:rPr lang="en-US" b="0" i="0" dirty="0">
                <a:solidFill>
                  <a:srgbClr val="222222"/>
                </a:solidFill>
                <a:effectLst/>
                <a:latin typeface="Arial" panose="020B0604020202020204" pitchFamily="34" charset="0"/>
              </a:rPr>
              <a:t>, M., 2020. Employee retention and organizational performance: Evidence from banking industry. </a:t>
            </a:r>
            <a:r>
              <a:rPr lang="en-US" b="0" i="1" dirty="0">
                <a:solidFill>
                  <a:srgbClr val="222222"/>
                </a:solidFill>
                <a:effectLst/>
                <a:latin typeface="Arial" panose="020B0604020202020204" pitchFamily="34" charset="0"/>
              </a:rPr>
              <a:t>Management Science Letters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10</a:t>
            </a:r>
            <a:r>
              <a:rPr lang="en-US" b="0" i="0" dirty="0">
                <a:solidFill>
                  <a:srgbClr val="222222"/>
                </a:solidFill>
                <a:effectLst/>
                <a:latin typeface="Arial" panose="020B0604020202020204" pitchFamily="34" charset="0"/>
              </a:rPr>
              <a:t>(16), pp.3981-3990.</a:t>
            </a:r>
            <a:endParaRPr lang="en-US" dirty="0">
              <a:solidFill>
                <a:srgbClr val="222222"/>
              </a:solidFill>
              <a:latin typeface="Arial" panose="020B0604020202020204" pitchFamily="34" charset="0"/>
            </a:endParaRPr>
          </a:p>
          <a:p>
            <a:pPr marL="0" indent="0">
              <a:buNone/>
            </a:pPr>
            <a:r>
              <a:rPr lang="en-US" b="0" i="0" dirty="0">
                <a:solidFill>
                  <a:srgbClr val="222222"/>
                </a:solidFill>
                <a:effectLst/>
                <a:latin typeface="Arial" panose="020B0604020202020204" pitchFamily="34" charset="0"/>
              </a:rPr>
              <a:t>Lee, J.Y., Rocco, T.S. and Shuck, B., 2020. What is a resource: Toward a taxonomy of resources for employee engagement. </a:t>
            </a:r>
            <a:r>
              <a:rPr lang="en-US" b="0" i="1" dirty="0">
                <a:solidFill>
                  <a:srgbClr val="222222"/>
                </a:solidFill>
                <a:effectLst/>
                <a:latin typeface="Arial" panose="020B0604020202020204" pitchFamily="34" charset="0"/>
              </a:rPr>
              <a:t>Human Resource Development Review</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19</a:t>
            </a:r>
            <a:r>
              <a:rPr lang="en-US" b="0" i="0" dirty="0">
                <a:solidFill>
                  <a:srgbClr val="222222"/>
                </a:solidFill>
                <a:effectLst/>
                <a:latin typeface="Arial" panose="020B0604020202020204" pitchFamily="34" charset="0"/>
              </a:rPr>
              <a:t>(1), pp.5-38.</a:t>
            </a:r>
          </a:p>
          <a:p>
            <a:pPr marL="0" indent="0">
              <a:buNone/>
            </a:pPr>
            <a:r>
              <a:rPr lang="en-US" b="0" i="0" dirty="0">
                <a:solidFill>
                  <a:srgbClr val="222222"/>
                </a:solidFill>
                <a:effectLst/>
                <a:latin typeface="Arial" panose="020B0604020202020204" pitchFamily="34" charset="0"/>
              </a:rPr>
              <a:t>Rasool, S.F., Wang, M., Tang, M., Saeed, A. and Iqbal, J., 2021. How toxic workplace environment effects the employee engagement: the mediating role of organizational support and employee wellbeing. </a:t>
            </a:r>
            <a:r>
              <a:rPr lang="en-US" b="0" i="1" dirty="0">
                <a:solidFill>
                  <a:srgbClr val="222222"/>
                </a:solidFill>
                <a:effectLst/>
                <a:latin typeface="Arial" panose="020B0604020202020204" pitchFamily="34" charset="0"/>
              </a:rPr>
              <a:t>International journal of environmental research and public health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18</a:t>
            </a:r>
            <a:r>
              <a:rPr lang="en-US" b="0" i="0" dirty="0">
                <a:solidFill>
                  <a:srgbClr val="222222"/>
                </a:solidFill>
                <a:effectLst/>
                <a:latin typeface="Arial" panose="020B0604020202020204" pitchFamily="34" charset="0"/>
              </a:rPr>
              <a:t>(5), p.2294.</a:t>
            </a:r>
            <a:endParaRPr lang="en-IN" dirty="0"/>
          </a:p>
        </p:txBody>
      </p:sp>
    </p:spTree>
    <p:extLst>
      <p:ext uri="{BB962C8B-B14F-4D97-AF65-F5344CB8AC3E}">
        <p14:creationId xmlns:p14="http://schemas.microsoft.com/office/powerpoint/2010/main" val="30451423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44EEC-8FB8-F174-CB80-2BB7DBF8F0F6}"/>
              </a:ext>
            </a:extLst>
          </p:cNvPr>
          <p:cNvSpPr>
            <a:spLocks noGrp="1"/>
          </p:cNvSpPr>
          <p:nvPr>
            <p:ph type="title"/>
          </p:nvPr>
        </p:nvSpPr>
        <p:spPr/>
        <p:txBody>
          <a:bodyPr/>
          <a:lstStyle/>
          <a:p>
            <a:r>
              <a:rPr lang="en-US" dirty="0"/>
              <a:t>References </a:t>
            </a:r>
            <a:endParaRPr lang="en-IN" dirty="0"/>
          </a:p>
        </p:txBody>
      </p:sp>
      <p:sp>
        <p:nvSpPr>
          <p:cNvPr id="3" name="Content Placeholder 2">
            <a:extLst>
              <a:ext uri="{FF2B5EF4-FFF2-40B4-BE49-F238E27FC236}">
                <a16:creationId xmlns:a16="http://schemas.microsoft.com/office/drawing/2014/main" id="{88124FC3-48B2-913F-3543-FBB4D9E4DA16}"/>
              </a:ext>
            </a:extLst>
          </p:cNvPr>
          <p:cNvSpPr>
            <a:spLocks noGrp="1"/>
          </p:cNvSpPr>
          <p:nvPr>
            <p:ph idx="1"/>
          </p:nvPr>
        </p:nvSpPr>
        <p:spPr/>
        <p:txBody>
          <a:bodyPr>
            <a:normAutofit lnSpcReduction="10000"/>
          </a:bodyPr>
          <a:lstStyle/>
          <a:p>
            <a:r>
              <a:rPr lang="en-US" b="0" i="0" dirty="0">
                <a:solidFill>
                  <a:srgbClr val="222222"/>
                </a:solidFill>
                <a:effectLst/>
                <a:latin typeface="Arial" panose="020B0604020202020204" pitchFamily="34" charset="0"/>
              </a:rPr>
              <a:t>Ali, B.J. and Anwar, G., 2021. An empirical study of employees’ motivation and its influence job satisfaction. </a:t>
            </a:r>
            <a:r>
              <a:rPr lang="en-US" b="0" i="1" dirty="0">
                <a:solidFill>
                  <a:srgbClr val="222222"/>
                </a:solidFill>
                <a:effectLst/>
                <a:latin typeface="Arial" panose="020B0604020202020204" pitchFamily="34" charset="0"/>
              </a:rPr>
              <a:t>Ali, BJ, &amp; Anwar, G.(2021). An Empirical Study of Employees’ Motivation and its Influence Job Satisfaction. International Journal of Engineering, Business and Management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5</a:t>
            </a:r>
            <a:r>
              <a:rPr lang="en-US" b="0" i="0" dirty="0">
                <a:solidFill>
                  <a:srgbClr val="222222"/>
                </a:solidFill>
                <a:effectLst/>
                <a:latin typeface="Arial" panose="020B0604020202020204" pitchFamily="34" charset="0"/>
              </a:rPr>
              <a:t>(2), pp.21-30.</a:t>
            </a:r>
          </a:p>
          <a:p>
            <a:r>
              <a:rPr lang="en-US" b="0" i="0" dirty="0" err="1">
                <a:solidFill>
                  <a:srgbClr val="222222"/>
                </a:solidFill>
                <a:effectLst/>
                <a:latin typeface="Arial" panose="020B0604020202020204" pitchFamily="34" charset="0"/>
              </a:rPr>
              <a:t>Paais</a:t>
            </a:r>
            <a:r>
              <a:rPr lang="en-US" b="0" i="0" dirty="0">
                <a:solidFill>
                  <a:srgbClr val="222222"/>
                </a:solidFill>
                <a:effectLst/>
                <a:latin typeface="Arial" panose="020B0604020202020204" pitchFamily="34" charset="0"/>
              </a:rPr>
              <a:t>, M. and </a:t>
            </a:r>
            <a:r>
              <a:rPr lang="en-US" b="0" i="0" dirty="0" err="1">
                <a:solidFill>
                  <a:srgbClr val="222222"/>
                </a:solidFill>
                <a:effectLst/>
                <a:latin typeface="Arial" panose="020B0604020202020204" pitchFamily="34" charset="0"/>
              </a:rPr>
              <a:t>Pattiruhu</a:t>
            </a:r>
            <a:r>
              <a:rPr lang="en-US" b="0" i="0" dirty="0">
                <a:solidFill>
                  <a:srgbClr val="222222"/>
                </a:solidFill>
                <a:effectLst/>
                <a:latin typeface="Arial" panose="020B0604020202020204" pitchFamily="34" charset="0"/>
              </a:rPr>
              <a:t>, J.R., 2020. Effect of motivation, leadership, and organizational culture on satisfaction and employee performance. </a:t>
            </a:r>
            <a:r>
              <a:rPr lang="en-US" b="0" i="1" dirty="0">
                <a:solidFill>
                  <a:srgbClr val="222222"/>
                </a:solidFill>
                <a:effectLst/>
                <a:latin typeface="Arial" panose="020B0604020202020204" pitchFamily="34" charset="0"/>
              </a:rPr>
              <a:t>The Journal of Asian Finance, Economics and Business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7</a:t>
            </a:r>
            <a:r>
              <a:rPr lang="en-US" b="0" i="0" dirty="0">
                <a:solidFill>
                  <a:srgbClr val="222222"/>
                </a:solidFill>
                <a:effectLst/>
                <a:latin typeface="Arial" panose="020B0604020202020204" pitchFamily="34" charset="0"/>
              </a:rPr>
              <a:t>(8), pp.577-588.</a:t>
            </a:r>
            <a:endParaRPr lang="en-US" dirty="0">
              <a:solidFill>
                <a:srgbClr val="222222"/>
              </a:solidFill>
              <a:latin typeface="Arial" panose="020B0604020202020204" pitchFamily="34" charset="0"/>
            </a:endParaRPr>
          </a:p>
          <a:p>
            <a:r>
              <a:rPr lang="en-IN" b="0" i="0" dirty="0">
                <a:solidFill>
                  <a:srgbClr val="222222"/>
                </a:solidFill>
                <a:effectLst/>
                <a:latin typeface="Arial" panose="020B0604020202020204" pitchFamily="34" charset="0"/>
              </a:rPr>
              <a:t>Chiat, L.C. and </a:t>
            </a:r>
            <a:r>
              <a:rPr lang="en-IN" b="0" i="0" dirty="0" err="1">
                <a:solidFill>
                  <a:srgbClr val="222222"/>
                </a:solidFill>
                <a:effectLst/>
                <a:latin typeface="Arial" panose="020B0604020202020204" pitchFamily="34" charset="0"/>
              </a:rPr>
              <a:t>Panatik</a:t>
            </a:r>
            <a:r>
              <a:rPr lang="en-IN" b="0" i="0" dirty="0">
                <a:solidFill>
                  <a:srgbClr val="222222"/>
                </a:solidFill>
                <a:effectLst/>
                <a:latin typeface="Arial" panose="020B0604020202020204" pitchFamily="34" charset="0"/>
              </a:rPr>
              <a:t>, S.A., 2019. Perceptions of employee turnover intention by Herzberg’s motivation-hygiene theory: A systematic literature review. </a:t>
            </a:r>
            <a:r>
              <a:rPr lang="en-IN" b="0" i="1" dirty="0">
                <a:solidFill>
                  <a:srgbClr val="222222"/>
                </a:solidFill>
                <a:effectLst/>
                <a:latin typeface="Arial" panose="020B0604020202020204" pitchFamily="34" charset="0"/>
              </a:rPr>
              <a:t>Journal of Research in Psychology</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1</a:t>
            </a:r>
            <a:r>
              <a:rPr lang="en-IN" b="0" i="0" dirty="0">
                <a:solidFill>
                  <a:srgbClr val="222222"/>
                </a:solidFill>
                <a:effectLst/>
                <a:latin typeface="Arial" panose="020B0604020202020204" pitchFamily="34" charset="0"/>
              </a:rPr>
              <a:t>(2), pp.10-15.</a:t>
            </a:r>
            <a:endParaRPr lang="en-US" b="0" i="0" dirty="0">
              <a:solidFill>
                <a:srgbClr val="222222"/>
              </a:solidFill>
              <a:effectLst/>
              <a:latin typeface="Arial" panose="020B0604020202020204" pitchFamily="34" charset="0"/>
            </a:endParaRPr>
          </a:p>
          <a:p>
            <a:r>
              <a:rPr lang="en-IN" b="0" i="0" dirty="0" err="1">
                <a:solidFill>
                  <a:srgbClr val="222222"/>
                </a:solidFill>
                <a:effectLst/>
                <a:latin typeface="Arial" panose="020B0604020202020204" pitchFamily="34" charset="0"/>
              </a:rPr>
              <a:t>Sudiardhita</a:t>
            </a:r>
            <a:r>
              <a:rPr lang="en-IN" b="0" i="0" dirty="0">
                <a:solidFill>
                  <a:srgbClr val="222222"/>
                </a:solidFill>
                <a:effectLst/>
                <a:latin typeface="Arial" panose="020B0604020202020204" pitchFamily="34" charset="0"/>
              </a:rPr>
              <a:t>, K.I., Mukhtar, S., Hartono, B., </a:t>
            </a:r>
            <a:r>
              <a:rPr lang="en-IN" b="0" i="0" dirty="0" err="1">
                <a:solidFill>
                  <a:srgbClr val="222222"/>
                </a:solidFill>
                <a:effectLst/>
                <a:latin typeface="Arial" panose="020B0604020202020204" pitchFamily="34" charset="0"/>
              </a:rPr>
              <a:t>Sariwulan</a:t>
            </a:r>
            <a:r>
              <a:rPr lang="en-IN" b="0" i="0" dirty="0">
                <a:solidFill>
                  <a:srgbClr val="222222"/>
                </a:solidFill>
                <a:effectLst/>
                <a:latin typeface="Arial" panose="020B0604020202020204" pitchFamily="34" charset="0"/>
              </a:rPr>
              <a:t>, T. and </a:t>
            </a:r>
            <a:r>
              <a:rPr lang="en-IN" b="0" i="0" dirty="0" err="1">
                <a:solidFill>
                  <a:srgbClr val="222222"/>
                </a:solidFill>
                <a:effectLst/>
                <a:latin typeface="Arial" panose="020B0604020202020204" pitchFamily="34" charset="0"/>
              </a:rPr>
              <a:t>Nikensari</a:t>
            </a:r>
            <a:r>
              <a:rPr lang="en-IN" b="0" i="0" dirty="0">
                <a:solidFill>
                  <a:srgbClr val="222222"/>
                </a:solidFill>
                <a:effectLst/>
                <a:latin typeface="Arial" panose="020B0604020202020204" pitchFamily="34" charset="0"/>
              </a:rPr>
              <a:t>, S.I., 2018. The effect of compensation, motivation of employee and work satisfaction to employee performance Pt. Bank </a:t>
            </a:r>
            <a:r>
              <a:rPr lang="en-IN" b="0" i="0" dirty="0" err="1">
                <a:solidFill>
                  <a:srgbClr val="222222"/>
                </a:solidFill>
                <a:effectLst/>
                <a:latin typeface="Arial" panose="020B0604020202020204" pitchFamily="34" charset="0"/>
              </a:rPr>
              <a:t>Xyz</a:t>
            </a:r>
            <a:r>
              <a:rPr lang="en-IN" b="0" i="0" dirty="0">
                <a:solidFill>
                  <a:srgbClr val="222222"/>
                </a:solidFill>
                <a:effectLst/>
                <a:latin typeface="Arial" panose="020B0604020202020204" pitchFamily="34" charset="0"/>
              </a:rPr>
              <a:t> (Persero) </a:t>
            </a:r>
            <a:r>
              <a:rPr lang="en-IN" b="0" i="0" dirty="0" err="1">
                <a:solidFill>
                  <a:srgbClr val="222222"/>
                </a:solidFill>
                <a:effectLst/>
                <a:latin typeface="Arial" panose="020B0604020202020204" pitchFamily="34" charset="0"/>
              </a:rPr>
              <a:t>Tbk</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Academy of Strategic Management Journal</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17</a:t>
            </a:r>
            <a:r>
              <a:rPr lang="en-IN" b="0" i="0" dirty="0">
                <a:solidFill>
                  <a:srgbClr val="222222"/>
                </a:solidFill>
                <a:effectLst/>
                <a:latin typeface="Arial" panose="020B0604020202020204" pitchFamily="34" charset="0"/>
              </a:rPr>
              <a:t>(4), pp.1-14.</a:t>
            </a:r>
            <a:endParaRPr lang="en-IN" dirty="0"/>
          </a:p>
        </p:txBody>
      </p:sp>
    </p:spTree>
    <p:extLst>
      <p:ext uri="{BB962C8B-B14F-4D97-AF65-F5344CB8AC3E}">
        <p14:creationId xmlns:p14="http://schemas.microsoft.com/office/powerpoint/2010/main" val="786722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2707</Words>
  <Application>Microsoft Macintosh PowerPoint</Application>
  <PresentationFormat>Widescreen</PresentationFormat>
  <Paragraphs>88</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Rockwell</vt:lpstr>
      <vt:lpstr>Rockwell Condensed</vt:lpstr>
      <vt:lpstr>Times New Roman</vt:lpstr>
      <vt:lpstr>Wingdings</vt:lpstr>
      <vt:lpstr>Wood Type</vt:lpstr>
      <vt:lpstr>Managing People</vt:lpstr>
      <vt:lpstr>Cover Page </vt:lpstr>
      <vt:lpstr>Introduction</vt:lpstr>
      <vt:lpstr>Employee Motivation</vt:lpstr>
      <vt:lpstr>Employee engagement</vt:lpstr>
      <vt:lpstr>Motivational theories </vt:lpstr>
      <vt:lpstr>Different types of Motivational Theories </vt:lpstr>
      <vt:lpstr>Maslow's hierarchy of needs theory</vt:lpstr>
      <vt:lpstr>McClelland's needs hypothesis</vt:lpstr>
      <vt:lpstr>Incentive Thoery</vt:lpstr>
      <vt:lpstr>The two-factor hypothesis of Herzberg</vt:lpstr>
      <vt:lpstr>The expectation theory of Vroom</vt:lpstr>
      <vt:lpstr>Worker engagement's significance and its connection to leadership</vt:lpstr>
      <vt:lpstr>The Impact of Leadership on Employee Engagement</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2022-12-02T11:15:02Z</dcterms:created>
  <dcterms:modified xsi:type="dcterms:W3CDTF">2022-12-02T12:30:06Z</dcterms:modified>
</cp:coreProperties>
</file>