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59" r:id="rId4"/>
    <p:sldId id="261" r:id="rId5"/>
    <p:sldId id="270" r:id="rId6"/>
    <p:sldId id="271" r:id="rId7"/>
    <p:sldId id="272" r:id="rId8"/>
    <p:sldId id="273" r:id="rId9"/>
    <p:sldId id="274" r:id="rId10"/>
    <p:sldId id="275" r:id="rId11"/>
    <p:sldId id="280" r:id="rId12"/>
    <p:sldId id="281" r:id="rId13"/>
    <p:sldId id="283" r:id="rId14"/>
    <p:sldId id="284" r:id="rId15"/>
    <p:sldId id="276" r:id="rId16"/>
    <p:sldId id="277" r:id="rId17"/>
    <p:sldId id="279" r:id="rId18"/>
    <p:sldId id="285" r:id="rId19"/>
    <p:sldId id="25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271589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97455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429125504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115591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19867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49433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924957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133575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553296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090399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9417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24/12/2018</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69279144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7240" y="336537"/>
            <a:ext cx="8229600" cy="1828800"/>
          </a:xfrm>
        </p:spPr>
        <p:txBody>
          <a:bodyPr>
            <a:normAutofit/>
          </a:bodyPr>
          <a:lstStyle/>
          <a:p>
            <a:r>
              <a:rPr lang="en-GB" dirty="0" smtClean="0">
                <a:solidFill>
                  <a:schemeClr val="bg1"/>
                </a:solidFill>
              </a:rPr>
              <a:t>Everyday Life in Ancient Rome</a:t>
            </a:r>
            <a:endParaRPr lang="en-GB" dirty="0">
              <a:solidFill>
                <a:schemeClr val="bg1"/>
              </a:solidFill>
            </a:endParaRPr>
          </a:p>
        </p:txBody>
      </p:sp>
      <p:sp>
        <p:nvSpPr>
          <p:cNvPr id="3" name="Subtitle 2"/>
          <p:cNvSpPr>
            <a:spLocks noGrp="1"/>
          </p:cNvSpPr>
          <p:nvPr>
            <p:ph type="subTitle" idx="1"/>
          </p:nvPr>
        </p:nvSpPr>
        <p:spPr>
          <a:xfrm>
            <a:off x="1331640" y="6093296"/>
            <a:ext cx="6400800" cy="629072"/>
          </a:xfrm>
        </p:spPr>
        <p:txBody>
          <a:bodyPr>
            <a:normAutofit/>
          </a:bodyPr>
          <a:lstStyle/>
          <a:p>
            <a:r>
              <a:rPr lang="en-GB" b="1" dirty="0" smtClean="0">
                <a:solidFill>
                  <a:schemeClr val="bg1"/>
                </a:solidFill>
              </a:rPr>
              <a:t>HPAH4001</a:t>
            </a:r>
          </a:p>
        </p:txBody>
      </p:sp>
      <p:sp>
        <p:nvSpPr>
          <p:cNvPr id="4" name="Subtitle 2"/>
          <p:cNvSpPr txBox="1">
            <a:spLocks/>
          </p:cNvSpPr>
          <p:nvPr/>
        </p:nvSpPr>
        <p:spPr>
          <a:xfrm>
            <a:off x="1907704" y="2050789"/>
            <a:ext cx="5436096" cy="2068114"/>
          </a:xfrm>
          <a:prstGeom prst="rect">
            <a:avLst/>
          </a:prstGeom>
        </p:spPr>
        <p:txBody>
          <a:bodyPr vert="horz">
            <a:normAutofit fontScale="55000" lnSpcReduction="20000"/>
          </a:bodyPr>
          <a:lstStyle/>
          <a:p>
            <a:pPr algn="ctr">
              <a:spcBef>
                <a:spcPct val="20000"/>
              </a:spcBef>
              <a:buClr>
                <a:prstClr val="white">
                  <a:shade val="95000"/>
                </a:prstClr>
              </a:buClr>
              <a:buSzPct val="65000"/>
              <a:defRPr/>
            </a:pPr>
            <a:endParaRPr lang="en-GB" sz="5900" dirty="0">
              <a:solidFill>
                <a:prstClr val="black"/>
              </a:solidFill>
            </a:endParaRPr>
          </a:p>
          <a:p>
            <a:pPr algn="ctr">
              <a:spcBef>
                <a:spcPct val="20000"/>
              </a:spcBef>
              <a:buClr>
                <a:prstClr val="white">
                  <a:shade val="95000"/>
                </a:prstClr>
              </a:buClr>
              <a:buSzPct val="65000"/>
              <a:defRPr/>
            </a:pPr>
            <a:r>
              <a:rPr lang="en-GB" sz="5100" dirty="0" smtClean="0">
                <a:solidFill>
                  <a:prstClr val="black"/>
                </a:solidFill>
              </a:rPr>
              <a:t>Session 3 – part 2</a:t>
            </a:r>
          </a:p>
          <a:p>
            <a:pPr algn="ctr">
              <a:spcBef>
                <a:spcPct val="20000"/>
              </a:spcBef>
              <a:buClr>
                <a:prstClr val="white">
                  <a:shade val="95000"/>
                </a:prstClr>
              </a:buClr>
              <a:buSzPct val="65000"/>
              <a:defRPr/>
            </a:pPr>
            <a:r>
              <a:rPr lang="en-GB" sz="5100" dirty="0" smtClean="0">
                <a:solidFill>
                  <a:prstClr val="black"/>
                </a:solidFill>
              </a:rPr>
              <a:t>Disease in the Ancient World</a:t>
            </a:r>
            <a:r>
              <a:rPr lang="en-GB" sz="3100" i="1" dirty="0">
                <a:solidFill>
                  <a:prstClr val="black"/>
                </a:solidFill>
              </a:rPr>
              <a:t>	</a:t>
            </a:r>
          </a:p>
          <a:p>
            <a:pPr algn="ctr">
              <a:spcBef>
                <a:spcPct val="20000"/>
              </a:spcBef>
              <a:buClr>
                <a:prstClr val="white">
                  <a:shade val="95000"/>
                </a:prstClr>
              </a:buClr>
              <a:buSzPct val="65000"/>
              <a:defRPr/>
            </a:pPr>
            <a:endParaRPr lang="en-GB" sz="3100" dirty="0">
              <a:solidFill>
                <a:prstClr val="black"/>
              </a:solidFill>
            </a:endParaRPr>
          </a:p>
          <a:p>
            <a:pPr algn="ctr">
              <a:spcBef>
                <a:spcPct val="20000"/>
              </a:spcBef>
              <a:buClr>
                <a:prstClr val="white">
                  <a:shade val="95000"/>
                </a:prstClr>
              </a:buClr>
              <a:buSzPct val="65000"/>
              <a:buFont typeface="Wingdings 2"/>
              <a:buNone/>
              <a:defRPr/>
            </a:pPr>
            <a:r>
              <a:rPr lang="en-GB" sz="2800" dirty="0">
                <a:solidFill>
                  <a:prstClr val="black"/>
                </a:solidFill>
              </a:rPr>
              <a:t> </a:t>
            </a:r>
          </a:p>
        </p:txBody>
      </p:sp>
      <p:pic>
        <p:nvPicPr>
          <p:cNvPr id="5" name="Picture 4"/>
          <p:cNvPicPr>
            <a:picLocks noChangeAspect="1"/>
          </p:cNvPicPr>
          <p:nvPr/>
        </p:nvPicPr>
        <p:blipFill>
          <a:blip r:embed="rId2"/>
          <a:stretch>
            <a:fillRect/>
          </a:stretch>
        </p:blipFill>
        <p:spPr>
          <a:xfrm>
            <a:off x="2903823" y="3710774"/>
            <a:ext cx="3256434" cy="2385666"/>
          </a:xfrm>
          <a:prstGeom prst="rect">
            <a:avLst/>
          </a:prstGeom>
        </p:spPr>
      </p:pic>
    </p:spTree>
    <p:extLst>
      <p:ext uri="{BB962C8B-B14F-4D97-AF65-F5344CB8AC3E}">
        <p14:creationId xmlns:p14="http://schemas.microsoft.com/office/powerpoint/2010/main" val="1938044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Causes of Disease</a:t>
            </a:r>
            <a:endParaRPr lang="en-GB" dirty="0">
              <a:solidFill>
                <a:schemeClr val="bg1"/>
              </a:solidFill>
            </a:endParaRPr>
          </a:p>
        </p:txBody>
      </p:sp>
      <p:sp>
        <p:nvSpPr>
          <p:cNvPr id="3" name="Content Placeholder 2"/>
          <p:cNvSpPr>
            <a:spLocks noGrp="1"/>
          </p:cNvSpPr>
          <p:nvPr>
            <p:ph idx="1"/>
          </p:nvPr>
        </p:nvSpPr>
        <p:spPr>
          <a:xfrm>
            <a:off x="251520" y="1484784"/>
            <a:ext cx="8640960" cy="5112568"/>
          </a:xfrm>
        </p:spPr>
        <p:txBody>
          <a:bodyPr>
            <a:normAutofit lnSpcReduction="10000"/>
          </a:bodyPr>
          <a:lstStyle/>
          <a:p>
            <a:r>
              <a:rPr lang="en-GB" sz="3000" dirty="0" smtClean="0">
                <a:solidFill>
                  <a:schemeClr val="bg1"/>
                </a:solidFill>
              </a:rPr>
              <a:t>Pathogens – viruses, bacteria, and protozoans.</a:t>
            </a:r>
            <a:r>
              <a:rPr lang="en-GB" dirty="0" smtClean="0">
                <a:solidFill>
                  <a:schemeClr val="bg1"/>
                </a:solidFill>
              </a:rPr>
              <a:t> </a:t>
            </a:r>
          </a:p>
          <a:p>
            <a:pPr>
              <a:buNone/>
            </a:pPr>
            <a:endParaRPr lang="en-GB" sz="1200" dirty="0" smtClean="0">
              <a:solidFill>
                <a:schemeClr val="bg1"/>
              </a:solidFill>
            </a:endParaRPr>
          </a:p>
          <a:p>
            <a:r>
              <a:rPr lang="en-GB" sz="3000" dirty="0" smtClean="0">
                <a:solidFill>
                  <a:schemeClr val="bg1"/>
                </a:solidFill>
              </a:rPr>
              <a:t>Parasites (e.g. worms).</a:t>
            </a:r>
          </a:p>
          <a:p>
            <a:pPr>
              <a:buNone/>
            </a:pPr>
            <a:endParaRPr lang="en-GB" sz="1200" dirty="0" smtClean="0">
              <a:solidFill>
                <a:schemeClr val="bg1"/>
              </a:solidFill>
            </a:endParaRPr>
          </a:p>
          <a:p>
            <a:r>
              <a:rPr lang="en-GB" sz="3000" dirty="0" smtClean="0">
                <a:solidFill>
                  <a:schemeClr val="bg1"/>
                </a:solidFill>
              </a:rPr>
              <a:t>Distinct from medical conditions that are metabolic, dietary or degenerative in origin.</a:t>
            </a:r>
          </a:p>
          <a:p>
            <a:endParaRPr lang="en-GB" sz="1200" dirty="0" smtClean="0">
              <a:solidFill>
                <a:schemeClr val="bg1"/>
              </a:solidFill>
            </a:endParaRPr>
          </a:p>
          <a:p>
            <a:r>
              <a:rPr lang="en-GB" sz="3000" dirty="0" smtClean="0">
                <a:solidFill>
                  <a:schemeClr val="bg1"/>
                </a:solidFill>
              </a:rPr>
              <a:t>Endemic (continually present within a population) vs. epidemic (spreading suddenly and widely, affecting large numbers).</a:t>
            </a:r>
          </a:p>
          <a:p>
            <a:endParaRPr lang="en-GB" sz="1200" dirty="0" smtClean="0">
              <a:solidFill>
                <a:schemeClr val="bg1"/>
              </a:solidFill>
            </a:endParaRPr>
          </a:p>
          <a:p>
            <a:r>
              <a:rPr lang="en-GB" sz="3000" dirty="0" smtClean="0">
                <a:solidFill>
                  <a:schemeClr val="bg1"/>
                </a:solidFill>
              </a:rPr>
              <a:t>Disease more easily spread by concentration of human and animal populations.</a:t>
            </a:r>
            <a:endParaRPr lang="en-GB" sz="30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052736"/>
            <a:ext cx="8363272" cy="5256624"/>
          </a:xfrm>
        </p:spPr>
        <p:txBody>
          <a:bodyPr/>
          <a:lstStyle/>
          <a:p>
            <a:pPr>
              <a:buNone/>
            </a:pPr>
            <a:endParaRPr lang="en-GB" dirty="0" smtClean="0"/>
          </a:p>
          <a:p>
            <a:pPr algn="ctr">
              <a:buNone/>
            </a:pPr>
            <a:endParaRPr lang="en-GB" dirty="0" smtClean="0"/>
          </a:p>
          <a:p>
            <a:pPr algn="ctr">
              <a:buNone/>
            </a:pPr>
            <a:r>
              <a:rPr lang="en-GB" sz="6000" b="1" dirty="0" smtClean="0">
                <a:solidFill>
                  <a:schemeClr val="bg1"/>
                </a:solidFill>
              </a:rPr>
              <a:t>Ancient notions of Disease and Illness</a:t>
            </a:r>
            <a:endParaRPr lang="en-GB" sz="6000" b="1" dirty="0">
              <a:solidFill>
                <a:schemeClr val="bg1"/>
              </a:solidFill>
            </a:endParaRPr>
          </a:p>
        </p:txBody>
      </p:sp>
    </p:spTree>
    <p:extLst>
      <p:ext uri="{BB962C8B-B14F-4D97-AF65-F5344CB8AC3E}">
        <p14:creationId xmlns:p14="http://schemas.microsoft.com/office/powerpoint/2010/main" val="110213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0"/>
            <a:ext cx="8229600" cy="1124744"/>
          </a:xfrm>
        </p:spPr>
        <p:txBody>
          <a:bodyPr/>
          <a:lstStyle/>
          <a:p>
            <a:r>
              <a:rPr lang="en-GB" dirty="0" smtClean="0">
                <a:solidFill>
                  <a:schemeClr val="bg1"/>
                </a:solidFill>
              </a:rPr>
              <a:t>Notions of Disease</a:t>
            </a:r>
            <a:endParaRPr lang="en-GB" dirty="0">
              <a:solidFill>
                <a:schemeClr val="bg1"/>
              </a:solidFill>
            </a:endParaRPr>
          </a:p>
        </p:txBody>
      </p:sp>
      <p:sp>
        <p:nvSpPr>
          <p:cNvPr id="3" name="Content Placeholder 2"/>
          <p:cNvSpPr>
            <a:spLocks noGrp="1"/>
          </p:cNvSpPr>
          <p:nvPr>
            <p:ph sz="half" idx="1"/>
          </p:nvPr>
        </p:nvSpPr>
        <p:spPr>
          <a:xfrm>
            <a:off x="0" y="1147801"/>
            <a:ext cx="9036496" cy="2425215"/>
          </a:xfrm>
        </p:spPr>
        <p:txBody>
          <a:bodyPr>
            <a:normAutofit fontScale="92500"/>
          </a:bodyPr>
          <a:lstStyle/>
          <a:p>
            <a:pPr marL="137160" indent="0">
              <a:buNone/>
            </a:pPr>
            <a:r>
              <a:rPr lang="en-GB" dirty="0" smtClean="0">
                <a:solidFill>
                  <a:schemeClr val="bg1"/>
                </a:solidFill>
              </a:rPr>
              <a:t>“This Art [medicine], </a:t>
            </a:r>
            <a:r>
              <a:rPr lang="en-GB" dirty="0">
                <a:solidFill>
                  <a:schemeClr val="bg1"/>
                </a:solidFill>
              </a:rPr>
              <a:t>however, has been cultivated among the Greeks much more than in other </a:t>
            </a:r>
            <a:r>
              <a:rPr lang="en-GB" dirty="0" smtClean="0">
                <a:solidFill>
                  <a:schemeClr val="bg1"/>
                </a:solidFill>
              </a:rPr>
              <a:t>nations… but </a:t>
            </a:r>
            <a:r>
              <a:rPr lang="en-GB" dirty="0">
                <a:solidFill>
                  <a:schemeClr val="bg1"/>
                </a:solidFill>
              </a:rPr>
              <a:t>only for a few generations before </a:t>
            </a:r>
            <a:r>
              <a:rPr lang="en-GB" dirty="0" smtClean="0">
                <a:solidFill>
                  <a:schemeClr val="bg1"/>
                </a:solidFill>
              </a:rPr>
              <a:t>ours…</a:t>
            </a:r>
            <a:r>
              <a:rPr lang="en-GB" dirty="0">
                <a:solidFill>
                  <a:schemeClr val="bg1"/>
                </a:solidFill>
              </a:rPr>
              <a:t>From the same </a:t>
            </a:r>
            <a:r>
              <a:rPr lang="en-GB" dirty="0" smtClean="0">
                <a:solidFill>
                  <a:schemeClr val="bg1"/>
                </a:solidFill>
              </a:rPr>
              <a:t>authority [Homer], </a:t>
            </a:r>
            <a:r>
              <a:rPr lang="en-GB" dirty="0">
                <a:solidFill>
                  <a:schemeClr val="bg1"/>
                </a:solidFill>
              </a:rPr>
              <a:t>indeed, it can be learned that diseases were then ascribed to the anger of the immortal </a:t>
            </a:r>
            <a:r>
              <a:rPr lang="en-GB" dirty="0" smtClean="0">
                <a:solidFill>
                  <a:schemeClr val="bg1"/>
                </a:solidFill>
              </a:rPr>
              <a:t>gods…” – </a:t>
            </a:r>
            <a:r>
              <a:rPr lang="en-GB" b="1" dirty="0" err="1" smtClean="0">
                <a:solidFill>
                  <a:schemeClr val="bg1"/>
                </a:solidFill>
              </a:rPr>
              <a:t>Celsus</a:t>
            </a:r>
            <a:r>
              <a:rPr lang="en-GB" b="1" dirty="0" smtClean="0">
                <a:solidFill>
                  <a:schemeClr val="bg1"/>
                </a:solidFill>
              </a:rPr>
              <a:t> </a:t>
            </a:r>
            <a:r>
              <a:rPr lang="en-GB" b="1" i="1" dirty="0" smtClean="0">
                <a:solidFill>
                  <a:schemeClr val="bg1"/>
                </a:solidFill>
              </a:rPr>
              <a:t>De </a:t>
            </a:r>
            <a:r>
              <a:rPr lang="en-GB" b="1" i="1" dirty="0" err="1" smtClean="0">
                <a:solidFill>
                  <a:schemeClr val="bg1"/>
                </a:solidFill>
              </a:rPr>
              <a:t>Medicina</a:t>
            </a:r>
            <a:r>
              <a:rPr lang="en-GB" b="1" i="1" dirty="0" smtClean="0">
                <a:solidFill>
                  <a:schemeClr val="bg1"/>
                </a:solidFill>
              </a:rPr>
              <a:t> </a:t>
            </a:r>
            <a:r>
              <a:rPr lang="en-GB" b="1" dirty="0" err="1" smtClean="0">
                <a:solidFill>
                  <a:schemeClr val="bg1"/>
                </a:solidFill>
              </a:rPr>
              <a:t>Prooemium</a:t>
            </a:r>
            <a:r>
              <a:rPr lang="en-GB" b="1" dirty="0" smtClean="0">
                <a:solidFill>
                  <a:schemeClr val="bg1"/>
                </a:solidFill>
              </a:rPr>
              <a:t> 2,</a:t>
            </a:r>
            <a:r>
              <a:rPr lang="en-GB" dirty="0" smtClean="0">
                <a:solidFill>
                  <a:schemeClr val="bg1"/>
                </a:solidFill>
              </a:rPr>
              <a:t> </a:t>
            </a:r>
            <a:r>
              <a:rPr lang="en-GB" b="1" dirty="0" smtClean="0">
                <a:solidFill>
                  <a:schemeClr val="bg1"/>
                </a:solidFill>
              </a:rPr>
              <a:t>4</a:t>
            </a:r>
            <a:r>
              <a:rPr lang="en-GB" dirty="0" smtClean="0">
                <a:solidFill>
                  <a:schemeClr val="bg1"/>
                </a:solidFill>
              </a:rPr>
              <a:t>.</a:t>
            </a:r>
            <a:endParaRPr lang="en-GB" dirty="0">
              <a:solidFill>
                <a:schemeClr val="bg1"/>
              </a:solidFill>
            </a:endParaRPr>
          </a:p>
        </p:txBody>
      </p:sp>
      <p:sp>
        <p:nvSpPr>
          <p:cNvPr id="2" name="Content Placeholder 1"/>
          <p:cNvSpPr>
            <a:spLocks noGrp="1"/>
          </p:cNvSpPr>
          <p:nvPr>
            <p:ph sz="half" idx="2"/>
          </p:nvPr>
        </p:nvSpPr>
        <p:spPr>
          <a:xfrm>
            <a:off x="0" y="3573016"/>
            <a:ext cx="9036496" cy="3284984"/>
          </a:xfrm>
        </p:spPr>
        <p:txBody>
          <a:bodyPr>
            <a:normAutofit fontScale="92500"/>
          </a:bodyPr>
          <a:lstStyle/>
          <a:p>
            <a:r>
              <a:rPr lang="en-GB" dirty="0" smtClean="0">
                <a:solidFill>
                  <a:schemeClr val="bg1"/>
                </a:solidFill>
              </a:rPr>
              <a:t>Hippocratic </a:t>
            </a:r>
            <a:r>
              <a:rPr lang="en-GB" dirty="0">
                <a:solidFill>
                  <a:schemeClr val="bg1"/>
                </a:solidFill>
              </a:rPr>
              <a:t>corpus disease is connected with environment and seasons, but not specifically with concentrated urban </a:t>
            </a:r>
            <a:r>
              <a:rPr lang="en-GB" dirty="0" smtClean="0">
                <a:solidFill>
                  <a:schemeClr val="bg1"/>
                </a:solidFill>
              </a:rPr>
              <a:t>living – Hippocratic ideas influential into Imperial period. </a:t>
            </a:r>
          </a:p>
          <a:p>
            <a:pPr marL="137160" indent="0">
              <a:buNone/>
            </a:pPr>
            <a:endParaRPr lang="en-GB" sz="600" dirty="0">
              <a:solidFill>
                <a:schemeClr val="bg1"/>
              </a:solidFill>
            </a:endParaRPr>
          </a:p>
          <a:p>
            <a:r>
              <a:rPr lang="en-GB" dirty="0" smtClean="0">
                <a:solidFill>
                  <a:schemeClr val="bg1"/>
                </a:solidFill>
              </a:rPr>
              <a:t>Roman era writers </a:t>
            </a:r>
            <a:r>
              <a:rPr lang="en-GB" dirty="0" err="1">
                <a:solidFill>
                  <a:schemeClr val="bg1"/>
                </a:solidFill>
              </a:rPr>
              <a:t>Diodorus</a:t>
            </a:r>
            <a:r>
              <a:rPr lang="en-GB" dirty="0">
                <a:solidFill>
                  <a:schemeClr val="bg1"/>
                </a:solidFill>
              </a:rPr>
              <a:t> </a:t>
            </a:r>
            <a:r>
              <a:rPr lang="en-GB" dirty="0" smtClean="0">
                <a:solidFill>
                  <a:schemeClr val="bg1"/>
                </a:solidFill>
              </a:rPr>
              <a:t>(</a:t>
            </a:r>
            <a:r>
              <a:rPr lang="en-GB" dirty="0">
                <a:solidFill>
                  <a:schemeClr val="bg1"/>
                </a:solidFill>
              </a:rPr>
              <a:t>12.45.2) and Plutarch (</a:t>
            </a:r>
            <a:r>
              <a:rPr lang="en-GB" i="1" dirty="0">
                <a:solidFill>
                  <a:schemeClr val="bg1"/>
                </a:solidFill>
              </a:rPr>
              <a:t>Pericles</a:t>
            </a:r>
            <a:r>
              <a:rPr lang="en-GB" dirty="0">
                <a:solidFill>
                  <a:schemeClr val="bg1"/>
                </a:solidFill>
              </a:rPr>
              <a:t> 34) note the belief that bad air was a contributory </a:t>
            </a:r>
            <a:r>
              <a:rPr lang="en-GB" dirty="0" smtClean="0">
                <a:solidFill>
                  <a:schemeClr val="bg1"/>
                </a:solidFill>
              </a:rPr>
              <a:t>cause of </a:t>
            </a:r>
            <a:r>
              <a:rPr lang="en-GB" dirty="0">
                <a:solidFill>
                  <a:schemeClr val="bg1"/>
                </a:solidFill>
              </a:rPr>
              <a:t>the </a:t>
            </a:r>
            <a:r>
              <a:rPr lang="en-GB" dirty="0" smtClean="0">
                <a:solidFill>
                  <a:schemeClr val="bg1"/>
                </a:solidFill>
              </a:rPr>
              <a:t>disease the famous plague of Athens (c. 430-425 BC).</a:t>
            </a:r>
          </a:p>
          <a:p>
            <a:pPr lvl="1"/>
            <a:r>
              <a:rPr lang="en-GB" dirty="0" smtClean="0">
                <a:solidFill>
                  <a:schemeClr val="bg1"/>
                </a:solidFill>
              </a:rPr>
              <a:t>Thucydides who notes the high morality resulting from overcrowding in Athens (2.52.1).</a:t>
            </a:r>
            <a:endParaRPr lang="en-GB" dirty="0">
              <a:solidFill>
                <a:schemeClr val="bg1"/>
              </a:solidFill>
            </a:endParaRPr>
          </a:p>
          <a:p>
            <a:pPr lvl="1"/>
            <a:endParaRPr lang="en-GB" dirty="0">
              <a:solidFill>
                <a:schemeClr val="bg1"/>
              </a:solidFill>
            </a:endParaRPr>
          </a:p>
          <a:p>
            <a:pPr marL="137160" indent="0">
              <a:buNone/>
            </a:pPr>
            <a:endParaRPr lang="en-GB" dirty="0">
              <a:solidFill>
                <a:schemeClr val="bg1"/>
              </a:solidFill>
            </a:endParaRPr>
          </a:p>
        </p:txBody>
      </p:sp>
    </p:spTree>
    <p:extLst>
      <p:ext uri="{BB962C8B-B14F-4D97-AF65-F5344CB8AC3E}">
        <p14:creationId xmlns:p14="http://schemas.microsoft.com/office/powerpoint/2010/main" val="2622376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048712"/>
          </a:xfrm>
        </p:spPr>
        <p:txBody>
          <a:bodyPr/>
          <a:lstStyle/>
          <a:p>
            <a:pPr>
              <a:buNone/>
            </a:pPr>
            <a:endParaRPr lang="en-GB" dirty="0" smtClean="0"/>
          </a:p>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Disease in the </a:t>
            </a:r>
          </a:p>
          <a:p>
            <a:pPr algn="ctr">
              <a:buNone/>
            </a:pPr>
            <a:r>
              <a:rPr lang="en-GB" sz="6000" b="1" dirty="0" smtClean="0">
                <a:solidFill>
                  <a:schemeClr val="bg1"/>
                </a:solidFill>
              </a:rPr>
              <a:t>Roman World</a:t>
            </a:r>
            <a:endParaRPr lang="en-GB" sz="6000" b="1" dirty="0">
              <a:solidFill>
                <a:schemeClr val="bg1"/>
              </a:solidFill>
            </a:endParaRPr>
          </a:p>
        </p:txBody>
      </p:sp>
    </p:spTree>
    <p:extLst>
      <p:ext uri="{BB962C8B-B14F-4D97-AF65-F5344CB8AC3E}">
        <p14:creationId xmlns:p14="http://schemas.microsoft.com/office/powerpoint/2010/main" val="110213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Pestilence in Rome</a:t>
            </a:r>
            <a:endParaRPr lang="en-GB" dirty="0">
              <a:solidFill>
                <a:schemeClr val="bg1"/>
              </a:solidFill>
            </a:endParaRPr>
          </a:p>
        </p:txBody>
      </p:sp>
      <p:sp>
        <p:nvSpPr>
          <p:cNvPr id="3" name="Content Placeholder 2"/>
          <p:cNvSpPr>
            <a:spLocks noGrp="1"/>
          </p:cNvSpPr>
          <p:nvPr>
            <p:ph idx="1"/>
          </p:nvPr>
        </p:nvSpPr>
        <p:spPr>
          <a:xfrm>
            <a:off x="0" y="1556792"/>
            <a:ext cx="4644008" cy="5301208"/>
          </a:xfrm>
        </p:spPr>
        <p:txBody>
          <a:bodyPr>
            <a:normAutofit fontScale="77500" lnSpcReduction="20000"/>
          </a:bodyPr>
          <a:lstStyle/>
          <a:p>
            <a:r>
              <a:rPr lang="en-GB" dirty="0" smtClean="0">
                <a:solidFill>
                  <a:schemeClr val="bg1"/>
                </a:solidFill>
              </a:rPr>
              <a:t>The highest population density in the Empire, perhaps around 1 million during first and early-mid second century AD.</a:t>
            </a:r>
          </a:p>
          <a:p>
            <a:endParaRPr lang="en-GB" sz="600" dirty="0" smtClean="0">
              <a:solidFill>
                <a:schemeClr val="bg1"/>
              </a:solidFill>
            </a:endParaRPr>
          </a:p>
          <a:p>
            <a:r>
              <a:rPr lang="en-GB" dirty="0" smtClean="0">
                <a:solidFill>
                  <a:schemeClr val="bg1"/>
                </a:solidFill>
              </a:rPr>
              <a:t>High level of mortality – probably higher death rate than birth rate, population growth due to immigration. </a:t>
            </a:r>
          </a:p>
          <a:p>
            <a:endParaRPr lang="en-GB" sz="600" dirty="0" smtClean="0">
              <a:solidFill>
                <a:schemeClr val="bg1"/>
              </a:solidFill>
            </a:endParaRPr>
          </a:p>
          <a:p>
            <a:r>
              <a:rPr lang="en-GB" dirty="0" smtClean="0">
                <a:solidFill>
                  <a:schemeClr val="bg1"/>
                </a:solidFill>
              </a:rPr>
              <a:t>Rome is located on malarial plans close to the river and between the hills – general Tiber valley area and lowland of Latium.</a:t>
            </a:r>
          </a:p>
          <a:p>
            <a:endParaRPr lang="en-GB" sz="600" dirty="0" smtClean="0">
              <a:solidFill>
                <a:schemeClr val="bg1"/>
              </a:solidFill>
            </a:endParaRPr>
          </a:p>
          <a:p>
            <a:r>
              <a:rPr lang="en-GB" dirty="0" smtClean="0">
                <a:solidFill>
                  <a:schemeClr val="bg1"/>
                </a:solidFill>
              </a:rPr>
              <a:t>Limited sanitation facilities and cramped housing, flooding Tiber and water run-off from the hills a problem.</a:t>
            </a:r>
          </a:p>
          <a:p>
            <a:endParaRPr lang="en-GB" dirty="0" smtClean="0">
              <a:solidFill>
                <a:schemeClr val="bg1"/>
              </a:solidFill>
            </a:endParaRPr>
          </a:p>
          <a:p>
            <a:endParaRPr lang="en-GB" dirty="0">
              <a:solidFill>
                <a:schemeClr val="bg1"/>
              </a:solidFill>
            </a:endParaRPr>
          </a:p>
        </p:txBody>
      </p:sp>
      <p:sp>
        <p:nvSpPr>
          <p:cNvPr id="4" name="Rectangle 3"/>
          <p:cNvSpPr/>
          <p:nvPr/>
        </p:nvSpPr>
        <p:spPr>
          <a:xfrm>
            <a:off x="4644008" y="1484784"/>
            <a:ext cx="4499992" cy="5401479"/>
          </a:xfrm>
          <a:prstGeom prst="rect">
            <a:avLst/>
          </a:prstGeom>
        </p:spPr>
        <p:txBody>
          <a:bodyPr wrap="square">
            <a:spAutoFit/>
          </a:bodyPr>
          <a:lstStyle/>
          <a:p>
            <a:pPr>
              <a:buNone/>
            </a:pPr>
            <a:r>
              <a:rPr lang="en-GB" sz="2300" dirty="0" smtClean="0">
                <a:solidFill>
                  <a:schemeClr val="bg1"/>
                </a:solidFill>
              </a:rPr>
              <a:t>“As for the soldiers, the barracks were crowded, and the overflow spread through the city, finding shelter in colonnades and temples… Many of them even imperilled their lives by settling in the pestilent Vatican quarter, thus increasing the rate of mortality. They were close to the Tiber, and the Germans and Gauls, who were particularly liable to disease and could ill stand the heat, ruined their constitutions by their passion for the river.” – </a:t>
            </a:r>
            <a:r>
              <a:rPr lang="en-GB" sz="2300" b="1" dirty="0" smtClean="0">
                <a:solidFill>
                  <a:schemeClr val="bg1"/>
                </a:solidFill>
              </a:rPr>
              <a:t>Tacitus </a:t>
            </a:r>
            <a:r>
              <a:rPr lang="en-GB" sz="2300" b="1" i="1" dirty="0" smtClean="0">
                <a:solidFill>
                  <a:schemeClr val="bg1"/>
                </a:solidFill>
              </a:rPr>
              <a:t>Hist. </a:t>
            </a:r>
            <a:r>
              <a:rPr lang="en-GB" sz="2300" b="1" dirty="0" smtClean="0">
                <a:solidFill>
                  <a:schemeClr val="bg1"/>
                </a:solidFill>
              </a:rPr>
              <a:t>2.93</a:t>
            </a:r>
            <a:r>
              <a:rPr lang="en-GB" sz="2300" dirty="0" smtClean="0">
                <a:solidFill>
                  <a:schemeClr val="bg1"/>
                </a:solidFill>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784976" cy="1340768"/>
          </a:xfrm>
        </p:spPr>
        <p:txBody>
          <a:bodyPr>
            <a:normAutofit/>
          </a:bodyPr>
          <a:lstStyle/>
          <a:p>
            <a:r>
              <a:rPr lang="en-GB" dirty="0" smtClean="0">
                <a:solidFill>
                  <a:schemeClr val="bg1"/>
                </a:solidFill>
              </a:rPr>
              <a:t>Malaria and Seasonal Mortality</a:t>
            </a:r>
            <a:endParaRPr lang="en-GB" dirty="0">
              <a:solidFill>
                <a:schemeClr val="bg1"/>
              </a:solidFill>
            </a:endParaRPr>
          </a:p>
        </p:txBody>
      </p:sp>
      <p:sp>
        <p:nvSpPr>
          <p:cNvPr id="3" name="Content Placeholder 2"/>
          <p:cNvSpPr>
            <a:spLocks noGrp="1"/>
          </p:cNvSpPr>
          <p:nvPr>
            <p:ph idx="1"/>
          </p:nvPr>
        </p:nvSpPr>
        <p:spPr>
          <a:xfrm>
            <a:off x="179512" y="1340768"/>
            <a:ext cx="8784976" cy="5400600"/>
          </a:xfrm>
        </p:spPr>
        <p:txBody>
          <a:bodyPr>
            <a:normAutofit lnSpcReduction="10000"/>
          </a:bodyPr>
          <a:lstStyle/>
          <a:p>
            <a:r>
              <a:rPr lang="en-GB" dirty="0" smtClean="0">
                <a:solidFill>
                  <a:schemeClr val="bg1"/>
                </a:solidFill>
              </a:rPr>
              <a:t>Endemic disease –specific to certain locations and peoples.</a:t>
            </a:r>
          </a:p>
          <a:p>
            <a:pPr>
              <a:buNone/>
            </a:pPr>
            <a:endParaRPr lang="en-GB" sz="1000" dirty="0" smtClean="0">
              <a:solidFill>
                <a:schemeClr val="bg1"/>
              </a:solidFill>
            </a:endParaRPr>
          </a:p>
          <a:p>
            <a:r>
              <a:rPr lang="en-GB" dirty="0" smtClean="0">
                <a:solidFill>
                  <a:schemeClr val="bg1"/>
                </a:solidFill>
              </a:rPr>
              <a:t>Medical writers describe symptoms of malaria in the Mediterranean:</a:t>
            </a:r>
          </a:p>
          <a:p>
            <a:pPr lvl="1">
              <a:buNone/>
            </a:pPr>
            <a:r>
              <a:rPr lang="en-GB" dirty="0" smtClean="0">
                <a:solidFill>
                  <a:schemeClr val="bg1"/>
                </a:solidFill>
              </a:rPr>
              <a:t>     - malignant tertian fever (caused by </a:t>
            </a:r>
            <a:r>
              <a:rPr lang="en-GB" i="1" dirty="0" smtClean="0">
                <a:solidFill>
                  <a:schemeClr val="bg1"/>
                </a:solidFill>
              </a:rPr>
              <a:t>plasmodium falciparum</a:t>
            </a:r>
            <a:r>
              <a:rPr lang="en-GB" dirty="0">
                <a:solidFill>
                  <a:schemeClr val="bg1"/>
                </a:solidFill>
              </a:rPr>
              <a:t>) - can cause a fever of up to 41</a:t>
            </a:r>
            <a:r>
              <a:rPr lang="en-GB" baseline="30000" dirty="0">
                <a:solidFill>
                  <a:schemeClr val="bg1"/>
                </a:solidFill>
              </a:rPr>
              <a:t> </a:t>
            </a:r>
            <a:r>
              <a:rPr lang="en-GB" baseline="30000" dirty="0" err="1">
                <a:solidFill>
                  <a:schemeClr val="bg1"/>
                </a:solidFill>
              </a:rPr>
              <a:t>o</a:t>
            </a:r>
            <a:r>
              <a:rPr lang="en-GB" dirty="0" err="1">
                <a:solidFill>
                  <a:schemeClr val="bg1"/>
                </a:solidFill>
              </a:rPr>
              <a:t>C</a:t>
            </a:r>
            <a:r>
              <a:rPr lang="en-GB" dirty="0">
                <a:solidFill>
                  <a:schemeClr val="bg1"/>
                </a:solidFill>
              </a:rPr>
              <a:t> and induce anaemia;</a:t>
            </a:r>
            <a:endParaRPr lang="en-GB" dirty="0" smtClean="0">
              <a:solidFill>
                <a:schemeClr val="bg1"/>
              </a:solidFill>
            </a:endParaRPr>
          </a:p>
          <a:p>
            <a:pPr lvl="1">
              <a:buNone/>
            </a:pPr>
            <a:r>
              <a:rPr lang="en-GB" dirty="0" smtClean="0">
                <a:solidFill>
                  <a:schemeClr val="bg1"/>
                </a:solidFill>
              </a:rPr>
              <a:t>     - benign tertian fever (</a:t>
            </a:r>
            <a:r>
              <a:rPr lang="en-GB" i="1" dirty="0" smtClean="0">
                <a:solidFill>
                  <a:schemeClr val="bg1"/>
                </a:solidFill>
              </a:rPr>
              <a:t>P. </a:t>
            </a:r>
            <a:r>
              <a:rPr lang="en-GB" i="1" dirty="0" err="1" smtClean="0">
                <a:solidFill>
                  <a:schemeClr val="bg1"/>
                </a:solidFill>
              </a:rPr>
              <a:t>vivax</a:t>
            </a:r>
            <a:r>
              <a:rPr lang="en-GB" dirty="0" smtClean="0">
                <a:solidFill>
                  <a:schemeClr val="bg1"/>
                </a:solidFill>
              </a:rPr>
              <a:t>)</a:t>
            </a:r>
          </a:p>
          <a:p>
            <a:pPr lvl="1">
              <a:buNone/>
            </a:pPr>
            <a:r>
              <a:rPr lang="en-GB" dirty="0" smtClean="0">
                <a:solidFill>
                  <a:schemeClr val="bg1"/>
                </a:solidFill>
              </a:rPr>
              <a:t>     - </a:t>
            </a:r>
            <a:r>
              <a:rPr lang="en-GB" dirty="0" err="1" smtClean="0">
                <a:solidFill>
                  <a:schemeClr val="bg1"/>
                </a:solidFill>
              </a:rPr>
              <a:t>quartan</a:t>
            </a:r>
            <a:r>
              <a:rPr lang="en-GB" dirty="0" smtClean="0">
                <a:solidFill>
                  <a:schemeClr val="bg1"/>
                </a:solidFill>
              </a:rPr>
              <a:t> fever (</a:t>
            </a:r>
            <a:r>
              <a:rPr lang="en-GB" i="1" dirty="0" smtClean="0">
                <a:solidFill>
                  <a:schemeClr val="bg1"/>
                </a:solidFill>
              </a:rPr>
              <a:t>P. </a:t>
            </a:r>
            <a:r>
              <a:rPr lang="en-GB" i="1" dirty="0" err="1" smtClean="0">
                <a:solidFill>
                  <a:schemeClr val="bg1"/>
                </a:solidFill>
              </a:rPr>
              <a:t>malariae</a:t>
            </a:r>
            <a:r>
              <a:rPr lang="en-GB" dirty="0" smtClean="0">
                <a:solidFill>
                  <a:schemeClr val="bg1"/>
                </a:solidFill>
              </a:rPr>
              <a:t>).</a:t>
            </a:r>
          </a:p>
          <a:p>
            <a:pPr>
              <a:buNone/>
            </a:pPr>
            <a:endParaRPr lang="en-GB" sz="1000" dirty="0" smtClean="0">
              <a:solidFill>
                <a:schemeClr val="bg1"/>
              </a:solidFill>
            </a:endParaRPr>
          </a:p>
          <a:p>
            <a:r>
              <a:rPr lang="en-GB" dirty="0" smtClean="0">
                <a:solidFill>
                  <a:schemeClr val="bg1"/>
                </a:solidFill>
              </a:rPr>
              <a:t>Those born in the city (who survive into adulthood) develop a degree of immunity to locally active strains.</a:t>
            </a:r>
            <a:endParaRPr lang="en-GB"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268760"/>
          </a:xfrm>
        </p:spPr>
        <p:txBody>
          <a:bodyPr/>
          <a:lstStyle/>
          <a:p>
            <a:r>
              <a:rPr lang="en-GB" dirty="0" smtClean="0">
                <a:solidFill>
                  <a:schemeClr val="bg1"/>
                </a:solidFill>
              </a:rPr>
              <a:t>Seasonal Mortality</a:t>
            </a:r>
            <a:endParaRPr lang="en-GB" dirty="0">
              <a:solidFill>
                <a:schemeClr val="bg1"/>
              </a:solidFill>
            </a:endParaRPr>
          </a:p>
        </p:txBody>
      </p:sp>
      <p:sp>
        <p:nvSpPr>
          <p:cNvPr id="3" name="Content Placeholder 2"/>
          <p:cNvSpPr>
            <a:spLocks noGrp="1"/>
          </p:cNvSpPr>
          <p:nvPr>
            <p:ph idx="1"/>
          </p:nvPr>
        </p:nvSpPr>
        <p:spPr>
          <a:xfrm>
            <a:off x="0" y="1268760"/>
            <a:ext cx="9036496" cy="5472608"/>
          </a:xfrm>
        </p:spPr>
        <p:txBody>
          <a:bodyPr>
            <a:normAutofit/>
          </a:bodyPr>
          <a:lstStyle/>
          <a:p>
            <a:r>
              <a:rPr lang="en-GB" sz="3000" dirty="0" smtClean="0">
                <a:solidFill>
                  <a:schemeClr val="bg1"/>
                </a:solidFill>
              </a:rPr>
              <a:t>Seasonal distribution of deaths recorded on funerary epitaphs – ‘In late antique Rome, about 38 per cent of close to 4,000 attested deaths occurred in August, September and October.’ – 1.8 times the average for the year - </a:t>
            </a:r>
            <a:r>
              <a:rPr lang="en-GB" sz="3000" dirty="0" err="1" smtClean="0">
                <a:solidFill>
                  <a:schemeClr val="bg1"/>
                </a:solidFill>
              </a:rPr>
              <a:t>Scheidel</a:t>
            </a:r>
            <a:r>
              <a:rPr lang="en-GB" sz="3000" dirty="0" smtClean="0">
                <a:solidFill>
                  <a:schemeClr val="bg1"/>
                </a:solidFill>
              </a:rPr>
              <a:t> (2003) 162.  </a:t>
            </a:r>
          </a:p>
          <a:p>
            <a:endParaRPr lang="en-GB" sz="1000" dirty="0" smtClean="0">
              <a:solidFill>
                <a:schemeClr val="bg1"/>
              </a:solidFill>
            </a:endParaRPr>
          </a:p>
          <a:p>
            <a:r>
              <a:rPr lang="en-GB" sz="3000" dirty="0" smtClean="0">
                <a:solidFill>
                  <a:schemeClr val="bg1"/>
                </a:solidFill>
              </a:rPr>
              <a:t>This season coincides with high prevalence of malaria, and other disease typical of the hot-season: </a:t>
            </a:r>
          </a:p>
          <a:p>
            <a:pPr lvl="1"/>
            <a:r>
              <a:rPr lang="en-GB" dirty="0" smtClean="0">
                <a:solidFill>
                  <a:schemeClr val="bg1"/>
                </a:solidFill>
              </a:rPr>
              <a:t>“Now with fading autumn giving way to frost, now with invalids prone to less frequent fevers.” – </a:t>
            </a:r>
            <a:r>
              <a:rPr lang="en-GB" b="1" dirty="0" smtClean="0">
                <a:solidFill>
                  <a:schemeClr val="bg1"/>
                </a:solidFill>
              </a:rPr>
              <a:t>Juv. </a:t>
            </a:r>
            <a:r>
              <a:rPr lang="en-GB" b="1" i="1" dirty="0" smtClean="0">
                <a:solidFill>
                  <a:schemeClr val="bg1"/>
                </a:solidFill>
              </a:rPr>
              <a:t>Sat. </a:t>
            </a:r>
            <a:r>
              <a:rPr lang="en-GB" b="1" dirty="0" smtClean="0">
                <a:solidFill>
                  <a:schemeClr val="bg1"/>
                </a:solidFill>
              </a:rPr>
              <a:t>4.56-57</a:t>
            </a:r>
            <a:r>
              <a:rPr lang="en-GB" dirty="0" smtClean="0">
                <a:solidFill>
                  <a:schemeClr val="bg1"/>
                </a:solidFill>
              </a:rPr>
              <a:t>.</a:t>
            </a:r>
            <a:endParaRPr lang="en-GB"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Grp="1" noChangeAspect="1" noChangeArrowheads="1"/>
          </p:cNvPicPr>
          <p:nvPr>
            <p:ph sz="half" idx="1"/>
          </p:nvPr>
        </p:nvPicPr>
        <p:blipFill>
          <a:blip r:embed="rId2" cstate="print"/>
          <a:srcRect/>
          <a:stretch>
            <a:fillRect/>
          </a:stretch>
        </p:blipFill>
        <p:spPr bwMode="auto">
          <a:xfrm>
            <a:off x="323528" y="620688"/>
            <a:ext cx="4172272" cy="5400600"/>
          </a:xfrm>
          <a:prstGeom prst="rect">
            <a:avLst/>
          </a:prstGeom>
          <a:noFill/>
          <a:ln w="9525">
            <a:noFill/>
            <a:miter lim="800000"/>
            <a:headEnd/>
            <a:tailEnd/>
          </a:ln>
        </p:spPr>
      </p:pic>
      <p:pic>
        <p:nvPicPr>
          <p:cNvPr id="18435" name="Picture 3"/>
          <p:cNvPicPr>
            <a:picLocks noGrp="1" noChangeAspect="1" noChangeArrowheads="1"/>
          </p:cNvPicPr>
          <p:nvPr>
            <p:ph sz="half" idx="2"/>
          </p:nvPr>
        </p:nvPicPr>
        <p:blipFill>
          <a:blip r:embed="rId3" cstate="print"/>
          <a:srcRect/>
          <a:stretch>
            <a:fillRect/>
          </a:stretch>
        </p:blipFill>
        <p:spPr bwMode="auto">
          <a:xfrm>
            <a:off x="4648200" y="620689"/>
            <a:ext cx="4038600" cy="5400600"/>
          </a:xfrm>
          <a:prstGeom prst="rect">
            <a:avLst/>
          </a:prstGeom>
          <a:noFill/>
          <a:ln w="9525">
            <a:noFill/>
            <a:miter lim="800000"/>
            <a:headEnd/>
            <a:tailEnd/>
          </a:ln>
        </p:spPr>
      </p:pic>
      <p:sp>
        <p:nvSpPr>
          <p:cNvPr id="7" name="Rectangle 6"/>
          <p:cNvSpPr/>
          <p:nvPr/>
        </p:nvSpPr>
        <p:spPr>
          <a:xfrm>
            <a:off x="1907704" y="6309320"/>
            <a:ext cx="4536504" cy="369332"/>
          </a:xfrm>
          <a:prstGeom prst="rect">
            <a:avLst/>
          </a:prstGeom>
        </p:spPr>
        <p:txBody>
          <a:bodyPr wrap="square">
            <a:spAutoFit/>
          </a:bodyPr>
          <a:lstStyle/>
          <a:p>
            <a:pPr algn="ctr"/>
            <a:r>
              <a:rPr lang="en-GB" dirty="0" smtClean="0">
                <a:solidFill>
                  <a:schemeClr val="bg1"/>
                </a:solidFill>
              </a:rPr>
              <a:t>Tables from Shaw (1996).</a:t>
            </a:r>
            <a:endParaRPr lang="en-GB"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Summer “Recess” for the Elite</a:t>
            </a:r>
            <a:endParaRPr lang="en-GB" dirty="0">
              <a:solidFill>
                <a:schemeClr val="bg1"/>
              </a:solidFill>
            </a:endParaRPr>
          </a:p>
        </p:txBody>
      </p:sp>
      <p:sp>
        <p:nvSpPr>
          <p:cNvPr id="3" name="Content Placeholder 2"/>
          <p:cNvSpPr>
            <a:spLocks noGrp="1"/>
          </p:cNvSpPr>
          <p:nvPr>
            <p:ph idx="1"/>
          </p:nvPr>
        </p:nvSpPr>
        <p:spPr>
          <a:xfrm>
            <a:off x="179512" y="1556792"/>
            <a:ext cx="8784976" cy="5301208"/>
          </a:xfrm>
        </p:spPr>
        <p:txBody>
          <a:bodyPr>
            <a:normAutofit lnSpcReduction="10000"/>
          </a:bodyPr>
          <a:lstStyle/>
          <a:p>
            <a:pPr marL="0">
              <a:buNone/>
            </a:pPr>
            <a:r>
              <a:rPr lang="en-GB" sz="2400" dirty="0" smtClean="0">
                <a:solidFill>
                  <a:schemeClr val="bg1"/>
                </a:solidFill>
              </a:rPr>
              <a:t>“It is true that the side of Tuscany, which extends along the coast, is unwholesome and pestilential; but this property of mine is a long way from the sea, and, moreover, underlies the Apennine range, the most salubrious of mountains. – </a:t>
            </a:r>
            <a:r>
              <a:rPr lang="en-GB" sz="2400" b="1" dirty="0" smtClean="0">
                <a:solidFill>
                  <a:schemeClr val="bg1"/>
                </a:solidFill>
              </a:rPr>
              <a:t>Pliny the Younger </a:t>
            </a:r>
            <a:r>
              <a:rPr lang="en-GB" sz="2400" b="1" i="1" dirty="0" smtClean="0">
                <a:solidFill>
                  <a:schemeClr val="bg1"/>
                </a:solidFill>
              </a:rPr>
              <a:t>Letters </a:t>
            </a:r>
            <a:r>
              <a:rPr lang="en-GB" sz="2400" b="1" dirty="0" smtClean="0">
                <a:solidFill>
                  <a:schemeClr val="bg1"/>
                </a:solidFill>
              </a:rPr>
              <a:t>5.6</a:t>
            </a:r>
            <a:r>
              <a:rPr lang="en-GB" sz="2400" dirty="0" smtClean="0">
                <a:solidFill>
                  <a:schemeClr val="bg1"/>
                </a:solidFill>
              </a:rPr>
              <a:t>.</a:t>
            </a:r>
          </a:p>
          <a:p>
            <a:pPr marL="0">
              <a:buNone/>
            </a:pPr>
            <a:endParaRPr lang="en-GB" sz="1100" dirty="0" smtClean="0">
              <a:solidFill>
                <a:schemeClr val="bg1"/>
              </a:solidFill>
            </a:endParaRPr>
          </a:p>
          <a:p>
            <a:pPr marL="0">
              <a:buNone/>
            </a:pPr>
            <a:r>
              <a:rPr lang="en-GB" sz="2400" dirty="0" smtClean="0">
                <a:solidFill>
                  <a:schemeClr val="bg1"/>
                </a:solidFill>
              </a:rPr>
              <a:t>“I hope to be at in Rome about the Ides of October…” – (</a:t>
            </a:r>
            <a:r>
              <a:rPr lang="en-GB" sz="2400" b="1" dirty="0" smtClean="0">
                <a:solidFill>
                  <a:schemeClr val="bg1"/>
                </a:solidFill>
              </a:rPr>
              <a:t>1.7.4</a:t>
            </a:r>
            <a:r>
              <a:rPr lang="en-GB" sz="2400" dirty="0" smtClean="0">
                <a:solidFill>
                  <a:schemeClr val="bg1"/>
                </a:solidFill>
              </a:rPr>
              <a:t>).</a:t>
            </a:r>
          </a:p>
          <a:p>
            <a:pPr marL="0">
              <a:buNone/>
            </a:pPr>
            <a:endParaRPr lang="en-GB" sz="1100" dirty="0" smtClean="0">
              <a:solidFill>
                <a:schemeClr val="bg1"/>
              </a:solidFill>
            </a:endParaRPr>
          </a:p>
          <a:p>
            <a:pPr marL="0">
              <a:buNone/>
            </a:pPr>
            <a:r>
              <a:rPr lang="en-GB" sz="2400" dirty="0" smtClean="0">
                <a:solidFill>
                  <a:schemeClr val="bg1"/>
                </a:solidFill>
              </a:rPr>
              <a:t>“I promised I’d only stay a week in the country, I’m a liar, I’ve been missing all August. And yet If you want me sound and in good health, Maecenas, As you indulge me when I’m ill, you’ll indulge me. When I fear illness, when heat and the early figs. Honour the undertaker with dark attendants, When pale fathers, fond mothers, fear for their children, When dutiful zeal, the petty affairs of the Forum, Bring on feverish bouts, break open sealed wills.” – </a:t>
            </a:r>
            <a:r>
              <a:rPr lang="en-GB" sz="2400" b="1" dirty="0" smtClean="0">
                <a:solidFill>
                  <a:schemeClr val="bg1"/>
                </a:solidFill>
              </a:rPr>
              <a:t>Horace </a:t>
            </a:r>
            <a:r>
              <a:rPr lang="en-GB" sz="2400" b="1" i="1" dirty="0" smtClean="0">
                <a:solidFill>
                  <a:schemeClr val="bg1"/>
                </a:solidFill>
              </a:rPr>
              <a:t>Epistles </a:t>
            </a:r>
            <a:r>
              <a:rPr lang="en-GB" sz="2400" b="1" dirty="0" smtClean="0">
                <a:solidFill>
                  <a:schemeClr val="bg1"/>
                </a:solidFill>
              </a:rPr>
              <a:t>1.7.1-9</a:t>
            </a:r>
            <a:r>
              <a:rPr lang="en-GB" sz="2400" dirty="0" smtClean="0">
                <a:solidFill>
                  <a:schemeClr val="bg1"/>
                </a:solidFill>
              </a:rPr>
              <a:t>.</a:t>
            </a:r>
          </a:p>
          <a:p>
            <a:pPr>
              <a:buNone/>
            </a:pPr>
            <a:endParaRPr lang="en-GB" sz="2400"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904696"/>
          </a:xfrm>
        </p:spPr>
        <p:txBody>
          <a:bodyPr/>
          <a:lstStyle/>
          <a:p>
            <a:pPr>
              <a:buNone/>
            </a:pPr>
            <a:endParaRPr lang="en-GB" dirty="0" smtClean="0"/>
          </a:p>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Common Ailments</a:t>
            </a:r>
            <a:endParaRPr lang="en-GB" sz="6000" b="1"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en-GB" dirty="0" smtClean="0">
                <a:solidFill>
                  <a:schemeClr val="bg1"/>
                </a:solidFill>
              </a:rPr>
              <a:t>Afflictions and Remedies</a:t>
            </a:r>
            <a:endParaRPr lang="en-GB" dirty="0">
              <a:solidFill>
                <a:schemeClr val="bg1"/>
              </a:solidFill>
            </a:endParaRPr>
          </a:p>
        </p:txBody>
      </p:sp>
      <p:sp>
        <p:nvSpPr>
          <p:cNvPr id="3" name="Content Placeholder 2"/>
          <p:cNvSpPr>
            <a:spLocks noGrp="1"/>
          </p:cNvSpPr>
          <p:nvPr>
            <p:ph idx="1"/>
          </p:nvPr>
        </p:nvSpPr>
        <p:spPr>
          <a:xfrm>
            <a:off x="107504" y="836712"/>
            <a:ext cx="8856984" cy="2952328"/>
          </a:xfrm>
        </p:spPr>
        <p:txBody>
          <a:bodyPr>
            <a:normAutofit fontScale="85000" lnSpcReduction="20000"/>
          </a:bodyPr>
          <a:lstStyle/>
          <a:p>
            <a:r>
              <a:rPr lang="en-GB" sz="3000" dirty="0" err="1" smtClean="0">
                <a:solidFill>
                  <a:schemeClr val="bg1"/>
                </a:solidFill>
              </a:rPr>
              <a:t>Dioscorides</a:t>
            </a:r>
            <a:r>
              <a:rPr lang="en-GB" sz="3000" dirty="0" smtClean="0">
                <a:solidFill>
                  <a:schemeClr val="bg1"/>
                </a:solidFill>
              </a:rPr>
              <a:t> (</a:t>
            </a:r>
            <a:r>
              <a:rPr lang="en-GB" sz="3000" b="1" i="1" dirty="0" smtClean="0">
                <a:solidFill>
                  <a:schemeClr val="bg1"/>
                </a:solidFill>
              </a:rPr>
              <a:t>De </a:t>
            </a:r>
            <a:r>
              <a:rPr lang="en-GB" sz="3000" b="1" i="1" dirty="0" err="1" smtClean="0">
                <a:solidFill>
                  <a:schemeClr val="bg1"/>
                </a:solidFill>
              </a:rPr>
              <a:t>Materia</a:t>
            </a:r>
            <a:r>
              <a:rPr lang="en-GB" sz="3000" b="1" i="1" dirty="0" smtClean="0">
                <a:solidFill>
                  <a:schemeClr val="bg1"/>
                </a:solidFill>
              </a:rPr>
              <a:t> </a:t>
            </a:r>
            <a:r>
              <a:rPr lang="en-GB" sz="3000" b="1" i="1" dirty="0" err="1" smtClean="0">
                <a:solidFill>
                  <a:schemeClr val="bg1"/>
                </a:solidFill>
              </a:rPr>
              <a:t>Medica</a:t>
            </a:r>
            <a:r>
              <a:rPr lang="en-GB" sz="3000" b="1" i="1" dirty="0" smtClean="0">
                <a:solidFill>
                  <a:schemeClr val="bg1"/>
                </a:solidFill>
              </a:rPr>
              <a:t>) </a:t>
            </a:r>
            <a:r>
              <a:rPr lang="en-GB" sz="3000" dirty="0" smtClean="0">
                <a:solidFill>
                  <a:schemeClr val="bg1"/>
                </a:solidFill>
              </a:rPr>
              <a:t>repeatedly notes stomach pain and flatulence as problems.</a:t>
            </a:r>
          </a:p>
          <a:p>
            <a:endParaRPr lang="en-GB" sz="200" dirty="0" smtClean="0">
              <a:solidFill>
                <a:schemeClr val="bg1"/>
              </a:solidFill>
            </a:endParaRPr>
          </a:p>
          <a:p>
            <a:r>
              <a:rPr lang="en-GB" sz="3000" dirty="0" smtClean="0">
                <a:solidFill>
                  <a:schemeClr val="bg1"/>
                </a:solidFill>
              </a:rPr>
              <a:t>Inflammations and discharges from the eyes – </a:t>
            </a:r>
            <a:r>
              <a:rPr lang="en-GB" sz="3000" dirty="0" err="1" smtClean="0">
                <a:solidFill>
                  <a:schemeClr val="bg1"/>
                </a:solidFill>
              </a:rPr>
              <a:t>Celsus</a:t>
            </a:r>
            <a:r>
              <a:rPr lang="en-GB" sz="3000" dirty="0" smtClean="0">
                <a:solidFill>
                  <a:schemeClr val="bg1"/>
                </a:solidFill>
              </a:rPr>
              <a:t> (</a:t>
            </a:r>
            <a:r>
              <a:rPr lang="en-GB" sz="3000" b="1" i="1" dirty="0" smtClean="0">
                <a:solidFill>
                  <a:schemeClr val="bg1"/>
                </a:solidFill>
              </a:rPr>
              <a:t>De </a:t>
            </a:r>
            <a:r>
              <a:rPr lang="en-GB" sz="3000" b="1" i="1" dirty="0" err="1" smtClean="0">
                <a:solidFill>
                  <a:schemeClr val="bg1"/>
                </a:solidFill>
              </a:rPr>
              <a:t>Medicina</a:t>
            </a:r>
            <a:r>
              <a:rPr lang="en-GB" sz="3000" b="1" i="1" dirty="0" smtClean="0">
                <a:solidFill>
                  <a:schemeClr val="bg1"/>
                </a:solidFill>
              </a:rPr>
              <a:t> </a:t>
            </a:r>
            <a:r>
              <a:rPr lang="en-GB" sz="3000" dirty="0" smtClean="0">
                <a:solidFill>
                  <a:schemeClr val="bg1"/>
                </a:solidFill>
              </a:rPr>
              <a:t>book 6) mentions various salves and compounds of plan products. </a:t>
            </a:r>
          </a:p>
          <a:p>
            <a:endParaRPr lang="en-GB" sz="200" dirty="0" smtClean="0">
              <a:solidFill>
                <a:schemeClr val="bg1"/>
              </a:solidFill>
            </a:endParaRPr>
          </a:p>
          <a:p>
            <a:r>
              <a:rPr lang="en-GB" sz="3000" dirty="0" smtClean="0">
                <a:solidFill>
                  <a:schemeClr val="bg1"/>
                </a:solidFill>
              </a:rPr>
              <a:t>Other areas that </a:t>
            </a:r>
            <a:r>
              <a:rPr lang="en-GB" sz="3000" dirty="0" err="1" smtClean="0">
                <a:solidFill>
                  <a:schemeClr val="bg1"/>
                </a:solidFill>
              </a:rPr>
              <a:t>Celsus</a:t>
            </a:r>
            <a:r>
              <a:rPr lang="en-GB" sz="3000" dirty="0" smtClean="0">
                <a:solidFill>
                  <a:schemeClr val="bg1"/>
                </a:solidFill>
              </a:rPr>
              <a:t> mention are affected by infections include mouth, teeth, tonsils, ears, genitals and the anus.  </a:t>
            </a:r>
            <a:endParaRPr lang="en-GB" sz="3000" dirty="0">
              <a:solidFill>
                <a:schemeClr val="bg1"/>
              </a:solidFill>
            </a:endParaRPr>
          </a:p>
        </p:txBody>
      </p:sp>
      <p:sp>
        <p:nvSpPr>
          <p:cNvPr id="4" name="Content Placeholder 3"/>
          <p:cNvSpPr txBox="1">
            <a:spLocks/>
          </p:cNvSpPr>
          <p:nvPr/>
        </p:nvSpPr>
        <p:spPr>
          <a:xfrm>
            <a:off x="0" y="3681028"/>
            <a:ext cx="4644008" cy="3168352"/>
          </a:xfrm>
          <a:prstGeom prst="rect">
            <a:avLst/>
          </a:prstGeom>
        </p:spPr>
        <p:txBody>
          <a:bodyPr vert="horz">
            <a:normAutofit fontScale="925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Diseases mentioned by Pliny (</a:t>
            </a:r>
            <a:r>
              <a:rPr lang="en-GB" b="1" i="1" dirty="0" smtClean="0">
                <a:solidFill>
                  <a:schemeClr val="bg1"/>
                </a:solidFill>
              </a:rPr>
              <a:t>NH </a:t>
            </a:r>
            <a:r>
              <a:rPr lang="en-GB" b="1" dirty="0" smtClean="0">
                <a:solidFill>
                  <a:schemeClr val="bg1"/>
                </a:solidFill>
              </a:rPr>
              <a:t>26.1-8</a:t>
            </a:r>
            <a:r>
              <a:rPr lang="en-GB" dirty="0" smtClean="0">
                <a:solidFill>
                  <a:schemeClr val="bg1"/>
                </a:solidFill>
              </a:rPr>
              <a:t>)</a:t>
            </a:r>
          </a:p>
          <a:p>
            <a:pPr lvl="1">
              <a:buFont typeface="Wingdings 2"/>
              <a:buNone/>
            </a:pPr>
            <a:r>
              <a:rPr lang="en-GB" dirty="0" smtClean="0">
                <a:solidFill>
                  <a:schemeClr val="bg1"/>
                </a:solidFill>
              </a:rPr>
              <a:t>     - leprosy (and elephantiasis)  </a:t>
            </a:r>
          </a:p>
          <a:p>
            <a:pPr lvl="1">
              <a:buFont typeface="Wingdings 2"/>
              <a:buNone/>
            </a:pPr>
            <a:r>
              <a:rPr lang="en-GB" dirty="0" smtClean="0">
                <a:solidFill>
                  <a:schemeClr val="bg1"/>
                </a:solidFill>
              </a:rPr>
              <a:t>     - </a:t>
            </a:r>
            <a:r>
              <a:rPr lang="en-GB" dirty="0" err="1" smtClean="0">
                <a:solidFill>
                  <a:schemeClr val="bg1"/>
                </a:solidFill>
              </a:rPr>
              <a:t>linchen</a:t>
            </a:r>
            <a:r>
              <a:rPr lang="en-GB" dirty="0" smtClean="0">
                <a:solidFill>
                  <a:schemeClr val="bg1"/>
                </a:solidFill>
              </a:rPr>
              <a:t> (pustules on the face)</a:t>
            </a:r>
          </a:p>
          <a:p>
            <a:pPr lvl="1">
              <a:buFont typeface="Wingdings 2"/>
              <a:buNone/>
            </a:pPr>
            <a:r>
              <a:rPr lang="en-GB" dirty="0" smtClean="0">
                <a:solidFill>
                  <a:schemeClr val="bg1"/>
                </a:solidFill>
              </a:rPr>
              <a:t>     - carbuncle (pimples appear, and patients succumb to drossiness).</a:t>
            </a:r>
            <a:endParaRPr lang="en-GB" dirty="0">
              <a:solidFill>
                <a:schemeClr val="bg1"/>
              </a:solidFill>
            </a:endParaRPr>
          </a:p>
        </p:txBody>
      </p:sp>
      <p:sp>
        <p:nvSpPr>
          <p:cNvPr id="5" name="Content Placeholder 4"/>
          <p:cNvSpPr txBox="1">
            <a:spLocks/>
          </p:cNvSpPr>
          <p:nvPr/>
        </p:nvSpPr>
        <p:spPr>
          <a:xfrm>
            <a:off x="4788024" y="3789040"/>
            <a:ext cx="4283968" cy="2952328"/>
          </a:xfrm>
          <a:prstGeom prst="rect">
            <a:avLst/>
          </a:prstGeom>
        </p:spPr>
        <p:txBody>
          <a:bodyPr>
            <a:normAutofit fontScale="92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0">
              <a:buFont typeface="Wingdings 2"/>
              <a:buNone/>
            </a:pPr>
            <a:r>
              <a:rPr lang="en-GB" dirty="0" smtClean="0">
                <a:solidFill>
                  <a:schemeClr val="bg1"/>
                </a:solidFill>
              </a:rPr>
              <a:t>“…this populous city, where daily ten thousand people can be discovered suffering from jaundice [yellowing of the skin], and ten thousand from dropsy [</a:t>
            </a:r>
            <a:r>
              <a:rPr lang="en-GB" dirty="0" err="1" smtClean="0">
                <a:solidFill>
                  <a:schemeClr val="bg1"/>
                </a:solidFill>
              </a:rPr>
              <a:t>edema</a:t>
            </a:r>
            <a:r>
              <a:rPr lang="en-GB" dirty="0" smtClean="0">
                <a:solidFill>
                  <a:schemeClr val="bg1"/>
                </a:solidFill>
              </a:rPr>
              <a:t> – swelling caused by fluid accumulation]…” – </a:t>
            </a:r>
            <a:r>
              <a:rPr lang="en-GB" b="1" dirty="0" smtClean="0">
                <a:solidFill>
                  <a:schemeClr val="bg1"/>
                </a:solidFill>
              </a:rPr>
              <a:t>Galen 11.328</a:t>
            </a:r>
            <a:r>
              <a:rPr lang="en-GB" dirty="0" smtClean="0">
                <a:solidFill>
                  <a:schemeClr val="bg1"/>
                </a:solidFill>
              </a:rPr>
              <a:t>.</a:t>
            </a:r>
          </a:p>
          <a:p>
            <a:pPr>
              <a:buFont typeface="Wingdings 2"/>
              <a:buNone/>
            </a:pPr>
            <a:endParaRPr lang="en-GB"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Leprosy</a:t>
            </a:r>
            <a:endParaRPr lang="en-GB" dirty="0">
              <a:solidFill>
                <a:schemeClr val="bg1"/>
              </a:solidFill>
            </a:endParaRPr>
          </a:p>
        </p:txBody>
      </p:sp>
      <p:sp>
        <p:nvSpPr>
          <p:cNvPr id="3" name="Content Placeholder 2"/>
          <p:cNvSpPr>
            <a:spLocks noGrp="1"/>
          </p:cNvSpPr>
          <p:nvPr>
            <p:ph idx="1"/>
          </p:nvPr>
        </p:nvSpPr>
        <p:spPr>
          <a:xfrm>
            <a:off x="179512" y="1600200"/>
            <a:ext cx="8712968" cy="5257800"/>
          </a:xfrm>
        </p:spPr>
        <p:txBody>
          <a:bodyPr>
            <a:normAutofit lnSpcReduction="10000"/>
          </a:bodyPr>
          <a:lstStyle/>
          <a:p>
            <a:pPr marL="0"/>
            <a:r>
              <a:rPr lang="en-GB" i="1" dirty="0" smtClean="0">
                <a:solidFill>
                  <a:schemeClr val="bg1"/>
                </a:solidFill>
              </a:rPr>
              <a:t>Mycobacterium </a:t>
            </a:r>
            <a:r>
              <a:rPr lang="en-GB" i="1" dirty="0" err="1" smtClean="0">
                <a:solidFill>
                  <a:schemeClr val="bg1"/>
                </a:solidFill>
              </a:rPr>
              <a:t>leprae</a:t>
            </a:r>
            <a:r>
              <a:rPr lang="en-GB" dirty="0" smtClean="0">
                <a:solidFill>
                  <a:schemeClr val="bg1"/>
                </a:solidFill>
              </a:rPr>
              <a:t>.</a:t>
            </a:r>
          </a:p>
          <a:p>
            <a:pPr marL="0">
              <a:buNone/>
            </a:pPr>
            <a:endParaRPr lang="en-GB" sz="1100" dirty="0" smtClean="0">
              <a:solidFill>
                <a:schemeClr val="bg1"/>
              </a:solidFill>
            </a:endParaRPr>
          </a:p>
          <a:p>
            <a:pPr marL="0">
              <a:buNone/>
            </a:pPr>
            <a:r>
              <a:rPr lang="en-GB" dirty="0" smtClean="0">
                <a:solidFill>
                  <a:schemeClr val="bg1"/>
                </a:solidFill>
              </a:rPr>
              <a:t>“Men’s faces have recently been subject to new forms of disease, unknown in ancient times, not only to Italy, but to almost the whole of Europe. Still, however, they have not as yet extended to the whole of Italy, nor have they made any very great inroads in Illyricum, Gaul, or Spain, or indeed any other parts, to so great an extent as in Rome and its environs. Though unattended with pain, and not dangerous to life, these diseases are of so loathsome a nature, that any form of death would be preferable to them.” – </a:t>
            </a:r>
            <a:r>
              <a:rPr lang="en-GB" b="1" dirty="0" smtClean="0">
                <a:solidFill>
                  <a:schemeClr val="bg1"/>
                </a:solidFill>
              </a:rPr>
              <a:t>Pliny the Elder </a:t>
            </a:r>
            <a:r>
              <a:rPr lang="en-GB" b="1" i="1" dirty="0" smtClean="0">
                <a:solidFill>
                  <a:schemeClr val="bg1"/>
                </a:solidFill>
              </a:rPr>
              <a:t>Natural History </a:t>
            </a:r>
            <a:r>
              <a:rPr lang="en-GB" b="1" dirty="0" smtClean="0">
                <a:solidFill>
                  <a:schemeClr val="bg1"/>
                </a:solidFill>
              </a:rPr>
              <a:t>26.1</a:t>
            </a:r>
            <a:r>
              <a:rPr lang="en-GB" dirty="0" smtClean="0">
                <a:solidFill>
                  <a:schemeClr val="bg1"/>
                </a:solidFill>
              </a:rPr>
              <a:t>.</a:t>
            </a:r>
            <a:endParaRPr lang="en-GB"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Hygiene in Rome</a:t>
            </a:r>
            <a:endParaRPr lang="en-GB" dirty="0">
              <a:solidFill>
                <a:schemeClr val="bg1"/>
              </a:solidFill>
            </a:endParaRPr>
          </a:p>
        </p:txBody>
      </p:sp>
      <p:sp>
        <p:nvSpPr>
          <p:cNvPr id="3" name="Content Placeholder 2"/>
          <p:cNvSpPr>
            <a:spLocks noGrp="1"/>
          </p:cNvSpPr>
          <p:nvPr>
            <p:ph idx="1"/>
          </p:nvPr>
        </p:nvSpPr>
        <p:spPr>
          <a:xfrm>
            <a:off x="251520" y="1600200"/>
            <a:ext cx="8640960" cy="5257800"/>
          </a:xfrm>
        </p:spPr>
        <p:txBody>
          <a:bodyPr>
            <a:normAutofit fontScale="92500"/>
          </a:bodyPr>
          <a:lstStyle/>
          <a:p>
            <a:r>
              <a:rPr lang="en-GB" dirty="0" smtClean="0">
                <a:solidFill>
                  <a:schemeClr val="bg1"/>
                </a:solidFill>
              </a:rPr>
              <a:t>Visiting the baths?</a:t>
            </a:r>
          </a:p>
          <a:p>
            <a:endParaRPr lang="en-GB" sz="1100" dirty="0" smtClean="0">
              <a:solidFill>
                <a:schemeClr val="bg1"/>
              </a:solidFill>
            </a:endParaRPr>
          </a:p>
          <a:p>
            <a:pPr marL="0">
              <a:buNone/>
            </a:pPr>
            <a:r>
              <a:rPr lang="en-GB" dirty="0" smtClean="0">
                <a:solidFill>
                  <a:schemeClr val="bg1"/>
                </a:solidFill>
              </a:rPr>
              <a:t>“There is, again, another affliction which the Greeks call </a:t>
            </a:r>
            <a:r>
              <a:rPr lang="en-GB" i="1" dirty="0" err="1" smtClean="0">
                <a:solidFill>
                  <a:schemeClr val="bg1"/>
                </a:solidFill>
              </a:rPr>
              <a:t>tenesmos</a:t>
            </a:r>
            <a:r>
              <a:rPr lang="en-GB" dirty="0" smtClean="0">
                <a:solidFill>
                  <a:schemeClr val="bg1"/>
                </a:solidFill>
              </a:rPr>
              <a:t>, lesser than all those last spoken of. It should be counted neither with acute nor with chronic diseases, since it is readily relieved, and never by itself fatal. As in the case of dysentery, there is equally the frequent desire to defecate, and equally the pain when anything is passed. There is a discharge resembling phlegm and mucus; sometimes it is even slightly bloodstained; but mingled with properly formed faeces derived from food. The patient should sit in hot water, and make application frequently to his anus. – </a:t>
            </a:r>
            <a:r>
              <a:rPr lang="en-GB" b="1" dirty="0" err="1" smtClean="0">
                <a:solidFill>
                  <a:schemeClr val="bg1"/>
                </a:solidFill>
              </a:rPr>
              <a:t>Celsus</a:t>
            </a:r>
            <a:r>
              <a:rPr lang="en-GB" b="1" dirty="0" smtClean="0">
                <a:solidFill>
                  <a:schemeClr val="bg1"/>
                </a:solidFill>
              </a:rPr>
              <a:t> </a:t>
            </a:r>
            <a:r>
              <a:rPr lang="en-GB" b="1" i="1" dirty="0" smtClean="0">
                <a:solidFill>
                  <a:schemeClr val="bg1"/>
                </a:solidFill>
              </a:rPr>
              <a:t>De </a:t>
            </a:r>
            <a:r>
              <a:rPr lang="en-GB" b="1" i="1" dirty="0" err="1" smtClean="0">
                <a:solidFill>
                  <a:schemeClr val="bg1"/>
                </a:solidFill>
              </a:rPr>
              <a:t>Medicina</a:t>
            </a:r>
            <a:r>
              <a:rPr lang="en-GB" b="1" i="1" dirty="0" smtClean="0">
                <a:solidFill>
                  <a:schemeClr val="bg1"/>
                </a:solidFill>
              </a:rPr>
              <a:t> </a:t>
            </a:r>
            <a:r>
              <a:rPr lang="en-GB" b="1" dirty="0" smtClean="0">
                <a:solidFill>
                  <a:schemeClr val="bg1"/>
                </a:solidFill>
              </a:rPr>
              <a:t>4.25</a:t>
            </a:r>
            <a:r>
              <a:rPr lang="en-GB" dirty="0" smtClean="0">
                <a:solidFill>
                  <a:schemeClr val="bg1"/>
                </a:solidFill>
              </a:rPr>
              <a:t>.</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904696"/>
          </a:xfrm>
        </p:spPr>
        <p:txBody>
          <a:bodyPr/>
          <a:lstStyle/>
          <a:p>
            <a:pPr>
              <a:buNone/>
            </a:pPr>
            <a:endParaRPr lang="en-GB" dirty="0" smtClean="0"/>
          </a:p>
          <a:p>
            <a:pPr>
              <a:buNone/>
            </a:pPr>
            <a:endParaRPr lang="en-GB" dirty="0" smtClean="0"/>
          </a:p>
          <a:p>
            <a:pPr>
              <a:buNone/>
            </a:pPr>
            <a:endParaRPr lang="en-GB" dirty="0" smtClean="0"/>
          </a:p>
          <a:p>
            <a:pPr>
              <a:buNone/>
            </a:pPr>
            <a:endParaRPr lang="en-GB" dirty="0" smtClean="0"/>
          </a:p>
          <a:p>
            <a:pPr algn="ctr">
              <a:buNone/>
            </a:pPr>
            <a:r>
              <a:rPr lang="en-GB" sz="6000" b="1" dirty="0" err="1" smtClean="0">
                <a:solidFill>
                  <a:schemeClr val="bg1"/>
                </a:solidFill>
              </a:rPr>
              <a:t>Antonine</a:t>
            </a:r>
            <a:r>
              <a:rPr lang="en-GB" sz="6000" b="1" dirty="0" smtClean="0">
                <a:solidFill>
                  <a:schemeClr val="bg1"/>
                </a:solidFill>
              </a:rPr>
              <a:t> Plague</a:t>
            </a:r>
            <a:endParaRPr lang="en-GB" sz="6000" b="1"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640960" cy="1124744"/>
          </a:xfrm>
        </p:spPr>
        <p:txBody>
          <a:bodyPr>
            <a:normAutofit/>
          </a:bodyPr>
          <a:lstStyle/>
          <a:p>
            <a:r>
              <a:rPr lang="en-GB" dirty="0" smtClean="0">
                <a:solidFill>
                  <a:schemeClr val="bg1"/>
                </a:solidFill>
              </a:rPr>
              <a:t>The Great Outbreak – AD 165/66</a:t>
            </a:r>
            <a:endParaRPr lang="en-GB" dirty="0">
              <a:solidFill>
                <a:schemeClr val="bg1"/>
              </a:solidFill>
            </a:endParaRPr>
          </a:p>
        </p:txBody>
      </p:sp>
      <p:sp>
        <p:nvSpPr>
          <p:cNvPr id="3" name="Content Placeholder 2"/>
          <p:cNvSpPr>
            <a:spLocks noGrp="1"/>
          </p:cNvSpPr>
          <p:nvPr>
            <p:ph idx="1"/>
          </p:nvPr>
        </p:nvSpPr>
        <p:spPr>
          <a:xfrm>
            <a:off x="179512" y="1034837"/>
            <a:ext cx="8856984" cy="2250147"/>
          </a:xfrm>
        </p:spPr>
        <p:txBody>
          <a:bodyPr>
            <a:normAutofit fontScale="77500" lnSpcReduction="20000"/>
          </a:bodyPr>
          <a:lstStyle/>
          <a:p>
            <a:pPr marL="137160" indent="0">
              <a:buNone/>
            </a:pPr>
            <a:r>
              <a:rPr lang="en-GB" dirty="0">
                <a:solidFill>
                  <a:schemeClr val="bg1"/>
                </a:solidFill>
              </a:rPr>
              <a:t>“It was </a:t>
            </a:r>
            <a:r>
              <a:rPr lang="en-GB" dirty="0" smtClean="0">
                <a:solidFill>
                  <a:schemeClr val="bg1"/>
                </a:solidFill>
              </a:rPr>
              <a:t>his [Lucius </a:t>
            </a:r>
            <a:r>
              <a:rPr lang="en-GB" dirty="0" err="1" smtClean="0">
                <a:solidFill>
                  <a:schemeClr val="bg1"/>
                </a:solidFill>
              </a:rPr>
              <a:t>Verus</a:t>
            </a:r>
            <a:r>
              <a:rPr lang="en-GB" dirty="0" smtClean="0">
                <a:solidFill>
                  <a:schemeClr val="bg1"/>
                </a:solidFill>
              </a:rPr>
              <a:t>] </a:t>
            </a:r>
            <a:r>
              <a:rPr lang="en-GB" dirty="0">
                <a:solidFill>
                  <a:schemeClr val="bg1"/>
                </a:solidFill>
              </a:rPr>
              <a:t>fate to seem to bring a pestilence with him to whatever provinces he traversed on his return, and finally even to </a:t>
            </a:r>
            <a:r>
              <a:rPr lang="en-GB" dirty="0" smtClean="0">
                <a:solidFill>
                  <a:schemeClr val="bg1"/>
                </a:solidFill>
              </a:rPr>
              <a:t>Rome. </a:t>
            </a:r>
            <a:r>
              <a:rPr lang="en-GB" dirty="0">
                <a:solidFill>
                  <a:schemeClr val="bg1"/>
                </a:solidFill>
              </a:rPr>
              <a:t>It is believed that this pestilence originated in Babylonia, where a pestilential vapour arose in a temple of Apollo from a golden casket which a soldier had accidentally cut open, and that it spread thence over Parthia and the whole world</a:t>
            </a:r>
            <a:r>
              <a:rPr lang="en-GB" dirty="0" smtClean="0">
                <a:solidFill>
                  <a:schemeClr val="bg1"/>
                </a:solidFill>
              </a:rPr>
              <a:t>. </a:t>
            </a:r>
            <a:r>
              <a:rPr lang="en-GB" dirty="0">
                <a:solidFill>
                  <a:schemeClr val="bg1"/>
                </a:solidFill>
              </a:rPr>
              <a:t>Lucius </a:t>
            </a:r>
            <a:r>
              <a:rPr lang="en-GB" dirty="0" err="1">
                <a:solidFill>
                  <a:schemeClr val="bg1"/>
                </a:solidFill>
              </a:rPr>
              <a:t>Verus</a:t>
            </a:r>
            <a:r>
              <a:rPr lang="en-GB" dirty="0">
                <a:solidFill>
                  <a:schemeClr val="bg1"/>
                </a:solidFill>
              </a:rPr>
              <a:t>, however, is not to blame for this so much as Cassius, who stormed Seleucia in violation of an </a:t>
            </a:r>
            <a:r>
              <a:rPr lang="en-GB" dirty="0" smtClean="0">
                <a:solidFill>
                  <a:schemeClr val="bg1"/>
                </a:solidFill>
              </a:rPr>
              <a:t>agreement…”- </a:t>
            </a:r>
            <a:r>
              <a:rPr lang="en-GB" b="1" dirty="0" smtClean="0">
                <a:solidFill>
                  <a:schemeClr val="bg1"/>
                </a:solidFill>
              </a:rPr>
              <a:t>S.H.A. </a:t>
            </a:r>
            <a:r>
              <a:rPr lang="en-GB" b="1" i="1" dirty="0" err="1" smtClean="0">
                <a:solidFill>
                  <a:schemeClr val="bg1"/>
                </a:solidFill>
              </a:rPr>
              <a:t>Verus</a:t>
            </a:r>
            <a:r>
              <a:rPr lang="en-GB" b="1" i="1" dirty="0" smtClean="0">
                <a:solidFill>
                  <a:schemeClr val="bg1"/>
                </a:solidFill>
              </a:rPr>
              <a:t> </a:t>
            </a:r>
            <a:r>
              <a:rPr lang="en-GB" b="1" dirty="0" smtClean="0">
                <a:solidFill>
                  <a:schemeClr val="bg1"/>
                </a:solidFill>
              </a:rPr>
              <a:t>8.1-3.</a:t>
            </a:r>
          </a:p>
          <a:p>
            <a:pPr marL="137160" indent="0">
              <a:buNone/>
            </a:pPr>
            <a:endParaRPr lang="en-GB" dirty="0" smtClean="0">
              <a:solidFill>
                <a:schemeClr val="bg1"/>
              </a:solidFill>
            </a:endParaRPr>
          </a:p>
          <a:p>
            <a:endParaRPr lang="en-GB" dirty="0">
              <a:solidFill>
                <a:schemeClr val="bg1"/>
              </a:solidFill>
            </a:endParaRPr>
          </a:p>
          <a:p>
            <a:endParaRPr lang="en-GB" dirty="0">
              <a:solidFill>
                <a:schemeClr val="bg1"/>
              </a:solidFill>
            </a:endParaRPr>
          </a:p>
        </p:txBody>
      </p:sp>
      <p:sp>
        <p:nvSpPr>
          <p:cNvPr id="4" name="Content Placeholder 2"/>
          <p:cNvSpPr txBox="1">
            <a:spLocks/>
          </p:cNvSpPr>
          <p:nvPr/>
        </p:nvSpPr>
        <p:spPr>
          <a:xfrm>
            <a:off x="0" y="3356992"/>
            <a:ext cx="9036496" cy="3501008"/>
          </a:xfrm>
          <a:prstGeom prst="rect">
            <a:avLst/>
          </a:prstGeom>
        </p:spPr>
        <p:txBody>
          <a:bodyPr vert="horz">
            <a:normAutofit fontScale="775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Galen describes a number of symptoms, including fever, vomiting, rank breath, mucus, coughs and ulcerations of the </a:t>
            </a:r>
            <a:r>
              <a:rPr lang="en-GB" dirty="0" err="1" smtClean="0">
                <a:solidFill>
                  <a:schemeClr val="bg1"/>
                </a:solidFill>
              </a:rPr>
              <a:t>larnyx</a:t>
            </a:r>
            <a:r>
              <a:rPr lang="en-GB" dirty="0" smtClean="0">
                <a:solidFill>
                  <a:schemeClr val="bg1"/>
                </a:solidFill>
              </a:rPr>
              <a:t> and trachea.</a:t>
            </a:r>
          </a:p>
          <a:p>
            <a:endParaRPr lang="en-GB" sz="300" dirty="0" smtClean="0">
              <a:solidFill>
                <a:schemeClr val="bg1"/>
              </a:solidFill>
            </a:endParaRPr>
          </a:p>
          <a:p>
            <a:r>
              <a:rPr lang="en-GB" dirty="0" smtClean="0">
                <a:solidFill>
                  <a:schemeClr val="bg1"/>
                </a:solidFill>
              </a:rPr>
              <a:t>Various identifications for the plague have been made on basis of literary descriptions – </a:t>
            </a:r>
            <a:r>
              <a:rPr lang="en-GB" dirty="0" err="1" smtClean="0">
                <a:solidFill>
                  <a:schemeClr val="bg1"/>
                </a:solidFill>
              </a:rPr>
              <a:t>exanthematous</a:t>
            </a:r>
            <a:r>
              <a:rPr lang="en-GB" dirty="0" smtClean="0">
                <a:solidFill>
                  <a:schemeClr val="bg1"/>
                </a:solidFill>
              </a:rPr>
              <a:t> typhus, bubonic plague, or small-pox.</a:t>
            </a:r>
          </a:p>
          <a:p>
            <a:endParaRPr lang="en-GB" sz="300" dirty="0" smtClean="0">
              <a:solidFill>
                <a:schemeClr val="bg1"/>
              </a:solidFill>
            </a:endParaRPr>
          </a:p>
          <a:p>
            <a:r>
              <a:rPr lang="en-GB" dirty="0" smtClean="0">
                <a:solidFill>
                  <a:schemeClr val="bg1"/>
                </a:solidFill>
              </a:rPr>
              <a:t>Estimates of mortality rates vary from 1 to 2 % of Empire to 25%.  R. Littman and M. </a:t>
            </a:r>
            <a:r>
              <a:rPr lang="en-GB" dirty="0" err="1" smtClean="0">
                <a:solidFill>
                  <a:schemeClr val="bg1"/>
                </a:solidFill>
              </a:rPr>
              <a:t>Litmann</a:t>
            </a:r>
            <a:r>
              <a:rPr lang="en-GB" dirty="0" smtClean="0">
                <a:solidFill>
                  <a:schemeClr val="bg1"/>
                </a:solidFill>
              </a:rPr>
              <a:t> (1973) – argue for around 7 to 10 % on the basis of its identification as small-pox.</a:t>
            </a:r>
          </a:p>
          <a:p>
            <a:endParaRPr lang="en-GB" sz="300" dirty="0" smtClean="0">
              <a:solidFill>
                <a:schemeClr val="bg1"/>
              </a:solidFill>
            </a:endParaRPr>
          </a:p>
          <a:p>
            <a:r>
              <a:rPr lang="en-GB" dirty="0" smtClean="0">
                <a:solidFill>
                  <a:schemeClr val="bg1"/>
                </a:solidFill>
              </a:rPr>
              <a:t>Recent discovery near what would become catacombs of St Peter reveal rooms with large numbers of tightly stacked corpses.</a:t>
            </a:r>
            <a:endParaRPr lang="en-GB" dirty="0">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Outbreak of AD 189</a:t>
            </a:r>
            <a:endParaRPr lang="en-GB" dirty="0">
              <a:solidFill>
                <a:schemeClr val="bg1"/>
              </a:solidFill>
            </a:endParaRPr>
          </a:p>
        </p:txBody>
      </p:sp>
      <p:sp>
        <p:nvSpPr>
          <p:cNvPr id="3" name="Content Placeholder 2"/>
          <p:cNvSpPr>
            <a:spLocks noGrp="1"/>
          </p:cNvSpPr>
          <p:nvPr>
            <p:ph idx="1"/>
          </p:nvPr>
        </p:nvSpPr>
        <p:spPr>
          <a:xfrm>
            <a:off x="179512" y="1412776"/>
            <a:ext cx="8784976" cy="5112568"/>
          </a:xfrm>
        </p:spPr>
        <p:txBody>
          <a:bodyPr>
            <a:normAutofit fontScale="92500"/>
          </a:bodyPr>
          <a:lstStyle/>
          <a:p>
            <a:pPr marL="0">
              <a:buNone/>
            </a:pPr>
            <a:r>
              <a:rPr lang="en-GB" dirty="0" smtClean="0">
                <a:solidFill>
                  <a:schemeClr val="bg1"/>
                </a:solidFill>
              </a:rPr>
              <a:t>“About this time, plague struck all Italy. The suffering was especially severe in Rome, since the city, which received people from all over the world, was overcrowded. The city suffered great loss of both men and animals… for some said that the sweet odour, entering first, filled up the sensory passages and kept out the poison in the air; or, if any poison should enter, it would be neutralized by the stronger odours. The plague, however, continued to rage unchecked for a long time, and many men died, as well as domestic animals of all kinds. – </a:t>
            </a:r>
            <a:r>
              <a:rPr lang="en-GB" b="1" dirty="0" err="1" smtClean="0">
                <a:solidFill>
                  <a:schemeClr val="bg1"/>
                </a:solidFill>
              </a:rPr>
              <a:t>Herodian</a:t>
            </a:r>
            <a:r>
              <a:rPr lang="en-GB" b="1" dirty="0" smtClean="0">
                <a:solidFill>
                  <a:schemeClr val="bg1"/>
                </a:solidFill>
              </a:rPr>
              <a:t> 1.12</a:t>
            </a:r>
            <a:r>
              <a:rPr lang="en-GB" dirty="0" smtClean="0">
                <a:solidFill>
                  <a:schemeClr val="bg1"/>
                </a:solidFill>
              </a:rPr>
              <a:t>.</a:t>
            </a:r>
          </a:p>
          <a:p>
            <a:pPr marL="0">
              <a:buNone/>
            </a:pPr>
            <a:endParaRPr lang="en-GB" sz="1100" dirty="0">
              <a:solidFill>
                <a:schemeClr val="bg1"/>
              </a:solidFill>
            </a:endParaRPr>
          </a:p>
          <a:p>
            <a:r>
              <a:rPr lang="en-GB" dirty="0" err="1" smtClean="0">
                <a:solidFill>
                  <a:schemeClr val="bg1"/>
                </a:solidFill>
              </a:rPr>
              <a:t>Dio</a:t>
            </a:r>
            <a:r>
              <a:rPr lang="en-GB" dirty="0" smtClean="0">
                <a:solidFill>
                  <a:schemeClr val="bg1"/>
                </a:solidFill>
              </a:rPr>
              <a:t> Cassius (</a:t>
            </a:r>
            <a:r>
              <a:rPr lang="en-GB" b="1" dirty="0" smtClean="0">
                <a:solidFill>
                  <a:schemeClr val="bg1"/>
                </a:solidFill>
              </a:rPr>
              <a:t>72.14.3</a:t>
            </a:r>
            <a:r>
              <a:rPr lang="en-GB" dirty="0" smtClean="0">
                <a:solidFill>
                  <a:schemeClr val="bg1"/>
                </a:solidFill>
              </a:rPr>
              <a:t>) mentions 2,000 fatalities a day during this epidemic. </a:t>
            </a:r>
            <a:endParaRPr lang="en-GB"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lstStyle/>
          <a:p>
            <a:r>
              <a:rPr lang="en-GB" dirty="0" smtClean="0">
                <a:solidFill>
                  <a:schemeClr val="bg1"/>
                </a:solidFill>
              </a:rPr>
              <a:t>Plague of Justinian</a:t>
            </a:r>
            <a:endParaRPr lang="en-GB" dirty="0">
              <a:solidFill>
                <a:schemeClr val="bg1"/>
              </a:solidFill>
            </a:endParaRPr>
          </a:p>
        </p:txBody>
      </p:sp>
      <p:sp>
        <p:nvSpPr>
          <p:cNvPr id="3" name="Content Placeholder 2"/>
          <p:cNvSpPr>
            <a:spLocks noGrp="1"/>
          </p:cNvSpPr>
          <p:nvPr>
            <p:ph idx="1"/>
          </p:nvPr>
        </p:nvSpPr>
        <p:spPr>
          <a:xfrm>
            <a:off x="0" y="1124744"/>
            <a:ext cx="9144000" cy="5733256"/>
          </a:xfrm>
        </p:spPr>
        <p:txBody>
          <a:bodyPr>
            <a:normAutofit fontScale="85000" lnSpcReduction="10000"/>
          </a:bodyPr>
          <a:lstStyle/>
          <a:p>
            <a:r>
              <a:rPr lang="en-GB" sz="2600" dirty="0" smtClean="0">
                <a:solidFill>
                  <a:schemeClr val="bg1"/>
                </a:solidFill>
              </a:rPr>
              <a:t>Plague strikes the Byzantine Empire (eastern Roman Empire) in AD 540s</a:t>
            </a:r>
            <a:r>
              <a:rPr lang="en-GB" dirty="0" smtClean="0">
                <a:solidFill>
                  <a:schemeClr val="bg1"/>
                </a:solidFill>
              </a:rPr>
              <a:t>.</a:t>
            </a:r>
          </a:p>
          <a:p>
            <a:pPr marL="137160" indent="0">
              <a:buNone/>
            </a:pPr>
            <a:endParaRPr lang="en-GB" sz="600" dirty="0">
              <a:solidFill>
                <a:schemeClr val="bg1"/>
              </a:solidFill>
            </a:endParaRPr>
          </a:p>
          <a:p>
            <a:pPr marL="137160" indent="0">
              <a:buNone/>
            </a:pPr>
            <a:r>
              <a:rPr lang="en-GB" sz="2600" dirty="0">
                <a:solidFill>
                  <a:schemeClr val="bg1"/>
                </a:solidFill>
              </a:rPr>
              <a:t>“During these times there was a pestilence… which the whole human race came near to being annihilated… with some the body broke out with black pustules about as large as a lentil and these did not survive even one day, but all succumbed immediately. With many also a vomiting of blood ensued without visible cause and straightway brought death… Now the disease in Byzantium ran a course of four months… and afterwards the tale of dead reached five thousand each day, and again it even came to ten thousand and still more than that. – </a:t>
            </a:r>
            <a:r>
              <a:rPr lang="en-GB" sz="2600" b="1" dirty="0">
                <a:solidFill>
                  <a:schemeClr val="bg1"/>
                </a:solidFill>
              </a:rPr>
              <a:t>Procopius </a:t>
            </a:r>
            <a:r>
              <a:rPr lang="en-GB" sz="2600" b="1" i="1" dirty="0">
                <a:solidFill>
                  <a:schemeClr val="bg1"/>
                </a:solidFill>
              </a:rPr>
              <a:t>History of the Wars </a:t>
            </a:r>
            <a:r>
              <a:rPr lang="en-GB" sz="2600" b="1" dirty="0">
                <a:solidFill>
                  <a:schemeClr val="bg1"/>
                </a:solidFill>
              </a:rPr>
              <a:t>2.22-23</a:t>
            </a:r>
            <a:r>
              <a:rPr lang="en-GB" sz="2600" dirty="0" smtClean="0">
                <a:solidFill>
                  <a:schemeClr val="bg1"/>
                </a:solidFill>
              </a:rPr>
              <a:t>.</a:t>
            </a:r>
          </a:p>
          <a:p>
            <a:pPr marL="137160" indent="0">
              <a:buNone/>
            </a:pPr>
            <a:endParaRPr lang="en-GB" sz="600" dirty="0">
              <a:solidFill>
                <a:schemeClr val="bg1"/>
              </a:solidFill>
            </a:endParaRPr>
          </a:p>
          <a:p>
            <a:r>
              <a:rPr lang="en-GB" sz="2600" dirty="0" smtClean="0">
                <a:solidFill>
                  <a:schemeClr val="bg1"/>
                </a:solidFill>
              </a:rPr>
              <a:t>Examination of teeth from a plague victim in Bavaria has identified the disease as a earlier form of bubonic or </a:t>
            </a:r>
            <a:r>
              <a:rPr lang="en-GB" sz="2600" dirty="0" err="1" smtClean="0">
                <a:solidFill>
                  <a:schemeClr val="bg1"/>
                </a:solidFill>
              </a:rPr>
              <a:t>septicemic</a:t>
            </a:r>
            <a:r>
              <a:rPr lang="en-GB" sz="2600" dirty="0" smtClean="0">
                <a:solidFill>
                  <a:schemeClr val="bg1"/>
                </a:solidFill>
              </a:rPr>
              <a:t> plague (</a:t>
            </a:r>
            <a:r>
              <a:rPr lang="en-GB" sz="2600" i="1" dirty="0">
                <a:solidFill>
                  <a:schemeClr val="bg1"/>
                </a:solidFill>
              </a:rPr>
              <a:t>Yersinia </a:t>
            </a:r>
            <a:r>
              <a:rPr lang="en-GB" sz="2600" i="1" dirty="0" err="1" smtClean="0">
                <a:solidFill>
                  <a:schemeClr val="bg1"/>
                </a:solidFill>
              </a:rPr>
              <a:t>pestis</a:t>
            </a:r>
            <a:r>
              <a:rPr lang="en-GB" sz="2600" dirty="0" smtClean="0">
                <a:solidFill>
                  <a:schemeClr val="bg1"/>
                </a:solidFill>
              </a:rPr>
              <a:t>). </a:t>
            </a:r>
          </a:p>
          <a:p>
            <a:endParaRPr lang="en-GB" sz="600" dirty="0" smtClean="0">
              <a:solidFill>
                <a:schemeClr val="bg1"/>
              </a:solidFill>
            </a:endParaRPr>
          </a:p>
          <a:p>
            <a:r>
              <a:rPr lang="en-GB" sz="2600" dirty="0" smtClean="0">
                <a:solidFill>
                  <a:schemeClr val="bg1"/>
                </a:solidFill>
              </a:rPr>
              <a:t>See brief summary of this from the Guardian http</a:t>
            </a:r>
            <a:r>
              <a:rPr lang="en-GB" sz="2600" dirty="0">
                <a:solidFill>
                  <a:schemeClr val="bg1"/>
                </a:solidFill>
              </a:rPr>
              <a:t>://</a:t>
            </a:r>
            <a:r>
              <a:rPr lang="en-GB" sz="2600" dirty="0" smtClean="0">
                <a:solidFill>
                  <a:schemeClr val="bg1"/>
                </a:solidFill>
              </a:rPr>
              <a:t>www.theguardian.com/science/2014/jan/28/plague-victims-shed-light-disease-origins</a:t>
            </a:r>
          </a:p>
          <a:p>
            <a:endParaRPr lang="en-GB" sz="2600" dirty="0">
              <a:solidFill>
                <a:schemeClr val="bg1"/>
              </a:solidFill>
            </a:endParaRPr>
          </a:p>
          <a:p>
            <a:pPr marL="137160" indent="0">
              <a:buNone/>
            </a:pPr>
            <a:endParaRPr lang="en-GB" dirty="0">
              <a:solidFill>
                <a:schemeClr val="bg1"/>
              </a:solidFill>
            </a:endParaRPr>
          </a:p>
        </p:txBody>
      </p:sp>
    </p:spTree>
    <p:extLst>
      <p:ext uri="{BB962C8B-B14F-4D97-AF65-F5344CB8AC3E}">
        <p14:creationId xmlns:p14="http://schemas.microsoft.com/office/powerpoint/2010/main" val="3570470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Bibliography</a:t>
            </a:r>
            <a:endParaRPr lang="en-GB" dirty="0">
              <a:solidFill>
                <a:schemeClr val="bg1"/>
              </a:solidFill>
            </a:endParaRPr>
          </a:p>
        </p:txBody>
      </p:sp>
      <p:sp>
        <p:nvSpPr>
          <p:cNvPr id="3" name="Content Placeholder 2"/>
          <p:cNvSpPr>
            <a:spLocks noGrp="1"/>
          </p:cNvSpPr>
          <p:nvPr>
            <p:ph idx="1"/>
          </p:nvPr>
        </p:nvSpPr>
        <p:spPr>
          <a:xfrm>
            <a:off x="179512" y="1484784"/>
            <a:ext cx="8784976" cy="5373216"/>
          </a:xfrm>
        </p:spPr>
        <p:txBody>
          <a:bodyPr>
            <a:normAutofit fontScale="92500" lnSpcReduction="20000"/>
          </a:bodyPr>
          <a:lstStyle/>
          <a:p>
            <a:r>
              <a:rPr lang="en-GB" dirty="0" smtClean="0">
                <a:solidFill>
                  <a:schemeClr val="bg1"/>
                </a:solidFill>
              </a:rPr>
              <a:t>Patterson, J. R. 2008: ‘Living and Dying in the City of Rome: houses and tombs’, in </a:t>
            </a:r>
            <a:r>
              <a:rPr lang="en-GB" dirty="0" err="1" smtClean="0">
                <a:solidFill>
                  <a:schemeClr val="bg1"/>
                </a:solidFill>
              </a:rPr>
              <a:t>Coulston</a:t>
            </a:r>
            <a:r>
              <a:rPr lang="en-GB" dirty="0" smtClean="0">
                <a:solidFill>
                  <a:schemeClr val="bg1"/>
                </a:solidFill>
              </a:rPr>
              <a:t>, J., and Dodge, H. (eds.), </a:t>
            </a:r>
            <a:r>
              <a:rPr lang="en-GB" i="1" dirty="0" smtClean="0">
                <a:solidFill>
                  <a:schemeClr val="bg1"/>
                </a:solidFill>
              </a:rPr>
              <a:t>Ancient Rome: The Archaeology of the Eternal City </a:t>
            </a:r>
            <a:r>
              <a:rPr lang="en-GB" dirty="0" smtClean="0">
                <a:solidFill>
                  <a:schemeClr val="bg1"/>
                </a:solidFill>
              </a:rPr>
              <a:t>(Oxford: Oxford University School of Archaeology): 259-289.</a:t>
            </a:r>
            <a:endParaRPr lang="en-GB" sz="1000" dirty="0" smtClean="0">
              <a:solidFill>
                <a:schemeClr val="bg1"/>
              </a:solidFill>
            </a:endParaRPr>
          </a:p>
          <a:p>
            <a:pPr>
              <a:buNone/>
            </a:pPr>
            <a:endParaRPr lang="en-GB" sz="1200" dirty="0" smtClean="0">
              <a:solidFill>
                <a:schemeClr val="bg1"/>
              </a:solidFill>
            </a:endParaRPr>
          </a:p>
          <a:p>
            <a:r>
              <a:rPr lang="en-GB" dirty="0" smtClean="0">
                <a:solidFill>
                  <a:schemeClr val="bg1"/>
                </a:solidFill>
              </a:rPr>
              <a:t>Littman, R. J., and Littman, M. L. 1973: ‘Galen and the </a:t>
            </a:r>
            <a:r>
              <a:rPr lang="en-GB" dirty="0" err="1" smtClean="0">
                <a:solidFill>
                  <a:schemeClr val="bg1"/>
                </a:solidFill>
              </a:rPr>
              <a:t>Antonine</a:t>
            </a:r>
            <a:r>
              <a:rPr lang="en-GB" dirty="0" smtClean="0">
                <a:solidFill>
                  <a:schemeClr val="bg1"/>
                </a:solidFill>
              </a:rPr>
              <a:t> Plague’, </a:t>
            </a:r>
            <a:r>
              <a:rPr lang="en-GB" i="1" dirty="0" smtClean="0">
                <a:solidFill>
                  <a:schemeClr val="bg1"/>
                </a:solidFill>
              </a:rPr>
              <a:t>The American Journal of Philology </a:t>
            </a:r>
            <a:r>
              <a:rPr lang="en-GB" dirty="0" smtClean="0">
                <a:solidFill>
                  <a:schemeClr val="bg1"/>
                </a:solidFill>
              </a:rPr>
              <a:t>94 (3): 243-255.</a:t>
            </a:r>
          </a:p>
          <a:p>
            <a:endParaRPr lang="en-GB" sz="1100" dirty="0" smtClean="0">
              <a:solidFill>
                <a:schemeClr val="bg1"/>
              </a:solidFill>
            </a:endParaRPr>
          </a:p>
          <a:p>
            <a:r>
              <a:rPr lang="en-GB" dirty="0" smtClean="0">
                <a:solidFill>
                  <a:schemeClr val="bg1"/>
                </a:solidFill>
              </a:rPr>
              <a:t>Shaw, B. D. 1996: ‘Seasons of Death: Aspects of Mortality in Imperial Rome’, </a:t>
            </a:r>
            <a:r>
              <a:rPr lang="en-GB" i="1" dirty="0" smtClean="0">
                <a:solidFill>
                  <a:schemeClr val="bg1"/>
                </a:solidFill>
              </a:rPr>
              <a:t>JRS </a:t>
            </a:r>
            <a:r>
              <a:rPr lang="en-GB" dirty="0" smtClean="0">
                <a:solidFill>
                  <a:schemeClr val="bg1"/>
                </a:solidFill>
              </a:rPr>
              <a:t>86: 100-138.</a:t>
            </a:r>
          </a:p>
          <a:p>
            <a:endParaRPr lang="en-GB" sz="1100" dirty="0" smtClean="0">
              <a:solidFill>
                <a:schemeClr val="bg1"/>
              </a:solidFill>
            </a:endParaRPr>
          </a:p>
          <a:p>
            <a:r>
              <a:rPr lang="en-GB" dirty="0" err="1" smtClean="0">
                <a:solidFill>
                  <a:schemeClr val="bg1"/>
                </a:solidFill>
              </a:rPr>
              <a:t>Morens</a:t>
            </a:r>
            <a:r>
              <a:rPr lang="en-GB" dirty="0" smtClean="0">
                <a:solidFill>
                  <a:schemeClr val="bg1"/>
                </a:solidFill>
              </a:rPr>
              <a:t>, D. M., and Littman, R. J. 1992: ‘Epidemiology of the Plague of Athens’, </a:t>
            </a:r>
            <a:r>
              <a:rPr lang="en-GB" i="1" dirty="0" smtClean="0">
                <a:solidFill>
                  <a:schemeClr val="bg1"/>
                </a:solidFill>
              </a:rPr>
              <a:t>Transactions of the American Philological Association </a:t>
            </a:r>
            <a:r>
              <a:rPr lang="en-GB" dirty="0" smtClean="0">
                <a:solidFill>
                  <a:schemeClr val="bg1"/>
                </a:solidFill>
              </a:rPr>
              <a:t>122: 271-304.</a:t>
            </a:r>
          </a:p>
          <a:p>
            <a:endParaRPr lang="en-GB" dirty="0" smtClean="0">
              <a:solidFill>
                <a:schemeClr val="bg1"/>
              </a:solidFill>
            </a:endParaRPr>
          </a:p>
          <a:p>
            <a:endParaRPr lang="en-GB" dirty="0" smtClean="0">
              <a:solidFill>
                <a:schemeClr val="bg1"/>
              </a:solidFill>
            </a:endParaRPr>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TotalTime>
  <Words>1849</Words>
  <Application>Microsoft Office PowerPoint</Application>
  <PresentationFormat>On-screen Show (4:3)</PresentationFormat>
  <Paragraphs>122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Book Antiqua</vt:lpstr>
      <vt:lpstr>Lucida Sans</vt:lpstr>
      <vt:lpstr>Wingdings</vt:lpstr>
      <vt:lpstr>Wingdings 2</vt:lpstr>
      <vt:lpstr>Wingdings 3</vt:lpstr>
      <vt:lpstr>Apex</vt:lpstr>
      <vt:lpstr>Everyday Life in Ancient Rome</vt:lpstr>
      <vt:lpstr>Causes of Disease</vt:lpstr>
      <vt:lpstr>PowerPoint Presentation</vt:lpstr>
      <vt:lpstr>Notions of Disease</vt:lpstr>
      <vt:lpstr>PowerPoint Presentation</vt:lpstr>
      <vt:lpstr>Pestilence in Rome</vt:lpstr>
      <vt:lpstr>Malaria and Seasonal Mortality</vt:lpstr>
      <vt:lpstr>Seasonal Mortality</vt:lpstr>
      <vt:lpstr>PowerPoint Presentation</vt:lpstr>
      <vt:lpstr>Summer “Recess” for the Elite</vt:lpstr>
      <vt:lpstr>PowerPoint Presentation</vt:lpstr>
      <vt:lpstr>Afflictions and Remedies</vt:lpstr>
      <vt:lpstr>Leprosy</vt:lpstr>
      <vt:lpstr>Hygiene in Rome</vt:lpstr>
      <vt:lpstr>PowerPoint Presentation</vt:lpstr>
      <vt:lpstr>The Great Outbreak – AD 165/66</vt:lpstr>
      <vt:lpstr>Outbreak of AD 189</vt:lpstr>
      <vt:lpstr>Plague of Justinian</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m.cobb</dc:creator>
  <cp:lastModifiedBy>Matthew Cobb</cp:lastModifiedBy>
  <cp:revision>81</cp:revision>
  <dcterms:created xsi:type="dcterms:W3CDTF">2014-01-13T10:39:15Z</dcterms:created>
  <dcterms:modified xsi:type="dcterms:W3CDTF">2018-12-24T09:44:57Z</dcterms:modified>
</cp:coreProperties>
</file>