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notesMasterIdLst>
    <p:notesMasterId r:id="rId30"/>
  </p:notesMasterIdLst>
  <p:sldIdLst>
    <p:sldId id="256" r:id="rId2"/>
    <p:sldId id="291" r:id="rId3"/>
    <p:sldId id="288" r:id="rId4"/>
    <p:sldId id="260" r:id="rId5"/>
    <p:sldId id="293" r:id="rId6"/>
    <p:sldId id="266" r:id="rId7"/>
    <p:sldId id="292" r:id="rId8"/>
    <p:sldId id="265" r:id="rId9"/>
    <p:sldId id="295" r:id="rId10"/>
    <p:sldId id="261" r:id="rId11"/>
    <p:sldId id="294" r:id="rId12"/>
    <p:sldId id="262" r:id="rId13"/>
    <p:sldId id="268" r:id="rId14"/>
    <p:sldId id="277" r:id="rId15"/>
    <p:sldId id="273" r:id="rId16"/>
    <p:sldId id="263" r:id="rId17"/>
    <p:sldId id="275" r:id="rId18"/>
    <p:sldId id="257" r:id="rId19"/>
    <p:sldId id="271" r:id="rId20"/>
    <p:sldId id="289" r:id="rId21"/>
    <p:sldId id="280" r:id="rId22"/>
    <p:sldId id="285" r:id="rId23"/>
    <p:sldId id="286" r:id="rId24"/>
    <p:sldId id="287" r:id="rId25"/>
    <p:sldId id="284" r:id="rId26"/>
    <p:sldId id="282" r:id="rId27"/>
    <p:sldId id="283" r:id="rId28"/>
    <p:sldId id="26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86"/>
    <p:restoredTop sz="67495"/>
  </p:normalViewPr>
  <p:slideViewPr>
    <p:cSldViewPr snapToGrid="0" snapToObjects="1">
      <p:cViewPr>
        <p:scale>
          <a:sx n="87" d="100"/>
          <a:sy n="87" d="100"/>
        </p:scale>
        <p:origin x="1728" y="760"/>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904CF-F56A-7F47-9691-DFE468B106F6}" type="datetimeFigureOut">
              <a:rPr lang="en-US" smtClean="0"/>
              <a:t>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3D0EC1-8571-6840-8749-5111D53C8E0F}" type="slidenum">
              <a:rPr lang="en-US" smtClean="0"/>
              <a:t>‹#›</a:t>
            </a:fld>
            <a:endParaRPr lang="en-US"/>
          </a:p>
        </p:txBody>
      </p:sp>
    </p:spTree>
    <p:extLst>
      <p:ext uri="{BB962C8B-B14F-4D97-AF65-F5344CB8AC3E}">
        <p14:creationId xmlns:p14="http://schemas.microsoft.com/office/powerpoint/2010/main" val="2055078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fontana.nccardinal.org/eg/opac/record/3905939?bool=and;bool=and;bool=and;qtype=keyword;qtype=title;qtype=author;contains=contains;contains=contains;contains=contains;query=;query=hamlet;query=;_adv=1;detail_record_view=0;locg=155;pubdate=is;page=1" TargetMode="External"/><Relationship Id="rId4" Type="http://schemas.openxmlformats.org/officeDocument/2006/relationships/hyperlink" Target="https://www.youtube.com/watch?v=Xv2VIEY9-A8" TargetMode="External"/><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kXmdTUfsfmI" TargetMode="External"/><Relationship Id="rId4" Type="http://schemas.openxmlformats.org/officeDocument/2006/relationships/hyperlink" Target="https://www.youtube.com/watch?v=16rSsThMDiU" TargetMode="External"/><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 Id="rId3" Type="http://schemas.openxmlformats.org/officeDocument/2006/relationships/hyperlink" Target="https://www.youtube.com/watch?v=4Y3izEP3o4Y" TargetMode="Externa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 the roots of Nordic noir are grimly steeped in suicide, porn, existential angst...</a:t>
            </a:r>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a:t>
            </a:fld>
            <a:endParaRPr lang="en-US"/>
          </a:p>
        </p:txBody>
      </p:sp>
    </p:spTree>
    <p:extLst>
      <p:ext uri="{BB962C8B-B14F-4D97-AF65-F5344CB8AC3E}">
        <p14:creationId xmlns:p14="http://schemas.microsoft.com/office/powerpoint/2010/main" val="1334057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is-IS" sz="1200" dirty="0" smtClean="0">
                <a:latin typeface="Helvetica Neue" charset="0"/>
                <a:ea typeface="Helvetica Neue" charset="0"/>
                <a:cs typeface="Helvetica Neue" charset="0"/>
              </a:rPr>
              <a:t>It is probably best thought of as an attitude characteristic of the modern spirit, a powerful and complex cultural movement erupting on the edges of the Romantic tradition, and therefore a result of some of the same cultural energies which led to surrealism, expressionism and literary naturalism.</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3</a:t>
            </a:fld>
            <a:endParaRPr lang="en-US"/>
          </a:p>
        </p:txBody>
      </p:sp>
    </p:spTree>
    <p:extLst>
      <p:ext uri="{BB962C8B-B14F-4D97-AF65-F5344CB8AC3E}">
        <p14:creationId xmlns:p14="http://schemas.microsoft.com/office/powerpoint/2010/main" val="1655494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Helvetica Neue Light" charset="0"/>
                <a:ea typeface="Helvetica Neue Light" charset="0"/>
                <a:cs typeface="Helvetica Neue Light" charset="0"/>
              </a:rPr>
              <a:t>The artist who expresses this suffering is a true artist.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Helvetica Neue Light" charset="0"/>
              <a:ea typeface="Helvetica Neue Light" charset="0"/>
              <a:cs typeface="Helvetica Neue Light"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Helvetica Neue Light" charset="0"/>
                <a:ea typeface="Helvetica Neue Light" charset="0"/>
                <a:cs typeface="Helvetica Neue Light" charset="0"/>
              </a:rPr>
              <a:t>We have art in order to not die from the truth</a:t>
            </a:r>
            <a:r>
              <a:rPr lang="is-IS" sz="1200" dirty="0" smtClean="0">
                <a:latin typeface="Helvetica Neue Light" charset="0"/>
                <a:ea typeface="Helvetica Neue Light" charset="0"/>
                <a:cs typeface="Helvetica Neue Light" charset="0"/>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is-IS" sz="1200" dirty="0" smtClean="0">
              <a:latin typeface="Helvetica Neue Light" charset="0"/>
              <a:ea typeface="Helvetica Neue Light" charset="0"/>
              <a:cs typeface="Helvetica Neue Light"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Helvetica Neue Light" charset="0"/>
              <a:ea typeface="Helvetica Neue Light" charset="0"/>
              <a:cs typeface="Helvetica Neue Light" charset="0"/>
            </a:endParaRP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4</a:t>
            </a:fld>
            <a:endParaRPr lang="en-US"/>
          </a:p>
        </p:txBody>
      </p:sp>
    </p:spTree>
    <p:extLst>
      <p:ext uri="{BB962C8B-B14F-4D97-AF65-F5344CB8AC3E}">
        <p14:creationId xmlns:p14="http://schemas.microsoft.com/office/powerpoint/2010/main" val="1586914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Font typeface="Arial" panose="020B0604020202020204" pitchFamily="34" charset="0"/>
              <a:buNone/>
            </a:pPr>
            <a:r>
              <a:rPr lang="en-US" sz="1200" b="1" dirty="0" smtClean="0">
                <a:latin typeface="Helvetica Neue Light" charset="0"/>
                <a:ea typeface="Helvetica Neue Light" charset="0"/>
                <a:cs typeface="Helvetica Neue Light" charset="0"/>
              </a:rPr>
              <a:t>Nietzsche</a:t>
            </a:r>
            <a:r>
              <a:rPr lang="en-US" sz="1200" dirty="0" smtClean="0">
                <a:latin typeface="Helvetica Neue Light" charset="0"/>
                <a:ea typeface="Helvetica Neue Light" charset="0"/>
                <a:cs typeface="Helvetica Neue Light" charset="0"/>
              </a:rPr>
              <a:t> says because god doesn’t exist we, as humans, are thrown back upon ourselves.  </a:t>
            </a:r>
          </a:p>
          <a:p>
            <a:pPr marL="0" indent="0" algn="just">
              <a:lnSpc>
                <a:spcPct val="150000"/>
              </a:lnSpc>
              <a:buFont typeface="Arial" panose="020B0604020202020204" pitchFamily="34" charset="0"/>
              <a:buNone/>
            </a:pPr>
            <a:r>
              <a:rPr lang="en-US" sz="1200" dirty="0" smtClean="0">
                <a:latin typeface="Helvetica Neue Light" charset="0"/>
                <a:ea typeface="Helvetica Neue Light" charset="0"/>
                <a:cs typeface="Helvetica Neue Light" charset="0"/>
              </a:rPr>
              <a:t>The nature of who we are is based on two impulses; order and chaos.  We can’t have one without the other.  </a:t>
            </a:r>
          </a:p>
          <a:p>
            <a:pPr marL="0" indent="0" algn="just">
              <a:lnSpc>
                <a:spcPct val="150000"/>
              </a:lnSpc>
              <a:buFont typeface="Arial" panose="020B0604020202020204" pitchFamily="34" charset="0"/>
              <a:buNone/>
            </a:pPr>
            <a:r>
              <a:rPr lang="en-US" sz="1200" b="1" dirty="0" smtClean="0">
                <a:latin typeface="Helvetica Neue Light" charset="0"/>
                <a:ea typeface="Helvetica Neue Light" charset="0"/>
                <a:cs typeface="Helvetica Neue Light" charset="0"/>
              </a:rPr>
              <a:t>Order and chaos </a:t>
            </a:r>
            <a:r>
              <a:rPr lang="en-US" sz="1200" dirty="0" smtClean="0">
                <a:latin typeface="Helvetica Neue Light" charset="0"/>
                <a:ea typeface="Helvetica Neue Light" charset="0"/>
                <a:cs typeface="Helvetica Neue Light" charset="0"/>
              </a:rPr>
              <a:t>are the basis of human suffering.  </a:t>
            </a:r>
          </a:p>
          <a:p>
            <a:pPr marL="0" indent="0" algn="just">
              <a:lnSpc>
                <a:spcPct val="150000"/>
              </a:lnSpc>
              <a:buFont typeface="Arial" panose="020B0604020202020204" pitchFamily="34" charset="0"/>
              <a:buNone/>
            </a:pPr>
            <a:r>
              <a:rPr lang="en-US" sz="1200" dirty="0" smtClean="0">
                <a:latin typeface="Helvetica Neue Light" charset="0"/>
                <a:ea typeface="Helvetica Neue Light" charset="0"/>
                <a:cs typeface="Helvetica Neue Light" charset="0"/>
              </a:rPr>
              <a:t>Belief in god creates a false sense about our existence and masks our true nature which is dominated by the tension between order and chaos in our lives.  </a:t>
            </a:r>
          </a:p>
          <a:p>
            <a:pPr marL="0" indent="0" algn="just">
              <a:lnSpc>
                <a:spcPct val="150000"/>
              </a:lnSpc>
              <a:buFont typeface="Arial" panose="020B0604020202020204" pitchFamily="34" charset="0"/>
              <a:buNone/>
            </a:pPr>
            <a:r>
              <a:rPr lang="en-US" sz="1200" dirty="0" smtClean="0">
                <a:latin typeface="Helvetica Neue Light" charset="0"/>
                <a:ea typeface="Helvetica Neue Light" charset="0"/>
                <a:cs typeface="Helvetica Neue Light" charset="0"/>
              </a:rPr>
              <a:t>Nietzsche associates </a:t>
            </a:r>
            <a:r>
              <a:rPr lang="en-US" sz="1200" b="1" dirty="0" smtClean="0">
                <a:latin typeface="Helvetica Neue Light" charset="0"/>
                <a:ea typeface="Helvetica Neue Light" charset="0"/>
                <a:cs typeface="Helvetica Neue Light" charset="0"/>
              </a:rPr>
              <a:t>order and chaos </a:t>
            </a:r>
            <a:r>
              <a:rPr lang="en-US" sz="1200" dirty="0" smtClean="0">
                <a:latin typeface="Helvetica Neue Light" charset="0"/>
                <a:ea typeface="Helvetica Neue Light" charset="0"/>
                <a:cs typeface="Helvetica Neue Light" charset="0"/>
              </a:rPr>
              <a:t>with the gods </a:t>
            </a:r>
            <a:r>
              <a:rPr lang="en-US" sz="1200" b="1" dirty="0" smtClean="0">
                <a:latin typeface="Helvetica Neue Light" charset="0"/>
                <a:ea typeface="Helvetica Neue Light" charset="0"/>
                <a:cs typeface="Helvetica Neue Light" charset="0"/>
              </a:rPr>
              <a:t>Apollo - order and Dionysus - chaos.  </a:t>
            </a:r>
            <a:r>
              <a:rPr lang="en-US" sz="1200" dirty="0" smtClean="0">
                <a:latin typeface="Helvetica Neue Light" charset="0"/>
                <a:ea typeface="Helvetica Neue Light" charset="0"/>
                <a:cs typeface="Helvetica Neue Light" charset="0"/>
              </a:rPr>
              <a:t>Therefore human existence is tragic.</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Helvetica Neue" charset="0"/>
              <a:ea typeface="Helvetica Neue" charset="0"/>
              <a:cs typeface="Helvetica Neue"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Helvetica Neue" charset="0"/>
              <a:ea typeface="Helvetica Neue" charset="0"/>
              <a:cs typeface="Helvetica Neue"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Helvetica Neue" charset="0"/>
              <a:ea typeface="Helvetica Neue" charset="0"/>
              <a:cs typeface="Helvetica Neue" charset="0"/>
            </a:endParaRPr>
          </a:p>
          <a:p>
            <a:pPr marL="0" lvl="0" indent="0" algn="just">
              <a:buNone/>
            </a:pPr>
            <a:r>
              <a:rPr lang="en-US" sz="1200" dirty="0" smtClean="0">
                <a:latin typeface="Helvetica Neue" charset="0"/>
                <a:ea typeface="Helvetica Neue" charset="0"/>
                <a:cs typeface="Helvetica Neue" charset="0"/>
              </a:rPr>
              <a:t>1. </a:t>
            </a:r>
            <a:r>
              <a:rPr lang="en-US" sz="1200" b="1" dirty="0" smtClean="0">
                <a:latin typeface="Helvetica Neue" charset="0"/>
                <a:ea typeface="Helvetica Neue" charset="0"/>
                <a:cs typeface="Helvetica Neue" charset="0"/>
              </a:rPr>
              <a:t>Antichrist </a:t>
            </a:r>
            <a:r>
              <a:rPr lang="en-US" sz="1200" dirty="0" smtClean="0">
                <a:latin typeface="Helvetica Neue" charset="0"/>
                <a:ea typeface="Helvetica Neue" charset="0"/>
                <a:cs typeface="Helvetica Neue" charset="0"/>
              </a:rPr>
              <a:t>- state of the true artist is anti-Christian.</a:t>
            </a:r>
          </a:p>
          <a:p>
            <a:pPr marL="0" lvl="0" indent="0" algn="just">
              <a:lnSpc>
                <a:spcPct val="150000"/>
              </a:lnSpc>
              <a:buNone/>
            </a:pPr>
            <a:r>
              <a:rPr lang="en-US" sz="1200" dirty="0" smtClean="0">
                <a:latin typeface="Helvetica Neue" charset="0"/>
                <a:ea typeface="Helvetica Neue" charset="0"/>
                <a:cs typeface="Helvetica Neue" charset="0"/>
              </a:rPr>
              <a:t>2. </a:t>
            </a:r>
            <a:r>
              <a:rPr lang="en-US" sz="1200" b="1" dirty="0" smtClean="0">
                <a:latin typeface="Helvetica Neue" charset="0"/>
                <a:ea typeface="Helvetica Neue" charset="0"/>
                <a:cs typeface="Helvetica Neue" charset="0"/>
              </a:rPr>
              <a:t>Apollo and Dionysus </a:t>
            </a:r>
            <a:r>
              <a:rPr lang="en-US" sz="1200" dirty="0" smtClean="0">
                <a:latin typeface="Helvetica Neue" charset="0"/>
                <a:ea typeface="Helvetica Neue" charset="0"/>
                <a:cs typeface="Helvetica Neue" charset="0"/>
              </a:rPr>
              <a:t>- it is through the battle between the  two impulses of order an chaos that true art is born</a:t>
            </a:r>
          </a:p>
          <a:p>
            <a:pPr marL="0" indent="0" algn="just">
              <a:lnSpc>
                <a:spcPct val="150000"/>
              </a:lnSpc>
              <a:buNone/>
            </a:pPr>
            <a:r>
              <a:rPr lang="en-US" sz="1200" dirty="0" smtClean="0">
                <a:latin typeface="Helvetica Neue" charset="0"/>
                <a:ea typeface="Helvetica Neue" charset="0"/>
                <a:cs typeface="Helvetica Neue" charset="0"/>
              </a:rPr>
              <a:t>3. </a:t>
            </a:r>
            <a:r>
              <a:rPr lang="en-US" sz="1200" b="1" dirty="0" smtClean="0">
                <a:latin typeface="Helvetica Neue" charset="0"/>
                <a:ea typeface="Helvetica Neue" charset="0"/>
                <a:cs typeface="Helvetica Neue" charset="0"/>
              </a:rPr>
              <a:t>Nature of the true artist </a:t>
            </a:r>
            <a:r>
              <a:rPr lang="en-US" sz="1200" dirty="0" smtClean="0">
                <a:latin typeface="Helvetica Neue" charset="0"/>
                <a:ea typeface="Helvetica Neue" charset="0"/>
                <a:cs typeface="Helvetica Neue" charset="0"/>
              </a:rPr>
              <a:t>- </a:t>
            </a:r>
            <a:r>
              <a:rPr lang="en-US" sz="1200" b="1" dirty="0" smtClean="0">
                <a:latin typeface="Helvetica Neue" charset="0"/>
                <a:ea typeface="Helvetica Neue" charset="0"/>
                <a:cs typeface="Helvetica Neue" charset="0"/>
              </a:rPr>
              <a:t>Apollo</a:t>
            </a:r>
            <a:r>
              <a:rPr lang="en-US" sz="1200" dirty="0" smtClean="0">
                <a:latin typeface="Helvetica Neue" charset="0"/>
                <a:ea typeface="Helvetica Neue" charset="0"/>
                <a:cs typeface="Helvetica Neue" charset="0"/>
              </a:rPr>
              <a:t> represents pictorial form of the individual. But on its own it is mere imitation.  It needs the dangerous primal power of </a:t>
            </a:r>
            <a:r>
              <a:rPr lang="en-US" sz="1200" b="1" dirty="0" smtClean="0">
                <a:latin typeface="Helvetica Neue" charset="0"/>
                <a:ea typeface="Helvetica Neue" charset="0"/>
                <a:cs typeface="Helvetica Neue" charset="0"/>
              </a:rPr>
              <a:t>Dionysian</a:t>
            </a:r>
            <a:r>
              <a:rPr lang="en-US" sz="1200" dirty="0" smtClean="0">
                <a:latin typeface="Helvetica Neue" charset="0"/>
                <a:ea typeface="Helvetica Neue" charset="0"/>
                <a:cs typeface="Helvetica Neue" charset="0"/>
              </a:rPr>
              <a:t> drunken mysticism which is the formless desire in all of us for the infinite/complete mystic oneness.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Helvetica Neue" charset="0"/>
                <a:ea typeface="Helvetica Neue" charset="0"/>
                <a:cs typeface="Helvetica Neue" charset="0"/>
              </a:rPr>
              <a:t>4. </a:t>
            </a:r>
            <a:r>
              <a:rPr lang="en-US" sz="1200" b="1" dirty="0" smtClean="0">
                <a:latin typeface="Helvetica Neue" charset="0"/>
                <a:ea typeface="Helvetica Neue" charset="0"/>
                <a:cs typeface="Helvetica Neue" charset="0"/>
              </a:rPr>
              <a:t>The tragic state of the artist who lives with both joy and pain.  </a:t>
            </a:r>
            <a:r>
              <a:rPr lang="en-US" sz="1200" dirty="0" smtClean="0">
                <a:latin typeface="Helvetica Neue" charset="0"/>
                <a:ea typeface="Helvetica Neue" charset="0"/>
                <a:cs typeface="Helvetica Neue" charset="0"/>
              </a:rPr>
              <a:t>The reference  to dismemberment into individuals’ is about the loss of god/infinite oneness. We are just humans who suffer because our desire for eternal oneness remains unfulfilled.  We are just left with </a:t>
            </a:r>
            <a:r>
              <a:rPr lang="en-US" sz="1200" b="1" dirty="0" smtClean="0">
                <a:latin typeface="Helvetica Neue" charset="0"/>
                <a:ea typeface="Helvetica Neue" charset="0"/>
                <a:cs typeface="Helvetica Neue" charset="0"/>
              </a:rPr>
              <a:t>dread</a:t>
            </a:r>
            <a:r>
              <a:rPr lang="en-US" sz="1200" dirty="0" smtClean="0">
                <a:latin typeface="Helvetica Neue" charset="0"/>
                <a:ea typeface="Helvetica Neue" charset="0"/>
                <a:cs typeface="Helvetica Neue" charset="0"/>
              </a:rPr>
              <a:t> about the reality of our existence without god and the reality of death.</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6</a:t>
            </a:fld>
            <a:endParaRPr lang="en-US"/>
          </a:p>
        </p:txBody>
      </p:sp>
    </p:spTree>
    <p:extLst>
      <p:ext uri="{BB962C8B-B14F-4D97-AF65-F5344CB8AC3E}">
        <p14:creationId xmlns:p14="http://schemas.microsoft.com/office/powerpoint/2010/main" val="1721661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smtClean="0">
                <a:solidFill>
                  <a:srgbClr val="3C4043"/>
                </a:solidFill>
                <a:latin typeface="arial" charset="0"/>
              </a:rPr>
              <a:t>In the depth of winter, I finally learned that within me there lay an invincible summer.</a:t>
            </a:r>
            <a:endParaRPr lang="en-US"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9</a:t>
            </a:fld>
            <a:endParaRPr lang="en-US"/>
          </a:p>
        </p:txBody>
      </p:sp>
    </p:spTree>
    <p:extLst>
      <p:ext uri="{BB962C8B-B14F-4D97-AF65-F5344CB8AC3E}">
        <p14:creationId xmlns:p14="http://schemas.microsoft.com/office/powerpoint/2010/main" val="2046435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50000"/>
              </a:lnSpc>
              <a:buNone/>
            </a:pPr>
            <a:r>
              <a:rPr lang="en-US" sz="1200" b="1" dirty="0" smtClean="0">
                <a:latin typeface="Helvetica Neue" charset="0"/>
                <a:ea typeface="Helvetica Neue" charset="0"/>
                <a:cs typeface="Helvetica Neue" charset="0"/>
              </a:rPr>
              <a:t>The absurd is Nietzsche’s idea.  </a:t>
            </a:r>
          </a:p>
          <a:p>
            <a:pPr marL="0" lvl="0" indent="0" algn="just">
              <a:lnSpc>
                <a:spcPct val="150000"/>
              </a:lnSpc>
              <a:buNone/>
            </a:pPr>
            <a:r>
              <a:rPr lang="en-US" sz="1200" dirty="0" smtClean="0">
                <a:latin typeface="Helvetica Neue" charset="0"/>
                <a:ea typeface="Helvetica Neue" charset="0"/>
                <a:cs typeface="Helvetica Neue" charset="0"/>
              </a:rPr>
              <a:t>Human existence is absurd because humans have an innate desire for a non-existent god.  What is the point of that?  </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10</a:t>
            </a:fld>
            <a:endParaRPr lang="en-US"/>
          </a:p>
        </p:txBody>
      </p:sp>
    </p:spTree>
    <p:extLst>
      <p:ext uri="{BB962C8B-B14F-4D97-AF65-F5344CB8AC3E}">
        <p14:creationId xmlns:p14="http://schemas.microsoft.com/office/powerpoint/2010/main" val="1102742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50000"/>
              </a:lnSpc>
              <a:buNone/>
            </a:pPr>
            <a:r>
              <a:rPr lang="en-US" sz="1200" b="1" dirty="0" smtClean="0">
                <a:latin typeface="Helvetica Neue" charset="0"/>
                <a:ea typeface="Helvetica Neue" charset="0"/>
                <a:cs typeface="Helvetica Neue" charset="0"/>
              </a:rPr>
              <a:t>The absurd is Nietzsche’s idea.  </a:t>
            </a:r>
          </a:p>
          <a:p>
            <a:pPr marL="0" lvl="0" indent="0" algn="just">
              <a:lnSpc>
                <a:spcPct val="150000"/>
              </a:lnSpc>
              <a:buNone/>
            </a:pPr>
            <a:r>
              <a:rPr lang="en-US" sz="1200" dirty="0" smtClean="0">
                <a:latin typeface="Helvetica Neue" charset="0"/>
                <a:ea typeface="Helvetica Neue" charset="0"/>
                <a:cs typeface="Helvetica Neue" charset="0"/>
              </a:rPr>
              <a:t>Human existence is absurd because humans have an innate desire for a non-existent god.  </a:t>
            </a:r>
            <a:r>
              <a:rPr lang="en-US" sz="1200" smtClean="0">
                <a:latin typeface="Helvetica Neue" charset="0"/>
                <a:ea typeface="Helvetica Neue" charset="0"/>
                <a:cs typeface="Helvetica Neue" charset="0"/>
              </a:rPr>
              <a:t>What is the point of that?  </a:t>
            </a:r>
          </a:p>
          <a:p>
            <a:endParaRPr lang="en-US"/>
          </a:p>
        </p:txBody>
      </p:sp>
      <p:sp>
        <p:nvSpPr>
          <p:cNvPr id="4" name="Slide Number Placeholder 3"/>
          <p:cNvSpPr>
            <a:spLocks noGrp="1"/>
          </p:cNvSpPr>
          <p:nvPr>
            <p:ph type="sldNum" sz="quarter" idx="10"/>
          </p:nvPr>
        </p:nvSpPr>
        <p:spPr/>
        <p:txBody>
          <a:bodyPr/>
          <a:lstStyle/>
          <a:p>
            <a:fld id="{FA3D0EC1-8571-6840-8749-5111D53C8E0F}" type="slidenum">
              <a:rPr lang="en-US" smtClean="0"/>
              <a:t>11</a:t>
            </a:fld>
            <a:endParaRPr lang="en-US"/>
          </a:p>
        </p:txBody>
      </p:sp>
    </p:spTree>
    <p:extLst>
      <p:ext uri="{BB962C8B-B14F-4D97-AF65-F5344CB8AC3E}">
        <p14:creationId xmlns:p14="http://schemas.microsoft.com/office/powerpoint/2010/main" val="2131320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Camus uses the Greek legend of </a:t>
            </a:r>
            <a:r>
              <a:rPr lang="en-US" sz="1200" b="1" i="0" kern="1200" dirty="0" smtClean="0">
                <a:solidFill>
                  <a:schemeClr val="tx1"/>
                </a:solidFill>
                <a:effectLst/>
                <a:latin typeface="+mn-lt"/>
                <a:ea typeface="+mn-ea"/>
                <a:cs typeface="+mn-cs"/>
              </a:rPr>
              <a:t>Sisyphus</a:t>
            </a:r>
            <a:r>
              <a:rPr lang="en-US" sz="1200" b="0" i="0" kern="1200" dirty="0" smtClean="0">
                <a:solidFill>
                  <a:schemeClr val="tx1"/>
                </a:solidFill>
                <a:effectLst/>
                <a:latin typeface="+mn-lt"/>
                <a:ea typeface="+mn-ea"/>
                <a:cs typeface="+mn-cs"/>
              </a:rPr>
              <a:t>, who is condemned by the gods for eternity to repeatedly roll a boulder up a hill only to have it roll down again once he got it to the top, as a metaphor for the individual's persistent struggle against the essential absurdity of life.</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Camus sees </a:t>
            </a:r>
            <a:r>
              <a:rPr lang="en-US" sz="1200" b="1" i="0" kern="1200" dirty="0" smtClean="0">
                <a:solidFill>
                  <a:schemeClr val="tx1"/>
                </a:solidFill>
                <a:effectLst/>
                <a:latin typeface="+mn-lt"/>
                <a:ea typeface="+mn-ea"/>
                <a:cs typeface="+mn-cs"/>
              </a:rPr>
              <a:t>Sisyphus</a:t>
            </a:r>
            <a:r>
              <a:rPr lang="en-US" sz="1200" b="0" i="0" kern="1200" dirty="0" smtClean="0">
                <a:solidFill>
                  <a:schemeClr val="tx1"/>
                </a:solidFill>
                <a:effectLst/>
                <a:latin typeface="+mn-lt"/>
                <a:ea typeface="+mn-ea"/>
                <a:cs typeface="+mn-cs"/>
              </a:rPr>
              <a:t> as the absurd hero who lives life to the fullest, hates death, and is condemned to a meaningless task. Camus presents </a:t>
            </a:r>
            <a:r>
              <a:rPr lang="en-US" sz="1200" b="1" i="0" kern="1200" dirty="0" smtClean="0">
                <a:solidFill>
                  <a:schemeClr val="tx1"/>
                </a:solidFill>
                <a:effectLst/>
                <a:latin typeface="+mn-lt"/>
                <a:ea typeface="+mn-ea"/>
                <a:cs typeface="+mn-cs"/>
              </a:rPr>
              <a:t>Sisyphus's</a:t>
            </a:r>
            <a:r>
              <a:rPr lang="en-US" sz="1200" b="0" i="0" kern="1200" dirty="0" smtClean="0">
                <a:solidFill>
                  <a:schemeClr val="tx1"/>
                </a:solidFill>
                <a:effectLst/>
                <a:latin typeface="+mn-lt"/>
                <a:ea typeface="+mn-ea"/>
                <a:cs typeface="+mn-cs"/>
              </a:rPr>
              <a:t> ceaseless and pointless toil as a metaphor for modern lives spent working at futile jobs in factories and offices.</a:t>
            </a:r>
          </a:p>
          <a:p>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12</a:t>
            </a:fld>
            <a:endParaRPr lang="en-US"/>
          </a:p>
        </p:txBody>
      </p:sp>
    </p:spTree>
    <p:extLst>
      <p:ext uri="{BB962C8B-B14F-4D97-AF65-F5344CB8AC3E}">
        <p14:creationId xmlns:p14="http://schemas.microsoft.com/office/powerpoint/2010/main" val="844520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200" dirty="0" smtClean="0">
              <a:latin typeface="Helvetica Neue" charset="0"/>
              <a:ea typeface="Helvetica Neue" charset="0"/>
              <a:cs typeface="Helvetica Neue" charset="0"/>
            </a:endParaRPr>
          </a:p>
          <a:p>
            <a:pPr algn="just">
              <a:lnSpc>
                <a:spcPct val="150000"/>
              </a:lnSpc>
            </a:pPr>
            <a:r>
              <a:rPr lang="en-US" sz="1200" dirty="0" smtClean="0">
                <a:latin typeface="Helvetica Neue" charset="0"/>
                <a:ea typeface="Helvetica Neue" charset="0"/>
                <a:cs typeface="Helvetica Neue" charset="0"/>
              </a:rPr>
              <a:t>There is but one truly serious philosophical problem, and that is </a:t>
            </a:r>
            <a:r>
              <a:rPr lang="en-US" b="1" dirty="0" smtClean="0">
                <a:latin typeface="Helvetica Neue" charset="0"/>
                <a:ea typeface="Helvetica Neue" charset="0"/>
                <a:cs typeface="Helvetica Neue" charset="0"/>
              </a:rPr>
              <a:t>suicide. </a:t>
            </a:r>
            <a:r>
              <a:rPr lang="en-US" sz="1200" dirty="0" smtClean="0">
                <a:latin typeface="Helvetica Neue" charset="0"/>
                <a:ea typeface="Helvetica Neue" charset="0"/>
                <a:cs typeface="Helvetica Neue" charset="0"/>
              </a:rPr>
              <a:t>Judging whether life is or is not worth living amounts to answering the fundamental question of philosophy. </a:t>
            </a:r>
          </a:p>
          <a:p>
            <a:pPr algn="just">
              <a:lnSpc>
                <a:spcPct val="150000"/>
              </a:lnSpc>
            </a:pPr>
            <a:r>
              <a:rPr lang="en-US" sz="1200" dirty="0" smtClean="0">
                <a:latin typeface="Helvetica Neue" charset="0"/>
                <a:ea typeface="Helvetica Neue" charset="0"/>
                <a:cs typeface="Helvetica Neue" charset="0"/>
              </a:rPr>
              <a:t>The subject of this essay is precisely this relationship between </a:t>
            </a:r>
            <a:r>
              <a:rPr lang="en-US" sz="1200" b="1" dirty="0" smtClean="0">
                <a:latin typeface="Helvetica Neue" charset="0"/>
                <a:ea typeface="Helvetica Neue" charset="0"/>
                <a:cs typeface="Helvetica Neue" charset="0"/>
              </a:rPr>
              <a:t>the absurd and suicide, </a:t>
            </a:r>
            <a:r>
              <a:rPr lang="en-US" sz="1200" dirty="0" smtClean="0">
                <a:latin typeface="Helvetica Neue" charset="0"/>
                <a:ea typeface="Helvetica Neue" charset="0"/>
                <a:cs typeface="Helvetica Neue" charset="0"/>
              </a:rPr>
              <a:t>the exact degree to which </a:t>
            </a:r>
            <a:r>
              <a:rPr lang="en-US" sz="1200" b="1" dirty="0" smtClean="0">
                <a:latin typeface="Helvetica Neue" charset="0"/>
                <a:ea typeface="Helvetica Neue" charset="0"/>
                <a:cs typeface="Helvetica Neue" charset="0"/>
              </a:rPr>
              <a:t>suicide is a solution to the absurd. </a:t>
            </a:r>
          </a:p>
          <a:p>
            <a:pPr algn="just">
              <a:lnSpc>
                <a:spcPct val="150000"/>
              </a:lnSpc>
            </a:pPr>
            <a:r>
              <a:rPr lang="en-US" sz="1200" dirty="0" smtClean="0">
                <a:latin typeface="Helvetica Neue" charset="0"/>
                <a:ea typeface="Helvetica Neue" charset="0"/>
                <a:cs typeface="Helvetica Neue" charset="0"/>
              </a:rPr>
              <a:t>The principle can be established that for a man who does not cheat, what he believes to be true must determine his action. Belief in the absurdity of existence must then dictate his conduct. </a:t>
            </a:r>
          </a:p>
          <a:p>
            <a:pPr algn="just">
              <a:lnSpc>
                <a:spcPct val="150000"/>
              </a:lnSpc>
            </a:pPr>
            <a:r>
              <a:rPr lang="en-US" sz="1200" dirty="0" smtClean="0">
                <a:latin typeface="Helvetica Neue" charset="0"/>
                <a:ea typeface="Helvetica Neue" charset="0"/>
                <a:cs typeface="Helvetica Neue" charset="0"/>
              </a:rPr>
              <a:t>For the existentialists </a:t>
            </a:r>
            <a:r>
              <a:rPr lang="en-US" sz="1200" b="1" dirty="0" smtClean="0">
                <a:latin typeface="Helvetica Neue" charset="0"/>
                <a:ea typeface="Helvetica Neue" charset="0"/>
                <a:cs typeface="Helvetica Neue" charset="0"/>
              </a:rPr>
              <a:t>negation is their God</a:t>
            </a:r>
            <a:r>
              <a:rPr lang="en-US" sz="1200" dirty="0" smtClean="0">
                <a:latin typeface="Helvetica Neue" charset="0"/>
                <a:ea typeface="Helvetica Neue" charset="0"/>
                <a:cs typeface="Helvetica Neue" charset="0"/>
              </a:rPr>
              <a:t>. To be precise, that God is maintained only through the negation of human reason</a:t>
            </a:r>
            <a:r>
              <a:rPr lang="en-US" sz="1200" b="1" dirty="0" smtClean="0"/>
              <a:t>. </a:t>
            </a:r>
          </a:p>
          <a:p>
            <a:endParaRPr lang="en-US" dirty="0" smtClean="0"/>
          </a:p>
          <a:p>
            <a:endParaRPr lang="en-US" dirty="0" smtClean="0"/>
          </a:p>
          <a:p>
            <a:pPr algn="just"/>
            <a:endParaRPr lang="en-US" sz="1200" dirty="0" smtClean="0">
              <a:solidFill>
                <a:srgbClr val="FF0000"/>
              </a:solidFill>
              <a:latin typeface="Helvetica Neue" charset="0"/>
              <a:ea typeface="Helvetica Neue" charset="0"/>
              <a:cs typeface="Helvetica Neue" charset="0"/>
            </a:endParaRPr>
          </a:p>
          <a:p>
            <a:pPr algn="just"/>
            <a:r>
              <a:rPr lang="en-US" sz="1200" b="1" dirty="0" smtClean="0">
                <a:latin typeface="Helvetica Neue" charset="0"/>
                <a:ea typeface="Helvetica Neue" charset="0"/>
                <a:cs typeface="Helvetica Neue" charset="0"/>
              </a:rPr>
              <a:t>REVOLT: </a:t>
            </a:r>
            <a:r>
              <a:rPr lang="en-US" sz="1200" dirty="0" smtClean="0">
                <a:latin typeface="Helvetica Neue" charset="0"/>
                <a:ea typeface="Helvetica Neue" charset="0"/>
                <a:cs typeface="Helvetica Neue" charset="0"/>
              </a:rPr>
              <a:t>At that last crossroad where thought hesitates, many men have arrived and even some of the humblest. They then abdicated what was most precious to them, their life. Others, princes of the mind, abdicated likewise, but they initiated the suicide of their thought in its purest revolt. </a:t>
            </a:r>
          </a:p>
          <a:p>
            <a:pPr algn="just"/>
            <a:endParaRPr lang="en-US" sz="1200" u="sng" dirty="0" smtClean="0">
              <a:solidFill>
                <a:srgbClr val="FF0000"/>
              </a:solidFill>
              <a:latin typeface="Helvetica Neue" charset="0"/>
              <a:ea typeface="Helvetica Neue" charset="0"/>
              <a:cs typeface="Helvetica Neue" charset="0"/>
            </a:endParaRPr>
          </a:p>
          <a:p>
            <a:pPr algn="just"/>
            <a:r>
              <a:rPr lang="en-US" sz="1200" b="1" u="sng" dirty="0" smtClean="0">
                <a:latin typeface="Helvetica Neue" charset="0"/>
                <a:ea typeface="Helvetica Neue" charset="0"/>
                <a:cs typeface="Helvetica Neue" charset="0"/>
              </a:rPr>
              <a:t>The real effort is to stay there,</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rather, in so far as that is possible, and to examine closely the odd vegetation of those distant regions. Tenacity and acumen are privileged spectators of this inhuman show in which absurdity, hope, and death carry on their dialogue. The mind can then analyze the figures of that elementary yet subtle dance before illustrating them and reliving them itself. </a:t>
            </a:r>
          </a:p>
          <a:p>
            <a:pPr algn="just"/>
            <a:endParaRPr lang="en-US" sz="1200" dirty="0" smtClean="0">
              <a:latin typeface="Helvetica Neue" charset="0"/>
              <a:ea typeface="Helvetica Neue" charset="0"/>
              <a:cs typeface="Helvetica Neue" charset="0"/>
            </a:endParaRPr>
          </a:p>
          <a:p>
            <a:pPr algn="just"/>
            <a:r>
              <a:rPr lang="en-US" sz="1200" b="1" dirty="0" smtClean="0">
                <a:latin typeface="Helvetica Neue" charset="0"/>
                <a:ea typeface="Helvetica Neue" charset="0"/>
                <a:cs typeface="Helvetica Neue" charset="0"/>
              </a:rPr>
              <a:t>(IN OTHER WORDS THE REAL REVOLT IS TO STAY ALIVE)</a:t>
            </a:r>
          </a:p>
          <a:p>
            <a:endParaRPr lang="en-US" dirty="0" smtClean="0"/>
          </a:p>
          <a:p>
            <a:pPr algn="just"/>
            <a:r>
              <a:rPr lang="en-US" sz="1200" b="1" dirty="0" smtClean="0">
                <a:latin typeface="Helvetica Neue" charset="0"/>
                <a:ea typeface="Helvetica Neue" charset="0"/>
                <a:cs typeface="Helvetica Neue" charset="0"/>
              </a:rPr>
              <a:t>REVOLT: </a:t>
            </a:r>
            <a:r>
              <a:rPr lang="en-US" sz="1200" dirty="0" smtClean="0">
                <a:latin typeface="Helvetica Neue" charset="0"/>
                <a:ea typeface="Helvetica Neue" charset="0"/>
                <a:cs typeface="Helvetica Neue" charset="0"/>
              </a:rPr>
              <a:t>At that last crossroad where thought hesitates, many men have arrived and even some of the humblest. They then abdicated what was most precious to them, their life. Others, princes of the mind, abdicated likewise, but they initiated the suicide of their thought in its purest revolt. </a:t>
            </a:r>
          </a:p>
          <a:p>
            <a:pPr algn="just"/>
            <a:endParaRPr lang="en-US" sz="1200" u="sng" dirty="0" smtClean="0">
              <a:solidFill>
                <a:srgbClr val="FF0000"/>
              </a:solidFill>
              <a:latin typeface="Helvetica Neue" charset="0"/>
              <a:ea typeface="Helvetica Neue" charset="0"/>
              <a:cs typeface="Helvetica Neue" charset="0"/>
            </a:endParaRPr>
          </a:p>
          <a:p>
            <a:pPr algn="just"/>
            <a:r>
              <a:rPr lang="en-US" sz="1200" b="1" u="sng" dirty="0" smtClean="0">
                <a:latin typeface="Helvetica Neue" charset="0"/>
                <a:ea typeface="Helvetica Neue" charset="0"/>
                <a:cs typeface="Helvetica Neue" charset="0"/>
              </a:rPr>
              <a:t>The real effort is to stay there,</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rather, in so far as that is possible, and to examine closely the odd vegetation of those distant regions. Tenacity and acumen are privileged spectators of this inhuman show in which absurdity, hope, and death carry on their dialogue. The mind can then analyze the figures of that elementary yet subtle dance before illustrating them and reliving them itself. </a:t>
            </a:r>
          </a:p>
          <a:p>
            <a:pPr algn="just"/>
            <a:endParaRPr lang="en-US" sz="1200" dirty="0" smtClean="0">
              <a:latin typeface="Helvetica Neue" charset="0"/>
              <a:ea typeface="Helvetica Neue" charset="0"/>
              <a:cs typeface="Helvetica Neue" charset="0"/>
            </a:endParaRPr>
          </a:p>
          <a:p>
            <a:pPr algn="just"/>
            <a:r>
              <a:rPr lang="en-US" sz="1200" b="1" dirty="0" smtClean="0">
                <a:latin typeface="Helvetica Neue" charset="0"/>
                <a:ea typeface="Helvetica Neue" charset="0"/>
                <a:cs typeface="Helvetica Neue" charset="0"/>
              </a:rPr>
              <a:t>(IN OTHER WORDS THE REAL REVOLT IS TO STAY ALIVE)</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13</a:t>
            </a:fld>
            <a:endParaRPr lang="en-US"/>
          </a:p>
        </p:txBody>
      </p:sp>
    </p:spTree>
    <p:extLst>
      <p:ext uri="{BB962C8B-B14F-4D97-AF65-F5344CB8AC3E}">
        <p14:creationId xmlns:p14="http://schemas.microsoft.com/office/powerpoint/2010/main" val="1042233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smtClean="0">
                <a:solidFill>
                  <a:schemeClr val="tx1"/>
                </a:solidFill>
                <a:effectLst/>
                <a:latin typeface="+mn-lt"/>
                <a:ea typeface="+mn-ea"/>
                <a:cs typeface="+mn-cs"/>
              </a:rPr>
              <a:t>Grabol</a:t>
            </a:r>
            <a:r>
              <a:rPr lang="en-US" sz="1200" b="0" i="0" kern="1200" dirty="0" smtClean="0">
                <a:solidFill>
                  <a:schemeClr val="tx1"/>
                </a:solidFill>
                <a:effectLst/>
                <a:latin typeface="+mn-lt"/>
                <a:ea typeface="+mn-ea"/>
                <a:cs typeface="+mn-cs"/>
              </a:rPr>
              <a:t> describes herself as an existentialist and quotes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Kierkegaard’s </a:t>
            </a:r>
            <a:r>
              <a:rPr lang="en-US" sz="1200" b="1" i="0" kern="1200" dirty="0" smtClean="0">
                <a:solidFill>
                  <a:schemeClr val="tx1"/>
                </a:solidFill>
                <a:effectLst/>
                <a:latin typeface="+mn-lt"/>
                <a:ea typeface="+mn-ea"/>
                <a:cs typeface="+mn-cs"/>
              </a:rPr>
              <a:t>“to dare is to lose your footing, not to dare is to lose your self”.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She considers herself (and Lund) to be a misfit, “in terms of authority, society, family”. Not just the villain, she says, but “the hero, the seeker-after-truth, must contain the darkness.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There is a focus inward.” In this way </a:t>
            </a:r>
            <a:r>
              <a:rPr lang="en-US" sz="1200" b="1" i="1" kern="1200" dirty="0" smtClean="0">
                <a:solidFill>
                  <a:schemeClr val="tx1"/>
                </a:solidFill>
                <a:effectLst/>
                <a:latin typeface="+mn-lt"/>
                <a:ea typeface="+mn-ea"/>
                <a:cs typeface="+mn-cs"/>
              </a:rPr>
              <a:t>The Killing</a:t>
            </a:r>
            <a:r>
              <a:rPr lang="en-US" sz="1200" b="1" i="0" kern="1200" dirty="0" smtClean="0">
                <a:solidFill>
                  <a:schemeClr val="tx1"/>
                </a:solidFill>
                <a:effectLst/>
                <a:latin typeface="+mn-lt"/>
                <a:ea typeface="+mn-ea"/>
                <a:cs typeface="+mn-cs"/>
              </a:rPr>
              <a:t> is like </a:t>
            </a:r>
            <a:r>
              <a:rPr lang="en-US" sz="1200" b="1" i="1" kern="1200" dirty="0" smtClean="0">
                <a:solidFill>
                  <a:schemeClr val="tx1"/>
                </a:solidFill>
                <a:effectLst/>
                <a:latin typeface="+mn-lt"/>
                <a:ea typeface="+mn-ea"/>
                <a:cs typeface="+mn-cs"/>
              </a:rPr>
              <a:t>Hamlet</a:t>
            </a:r>
            <a:r>
              <a:rPr lang="en-US" sz="1200" b="0" i="0" kern="1200" dirty="0" smtClean="0">
                <a:solidFill>
                  <a:schemeClr val="tx1"/>
                </a:solidFill>
                <a:effectLst/>
                <a:latin typeface="+mn-lt"/>
                <a:ea typeface="+mn-ea"/>
                <a:cs typeface="+mn-cs"/>
              </a:rPr>
              <a:t> (and Elsinore is only a couple of stops away from Copenhagen on the train). </a:t>
            </a:r>
            <a:r>
              <a:rPr lang="en-US" sz="1200" b="1" i="0" kern="1200" dirty="0" smtClean="0">
                <a:solidFill>
                  <a:schemeClr val="tx1"/>
                </a:solidFill>
                <a:effectLst/>
                <a:latin typeface="+mn-lt"/>
                <a:ea typeface="+mn-ea"/>
                <a:cs typeface="+mn-cs"/>
              </a:rPr>
              <a:t>“It’s not just Who done it? it’s more Who-am-I? and What is my purpose in life?”</a:t>
            </a:r>
          </a:p>
          <a:p>
            <a:endParaRPr lang="en-US" sz="1200" b="1" i="0" kern="1200" dirty="0" smtClean="0">
              <a:solidFill>
                <a:schemeClr val="tx1"/>
              </a:solidFill>
              <a:effectLst/>
              <a:latin typeface="+mn-lt"/>
              <a:ea typeface="+mn-ea"/>
              <a:cs typeface="+mn-cs"/>
            </a:endParaRPr>
          </a:p>
          <a:p>
            <a:endParaRPr lang="en-US" sz="1200" b="1"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word “angst” comes up, as it inevitably must. As does the concept of “romantic anomie, (usually translated as “normlessness”, from the Greek, meaning “without laws), from Durkheim’s superior book on suicide. Normlessness is the norm in Copenhagen. But you don’t have to commit suicide.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most famous work of Scandinavian Noir is </a:t>
            </a:r>
            <a:r>
              <a:rPr lang="en-US" sz="1200" b="0" i="0" u="none" strike="noStrike" kern="1200" dirty="0" smtClean="0">
                <a:solidFill>
                  <a:schemeClr val="tx1"/>
                </a:solidFill>
                <a:effectLst/>
                <a:latin typeface="+mn-lt"/>
                <a:ea typeface="+mn-ea"/>
                <a:cs typeface="+mn-cs"/>
                <a:hlinkClick r:id="rId3"/>
              </a:rPr>
              <a:t>Hamlet</a:t>
            </a:r>
            <a:r>
              <a:rPr lang="en-US" sz="1200" b="0" i="0" kern="1200" dirty="0" smtClean="0">
                <a:solidFill>
                  <a:schemeClr val="tx1"/>
                </a:solidFill>
                <a:effectLst/>
                <a:latin typeface="+mn-lt"/>
                <a:ea typeface="+mn-ea"/>
                <a:cs typeface="+mn-cs"/>
              </a:rPr>
              <a:t> by </a:t>
            </a:r>
            <a:r>
              <a:rPr lang="en-US" sz="1200" b="0" i="0" u="none" strike="noStrike" kern="1200" dirty="0" smtClean="0">
                <a:solidFill>
                  <a:schemeClr val="tx1"/>
                </a:solidFill>
                <a:effectLst/>
                <a:latin typeface="+mn-lt"/>
                <a:ea typeface="+mn-ea"/>
                <a:cs typeface="+mn-cs"/>
                <a:hlinkClick r:id="rId4"/>
              </a:rPr>
              <a:t>William Shakespeare</a:t>
            </a:r>
            <a:r>
              <a:rPr lang="en-US" sz="1200" b="0" i="0" kern="1200" dirty="0" smtClean="0">
                <a:solidFill>
                  <a:schemeClr val="tx1"/>
                </a:solidFill>
                <a:effectLst/>
                <a:latin typeface="+mn-lt"/>
                <a:ea typeface="+mn-ea"/>
                <a:cs typeface="+mn-cs"/>
              </a:rPr>
              <a:t>.. There is a brilliant scene towards the end of the third series of </a:t>
            </a:r>
            <a:r>
              <a:rPr lang="en-US" sz="1200" b="0" i="1" kern="1200" dirty="0" smtClean="0">
                <a:solidFill>
                  <a:schemeClr val="tx1"/>
                </a:solidFill>
                <a:effectLst/>
                <a:latin typeface="+mn-lt"/>
                <a:ea typeface="+mn-ea"/>
                <a:cs typeface="+mn-cs"/>
              </a:rPr>
              <a:t>The Killing</a:t>
            </a:r>
            <a:r>
              <a:rPr lang="en-US" sz="1200" b="0" i="0" kern="1200" dirty="0" smtClean="0">
                <a:solidFill>
                  <a:schemeClr val="tx1"/>
                </a:solidFill>
                <a:effectLst/>
                <a:latin typeface="+mn-lt"/>
                <a:ea typeface="+mn-ea"/>
                <a:cs typeface="+mn-cs"/>
              </a:rPr>
              <a:t> in which Sarah Lund is shot pointblank but, shrewdly wearing a bulletproof vest, gets to take out the bad guy. And, by the same token, blow a hole through the horrendous tradition, exemplified by </a:t>
            </a:r>
            <a:r>
              <a:rPr lang="en-US" sz="1200" b="1" i="0" kern="1200" dirty="0" smtClean="0">
                <a:solidFill>
                  <a:schemeClr val="tx1"/>
                </a:solidFill>
                <a:effectLst/>
                <a:latin typeface="+mn-lt"/>
                <a:ea typeface="+mn-ea"/>
                <a:cs typeface="+mn-cs"/>
              </a:rPr>
              <a:t>Emma Bovary (Flaubert), Anna Karenina (Tolstoy), </a:t>
            </a:r>
            <a:r>
              <a:rPr lang="en-US" sz="1200" b="1" i="0" kern="1200" dirty="0" err="1" smtClean="0">
                <a:solidFill>
                  <a:schemeClr val="tx1"/>
                </a:solidFill>
                <a:effectLst/>
                <a:latin typeface="+mn-lt"/>
                <a:ea typeface="+mn-ea"/>
                <a:cs typeface="+mn-cs"/>
              </a:rPr>
              <a:t>Hedda</a:t>
            </a:r>
            <a:r>
              <a:rPr lang="en-US" sz="1200" b="1" i="0" kern="1200" dirty="0" smtClean="0">
                <a:solidFill>
                  <a:schemeClr val="tx1"/>
                </a:solidFill>
                <a:effectLst/>
                <a:latin typeface="+mn-lt"/>
                <a:ea typeface="+mn-ea"/>
                <a:cs typeface="+mn-cs"/>
              </a:rPr>
              <a:t> </a:t>
            </a:r>
            <a:r>
              <a:rPr lang="en-US" sz="1200" b="1" i="0" kern="1200" dirty="0" err="1" smtClean="0">
                <a:solidFill>
                  <a:schemeClr val="tx1"/>
                </a:solidFill>
                <a:effectLst/>
                <a:latin typeface="+mn-lt"/>
                <a:ea typeface="+mn-ea"/>
                <a:cs typeface="+mn-cs"/>
              </a:rPr>
              <a:t>Gabler</a:t>
            </a:r>
            <a:r>
              <a:rPr lang="en-US" sz="1200" b="1" i="0" kern="1200" dirty="0" smtClean="0">
                <a:solidFill>
                  <a:schemeClr val="tx1"/>
                </a:solidFill>
                <a:effectLst/>
                <a:latin typeface="+mn-lt"/>
                <a:ea typeface="+mn-ea"/>
                <a:cs typeface="+mn-cs"/>
              </a:rPr>
              <a:t> (Ibsen), and Miss Julie (Strindberg)</a:t>
            </a:r>
            <a:r>
              <a:rPr lang="en-US" sz="1200" b="0" i="0" kern="1200" dirty="0" smtClean="0">
                <a:solidFill>
                  <a:schemeClr val="tx1"/>
                </a:solidFill>
                <a:effectLst/>
                <a:latin typeface="+mn-lt"/>
                <a:ea typeface="+mn-ea"/>
                <a:cs typeface="+mn-cs"/>
              </a:rPr>
              <a:t> in which a female protagonist is called upon to (a) have sex then (b) annihilate herself, and her only choice is poison, train, gun, or razor.</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It’s like </a:t>
            </a:r>
            <a:r>
              <a:rPr lang="en-US" sz="1200" b="0" i="0" kern="1200" dirty="0" err="1" smtClean="0">
                <a:solidFill>
                  <a:schemeClr val="tx1"/>
                </a:solidFill>
                <a:effectLst/>
                <a:latin typeface="+mn-lt"/>
                <a:ea typeface="+mn-ea"/>
                <a:cs typeface="+mn-cs"/>
              </a:rPr>
              <a:t>Grabol</a:t>
            </a:r>
            <a:r>
              <a:rPr lang="en-US" sz="1200" b="0" i="0" kern="1200" dirty="0" smtClean="0">
                <a:solidFill>
                  <a:schemeClr val="tx1"/>
                </a:solidFill>
                <a:effectLst/>
                <a:latin typeface="+mn-lt"/>
                <a:ea typeface="+mn-ea"/>
                <a:cs typeface="+mn-cs"/>
              </a:rPr>
              <a:t> is taking revenge on literature.</a:t>
            </a:r>
            <a:endParaRPr lang="en-US" b="1" dirty="0"/>
          </a:p>
        </p:txBody>
      </p:sp>
      <p:sp>
        <p:nvSpPr>
          <p:cNvPr id="4" name="Slide Number Placeholder 3"/>
          <p:cNvSpPr>
            <a:spLocks noGrp="1"/>
          </p:cNvSpPr>
          <p:nvPr>
            <p:ph type="sldNum" sz="quarter" idx="10"/>
          </p:nvPr>
        </p:nvSpPr>
        <p:spPr/>
        <p:txBody>
          <a:bodyPr/>
          <a:lstStyle/>
          <a:p>
            <a:fld id="{FA3D0EC1-8571-6840-8749-5111D53C8E0F}" type="slidenum">
              <a:rPr lang="en-US" smtClean="0"/>
              <a:t>16</a:t>
            </a:fld>
            <a:endParaRPr lang="en-US"/>
          </a:p>
        </p:txBody>
      </p:sp>
    </p:spTree>
    <p:extLst>
      <p:ext uri="{BB962C8B-B14F-4D97-AF65-F5344CB8AC3E}">
        <p14:creationId xmlns:p14="http://schemas.microsoft.com/office/powerpoint/2010/main" val="1736464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1" dirty="0" smtClean="0">
                <a:latin typeface="Helvetica Neue" charset="0"/>
                <a:ea typeface="Helvetica Neue" charset="0"/>
                <a:cs typeface="Helvetica Neue" charset="0"/>
              </a:rPr>
              <a:t>Theatre of the Absurd </a:t>
            </a:r>
            <a:r>
              <a:rPr lang="en-US" sz="1200" dirty="0" smtClean="0">
                <a:latin typeface="Helvetica Neue" charset="0"/>
                <a:ea typeface="Helvetica Neue" charset="0"/>
                <a:cs typeface="Helvetica Neue" charset="0"/>
              </a:rPr>
              <a:t>attacks the comfortable certainties of religious or political orthodoxy. It aims to shock its audience out of complacency, to bring it face to face with the harsh facts of the human situation as these writers see it. </a:t>
            </a:r>
          </a:p>
          <a:p>
            <a:pPr algn="just">
              <a:lnSpc>
                <a:spcPct val="150000"/>
              </a:lnSpc>
            </a:pPr>
            <a:r>
              <a:rPr lang="en-US" sz="1200" dirty="0" smtClean="0">
                <a:latin typeface="Helvetica Neue" charset="0"/>
                <a:ea typeface="Helvetica Neue" charset="0"/>
                <a:cs typeface="Helvetica Neue" charset="0"/>
              </a:rPr>
              <a:t>But the challenge behind this message is anything but one of despair. It is a challenge to </a:t>
            </a:r>
            <a:r>
              <a:rPr lang="en-US" sz="1200" b="1" dirty="0" smtClean="0">
                <a:latin typeface="Helvetica Neue" charset="0"/>
                <a:ea typeface="Helvetica Neue" charset="0"/>
                <a:cs typeface="Helvetica Neue" charset="0"/>
              </a:rPr>
              <a:t>accept the human condition as it is, </a:t>
            </a:r>
            <a:r>
              <a:rPr lang="en-US" sz="1200" dirty="0" smtClean="0">
                <a:latin typeface="Helvetica Neue" charset="0"/>
                <a:ea typeface="Helvetica Neue" charset="0"/>
                <a:cs typeface="Helvetica Neue" charset="0"/>
              </a:rPr>
              <a:t>in all its mystery and absurdity, and to bear it with dignity, nobly, responsibly; precisely </a:t>
            </a:r>
            <a:r>
              <a:rPr lang="en-US" sz="1200" i="1" dirty="0" smtClean="0">
                <a:latin typeface="Helvetica Neue" charset="0"/>
                <a:ea typeface="Helvetica Neue" charset="0"/>
                <a:cs typeface="Helvetica Neue" charset="0"/>
              </a:rPr>
              <a:t>because</a:t>
            </a:r>
            <a:r>
              <a:rPr lang="en-US" sz="1200" dirty="0" smtClean="0">
                <a:latin typeface="Helvetica Neue" charset="0"/>
                <a:ea typeface="Helvetica Neue" charset="0"/>
                <a:cs typeface="Helvetica Neue" charset="0"/>
              </a:rPr>
              <a:t> there are no easy solutions to the mysteries of existence, because ultimately man is alone in a meaningless world. </a:t>
            </a:r>
          </a:p>
          <a:p>
            <a:pPr algn="just">
              <a:lnSpc>
                <a:spcPct val="150000"/>
              </a:lnSpc>
            </a:pPr>
            <a:r>
              <a:rPr lang="en-US" sz="1200" dirty="0" smtClean="0">
                <a:latin typeface="Helvetica Neue" charset="0"/>
                <a:ea typeface="Helvetica Neue" charset="0"/>
                <a:cs typeface="Helvetica Neue" charset="0"/>
              </a:rPr>
              <a:t>The shedding of easy solutions, of comforting illusions, may be painful, but it leaves behind it a sense of freedom and relief. And that is why, in the last resort, the </a:t>
            </a:r>
            <a:r>
              <a:rPr lang="en-US" sz="1200" b="1" dirty="0" smtClean="0">
                <a:latin typeface="Helvetica Neue" charset="0"/>
                <a:ea typeface="Helvetica Neue" charset="0"/>
                <a:cs typeface="Helvetica Neue" charset="0"/>
              </a:rPr>
              <a:t>Theatre of the Absurd </a:t>
            </a:r>
            <a:r>
              <a:rPr lang="en-US" sz="1200" dirty="0" smtClean="0">
                <a:latin typeface="Helvetica Neue" charset="0"/>
                <a:ea typeface="Helvetica Neue" charset="0"/>
                <a:cs typeface="Helvetica Neue" charset="0"/>
              </a:rPr>
              <a:t>does not provoke tears of despair but the laughter of liberation.  </a:t>
            </a:r>
            <a:r>
              <a:rPr lang="en-US" sz="1200" b="1" dirty="0" smtClean="0">
                <a:latin typeface="Helvetica Neue" charset="0"/>
                <a:ea typeface="Helvetica Neue" charset="0"/>
                <a:cs typeface="Helvetica Neue" charset="0"/>
              </a:rPr>
              <a:t>MARTIN ESSLIN </a:t>
            </a:r>
            <a:r>
              <a:rPr lang="en-US" sz="1200" b="1" i="1" dirty="0" smtClean="0">
                <a:latin typeface="Helvetica Neue" charset="0"/>
                <a:ea typeface="Helvetica Neue" charset="0"/>
                <a:cs typeface="Helvetica Neue" charset="0"/>
              </a:rPr>
              <a:t>THEATRE OF THE ABSURD</a:t>
            </a:r>
            <a:endParaRPr lang="en-US" sz="1200" b="1" dirty="0" smtClean="0">
              <a:latin typeface="Helvetica Neue" charset="0"/>
              <a:ea typeface="Helvetica Neue" charset="0"/>
              <a:cs typeface="Helvetica Neue" charset="0"/>
            </a:endParaRPr>
          </a:p>
          <a:p>
            <a:pPr lvl="0" algn="just">
              <a:lnSpc>
                <a:spcPct val="150000"/>
              </a:lnSpc>
            </a:pPr>
            <a:endParaRPr lang="en-US" sz="1200" b="1" dirty="0" smtClean="0">
              <a:latin typeface="Helvetica Neue" charset="0"/>
              <a:ea typeface="Helvetica Neue" charset="0"/>
              <a:cs typeface="Helvetica Neue" charset="0"/>
            </a:endParaRPr>
          </a:p>
          <a:p>
            <a:pPr lvl="0" algn="just">
              <a:lnSpc>
                <a:spcPct val="150000"/>
              </a:lnSpc>
            </a:pPr>
            <a:endParaRPr lang="en-US" sz="1200" b="1" dirty="0" smtClean="0">
              <a:latin typeface="Helvetica Neue" charset="0"/>
              <a:ea typeface="Helvetica Neue" charset="0"/>
              <a:cs typeface="Helvetica Neue" charset="0"/>
            </a:endParaRPr>
          </a:p>
          <a:p>
            <a:pPr lvl="0" algn="just">
              <a:lnSpc>
                <a:spcPct val="150000"/>
              </a:lnSpc>
            </a:pPr>
            <a:endParaRPr lang="en-US" sz="1200" b="1" dirty="0" smtClean="0">
              <a:latin typeface="Helvetica Neue" charset="0"/>
              <a:ea typeface="Helvetica Neue" charset="0"/>
              <a:cs typeface="Helvetica Neue" charset="0"/>
            </a:endParaRPr>
          </a:p>
          <a:p>
            <a:pPr lvl="0" algn="just">
              <a:lnSpc>
                <a:spcPct val="150000"/>
              </a:lnSpc>
            </a:pPr>
            <a:r>
              <a:rPr lang="en-US" sz="1200" b="1" dirty="0" smtClean="0">
                <a:latin typeface="Helvetica Neue" charset="0"/>
                <a:ea typeface="Helvetica Neue" charset="0"/>
                <a:cs typeface="Helvetica Neue" charset="0"/>
              </a:rPr>
              <a:t>Waiting for </a:t>
            </a:r>
            <a:r>
              <a:rPr lang="en-US" sz="1200" b="1" dirty="0" err="1" smtClean="0">
                <a:latin typeface="Helvetica Neue" charset="0"/>
                <a:ea typeface="Helvetica Neue" charset="0"/>
                <a:cs typeface="Helvetica Neue" charset="0"/>
              </a:rPr>
              <a:t>Godot</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is one of the most famous examples of absurd drama.</a:t>
            </a:r>
          </a:p>
          <a:p>
            <a:pPr lvl="0" algn="just">
              <a:lnSpc>
                <a:spcPct val="150000"/>
              </a:lnSpc>
            </a:pPr>
            <a:r>
              <a:rPr lang="en-US" sz="1200" b="1" dirty="0" smtClean="0">
                <a:latin typeface="Helvetica Neue" charset="0"/>
                <a:ea typeface="Helvetica Neue" charset="0"/>
                <a:cs typeface="Helvetica Neue" charset="0"/>
              </a:rPr>
              <a:t>Waiting for </a:t>
            </a:r>
            <a:r>
              <a:rPr lang="en-US" sz="1200" b="1" dirty="0" err="1" smtClean="0">
                <a:latin typeface="Helvetica Neue" charset="0"/>
                <a:ea typeface="Helvetica Neue" charset="0"/>
                <a:cs typeface="Helvetica Neue" charset="0"/>
              </a:rPr>
              <a:t>Godot</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a surreal expression of the human condition.  </a:t>
            </a:r>
          </a:p>
          <a:p>
            <a:pPr lvl="0" algn="just">
              <a:lnSpc>
                <a:spcPct val="150000"/>
              </a:lnSpc>
            </a:pPr>
            <a:endParaRPr lang="en-US" sz="1200" dirty="0" smtClean="0">
              <a:latin typeface="Helvetica Neue" charset="0"/>
              <a:ea typeface="Helvetica Neue" charset="0"/>
              <a:cs typeface="Helvetica Neue" charset="0"/>
            </a:endParaRPr>
          </a:p>
          <a:p>
            <a:pPr lvl="0" algn="just">
              <a:lnSpc>
                <a:spcPct val="150000"/>
              </a:lnSpc>
            </a:pPr>
            <a:endParaRPr lang="en-US" sz="1200" dirty="0" smtClean="0">
              <a:latin typeface="Helvetica Neue" charset="0"/>
              <a:ea typeface="Helvetica Neue" charset="0"/>
              <a:cs typeface="Helvetica Neue"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smtClean="0">
                <a:latin typeface="Helvetica Neue" charset="0"/>
                <a:ea typeface="Helvetica Neue" charset="0"/>
                <a:cs typeface="Helvetica Neue" charset="0"/>
              </a:rPr>
              <a:t>Waiting for </a:t>
            </a:r>
            <a:r>
              <a:rPr lang="en-US" sz="1200" b="1" dirty="0" err="1" smtClean="0">
                <a:latin typeface="Helvetica Neue" charset="0"/>
                <a:ea typeface="Helvetica Neue" charset="0"/>
                <a:cs typeface="Helvetica Neue" charset="0"/>
              </a:rPr>
              <a:t>Godot</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is one of the most famous examples of absurd drama. </a:t>
            </a:r>
            <a:r>
              <a:rPr lang="en-US" sz="1200" b="1" dirty="0" smtClean="0">
                <a:latin typeface="Helvetica Neue" charset="0"/>
                <a:ea typeface="Helvetica Neue" charset="0"/>
                <a:cs typeface="Helvetica Neue" charset="0"/>
              </a:rPr>
              <a:t>Waiting for </a:t>
            </a:r>
            <a:r>
              <a:rPr lang="en-US" sz="1200" b="1" dirty="0" err="1" smtClean="0">
                <a:latin typeface="Helvetica Neue" charset="0"/>
                <a:ea typeface="Helvetica Neue" charset="0"/>
                <a:cs typeface="Helvetica Neue" charset="0"/>
              </a:rPr>
              <a:t>Godot</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a surreal expression of the human condition.  </a:t>
            </a:r>
          </a:p>
          <a:p>
            <a:endParaRPr lang="en-US" dirty="0" smtClean="0"/>
          </a:p>
          <a:p>
            <a:endParaRPr lang="en-US" dirty="0" smtClean="0"/>
          </a:p>
          <a:p>
            <a:pPr lvl="0" algn="just">
              <a:lnSpc>
                <a:spcPct val="150000"/>
              </a:lnSpc>
            </a:pPr>
            <a:r>
              <a:rPr lang="en-US" sz="1200" dirty="0" smtClean="0">
                <a:latin typeface="Helvetica Neue" charset="0"/>
                <a:ea typeface="Helvetica Neue" charset="0"/>
                <a:cs typeface="Helvetica Neue" charset="0"/>
              </a:rPr>
              <a:t>The expectation of </a:t>
            </a:r>
            <a:r>
              <a:rPr lang="en-US" sz="1200" dirty="0" err="1" smtClean="0">
                <a:latin typeface="Helvetica Neue" charset="0"/>
                <a:ea typeface="Helvetica Neue" charset="0"/>
                <a:cs typeface="Helvetica Neue" charset="0"/>
              </a:rPr>
              <a:t>Godot’s</a:t>
            </a:r>
            <a:r>
              <a:rPr lang="en-US" sz="1200" dirty="0" smtClean="0">
                <a:latin typeface="Helvetica Neue" charset="0"/>
                <a:ea typeface="Helvetica Neue" charset="0"/>
                <a:cs typeface="Helvetica Neue" charset="0"/>
              </a:rPr>
              <a:t> arrival reflects the innate human desire for god that does not exist.  As a result the characters make up stories to fill in time; they also lose a sense of time; they need to keep talking to avoid the reality of their existence.</a:t>
            </a:r>
          </a:p>
          <a:p>
            <a:pPr lvl="0" algn="just">
              <a:lnSpc>
                <a:spcPct val="150000"/>
              </a:lnSpc>
            </a:pPr>
            <a:r>
              <a:rPr lang="en-US" sz="1200" u="sng" dirty="0" smtClean="0">
                <a:latin typeface="Helvetica Neue" charset="0"/>
                <a:ea typeface="Helvetica Neue" charset="0"/>
                <a:cs typeface="Helvetica Neue" charset="0"/>
                <a:hlinkClick r:id="rId3"/>
              </a:rPr>
              <a:t>https://www.youtube.com/watch?v=kxmdtufsfmi</a:t>
            </a:r>
            <a:endParaRPr lang="en-US" sz="1200" dirty="0" smtClean="0">
              <a:latin typeface="Helvetica Neue" charset="0"/>
              <a:ea typeface="Helvetica Neue" charset="0"/>
              <a:cs typeface="Helvetica Neue" charset="0"/>
            </a:endParaRPr>
          </a:p>
          <a:p>
            <a:endParaRPr lang="en-US" dirty="0" smtClean="0"/>
          </a:p>
          <a:p>
            <a:endParaRPr lang="en-US" dirty="0" smtClean="0"/>
          </a:p>
          <a:p>
            <a:endParaRPr lang="en-US" dirty="0" smtClean="0"/>
          </a:p>
          <a:p>
            <a:endParaRPr lang="en-US" dirty="0" smtClean="0"/>
          </a:p>
          <a:p>
            <a:r>
              <a:rPr lang="en-US" dirty="0" smtClean="0"/>
              <a:t>NOT I</a:t>
            </a:r>
          </a:p>
          <a:p>
            <a:r>
              <a:rPr lang="en-US" dirty="0" smtClean="0">
                <a:hlinkClick r:id="rId4"/>
              </a:rPr>
              <a:t>https://www.youtube.com/watch?v=16rSsThMDiU</a:t>
            </a:r>
            <a:endParaRPr lang="en-US" dirty="0" smtClean="0"/>
          </a:p>
          <a:p>
            <a:endParaRPr lang="en-US" dirty="0" smtClean="0"/>
          </a:p>
          <a:p>
            <a:pPr marL="0" indent="0">
              <a:buNone/>
            </a:pPr>
            <a:r>
              <a:rPr lang="en-US" dirty="0" smtClean="0"/>
              <a:t>READ TEXT</a:t>
            </a:r>
          </a:p>
          <a:p>
            <a:pPr marL="0" indent="0">
              <a:buNone/>
            </a:pPr>
            <a:r>
              <a:rPr lang="en-US" dirty="0" smtClean="0"/>
              <a:t>THEATRE OF THE ABSURD</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17</a:t>
            </a:fld>
            <a:endParaRPr lang="en-US"/>
          </a:p>
        </p:txBody>
      </p:sp>
    </p:spTree>
    <p:extLst>
      <p:ext uri="{BB962C8B-B14F-4D97-AF65-F5344CB8AC3E}">
        <p14:creationId xmlns:p14="http://schemas.microsoft.com/office/powerpoint/2010/main" val="1255623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smtClean="0">
                <a:latin typeface="Helvetica Neue" charset="0"/>
                <a:ea typeface="Helvetica Neue" charset="0"/>
                <a:cs typeface="Helvetica Neue" charset="0"/>
              </a:rPr>
              <a:t>As </a:t>
            </a:r>
            <a:r>
              <a:rPr lang="en-US" sz="1200" dirty="0" err="1" smtClean="0">
                <a:latin typeface="Helvetica Neue" charset="0"/>
                <a:ea typeface="Helvetica Neue" charset="0"/>
                <a:cs typeface="Helvetica Neue" charset="0"/>
              </a:rPr>
              <a:t>Gregor</a:t>
            </a:r>
            <a:r>
              <a:rPr lang="en-US" sz="1200" dirty="0" smtClean="0">
                <a:latin typeface="Helvetica Neue" charset="0"/>
                <a:ea typeface="Helvetica Neue" charset="0"/>
                <a:cs typeface="Helvetica Neue" charset="0"/>
              </a:rPr>
              <a:t> </a:t>
            </a:r>
            <a:r>
              <a:rPr lang="en-US" sz="1200" dirty="0" err="1" smtClean="0">
                <a:latin typeface="Helvetica Neue" charset="0"/>
                <a:ea typeface="Helvetica Neue" charset="0"/>
                <a:cs typeface="Helvetica Neue" charset="0"/>
              </a:rPr>
              <a:t>Samsa</a:t>
            </a:r>
            <a:r>
              <a:rPr lang="en-US" sz="1200" dirty="0" smtClean="0">
                <a:latin typeface="Helvetica Neue" charset="0"/>
                <a:ea typeface="Helvetica Neue" charset="0"/>
                <a:cs typeface="Helvetica Neue" charset="0"/>
              </a:rPr>
              <a:t> awoke one morning from uneasy dreams he found himself transformed in his bed into a gigantic insect. He was lying on his hand, as it were armor-plated, back and when he lifted his head a little he could see his domelike brown belly divided into stiff arched segments on top of which the bed quilt could hardly stay in place and was about to slide off completely. His numerous legs, which were pitifully thin compared to the rest of his bulk, waved helplessly before his eyes.</a:t>
            </a:r>
          </a:p>
          <a:p>
            <a:pPr algn="just">
              <a:lnSpc>
                <a:spcPct val="150000"/>
              </a:lnSpc>
            </a:pPr>
            <a:endParaRPr lang="en-US" sz="1200" dirty="0" smtClean="0">
              <a:latin typeface="Helvetica Neue" charset="0"/>
              <a:ea typeface="Helvetica Neue" charset="0"/>
              <a:cs typeface="Helvetica Neue" charset="0"/>
            </a:endParaRPr>
          </a:p>
          <a:p>
            <a:pPr algn="just">
              <a:lnSpc>
                <a:spcPct val="150000"/>
              </a:lnSpc>
            </a:pPr>
            <a:r>
              <a:rPr lang="en-US" sz="1200" dirty="0" smtClean="0"/>
              <a:t>WHAT IS THE TERM </a:t>
            </a:r>
            <a:r>
              <a:rPr lang="en-US" sz="1200" b="1" dirty="0" smtClean="0"/>
              <a:t>KAFKAESQUE</a:t>
            </a:r>
            <a:r>
              <a:rPr lang="en-US" sz="1200" dirty="0" smtClean="0"/>
              <a:t>? It</a:t>
            </a:r>
            <a:r>
              <a:rPr lang="fr-FR" sz="1200" dirty="0" smtClean="0"/>
              <a:t>’</a:t>
            </a:r>
            <a:r>
              <a:rPr lang="en-US" sz="1200" dirty="0" smtClean="0"/>
              <a:t>s the outsider.  An individual who is aware of the absurdity of life.</a:t>
            </a:r>
          </a:p>
          <a:p>
            <a:endParaRPr lang="en-US" dirty="0" smtClean="0"/>
          </a:p>
          <a:p>
            <a:endParaRPr lang="en-US" dirty="0" smtClean="0"/>
          </a:p>
          <a:p>
            <a:r>
              <a:rPr lang="en-US" sz="1200" b="1" i="1" kern="1200" dirty="0" err="1" smtClean="0">
                <a:solidFill>
                  <a:schemeClr val="tx1"/>
                </a:solidFill>
                <a:effectLst/>
                <a:latin typeface="+mn-lt"/>
                <a:ea typeface="+mn-ea"/>
                <a:cs typeface="+mn-cs"/>
              </a:rPr>
              <a:t>Samsa</a:t>
            </a:r>
            <a:r>
              <a:rPr lang="en-US" sz="1200" b="1" i="1" kern="1200" dirty="0" smtClean="0">
                <a:solidFill>
                  <a:schemeClr val="tx1"/>
                </a:solidFill>
                <a:effectLst/>
                <a:latin typeface="+mn-lt"/>
                <a:ea typeface="+mn-ea"/>
                <a:cs typeface="+mn-cs"/>
              </a:rPr>
              <a:t> is abused by his family </a:t>
            </a:r>
            <a:r>
              <a:rPr lang="en-US" sz="1200" b="1" i="1" kern="1200" dirty="0" err="1" smtClean="0">
                <a:solidFill>
                  <a:schemeClr val="tx1"/>
                </a:solidFill>
                <a:effectLst/>
                <a:latin typeface="+mn-lt"/>
                <a:ea typeface="+mn-ea"/>
                <a:cs typeface="+mn-cs"/>
              </a:rPr>
              <a:t>bfore</a:t>
            </a:r>
            <a:r>
              <a:rPr lang="en-US" sz="1200" b="1" i="1" kern="1200" dirty="0" smtClean="0">
                <a:solidFill>
                  <a:schemeClr val="tx1"/>
                </a:solidFill>
                <a:effectLst/>
                <a:latin typeface="+mn-lt"/>
                <a:ea typeface="+mn-ea"/>
                <a:cs typeface="+mn-cs"/>
              </a:rPr>
              <a:t> the transformation.  </a:t>
            </a:r>
            <a:endParaRPr lang="en-US" sz="1200" kern="1200" dirty="0" smtClean="0">
              <a:solidFill>
                <a:schemeClr val="tx1"/>
              </a:solidFill>
              <a:effectLst/>
              <a:latin typeface="+mn-lt"/>
              <a:ea typeface="+mn-ea"/>
              <a:cs typeface="+mn-cs"/>
            </a:endParaRPr>
          </a:p>
          <a:p>
            <a:endParaRPr lang="en-US" sz="1200" b="1" i="1" kern="1200" dirty="0" smtClean="0">
              <a:solidFill>
                <a:schemeClr val="tx1"/>
              </a:solidFill>
              <a:effectLst/>
              <a:latin typeface="+mn-lt"/>
              <a:ea typeface="+mn-ea"/>
              <a:cs typeface="+mn-cs"/>
            </a:endParaRPr>
          </a:p>
          <a:p>
            <a:r>
              <a:rPr lang="en-US" sz="1200" b="1" i="1" kern="1200" dirty="0" smtClean="0">
                <a:solidFill>
                  <a:schemeClr val="tx1"/>
                </a:solidFill>
                <a:effectLst/>
                <a:latin typeface="+mn-lt"/>
                <a:ea typeface="+mn-ea"/>
                <a:cs typeface="+mn-cs"/>
              </a:rPr>
              <a:t>He is used by his family to pay his father’s debts.  </a:t>
            </a:r>
            <a:endParaRPr lang="en-US" sz="1200" kern="1200" dirty="0" smtClean="0">
              <a:solidFill>
                <a:schemeClr val="tx1"/>
              </a:solidFill>
              <a:effectLst/>
              <a:latin typeface="+mn-lt"/>
              <a:ea typeface="+mn-ea"/>
              <a:cs typeface="+mn-cs"/>
            </a:endParaRPr>
          </a:p>
          <a:p>
            <a:endParaRPr lang="en-US" sz="1200" b="1" i="1" kern="1200" dirty="0" smtClean="0">
              <a:solidFill>
                <a:schemeClr val="tx1"/>
              </a:solidFill>
              <a:effectLst/>
              <a:latin typeface="+mn-lt"/>
              <a:ea typeface="+mn-ea"/>
              <a:cs typeface="+mn-cs"/>
            </a:endParaRPr>
          </a:p>
          <a:p>
            <a:r>
              <a:rPr lang="en-US" sz="1200" b="1" i="1" kern="1200" dirty="0" smtClean="0">
                <a:solidFill>
                  <a:schemeClr val="tx1"/>
                </a:solidFill>
                <a:effectLst/>
                <a:latin typeface="+mn-lt"/>
                <a:ea typeface="+mn-ea"/>
                <a:cs typeface="+mn-cs"/>
              </a:rPr>
              <a:t>Patriarchy: negative view of father. There is no god the father and earthly father is abusive.</a:t>
            </a:r>
            <a:endParaRPr lang="en-US" sz="1200" kern="1200" dirty="0" smtClean="0">
              <a:solidFill>
                <a:schemeClr val="tx1"/>
              </a:solidFill>
              <a:effectLst/>
              <a:latin typeface="+mn-lt"/>
              <a:ea typeface="+mn-ea"/>
              <a:cs typeface="+mn-cs"/>
            </a:endParaRPr>
          </a:p>
          <a:p>
            <a:endParaRPr lang="en-US" sz="1200" b="1" i="1" kern="1200" dirty="0" smtClean="0">
              <a:solidFill>
                <a:schemeClr val="tx1"/>
              </a:solidFill>
              <a:effectLst/>
              <a:latin typeface="+mn-lt"/>
              <a:ea typeface="+mn-ea"/>
              <a:cs typeface="+mn-cs"/>
            </a:endParaRPr>
          </a:p>
          <a:p>
            <a:r>
              <a:rPr lang="en-US" sz="1200" b="1" i="1" kern="1200" dirty="0" smtClean="0">
                <a:solidFill>
                  <a:schemeClr val="tx1"/>
                </a:solidFill>
                <a:effectLst/>
                <a:latin typeface="+mn-lt"/>
                <a:ea typeface="+mn-ea"/>
                <a:cs typeface="+mn-cs"/>
              </a:rPr>
              <a:t>The insect is the awareness of the </a:t>
            </a:r>
            <a:r>
              <a:rPr lang="en-US" sz="1200" b="1" i="1" kern="1200" dirty="0" err="1" smtClean="0">
                <a:solidFill>
                  <a:schemeClr val="tx1"/>
                </a:solidFill>
                <a:effectLst/>
                <a:latin typeface="+mn-lt"/>
                <a:ea typeface="+mn-ea"/>
                <a:cs typeface="+mn-cs"/>
              </a:rPr>
              <a:t>abusrdity</a:t>
            </a:r>
            <a:r>
              <a:rPr lang="en-US" sz="1200" b="1" i="1" kern="1200" dirty="0" smtClean="0">
                <a:solidFill>
                  <a:schemeClr val="tx1"/>
                </a:solidFill>
                <a:effectLst/>
                <a:latin typeface="+mn-lt"/>
                <a:ea typeface="+mn-ea"/>
                <a:cs typeface="+mn-cs"/>
              </a:rPr>
              <a:t> of his existence. He observes the real darkness of family and social structures.</a:t>
            </a:r>
            <a:endParaRPr lang="en-US" sz="1200" kern="1200" dirty="0" smtClean="0">
              <a:solidFill>
                <a:schemeClr val="tx1"/>
              </a:solidFill>
              <a:effectLst/>
              <a:latin typeface="+mn-lt"/>
              <a:ea typeface="+mn-ea"/>
              <a:cs typeface="+mn-cs"/>
            </a:endParaRPr>
          </a:p>
          <a:p>
            <a:endParaRPr lang="en-US" sz="1200" b="1" i="1" kern="1200" dirty="0" smtClean="0">
              <a:solidFill>
                <a:schemeClr val="tx1"/>
              </a:solidFill>
              <a:effectLst/>
              <a:latin typeface="+mn-lt"/>
              <a:ea typeface="+mn-ea"/>
              <a:cs typeface="+mn-cs"/>
            </a:endParaRPr>
          </a:p>
          <a:p>
            <a:r>
              <a:rPr lang="en-US" sz="1200" b="1" i="1" kern="1200" dirty="0" smtClean="0">
                <a:solidFill>
                  <a:schemeClr val="tx1"/>
                </a:solidFill>
                <a:effectLst/>
                <a:latin typeface="+mn-lt"/>
                <a:ea typeface="+mn-ea"/>
                <a:cs typeface="+mn-cs"/>
              </a:rPr>
              <a:t>He is the tragic artist.  Society is pure apollonian order.  </a:t>
            </a:r>
          </a:p>
          <a:p>
            <a:r>
              <a:rPr lang="en-US" sz="1200" b="1" i="1" kern="1200" dirty="0" smtClean="0">
                <a:solidFill>
                  <a:schemeClr val="tx1"/>
                </a:solidFill>
                <a:effectLst/>
                <a:latin typeface="+mn-lt"/>
                <a:ea typeface="+mn-ea"/>
                <a:cs typeface="+mn-cs"/>
              </a:rPr>
              <a:t>He is the artist whose </a:t>
            </a:r>
            <a:r>
              <a:rPr lang="en-US" sz="1200" b="1" i="1" kern="1200" dirty="0" err="1" smtClean="0">
                <a:solidFill>
                  <a:schemeClr val="tx1"/>
                </a:solidFill>
                <a:effectLst/>
                <a:latin typeface="+mn-lt"/>
                <a:ea typeface="+mn-ea"/>
                <a:cs typeface="+mn-cs"/>
              </a:rPr>
              <a:t>dionysian</a:t>
            </a:r>
            <a:r>
              <a:rPr lang="en-US" sz="1200" b="1" i="1" kern="1200" dirty="0" smtClean="0">
                <a:solidFill>
                  <a:schemeClr val="tx1"/>
                </a:solidFill>
                <a:effectLst/>
                <a:latin typeface="+mn-lt"/>
                <a:ea typeface="+mn-ea"/>
                <a:cs typeface="+mn-cs"/>
              </a:rPr>
              <a:t> transformation subverts and threatens the social order of the family and wider society.</a:t>
            </a:r>
            <a:endParaRPr lang="en-US" sz="1200" kern="1200" dirty="0" smtClean="0">
              <a:solidFill>
                <a:schemeClr val="tx1"/>
              </a:solidFill>
              <a:effectLst/>
              <a:latin typeface="+mn-lt"/>
              <a:ea typeface="+mn-ea"/>
              <a:cs typeface="+mn-cs"/>
            </a:endParaRPr>
          </a:p>
          <a:p>
            <a:r>
              <a:rPr lang="en-US" sz="1200" b="1" i="1" kern="1200" dirty="0" smtClean="0">
                <a:solidFill>
                  <a:schemeClr val="tx1"/>
                </a:solidFill>
                <a:effectLst/>
                <a:latin typeface="+mn-lt"/>
                <a:ea typeface="+mn-ea"/>
                <a:cs typeface="+mn-cs"/>
              </a:rPr>
              <a:t>Because </a:t>
            </a:r>
            <a:r>
              <a:rPr lang="en-US" sz="1200" b="1" i="1" kern="1200" dirty="0" err="1" smtClean="0">
                <a:solidFill>
                  <a:schemeClr val="tx1"/>
                </a:solidFill>
                <a:effectLst/>
                <a:latin typeface="+mn-lt"/>
                <a:ea typeface="+mn-ea"/>
                <a:cs typeface="+mn-cs"/>
              </a:rPr>
              <a:t>samsa</a:t>
            </a:r>
            <a:r>
              <a:rPr lang="en-US" sz="1200" b="1" i="1" kern="1200" dirty="0" smtClean="0">
                <a:solidFill>
                  <a:schemeClr val="tx1"/>
                </a:solidFill>
                <a:effectLst/>
                <a:latin typeface="+mn-lt"/>
                <a:ea typeface="+mn-ea"/>
                <a:cs typeface="+mn-cs"/>
              </a:rPr>
              <a:t> is the absurd visionary society has to punish him.  </a:t>
            </a:r>
          </a:p>
          <a:p>
            <a:endParaRPr lang="en-US" sz="1200" b="1" i="1" kern="1200" dirty="0" smtClean="0">
              <a:solidFill>
                <a:schemeClr val="tx1"/>
              </a:solidFill>
              <a:effectLst/>
              <a:latin typeface="+mn-lt"/>
              <a:ea typeface="+mn-ea"/>
              <a:cs typeface="+mn-cs"/>
            </a:endParaRPr>
          </a:p>
          <a:p>
            <a:r>
              <a:rPr lang="en-US" sz="1200" b="1" i="1" kern="1200" dirty="0" smtClean="0">
                <a:solidFill>
                  <a:schemeClr val="tx1"/>
                </a:solidFill>
                <a:effectLst/>
                <a:latin typeface="+mn-lt"/>
                <a:ea typeface="+mn-ea"/>
                <a:cs typeface="+mn-cs"/>
              </a:rPr>
              <a:t>He is a threat to the social order.  </a:t>
            </a:r>
            <a:endParaRPr lang="en-US" sz="1200" kern="1200" dirty="0" smtClean="0">
              <a:solidFill>
                <a:schemeClr val="tx1"/>
              </a:solidFill>
              <a:effectLst/>
              <a:latin typeface="+mn-lt"/>
              <a:ea typeface="+mn-ea"/>
              <a:cs typeface="+mn-cs"/>
            </a:endParaRPr>
          </a:p>
          <a:p>
            <a:endParaRPr lang="en-US" dirty="0" smtClean="0"/>
          </a:p>
          <a:p>
            <a:endParaRPr lang="en-US" dirty="0" smtClean="0"/>
          </a:p>
          <a:p>
            <a:endParaRPr lang="en-US" dirty="0" smtClean="0"/>
          </a:p>
          <a:p>
            <a:pPr algn="just">
              <a:lnSpc>
                <a:spcPct val="150000"/>
              </a:lnSpc>
            </a:pPr>
            <a:r>
              <a:rPr lang="en-US" sz="1200" dirty="0" smtClean="0">
                <a:latin typeface="Helvetica Neue" charset="0"/>
                <a:ea typeface="Helvetica Neue" charset="0"/>
                <a:cs typeface="Helvetica Neue" charset="0"/>
              </a:rPr>
              <a:t>It was Friedrich Nietzsche who suggested that in the absence of God, science had become the new faith of the nineteenth century. </a:t>
            </a:r>
          </a:p>
          <a:p>
            <a:pPr algn="just">
              <a:lnSpc>
                <a:spcPct val="150000"/>
              </a:lnSpc>
            </a:pPr>
            <a:r>
              <a:rPr lang="en-US" sz="1200" dirty="0" smtClean="0">
                <a:latin typeface="Helvetica Neue" charset="0"/>
                <a:ea typeface="Helvetica Neue" charset="0"/>
                <a:cs typeface="Helvetica Neue" charset="0"/>
              </a:rPr>
              <a:t>Kafka extends Nietzsche's proposition in </a:t>
            </a:r>
            <a:r>
              <a:rPr lang="en-US" sz="1200" b="1" i="1" dirty="0" smtClean="0">
                <a:latin typeface="Helvetica Neue" charset="0"/>
                <a:ea typeface="Helvetica Neue" charset="0"/>
                <a:cs typeface="Helvetica Neue" charset="0"/>
              </a:rPr>
              <a:t>The Metamorphosis</a:t>
            </a:r>
            <a:r>
              <a:rPr lang="en-US" sz="1200" b="1" dirty="0" smtClean="0">
                <a:latin typeface="Helvetica Neue" charset="0"/>
                <a:ea typeface="Helvetica Neue" charset="0"/>
                <a:cs typeface="Helvetica Neue" charset="0"/>
              </a:rPr>
              <a:t> </a:t>
            </a:r>
            <a:r>
              <a:rPr lang="en-US" sz="1200" dirty="0" smtClean="0">
                <a:latin typeface="Helvetica Neue" charset="0"/>
                <a:ea typeface="Helvetica Neue" charset="0"/>
                <a:cs typeface="Helvetica Neue" charset="0"/>
              </a:rPr>
              <a:t>by implying the following question: </a:t>
            </a:r>
          </a:p>
          <a:p>
            <a:pPr algn="just">
              <a:lnSpc>
                <a:spcPct val="150000"/>
              </a:lnSpc>
            </a:pPr>
            <a:r>
              <a:rPr lang="en-US" sz="1200" b="1" dirty="0" smtClean="0">
                <a:latin typeface="Helvetica Neue" charset="0"/>
                <a:ea typeface="Helvetica Neue" charset="0"/>
                <a:cs typeface="Helvetica Neue" charset="0"/>
              </a:rPr>
              <a:t>What if our organic life, our biological existence, is just as arbitrary as our moral being? </a:t>
            </a:r>
          </a:p>
          <a:p>
            <a:pPr algn="just">
              <a:lnSpc>
                <a:spcPct val="150000"/>
              </a:lnSpc>
            </a:pPr>
            <a:r>
              <a:rPr lang="en-US" sz="1200" b="1" dirty="0" smtClean="0">
                <a:latin typeface="Helvetica Neue" charset="0"/>
                <a:ea typeface="Helvetica Neue" charset="0"/>
                <a:cs typeface="Helvetica Neue" charset="0"/>
              </a:rPr>
              <a:t>What if there is no necessity or purpose in organic life? </a:t>
            </a:r>
          </a:p>
          <a:p>
            <a:pPr algn="just">
              <a:lnSpc>
                <a:spcPct val="150000"/>
              </a:lnSpc>
            </a:pPr>
            <a:r>
              <a:rPr lang="en-US" sz="1200" b="1" dirty="0" smtClean="0">
                <a:latin typeface="Helvetica Neue" charset="0"/>
                <a:ea typeface="Helvetica Neue" charset="0"/>
                <a:cs typeface="Helvetica Neue" charset="0"/>
              </a:rPr>
              <a:t>What if evolution were to reverse itself or if there were no pattern at all? </a:t>
            </a:r>
            <a:r>
              <a:rPr lang="en-US" sz="1200" dirty="0" smtClean="0">
                <a:latin typeface="Helvetica Neue" charset="0"/>
                <a:ea typeface="Helvetica Neue" charset="0"/>
                <a:cs typeface="Helvetica Neue" charset="0"/>
              </a:rPr>
              <a:t>Instead of there being a reassuring God who can comfort us about the orderliness and stability of the natural world, </a:t>
            </a:r>
            <a:r>
              <a:rPr lang="en-US" sz="1200" b="1" dirty="0" smtClean="0">
                <a:latin typeface="Helvetica Neue" charset="0"/>
                <a:ea typeface="Helvetica Neue" charset="0"/>
                <a:cs typeface="Helvetica Neue" charset="0"/>
              </a:rPr>
              <a:t>Kafka suggests everything is uncertain.  </a:t>
            </a:r>
          </a:p>
          <a:p>
            <a:pPr algn="just">
              <a:lnSpc>
                <a:spcPct val="150000"/>
              </a:lnSpc>
            </a:pPr>
            <a:r>
              <a:rPr lang="en-US" sz="1200" b="1" dirty="0" smtClean="0">
                <a:latin typeface="Helvetica Neue" charset="0"/>
                <a:ea typeface="Helvetica Neue" charset="0"/>
                <a:cs typeface="Helvetica Neue" charset="0"/>
              </a:rPr>
              <a:t>This desire for God can’t be satisfied. </a:t>
            </a:r>
            <a:r>
              <a:rPr lang="en-US" sz="1200" dirty="0" smtClean="0">
                <a:latin typeface="Helvetica Neue" charset="0"/>
                <a:ea typeface="Helvetica Neue" charset="0"/>
                <a:cs typeface="Helvetica Neue" charset="0"/>
              </a:rPr>
              <a:t>Therefore people suffer and life is absurd.  The insect is a reflection of that absurdity.</a:t>
            </a:r>
          </a:p>
          <a:p>
            <a:endParaRPr lang="en-US" dirty="0" smtClean="0"/>
          </a:p>
          <a:p>
            <a:endParaRPr lang="en-US" dirty="0" smtClean="0"/>
          </a:p>
          <a:p>
            <a:endParaRPr lang="en-US" dirty="0" smtClean="0"/>
          </a:p>
          <a:p>
            <a:r>
              <a:rPr lang="en-US" b="1" dirty="0" err="1" smtClean="0"/>
              <a:t>Gregor</a:t>
            </a:r>
            <a:r>
              <a:rPr lang="en-US" b="1" dirty="0" smtClean="0"/>
              <a:t> kept trying to assure himself that nothing unusual was happening, it was just a few pieces of furniture being moved after all, but he soon had to admit that the women going to and fro, their little calls to each other, the scraping of the furniture on the floor, all these things made him feel as if he were being assailed from all sides. With his head and legs pulled in against him and his body pressed to the floor, he was forced to admit to himself that he could not stand all of this much longer. They were emptying his room out; taking away everything that was dear to him; they had already taken out the chest containing his fretsaw and other tools; now they threatened to remove the writing desk with its place clearly worn into the floor, the desk where he had done his homework as a business trainee, at high school, even while he had been at infant school </a:t>
            </a:r>
          </a:p>
          <a:p>
            <a:endParaRPr lang="en-US" b="1" dirty="0" smtClean="0"/>
          </a:p>
          <a:p>
            <a:r>
              <a:rPr lang="en-US" dirty="0" smtClean="0">
                <a:hlinkClick r:id="rId3"/>
              </a:rPr>
              <a:t>THEATRE EXCERPT OF THE PLAY WHICH CAPTURES THE THEME: https://www.youtube.com/watch?v=4Y3izEP3o4Y</a:t>
            </a:r>
            <a:endParaRPr lang="en-US" dirty="0" smtClean="0"/>
          </a:p>
          <a:p>
            <a:endParaRPr lang="en-US" dirty="0" smtClean="0"/>
          </a:p>
          <a:p>
            <a:r>
              <a:rPr lang="en-US" dirty="0" smtClean="0"/>
              <a:t>WHAT IS THE TERM KAFKAESQUE? It</a:t>
            </a:r>
            <a:r>
              <a:rPr lang="fr-FR" dirty="0" smtClean="0"/>
              <a:t>’</a:t>
            </a:r>
            <a:r>
              <a:rPr lang="en-US" dirty="0" smtClean="0"/>
              <a:t>s the outsider.  An individual who is aware of the absurdity of life.</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18</a:t>
            </a:fld>
            <a:endParaRPr lang="en-US"/>
          </a:p>
        </p:txBody>
      </p:sp>
    </p:spTree>
    <p:extLst>
      <p:ext uri="{BB962C8B-B14F-4D97-AF65-F5344CB8AC3E}">
        <p14:creationId xmlns:p14="http://schemas.microsoft.com/office/powerpoint/2010/main" val="1374963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 the roots of Nordic noir are grimly steeped in suicide, porn, existential angst...</a:t>
            </a:r>
          </a:p>
          <a:p>
            <a:endParaRPr lang="en-US" sz="1200" b="0" i="0" kern="1200" dirty="0" smtClean="0">
              <a:solidFill>
                <a:schemeClr val="tx1"/>
              </a:solidFill>
              <a:effectLst/>
              <a:latin typeface="+mn-lt"/>
              <a:ea typeface="+mn-ea"/>
              <a:cs typeface="+mn-cs"/>
            </a:endParaRPr>
          </a:p>
          <a:p>
            <a:r>
              <a:rPr lang="en-US" dirty="0" smtClean="0"/>
              <a:t>“What keeps the  Nordic (film) noir alive for us today is … the underlying mood of pessimism which undercuts any attempted happy endings and prevents the films from being the typical Hollywood escapist fare many were originally intended to be. More than lighting or photography, it is this sensibility which makes the black film black for us.” </a:t>
            </a:r>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20</a:t>
            </a:fld>
            <a:endParaRPr lang="en-US"/>
          </a:p>
        </p:txBody>
      </p:sp>
    </p:spTree>
    <p:extLst>
      <p:ext uri="{BB962C8B-B14F-4D97-AF65-F5344CB8AC3E}">
        <p14:creationId xmlns:p14="http://schemas.microsoft.com/office/powerpoint/2010/main" val="692196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concept of alienation is crucial to most existentialists from Kierkegaard to Sartre.</a:t>
            </a:r>
            <a:r>
              <a:rPr lang="en-US" baseline="0" dirty="0" smtClean="0"/>
              <a:t> For them, man stands alone, alienated from any social or </a:t>
            </a:r>
            <a:r>
              <a:rPr lang="en-US" baseline="0" dirty="0" err="1" smtClean="0"/>
              <a:t>intelletual</a:t>
            </a:r>
            <a:r>
              <a:rPr lang="en-US" baseline="0" dirty="0" smtClean="0"/>
              <a:t> order, and is therefore totally self-dependent. </a:t>
            </a:r>
          </a:p>
          <a:p>
            <a:r>
              <a:rPr lang="en-US" baseline="0" dirty="0" err="1" smtClean="0"/>
              <a:t>Classi</a:t>
            </a:r>
            <a:r>
              <a:rPr lang="en-US" baseline="0" dirty="0" smtClean="0"/>
              <a:t> noir – private detective keeping emotional involvement to a minimum, detective gains power over others but pays the prize in terms of loneliness</a:t>
            </a:r>
            <a:r>
              <a:rPr lang="is-IS" baseline="0" dirty="0" smtClean="0"/>
              <a:t>…</a:t>
            </a:r>
          </a:p>
          <a:p>
            <a:endParaRPr lang="is-IS" baseline="0"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21</a:t>
            </a:fld>
            <a:endParaRPr lang="en-US"/>
          </a:p>
        </p:txBody>
      </p:sp>
    </p:spTree>
    <p:extLst>
      <p:ext uri="{BB962C8B-B14F-4D97-AF65-F5344CB8AC3E}">
        <p14:creationId xmlns:p14="http://schemas.microsoft.com/office/powerpoint/2010/main" val="520648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concept of alienation is crucial to most existentialists from Kierkegaard to Sartre.</a:t>
            </a:r>
            <a:r>
              <a:rPr lang="en-US" baseline="0" dirty="0" smtClean="0"/>
              <a:t> For them, man stands alone, alienated from any social or </a:t>
            </a:r>
            <a:r>
              <a:rPr lang="en-US" baseline="0" dirty="0" err="1" smtClean="0"/>
              <a:t>intelletual</a:t>
            </a:r>
            <a:r>
              <a:rPr lang="en-US" baseline="0" dirty="0" smtClean="0"/>
              <a:t> order, and is therefore totally self-dependent. </a:t>
            </a:r>
          </a:p>
          <a:p>
            <a:r>
              <a:rPr lang="en-US" baseline="0" dirty="0" err="1" smtClean="0"/>
              <a:t>Classi</a:t>
            </a:r>
            <a:r>
              <a:rPr lang="en-US" baseline="0" dirty="0" smtClean="0"/>
              <a:t> noir – private detective keeping emotional involvement to a minimum, detective gains power over others but pays the prize in terms of loneliness</a:t>
            </a:r>
            <a:r>
              <a:rPr lang="is-IS" baseline="0" dirty="0" smtClean="0"/>
              <a:t>…</a:t>
            </a:r>
          </a:p>
          <a:p>
            <a:endParaRPr lang="is-IS" baseline="0"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22</a:t>
            </a:fld>
            <a:endParaRPr lang="en-US"/>
          </a:p>
        </p:txBody>
      </p:sp>
    </p:spTree>
    <p:extLst>
      <p:ext uri="{BB962C8B-B14F-4D97-AF65-F5344CB8AC3E}">
        <p14:creationId xmlns:p14="http://schemas.microsoft.com/office/powerpoint/2010/main" val="154505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concept of alienation is crucial to most existentialists from Kierkegaard to Sartre.</a:t>
            </a:r>
            <a:r>
              <a:rPr lang="en-US" baseline="0" dirty="0" smtClean="0"/>
              <a:t> For them, man stands alone, alienated from any social or </a:t>
            </a:r>
            <a:r>
              <a:rPr lang="en-US" baseline="0" dirty="0" err="1" smtClean="0"/>
              <a:t>intelletual</a:t>
            </a:r>
            <a:r>
              <a:rPr lang="en-US" baseline="0" dirty="0" smtClean="0"/>
              <a:t> order, and is therefore totally self-dependent. </a:t>
            </a:r>
          </a:p>
          <a:p>
            <a:r>
              <a:rPr lang="en-US" baseline="0" dirty="0" err="1" smtClean="0"/>
              <a:t>Classi</a:t>
            </a:r>
            <a:r>
              <a:rPr lang="en-US" baseline="0" dirty="0" smtClean="0"/>
              <a:t> noir – private detective keeping emotional involvement to a minimum, detective gains power over others but pays the prize in terms of loneliness</a:t>
            </a:r>
            <a:r>
              <a:rPr lang="is-IS" baseline="0" dirty="0" smtClean="0"/>
              <a:t>…</a:t>
            </a:r>
          </a:p>
          <a:p>
            <a:endParaRPr lang="is-IS" baseline="0" dirty="0" smtClean="0"/>
          </a:p>
          <a:p>
            <a:endParaRPr lang="is-IS" baseline="0" dirty="0" smtClean="0"/>
          </a:p>
          <a:p>
            <a:r>
              <a:rPr lang="is-IS" baseline="0" dirty="0" smtClean="0"/>
              <a:t>The inauthentic life is the unquestioned one which derives its rationale from a facile accpetance of those values external to the self...</a:t>
            </a:r>
          </a:p>
          <a:p>
            <a:endParaRPr lang="is-IS" baseline="0" dirty="0" smtClean="0"/>
          </a:p>
          <a:p>
            <a:r>
              <a:rPr lang="is-IS" baseline="0" dirty="0" smtClean="0"/>
              <a:t>To live autthentically, one must reject these assurances and therin discover the ability to create one’s own values...in so doing each inidividual assumes responsibility for their life</a:t>
            </a:r>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23</a:t>
            </a:fld>
            <a:endParaRPr lang="en-US"/>
          </a:p>
        </p:txBody>
      </p:sp>
    </p:spTree>
    <p:extLst>
      <p:ext uri="{BB962C8B-B14F-4D97-AF65-F5344CB8AC3E}">
        <p14:creationId xmlns:p14="http://schemas.microsoft.com/office/powerpoint/2010/main" val="748213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concept of alienation is crucial to most existentialists from Kierkegaard to Sartre.</a:t>
            </a:r>
            <a:r>
              <a:rPr lang="en-US" baseline="0" dirty="0" smtClean="0"/>
              <a:t> For them, man stands alone, alienated from any social or </a:t>
            </a:r>
            <a:r>
              <a:rPr lang="en-US" baseline="0" dirty="0" err="1" smtClean="0"/>
              <a:t>intelletual</a:t>
            </a:r>
            <a:r>
              <a:rPr lang="en-US" baseline="0" dirty="0" smtClean="0"/>
              <a:t> order, and is therefore totally self-dependent. </a:t>
            </a:r>
          </a:p>
          <a:p>
            <a:r>
              <a:rPr lang="en-US" baseline="0" dirty="0" err="1" smtClean="0"/>
              <a:t>Classi</a:t>
            </a:r>
            <a:r>
              <a:rPr lang="en-US" baseline="0" dirty="0" smtClean="0"/>
              <a:t> noir – private detective keeping emotional involvement to a minimum, detective gains power over others but pays the prize in terms of loneliness</a:t>
            </a:r>
            <a:r>
              <a:rPr lang="is-IS" baseline="0" dirty="0" smtClean="0"/>
              <a:t>…</a:t>
            </a:r>
          </a:p>
          <a:p>
            <a:endParaRPr lang="is-IS" baseline="0"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24</a:t>
            </a:fld>
            <a:endParaRPr lang="en-US"/>
          </a:p>
        </p:txBody>
      </p:sp>
    </p:spTree>
    <p:extLst>
      <p:ext uri="{BB962C8B-B14F-4D97-AF65-F5344CB8AC3E}">
        <p14:creationId xmlns:p14="http://schemas.microsoft.com/office/powerpoint/2010/main" val="17595249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s-IS" baseline="0"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25</a:t>
            </a:fld>
            <a:endParaRPr lang="en-US"/>
          </a:p>
        </p:txBody>
      </p:sp>
    </p:spTree>
    <p:extLst>
      <p:ext uri="{BB962C8B-B14F-4D97-AF65-F5344CB8AC3E}">
        <p14:creationId xmlns:p14="http://schemas.microsoft.com/office/powerpoint/2010/main" val="721277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concept of alienation is crucial to most existentialists from Kierkegaard to Sartre.</a:t>
            </a:r>
            <a:r>
              <a:rPr lang="en-US" baseline="0" dirty="0" smtClean="0"/>
              <a:t> For them, man stands alone, alienated from any social or </a:t>
            </a:r>
            <a:r>
              <a:rPr lang="en-US" baseline="0" dirty="0" err="1" smtClean="0"/>
              <a:t>intelletual</a:t>
            </a:r>
            <a:r>
              <a:rPr lang="en-US" baseline="0" dirty="0" smtClean="0"/>
              <a:t> order, and is therefore totally self-dependent. </a:t>
            </a:r>
          </a:p>
          <a:p>
            <a:r>
              <a:rPr lang="en-US" baseline="0" dirty="0" err="1" smtClean="0"/>
              <a:t>Classi</a:t>
            </a:r>
            <a:r>
              <a:rPr lang="en-US" baseline="0" dirty="0" smtClean="0"/>
              <a:t> noir – private detective keeping emotional involvement to a minimum, detective gains power over others but pays the prize in terms of loneliness</a:t>
            </a:r>
            <a:r>
              <a:rPr lang="is-IS" baseline="0" dirty="0" smtClean="0"/>
              <a:t>…</a:t>
            </a:r>
          </a:p>
          <a:p>
            <a:endParaRPr lang="is-IS" baseline="0"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26</a:t>
            </a:fld>
            <a:endParaRPr lang="en-US"/>
          </a:p>
        </p:txBody>
      </p:sp>
    </p:spTree>
    <p:extLst>
      <p:ext uri="{BB962C8B-B14F-4D97-AF65-F5344CB8AC3E}">
        <p14:creationId xmlns:p14="http://schemas.microsoft.com/office/powerpoint/2010/main" val="8092121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concept of alienation is crucial to most existentialists from Kierkegaard to Sartre.</a:t>
            </a:r>
            <a:r>
              <a:rPr lang="en-US" baseline="0" dirty="0" smtClean="0"/>
              <a:t> For them, man stands alone, alienated from any social or </a:t>
            </a:r>
            <a:r>
              <a:rPr lang="en-US" baseline="0" dirty="0" err="1" smtClean="0"/>
              <a:t>intelletual</a:t>
            </a:r>
            <a:r>
              <a:rPr lang="en-US" baseline="0" dirty="0" smtClean="0"/>
              <a:t> order, and is therefore totally self-dependent. </a:t>
            </a:r>
          </a:p>
          <a:p>
            <a:r>
              <a:rPr lang="en-US" baseline="0" dirty="0" err="1" smtClean="0"/>
              <a:t>Classi</a:t>
            </a:r>
            <a:r>
              <a:rPr lang="en-US" baseline="0" dirty="0" smtClean="0"/>
              <a:t> noir – private detective keeping emotional involvement to a minimum, detective gains power over others but pays the prize in terms of loneliness</a:t>
            </a:r>
            <a:r>
              <a:rPr lang="is-IS" baseline="0" dirty="0" smtClean="0"/>
              <a:t>…</a:t>
            </a:r>
          </a:p>
          <a:p>
            <a:endParaRPr lang="is-IS" baseline="0" dirty="0" smtClean="0"/>
          </a:p>
          <a:p>
            <a:endParaRPr lang="en-US" dirty="0"/>
          </a:p>
        </p:txBody>
      </p:sp>
      <p:sp>
        <p:nvSpPr>
          <p:cNvPr id="4" name="Slide Number Placeholder 3"/>
          <p:cNvSpPr>
            <a:spLocks noGrp="1"/>
          </p:cNvSpPr>
          <p:nvPr>
            <p:ph type="sldNum" sz="quarter" idx="10"/>
          </p:nvPr>
        </p:nvSpPr>
        <p:spPr/>
        <p:txBody>
          <a:bodyPr/>
          <a:lstStyle/>
          <a:p>
            <a:fld id="{FA3D0EC1-8571-6840-8749-5111D53C8E0F}" type="slidenum">
              <a:rPr lang="en-US" smtClean="0"/>
              <a:t>27</a:t>
            </a:fld>
            <a:endParaRPr lang="en-US"/>
          </a:p>
        </p:txBody>
      </p:sp>
    </p:spTree>
    <p:extLst>
      <p:ext uri="{BB962C8B-B14F-4D97-AF65-F5344CB8AC3E}">
        <p14:creationId xmlns:p14="http://schemas.microsoft.com/office/powerpoint/2010/main" val="1215816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4333A26C-D4EF-F449-B15C-4B2B4D3BD437}" type="datetimeFigureOut">
              <a:rPr lang="en-US" smtClean="0"/>
              <a:t>2/6/20</a:t>
            </a:fld>
            <a:endParaRPr lang="en-US"/>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F6BFDFB5-7AF1-EC4D-A9DC-757A76026099}" type="slidenum">
              <a:rPr lang="en-US" smtClean="0"/>
              <a:t>‹#›</a:t>
            </a:fld>
            <a:endParaRPr lang="en-US"/>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96163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333A26C-D4EF-F449-B15C-4B2B4D3BD437}" type="datetimeFigureOut">
              <a:rPr lang="en-US" smtClean="0"/>
              <a:t>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164501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4333A26C-D4EF-F449-B15C-4B2B4D3BD437}" type="datetimeFigureOut">
              <a:rPr lang="en-US" smtClean="0"/>
              <a:t>2/6/20</a:t>
            </a:fld>
            <a:endParaRPr lang="en-US"/>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F6BFDFB5-7AF1-EC4D-A9DC-757A76026099}" type="slidenum">
              <a:rPr lang="en-US" smtClean="0"/>
              <a:t>‹#›</a:t>
            </a:fld>
            <a:endParaRPr lang="en-US"/>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1777762"/>
      </p:ext>
    </p:extLst>
  </p:cSld>
  <p:clrMapOvr>
    <a:masterClrMapping/>
  </p:clrMapOvr>
  <p:extLst mod="1">
    <p:ext uri="{DCECCB84-F9BA-43D5-87BE-67443E8EF086}">
      <p15:sldGuideLst xmlns:p15="http://schemas.microsoft.com/office/powerpoint/2012/main">
        <p15:guide id="2" pos="8608" userDrawn="1">
          <p15:clr>
            <a:srgbClr val="FBAE40"/>
          </p15:clr>
        </p15:guide>
        <p15:guide id="3" pos="645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333A26C-D4EF-F449-B15C-4B2B4D3BD437}" type="datetimeFigureOut">
              <a:rPr lang="en-US" smtClean="0"/>
              <a:t>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48943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333A26C-D4EF-F449-B15C-4B2B4D3BD437}" type="datetimeFigureOut">
              <a:rPr lang="en-US" smtClean="0"/>
              <a:t>2/6/20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1071088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333A26C-D4EF-F449-B15C-4B2B4D3BD437}" type="datetimeFigureOut">
              <a:rPr lang="en-US" smtClean="0"/>
              <a:t>2/6/20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1580608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33A26C-D4EF-F449-B15C-4B2B4D3BD437}" type="datetimeFigureOut">
              <a:rPr lang="en-US" smtClean="0"/>
              <a:t>2/6/20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906967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GB" smtClean="0"/>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333A26C-D4EF-F449-B15C-4B2B4D3BD437}" type="datetimeFigureOut">
              <a:rPr lang="en-US" smtClean="0"/>
              <a:t>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569510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333A26C-D4EF-F449-B15C-4B2B4D3BD437}" type="datetimeFigureOut">
              <a:rPr lang="en-US" smtClean="0"/>
              <a:t>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420846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333A26C-D4EF-F449-B15C-4B2B4D3BD437}" type="datetimeFigureOut">
              <a:rPr lang="en-US" smtClean="0"/>
              <a:t>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BFDFB5-7AF1-EC4D-A9DC-757A76026099}" type="slidenum">
              <a:rPr lang="en-US" smtClean="0"/>
              <a:t>‹#›</a:t>
            </a:fld>
            <a:endParaRPr lang="en-US"/>
          </a:p>
        </p:txBody>
      </p:sp>
    </p:spTree>
    <p:extLst>
      <p:ext uri="{BB962C8B-B14F-4D97-AF65-F5344CB8AC3E}">
        <p14:creationId xmlns:p14="http://schemas.microsoft.com/office/powerpoint/2010/main" val="1496618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4333A26C-D4EF-F449-B15C-4B2B4D3BD437}" type="datetimeFigureOut">
              <a:rPr lang="en-US" smtClean="0"/>
              <a:t>2/6/20</a:t>
            </a:fld>
            <a:endParaRPr lang="en-US"/>
          </a:p>
        </p:txBody>
      </p:sp>
      <p:sp>
        <p:nvSpPr>
          <p:cNvPr id="5" name="Footer Placeholder 4"/>
          <p:cNvSpPr>
            <a:spLocks noGrp="1"/>
          </p:cNvSpPr>
          <p:nvPr>
            <p:ph type="ftr" sz="quarter" idx="11"/>
          </p:nvPr>
        </p:nvSpPr>
        <p:spPr>
          <a:xfrm>
            <a:off x="6536187" y="6315949"/>
            <a:ext cx="3814856" cy="365125"/>
          </a:xfrm>
        </p:spPr>
        <p:txBody>
          <a:bodyPr/>
          <a:lstStyle/>
          <a:p>
            <a:endParaRPr lang="en-US"/>
          </a:p>
        </p:txBody>
      </p:sp>
      <p:sp>
        <p:nvSpPr>
          <p:cNvPr id="6" name="Slide Number Placeholder 5"/>
          <p:cNvSpPr>
            <a:spLocks noGrp="1"/>
          </p:cNvSpPr>
          <p:nvPr>
            <p:ph type="sldNum" sz="quarter" idx="12"/>
          </p:nvPr>
        </p:nvSpPr>
        <p:spPr>
          <a:xfrm>
            <a:off x="11784011" y="5607592"/>
            <a:ext cx="407988" cy="365125"/>
          </a:xfrm>
        </p:spPr>
        <p:txBody>
          <a:bodyPr/>
          <a:lstStyle/>
          <a:p>
            <a:fld id="{F6BFDFB5-7AF1-EC4D-A9DC-757A76026099}" type="slidenum">
              <a:rPr lang="en-US" smtClean="0"/>
              <a:t>‹#›</a:t>
            </a:fld>
            <a:endParaRPr lang="en-US"/>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079800"/>
      </p:ext>
    </p:extLst>
  </p:cSld>
  <p:clrMapOvr>
    <a:masterClrMapping/>
  </p:clrMapOvr>
  <p:extLst mod="1">
    <p:ext uri="{DCECCB84-F9BA-43D5-87BE-67443E8EF086}">
      <p15:sldGuideLst xmlns:p15="http://schemas.microsoft.com/office/powerpoint/2012/main">
        <p15:guide id="2" pos="8608" userDrawn="1">
          <p15:clr>
            <a:srgbClr val="FBAE40"/>
          </p15:clr>
        </p15:guide>
        <p15:guide id="3" pos="6456" userDrawn="1">
          <p15:clr>
            <a:srgbClr val="FBAE40"/>
          </p15:clr>
        </p15:guide>
      </p15:sldGuideLst>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4333A26C-D4EF-F449-B15C-4B2B4D3BD437}" type="datetimeFigureOut">
              <a:rPr lang="en-US" smtClean="0"/>
              <a:t>2/6/20</a:t>
            </a:fld>
            <a:endParaRPr lang="en-US"/>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F6BFDFB5-7AF1-EC4D-A9DC-757A76026099}" type="slidenum">
              <a:rPr lang="en-US" smtClean="0"/>
              <a:t>‹#›</a:t>
            </a:fld>
            <a:endParaRPr lang="en-US"/>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69297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6" pos="3776" userDrawn="1">
          <p15:clr>
            <a:srgbClr val="F26B43"/>
          </p15:clr>
        </p15:guide>
        <p15:guide id="7" pos="640" userDrawn="1">
          <p15:clr>
            <a:srgbClr val="F26B43"/>
          </p15:clr>
        </p15:guide>
        <p15:guide id="8" pos="9600" userDrawn="1">
          <p15:clr>
            <a:srgbClr val="F26B43"/>
          </p15:clr>
        </p15:guide>
        <p15:guide id="9" pos="4352" userDrawn="1">
          <p15:clr>
            <a:srgbClr val="F26B43"/>
          </p15:clr>
        </p15:guide>
        <p15:guide id="10" pos="2832" userDrawn="1">
          <p15:clr>
            <a:srgbClr val="F26B43"/>
          </p15:clr>
        </p15:guide>
        <p15:guide id="11" pos="480" userDrawn="1">
          <p15:clr>
            <a:srgbClr val="F26B43"/>
          </p15:clr>
        </p15:guide>
        <p15:guide id="12" orient="horz" pos="432" userDrawn="1">
          <p15:clr>
            <a:srgbClr val="F26B43"/>
          </p15:clr>
        </p15:guide>
        <p15:guide id="13" pos="7200" userDrawn="1">
          <p15:clr>
            <a:srgbClr val="F26B43"/>
          </p15:clr>
        </p15:guide>
        <p15:guide id="14" pos="326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2.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8913" y="4871088"/>
            <a:ext cx="9710466" cy="714134"/>
          </a:xfrm>
        </p:spPr>
        <p:txBody>
          <a:bodyPr>
            <a:normAutofit/>
          </a:bodyPr>
          <a:lstStyle/>
          <a:p>
            <a:pPr algn="r"/>
            <a:r>
              <a:rPr lang="en-US" sz="4400" b="1" i="0">
                <a:latin typeface="Helvetica Neue" charset="0"/>
                <a:ea typeface="Helvetica Neue" charset="0"/>
                <a:cs typeface="Helvetica Neue" charset="0"/>
              </a:rPr>
              <a:t>No </a:t>
            </a:r>
            <a:r>
              <a:rPr lang="en-US" sz="4400" b="1" i="0">
                <a:latin typeface="Helvetica Neue" charset="0"/>
                <a:ea typeface="Helvetica Neue" charset="0"/>
                <a:cs typeface="Helvetica Neue" charset="0"/>
              </a:rPr>
              <a:t>Way </a:t>
            </a:r>
            <a:r>
              <a:rPr lang="en-US" sz="4400" b="1" i="0" smtClean="0">
                <a:latin typeface="Helvetica Neue" charset="0"/>
                <a:ea typeface="Helvetica Neue" charset="0"/>
                <a:cs typeface="Helvetica Neue" charset="0"/>
              </a:rPr>
              <a:t>Out</a:t>
            </a:r>
            <a:endParaRPr lang="en-US" sz="4400" b="1" i="0" dirty="0">
              <a:latin typeface="Helvetica Neue" charset="0"/>
              <a:ea typeface="Helvetica Neue" charset="0"/>
              <a:cs typeface="Helvetica Neue" charset="0"/>
            </a:endParaRPr>
          </a:p>
        </p:txBody>
      </p:sp>
      <p:sp>
        <p:nvSpPr>
          <p:cNvPr id="3" name="Subtitle 2"/>
          <p:cNvSpPr>
            <a:spLocks noGrp="1"/>
          </p:cNvSpPr>
          <p:nvPr>
            <p:ph type="subTitle" idx="1"/>
          </p:nvPr>
        </p:nvSpPr>
        <p:spPr>
          <a:xfrm>
            <a:off x="3765017" y="5585222"/>
            <a:ext cx="7034362" cy="706355"/>
          </a:xfrm>
        </p:spPr>
        <p:txBody>
          <a:bodyPr>
            <a:noAutofit/>
          </a:bodyPr>
          <a:lstStyle/>
          <a:p>
            <a:pPr algn="r"/>
            <a:r>
              <a:rPr lang="en-US" b="1" i="0" dirty="0" smtClean="0">
                <a:latin typeface="Helvetica Neue" charset="0"/>
                <a:ea typeface="Helvetica Neue" charset="0"/>
                <a:cs typeface="Helvetica Neue" charset="0"/>
              </a:rPr>
              <a:t>Existential </a:t>
            </a:r>
            <a:r>
              <a:rPr lang="en-US" b="1" i="0" dirty="0">
                <a:latin typeface="Helvetica Neue" charset="0"/>
                <a:ea typeface="Helvetica Neue" charset="0"/>
                <a:cs typeface="Helvetica Neue" charset="0"/>
              </a:rPr>
              <a:t>Motifs </a:t>
            </a:r>
            <a:r>
              <a:rPr lang="en-US" b="1" i="0" dirty="0" smtClean="0">
                <a:latin typeface="Helvetica Neue" charset="0"/>
                <a:ea typeface="Helvetica Neue" charset="0"/>
                <a:cs typeface="Helvetica Neue" charset="0"/>
              </a:rPr>
              <a:t>in Nordic Noir</a:t>
            </a:r>
            <a:endParaRPr lang="en-US" b="1" dirty="0">
              <a:solidFill>
                <a:schemeClr val="tx1"/>
              </a:solidFill>
            </a:endParaRPr>
          </a:p>
        </p:txBody>
      </p:sp>
    </p:spTree>
    <p:extLst>
      <p:ext uri="{BB962C8B-B14F-4D97-AF65-F5344CB8AC3E}">
        <p14:creationId xmlns:p14="http://schemas.microsoft.com/office/powerpoint/2010/main" val="36808600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3200" b="1" i="0" dirty="0">
                <a:latin typeface="Helvetica Neue" charset="0"/>
                <a:ea typeface="Helvetica Neue" charset="0"/>
                <a:cs typeface="Helvetica Neue" charset="0"/>
              </a:rPr>
              <a:t/>
            </a:r>
            <a:br>
              <a:rPr lang="en-US" sz="3200" b="1" i="0" dirty="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Existential </a:t>
            </a:r>
            <a:r>
              <a:rPr lang="en-US" sz="3200" b="1" i="0" dirty="0">
                <a:latin typeface="Helvetica Neue" charset="0"/>
                <a:ea typeface="Helvetica Neue" charset="0"/>
                <a:cs typeface="Helvetica Neue" charset="0"/>
              </a:rPr>
              <a:t>Motifs in </a:t>
            </a:r>
            <a:r>
              <a:rPr lang="en-US" sz="3200" b="1" i="0" dirty="0" smtClean="0">
                <a:latin typeface="Helvetica Neue" charset="0"/>
                <a:ea typeface="Helvetica Neue" charset="0"/>
                <a:cs typeface="Helvetica Neue" charset="0"/>
              </a:rPr>
              <a:t>Nordic </a:t>
            </a:r>
            <a:r>
              <a:rPr lang="en-US" sz="3200" b="1" i="0" dirty="0">
                <a:latin typeface="Helvetica Neue" charset="0"/>
                <a:ea typeface="Helvetica Neue" charset="0"/>
                <a:cs typeface="Helvetica Neue" charset="0"/>
              </a:rPr>
              <a:t>Noir</a:t>
            </a:r>
            <a:r>
              <a:rPr lang="en-US" sz="3200" b="1" dirty="0">
                <a:solidFill>
                  <a:schemeClr val="tx1"/>
                </a:solidFill>
                <a:latin typeface="Helvetica Neue" charset="0"/>
                <a:ea typeface="Helvetica Neue" charset="0"/>
                <a:cs typeface="Helvetica Neue" charset="0"/>
              </a:rPr>
              <a:t/>
            </a:r>
            <a:br>
              <a:rPr lang="en-US" sz="3200" b="1" dirty="0">
                <a:solidFill>
                  <a:schemeClr val="tx1"/>
                </a:solidFill>
                <a:latin typeface="Helvetica Neue" charset="0"/>
                <a:ea typeface="Helvetica Neue" charset="0"/>
                <a:cs typeface="Helvetica Neue" charset="0"/>
              </a:rPr>
            </a:br>
            <a:endParaRPr lang="en-US" sz="3200" dirty="0">
              <a:latin typeface="Helvetica Neue" charset="0"/>
              <a:ea typeface="Helvetica Neue" charset="0"/>
              <a:cs typeface="Helvetica Neue" charset="0"/>
            </a:endParaRPr>
          </a:p>
        </p:txBody>
      </p:sp>
      <p:sp>
        <p:nvSpPr>
          <p:cNvPr id="3" name="Content Placeholder 2"/>
          <p:cNvSpPr>
            <a:spLocks noGrp="1"/>
          </p:cNvSpPr>
          <p:nvPr>
            <p:ph idx="1"/>
          </p:nvPr>
        </p:nvSpPr>
        <p:spPr>
          <a:xfrm>
            <a:off x="1081824" y="2884868"/>
            <a:ext cx="3514081" cy="1416676"/>
          </a:xfrm>
        </p:spPr>
        <p:txBody>
          <a:bodyPr/>
          <a:lstStyle/>
          <a:p>
            <a:pPr marL="0" indent="0" algn="just">
              <a:buNone/>
            </a:pPr>
            <a:r>
              <a:rPr lang="en-US" dirty="0"/>
              <a:t> </a:t>
            </a:r>
            <a:r>
              <a:rPr lang="is-IS" dirty="0" smtClean="0"/>
              <a:t>…</a:t>
            </a:r>
            <a:r>
              <a:rPr lang="en-US" dirty="0" smtClean="0"/>
              <a:t>the </a:t>
            </a:r>
            <a:r>
              <a:rPr lang="en-US" dirty="0"/>
              <a:t>roots of Nordic noir are grimly steeped in suicide, porn, existential angst...</a:t>
            </a:r>
            <a:endParaRPr lang="en-US" dirty="0"/>
          </a:p>
        </p:txBody>
      </p:sp>
      <p:pic>
        <p:nvPicPr>
          <p:cNvPr id="5122" name="Picture 2" descr="mage result for scandi noir existential dread"/>
          <p:cNvPicPr>
            <a:picLocks noChangeAspect="1" noChangeArrowheads="1"/>
          </p:cNvPicPr>
          <p:nvPr/>
        </p:nvPicPr>
        <p:blipFill rotWithShape="1">
          <a:blip r:embed="rId3">
            <a:extLst>
              <a:ext uri="{28A0092B-C50C-407E-A947-70E740481C1C}">
                <a14:useLocalDpi xmlns:a14="http://schemas.microsoft.com/office/drawing/2010/main" val="0"/>
              </a:ext>
            </a:extLst>
          </a:blip>
          <a:srcRect b="32068"/>
          <a:stretch/>
        </p:blipFill>
        <p:spPr bwMode="auto">
          <a:xfrm>
            <a:off x="5293217" y="585436"/>
            <a:ext cx="5596386" cy="5467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4277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999" y="406400"/>
            <a:ext cx="4532489" cy="1027288"/>
          </a:xfrm>
        </p:spPr>
        <p:txBody>
          <a:bodyPr>
            <a:normAutofit/>
          </a:bodyPr>
          <a:lstStyle/>
          <a:p>
            <a:r>
              <a:rPr lang="en-US" sz="2400" b="1" i="0" dirty="0" smtClean="0">
                <a:latin typeface="Helvetica Neue" charset="0"/>
                <a:ea typeface="Helvetica Neue" charset="0"/>
                <a:cs typeface="Helvetica Neue" charset="0"/>
              </a:rPr>
              <a:t>what is </a:t>
            </a:r>
            <a:br>
              <a:rPr lang="en-US" sz="2400" b="1" i="0" dirty="0" smtClean="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existentialism</a:t>
            </a:r>
            <a:r>
              <a:rPr lang="en-US" sz="2400" i="0" dirty="0" smtClean="0">
                <a:latin typeface="Helvetica Neue" charset="0"/>
                <a:ea typeface="Helvetica Neue" charset="0"/>
                <a:cs typeface="Helvetica Neue" charset="0"/>
              </a:rPr>
              <a:t>?</a:t>
            </a:r>
            <a:endParaRPr lang="en-US" sz="3200" i="0" dirty="0">
              <a:latin typeface="Helvetica Neue" charset="0"/>
              <a:ea typeface="Helvetica Neue" charset="0"/>
              <a:cs typeface="Helvetica Neue" charset="0"/>
            </a:endParaRPr>
          </a:p>
        </p:txBody>
      </p:sp>
      <p:sp>
        <p:nvSpPr>
          <p:cNvPr id="3" name="Content Placeholder 2"/>
          <p:cNvSpPr>
            <a:spLocks noGrp="1"/>
          </p:cNvSpPr>
          <p:nvPr>
            <p:ph idx="1"/>
          </p:nvPr>
        </p:nvSpPr>
        <p:spPr>
          <a:xfrm>
            <a:off x="671687" y="1433688"/>
            <a:ext cx="4622801" cy="4630055"/>
          </a:xfrm>
        </p:spPr>
        <p:txBody>
          <a:bodyPr>
            <a:noAutofit/>
          </a:bodyPr>
          <a:lstStyle/>
          <a:p>
            <a:pPr marL="0" indent="0" algn="just">
              <a:lnSpc>
                <a:spcPct val="150000"/>
              </a:lnSpc>
              <a:buNone/>
            </a:pPr>
            <a:r>
              <a:rPr lang="is-IS" sz="1600" dirty="0" smtClean="0">
                <a:latin typeface="Helvetica Neue" charset="0"/>
                <a:ea typeface="Helvetica Neue" charset="0"/>
                <a:cs typeface="Helvetica Neue" charset="0"/>
              </a:rPr>
              <a:t>A philosophical school of thought that has included both </a:t>
            </a:r>
            <a:r>
              <a:rPr lang="is-IS" sz="1600" b="1" dirty="0" smtClean="0">
                <a:latin typeface="Helvetica Neue" charset="0"/>
                <a:ea typeface="Helvetica Neue" charset="0"/>
                <a:cs typeface="Helvetica Neue" charset="0"/>
              </a:rPr>
              <a:t>Christian and atheist attitudes.</a:t>
            </a:r>
            <a:endParaRPr lang="is-IS" sz="1600" b="1" dirty="0">
              <a:latin typeface="Helvetica Neue" charset="0"/>
              <a:ea typeface="Helvetica Neue" charset="0"/>
              <a:cs typeface="Helvetica Neue" charset="0"/>
            </a:endParaRPr>
          </a:p>
          <a:p>
            <a:pPr marL="0" indent="0" algn="just">
              <a:lnSpc>
                <a:spcPct val="150000"/>
              </a:lnSpc>
              <a:buNone/>
            </a:pPr>
            <a:r>
              <a:rPr lang="is-IS" sz="1600" dirty="0" smtClean="0">
                <a:latin typeface="Helvetica Neue" charset="0"/>
                <a:ea typeface="Helvetica Neue" charset="0"/>
                <a:cs typeface="Helvetica Neue" charset="0"/>
              </a:rPr>
              <a:t>Existentialism is an outlook which begings with a disoriented individual facing a confused world that he/she cannot accept.</a:t>
            </a:r>
            <a:endParaRPr lang="en-US" sz="1600" dirty="0" smtClean="0">
              <a:latin typeface="Helvetica Neue" charset="0"/>
              <a:ea typeface="Helvetica Neue" charset="0"/>
              <a:cs typeface="Helvetica Neue" charset="0"/>
            </a:endParaRPr>
          </a:p>
          <a:p>
            <a:pPr marL="0" indent="0" algn="just">
              <a:lnSpc>
                <a:spcPct val="150000"/>
              </a:lnSpc>
              <a:buNone/>
            </a:pPr>
            <a:r>
              <a:rPr lang="en-US" sz="1600" dirty="0" smtClean="0">
                <a:latin typeface="Helvetica Neue" charset="0"/>
                <a:ea typeface="Helvetica Neue" charset="0"/>
                <a:cs typeface="Helvetica Neue" charset="0"/>
              </a:rPr>
              <a:t>It’s more positive aspect is captured in such key phrases as </a:t>
            </a:r>
            <a:r>
              <a:rPr lang="en-US" sz="1600" b="1" i="1" dirty="0" smtClean="0">
                <a:latin typeface="Helvetica Neue" charset="0"/>
                <a:ea typeface="Helvetica Neue" charset="0"/>
                <a:cs typeface="Helvetica Neue" charset="0"/>
              </a:rPr>
              <a:t>‘freedom’, ‘authenticity’, ‘responsibility’ and the ‘leap of faith’ (absurd). </a:t>
            </a:r>
            <a:r>
              <a:rPr lang="en-US" sz="1600" dirty="0" smtClean="0">
                <a:latin typeface="Helvetica Neue" charset="0"/>
                <a:ea typeface="Helvetica Neue" charset="0"/>
                <a:cs typeface="Helvetica Neue" charset="0"/>
              </a:rPr>
              <a:t>Its more negative side emphasises life’s </a:t>
            </a:r>
            <a:r>
              <a:rPr lang="en-US" sz="1600" b="1" i="1" dirty="0" smtClean="0">
                <a:latin typeface="Helvetica Neue" charset="0"/>
                <a:ea typeface="Helvetica Neue" charset="0"/>
                <a:cs typeface="Helvetica Neue" charset="0"/>
              </a:rPr>
              <a:t>meaninglessness</a:t>
            </a:r>
            <a:r>
              <a:rPr lang="en-US" sz="1600" dirty="0" smtClean="0">
                <a:latin typeface="Helvetica Neue" charset="0"/>
                <a:ea typeface="Helvetica Neue" charset="0"/>
                <a:cs typeface="Helvetica Neue" charset="0"/>
              </a:rPr>
              <a:t> and man’s </a:t>
            </a:r>
            <a:r>
              <a:rPr lang="en-US" sz="1600" b="1" i="1" dirty="0" smtClean="0">
                <a:latin typeface="Helvetica Neue" charset="0"/>
                <a:ea typeface="Helvetica Neue" charset="0"/>
                <a:cs typeface="Helvetica Neue" charset="0"/>
              </a:rPr>
              <a:t>alienation. – nothingness, sickness, loneliness, dread, nausea.</a:t>
            </a:r>
            <a:endParaRPr lang="is-IS" sz="1600" b="1" i="1" dirty="0" smtClean="0">
              <a:latin typeface="Helvetica Neue" charset="0"/>
              <a:ea typeface="Helvetica Neue" charset="0"/>
              <a:cs typeface="Helvetica Neue" charset="0"/>
            </a:endParaRPr>
          </a:p>
        </p:txBody>
      </p:sp>
      <p:pic>
        <p:nvPicPr>
          <p:cNvPr id="4" name="Picture 2" descr="https://upload.wikimedia.org/wikipedia/commons/0/02/Kierkegaard-Dostoyevsky-Nietzsche-Sartr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2601" y="559678"/>
            <a:ext cx="4246396" cy="5504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37591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648586"/>
            <a:ext cx="3833906" cy="893135"/>
          </a:xfrm>
        </p:spPr>
        <p:txBody>
          <a:bodyPr>
            <a:normAutofit fontScale="90000"/>
          </a:bodyPr>
          <a:lstStyle/>
          <a:p>
            <a:pPr>
              <a:lnSpc>
                <a:spcPct val="100000"/>
              </a:lnSpc>
            </a:pPr>
            <a:r>
              <a:rPr lang="en-US" sz="2800" b="1" i="0" smtClean="0">
                <a:solidFill>
                  <a:schemeClr val="bg2">
                    <a:lumMod val="25000"/>
                  </a:schemeClr>
                </a:solidFill>
                <a:latin typeface="Helvetica Neue" charset="0"/>
                <a:ea typeface="Helvetica Neue" charset="0"/>
                <a:cs typeface="Helvetica Neue" charset="0"/>
              </a:rPr>
              <a:t>God </a:t>
            </a:r>
            <a:r>
              <a:rPr lang="en-US" sz="2800" b="1" i="0" dirty="0" smtClean="0">
                <a:solidFill>
                  <a:schemeClr val="bg2">
                    <a:lumMod val="25000"/>
                  </a:schemeClr>
                </a:solidFill>
                <a:latin typeface="Helvetica Neue" charset="0"/>
                <a:ea typeface="Helvetica Neue" charset="0"/>
                <a:cs typeface="Helvetica Neue" charset="0"/>
              </a:rPr>
              <a:t>is Dead</a:t>
            </a:r>
            <a:r>
              <a:rPr lang="en-US" sz="4000" b="1" i="0" dirty="0" smtClean="0">
                <a:latin typeface="Helvetica Neue" charset="0"/>
                <a:ea typeface="Helvetica Neue" charset="0"/>
                <a:cs typeface="Helvetica Neue" charset="0"/>
              </a:rPr>
              <a:t/>
            </a:r>
            <a:br>
              <a:rPr lang="en-US" sz="4000" b="1" i="0" dirty="0" smtClean="0">
                <a:latin typeface="Helvetica Neue" charset="0"/>
                <a:ea typeface="Helvetica Neue" charset="0"/>
                <a:cs typeface="Helvetica Neue" charset="0"/>
              </a:rPr>
            </a:br>
            <a:r>
              <a:rPr lang="en-US" sz="2000" b="1" i="0" dirty="0" smtClean="0">
                <a:latin typeface="Helvetica Neue" charset="0"/>
                <a:ea typeface="Helvetica Neue" charset="0"/>
                <a:cs typeface="Helvetica Neue" charset="0"/>
              </a:rPr>
              <a:t>Friedrich </a:t>
            </a:r>
            <a:r>
              <a:rPr lang="en-US" sz="1800" b="1" i="0" dirty="0" smtClean="0">
                <a:latin typeface="Helvetica Neue" charset="0"/>
                <a:ea typeface="Helvetica Neue" charset="0"/>
                <a:cs typeface="Helvetica Neue" charset="0"/>
              </a:rPr>
              <a:t>Nietzsche</a:t>
            </a:r>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1600" b="1" i="0" dirty="0" smtClean="0">
                <a:solidFill>
                  <a:schemeClr val="bg2">
                    <a:lumMod val="25000"/>
                  </a:schemeClr>
                </a:solidFill>
                <a:latin typeface="Helvetica Neue" charset="0"/>
                <a:ea typeface="Helvetica Neue" charset="0"/>
                <a:cs typeface="Helvetica Neue" charset="0"/>
              </a:rPr>
              <a:t/>
            </a:r>
            <a:br>
              <a:rPr lang="en-US" sz="1600" b="1" i="0" dirty="0" smtClean="0">
                <a:solidFill>
                  <a:schemeClr val="bg2">
                    <a:lumMod val="25000"/>
                  </a:schemeClr>
                </a:solidFill>
                <a:latin typeface="Helvetica Neue" charset="0"/>
                <a:ea typeface="Helvetica Neue" charset="0"/>
                <a:cs typeface="Helvetica Neue" charset="0"/>
              </a:rPr>
            </a:br>
            <a:r>
              <a:rPr lang="en-US" sz="1600" b="1" i="0" dirty="0">
                <a:solidFill>
                  <a:schemeClr val="bg2">
                    <a:lumMod val="25000"/>
                  </a:schemeClr>
                </a:solidFill>
                <a:latin typeface="Helvetica Neue" charset="0"/>
                <a:ea typeface="Helvetica Neue" charset="0"/>
                <a:cs typeface="Helvetica Neue" charset="0"/>
              </a:rPr>
              <a:t/>
            </a:r>
            <a:br>
              <a:rPr lang="en-US" sz="1600" b="1" i="0" dirty="0">
                <a:solidFill>
                  <a:schemeClr val="bg2">
                    <a:lumMod val="25000"/>
                  </a:schemeClr>
                </a:solidFill>
                <a:latin typeface="Helvetica Neue" charset="0"/>
                <a:ea typeface="Helvetica Neue" charset="0"/>
                <a:cs typeface="Helvetica Neue" charset="0"/>
              </a:rPr>
            </a:br>
            <a:endParaRPr lang="en-US" sz="1800" i="0" dirty="0">
              <a:solidFill>
                <a:schemeClr val="bg2">
                  <a:lumMod val="25000"/>
                </a:schemeClr>
              </a:solidFill>
              <a:latin typeface="Helvetica Neue" charset="0"/>
              <a:ea typeface="Helvetica Neue" charset="0"/>
              <a:cs typeface="Helvetica Neue" charset="0"/>
            </a:endParaRPr>
          </a:p>
        </p:txBody>
      </p:sp>
      <p:sp>
        <p:nvSpPr>
          <p:cNvPr id="3" name="Content Placeholder 2"/>
          <p:cNvSpPr>
            <a:spLocks noGrp="1"/>
          </p:cNvSpPr>
          <p:nvPr>
            <p:ph idx="1"/>
          </p:nvPr>
        </p:nvSpPr>
        <p:spPr>
          <a:xfrm>
            <a:off x="280494" y="5290695"/>
            <a:ext cx="4315411" cy="808075"/>
          </a:xfrm>
        </p:spPr>
        <p:txBody>
          <a:bodyPr>
            <a:normAutofit/>
          </a:bodyPr>
          <a:lstStyle/>
          <a:p>
            <a:pPr marL="0" indent="0" algn="r">
              <a:lnSpc>
                <a:spcPct val="150000"/>
              </a:lnSpc>
              <a:buNone/>
            </a:pPr>
            <a:r>
              <a:rPr lang="en-US" sz="1200" b="1" dirty="0">
                <a:latin typeface="Helvetica Neue Light" charset="0"/>
                <a:ea typeface="Helvetica Neue Light" charset="0"/>
                <a:cs typeface="Helvetica Neue Light" charset="0"/>
              </a:rPr>
              <a:t>Nietzsche</a:t>
            </a:r>
            <a:r>
              <a:rPr lang="en-US" sz="1200" dirty="0">
                <a:latin typeface="Helvetica Neue Light" charset="0"/>
                <a:ea typeface="Helvetica Neue Light" charset="0"/>
                <a:cs typeface="Helvetica Neue Light" charset="0"/>
              </a:rPr>
              <a:t> says because god doesn’t exist we, as humans, are thrown back upon ourselves.  </a:t>
            </a:r>
            <a:endParaRPr lang="en-US" sz="1200" dirty="0" smtClean="0">
              <a:latin typeface="Helvetica Neue Light" charset="0"/>
              <a:ea typeface="Helvetica Neue Light" charset="0"/>
              <a:cs typeface="Helvetica Neue Light" charset="0"/>
            </a:endParaRPr>
          </a:p>
        </p:txBody>
      </p:sp>
      <p:pic>
        <p:nvPicPr>
          <p:cNvPr id="17410" name="Picture 2" descr="mage result for nietzsch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3483" y="1828799"/>
            <a:ext cx="2382423" cy="2891169"/>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mage result for nietzsche quo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7812" y="1903228"/>
            <a:ext cx="1890181" cy="2816740"/>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mage result for nietzsche quote god"/>
          <p:cNvPicPr>
            <a:picLocks noChangeAspect="1" noChangeArrowheads="1"/>
          </p:cNvPicPr>
          <p:nvPr/>
        </p:nvPicPr>
        <p:blipFill rotWithShape="1">
          <a:blip r:embed="rId5">
            <a:extLst>
              <a:ext uri="{28A0092B-C50C-407E-A947-70E740481C1C}">
                <a14:useLocalDpi xmlns:a14="http://schemas.microsoft.com/office/drawing/2010/main" val="0"/>
              </a:ext>
            </a:extLst>
          </a:blip>
          <a:srcRect b="29824"/>
          <a:stretch/>
        </p:blipFill>
        <p:spPr bwMode="auto">
          <a:xfrm>
            <a:off x="5007934" y="733647"/>
            <a:ext cx="6493766" cy="455704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911026" y="5510066"/>
            <a:ext cx="4899418" cy="369332"/>
          </a:xfrm>
          <a:prstGeom prst="rect">
            <a:avLst/>
          </a:prstGeom>
        </p:spPr>
        <p:txBody>
          <a:bodyPr wrap="none">
            <a:spAutoFit/>
          </a:bodyPr>
          <a:lstStyle/>
          <a:p>
            <a:pPr defTabSz="914400">
              <a:defRPr/>
            </a:pPr>
            <a:r>
              <a:rPr lang="en-US" dirty="0">
                <a:latin typeface="Helvetica Neue Light" charset="0"/>
                <a:ea typeface="Helvetica Neue Light" charset="0"/>
                <a:cs typeface="Helvetica Neue Light" charset="0"/>
              </a:rPr>
              <a:t>We have art in order to not die from the truth</a:t>
            </a:r>
            <a:r>
              <a:rPr lang="is-IS" dirty="0">
                <a:latin typeface="Helvetica Neue Light" charset="0"/>
                <a:ea typeface="Helvetica Neue Light" charset="0"/>
                <a:cs typeface="Helvetica Neue Light" charset="0"/>
              </a:rPr>
              <a:t>….</a:t>
            </a:r>
          </a:p>
        </p:txBody>
      </p:sp>
    </p:spTree>
    <p:extLst>
      <p:ext uri="{BB962C8B-B14F-4D97-AF65-F5344CB8AC3E}">
        <p14:creationId xmlns:p14="http://schemas.microsoft.com/office/powerpoint/2010/main" val="33691005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34622" y="1252278"/>
            <a:ext cx="3833906" cy="1253855"/>
          </a:xfrm>
        </p:spPr>
        <p:txBody>
          <a:bodyPr>
            <a:noAutofit/>
          </a:bodyPr>
          <a:lstStyle/>
          <a:p>
            <a:r>
              <a:rPr lang="en-US" sz="3200" b="1" i="0" smtClean="0">
                <a:latin typeface="Helvetica Neue Light" charset="0"/>
                <a:ea typeface="Helvetica Neue Light" charset="0"/>
                <a:cs typeface="Helvetica Neue Light" charset="0"/>
              </a:rPr>
              <a:t>existential </a:t>
            </a:r>
            <a:br>
              <a:rPr lang="en-US" sz="3200" b="1" i="0" smtClean="0">
                <a:latin typeface="Helvetica Neue Light" charset="0"/>
                <a:ea typeface="Helvetica Neue Light" charset="0"/>
                <a:cs typeface="Helvetica Neue Light" charset="0"/>
              </a:rPr>
            </a:br>
            <a:r>
              <a:rPr lang="en-US" sz="3200" b="1" i="0" smtClean="0">
                <a:latin typeface="Helvetica Neue Light" charset="0"/>
                <a:ea typeface="Helvetica Neue Light" charset="0"/>
                <a:cs typeface="Helvetica Neue Light" charset="0"/>
              </a:rPr>
              <a:t>cinema</a:t>
            </a: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
            </a:r>
            <a:br>
              <a:rPr lang="en-US" sz="3200" b="1" i="0" dirty="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
            </a:r>
            <a:br>
              <a:rPr lang="en-US" sz="3200" b="1" i="0" dirty="0">
                <a:latin typeface="Helvetica Neue Light" charset="0"/>
                <a:ea typeface="Helvetica Neue Light" charset="0"/>
                <a:cs typeface="Helvetica Neue Light" charset="0"/>
              </a:rPr>
            </a:br>
            <a:endParaRPr lang="en-US" sz="3200" b="1" i="0" dirty="0">
              <a:latin typeface="Helvetica Neue Light" charset="0"/>
              <a:ea typeface="Helvetica Neue Light" charset="0"/>
              <a:cs typeface="Helvetica Neue Light" charset="0"/>
            </a:endParaRPr>
          </a:p>
        </p:txBody>
      </p:sp>
      <p:pic>
        <p:nvPicPr>
          <p:cNvPr id="22532" name="Picture 4" descr="mage result for bergman seventh seal existenti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3723" y="1252278"/>
            <a:ext cx="5942786" cy="44478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34622" y="3288490"/>
            <a:ext cx="3833905" cy="584775"/>
          </a:xfrm>
          <a:prstGeom prst="rect">
            <a:avLst/>
          </a:prstGeom>
          <a:noFill/>
        </p:spPr>
        <p:txBody>
          <a:bodyPr wrap="square" rtlCol="0">
            <a:spAutoFit/>
          </a:bodyPr>
          <a:lstStyle/>
          <a:p>
            <a:pPr algn="r"/>
            <a:r>
              <a:rPr lang="en-US" b="1" dirty="0" smtClean="0">
                <a:latin typeface="Helvetica Neue" charset="0"/>
                <a:ea typeface="Helvetica Neue" charset="0"/>
                <a:cs typeface="Helvetica Neue" charset="0"/>
              </a:rPr>
              <a:t>The Seventh Seal (1957)</a:t>
            </a:r>
          </a:p>
          <a:p>
            <a:pPr algn="r"/>
            <a:r>
              <a:rPr lang="en-US" sz="1400" dirty="0" smtClean="0">
                <a:latin typeface="Helvetica Neue" charset="0"/>
                <a:ea typeface="Helvetica Neue" charset="0"/>
                <a:cs typeface="Helvetica Neue" charset="0"/>
              </a:rPr>
              <a:t>Ingmar Bergman</a:t>
            </a:r>
            <a:endParaRPr lang="en-US" sz="1400" dirty="0">
              <a:latin typeface="Helvetica Neue" charset="0"/>
              <a:ea typeface="Helvetica Neue" charset="0"/>
              <a:cs typeface="Helvetica Neue" charset="0"/>
            </a:endParaRPr>
          </a:p>
        </p:txBody>
      </p:sp>
      <p:sp>
        <p:nvSpPr>
          <p:cNvPr id="5" name="Rectangle 4"/>
          <p:cNvSpPr/>
          <p:nvPr/>
        </p:nvSpPr>
        <p:spPr>
          <a:xfrm>
            <a:off x="4787116" y="5781301"/>
            <a:ext cx="6096000" cy="246221"/>
          </a:xfrm>
          <a:prstGeom prst="rect">
            <a:avLst/>
          </a:prstGeom>
        </p:spPr>
        <p:txBody>
          <a:bodyPr>
            <a:spAutoFit/>
          </a:bodyPr>
          <a:lstStyle/>
          <a:p>
            <a:pPr algn="r"/>
            <a:r>
              <a:rPr lang="en-US" sz="1000" dirty="0">
                <a:solidFill>
                  <a:srgbClr val="222222"/>
                </a:solidFill>
                <a:latin typeface="Helvetica Neue" charset="0"/>
                <a:ea typeface="Helvetica Neue" charset="0"/>
                <a:cs typeface="Helvetica Neue" charset="0"/>
              </a:rPr>
              <a:t>The </a:t>
            </a:r>
            <a:r>
              <a:rPr lang="en-US" sz="1000" b="1" dirty="0">
                <a:solidFill>
                  <a:srgbClr val="222222"/>
                </a:solidFill>
                <a:latin typeface="Helvetica Neue" charset="0"/>
                <a:ea typeface="Helvetica Neue" charset="0"/>
                <a:cs typeface="Helvetica Neue" charset="0"/>
              </a:rPr>
              <a:t>Seventh Seal</a:t>
            </a:r>
            <a:r>
              <a:rPr lang="en-US" sz="1000" dirty="0">
                <a:solidFill>
                  <a:srgbClr val="222222"/>
                </a:solidFill>
                <a:latin typeface="Helvetica Neue" charset="0"/>
                <a:ea typeface="Helvetica Neue" charset="0"/>
                <a:cs typeface="Helvetica Neue" charset="0"/>
              </a:rPr>
              <a:t> - </a:t>
            </a:r>
            <a:r>
              <a:rPr lang="en-US" sz="1000" b="1" dirty="0">
                <a:solidFill>
                  <a:srgbClr val="222222"/>
                </a:solidFill>
                <a:latin typeface="Helvetica Neue" charset="0"/>
                <a:ea typeface="Helvetica Neue" charset="0"/>
                <a:cs typeface="Helvetica Neue" charset="0"/>
              </a:rPr>
              <a:t>Bergman's Existential</a:t>
            </a:r>
            <a:r>
              <a:rPr lang="en-US" sz="1000" dirty="0">
                <a:solidFill>
                  <a:srgbClr val="222222"/>
                </a:solidFill>
                <a:latin typeface="Helvetica Neue" charset="0"/>
                <a:ea typeface="Helvetica Neue" charset="0"/>
                <a:cs typeface="Helvetica Neue" charset="0"/>
              </a:rPr>
              <a:t> Masterpiece On The Battle Between Life &amp; </a:t>
            </a:r>
            <a:r>
              <a:rPr lang="en-US" sz="1000" dirty="0" smtClean="0">
                <a:solidFill>
                  <a:srgbClr val="222222"/>
                </a:solidFill>
                <a:latin typeface="Helvetica Neue" charset="0"/>
                <a:ea typeface="Helvetica Neue" charset="0"/>
                <a:cs typeface="Helvetica Neue" charset="0"/>
              </a:rPr>
              <a:t>Death</a:t>
            </a:r>
            <a:endParaRPr lang="en-US" sz="1000" dirty="0">
              <a:latin typeface="Helvetica Neue" charset="0"/>
              <a:ea typeface="Helvetica Neue" charset="0"/>
              <a:cs typeface="Helvetica Neue" charset="0"/>
            </a:endParaRPr>
          </a:p>
        </p:txBody>
      </p:sp>
    </p:spTree>
    <p:extLst>
      <p:ext uri="{BB962C8B-B14F-4D97-AF65-F5344CB8AC3E}">
        <p14:creationId xmlns:p14="http://schemas.microsoft.com/office/powerpoint/2010/main" val="213866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80313" y="669850"/>
            <a:ext cx="3745606" cy="4842320"/>
          </a:xfrm>
        </p:spPr>
        <p:txBody>
          <a:bodyPr>
            <a:normAutofit/>
          </a:bodyPr>
          <a:lstStyle/>
          <a:p>
            <a:pPr lvl="0">
              <a:lnSpc>
                <a:spcPct val="150000"/>
              </a:lnSpc>
            </a:pPr>
            <a:r>
              <a:rPr lang="en-US" sz="2000" b="1" i="0" dirty="0" smtClean="0">
                <a:latin typeface="Helvetica Neue" charset="0"/>
                <a:ea typeface="Helvetica Neue" charset="0"/>
                <a:cs typeface="Helvetica Neue" charset="0"/>
              </a:rPr>
              <a:t>The </a:t>
            </a:r>
            <a:r>
              <a:rPr lang="en-US" sz="2000" b="1" i="0" dirty="0">
                <a:latin typeface="Helvetica Neue" charset="0"/>
                <a:ea typeface="Helvetica Neue" charset="0"/>
                <a:cs typeface="Helvetica Neue" charset="0"/>
              </a:rPr>
              <a:t>Birth of Tragedy</a:t>
            </a:r>
            <a:r>
              <a:rPr lang="en-US" sz="2000" i="0" dirty="0">
                <a:latin typeface="Helvetica Neue" charset="0"/>
                <a:ea typeface="Helvetica Neue" charset="0"/>
                <a:cs typeface="Helvetica Neue" charset="0"/>
              </a:rPr>
              <a:t>  </a:t>
            </a:r>
            <a:r>
              <a:rPr lang="en-US" sz="3600" dirty="0" smtClean="0">
                <a:latin typeface="Helvetica Neue" charset="0"/>
                <a:ea typeface="Helvetica Neue" charset="0"/>
                <a:cs typeface="Helvetica Neue" charset="0"/>
              </a:rPr>
              <a:t/>
            </a:r>
            <a:br>
              <a:rPr lang="en-US" sz="3600" dirty="0" smtClean="0">
                <a:latin typeface="Helvetica Neue" charset="0"/>
                <a:ea typeface="Helvetica Neue" charset="0"/>
                <a:cs typeface="Helvetica Neue" charset="0"/>
              </a:rPr>
            </a:br>
            <a:r>
              <a:rPr lang="en-US" sz="1600" i="0" dirty="0">
                <a:latin typeface="Helvetica Neue" charset="0"/>
                <a:ea typeface="Helvetica Neue" charset="0"/>
                <a:cs typeface="Helvetica Neue" charset="0"/>
              </a:rPr>
              <a:t>Friedrich Nietzsche</a:t>
            </a:r>
            <a:br>
              <a:rPr lang="en-US" sz="1600" i="0" dirty="0">
                <a:latin typeface="Helvetica Neue" charset="0"/>
                <a:ea typeface="Helvetica Neue" charset="0"/>
                <a:cs typeface="Helvetica Neue" charset="0"/>
              </a:rPr>
            </a:br>
            <a:endParaRPr lang="en-US" sz="1600" i="0" dirty="0">
              <a:latin typeface="Helvetica Neue" charset="0"/>
              <a:ea typeface="Helvetica Neue" charset="0"/>
              <a:cs typeface="Helvetica Neue" charset="0"/>
            </a:endParaRPr>
          </a:p>
        </p:txBody>
      </p:sp>
      <p:sp>
        <p:nvSpPr>
          <p:cNvPr id="3" name="Content Placeholder 2"/>
          <p:cNvSpPr>
            <a:spLocks noGrp="1"/>
          </p:cNvSpPr>
          <p:nvPr>
            <p:ph idx="1"/>
          </p:nvPr>
        </p:nvSpPr>
        <p:spPr>
          <a:xfrm>
            <a:off x="4945487" y="837127"/>
            <a:ext cx="6510269" cy="5580278"/>
          </a:xfrm>
        </p:spPr>
        <p:txBody>
          <a:bodyPr>
            <a:normAutofit/>
          </a:bodyPr>
          <a:lstStyle/>
          <a:p>
            <a:pPr marL="0" lvl="0" indent="0" algn="just">
              <a:buNone/>
            </a:pPr>
            <a:endParaRPr lang="en-US" dirty="0">
              <a:latin typeface="Helvetica Neue" charset="0"/>
              <a:ea typeface="Helvetica Neue" charset="0"/>
              <a:cs typeface="Helvetica Neue" charset="0"/>
            </a:endParaRPr>
          </a:p>
          <a:p>
            <a:pPr algn="just"/>
            <a:endParaRPr lang="en-US" dirty="0">
              <a:latin typeface="Helvetica Neue" charset="0"/>
              <a:ea typeface="Helvetica Neue" charset="0"/>
              <a:cs typeface="Helvetica Neue" charset="0"/>
            </a:endParaRPr>
          </a:p>
        </p:txBody>
      </p:sp>
      <p:sp>
        <p:nvSpPr>
          <p:cNvPr id="6" name="Content Placeholder 2"/>
          <p:cNvSpPr txBox="1">
            <a:spLocks/>
          </p:cNvSpPr>
          <p:nvPr/>
        </p:nvSpPr>
        <p:spPr>
          <a:xfrm>
            <a:off x="321608" y="1745104"/>
            <a:ext cx="4386595" cy="4357983"/>
          </a:xfrm>
          <a:prstGeom prst="rect">
            <a:avLst/>
          </a:prstGeom>
        </p:spPr>
        <p:txBody>
          <a:bodyPr vert="horz" lIns="91440" tIns="45720" rIns="91440" bIns="45720" rtlCol="0">
            <a:normAutofit/>
          </a:bodyPr>
          <a:lst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a:lstStyle>
          <a:p>
            <a:pPr marL="0" indent="0" algn="r">
              <a:lnSpc>
                <a:spcPct val="150000"/>
              </a:lnSpc>
              <a:buFont typeface="Arial" panose="020B0604020202020204" pitchFamily="34" charset="0"/>
              <a:buNone/>
            </a:pPr>
            <a:r>
              <a:rPr lang="en-US" sz="1400" b="1" dirty="0" smtClean="0">
                <a:latin typeface="Helvetica Neue Light" charset="0"/>
                <a:ea typeface="Helvetica Neue Light" charset="0"/>
                <a:cs typeface="Helvetica Neue Light" charset="0"/>
              </a:rPr>
              <a:t>Nietzsche</a:t>
            </a:r>
            <a:r>
              <a:rPr lang="en-US" sz="1400" dirty="0" smtClean="0">
                <a:latin typeface="Helvetica Neue Light" charset="0"/>
                <a:ea typeface="Helvetica Neue Light" charset="0"/>
                <a:cs typeface="Helvetica Neue Light" charset="0"/>
              </a:rPr>
              <a:t> says because god doesn’t exist we, as humans, are thrown back upon ourselves.  </a:t>
            </a:r>
          </a:p>
          <a:p>
            <a:pPr marL="0" indent="0" algn="r">
              <a:lnSpc>
                <a:spcPct val="100000"/>
              </a:lnSpc>
              <a:buFont typeface="Arial" panose="020B0604020202020204" pitchFamily="34" charset="0"/>
              <a:buNone/>
            </a:pPr>
            <a:endParaRPr lang="en-US" sz="1400" dirty="0" smtClean="0">
              <a:latin typeface="Helvetica Neue Light" charset="0"/>
              <a:ea typeface="Helvetica Neue Light" charset="0"/>
              <a:cs typeface="Helvetica Neue Light" charset="0"/>
            </a:endParaRPr>
          </a:p>
          <a:p>
            <a:pPr marL="0" indent="0" algn="r">
              <a:lnSpc>
                <a:spcPct val="150000"/>
              </a:lnSpc>
              <a:buFont typeface="Arial" panose="020B0604020202020204" pitchFamily="34" charset="0"/>
              <a:buNone/>
            </a:pPr>
            <a:r>
              <a:rPr lang="en-US" sz="1400" dirty="0" smtClean="0">
                <a:latin typeface="Helvetica Neue Light" charset="0"/>
                <a:ea typeface="Helvetica Neue Light" charset="0"/>
                <a:cs typeface="Helvetica Neue Light" charset="0"/>
              </a:rPr>
              <a:t>The nature of who we are is based on two impulses; order and chaos.  We can’t have one without the other.  </a:t>
            </a:r>
          </a:p>
          <a:p>
            <a:pPr marL="0" indent="0" algn="r">
              <a:lnSpc>
                <a:spcPct val="100000"/>
              </a:lnSpc>
              <a:buFont typeface="Arial" panose="020B0604020202020204" pitchFamily="34" charset="0"/>
              <a:buNone/>
            </a:pPr>
            <a:endParaRPr lang="en-US" sz="1400" b="1" dirty="0" smtClean="0">
              <a:latin typeface="Helvetica Neue Light" charset="0"/>
              <a:ea typeface="Helvetica Neue Light" charset="0"/>
              <a:cs typeface="Helvetica Neue Light" charset="0"/>
            </a:endParaRPr>
          </a:p>
          <a:p>
            <a:pPr marL="0" indent="0" algn="r">
              <a:lnSpc>
                <a:spcPct val="150000"/>
              </a:lnSpc>
              <a:buFont typeface="Arial" panose="020B0604020202020204" pitchFamily="34" charset="0"/>
              <a:buNone/>
            </a:pPr>
            <a:r>
              <a:rPr lang="en-US" sz="1400" b="1" dirty="0" smtClean="0">
                <a:latin typeface="Helvetica Neue Light" charset="0"/>
                <a:ea typeface="Helvetica Neue Light" charset="0"/>
                <a:cs typeface="Helvetica Neue Light" charset="0"/>
              </a:rPr>
              <a:t>Order and chaos </a:t>
            </a:r>
            <a:r>
              <a:rPr lang="en-US" sz="1400" dirty="0" smtClean="0">
                <a:latin typeface="Helvetica Neue Light" charset="0"/>
                <a:ea typeface="Helvetica Neue Light" charset="0"/>
                <a:cs typeface="Helvetica Neue Light" charset="0"/>
              </a:rPr>
              <a:t>are the basis of human suffering.  </a:t>
            </a:r>
          </a:p>
          <a:p>
            <a:pPr marL="0" indent="0" algn="r">
              <a:lnSpc>
                <a:spcPct val="100000"/>
              </a:lnSpc>
              <a:buFont typeface="Arial" panose="020B0604020202020204" pitchFamily="34" charset="0"/>
              <a:buNone/>
            </a:pPr>
            <a:endParaRPr lang="en-US" sz="1400" dirty="0" smtClean="0">
              <a:latin typeface="Helvetica Neue Light" charset="0"/>
              <a:ea typeface="Helvetica Neue Light" charset="0"/>
              <a:cs typeface="Helvetica Neue Light" charset="0"/>
            </a:endParaRPr>
          </a:p>
          <a:p>
            <a:pPr marL="0" indent="0" algn="r">
              <a:lnSpc>
                <a:spcPct val="150000"/>
              </a:lnSpc>
              <a:buFont typeface="Arial" panose="020B0604020202020204" pitchFamily="34" charset="0"/>
              <a:buNone/>
            </a:pPr>
            <a:r>
              <a:rPr lang="en-US" sz="1400" dirty="0" smtClean="0">
                <a:latin typeface="Helvetica Neue Light" charset="0"/>
                <a:ea typeface="Helvetica Neue Light" charset="0"/>
                <a:cs typeface="Helvetica Neue Light" charset="0"/>
              </a:rPr>
              <a:t>Nietzsche associates </a:t>
            </a:r>
            <a:r>
              <a:rPr lang="en-US" sz="1400" b="1" dirty="0" smtClean="0">
                <a:latin typeface="Helvetica Neue Light" charset="0"/>
                <a:ea typeface="Helvetica Neue Light" charset="0"/>
                <a:cs typeface="Helvetica Neue Light" charset="0"/>
              </a:rPr>
              <a:t>order and chaos </a:t>
            </a:r>
            <a:r>
              <a:rPr lang="en-US" sz="1400" dirty="0" smtClean="0">
                <a:latin typeface="Helvetica Neue Light" charset="0"/>
                <a:ea typeface="Helvetica Neue Light" charset="0"/>
                <a:cs typeface="Helvetica Neue Light" charset="0"/>
              </a:rPr>
              <a:t>with the gods </a:t>
            </a:r>
            <a:r>
              <a:rPr lang="en-US" sz="1400" b="1" dirty="0" smtClean="0">
                <a:latin typeface="Helvetica Neue Light" charset="0"/>
                <a:ea typeface="Helvetica Neue Light" charset="0"/>
                <a:cs typeface="Helvetica Neue Light" charset="0"/>
              </a:rPr>
              <a:t>Apollo - order and Dionysus - chaos.  </a:t>
            </a:r>
            <a:r>
              <a:rPr lang="en-US" sz="1400" dirty="0" smtClean="0">
                <a:latin typeface="Helvetica Neue Light" charset="0"/>
                <a:ea typeface="Helvetica Neue Light" charset="0"/>
                <a:cs typeface="Helvetica Neue Light" charset="0"/>
              </a:rPr>
              <a:t>Therefore human existence is tragic.</a:t>
            </a:r>
            <a:endParaRPr lang="en-US" sz="1400" dirty="0">
              <a:latin typeface="Helvetica Neue Light" charset="0"/>
              <a:ea typeface="Helvetica Neue Light" charset="0"/>
              <a:cs typeface="Helvetica Neue Light" charset="0"/>
            </a:endParaRPr>
          </a:p>
        </p:txBody>
      </p:sp>
      <p:pic>
        <p:nvPicPr>
          <p:cNvPr id="18436" name="Picture 4" descr="mage result for birth of trde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4624" y="669850"/>
            <a:ext cx="5455875" cy="5433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1757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9460" name="Picture 4" descr="mage result for order and chaos yin ya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973" y="1244010"/>
            <a:ext cx="10249786" cy="4291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4529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3516" y="914400"/>
            <a:ext cx="3833906" cy="1159099"/>
          </a:xfrm>
        </p:spPr>
        <p:txBody>
          <a:bodyPr>
            <a:normAutofit/>
          </a:bodyPr>
          <a:lstStyle/>
          <a:p>
            <a:r>
              <a:rPr lang="en-US" sz="2800" b="1" i="0" dirty="0" smtClean="0">
                <a:latin typeface="Helvetica Neue" charset="0"/>
                <a:ea typeface="Helvetica Neue" charset="0"/>
                <a:cs typeface="Helvetica Neue" charset="0"/>
              </a:rPr>
              <a:t>atheistic</a:t>
            </a:r>
            <a:br>
              <a:rPr lang="en-US" sz="2800" b="1" i="0" dirty="0" smtClean="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existentialism </a:t>
            </a: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1800" i="0" dirty="0" smtClean="0">
                <a:latin typeface="Helvetica Neue" charset="0"/>
                <a:ea typeface="Helvetica Neue" charset="0"/>
                <a:cs typeface="Helvetica Neue" charset="0"/>
              </a:rPr>
              <a:t>basic concept</a:t>
            </a:r>
            <a:endParaRPr lang="en-US" sz="1800" i="0" dirty="0">
              <a:latin typeface="Helvetica Neue" charset="0"/>
              <a:ea typeface="Helvetica Neue" charset="0"/>
              <a:cs typeface="Helvetica Neue" charset="0"/>
            </a:endParaRPr>
          </a:p>
        </p:txBody>
      </p:sp>
      <p:sp>
        <p:nvSpPr>
          <p:cNvPr id="3" name="Content Placeholder 2"/>
          <p:cNvSpPr>
            <a:spLocks noGrp="1"/>
          </p:cNvSpPr>
          <p:nvPr>
            <p:ph idx="1"/>
          </p:nvPr>
        </p:nvSpPr>
        <p:spPr>
          <a:xfrm>
            <a:off x="813516" y="2325484"/>
            <a:ext cx="3758484" cy="3242629"/>
          </a:xfrm>
        </p:spPr>
        <p:txBody>
          <a:bodyPr>
            <a:normAutofit/>
          </a:bodyPr>
          <a:lstStyle/>
          <a:p>
            <a:pPr marL="0" indent="0" algn="r">
              <a:lnSpc>
                <a:spcPct val="200000"/>
              </a:lnSpc>
              <a:buNone/>
            </a:pPr>
            <a:r>
              <a:rPr lang="en-US" sz="1600" dirty="0" smtClean="0">
                <a:latin typeface="Helvetica Neue" charset="0"/>
                <a:ea typeface="Helvetica Neue" charset="0"/>
                <a:cs typeface="Helvetica Neue" charset="0"/>
              </a:rPr>
              <a:t>A </a:t>
            </a:r>
            <a:r>
              <a:rPr lang="en-US" sz="1600" dirty="0">
                <a:latin typeface="Helvetica Neue" charset="0"/>
                <a:ea typeface="Helvetica Neue" charset="0"/>
                <a:cs typeface="Helvetica Neue" charset="0"/>
              </a:rPr>
              <a:t>human being has a natural desire for </a:t>
            </a:r>
            <a:r>
              <a:rPr lang="en-US" sz="1600" dirty="0" smtClean="0">
                <a:latin typeface="Helvetica Neue" charset="0"/>
                <a:ea typeface="Helvetica Neue" charset="0"/>
                <a:cs typeface="Helvetica Neue" charset="0"/>
              </a:rPr>
              <a:t>a god/infinity that </a:t>
            </a:r>
            <a:r>
              <a:rPr lang="en-US" sz="1600" dirty="0">
                <a:latin typeface="Helvetica Neue" charset="0"/>
                <a:ea typeface="Helvetica Neue" charset="0"/>
                <a:cs typeface="Helvetica Neue" charset="0"/>
              </a:rPr>
              <a:t>does not exist.  </a:t>
            </a:r>
            <a:endParaRPr lang="en-US" sz="1600" dirty="0" smtClean="0">
              <a:latin typeface="Helvetica Neue" charset="0"/>
              <a:ea typeface="Helvetica Neue" charset="0"/>
              <a:cs typeface="Helvetica Neue" charset="0"/>
            </a:endParaRPr>
          </a:p>
          <a:p>
            <a:pPr marL="0" indent="0" algn="r">
              <a:lnSpc>
                <a:spcPct val="200000"/>
              </a:lnSpc>
              <a:buNone/>
            </a:pPr>
            <a:r>
              <a:rPr lang="en-US" sz="1600" dirty="0" smtClean="0">
                <a:latin typeface="Helvetica Neue" charset="0"/>
                <a:ea typeface="Helvetica Neue" charset="0"/>
                <a:cs typeface="Helvetica Neue" charset="0"/>
              </a:rPr>
              <a:t>As </a:t>
            </a:r>
            <a:r>
              <a:rPr lang="en-US" sz="1600" dirty="0">
                <a:latin typeface="Helvetica Neue" charset="0"/>
                <a:ea typeface="Helvetica Neue" charset="0"/>
                <a:cs typeface="Helvetica Neue" charset="0"/>
              </a:rPr>
              <a:t>a result the human suffers because that desire can never </a:t>
            </a:r>
            <a:r>
              <a:rPr lang="en-US" sz="1600" dirty="0" smtClean="0">
                <a:latin typeface="Helvetica Neue" charset="0"/>
                <a:ea typeface="Helvetica Neue" charset="0"/>
                <a:cs typeface="Helvetica Neue" charset="0"/>
              </a:rPr>
              <a:t>be satisfied.</a:t>
            </a:r>
            <a:endParaRPr lang="en-US" sz="1600" dirty="0">
              <a:latin typeface="Helvetica Neue" charset="0"/>
              <a:ea typeface="Helvetica Neue" charset="0"/>
              <a:cs typeface="Helvetica Neue" charset="0"/>
            </a:endParaRPr>
          </a:p>
        </p:txBody>
      </p:sp>
      <p:pic>
        <p:nvPicPr>
          <p:cNvPr id="16386" name="Picture 2" descr="mage result for existentiali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333" y="914400"/>
            <a:ext cx="5560511" cy="4731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8827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02175" y="2280150"/>
            <a:ext cx="3833906" cy="2667370"/>
          </a:xfrm>
        </p:spPr>
        <p:txBody>
          <a:bodyPr>
            <a:normAutofit/>
          </a:bodyPr>
          <a:lstStyle/>
          <a:p>
            <a:r>
              <a:rPr lang="en-US" sz="3600" b="1" i="0" smtClean="0">
                <a:latin typeface="Helvetica Neue" charset="0"/>
                <a:ea typeface="Helvetica Neue" charset="0"/>
                <a:cs typeface="Helvetica Neue" charset="0"/>
              </a:rPr>
              <a:t>Albert Camus</a:t>
            </a:r>
            <a:endParaRPr lang="en-US" sz="3600" b="1" i="0">
              <a:latin typeface="Helvetica Neue" charset="0"/>
              <a:ea typeface="Helvetica Neue" charset="0"/>
              <a:cs typeface="Helvetica Neue" charset="0"/>
            </a:endParaRPr>
          </a:p>
        </p:txBody>
      </p:sp>
      <p:pic>
        <p:nvPicPr>
          <p:cNvPr id="25602" name="Picture 2" descr="mage result for albert camus quote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10667" y="1179393"/>
            <a:ext cx="6248400" cy="486888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02175" y="3613835"/>
            <a:ext cx="3753556" cy="923330"/>
          </a:xfrm>
          <a:prstGeom prst="rect">
            <a:avLst/>
          </a:prstGeom>
        </p:spPr>
        <p:txBody>
          <a:bodyPr wrap="square">
            <a:spAutoFit/>
          </a:bodyPr>
          <a:lstStyle/>
          <a:p>
            <a:pPr algn="r" defTabSz="914400">
              <a:defRPr/>
            </a:pPr>
            <a:r>
              <a:rPr lang="en-US" i="1">
                <a:solidFill>
                  <a:srgbClr val="3C4043"/>
                </a:solidFill>
                <a:latin typeface="Helvetica Neue" charset="0"/>
                <a:ea typeface="Helvetica Neue" charset="0"/>
                <a:cs typeface="Helvetica Neue" charset="0"/>
              </a:rPr>
              <a:t>In the depth of winter, I finally learned that within me there lay an invincible summer.</a:t>
            </a:r>
            <a:endParaRPr lang="en-US" dirty="0">
              <a:latin typeface="Helvetica Neue" charset="0"/>
              <a:ea typeface="Helvetica Neue" charset="0"/>
              <a:cs typeface="Helvetica Neue" charset="0"/>
            </a:endParaRPr>
          </a:p>
        </p:txBody>
      </p:sp>
    </p:spTree>
    <p:extLst>
      <p:ext uri="{BB962C8B-B14F-4D97-AF65-F5344CB8AC3E}">
        <p14:creationId xmlns:p14="http://schemas.microsoft.com/office/powerpoint/2010/main" val="1560404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94266" y="569066"/>
            <a:ext cx="3833906" cy="808178"/>
          </a:xfrm>
        </p:spPr>
        <p:txBody>
          <a:bodyPr>
            <a:normAutofit/>
          </a:bodyPr>
          <a:lstStyle/>
          <a:p>
            <a:r>
              <a:rPr lang="en-US" sz="2800" b="1" i="0">
                <a:latin typeface="Helvetica Neue" charset="0"/>
                <a:ea typeface="Helvetica Neue" charset="0"/>
                <a:cs typeface="Helvetica Neue" charset="0"/>
              </a:rPr>
              <a:t>i</a:t>
            </a:r>
            <a:r>
              <a:rPr lang="en-US" sz="2800" b="1" i="0" smtClean="0">
                <a:latin typeface="Helvetica Neue" charset="0"/>
                <a:ea typeface="Helvetica Neue" charset="0"/>
                <a:cs typeface="Helvetica Neue" charset="0"/>
              </a:rPr>
              <a:t>s suicide an option?</a:t>
            </a:r>
            <a:r>
              <a:rPr lang="en-US" sz="2000" b="1" i="0" dirty="0" smtClean="0">
                <a:latin typeface="Helvetica Neue" charset="0"/>
                <a:ea typeface="Helvetica Neue" charset="0"/>
                <a:cs typeface="Helvetica Neue" charset="0"/>
              </a:rPr>
              <a:t/>
            </a:r>
            <a:br>
              <a:rPr lang="en-US" sz="2000" b="1" i="0" dirty="0" smtClean="0">
                <a:latin typeface="Helvetica Neue" charset="0"/>
                <a:ea typeface="Helvetica Neue" charset="0"/>
                <a:cs typeface="Helvetica Neue" charset="0"/>
              </a:rPr>
            </a:br>
            <a:r>
              <a:rPr lang="en-US" sz="1600" i="0" dirty="0" smtClean="0">
                <a:latin typeface="Helvetica Neue" charset="0"/>
                <a:ea typeface="Helvetica Neue" charset="0"/>
                <a:cs typeface="Helvetica Neue" charset="0"/>
              </a:rPr>
              <a:t>Albert</a:t>
            </a:r>
            <a:r>
              <a:rPr lang="en-US" sz="1600" i="0" dirty="0">
                <a:latin typeface="Helvetica Neue" charset="0"/>
                <a:ea typeface="Helvetica Neue" charset="0"/>
                <a:cs typeface="Helvetica Neue" charset="0"/>
              </a:rPr>
              <a:t> </a:t>
            </a:r>
            <a:r>
              <a:rPr lang="en-US" sz="1600" i="0" dirty="0" smtClean="0">
                <a:latin typeface="Helvetica Neue" charset="0"/>
                <a:ea typeface="Helvetica Neue" charset="0"/>
                <a:cs typeface="Helvetica Neue" charset="0"/>
              </a:rPr>
              <a:t>Camus</a:t>
            </a:r>
            <a:endParaRPr lang="en-US" sz="1600" i="0" dirty="0">
              <a:latin typeface="Helvetica Neue" charset="0"/>
              <a:ea typeface="Helvetica Neue" charset="0"/>
              <a:cs typeface="Helvetica Neue" charset="0"/>
            </a:endParaRPr>
          </a:p>
        </p:txBody>
      </p:sp>
      <p:pic>
        <p:nvPicPr>
          <p:cNvPr id="23554" name="Picture 2" descr="mage result for camus quotes suicide"/>
          <p:cNvPicPr>
            <a:picLocks noChangeAspect="1" noChangeArrowheads="1"/>
          </p:cNvPicPr>
          <p:nvPr/>
        </p:nvPicPr>
        <p:blipFill rotWithShape="1">
          <a:blip r:embed="rId3">
            <a:extLst>
              <a:ext uri="{28A0092B-C50C-407E-A947-70E740481C1C}">
                <a14:useLocalDpi xmlns:a14="http://schemas.microsoft.com/office/drawing/2010/main" val="0"/>
              </a:ext>
            </a:extLst>
          </a:blip>
          <a:srcRect t="12927" b="20780"/>
          <a:stretch/>
        </p:blipFill>
        <p:spPr bwMode="auto">
          <a:xfrm>
            <a:off x="5347344" y="1749778"/>
            <a:ext cx="6106637" cy="4052713"/>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mage result for camus quotes suicid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473" y="1377244"/>
            <a:ext cx="3446482" cy="45976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091289" y="753491"/>
            <a:ext cx="6362692" cy="707886"/>
          </a:xfrm>
          <a:prstGeom prst="rect">
            <a:avLst/>
          </a:prstGeom>
          <a:noFill/>
        </p:spPr>
        <p:txBody>
          <a:bodyPr wrap="square" rtlCol="0">
            <a:spAutoFit/>
          </a:bodyPr>
          <a:lstStyle/>
          <a:p>
            <a:pPr algn="ctr"/>
            <a:r>
              <a:rPr lang="en-US" sz="2000" dirty="0" smtClean="0">
                <a:latin typeface="Helvetica Neue" charset="0"/>
                <a:ea typeface="Helvetica Neue" charset="0"/>
                <a:cs typeface="Helvetica Neue" charset="0"/>
              </a:rPr>
              <a:t>There is but one truly serious philosophical problem </a:t>
            </a:r>
            <a:r>
              <a:rPr lang="en-US" sz="2000" smtClean="0">
                <a:latin typeface="Helvetica Neue" charset="0"/>
                <a:ea typeface="Helvetica Neue" charset="0"/>
                <a:cs typeface="Helvetica Neue" charset="0"/>
              </a:rPr>
              <a:t>and that is suicide</a:t>
            </a:r>
            <a:endParaRPr lang="en-US" sz="2000">
              <a:latin typeface="Helvetica Neue" charset="0"/>
              <a:ea typeface="Helvetica Neue" charset="0"/>
              <a:cs typeface="Helvetica Neue" charset="0"/>
            </a:endParaRPr>
          </a:p>
        </p:txBody>
      </p:sp>
    </p:spTree>
    <p:extLst>
      <p:ext uri="{BB962C8B-B14F-4D97-AF65-F5344CB8AC3E}">
        <p14:creationId xmlns:p14="http://schemas.microsoft.com/office/powerpoint/2010/main" val="10807703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959556"/>
            <a:ext cx="3833906" cy="1535288"/>
          </a:xfrm>
        </p:spPr>
        <p:txBody>
          <a:bodyPr/>
          <a:lstStyle/>
          <a:p>
            <a:r>
              <a:rPr lang="en-US" sz="4400" b="1" i="0" smtClean="0">
                <a:latin typeface="Helvetica Neue" charset="0"/>
                <a:ea typeface="Helvetica Neue" charset="0"/>
                <a:cs typeface="Helvetica Neue" charset="0"/>
              </a:rPr>
              <a:t>the </a:t>
            </a:r>
            <a:r>
              <a:rPr lang="en-US" sz="4400" b="1" i="0" dirty="0" smtClean="0">
                <a:latin typeface="Helvetica Neue" charset="0"/>
                <a:ea typeface="Helvetica Neue" charset="0"/>
                <a:cs typeface="Helvetica Neue" charset="0"/>
              </a:rPr>
              <a:t>absurd</a:t>
            </a:r>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2400" i="0" dirty="0" smtClean="0">
                <a:latin typeface="Helvetica Neue" charset="0"/>
                <a:ea typeface="Helvetica Neue" charset="0"/>
                <a:cs typeface="Helvetica Neue" charset="0"/>
              </a:rPr>
              <a:t>Albert</a:t>
            </a:r>
            <a:r>
              <a:rPr lang="en-US" sz="2400" i="0" dirty="0">
                <a:latin typeface="Helvetica Neue" charset="0"/>
                <a:ea typeface="Helvetica Neue" charset="0"/>
                <a:cs typeface="Helvetica Neue" charset="0"/>
              </a:rPr>
              <a:t> </a:t>
            </a:r>
            <a:r>
              <a:rPr lang="en-US" sz="2400" i="0" dirty="0" smtClean="0">
                <a:latin typeface="Helvetica Neue" charset="0"/>
                <a:ea typeface="Helvetica Neue" charset="0"/>
                <a:cs typeface="Helvetica Neue" charset="0"/>
              </a:rPr>
              <a:t>Camus</a:t>
            </a:r>
            <a:endParaRPr lang="en-US" sz="2400" i="0" dirty="0">
              <a:latin typeface="Helvetica Neue" charset="0"/>
              <a:ea typeface="Helvetica Neue" charset="0"/>
              <a:cs typeface="Helvetica Neue" charset="0"/>
            </a:endParaRPr>
          </a:p>
        </p:txBody>
      </p:sp>
      <p:sp>
        <p:nvSpPr>
          <p:cNvPr id="3" name="Content Placeholder 2"/>
          <p:cNvSpPr>
            <a:spLocks noGrp="1"/>
          </p:cNvSpPr>
          <p:nvPr>
            <p:ph idx="1"/>
          </p:nvPr>
        </p:nvSpPr>
        <p:spPr>
          <a:xfrm>
            <a:off x="530577" y="2242600"/>
            <a:ext cx="4065329" cy="2893844"/>
          </a:xfrm>
        </p:spPr>
        <p:txBody>
          <a:bodyPr>
            <a:normAutofit/>
          </a:bodyPr>
          <a:lstStyle/>
          <a:p>
            <a:pPr marL="0" indent="0" algn="r">
              <a:lnSpc>
                <a:spcPct val="150000"/>
              </a:lnSpc>
              <a:buNone/>
            </a:pPr>
            <a:r>
              <a:rPr lang="en-US" sz="1600" b="1" dirty="0" smtClean="0">
                <a:latin typeface="Helvetica Neue" charset="0"/>
                <a:ea typeface="Helvetica Neue" charset="0"/>
                <a:cs typeface="Helvetica Neue" charset="0"/>
              </a:rPr>
              <a:t>Human </a:t>
            </a:r>
            <a:r>
              <a:rPr lang="en-US" sz="1600" b="1" dirty="0" smtClean="0">
                <a:latin typeface="Helvetica Neue" charset="0"/>
                <a:ea typeface="Helvetica Neue" charset="0"/>
                <a:cs typeface="Helvetica Neue" charset="0"/>
              </a:rPr>
              <a:t>existence is Absurd.  </a:t>
            </a:r>
            <a:endParaRPr lang="en-US" sz="1600" b="1" dirty="0" smtClean="0">
              <a:latin typeface="Helvetica Neue" charset="0"/>
              <a:ea typeface="Helvetica Neue" charset="0"/>
              <a:cs typeface="Helvetica Neue" charset="0"/>
            </a:endParaRPr>
          </a:p>
          <a:p>
            <a:pPr marL="0" indent="0" algn="r">
              <a:lnSpc>
                <a:spcPct val="150000"/>
              </a:lnSpc>
              <a:buNone/>
            </a:pPr>
            <a:r>
              <a:rPr lang="en-US" sz="1600" dirty="0" smtClean="0">
                <a:latin typeface="Helvetica Neue" charset="0"/>
                <a:ea typeface="Helvetica Neue" charset="0"/>
                <a:cs typeface="Helvetica Neue" charset="0"/>
              </a:rPr>
              <a:t>The </a:t>
            </a:r>
            <a:r>
              <a:rPr lang="en-US" sz="1600" dirty="0" smtClean="0">
                <a:latin typeface="Helvetica Neue" charset="0"/>
                <a:ea typeface="Helvetica Neue" charset="0"/>
                <a:cs typeface="Helvetica Neue" charset="0"/>
              </a:rPr>
              <a:t>absurdity lies in the fact that humans desire a God who does not exist.  Their subsequent suffering is pointless</a:t>
            </a:r>
            <a:r>
              <a:rPr lang="en-US" sz="1600" dirty="0" smtClean="0">
                <a:latin typeface="Helvetica Neue" charset="0"/>
                <a:ea typeface="Helvetica Neue" charset="0"/>
                <a:cs typeface="Helvetica Neue" charset="0"/>
              </a:rPr>
              <a:t>.</a:t>
            </a:r>
            <a:endParaRPr lang="en-US" sz="1600" dirty="0">
              <a:latin typeface="Helvetica Neue" charset="0"/>
              <a:ea typeface="Helvetica Neue" charset="0"/>
              <a:cs typeface="Helvetica Neue" charset="0"/>
            </a:endParaRPr>
          </a:p>
          <a:p>
            <a:pPr marL="0" lvl="0" indent="0" algn="r">
              <a:lnSpc>
                <a:spcPct val="150000"/>
              </a:lnSpc>
              <a:buNone/>
            </a:pPr>
            <a:r>
              <a:rPr lang="en-US" sz="1600" dirty="0" smtClean="0">
                <a:latin typeface="Helvetica Neue" charset="0"/>
                <a:ea typeface="Helvetica Neue" charset="0"/>
                <a:cs typeface="Helvetica Neue" charset="0"/>
              </a:rPr>
              <a:t>What </a:t>
            </a:r>
            <a:r>
              <a:rPr lang="en-US" sz="1600" dirty="0">
                <a:latin typeface="Helvetica Neue" charset="0"/>
                <a:ea typeface="Helvetica Neue" charset="0"/>
                <a:cs typeface="Helvetica Neue" charset="0"/>
              </a:rPr>
              <a:t>is the point of that suffering?  It is absurd.</a:t>
            </a:r>
          </a:p>
          <a:p>
            <a:pPr algn="r"/>
            <a:endParaRPr lang="en-US" sz="1800" dirty="0"/>
          </a:p>
        </p:txBody>
      </p:sp>
      <p:sp>
        <p:nvSpPr>
          <p:cNvPr id="4" name="TextBox 3"/>
          <p:cNvSpPr txBox="1"/>
          <p:nvPr/>
        </p:nvSpPr>
        <p:spPr>
          <a:xfrm>
            <a:off x="796387" y="5136444"/>
            <a:ext cx="3717684" cy="523220"/>
          </a:xfrm>
          <a:prstGeom prst="rect">
            <a:avLst/>
          </a:prstGeom>
          <a:noFill/>
        </p:spPr>
        <p:txBody>
          <a:bodyPr wrap="none" rtlCol="0">
            <a:spAutoFit/>
          </a:bodyPr>
          <a:lstStyle/>
          <a:p>
            <a:pPr algn="r"/>
            <a:r>
              <a:rPr lang="en-US" sz="1400" dirty="0" smtClean="0">
                <a:solidFill>
                  <a:schemeClr val="tx1">
                    <a:lumMod val="85000"/>
                    <a:lumOff val="15000"/>
                  </a:schemeClr>
                </a:solidFill>
                <a:latin typeface="Helvetica Neue" charset="0"/>
                <a:ea typeface="Helvetica Neue" charset="0"/>
                <a:cs typeface="Helvetica Neue" charset="0"/>
              </a:rPr>
              <a:t>I draw from the absurd three consequences:</a:t>
            </a:r>
          </a:p>
          <a:p>
            <a:pPr algn="r"/>
            <a:r>
              <a:rPr lang="en-US" sz="1400" dirty="0">
                <a:solidFill>
                  <a:schemeClr val="tx1">
                    <a:lumMod val="85000"/>
                    <a:lumOff val="15000"/>
                  </a:schemeClr>
                </a:solidFill>
                <a:latin typeface="Helvetica Neue" charset="0"/>
                <a:ea typeface="Helvetica Neue" charset="0"/>
                <a:cs typeface="Helvetica Neue" charset="0"/>
              </a:rPr>
              <a:t>m</a:t>
            </a:r>
            <a:r>
              <a:rPr lang="en-US" sz="1400" dirty="0" smtClean="0">
                <a:solidFill>
                  <a:schemeClr val="tx1">
                    <a:lumMod val="85000"/>
                    <a:lumOff val="15000"/>
                  </a:schemeClr>
                </a:solidFill>
                <a:latin typeface="Helvetica Neue" charset="0"/>
                <a:ea typeface="Helvetica Neue" charset="0"/>
                <a:cs typeface="Helvetica Neue" charset="0"/>
              </a:rPr>
              <a:t>y Revolt, my Liberty  and my Rebellion</a:t>
            </a:r>
            <a:endParaRPr lang="en-US" sz="1400" dirty="0">
              <a:solidFill>
                <a:schemeClr val="tx1">
                  <a:lumMod val="85000"/>
                  <a:lumOff val="15000"/>
                </a:schemeClr>
              </a:solidFill>
              <a:latin typeface="Helvetica Neue" charset="0"/>
              <a:ea typeface="Helvetica Neue" charset="0"/>
              <a:cs typeface="Helvetica Neue" charset="0"/>
            </a:endParaRPr>
          </a:p>
        </p:txBody>
      </p:sp>
      <p:pic>
        <p:nvPicPr>
          <p:cNvPr id="24578" name="Picture 2" descr="mage result for albert camus quotes absurd"/>
          <p:cNvPicPr>
            <a:picLocks noChangeAspect="1" noChangeArrowheads="1"/>
          </p:cNvPicPr>
          <p:nvPr/>
        </p:nvPicPr>
        <p:blipFill rotWithShape="1">
          <a:blip r:embed="rId3">
            <a:extLst>
              <a:ext uri="{28A0092B-C50C-407E-A947-70E740481C1C}">
                <a14:useLocalDpi xmlns:a14="http://schemas.microsoft.com/office/drawing/2010/main" val="0"/>
              </a:ext>
            </a:extLst>
          </a:blip>
          <a:srcRect b="4700"/>
          <a:stretch/>
        </p:blipFill>
        <p:spPr bwMode="auto">
          <a:xfrm>
            <a:off x="6129865" y="778933"/>
            <a:ext cx="4435009" cy="528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1300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67407" y="969581"/>
            <a:ext cx="3762703" cy="5069569"/>
          </a:xfrm>
        </p:spPr>
        <p:txBody>
          <a:bodyPr>
            <a:normAutofit/>
          </a:bodyPr>
          <a:lstStyle/>
          <a:p>
            <a:r>
              <a:rPr lang="en-US" sz="4000" b="1" dirty="0" smtClean="0">
                <a:latin typeface="Helvetica Neue" charset="0"/>
                <a:ea typeface="Helvetica Neue" charset="0"/>
                <a:cs typeface="Helvetica Neue" charset="0"/>
              </a:rPr>
              <a:t/>
            </a:r>
            <a:br>
              <a:rPr lang="en-US" sz="4000" b="1" dirty="0" smtClean="0">
                <a:latin typeface="Helvetica Neue" charset="0"/>
                <a:ea typeface="Helvetica Neue" charset="0"/>
                <a:cs typeface="Helvetica Neue" charset="0"/>
              </a:rPr>
            </a:br>
            <a:r>
              <a:rPr lang="en-US" sz="4000" b="1" dirty="0" smtClean="0">
                <a:latin typeface="Helvetica Neue" charset="0"/>
                <a:ea typeface="Helvetica Neue" charset="0"/>
                <a:cs typeface="Helvetica Neue" charset="0"/>
              </a:rPr>
              <a:t/>
            </a:r>
            <a:br>
              <a:rPr lang="en-US" sz="4000" b="1" dirty="0" smtClean="0">
                <a:latin typeface="Helvetica Neue" charset="0"/>
                <a:ea typeface="Helvetica Neue" charset="0"/>
                <a:cs typeface="Helvetica Neue" charset="0"/>
              </a:rPr>
            </a:br>
            <a:r>
              <a:rPr lang="en-US" sz="4000" b="1" dirty="0">
                <a:latin typeface="Helvetica Neue" charset="0"/>
                <a:ea typeface="Helvetica Neue" charset="0"/>
                <a:cs typeface="Helvetica Neue" charset="0"/>
              </a:rPr>
              <a:t/>
            </a:r>
            <a:br>
              <a:rPr lang="en-US" sz="4000" b="1" dirty="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Myth of Sisyphus</a:t>
            </a:r>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Albert </a:t>
            </a:r>
            <a:r>
              <a:rPr lang="en-US" sz="2800" i="0" dirty="0" smtClean="0">
                <a:latin typeface="Helvetica Neue" charset="0"/>
                <a:ea typeface="Helvetica Neue" charset="0"/>
                <a:cs typeface="Helvetica Neue" charset="0"/>
              </a:rPr>
              <a:t>Camus</a:t>
            </a: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endParaRPr lang="en-US" sz="2800" i="0" dirty="0">
              <a:latin typeface="Helvetica Neue" charset="0"/>
              <a:ea typeface="Helvetica Neue" charset="0"/>
              <a:cs typeface="Helvetica Neue" charset="0"/>
            </a:endParaRPr>
          </a:p>
        </p:txBody>
      </p:sp>
      <p:pic>
        <p:nvPicPr>
          <p:cNvPr id="1026" name="Picture 2" descr="mage result for myth of sisyphu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02772" y="1161215"/>
            <a:ext cx="6248400" cy="4686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31166" y="4498259"/>
            <a:ext cx="2350515" cy="461665"/>
          </a:xfrm>
          <a:prstGeom prst="rect">
            <a:avLst/>
          </a:prstGeom>
          <a:noFill/>
        </p:spPr>
        <p:txBody>
          <a:bodyPr wrap="none" rtlCol="0">
            <a:spAutoFit/>
          </a:bodyPr>
          <a:lstStyle/>
          <a:p>
            <a:r>
              <a:rPr lang="en-US" sz="2400">
                <a:latin typeface="Helvetica Neue" charset="0"/>
                <a:ea typeface="Helvetica Neue" charset="0"/>
                <a:cs typeface="Helvetica Neue" charset="0"/>
              </a:rPr>
              <a:t>t</a:t>
            </a:r>
            <a:r>
              <a:rPr lang="en-US" sz="2400" smtClean="0">
                <a:latin typeface="Helvetica Neue" charset="0"/>
                <a:ea typeface="Helvetica Neue" charset="0"/>
                <a:cs typeface="Helvetica Neue" charset="0"/>
              </a:rPr>
              <a:t>he absurd hero</a:t>
            </a:r>
            <a:endParaRPr lang="en-US" sz="2400">
              <a:latin typeface="Helvetica Neue" charset="0"/>
              <a:ea typeface="Helvetica Neue" charset="0"/>
              <a:cs typeface="Helvetica Neue" charset="0"/>
            </a:endParaRPr>
          </a:p>
        </p:txBody>
      </p:sp>
    </p:spTree>
    <p:extLst>
      <p:ext uri="{BB962C8B-B14F-4D97-AF65-F5344CB8AC3E}">
        <p14:creationId xmlns:p14="http://schemas.microsoft.com/office/powerpoint/2010/main" val="32200413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smtClean="0">
                <a:latin typeface="Helvetica Neue" charset="0"/>
                <a:ea typeface="Helvetica Neue" charset="0"/>
                <a:cs typeface="Helvetica Neue" charset="0"/>
              </a:rPr>
              <a:t/>
            </a:r>
            <a:br>
              <a:rPr lang="en-US" sz="3600" b="1" dirty="0" smtClean="0">
                <a:latin typeface="Helvetica Neue" charset="0"/>
                <a:ea typeface="Helvetica Neue" charset="0"/>
                <a:cs typeface="Helvetica Neue" charset="0"/>
              </a:rPr>
            </a:br>
            <a:r>
              <a:rPr lang="en-US" sz="3600" b="1" dirty="0" smtClean="0">
                <a:latin typeface="Helvetica Neue" charset="0"/>
                <a:ea typeface="Helvetica Neue" charset="0"/>
                <a:cs typeface="Helvetica Neue" charset="0"/>
              </a:rPr>
              <a:t/>
            </a:r>
            <a:br>
              <a:rPr lang="en-US" sz="3600" b="1" dirty="0" smtClean="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Myth of Sisyphus</a:t>
            </a:r>
            <a:r>
              <a:rPr lang="en-US" sz="3600" b="1" dirty="0" smtClean="0">
                <a:latin typeface="Helvetica Neue" charset="0"/>
                <a:ea typeface="Helvetica Neue" charset="0"/>
                <a:cs typeface="Helvetica Neue" charset="0"/>
              </a:rPr>
              <a:t/>
            </a:r>
            <a:br>
              <a:rPr lang="en-US" sz="3600" b="1" dirty="0" smtClean="0">
                <a:latin typeface="Helvetica Neue" charset="0"/>
                <a:ea typeface="Helvetica Neue" charset="0"/>
                <a:cs typeface="Helvetica Neue" charset="0"/>
              </a:rPr>
            </a:br>
            <a:r>
              <a:rPr lang="en-US" sz="2000" i="0" dirty="0">
                <a:latin typeface="Helvetica Neue" charset="0"/>
                <a:ea typeface="Helvetica Neue" charset="0"/>
                <a:cs typeface="Helvetica Neue" charset="0"/>
              </a:rPr>
              <a:t> Albert Camus </a:t>
            </a:r>
            <a:r>
              <a:rPr lang="en-US" sz="3600" b="1" dirty="0" smtClean="0">
                <a:latin typeface="Helvetica Neue" charset="0"/>
                <a:ea typeface="Helvetica Neue" charset="0"/>
                <a:cs typeface="Helvetica Neue" charset="0"/>
              </a:rPr>
              <a:t/>
            </a:r>
            <a:br>
              <a:rPr lang="en-US" sz="3600" b="1" dirty="0" smtClean="0">
                <a:latin typeface="Helvetica Neue" charset="0"/>
                <a:ea typeface="Helvetica Neue" charset="0"/>
                <a:cs typeface="Helvetica Neue" charset="0"/>
              </a:rPr>
            </a:br>
            <a:r>
              <a:rPr lang="en-US" sz="3600" b="1" dirty="0" smtClean="0">
                <a:latin typeface="Helvetica Neue" charset="0"/>
                <a:ea typeface="Helvetica Neue" charset="0"/>
                <a:cs typeface="Helvetica Neue" charset="0"/>
              </a:rPr>
              <a:t/>
            </a:r>
            <a:br>
              <a:rPr lang="en-US" sz="3600" b="1" dirty="0" smtClean="0">
                <a:latin typeface="Helvetica Neue" charset="0"/>
                <a:ea typeface="Helvetica Neue" charset="0"/>
                <a:cs typeface="Helvetica Neue" charset="0"/>
              </a:rPr>
            </a:br>
            <a:r>
              <a:rPr lang="en-US" sz="3600" b="1" dirty="0" smtClean="0">
                <a:latin typeface="Helvetica Neue" charset="0"/>
                <a:ea typeface="Helvetica Neue" charset="0"/>
                <a:cs typeface="Helvetica Neue" charset="0"/>
              </a:rPr>
              <a:t>	</a:t>
            </a:r>
            <a:r>
              <a:rPr lang="en-US" sz="3600" b="1" i="0" dirty="0" smtClean="0">
                <a:latin typeface="Helvetica Neue" charset="0"/>
                <a:ea typeface="Helvetica Neue" charset="0"/>
                <a:cs typeface="Helvetica Neue" charset="0"/>
              </a:rPr>
              <a:t>Quotes</a:t>
            </a:r>
            <a:r>
              <a:rPr lang="en-US" sz="3600" i="0" dirty="0" smtClean="0">
                <a:latin typeface="Helvetica Neue" charset="0"/>
                <a:ea typeface="Helvetica Neue" charset="0"/>
                <a:cs typeface="Helvetica Neue" charset="0"/>
              </a:rPr>
              <a:t> </a:t>
            </a:r>
            <a:endParaRPr lang="en-US" sz="3600" b="1" i="0" dirty="0">
              <a:latin typeface="Helvetica Neue" charset="0"/>
              <a:ea typeface="Helvetica Neue" charset="0"/>
              <a:cs typeface="Helvetica Neue" charset="0"/>
            </a:endParaRPr>
          </a:p>
        </p:txBody>
      </p:sp>
      <p:sp>
        <p:nvSpPr>
          <p:cNvPr id="3" name="Content Placeholder 2"/>
          <p:cNvSpPr>
            <a:spLocks noGrp="1"/>
          </p:cNvSpPr>
          <p:nvPr>
            <p:ph idx="1"/>
          </p:nvPr>
        </p:nvSpPr>
        <p:spPr/>
        <p:txBody>
          <a:bodyPr>
            <a:normAutofit lnSpcReduction="10000"/>
          </a:bodyPr>
          <a:lstStyle/>
          <a:p>
            <a:pPr algn="just">
              <a:lnSpc>
                <a:spcPct val="150000"/>
              </a:lnSpc>
            </a:pPr>
            <a:endParaRPr lang="en-US" sz="1600" dirty="0" smtClean="0">
              <a:latin typeface="Helvetica Neue" charset="0"/>
              <a:ea typeface="Helvetica Neue" charset="0"/>
              <a:cs typeface="Helvetica Neue" charset="0"/>
            </a:endParaRPr>
          </a:p>
          <a:p>
            <a:pPr algn="just">
              <a:lnSpc>
                <a:spcPct val="150000"/>
              </a:lnSpc>
            </a:pPr>
            <a:r>
              <a:rPr lang="en-US" sz="1600" dirty="0" smtClean="0">
                <a:latin typeface="Helvetica Neue" charset="0"/>
                <a:ea typeface="Helvetica Neue" charset="0"/>
                <a:cs typeface="Helvetica Neue" charset="0"/>
              </a:rPr>
              <a:t>There </a:t>
            </a:r>
            <a:r>
              <a:rPr lang="en-US" sz="1600" dirty="0">
                <a:latin typeface="Helvetica Neue" charset="0"/>
                <a:ea typeface="Helvetica Neue" charset="0"/>
                <a:cs typeface="Helvetica Neue" charset="0"/>
              </a:rPr>
              <a:t>is but one truly serious philosophical problem, and that is </a:t>
            </a:r>
            <a:r>
              <a:rPr lang="en-US" b="1" dirty="0">
                <a:latin typeface="Helvetica Neue" charset="0"/>
                <a:ea typeface="Helvetica Neue" charset="0"/>
                <a:cs typeface="Helvetica Neue" charset="0"/>
              </a:rPr>
              <a:t>suicide. </a:t>
            </a:r>
            <a:r>
              <a:rPr lang="en-US" sz="1600" dirty="0">
                <a:latin typeface="Helvetica Neue" charset="0"/>
                <a:ea typeface="Helvetica Neue" charset="0"/>
                <a:cs typeface="Helvetica Neue" charset="0"/>
              </a:rPr>
              <a:t>Judging whether life is or is not worth living amounts to answering the fundamental question of philosophy. </a:t>
            </a:r>
            <a:endParaRPr lang="en-US" sz="1600" dirty="0">
              <a:latin typeface="Helvetica Neue" charset="0"/>
              <a:ea typeface="Helvetica Neue" charset="0"/>
              <a:cs typeface="Helvetica Neue" charset="0"/>
            </a:endParaRPr>
          </a:p>
          <a:p>
            <a:pPr algn="just">
              <a:lnSpc>
                <a:spcPct val="150000"/>
              </a:lnSpc>
            </a:pPr>
            <a:r>
              <a:rPr lang="en-US" sz="1600" dirty="0">
                <a:latin typeface="Helvetica Neue" charset="0"/>
                <a:ea typeface="Helvetica Neue" charset="0"/>
                <a:cs typeface="Helvetica Neue" charset="0"/>
              </a:rPr>
              <a:t>The subject of this essay is precisely this relationship between </a:t>
            </a:r>
            <a:r>
              <a:rPr lang="en-US" sz="1600" b="1" dirty="0">
                <a:latin typeface="Helvetica Neue" charset="0"/>
                <a:ea typeface="Helvetica Neue" charset="0"/>
                <a:cs typeface="Helvetica Neue" charset="0"/>
              </a:rPr>
              <a:t>the absurd and suicide, </a:t>
            </a:r>
            <a:r>
              <a:rPr lang="en-US" sz="1600" dirty="0">
                <a:latin typeface="Helvetica Neue" charset="0"/>
                <a:ea typeface="Helvetica Neue" charset="0"/>
                <a:cs typeface="Helvetica Neue" charset="0"/>
              </a:rPr>
              <a:t>the exact degree to which </a:t>
            </a:r>
            <a:r>
              <a:rPr lang="en-US" sz="1600" b="1" dirty="0">
                <a:latin typeface="Helvetica Neue" charset="0"/>
                <a:ea typeface="Helvetica Neue" charset="0"/>
                <a:cs typeface="Helvetica Neue" charset="0"/>
              </a:rPr>
              <a:t>suicide is a solution to the absurd. </a:t>
            </a:r>
            <a:endParaRPr lang="en-US" sz="1600" b="1" dirty="0" smtClean="0">
              <a:latin typeface="Helvetica Neue" charset="0"/>
              <a:ea typeface="Helvetica Neue" charset="0"/>
              <a:cs typeface="Helvetica Neue" charset="0"/>
            </a:endParaRPr>
          </a:p>
          <a:p>
            <a:pPr algn="just">
              <a:lnSpc>
                <a:spcPct val="150000"/>
              </a:lnSpc>
            </a:pPr>
            <a:r>
              <a:rPr lang="en-US" sz="1600" dirty="0" smtClean="0">
                <a:latin typeface="Helvetica Neue" charset="0"/>
                <a:ea typeface="Helvetica Neue" charset="0"/>
                <a:cs typeface="Helvetica Neue" charset="0"/>
              </a:rPr>
              <a:t>The </a:t>
            </a:r>
            <a:r>
              <a:rPr lang="en-US" sz="1600" dirty="0">
                <a:latin typeface="Helvetica Neue" charset="0"/>
                <a:ea typeface="Helvetica Neue" charset="0"/>
                <a:cs typeface="Helvetica Neue" charset="0"/>
              </a:rPr>
              <a:t>principle can be established that for a man who does not cheat, what he believes to be true must determine his action. Belief in the absurdity of existence must then dictate his conduct. </a:t>
            </a:r>
            <a:endParaRPr lang="en-US" sz="1600" dirty="0" smtClean="0">
              <a:latin typeface="Helvetica Neue" charset="0"/>
              <a:ea typeface="Helvetica Neue" charset="0"/>
              <a:cs typeface="Helvetica Neue" charset="0"/>
            </a:endParaRPr>
          </a:p>
          <a:p>
            <a:pPr algn="just">
              <a:lnSpc>
                <a:spcPct val="150000"/>
              </a:lnSpc>
            </a:pPr>
            <a:r>
              <a:rPr lang="en-US" sz="1600" dirty="0">
                <a:latin typeface="Helvetica Neue" charset="0"/>
                <a:ea typeface="Helvetica Neue" charset="0"/>
                <a:cs typeface="Helvetica Neue" charset="0"/>
              </a:rPr>
              <a:t>For the </a:t>
            </a:r>
            <a:r>
              <a:rPr lang="en-US" sz="1600" dirty="0" smtClean="0">
                <a:latin typeface="Helvetica Neue" charset="0"/>
                <a:ea typeface="Helvetica Neue" charset="0"/>
                <a:cs typeface="Helvetica Neue" charset="0"/>
              </a:rPr>
              <a:t>existentialists </a:t>
            </a:r>
            <a:r>
              <a:rPr lang="en-US" sz="1600" b="1" dirty="0">
                <a:latin typeface="Helvetica Neue" charset="0"/>
                <a:ea typeface="Helvetica Neue" charset="0"/>
                <a:cs typeface="Helvetica Neue" charset="0"/>
              </a:rPr>
              <a:t>negation is their God</a:t>
            </a:r>
            <a:r>
              <a:rPr lang="en-US" sz="1600" dirty="0">
                <a:latin typeface="Helvetica Neue" charset="0"/>
                <a:ea typeface="Helvetica Neue" charset="0"/>
                <a:cs typeface="Helvetica Neue" charset="0"/>
              </a:rPr>
              <a:t>. To be precise, that </a:t>
            </a:r>
            <a:r>
              <a:rPr lang="en-US" sz="1600" dirty="0" smtClean="0">
                <a:latin typeface="Helvetica Neue" charset="0"/>
                <a:ea typeface="Helvetica Neue" charset="0"/>
                <a:cs typeface="Helvetica Neue" charset="0"/>
              </a:rPr>
              <a:t>God </a:t>
            </a:r>
            <a:r>
              <a:rPr lang="en-US" sz="1600" dirty="0">
                <a:latin typeface="Helvetica Neue" charset="0"/>
                <a:ea typeface="Helvetica Neue" charset="0"/>
                <a:cs typeface="Helvetica Neue" charset="0"/>
              </a:rPr>
              <a:t>is maintained only through the negation of human reason</a:t>
            </a:r>
            <a:r>
              <a:rPr lang="en-US" sz="1600" b="1" dirty="0"/>
              <a:t>. </a:t>
            </a:r>
          </a:p>
          <a:p>
            <a:pPr algn="just">
              <a:lnSpc>
                <a:spcPct val="150000"/>
              </a:lnSpc>
            </a:pPr>
            <a:endParaRPr lang="en-US" sz="1600" dirty="0" smtClean="0">
              <a:latin typeface="Helvetica Neue" charset="0"/>
              <a:ea typeface="Helvetica Neue" charset="0"/>
              <a:cs typeface="Helvetica Neue" charset="0"/>
            </a:endParaRPr>
          </a:p>
        </p:txBody>
      </p:sp>
    </p:spTree>
    <p:extLst>
      <p:ext uri="{BB962C8B-B14F-4D97-AF65-F5344CB8AC3E}">
        <p14:creationId xmlns:p14="http://schemas.microsoft.com/office/powerpoint/2010/main" val="29929391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76584" y="636411"/>
            <a:ext cx="3833906" cy="1214967"/>
          </a:xfrm>
        </p:spPr>
        <p:txBody>
          <a:bodyPr/>
          <a:lstStyle/>
          <a:p>
            <a:r>
              <a:rPr lang="en-US" sz="4000" b="1" i="0" smtClean="0">
                <a:latin typeface="Helvetica Neue" charset="0"/>
                <a:ea typeface="Helvetica Neue" charset="0"/>
                <a:cs typeface="Helvetica Neue" charset="0"/>
              </a:rPr>
              <a:t>the </a:t>
            </a:r>
            <a:r>
              <a:rPr lang="en-US" sz="4000" b="1" i="0" dirty="0" smtClean="0">
                <a:latin typeface="Helvetica Neue" charset="0"/>
                <a:ea typeface="Helvetica Neue" charset="0"/>
                <a:cs typeface="Helvetica Neue" charset="0"/>
              </a:rPr>
              <a:t>outsider</a:t>
            </a:r>
            <a:br>
              <a:rPr lang="en-US" sz="4000" b="1" i="0" dirty="0" smtClean="0">
                <a:latin typeface="Helvetica Neue" charset="0"/>
                <a:ea typeface="Helvetica Neue" charset="0"/>
                <a:cs typeface="Helvetica Neue" charset="0"/>
              </a:rPr>
            </a:br>
            <a:r>
              <a:rPr lang="en-US" sz="2400" i="0" dirty="0">
                <a:latin typeface="Helvetica Neue" charset="0"/>
                <a:ea typeface="Helvetica Neue" charset="0"/>
                <a:cs typeface="Helvetica Neue" charset="0"/>
              </a:rPr>
              <a:t> Albert Camus</a:t>
            </a:r>
            <a:endParaRPr lang="en-US" sz="2400" i="0" dirty="0">
              <a:latin typeface="Helvetica Neue" charset="0"/>
              <a:ea typeface="Helvetica Neue" charset="0"/>
              <a:cs typeface="Helvetica Neue" charset="0"/>
            </a:endParaRPr>
          </a:p>
        </p:txBody>
      </p:sp>
      <p:sp>
        <p:nvSpPr>
          <p:cNvPr id="3" name="Content Placeholder 2"/>
          <p:cNvSpPr>
            <a:spLocks noGrp="1"/>
          </p:cNvSpPr>
          <p:nvPr>
            <p:ph idx="1"/>
          </p:nvPr>
        </p:nvSpPr>
        <p:spPr>
          <a:xfrm>
            <a:off x="835377" y="1851378"/>
            <a:ext cx="5610577" cy="4312355"/>
          </a:xfrm>
        </p:spPr>
        <p:txBody>
          <a:bodyPr>
            <a:normAutofit/>
          </a:bodyPr>
          <a:lstStyle/>
          <a:p>
            <a:pPr marL="0" indent="0" algn="just">
              <a:lnSpc>
                <a:spcPct val="150000"/>
              </a:lnSpc>
              <a:buNone/>
            </a:pPr>
            <a:r>
              <a:rPr lang="en-US" sz="1600" dirty="0" smtClean="0">
                <a:latin typeface="Helvetica Neue" charset="0"/>
                <a:ea typeface="Helvetica Neue" charset="0"/>
                <a:cs typeface="Helvetica Neue" charset="0"/>
              </a:rPr>
              <a:t>In </a:t>
            </a:r>
            <a:r>
              <a:rPr lang="en-US" sz="1600" dirty="0">
                <a:latin typeface="Helvetica Neue" charset="0"/>
                <a:ea typeface="Helvetica Neue" charset="0"/>
                <a:cs typeface="Helvetica Neue" charset="0"/>
              </a:rPr>
              <a:t>C</a:t>
            </a:r>
            <a:r>
              <a:rPr lang="en-US" sz="1600" dirty="0" smtClean="0">
                <a:latin typeface="Helvetica Neue" charset="0"/>
                <a:ea typeface="Helvetica Neue" charset="0"/>
                <a:cs typeface="Helvetica Neue" charset="0"/>
              </a:rPr>
              <a:t>amus’s </a:t>
            </a:r>
            <a:r>
              <a:rPr lang="en-US" sz="1600" dirty="0">
                <a:latin typeface="Helvetica Neue" charset="0"/>
                <a:ea typeface="Helvetica Neue" charset="0"/>
                <a:cs typeface="Helvetica Neue" charset="0"/>
              </a:rPr>
              <a:t>novels he depicts characters who have a strong awareness of </a:t>
            </a:r>
            <a:r>
              <a:rPr lang="en-US" sz="1600" b="1" dirty="0">
                <a:latin typeface="Helvetica Neue" charset="0"/>
                <a:ea typeface="Helvetica Neue" charset="0"/>
                <a:cs typeface="Helvetica Neue" charset="0"/>
              </a:rPr>
              <a:t>the reality of absurd </a:t>
            </a:r>
            <a:r>
              <a:rPr lang="en-US" sz="1600" b="1" dirty="0" smtClean="0">
                <a:latin typeface="Helvetica Neue" charset="0"/>
                <a:ea typeface="Helvetica Neue" charset="0"/>
                <a:cs typeface="Helvetica Neue" charset="0"/>
              </a:rPr>
              <a:t>existence.</a:t>
            </a:r>
          </a:p>
          <a:p>
            <a:pPr marL="0" indent="0" algn="just">
              <a:lnSpc>
                <a:spcPct val="150000"/>
              </a:lnSpc>
              <a:buNone/>
            </a:pPr>
            <a:r>
              <a:rPr lang="en-US" sz="1600" dirty="0" smtClean="0">
                <a:latin typeface="Helvetica Neue" charset="0"/>
                <a:ea typeface="Helvetica Neue" charset="0"/>
                <a:cs typeface="Helvetica Neue" charset="0"/>
              </a:rPr>
              <a:t>His </a:t>
            </a:r>
            <a:r>
              <a:rPr lang="en-US" sz="1600" dirty="0">
                <a:latin typeface="Helvetica Neue" charset="0"/>
                <a:ea typeface="Helvetica Neue" charset="0"/>
                <a:cs typeface="Helvetica Neue" charset="0"/>
              </a:rPr>
              <a:t>novel </a:t>
            </a:r>
            <a:r>
              <a:rPr lang="en-US" sz="1600" i="1" dirty="0">
                <a:latin typeface="Helvetica Neue" charset="0"/>
                <a:ea typeface="Helvetica Neue" charset="0"/>
                <a:cs typeface="Helvetica Neue" charset="0"/>
              </a:rPr>
              <a:t>the outsider</a:t>
            </a:r>
            <a:r>
              <a:rPr lang="en-US" sz="1600" dirty="0">
                <a:latin typeface="Helvetica Neue" charset="0"/>
                <a:ea typeface="Helvetica Neue" charset="0"/>
                <a:cs typeface="Helvetica Neue" charset="0"/>
              </a:rPr>
              <a:t>—(otherwise called </a:t>
            </a:r>
            <a:r>
              <a:rPr lang="en-US" sz="1600" i="1" dirty="0">
                <a:latin typeface="Helvetica Neue" charset="0"/>
                <a:ea typeface="Helvetica Neue" charset="0"/>
                <a:cs typeface="Helvetica Neue" charset="0"/>
              </a:rPr>
              <a:t>the stranger </a:t>
            </a:r>
            <a:r>
              <a:rPr lang="en-US" sz="1600" dirty="0">
                <a:latin typeface="Helvetica Neue" charset="0"/>
                <a:ea typeface="Helvetica Neue" charset="0"/>
                <a:cs typeface="Helvetica Neue" charset="0"/>
              </a:rPr>
              <a:t>or </a:t>
            </a:r>
            <a:r>
              <a:rPr lang="en-US" sz="1600" i="1" dirty="0" err="1">
                <a:latin typeface="Helvetica Neue" charset="0"/>
                <a:ea typeface="Helvetica Neue" charset="0"/>
                <a:cs typeface="Helvetica Neue" charset="0"/>
              </a:rPr>
              <a:t>l’etranger</a:t>
            </a:r>
            <a:r>
              <a:rPr lang="en-US" sz="1600" dirty="0">
                <a:latin typeface="Helvetica Neue" charset="0"/>
                <a:ea typeface="Helvetica Neue" charset="0"/>
                <a:cs typeface="Helvetica Neue" charset="0"/>
              </a:rPr>
              <a:t>) is typical of his work.  Because of their awareness of the absurd his characters come to recognise that </a:t>
            </a:r>
            <a:r>
              <a:rPr lang="en-US" sz="1600" b="1" dirty="0">
                <a:latin typeface="Helvetica Neue" charset="0"/>
                <a:ea typeface="Helvetica Neue" charset="0"/>
                <a:cs typeface="Helvetica Neue" charset="0"/>
              </a:rPr>
              <a:t>social engagement is a game </a:t>
            </a:r>
            <a:r>
              <a:rPr lang="en-US" sz="1600" dirty="0">
                <a:latin typeface="Helvetica Neue" charset="0"/>
                <a:ea typeface="Helvetica Neue" charset="0"/>
                <a:cs typeface="Helvetica Neue" charset="0"/>
              </a:rPr>
              <a:t>and </a:t>
            </a:r>
            <a:r>
              <a:rPr lang="en-US" sz="1600" b="1" dirty="0">
                <a:latin typeface="Helvetica Neue" charset="0"/>
                <a:ea typeface="Helvetica Neue" charset="0"/>
                <a:cs typeface="Helvetica Neue" charset="0"/>
              </a:rPr>
              <a:t>they choose to opt out and fulfill their lives as individuals not according to social structures.</a:t>
            </a:r>
          </a:p>
        </p:txBody>
      </p:sp>
      <p:pic>
        <p:nvPicPr>
          <p:cNvPr id="26626" name="Picture 2" descr="mage result for albert camus  outsi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0532" y="636411"/>
            <a:ext cx="3392313" cy="5524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89695" y="5235774"/>
            <a:ext cx="2956259" cy="338554"/>
          </a:xfrm>
          <a:prstGeom prst="rect">
            <a:avLst/>
          </a:prstGeom>
          <a:noFill/>
        </p:spPr>
        <p:txBody>
          <a:bodyPr wrap="none" rtlCol="0">
            <a:spAutoFit/>
          </a:bodyPr>
          <a:lstStyle/>
          <a:p>
            <a:r>
              <a:rPr lang="en-US" sz="1600" dirty="0">
                <a:solidFill>
                  <a:schemeClr val="tx1">
                    <a:lumMod val="85000"/>
                    <a:lumOff val="15000"/>
                  </a:schemeClr>
                </a:solidFill>
                <a:latin typeface="Helvetica Neue" charset="0"/>
                <a:ea typeface="Helvetica Neue" charset="0"/>
                <a:cs typeface="Helvetica Neue" charset="0"/>
              </a:rPr>
              <a:t>a</a:t>
            </a:r>
            <a:r>
              <a:rPr lang="en-US" sz="1600" smtClean="0">
                <a:solidFill>
                  <a:schemeClr val="tx1">
                    <a:lumMod val="85000"/>
                    <a:lumOff val="15000"/>
                  </a:schemeClr>
                </a:solidFill>
                <a:latin typeface="Helvetica Neue" charset="0"/>
                <a:ea typeface="Helvetica Neue" charset="0"/>
                <a:cs typeface="Helvetica Neue" charset="0"/>
              </a:rPr>
              <a:t>lienation</a:t>
            </a:r>
            <a:r>
              <a:rPr lang="en-US" sz="1600" dirty="0" smtClean="0">
                <a:solidFill>
                  <a:schemeClr val="tx1">
                    <a:lumMod val="85000"/>
                    <a:lumOff val="15000"/>
                  </a:schemeClr>
                </a:solidFill>
                <a:latin typeface="Helvetica Neue" charset="0"/>
                <a:ea typeface="Helvetica Neue" charset="0"/>
                <a:cs typeface="Helvetica Neue" charset="0"/>
              </a:rPr>
              <a:t>, isolation</a:t>
            </a:r>
            <a:r>
              <a:rPr lang="en-US" sz="1600" smtClean="0">
                <a:solidFill>
                  <a:schemeClr val="tx1">
                    <a:lumMod val="85000"/>
                    <a:lumOff val="15000"/>
                  </a:schemeClr>
                </a:solidFill>
                <a:latin typeface="Helvetica Neue" charset="0"/>
                <a:ea typeface="Helvetica Neue" charset="0"/>
                <a:cs typeface="Helvetica Neue" charset="0"/>
              </a:rPr>
              <a:t>, loneliness</a:t>
            </a:r>
            <a:endParaRPr lang="en-US" sz="1600">
              <a:solidFill>
                <a:schemeClr val="tx1">
                  <a:lumMod val="85000"/>
                  <a:lumOff val="15000"/>
                </a:schemeClr>
              </a:solidFill>
              <a:latin typeface="Helvetica Neue" charset="0"/>
              <a:ea typeface="Helvetica Neue" charset="0"/>
              <a:cs typeface="Helvetica Neue" charset="0"/>
            </a:endParaRPr>
          </a:p>
        </p:txBody>
      </p:sp>
    </p:spTree>
    <p:extLst>
      <p:ext uri="{BB962C8B-B14F-4D97-AF65-F5344CB8AC3E}">
        <p14:creationId xmlns:p14="http://schemas.microsoft.com/office/powerpoint/2010/main" val="33581831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55174" y="709803"/>
            <a:ext cx="3833906" cy="2115789"/>
          </a:xfrm>
        </p:spPr>
        <p:txBody>
          <a:bodyPr>
            <a:normAutofit fontScale="90000"/>
          </a:bodyPr>
          <a:lstStyle/>
          <a:p>
            <a:pPr lvl="0"/>
            <a:r>
              <a:rPr lang="en-US" sz="3200" b="1" i="0" dirty="0" smtClean="0">
                <a:latin typeface="Helvetica Neue" charset="0"/>
                <a:ea typeface="Helvetica Neue" charset="0"/>
                <a:cs typeface="Helvetica Neue" charset="0"/>
              </a:rPr>
              <a:t>Soren</a:t>
            </a:r>
            <a:r>
              <a:rPr lang="en-US" sz="3200" b="1" dirty="0" smtClean="0">
                <a:latin typeface="Helvetica Neue" charset="0"/>
                <a:ea typeface="Helvetica Neue" charset="0"/>
                <a:cs typeface="Helvetica Neue" charset="0"/>
              </a:rPr>
              <a:t> </a:t>
            </a:r>
            <a:r>
              <a:rPr lang="en-US" sz="3600" b="1" i="0" dirty="0" smtClean="0">
                <a:latin typeface="Helvetica Neue" charset="0"/>
                <a:ea typeface="Helvetica Neue" charset="0"/>
                <a:cs typeface="Helvetica Neue" charset="0"/>
              </a:rPr>
              <a:t>Kierkegaard</a:t>
            </a:r>
            <a:r>
              <a:rPr lang="en-US" sz="3600" b="1" i="0" dirty="0">
                <a:latin typeface="Helvetica Neue" charset="0"/>
                <a:ea typeface="Helvetica Neue" charset="0"/>
                <a:cs typeface="Helvetica Neue" charset="0"/>
              </a:rPr>
              <a:t/>
            </a:r>
            <a:br>
              <a:rPr lang="en-US" sz="3600" b="1" i="0" dirty="0">
                <a:latin typeface="Helvetica Neue" charset="0"/>
                <a:ea typeface="Helvetica Neue" charset="0"/>
                <a:cs typeface="Helvetica Neue" charset="0"/>
              </a:rPr>
            </a:br>
            <a:r>
              <a:rPr lang="en-US" sz="3600" b="1" i="0" smtClean="0">
                <a:latin typeface="Helvetica Neue" charset="0"/>
                <a:ea typeface="Helvetica Neue" charset="0"/>
                <a:cs typeface="Helvetica Neue" charset="0"/>
              </a:rPr>
              <a:t/>
            </a:r>
            <a:br>
              <a:rPr lang="en-US" sz="3600" b="1" i="0" smtClean="0">
                <a:latin typeface="Helvetica Neue" charset="0"/>
                <a:ea typeface="Helvetica Neue" charset="0"/>
                <a:cs typeface="Helvetica Neue" charset="0"/>
              </a:rPr>
            </a:br>
            <a:r>
              <a:rPr lang="en-US" sz="2800" smtClean="0">
                <a:latin typeface="Helvetica Neue" charset="0"/>
                <a:ea typeface="Helvetica Neue" charset="0"/>
                <a:cs typeface="Helvetica Neue" charset="0"/>
              </a:rPr>
              <a:t>take a ‘leap </a:t>
            </a:r>
            <a:r>
              <a:rPr lang="en-US" sz="2800">
                <a:latin typeface="Helvetica Neue" charset="0"/>
                <a:ea typeface="Helvetica Neue" charset="0"/>
                <a:cs typeface="Helvetica Neue" charset="0"/>
              </a:rPr>
              <a:t>of </a:t>
            </a:r>
            <a:r>
              <a:rPr lang="en-US" sz="2800" smtClean="0">
                <a:latin typeface="Helvetica Neue" charset="0"/>
                <a:ea typeface="Helvetica Neue" charset="0"/>
                <a:cs typeface="Helvetica Neue" charset="0"/>
              </a:rPr>
              <a:t>faith’</a:t>
            </a:r>
            <a:r>
              <a:rPr lang="en-US" sz="3600" dirty="0">
                <a:latin typeface="Helvetica Neue" charset="0"/>
                <a:ea typeface="Helvetica Neue" charset="0"/>
                <a:cs typeface="Helvetica Neue" charset="0"/>
              </a:rPr>
              <a:t/>
            </a:r>
            <a:br>
              <a:rPr lang="en-US" sz="3600" dirty="0">
                <a:latin typeface="Helvetica Neue" charset="0"/>
                <a:ea typeface="Helvetica Neue" charset="0"/>
                <a:cs typeface="Helvetica Neue" charset="0"/>
              </a:rPr>
            </a:br>
            <a:endParaRPr lang="en-US" sz="3600" dirty="0">
              <a:latin typeface="Helvetica Neue" charset="0"/>
              <a:ea typeface="Helvetica Neue" charset="0"/>
              <a:cs typeface="Helvetica Neue" charset="0"/>
            </a:endParaRPr>
          </a:p>
        </p:txBody>
      </p:sp>
      <p:sp>
        <p:nvSpPr>
          <p:cNvPr id="3" name="Content Placeholder 2"/>
          <p:cNvSpPr>
            <a:spLocks noGrp="1"/>
          </p:cNvSpPr>
          <p:nvPr>
            <p:ph idx="1"/>
          </p:nvPr>
        </p:nvSpPr>
        <p:spPr>
          <a:xfrm>
            <a:off x="678426" y="2344994"/>
            <a:ext cx="4719484" cy="3689696"/>
          </a:xfrm>
        </p:spPr>
        <p:txBody>
          <a:bodyPr>
            <a:normAutofit/>
          </a:bodyPr>
          <a:lstStyle/>
          <a:p>
            <a:pPr algn="just">
              <a:lnSpc>
                <a:spcPct val="150000"/>
              </a:lnSpc>
            </a:pPr>
            <a:endParaRPr lang="en-US" sz="1600" dirty="0">
              <a:latin typeface="Helvetica Neue" charset="0"/>
              <a:ea typeface="Helvetica Neue" charset="0"/>
              <a:cs typeface="Helvetica Neue" charset="0"/>
            </a:endParaRPr>
          </a:p>
          <a:p>
            <a:pPr marL="0" indent="0" algn="just">
              <a:lnSpc>
                <a:spcPct val="150000"/>
              </a:lnSpc>
              <a:buNone/>
            </a:pPr>
            <a:r>
              <a:rPr lang="en-US" sz="1600" dirty="0" smtClean="0">
                <a:latin typeface="Helvetica Neue" charset="0"/>
                <a:ea typeface="Helvetica Neue" charset="0"/>
                <a:cs typeface="Helvetica Neue" charset="0"/>
              </a:rPr>
              <a:t>What </a:t>
            </a:r>
            <a:r>
              <a:rPr lang="en-US" sz="1600" dirty="0">
                <a:latin typeface="Helvetica Neue" charset="0"/>
                <a:ea typeface="Helvetica Neue" charset="0"/>
                <a:cs typeface="Helvetica Neue" charset="0"/>
              </a:rPr>
              <a:t>C</a:t>
            </a:r>
            <a:r>
              <a:rPr lang="en-US" sz="1600" dirty="0" smtClean="0">
                <a:latin typeface="Helvetica Neue" charset="0"/>
                <a:ea typeface="Helvetica Neue" charset="0"/>
                <a:cs typeface="Helvetica Neue" charset="0"/>
              </a:rPr>
              <a:t>amus </a:t>
            </a:r>
            <a:r>
              <a:rPr lang="en-US" sz="1600" dirty="0">
                <a:latin typeface="Helvetica Neue" charset="0"/>
                <a:ea typeface="Helvetica Neue" charset="0"/>
                <a:cs typeface="Helvetica Neue" charset="0"/>
              </a:rPr>
              <a:t>rejected is </a:t>
            </a:r>
            <a:r>
              <a:rPr lang="en-US" sz="1600" dirty="0" smtClean="0">
                <a:latin typeface="Helvetica Neue" charset="0"/>
                <a:ea typeface="Helvetica Neue" charset="0"/>
                <a:cs typeface="Helvetica Neue" charset="0"/>
              </a:rPr>
              <a:t>Kierkegaard’s </a:t>
            </a:r>
            <a:r>
              <a:rPr lang="en-US" sz="1600" dirty="0">
                <a:latin typeface="Helvetica Neue" charset="0"/>
                <a:ea typeface="Helvetica Neue" charset="0"/>
                <a:cs typeface="Helvetica Neue" charset="0"/>
              </a:rPr>
              <a:t>form of existentialism: </a:t>
            </a:r>
            <a:r>
              <a:rPr lang="en-US" sz="1800" b="1" dirty="0">
                <a:latin typeface="Helvetica Neue" charset="0"/>
                <a:ea typeface="Helvetica Neue" charset="0"/>
                <a:cs typeface="Helvetica Neue" charset="0"/>
              </a:rPr>
              <a:t>C</a:t>
            </a:r>
            <a:r>
              <a:rPr lang="en-US" sz="1800" b="1" dirty="0" smtClean="0">
                <a:latin typeface="Helvetica Neue" charset="0"/>
                <a:ea typeface="Helvetica Neue" charset="0"/>
                <a:cs typeface="Helvetica Neue" charset="0"/>
              </a:rPr>
              <a:t>hristian </a:t>
            </a:r>
            <a:r>
              <a:rPr lang="en-US" sz="1800" b="1" dirty="0">
                <a:latin typeface="Helvetica Neue" charset="0"/>
                <a:ea typeface="Helvetica Neue" charset="0"/>
                <a:cs typeface="Helvetica Neue" charset="0"/>
              </a:rPr>
              <a:t>existentialism.</a:t>
            </a:r>
          </a:p>
          <a:p>
            <a:pPr marL="0" lvl="0" indent="0" algn="just">
              <a:lnSpc>
                <a:spcPct val="150000"/>
              </a:lnSpc>
              <a:buNone/>
            </a:pPr>
            <a:r>
              <a:rPr lang="en-US" sz="1600" dirty="0" smtClean="0">
                <a:latin typeface="Helvetica Neue" charset="0"/>
                <a:ea typeface="Helvetica Neue" charset="0"/>
                <a:cs typeface="Helvetica Neue" charset="0"/>
              </a:rPr>
              <a:t>Kierkegaard </a:t>
            </a:r>
            <a:r>
              <a:rPr lang="en-US" sz="1600" dirty="0">
                <a:latin typeface="Helvetica Neue" charset="0"/>
                <a:ea typeface="Helvetica Neue" charset="0"/>
                <a:cs typeface="Helvetica Neue" charset="0"/>
              </a:rPr>
              <a:t>believed that due to the order and chaos of human existence and </a:t>
            </a:r>
            <a:r>
              <a:rPr lang="en-US" sz="1600" b="1" dirty="0">
                <a:latin typeface="Helvetica Neue" charset="0"/>
                <a:ea typeface="Helvetica Neue" charset="0"/>
                <a:cs typeface="Helvetica Neue" charset="0"/>
              </a:rPr>
              <a:t>the sense of dread about the reality of death </a:t>
            </a:r>
            <a:r>
              <a:rPr lang="en-US" sz="1600" dirty="0">
                <a:latin typeface="Helvetica Neue" charset="0"/>
                <a:ea typeface="Helvetica Neue" charset="0"/>
                <a:cs typeface="Helvetica Neue" charset="0"/>
              </a:rPr>
              <a:t>there is only one option. </a:t>
            </a:r>
            <a:r>
              <a:rPr lang="en-US" sz="1600" b="1" dirty="0">
                <a:latin typeface="Helvetica Neue" charset="0"/>
                <a:ea typeface="Helvetica Neue" charset="0"/>
                <a:cs typeface="Helvetica Neue" charset="0"/>
              </a:rPr>
              <a:t>God.</a:t>
            </a:r>
          </a:p>
          <a:p>
            <a:pPr algn="just">
              <a:lnSpc>
                <a:spcPct val="150000"/>
              </a:lnSpc>
            </a:pPr>
            <a:endParaRPr lang="en-US" sz="1600" dirty="0">
              <a:latin typeface="Helvetica Neue" charset="0"/>
              <a:ea typeface="Helvetica Neue" charset="0"/>
              <a:cs typeface="Helvetica Neue" charset="0"/>
            </a:endParaRPr>
          </a:p>
        </p:txBody>
      </p:sp>
      <p:pic>
        <p:nvPicPr>
          <p:cNvPr id="27650" name="Picture 2" descr="mage result for kierkega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4070" y="709803"/>
            <a:ext cx="3846059" cy="542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56527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269037" y="559678"/>
            <a:ext cx="3833906" cy="2375251"/>
          </a:xfrm>
        </p:spPr>
        <p:txBody>
          <a:bodyPr>
            <a:normAutofit/>
          </a:bodyPr>
          <a:lstStyle/>
          <a:p>
            <a:r>
              <a:rPr lang="en-US" sz="4000" b="1" i="0" dirty="0" smtClean="0">
                <a:latin typeface="Helvetica Neue" charset="0"/>
                <a:ea typeface="Helvetica Neue" charset="0"/>
                <a:cs typeface="Helvetica Neue" charset="0"/>
              </a:rPr>
              <a:t/>
            </a:r>
            <a:br>
              <a:rPr lang="en-US" sz="4000" b="1" i="0" dirty="0" smtClean="0">
                <a:latin typeface="Helvetica Neue" charset="0"/>
                <a:ea typeface="Helvetica Neue" charset="0"/>
                <a:cs typeface="Helvetica Neue" charset="0"/>
              </a:rPr>
            </a:br>
            <a:r>
              <a:rPr lang="en-US" sz="4000" b="1" i="0" dirty="0" smtClean="0">
                <a:latin typeface="Helvetica Neue" charset="0"/>
                <a:ea typeface="Helvetica Neue" charset="0"/>
                <a:cs typeface="Helvetica Neue" charset="0"/>
              </a:rPr>
              <a:t>Hamlet</a:t>
            </a:r>
            <a:br>
              <a:rPr lang="en-US" sz="4000" b="1" i="0" dirty="0" smtClean="0">
                <a:latin typeface="Helvetica Neue" charset="0"/>
                <a:ea typeface="Helvetica Neue" charset="0"/>
                <a:cs typeface="Helvetica Neue" charset="0"/>
              </a:rPr>
            </a:br>
            <a:r>
              <a:rPr lang="en-US" sz="2400" b="1" i="0" dirty="0" smtClean="0">
                <a:latin typeface="Helvetica Neue" charset="0"/>
                <a:ea typeface="Helvetica Neue" charset="0"/>
                <a:cs typeface="Helvetica Neue" charset="0"/>
              </a:rPr>
              <a:t>Shakespeare</a:t>
            </a:r>
            <a:br>
              <a:rPr lang="en-US" sz="2400" b="1" i="0" dirty="0" smtClean="0">
                <a:latin typeface="Helvetica Neue" charset="0"/>
                <a:ea typeface="Helvetica Neue" charset="0"/>
                <a:cs typeface="Helvetica Neue" charset="0"/>
              </a:rPr>
            </a:br>
            <a:r>
              <a:rPr lang="en-US" sz="2400" b="1" i="0" dirty="0">
                <a:latin typeface="Helvetica Neue" charset="0"/>
                <a:ea typeface="Helvetica Neue" charset="0"/>
                <a:cs typeface="Helvetica Neue" charset="0"/>
              </a:rPr>
              <a:t/>
            </a:r>
            <a:br>
              <a:rPr lang="en-US" sz="2400" b="1" i="0" dirty="0">
                <a:latin typeface="Helvetica Neue" charset="0"/>
                <a:ea typeface="Helvetica Neue" charset="0"/>
                <a:cs typeface="Helvetica Neue" charset="0"/>
              </a:rPr>
            </a:br>
            <a:r>
              <a:rPr lang="en-US" sz="2400" b="1" dirty="0"/>
              <a:t> </a:t>
            </a:r>
            <a:r>
              <a:rPr lang="en-US" sz="2000" b="1" i="0" dirty="0">
                <a:latin typeface="Helvetica Neue" charset="0"/>
                <a:ea typeface="Helvetica Neue" charset="0"/>
                <a:cs typeface="Helvetica Neue" charset="0"/>
              </a:rPr>
              <a:t>To be, or not to </a:t>
            </a:r>
            <a:r>
              <a:rPr lang="en-US" sz="2000" b="1" i="0" dirty="0" smtClean="0">
                <a:latin typeface="Helvetica Neue" charset="0"/>
                <a:ea typeface="Helvetica Neue" charset="0"/>
                <a:cs typeface="Helvetica Neue" charset="0"/>
              </a:rPr>
              <a:t>be?</a:t>
            </a:r>
            <a:endParaRPr lang="en-US" sz="2000" b="1" i="0" dirty="0">
              <a:latin typeface="Helvetica Neue" charset="0"/>
              <a:ea typeface="Helvetica Neue" charset="0"/>
              <a:cs typeface="Helvetica Neue" charset="0"/>
            </a:endParaRPr>
          </a:p>
        </p:txBody>
      </p:sp>
      <p:sp>
        <p:nvSpPr>
          <p:cNvPr id="3" name="Content Placeholder 2"/>
          <p:cNvSpPr>
            <a:spLocks noGrp="1"/>
          </p:cNvSpPr>
          <p:nvPr>
            <p:ph idx="1"/>
          </p:nvPr>
        </p:nvSpPr>
        <p:spPr>
          <a:xfrm>
            <a:off x="905291" y="3165760"/>
            <a:ext cx="4197652" cy="3023419"/>
          </a:xfrm>
        </p:spPr>
        <p:txBody>
          <a:bodyPr>
            <a:normAutofit lnSpcReduction="10000"/>
          </a:bodyPr>
          <a:lstStyle/>
          <a:p>
            <a:pPr marL="0" indent="0" algn="r">
              <a:lnSpc>
                <a:spcPct val="200000"/>
              </a:lnSpc>
              <a:spcBef>
                <a:spcPts val="0"/>
              </a:spcBef>
              <a:buNone/>
            </a:pPr>
            <a:r>
              <a:rPr lang="en-US" sz="1400" b="1" dirty="0" smtClean="0">
                <a:latin typeface="Helvetica Neue" charset="0"/>
                <a:ea typeface="Helvetica Neue" charset="0"/>
                <a:cs typeface="Helvetica Neue" charset="0"/>
              </a:rPr>
              <a:t>To </a:t>
            </a:r>
            <a:r>
              <a:rPr lang="en-US" sz="1400" b="1" dirty="0">
                <a:latin typeface="Helvetica Neue" charset="0"/>
                <a:ea typeface="Helvetica Neue" charset="0"/>
                <a:cs typeface="Helvetica Neue" charset="0"/>
              </a:rPr>
              <a:t>be, or not to be: that is the question:</a:t>
            </a:r>
          </a:p>
          <a:p>
            <a:pPr marL="0" indent="0" algn="r">
              <a:lnSpc>
                <a:spcPct val="200000"/>
              </a:lnSpc>
              <a:spcBef>
                <a:spcPts val="0"/>
              </a:spcBef>
              <a:buNone/>
            </a:pPr>
            <a:r>
              <a:rPr lang="en-US" sz="1400" dirty="0" smtClean="0">
                <a:latin typeface="Helvetica Neue" charset="0"/>
                <a:ea typeface="Helvetica Neue" charset="0"/>
                <a:cs typeface="Helvetica Neue" charset="0"/>
              </a:rPr>
              <a:t>Whether </a:t>
            </a:r>
            <a:r>
              <a:rPr lang="en-US" sz="1400" dirty="0">
                <a:latin typeface="Helvetica Neue" charset="0"/>
                <a:ea typeface="Helvetica Neue" charset="0"/>
                <a:cs typeface="Helvetica Neue" charset="0"/>
              </a:rPr>
              <a:t>’tis nobler in the mind to </a:t>
            </a:r>
            <a:r>
              <a:rPr lang="en-US" sz="1400" dirty="0" smtClean="0">
                <a:latin typeface="Helvetica Neue" charset="0"/>
                <a:ea typeface="Helvetica Neue" charset="0"/>
                <a:cs typeface="Helvetica Neue" charset="0"/>
              </a:rPr>
              <a:t>suffer</a:t>
            </a:r>
          </a:p>
          <a:p>
            <a:pPr marL="0" indent="0" algn="r">
              <a:lnSpc>
                <a:spcPct val="200000"/>
              </a:lnSpc>
              <a:spcBef>
                <a:spcPts val="0"/>
              </a:spcBef>
              <a:buNone/>
            </a:pPr>
            <a:r>
              <a:rPr lang="en-US" sz="1400" dirty="0" smtClean="0">
                <a:latin typeface="Helvetica Neue" charset="0"/>
                <a:ea typeface="Helvetica Neue" charset="0"/>
                <a:cs typeface="Helvetica Neue" charset="0"/>
              </a:rPr>
              <a:t>The </a:t>
            </a:r>
            <a:r>
              <a:rPr lang="en-US" sz="1400" dirty="0">
                <a:latin typeface="Helvetica Neue" charset="0"/>
                <a:ea typeface="Helvetica Neue" charset="0"/>
                <a:cs typeface="Helvetica Neue" charset="0"/>
              </a:rPr>
              <a:t>slings and arrows of outrageous fortune,</a:t>
            </a:r>
          </a:p>
          <a:p>
            <a:pPr marL="0" indent="0" algn="r">
              <a:lnSpc>
                <a:spcPct val="200000"/>
              </a:lnSpc>
              <a:spcBef>
                <a:spcPts val="0"/>
              </a:spcBef>
              <a:buNone/>
            </a:pPr>
            <a:r>
              <a:rPr lang="en-US" sz="1400" dirty="0" smtClean="0">
                <a:latin typeface="Helvetica Neue" charset="0"/>
                <a:ea typeface="Helvetica Neue" charset="0"/>
                <a:cs typeface="Helvetica Neue" charset="0"/>
              </a:rPr>
              <a:t>Or </a:t>
            </a:r>
            <a:r>
              <a:rPr lang="en-US" sz="1400" dirty="0">
                <a:latin typeface="Helvetica Neue" charset="0"/>
                <a:ea typeface="Helvetica Neue" charset="0"/>
                <a:cs typeface="Helvetica Neue" charset="0"/>
              </a:rPr>
              <a:t>to take arms against a sea of troubles,</a:t>
            </a:r>
          </a:p>
          <a:p>
            <a:pPr marL="0" indent="0" algn="r">
              <a:lnSpc>
                <a:spcPct val="200000"/>
              </a:lnSpc>
              <a:spcBef>
                <a:spcPts val="0"/>
              </a:spcBef>
              <a:buNone/>
            </a:pPr>
            <a:r>
              <a:rPr lang="en-US" sz="1400" dirty="0" smtClean="0">
                <a:latin typeface="Helvetica Neue" charset="0"/>
                <a:ea typeface="Helvetica Neue" charset="0"/>
                <a:cs typeface="Helvetica Neue" charset="0"/>
              </a:rPr>
              <a:t>And </a:t>
            </a:r>
            <a:r>
              <a:rPr lang="en-US" sz="1400" dirty="0">
                <a:latin typeface="Helvetica Neue" charset="0"/>
                <a:ea typeface="Helvetica Neue" charset="0"/>
                <a:cs typeface="Helvetica Neue" charset="0"/>
              </a:rPr>
              <a:t>by opposing end them? To die: to sleep;</a:t>
            </a:r>
          </a:p>
          <a:p>
            <a:pPr marL="0" indent="0" algn="r">
              <a:lnSpc>
                <a:spcPct val="200000"/>
              </a:lnSpc>
              <a:spcBef>
                <a:spcPts val="0"/>
              </a:spcBef>
              <a:buNone/>
            </a:pPr>
            <a:r>
              <a:rPr lang="en-US" sz="1400" dirty="0" smtClean="0">
                <a:latin typeface="Helvetica Neue" charset="0"/>
                <a:ea typeface="Helvetica Neue" charset="0"/>
                <a:cs typeface="Helvetica Neue" charset="0"/>
              </a:rPr>
              <a:t>No </a:t>
            </a:r>
            <a:r>
              <a:rPr lang="en-US" sz="1400" dirty="0">
                <a:latin typeface="Helvetica Neue" charset="0"/>
                <a:ea typeface="Helvetica Neue" charset="0"/>
                <a:cs typeface="Helvetica Neue" charset="0"/>
              </a:rPr>
              <a:t>more; and by a sleep to say we end</a:t>
            </a:r>
          </a:p>
          <a:p>
            <a:pPr marL="0" indent="0" algn="r">
              <a:lnSpc>
                <a:spcPct val="200000"/>
              </a:lnSpc>
              <a:spcBef>
                <a:spcPts val="0"/>
              </a:spcBef>
              <a:buNone/>
            </a:pPr>
            <a:r>
              <a:rPr lang="en-US" sz="1400" dirty="0" smtClean="0">
                <a:latin typeface="Helvetica Neue" charset="0"/>
                <a:ea typeface="Helvetica Neue" charset="0"/>
                <a:cs typeface="Helvetica Neue" charset="0"/>
              </a:rPr>
              <a:t> </a:t>
            </a:r>
            <a:endParaRPr lang="en-US" sz="1400" dirty="0">
              <a:latin typeface="Helvetica Neue" charset="0"/>
              <a:ea typeface="Helvetica Neue" charset="0"/>
              <a:cs typeface="Helvetica Neue" charset="0"/>
            </a:endParaRPr>
          </a:p>
        </p:txBody>
      </p:sp>
      <p:sp>
        <p:nvSpPr>
          <p:cNvPr id="4" name="TextBox 3"/>
          <p:cNvSpPr txBox="1"/>
          <p:nvPr/>
        </p:nvSpPr>
        <p:spPr>
          <a:xfrm>
            <a:off x="6262453" y="5958348"/>
            <a:ext cx="4218888" cy="461665"/>
          </a:xfrm>
          <a:prstGeom prst="rect">
            <a:avLst/>
          </a:prstGeom>
          <a:noFill/>
        </p:spPr>
        <p:txBody>
          <a:bodyPr wrap="square" rtlCol="0">
            <a:spAutoFit/>
          </a:bodyPr>
          <a:lstStyle/>
          <a:p>
            <a:pPr algn="r"/>
            <a:r>
              <a:rPr lang="en-US" sz="1200" dirty="0">
                <a:solidFill>
                  <a:schemeClr val="tx1">
                    <a:lumMod val="85000"/>
                    <a:lumOff val="15000"/>
                  </a:schemeClr>
                </a:solidFill>
              </a:rPr>
              <a:t>The most famous work of Scandinavian Noir </a:t>
            </a:r>
            <a:endParaRPr lang="en-US" sz="1200" dirty="0" smtClean="0">
              <a:solidFill>
                <a:schemeClr val="tx1">
                  <a:lumMod val="85000"/>
                  <a:lumOff val="15000"/>
                </a:schemeClr>
              </a:solidFill>
            </a:endParaRPr>
          </a:p>
          <a:p>
            <a:pPr algn="r"/>
            <a:r>
              <a:rPr lang="en-US" sz="1200" dirty="0" smtClean="0">
                <a:solidFill>
                  <a:schemeClr val="tx1">
                    <a:lumMod val="85000"/>
                    <a:lumOff val="15000"/>
                  </a:schemeClr>
                </a:solidFill>
              </a:rPr>
              <a:t>is</a:t>
            </a:r>
            <a:r>
              <a:rPr lang="en-US" sz="1200" dirty="0">
                <a:solidFill>
                  <a:schemeClr val="tx1">
                    <a:lumMod val="85000"/>
                    <a:lumOff val="15000"/>
                  </a:schemeClr>
                </a:solidFill>
              </a:rPr>
              <a:t> </a:t>
            </a:r>
            <a:r>
              <a:rPr lang="en-US" sz="1200" b="1" dirty="0">
                <a:solidFill>
                  <a:schemeClr val="tx1">
                    <a:lumMod val="85000"/>
                    <a:lumOff val="15000"/>
                  </a:schemeClr>
                </a:solidFill>
              </a:rPr>
              <a:t>Hamlet by William Shakespeare</a:t>
            </a:r>
            <a:r>
              <a:rPr lang="en-US" sz="1200" dirty="0">
                <a:solidFill>
                  <a:schemeClr val="tx1">
                    <a:lumMod val="85000"/>
                    <a:lumOff val="15000"/>
                  </a:schemeClr>
                </a:solidFill>
              </a:rPr>
              <a:t>.</a:t>
            </a:r>
            <a:endParaRPr lang="en-US" sz="1200" dirty="0">
              <a:solidFill>
                <a:schemeClr val="tx1">
                  <a:lumMod val="85000"/>
                  <a:lumOff val="15000"/>
                </a:schemeClr>
              </a:solidFill>
            </a:endParaRPr>
          </a:p>
        </p:txBody>
      </p:sp>
      <p:pic>
        <p:nvPicPr>
          <p:cNvPr id="28674" name="Picture 2" descr="mage result for shakespe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6515" y="678426"/>
            <a:ext cx="4403301" cy="4988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725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833906" cy="2891445"/>
          </a:xfrm>
        </p:spPr>
        <p:txBody>
          <a:bodyPr>
            <a:normAutofit fontScale="90000"/>
          </a:bodyPr>
          <a:lstStyle/>
          <a:p>
            <a:r>
              <a:rPr lang="en-US" sz="4400" b="1" dirty="0" smtClean="0">
                <a:latin typeface="Helvetica Neue" charset="0"/>
                <a:ea typeface="Helvetica Neue" charset="0"/>
                <a:cs typeface="Helvetica Neue" charset="0"/>
              </a:rPr>
              <a:t/>
            </a:r>
            <a:br>
              <a:rPr lang="en-US" sz="4400" b="1" dirty="0" smtClean="0">
                <a:latin typeface="Helvetica Neue" charset="0"/>
                <a:ea typeface="Helvetica Neue" charset="0"/>
                <a:cs typeface="Helvetica Neue" charset="0"/>
              </a:rPr>
            </a:br>
            <a:r>
              <a:rPr lang="en-US" sz="4400" b="1" dirty="0" smtClean="0">
                <a:latin typeface="Helvetica Neue" charset="0"/>
                <a:ea typeface="Helvetica Neue" charset="0"/>
                <a:cs typeface="Helvetica Neue" charset="0"/>
              </a:rPr>
              <a:t>Waiting for </a:t>
            </a:r>
            <a:br>
              <a:rPr lang="en-US" sz="4400" b="1" dirty="0" smtClean="0">
                <a:latin typeface="Helvetica Neue" charset="0"/>
                <a:ea typeface="Helvetica Neue" charset="0"/>
                <a:cs typeface="Helvetica Neue" charset="0"/>
              </a:rPr>
            </a:br>
            <a:r>
              <a:rPr lang="en-US" sz="4400" b="1" dirty="0" err="1" smtClean="0">
                <a:latin typeface="Helvetica Neue" charset="0"/>
                <a:ea typeface="Helvetica Neue" charset="0"/>
                <a:cs typeface="Helvetica Neue" charset="0"/>
              </a:rPr>
              <a:t>Godot</a:t>
            </a:r>
            <a:r>
              <a:rPr lang="en-US" sz="3600" dirty="0" smtClean="0">
                <a:latin typeface="Helvetica Neue" charset="0"/>
                <a:ea typeface="Helvetica Neue" charset="0"/>
                <a:cs typeface="Helvetica Neue" charset="0"/>
              </a:rPr>
              <a:t/>
            </a:r>
            <a:br>
              <a:rPr lang="en-US" sz="3600" dirty="0" smtClean="0">
                <a:latin typeface="Helvetica Neue" charset="0"/>
                <a:ea typeface="Helvetica Neue" charset="0"/>
                <a:cs typeface="Helvetica Neue" charset="0"/>
              </a:rPr>
            </a:br>
            <a:r>
              <a:rPr lang="en-US" sz="3600" dirty="0">
                <a:latin typeface="Helvetica Neue" charset="0"/>
                <a:ea typeface="Helvetica Neue" charset="0"/>
                <a:cs typeface="Helvetica Neue" charset="0"/>
              </a:rPr>
              <a:t/>
            </a:r>
            <a:br>
              <a:rPr lang="en-US" sz="3600" dirty="0">
                <a:latin typeface="Helvetica Neue" charset="0"/>
                <a:ea typeface="Helvetica Neue" charset="0"/>
                <a:cs typeface="Helvetica Neue" charset="0"/>
              </a:rPr>
            </a:br>
            <a:r>
              <a:rPr lang="en-US" sz="2400" i="0" dirty="0">
                <a:latin typeface="Helvetica Neue" charset="0"/>
                <a:ea typeface="Helvetica Neue" charset="0"/>
                <a:cs typeface="Helvetica Neue" charset="0"/>
              </a:rPr>
              <a:t>Samuel Beckett</a:t>
            </a:r>
            <a:r>
              <a:rPr lang="en-US" dirty="0" smtClean="0"/>
              <a:t/>
            </a:r>
            <a:br>
              <a:rPr lang="en-US" dirty="0" smtClean="0"/>
            </a:br>
            <a:endParaRPr lang="en-US" dirty="0"/>
          </a:p>
        </p:txBody>
      </p:sp>
      <p:pic>
        <p:nvPicPr>
          <p:cNvPr id="3076" name="Picture 4" descr="mage result for waiting for god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5233" y="673095"/>
            <a:ext cx="5108473" cy="5405733"/>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5838568" y="5988676"/>
            <a:ext cx="5108474" cy="1107583"/>
          </a:xfrm>
          <a:prstGeom prst="rect">
            <a:avLst/>
          </a:prstGeom>
        </p:spPr>
        <p:txBody>
          <a:bodyPr vert="horz" lIns="91440" tIns="45720" rIns="91440" bIns="45720" rtlCol="0">
            <a:normAutofit/>
          </a:bodyPr>
          <a:lst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a:lstStyle>
          <a:p>
            <a:pPr marL="0" indent="0" algn="just">
              <a:lnSpc>
                <a:spcPct val="150000"/>
              </a:lnSpc>
              <a:buFont typeface="Arial" panose="020B0604020202020204" pitchFamily="34" charset="0"/>
              <a:buNone/>
            </a:pPr>
            <a:endParaRPr lang="en-US" sz="1600" dirty="0" smtClean="0">
              <a:latin typeface="Helvetica Neue" charset="0"/>
              <a:ea typeface="Helvetica Neue" charset="0"/>
              <a:cs typeface="Helvetica Neue" charset="0"/>
            </a:endParaRPr>
          </a:p>
          <a:p>
            <a:endParaRPr lang="en-US" b="1" dirty="0"/>
          </a:p>
        </p:txBody>
      </p:sp>
      <p:sp>
        <p:nvSpPr>
          <p:cNvPr id="5" name="Rectangle 4"/>
          <p:cNvSpPr/>
          <p:nvPr/>
        </p:nvSpPr>
        <p:spPr>
          <a:xfrm>
            <a:off x="2027570" y="3636673"/>
            <a:ext cx="2568336" cy="646331"/>
          </a:xfrm>
          <a:prstGeom prst="rect">
            <a:avLst/>
          </a:prstGeom>
        </p:spPr>
        <p:txBody>
          <a:bodyPr wrap="square">
            <a:spAutoFit/>
          </a:bodyPr>
          <a:lstStyle/>
          <a:p>
            <a:r>
              <a:rPr lang="en-US" b="1">
                <a:latin typeface="Helvetica Neue" charset="0"/>
                <a:ea typeface="Helvetica Neue" charset="0"/>
                <a:cs typeface="Helvetica Neue" charset="0"/>
              </a:rPr>
              <a:t>Theatre of the Absurd</a:t>
            </a:r>
            <a:br>
              <a:rPr lang="en-US" b="1">
                <a:latin typeface="Helvetica Neue" charset="0"/>
                <a:ea typeface="Helvetica Neue" charset="0"/>
                <a:cs typeface="Helvetica Neue" charset="0"/>
              </a:rPr>
            </a:br>
            <a:endParaRPr lang="en-US"/>
          </a:p>
        </p:txBody>
      </p:sp>
    </p:spTree>
    <p:extLst>
      <p:ext uri="{BB962C8B-B14F-4D97-AF65-F5344CB8AC3E}">
        <p14:creationId xmlns:p14="http://schemas.microsoft.com/office/powerpoint/2010/main" val="4327850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i="0" dirty="0" smtClean="0">
                <a:latin typeface="Helvetica Neue" charset="0"/>
                <a:ea typeface="Helvetica Neue" charset="0"/>
                <a:cs typeface="Helvetica Neue" charset="0"/>
              </a:rPr>
              <a:t/>
            </a:r>
            <a:br>
              <a:rPr lang="en-US" b="1" i="0" dirty="0" smtClean="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Metamorphosis</a:t>
            </a:r>
            <a:r>
              <a:rPr lang="en-US" sz="2800" b="1" i="0" dirty="0" smtClean="0">
                <a:latin typeface="Helvetica Neue" charset="0"/>
                <a:ea typeface="Helvetica Neue" charset="0"/>
                <a:cs typeface="Helvetica Neue" charset="0"/>
              </a:rPr>
              <a:t> Franz Kafka </a:t>
            </a:r>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3200" b="1" i="0" dirty="0">
                <a:latin typeface="Helvetica Neue" charset="0"/>
                <a:ea typeface="Helvetica Neue" charset="0"/>
                <a:cs typeface="Helvetica Neue" charset="0"/>
              </a:rPr>
              <a:t/>
            </a:r>
            <a:br>
              <a:rPr lang="en-US" sz="3200" b="1" i="0" dirty="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existential dread</a:t>
            </a:r>
            <a:r>
              <a:rPr lang="en-US" sz="3200" b="1" i="0" dirty="0">
                <a:latin typeface="Helvetica Neue" charset="0"/>
                <a:ea typeface="Helvetica Neue" charset="0"/>
                <a:cs typeface="Helvetica Neue" charset="0"/>
              </a:rPr>
              <a:t/>
            </a:r>
            <a:br>
              <a:rPr lang="en-US" sz="3200" b="1" i="0" dirty="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2000" i="0" dirty="0" smtClean="0">
                <a:latin typeface="Helvetica Neue" charset="0"/>
                <a:ea typeface="Helvetica Neue" charset="0"/>
                <a:cs typeface="Helvetica Neue" charset="0"/>
              </a:rPr>
              <a:t>alienation, loneliness</a:t>
            </a:r>
            <a:r>
              <a:rPr lang="en-US" sz="4000" i="0" dirty="0">
                <a:latin typeface="Helvetica Neue" charset="0"/>
                <a:ea typeface="Helvetica Neue" charset="0"/>
                <a:cs typeface="Helvetica Neue" charset="0"/>
              </a:rPr>
              <a:t/>
            </a:r>
            <a:br>
              <a:rPr lang="en-US" sz="4000" i="0" dirty="0">
                <a:latin typeface="Helvetica Neue" charset="0"/>
                <a:ea typeface="Helvetica Neue" charset="0"/>
                <a:cs typeface="Helvetica Neue" charset="0"/>
              </a:rPr>
            </a:br>
            <a:r>
              <a:rPr lang="en-US" dirty="0"/>
              <a:t> </a:t>
            </a:r>
          </a:p>
        </p:txBody>
      </p:sp>
      <p:pic>
        <p:nvPicPr>
          <p:cNvPr id="2054" name="Picture 6" descr="https://miro.medium.com/max/1100/0*06RYUt0BAvENL-rJ.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1054" y="559678"/>
            <a:ext cx="6102050" cy="5192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911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i="0" dirty="0" smtClean="0">
                <a:latin typeface="Helvetica Neue" charset="0"/>
                <a:ea typeface="Helvetica Neue" charset="0"/>
                <a:cs typeface="Helvetica Neue" charset="0"/>
              </a:rPr>
              <a:t/>
            </a:r>
            <a:br>
              <a:rPr lang="en-US" sz="4000" b="1" i="0" dirty="0" smtClean="0">
                <a:latin typeface="Helvetica Neue" charset="0"/>
                <a:ea typeface="Helvetica Neue" charset="0"/>
                <a:cs typeface="Helvetica Neue" charset="0"/>
              </a:rPr>
            </a:br>
            <a:r>
              <a:rPr lang="en-US" sz="4000" b="1" i="0" dirty="0">
                <a:latin typeface="Helvetica Neue" charset="0"/>
                <a:ea typeface="Helvetica Neue" charset="0"/>
                <a:cs typeface="Helvetica Neue" charset="0"/>
              </a:rPr>
              <a:t/>
            </a:r>
            <a:br>
              <a:rPr lang="en-US" sz="4000" b="1" i="0" dirty="0">
                <a:latin typeface="Helvetica Neue" charset="0"/>
                <a:ea typeface="Helvetica Neue" charset="0"/>
                <a:cs typeface="Helvetica Neue" charset="0"/>
              </a:rPr>
            </a:br>
            <a:r>
              <a:rPr lang="en-US" sz="4000" b="1" i="0" dirty="0" smtClean="0">
                <a:latin typeface="Helvetica Neue" charset="0"/>
                <a:ea typeface="Helvetica Neue" charset="0"/>
                <a:cs typeface="Helvetica Neue" charset="0"/>
              </a:rPr>
              <a:t/>
            </a:r>
            <a:br>
              <a:rPr lang="en-US" sz="4000" b="1" i="0" dirty="0" smtClean="0">
                <a:latin typeface="Helvetica Neue" charset="0"/>
                <a:ea typeface="Helvetica Neue" charset="0"/>
                <a:cs typeface="Helvetica Neue" charset="0"/>
              </a:rPr>
            </a:br>
            <a:r>
              <a:rPr lang="en-US" sz="4000" b="1" i="0" dirty="0" smtClean="0">
                <a:latin typeface="Helvetica Neue" charset="0"/>
                <a:ea typeface="Helvetica Neue" charset="0"/>
                <a:cs typeface="Helvetica Neue" charset="0"/>
              </a:rPr>
              <a:t>The Scream</a:t>
            </a:r>
            <a:br>
              <a:rPr lang="en-US" sz="4000" b="1" i="0" dirty="0" smtClean="0">
                <a:latin typeface="Helvetica Neue" charset="0"/>
                <a:ea typeface="Helvetica Neue" charset="0"/>
                <a:cs typeface="Helvetica Neue" charset="0"/>
              </a:rPr>
            </a:br>
            <a:r>
              <a:rPr lang="en-US" sz="2400" i="0" dirty="0" err="1" smtClean="0">
                <a:latin typeface="Helvetica Neue" charset="0"/>
                <a:ea typeface="Helvetica Neue" charset="0"/>
                <a:cs typeface="Helvetica Neue" charset="0"/>
              </a:rPr>
              <a:t>Edvard</a:t>
            </a:r>
            <a:r>
              <a:rPr lang="en-US" sz="2400" i="0" dirty="0" smtClean="0">
                <a:latin typeface="Helvetica Neue" charset="0"/>
                <a:ea typeface="Helvetica Neue" charset="0"/>
                <a:cs typeface="Helvetica Neue" charset="0"/>
              </a:rPr>
              <a:t> Munch</a:t>
            </a:r>
            <a:br>
              <a:rPr lang="en-US" sz="2400" i="0" dirty="0" smtClean="0">
                <a:latin typeface="Helvetica Neue" charset="0"/>
                <a:ea typeface="Helvetica Neue" charset="0"/>
                <a:cs typeface="Helvetica Neue" charset="0"/>
              </a:rPr>
            </a:br>
            <a:r>
              <a:rPr lang="en-US" sz="2400" i="0" dirty="0">
                <a:latin typeface="Helvetica Neue" charset="0"/>
                <a:ea typeface="Helvetica Neue" charset="0"/>
                <a:cs typeface="Helvetica Neue" charset="0"/>
              </a:rPr>
              <a:t/>
            </a:r>
            <a:br>
              <a:rPr lang="en-US" sz="2400" i="0" dirty="0">
                <a:latin typeface="Helvetica Neue" charset="0"/>
                <a:ea typeface="Helvetica Neue" charset="0"/>
                <a:cs typeface="Helvetica Neue" charset="0"/>
              </a:rPr>
            </a:br>
            <a:r>
              <a:rPr lang="en-US" sz="1800" i="0" dirty="0" smtClean="0">
                <a:latin typeface="Helvetica Neue" charset="0"/>
                <a:ea typeface="Helvetica Neue" charset="0"/>
                <a:cs typeface="Helvetica Neue" charset="0"/>
              </a:rPr>
              <a:t>a universal symbol of anxiety</a:t>
            </a:r>
            <a:endParaRPr lang="en-US" sz="1800" i="0" dirty="0">
              <a:latin typeface="Helvetica Neue" charset="0"/>
              <a:ea typeface="Helvetica Neue" charset="0"/>
              <a:cs typeface="Helvetica Neue" charset="0"/>
            </a:endParaRPr>
          </a:p>
        </p:txBody>
      </p:sp>
      <p:sp>
        <p:nvSpPr>
          <p:cNvPr id="6" name="AutoShape 4" descr="https://blog.britishmuseum.org/wp-content/uploads/2019/01/xThe-Scream-blog-featured-crop.jpg.pagespeed.ic.yJ-CZtoUVn.webp"/>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04" name="Picture 8" descr="mage result for the scre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9375" y="1311546"/>
            <a:ext cx="5970430" cy="4200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4438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i="0" dirty="0" smtClean="0">
                <a:latin typeface="Helvetica Neue" charset="0"/>
                <a:ea typeface="Helvetica Neue" charset="0"/>
                <a:cs typeface="Helvetica Neue" charset="0"/>
              </a:rPr>
              <a:t/>
            </a:r>
            <a:br>
              <a:rPr lang="en-US" sz="3200" b="1" i="0" dirty="0" smtClean="0">
                <a:latin typeface="Helvetica Neue" charset="0"/>
                <a:ea typeface="Helvetica Neue" charset="0"/>
                <a:cs typeface="Helvetica Neue" charset="0"/>
              </a:rPr>
            </a:br>
            <a:r>
              <a:rPr lang="en-US" sz="3200" b="1" i="0" dirty="0">
                <a:latin typeface="Helvetica Neue" charset="0"/>
                <a:ea typeface="Helvetica Neue" charset="0"/>
                <a:cs typeface="Helvetica Neue" charset="0"/>
              </a:rPr>
              <a:t/>
            </a:r>
            <a:br>
              <a:rPr lang="en-US" sz="3200" b="1" i="0" dirty="0">
                <a:latin typeface="Helvetica Neue" charset="0"/>
                <a:ea typeface="Helvetica Neue" charset="0"/>
                <a:cs typeface="Helvetica Neue" charset="0"/>
              </a:rPr>
            </a:br>
            <a:r>
              <a:rPr lang="en-US" sz="3200" b="1" i="0" dirty="0" smtClean="0">
                <a:latin typeface="Helvetica Neue" charset="0"/>
                <a:ea typeface="Helvetica Neue" charset="0"/>
                <a:cs typeface="Helvetica Neue" charset="0"/>
              </a:rPr>
              <a:t>Existential </a:t>
            </a:r>
            <a:r>
              <a:rPr lang="en-US" sz="3200" b="1" i="0" dirty="0">
                <a:latin typeface="Helvetica Neue" charset="0"/>
                <a:ea typeface="Helvetica Neue" charset="0"/>
                <a:cs typeface="Helvetica Neue" charset="0"/>
              </a:rPr>
              <a:t>Motifs in </a:t>
            </a:r>
            <a:r>
              <a:rPr lang="en-US" sz="3200" b="1" i="0" dirty="0" smtClean="0">
                <a:latin typeface="Helvetica Neue" charset="0"/>
                <a:ea typeface="Helvetica Neue" charset="0"/>
                <a:cs typeface="Helvetica Neue" charset="0"/>
              </a:rPr>
              <a:t>Nordic </a:t>
            </a:r>
            <a:r>
              <a:rPr lang="en-US" sz="3200" b="1" i="0" dirty="0">
                <a:latin typeface="Helvetica Neue" charset="0"/>
                <a:ea typeface="Helvetica Neue" charset="0"/>
                <a:cs typeface="Helvetica Neue" charset="0"/>
              </a:rPr>
              <a:t>Noir</a:t>
            </a:r>
            <a:r>
              <a:rPr lang="en-US" sz="3200" b="1" dirty="0">
                <a:solidFill>
                  <a:schemeClr val="tx1"/>
                </a:solidFill>
                <a:latin typeface="Helvetica Neue" charset="0"/>
                <a:ea typeface="Helvetica Neue" charset="0"/>
                <a:cs typeface="Helvetica Neue" charset="0"/>
              </a:rPr>
              <a:t/>
            </a:r>
            <a:br>
              <a:rPr lang="en-US" sz="3200" b="1" dirty="0">
                <a:solidFill>
                  <a:schemeClr val="tx1"/>
                </a:solidFill>
                <a:latin typeface="Helvetica Neue" charset="0"/>
                <a:ea typeface="Helvetica Neue" charset="0"/>
                <a:cs typeface="Helvetica Neue" charset="0"/>
              </a:rPr>
            </a:br>
            <a:endParaRPr lang="en-US" sz="3200" dirty="0">
              <a:latin typeface="Helvetica Neue" charset="0"/>
              <a:ea typeface="Helvetica Neue" charset="0"/>
              <a:cs typeface="Helvetica Neue" charset="0"/>
            </a:endParaRPr>
          </a:p>
        </p:txBody>
      </p:sp>
      <p:sp>
        <p:nvSpPr>
          <p:cNvPr id="3" name="Content Placeholder 2"/>
          <p:cNvSpPr>
            <a:spLocks noGrp="1"/>
          </p:cNvSpPr>
          <p:nvPr>
            <p:ph idx="1"/>
          </p:nvPr>
        </p:nvSpPr>
        <p:spPr>
          <a:xfrm>
            <a:off x="1081824" y="2884868"/>
            <a:ext cx="3514081" cy="1416676"/>
          </a:xfrm>
        </p:spPr>
        <p:txBody>
          <a:bodyPr/>
          <a:lstStyle/>
          <a:p>
            <a:pPr marL="0" indent="0" algn="just">
              <a:buNone/>
            </a:pPr>
            <a:r>
              <a:rPr lang="en-US" dirty="0"/>
              <a:t> </a:t>
            </a:r>
            <a:r>
              <a:rPr lang="is-IS" dirty="0" smtClean="0"/>
              <a:t>…</a:t>
            </a:r>
            <a:r>
              <a:rPr lang="en-US" dirty="0" smtClean="0"/>
              <a:t>the </a:t>
            </a:r>
            <a:r>
              <a:rPr lang="en-US" dirty="0"/>
              <a:t>roots of Nordic noir are grimly steeped in suicide, porn, existential angst...</a:t>
            </a:r>
            <a:endParaRPr lang="en-US" dirty="0"/>
          </a:p>
        </p:txBody>
      </p:sp>
      <p:pic>
        <p:nvPicPr>
          <p:cNvPr id="5122" name="Picture 2" descr="mage result for scandi noir existential dread"/>
          <p:cNvPicPr>
            <a:picLocks noChangeAspect="1" noChangeArrowheads="1"/>
          </p:cNvPicPr>
          <p:nvPr/>
        </p:nvPicPr>
        <p:blipFill rotWithShape="1">
          <a:blip r:embed="rId3">
            <a:extLst>
              <a:ext uri="{28A0092B-C50C-407E-A947-70E740481C1C}">
                <a14:useLocalDpi xmlns:a14="http://schemas.microsoft.com/office/drawing/2010/main" val="0"/>
              </a:ext>
            </a:extLst>
          </a:blip>
          <a:srcRect b="32068"/>
          <a:stretch/>
        </p:blipFill>
        <p:spPr bwMode="auto">
          <a:xfrm>
            <a:off x="5293217" y="585436"/>
            <a:ext cx="5596386" cy="5467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9152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204693" cy="4952492"/>
          </a:xfrm>
        </p:spPr>
        <p:txBody>
          <a:bodyPr>
            <a:normAutofit/>
          </a:bodyPr>
          <a:lstStyle/>
          <a:p>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the non-heroic hero</a:t>
            </a:r>
            <a:endParaRPr lang="en-US" sz="2800" b="1" i="0" dirty="0">
              <a:latin typeface="Helvetica Neue" charset="0"/>
              <a:ea typeface="Helvetica Neue" charset="0"/>
              <a:cs typeface="Helvetica Neue" charset="0"/>
            </a:endParaRPr>
          </a:p>
        </p:txBody>
      </p:sp>
      <p:sp>
        <p:nvSpPr>
          <p:cNvPr id="8" name="TextBox 7"/>
          <p:cNvSpPr txBox="1"/>
          <p:nvPr/>
        </p:nvSpPr>
        <p:spPr>
          <a:xfrm>
            <a:off x="1575366" y="2748018"/>
            <a:ext cx="2391327" cy="2031325"/>
          </a:xfrm>
          <a:prstGeom prst="rect">
            <a:avLst/>
          </a:prstGeom>
          <a:noFill/>
        </p:spPr>
        <p:txBody>
          <a:bodyPr wrap="square" rtlCol="0">
            <a:spAutoFit/>
          </a:bodyPr>
          <a:lstStyle/>
          <a:p>
            <a:pPr algn="r"/>
            <a:r>
              <a:rPr lang="en-US" dirty="0" smtClean="0">
                <a:latin typeface="Helvetica Neue" charset="0"/>
                <a:ea typeface="Helvetica Neue" charset="0"/>
                <a:cs typeface="Helvetica Neue" charset="0"/>
              </a:rPr>
              <a:t>The word ‘hero’ often problematic and never seems to quite fit the moral framework necessary to produce </a:t>
            </a:r>
            <a:r>
              <a:rPr lang="en-US" smtClean="0">
                <a:latin typeface="Helvetica Neue" charset="0"/>
                <a:ea typeface="Helvetica Neue" charset="0"/>
                <a:cs typeface="Helvetica Neue" charset="0"/>
              </a:rPr>
              <a:t>a traditional  </a:t>
            </a:r>
            <a:r>
              <a:rPr lang="en-US" dirty="0" smtClean="0">
                <a:latin typeface="Helvetica Neue" charset="0"/>
                <a:ea typeface="Helvetica Neue" charset="0"/>
                <a:cs typeface="Helvetica Neue" charset="0"/>
              </a:rPr>
              <a:t>hero</a:t>
            </a:r>
            <a:endParaRPr lang="en-US" dirty="0">
              <a:latin typeface="Helvetica Neue" charset="0"/>
              <a:ea typeface="Helvetica Neue" charset="0"/>
              <a:cs typeface="Helvetica Neue" charset="0"/>
            </a:endParaRPr>
          </a:p>
        </p:txBody>
      </p:sp>
      <p:pic>
        <p:nvPicPr>
          <p:cNvPr id="6156" name="Picture 12" descr="mage result for luth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0709" y="1430593"/>
            <a:ext cx="6127307" cy="4081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2808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25403" y="400198"/>
            <a:ext cx="3530404" cy="1696825"/>
          </a:xfrm>
        </p:spPr>
        <p:txBody>
          <a:bodyPr>
            <a:normAutofit/>
          </a:bodyPr>
          <a:lstStyle/>
          <a:p>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alienation and loneliness</a:t>
            </a:r>
            <a:endParaRPr lang="en-US" sz="2800" b="1" i="0" dirty="0">
              <a:latin typeface="Helvetica Neue" charset="0"/>
              <a:ea typeface="Helvetica Neue" charset="0"/>
              <a:cs typeface="Helvetica Neue" charset="0"/>
            </a:endParaRPr>
          </a:p>
        </p:txBody>
      </p:sp>
      <p:pic>
        <p:nvPicPr>
          <p:cNvPr id="10242" name="Picture 2" descr="mage result for nordic noi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6914" y="1203241"/>
            <a:ext cx="6643937" cy="428533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25403" y="2300647"/>
            <a:ext cx="3648391" cy="1384995"/>
          </a:xfrm>
          <a:prstGeom prst="rect">
            <a:avLst/>
          </a:prstGeom>
        </p:spPr>
        <p:txBody>
          <a:bodyPr wrap="square">
            <a:spAutoFit/>
          </a:bodyPr>
          <a:lstStyle/>
          <a:p>
            <a:pPr algn="r"/>
            <a:r>
              <a:rPr lang="en-US" sz="1400" dirty="0">
                <a:latin typeface="Helvetica Neue" charset="0"/>
                <a:ea typeface="Helvetica Neue" charset="0"/>
                <a:cs typeface="Helvetica Neue" charset="0"/>
              </a:rPr>
              <a:t>The concept of alienation is crucial to most existentialists from </a:t>
            </a:r>
            <a:r>
              <a:rPr lang="en-US" sz="1400" b="1" dirty="0">
                <a:latin typeface="Helvetica Neue" charset="0"/>
                <a:ea typeface="Helvetica Neue" charset="0"/>
                <a:cs typeface="Helvetica Neue" charset="0"/>
              </a:rPr>
              <a:t>Kierkegaard to Sartre</a:t>
            </a:r>
            <a:r>
              <a:rPr lang="en-US" sz="1400" dirty="0">
                <a:latin typeface="Helvetica Neue" charset="0"/>
                <a:ea typeface="Helvetica Neue" charset="0"/>
                <a:cs typeface="Helvetica Neue" charset="0"/>
              </a:rPr>
              <a:t>. </a:t>
            </a:r>
            <a:endParaRPr lang="en-US" sz="1400" dirty="0" smtClean="0">
              <a:latin typeface="Helvetica Neue" charset="0"/>
              <a:ea typeface="Helvetica Neue" charset="0"/>
              <a:cs typeface="Helvetica Neue" charset="0"/>
            </a:endParaRPr>
          </a:p>
          <a:p>
            <a:pPr algn="r"/>
            <a:endParaRPr lang="en-US" sz="1400" dirty="0">
              <a:latin typeface="Helvetica Neue" charset="0"/>
              <a:ea typeface="Helvetica Neue" charset="0"/>
              <a:cs typeface="Helvetica Neue" charset="0"/>
            </a:endParaRPr>
          </a:p>
          <a:p>
            <a:pPr algn="r"/>
            <a:r>
              <a:rPr lang="en-US" sz="1400" dirty="0" smtClean="0">
                <a:latin typeface="Helvetica Neue" charset="0"/>
                <a:ea typeface="Helvetica Neue" charset="0"/>
                <a:cs typeface="Helvetica Neue" charset="0"/>
              </a:rPr>
              <a:t>For </a:t>
            </a:r>
            <a:r>
              <a:rPr lang="en-US" sz="1400" dirty="0">
                <a:latin typeface="Helvetica Neue" charset="0"/>
                <a:ea typeface="Helvetica Neue" charset="0"/>
                <a:cs typeface="Helvetica Neue" charset="0"/>
              </a:rPr>
              <a:t>them, man stands alone, alienated from any social or </a:t>
            </a:r>
            <a:r>
              <a:rPr lang="en-US" sz="1400" dirty="0" smtClean="0">
                <a:latin typeface="Helvetica Neue" charset="0"/>
                <a:ea typeface="Helvetica Neue" charset="0"/>
                <a:cs typeface="Helvetica Neue" charset="0"/>
              </a:rPr>
              <a:t>intellectual </a:t>
            </a:r>
            <a:r>
              <a:rPr lang="en-US" sz="1400" dirty="0">
                <a:latin typeface="Helvetica Neue" charset="0"/>
                <a:ea typeface="Helvetica Neue" charset="0"/>
                <a:cs typeface="Helvetica Neue" charset="0"/>
              </a:rPr>
              <a:t>order, and is therefore totally self-dependent. </a:t>
            </a:r>
          </a:p>
        </p:txBody>
      </p:sp>
      <p:sp>
        <p:nvSpPr>
          <p:cNvPr id="5" name="Rectangle 4"/>
          <p:cNvSpPr/>
          <p:nvPr/>
        </p:nvSpPr>
        <p:spPr>
          <a:xfrm>
            <a:off x="506050" y="4084178"/>
            <a:ext cx="3687096" cy="954107"/>
          </a:xfrm>
          <a:prstGeom prst="rect">
            <a:avLst/>
          </a:prstGeom>
        </p:spPr>
        <p:txBody>
          <a:bodyPr wrap="square">
            <a:spAutoFit/>
          </a:bodyPr>
          <a:lstStyle/>
          <a:p>
            <a:pPr algn="r"/>
            <a:r>
              <a:rPr lang="en-US" sz="1400" smtClean="0">
                <a:latin typeface="Helvetica Neue" charset="0"/>
                <a:ea typeface="Helvetica Neue" charset="0"/>
                <a:cs typeface="Helvetica Neue" charset="0"/>
              </a:rPr>
              <a:t>Classic film  </a:t>
            </a:r>
            <a:r>
              <a:rPr lang="en-US" sz="1400" dirty="0">
                <a:latin typeface="Helvetica Neue" charset="0"/>
                <a:ea typeface="Helvetica Neue" charset="0"/>
                <a:cs typeface="Helvetica Neue" charset="0"/>
              </a:rPr>
              <a:t>noir – private detective keeping emotional involvement to a minimum, detective gains power over others but pays the prize in terms of loneliness</a:t>
            </a:r>
            <a:r>
              <a:rPr lang="is-IS" sz="1400" dirty="0">
                <a:latin typeface="Helvetica Neue" charset="0"/>
                <a:ea typeface="Helvetica Neue" charset="0"/>
                <a:cs typeface="Helvetica Neue" charset="0"/>
              </a:rPr>
              <a:t>…</a:t>
            </a:r>
          </a:p>
        </p:txBody>
      </p:sp>
    </p:spTree>
    <p:extLst>
      <p:ext uri="{BB962C8B-B14F-4D97-AF65-F5344CB8AC3E}">
        <p14:creationId xmlns:p14="http://schemas.microsoft.com/office/powerpoint/2010/main" val="19893096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91497" y="249448"/>
            <a:ext cx="2689123" cy="4952492"/>
          </a:xfrm>
        </p:spPr>
        <p:txBody>
          <a:bodyPr>
            <a:normAutofit/>
          </a:bodyPr>
          <a:lstStyle/>
          <a:p>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existential </a:t>
            </a:r>
            <a:br>
              <a:rPr lang="en-US" sz="2800" b="1" i="0" dirty="0" smtClean="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choice</a:t>
            </a:r>
            <a:endParaRPr lang="en-US" sz="2800" b="1" i="0" dirty="0">
              <a:latin typeface="Helvetica Neue" charset="0"/>
              <a:ea typeface="Helvetica Neue" charset="0"/>
              <a:cs typeface="Helvetica Neue" charset="0"/>
            </a:endParaRPr>
          </a:p>
        </p:txBody>
      </p:sp>
      <p:pic>
        <p:nvPicPr>
          <p:cNvPr id="6" name="Picture 2" descr="mage result for nordic no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5466" y="965194"/>
            <a:ext cx="6761412" cy="38303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66709" y="2167500"/>
            <a:ext cx="2529860" cy="369332"/>
          </a:xfrm>
          <a:prstGeom prst="rect">
            <a:avLst/>
          </a:prstGeom>
          <a:noFill/>
        </p:spPr>
        <p:txBody>
          <a:bodyPr wrap="none" rtlCol="0">
            <a:spAutoFit/>
          </a:bodyPr>
          <a:lstStyle/>
          <a:p>
            <a:pPr algn="r"/>
            <a:r>
              <a:rPr lang="en-US" dirty="0">
                <a:latin typeface="Helvetica Neue" charset="0"/>
                <a:ea typeface="Helvetica Neue" charset="0"/>
                <a:cs typeface="Helvetica Neue" charset="0"/>
              </a:rPr>
              <a:t>b</a:t>
            </a:r>
            <a:r>
              <a:rPr lang="en-US" dirty="0" smtClean="0">
                <a:latin typeface="Helvetica Neue" charset="0"/>
                <a:ea typeface="Helvetica Neue" charset="0"/>
                <a:cs typeface="Helvetica Neue" charset="0"/>
              </a:rPr>
              <a:t>eing </a:t>
            </a:r>
            <a:r>
              <a:rPr lang="en-US" smtClean="0">
                <a:latin typeface="Helvetica Neue" charset="0"/>
                <a:ea typeface="Helvetica Neue" charset="0"/>
                <a:cs typeface="Helvetica Neue" charset="0"/>
              </a:rPr>
              <a:t>and nothingness</a:t>
            </a:r>
            <a:endParaRPr lang="en-US" dirty="0">
              <a:latin typeface="Helvetica Neue" charset="0"/>
              <a:ea typeface="Helvetica Neue" charset="0"/>
              <a:cs typeface="Helvetica Neue" charset="0"/>
            </a:endParaRPr>
          </a:p>
        </p:txBody>
      </p:sp>
      <p:sp>
        <p:nvSpPr>
          <p:cNvPr id="7" name="TextBox 6"/>
          <p:cNvSpPr txBox="1"/>
          <p:nvPr/>
        </p:nvSpPr>
        <p:spPr>
          <a:xfrm>
            <a:off x="2356861" y="2695698"/>
            <a:ext cx="1039708" cy="369332"/>
          </a:xfrm>
          <a:prstGeom prst="rect">
            <a:avLst/>
          </a:prstGeom>
          <a:noFill/>
        </p:spPr>
        <p:txBody>
          <a:bodyPr wrap="none" rtlCol="0">
            <a:spAutoFit/>
          </a:bodyPr>
          <a:lstStyle/>
          <a:p>
            <a:pPr algn="r"/>
            <a:r>
              <a:rPr lang="en-US" dirty="0" smtClean="0">
                <a:latin typeface="Helvetica Neue" charset="0"/>
                <a:ea typeface="Helvetica Neue" charset="0"/>
                <a:cs typeface="Helvetica Neue" charset="0"/>
              </a:rPr>
              <a:t>freedom</a:t>
            </a:r>
            <a:endParaRPr lang="en-US" dirty="0">
              <a:latin typeface="Helvetica Neue" charset="0"/>
              <a:ea typeface="Helvetica Neue" charset="0"/>
              <a:cs typeface="Helvetica Neue" charset="0"/>
            </a:endParaRPr>
          </a:p>
        </p:txBody>
      </p:sp>
      <p:sp>
        <p:nvSpPr>
          <p:cNvPr id="8" name="TextBox 7"/>
          <p:cNvSpPr txBox="1"/>
          <p:nvPr/>
        </p:nvSpPr>
        <p:spPr>
          <a:xfrm>
            <a:off x="877022" y="3223896"/>
            <a:ext cx="2603598" cy="369332"/>
          </a:xfrm>
          <a:prstGeom prst="rect">
            <a:avLst/>
          </a:prstGeom>
          <a:noFill/>
        </p:spPr>
        <p:txBody>
          <a:bodyPr wrap="none" rtlCol="0">
            <a:spAutoFit/>
          </a:bodyPr>
          <a:lstStyle/>
          <a:p>
            <a:r>
              <a:rPr lang="en-US" smtClean="0">
                <a:latin typeface="Helvetica Neue" charset="0"/>
                <a:ea typeface="Helvetica Neue" charset="0"/>
                <a:cs typeface="Helvetica Neue" charset="0"/>
              </a:rPr>
              <a:t>authentic </a:t>
            </a:r>
            <a:r>
              <a:rPr lang="en-US" dirty="0" smtClean="0">
                <a:latin typeface="Helvetica Neue" charset="0"/>
                <a:ea typeface="Helvetica Neue" charset="0"/>
                <a:cs typeface="Helvetica Neue" charset="0"/>
              </a:rPr>
              <a:t>or inauthentic</a:t>
            </a:r>
            <a:endParaRPr lang="en-US" dirty="0">
              <a:latin typeface="Helvetica Neue" charset="0"/>
              <a:ea typeface="Helvetica Neue" charset="0"/>
              <a:cs typeface="Helvetica Neue" charset="0"/>
            </a:endParaRPr>
          </a:p>
        </p:txBody>
      </p:sp>
      <p:sp>
        <p:nvSpPr>
          <p:cNvPr id="9" name="TextBox 8"/>
          <p:cNvSpPr txBox="1"/>
          <p:nvPr/>
        </p:nvSpPr>
        <p:spPr>
          <a:xfrm>
            <a:off x="1042132" y="4028252"/>
            <a:ext cx="2438488" cy="369332"/>
          </a:xfrm>
          <a:prstGeom prst="rect">
            <a:avLst/>
          </a:prstGeom>
          <a:noFill/>
        </p:spPr>
        <p:txBody>
          <a:bodyPr wrap="none" rtlCol="0">
            <a:spAutoFit/>
          </a:bodyPr>
          <a:lstStyle/>
          <a:p>
            <a:pPr algn="r"/>
            <a:r>
              <a:rPr lang="en-US" smtClean="0"/>
              <a:t>..fearlessly facing </a:t>
            </a:r>
            <a:r>
              <a:rPr lang="en-US" dirty="0" smtClean="0"/>
              <a:t>death</a:t>
            </a:r>
            <a:endParaRPr lang="en-US" dirty="0"/>
          </a:p>
        </p:txBody>
      </p:sp>
      <p:sp>
        <p:nvSpPr>
          <p:cNvPr id="10" name="Rectangle 9"/>
          <p:cNvSpPr/>
          <p:nvPr/>
        </p:nvSpPr>
        <p:spPr>
          <a:xfrm>
            <a:off x="673510" y="5072798"/>
            <a:ext cx="10505768" cy="1169551"/>
          </a:xfrm>
          <a:prstGeom prst="rect">
            <a:avLst/>
          </a:prstGeom>
        </p:spPr>
        <p:txBody>
          <a:bodyPr wrap="square">
            <a:spAutoFit/>
          </a:bodyPr>
          <a:lstStyle/>
          <a:p>
            <a:pPr algn="just"/>
            <a:r>
              <a:rPr lang="is-IS" sz="1400" dirty="0">
                <a:latin typeface="Helvetica Neue" charset="0"/>
                <a:ea typeface="Helvetica Neue" charset="0"/>
                <a:cs typeface="Helvetica Neue" charset="0"/>
              </a:rPr>
              <a:t>The </a:t>
            </a:r>
            <a:r>
              <a:rPr lang="is-IS" sz="1400" b="1" dirty="0">
                <a:latin typeface="Helvetica Neue" charset="0"/>
                <a:ea typeface="Helvetica Neue" charset="0"/>
                <a:cs typeface="Helvetica Neue" charset="0"/>
              </a:rPr>
              <a:t>inauthentic life </a:t>
            </a:r>
            <a:r>
              <a:rPr lang="is-IS" sz="1400" dirty="0">
                <a:latin typeface="Helvetica Neue" charset="0"/>
                <a:ea typeface="Helvetica Neue" charset="0"/>
                <a:cs typeface="Helvetica Neue" charset="0"/>
              </a:rPr>
              <a:t>is the unquestioned one which derives its rationale from a facile accpetance of those values external to the self...</a:t>
            </a:r>
          </a:p>
          <a:p>
            <a:pPr algn="just"/>
            <a:endParaRPr lang="is-IS" sz="1400" dirty="0">
              <a:latin typeface="Helvetica Neue" charset="0"/>
              <a:ea typeface="Helvetica Neue" charset="0"/>
              <a:cs typeface="Helvetica Neue" charset="0"/>
            </a:endParaRPr>
          </a:p>
          <a:p>
            <a:pPr algn="just"/>
            <a:r>
              <a:rPr lang="is-IS" sz="1400" dirty="0">
                <a:latin typeface="Helvetica Neue" charset="0"/>
                <a:ea typeface="Helvetica Neue" charset="0"/>
                <a:cs typeface="Helvetica Neue" charset="0"/>
              </a:rPr>
              <a:t>To live </a:t>
            </a:r>
            <a:r>
              <a:rPr lang="is-IS" sz="1400" b="1" dirty="0" smtClean="0">
                <a:latin typeface="Helvetica Neue" charset="0"/>
                <a:ea typeface="Helvetica Neue" charset="0"/>
                <a:cs typeface="Helvetica Neue" charset="0"/>
              </a:rPr>
              <a:t>authentically</a:t>
            </a:r>
            <a:r>
              <a:rPr lang="is-IS" sz="1400" dirty="0">
                <a:latin typeface="Helvetica Neue" charset="0"/>
                <a:ea typeface="Helvetica Neue" charset="0"/>
                <a:cs typeface="Helvetica Neue" charset="0"/>
              </a:rPr>
              <a:t>, one must reject these assurances and therin discover the ability to create one’s own values...in so doing each inidividual assumes responsibility for their </a:t>
            </a:r>
            <a:r>
              <a:rPr lang="is-IS" sz="1400" dirty="0" smtClean="0">
                <a:latin typeface="Helvetica Neue" charset="0"/>
                <a:ea typeface="Helvetica Neue" charset="0"/>
                <a:cs typeface="Helvetica Neue" charset="0"/>
              </a:rPr>
              <a:t>life..</a:t>
            </a:r>
            <a:endParaRPr lang="is-IS" sz="1400" dirty="0">
              <a:latin typeface="Helvetica Neue" charset="0"/>
              <a:ea typeface="Helvetica Neue" charset="0"/>
              <a:cs typeface="Helvetica Neue" charset="0"/>
            </a:endParaRPr>
          </a:p>
        </p:txBody>
      </p:sp>
    </p:spTree>
    <p:extLst>
      <p:ext uri="{BB962C8B-B14F-4D97-AF65-F5344CB8AC3E}">
        <p14:creationId xmlns:p14="http://schemas.microsoft.com/office/powerpoint/2010/main" val="10382015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204693" cy="2272012"/>
          </a:xfrm>
        </p:spPr>
        <p:txBody>
          <a:bodyPr>
            <a:normAutofit/>
          </a:bodyPr>
          <a:lstStyle/>
          <a:p>
            <a:r>
              <a:rPr lang="en-US" sz="2400" b="1" i="0" dirty="0" smtClean="0">
                <a:latin typeface="Helvetica Neue" charset="0"/>
                <a:ea typeface="Helvetica Neue" charset="0"/>
                <a:cs typeface="Helvetica Neue" charset="0"/>
              </a:rPr>
              <a:t/>
            </a:r>
            <a:br>
              <a:rPr lang="en-US" sz="2400" b="1" i="0" dirty="0" smtClean="0">
                <a:latin typeface="Helvetica Neue" charset="0"/>
                <a:ea typeface="Helvetica Neue" charset="0"/>
                <a:cs typeface="Helvetica Neue" charset="0"/>
              </a:rPr>
            </a:br>
            <a:r>
              <a:rPr lang="en-US" sz="2400" b="1" i="0">
                <a:latin typeface="Helvetica Neue" charset="0"/>
                <a:ea typeface="Helvetica Neue" charset="0"/>
                <a:cs typeface="Helvetica Neue" charset="0"/>
              </a:rPr>
              <a:t/>
            </a:r>
            <a:br>
              <a:rPr lang="en-US" sz="2400" b="1" i="0">
                <a:latin typeface="Helvetica Neue" charset="0"/>
                <a:ea typeface="Helvetica Neue" charset="0"/>
                <a:cs typeface="Helvetica Neue" charset="0"/>
              </a:rPr>
            </a:br>
            <a:r>
              <a:rPr lang="en-US" sz="2400" b="1" i="0" smtClean="0">
                <a:latin typeface="Helvetica Neue" charset="0"/>
                <a:ea typeface="Helvetica Neue" charset="0"/>
                <a:cs typeface="Helvetica Neue" charset="0"/>
              </a:rPr>
              <a:t>man </a:t>
            </a:r>
            <a:r>
              <a:rPr lang="en-US" sz="2400" b="1" i="0" dirty="0" smtClean="0">
                <a:latin typeface="Helvetica Neue" charset="0"/>
                <a:ea typeface="Helvetica Neue" charset="0"/>
                <a:cs typeface="Helvetica Neue" charset="0"/>
              </a:rPr>
              <a:t>under the sentence of death</a:t>
            </a:r>
            <a:endParaRPr lang="en-US" sz="2400" b="1" i="0" dirty="0">
              <a:latin typeface="Helvetica Neue" charset="0"/>
              <a:ea typeface="Helvetica Neue" charset="0"/>
              <a:cs typeface="Helvetica Neue" charset="0"/>
            </a:endParaRPr>
          </a:p>
        </p:txBody>
      </p:sp>
      <p:pic>
        <p:nvPicPr>
          <p:cNvPr id="6152" name="Picture 8" descr="mage result for nordic noir aliena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95234" y="1288453"/>
            <a:ext cx="6248400" cy="406146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179249" y="2831690"/>
            <a:ext cx="2787444" cy="1200329"/>
          </a:xfrm>
          <a:prstGeom prst="rect">
            <a:avLst/>
          </a:prstGeom>
          <a:noFill/>
        </p:spPr>
        <p:txBody>
          <a:bodyPr wrap="square" rtlCol="0">
            <a:spAutoFit/>
          </a:bodyPr>
          <a:lstStyle/>
          <a:p>
            <a:pPr algn="r"/>
            <a:r>
              <a:rPr lang="is-IS" dirty="0" smtClean="0">
                <a:latin typeface="Helvetica Neue" charset="0"/>
                <a:ea typeface="Helvetica Neue" charset="0"/>
                <a:cs typeface="Helvetica Neue" charset="0"/>
              </a:rPr>
              <a:t>…t</a:t>
            </a:r>
            <a:r>
              <a:rPr lang="en-US" dirty="0" smtClean="0">
                <a:latin typeface="Helvetica Neue" charset="0"/>
                <a:ea typeface="Helvetica Neue" charset="0"/>
                <a:cs typeface="Helvetica Neue" charset="0"/>
              </a:rPr>
              <a:t>he threat of imminent death, forces the individual to re-examine their life</a:t>
            </a:r>
            <a:endParaRPr lang="en-US" dirty="0">
              <a:latin typeface="Helvetica Neue" charset="0"/>
              <a:ea typeface="Helvetica Neue" charset="0"/>
              <a:cs typeface="Helvetica Neue" charset="0"/>
            </a:endParaRPr>
          </a:p>
        </p:txBody>
      </p:sp>
    </p:spTree>
    <p:extLst>
      <p:ext uri="{BB962C8B-B14F-4D97-AF65-F5344CB8AC3E}">
        <p14:creationId xmlns:p14="http://schemas.microsoft.com/office/powerpoint/2010/main" val="14176202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294845" cy="4952492"/>
          </a:xfrm>
        </p:spPr>
        <p:txBody>
          <a:bodyPr>
            <a:normAutofit/>
          </a:bodyPr>
          <a:lstStyle/>
          <a:p>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meaninglessness,purposelessness, the absurd</a:t>
            </a:r>
            <a:endParaRPr lang="en-US" sz="2800" b="1" i="0" dirty="0">
              <a:latin typeface="Helvetica Neue" charset="0"/>
              <a:ea typeface="Helvetica Neue" charset="0"/>
              <a:cs typeface="Helvetica Neue" charset="0"/>
            </a:endParaRPr>
          </a:p>
        </p:txBody>
      </p:sp>
      <p:pic>
        <p:nvPicPr>
          <p:cNvPr id="9218" name="Picture 2" descr="mage result for nordic noir absu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9483" y="1312606"/>
            <a:ext cx="6489291" cy="40558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02542" y="2971177"/>
            <a:ext cx="2032929" cy="369332"/>
          </a:xfrm>
          <a:prstGeom prst="rect">
            <a:avLst/>
          </a:prstGeom>
          <a:noFill/>
        </p:spPr>
        <p:txBody>
          <a:bodyPr wrap="none" rtlCol="0">
            <a:spAutoFit/>
          </a:bodyPr>
          <a:lstStyle/>
          <a:p>
            <a:r>
              <a:rPr lang="en-US"/>
              <a:t>b</a:t>
            </a:r>
            <a:r>
              <a:rPr lang="en-US" smtClean="0"/>
              <a:t>enign </a:t>
            </a:r>
            <a:r>
              <a:rPr lang="en-US" dirty="0" smtClean="0"/>
              <a:t>indifference</a:t>
            </a:r>
            <a:endParaRPr lang="en-US" dirty="0"/>
          </a:p>
        </p:txBody>
      </p:sp>
      <p:sp>
        <p:nvSpPr>
          <p:cNvPr id="5" name="TextBox 4"/>
          <p:cNvSpPr txBox="1"/>
          <p:nvPr/>
        </p:nvSpPr>
        <p:spPr>
          <a:xfrm>
            <a:off x="2681602" y="3628104"/>
            <a:ext cx="1253869" cy="338554"/>
          </a:xfrm>
          <a:prstGeom prst="rect">
            <a:avLst/>
          </a:prstGeom>
          <a:noFill/>
        </p:spPr>
        <p:txBody>
          <a:bodyPr wrap="none" rtlCol="0">
            <a:spAutoFit/>
          </a:bodyPr>
          <a:lstStyle/>
          <a:p>
            <a:pPr algn="r"/>
            <a:r>
              <a:rPr lang="en-US" sz="1600"/>
              <a:t>b</a:t>
            </a:r>
            <a:r>
              <a:rPr lang="en-US" sz="1600" smtClean="0"/>
              <a:t>lind </a:t>
            </a:r>
            <a:r>
              <a:rPr lang="en-US" sz="1600" dirty="0" smtClean="0"/>
              <a:t>chance</a:t>
            </a:r>
            <a:endParaRPr lang="en-US" sz="1600" dirty="0"/>
          </a:p>
        </p:txBody>
      </p:sp>
    </p:spTree>
    <p:extLst>
      <p:ext uri="{BB962C8B-B14F-4D97-AF65-F5344CB8AC3E}">
        <p14:creationId xmlns:p14="http://schemas.microsoft.com/office/powerpoint/2010/main" val="1255286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204693" cy="2476246"/>
          </a:xfrm>
        </p:spPr>
        <p:txBody>
          <a:bodyPr>
            <a:normAutofit/>
          </a:bodyPr>
          <a:lstStyle/>
          <a:p>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chaos, violence, paranoia</a:t>
            </a:r>
            <a:endParaRPr lang="en-US" sz="2800" b="1" i="0" dirty="0">
              <a:latin typeface="Helvetica Neue" charset="0"/>
              <a:ea typeface="Helvetica Neue" charset="0"/>
              <a:cs typeface="Helvetica Neue" charset="0"/>
            </a:endParaRPr>
          </a:p>
        </p:txBody>
      </p:sp>
      <p:pic>
        <p:nvPicPr>
          <p:cNvPr id="7174" name="Picture 6" descr="mage result for nordic noir drag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6080" y="1454520"/>
            <a:ext cx="7048500" cy="4057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715756" y="2666592"/>
            <a:ext cx="2215671" cy="369332"/>
          </a:xfrm>
          <a:prstGeom prst="rect">
            <a:avLst/>
          </a:prstGeom>
          <a:noFill/>
        </p:spPr>
        <p:txBody>
          <a:bodyPr wrap="none" rtlCol="0">
            <a:spAutoFit/>
          </a:bodyPr>
          <a:lstStyle/>
          <a:p>
            <a:r>
              <a:rPr lang="en-US" dirty="0"/>
              <a:t>c</a:t>
            </a:r>
            <a:r>
              <a:rPr lang="en-US" dirty="0" smtClean="0"/>
              <a:t>orrupt chaotic world</a:t>
            </a:r>
            <a:endParaRPr lang="en-US" dirty="0"/>
          </a:p>
        </p:txBody>
      </p:sp>
      <p:sp>
        <p:nvSpPr>
          <p:cNvPr id="6" name="TextBox 5"/>
          <p:cNvSpPr txBox="1"/>
          <p:nvPr/>
        </p:nvSpPr>
        <p:spPr>
          <a:xfrm>
            <a:off x="554669" y="3345336"/>
            <a:ext cx="3376758" cy="923330"/>
          </a:xfrm>
          <a:prstGeom prst="rect">
            <a:avLst/>
          </a:prstGeom>
          <a:noFill/>
        </p:spPr>
        <p:txBody>
          <a:bodyPr wrap="square" rtlCol="0">
            <a:spAutoFit/>
          </a:bodyPr>
          <a:lstStyle/>
          <a:p>
            <a:pPr algn="r"/>
            <a:r>
              <a:rPr lang="en-US" dirty="0" smtClean="0">
                <a:latin typeface="Helvetica Neue" charset="0"/>
                <a:ea typeface="Helvetica Neue" charset="0"/>
                <a:cs typeface="Helvetica Neue" charset="0"/>
              </a:rPr>
              <a:t>..’at any street corner the </a:t>
            </a:r>
            <a:r>
              <a:rPr lang="en-US" smtClean="0">
                <a:latin typeface="Helvetica Neue" charset="0"/>
                <a:ea typeface="Helvetica Neue" charset="0"/>
                <a:cs typeface="Helvetica Neue" charset="0"/>
              </a:rPr>
              <a:t>absurd may strike </a:t>
            </a:r>
            <a:r>
              <a:rPr lang="en-US" dirty="0" smtClean="0">
                <a:latin typeface="Helvetica Neue" charset="0"/>
                <a:ea typeface="Helvetica Neue" charset="0"/>
                <a:cs typeface="Helvetica Neue" charset="0"/>
              </a:rPr>
              <a:t>a man in </a:t>
            </a:r>
            <a:r>
              <a:rPr lang="en-US" smtClean="0">
                <a:latin typeface="Helvetica Neue" charset="0"/>
                <a:ea typeface="Helvetica Neue" charset="0"/>
                <a:cs typeface="Helvetica Neue" charset="0"/>
              </a:rPr>
              <a:t>the face” Camus</a:t>
            </a:r>
            <a:endParaRPr lang="en-US" dirty="0">
              <a:latin typeface="Helvetica Neue" charset="0"/>
              <a:ea typeface="Helvetica Neue" charset="0"/>
              <a:cs typeface="Helvetica Neue" charset="0"/>
            </a:endParaRPr>
          </a:p>
        </p:txBody>
      </p:sp>
      <p:sp>
        <p:nvSpPr>
          <p:cNvPr id="7" name="TextBox 6"/>
          <p:cNvSpPr txBox="1"/>
          <p:nvPr/>
        </p:nvSpPr>
        <p:spPr>
          <a:xfrm>
            <a:off x="519403" y="4578078"/>
            <a:ext cx="3412024" cy="830997"/>
          </a:xfrm>
          <a:prstGeom prst="rect">
            <a:avLst/>
          </a:prstGeom>
          <a:noFill/>
        </p:spPr>
        <p:txBody>
          <a:bodyPr wrap="square" rtlCol="0">
            <a:spAutoFit/>
          </a:bodyPr>
          <a:lstStyle/>
          <a:p>
            <a:pPr algn="r"/>
            <a:r>
              <a:rPr lang="is-IS" sz="1600" dirty="0" smtClean="0">
                <a:latin typeface="Helvetica Neue" charset="0"/>
                <a:ea typeface="Helvetica Neue" charset="0"/>
                <a:cs typeface="Helvetica Neue" charset="0"/>
              </a:rPr>
              <a:t>…</a:t>
            </a:r>
            <a:r>
              <a:rPr lang="en-US" sz="1600" dirty="0" smtClean="0">
                <a:latin typeface="Helvetica Neue" charset="0"/>
                <a:ea typeface="Helvetica Neue" charset="0"/>
                <a:cs typeface="Helvetica Neue" charset="0"/>
              </a:rPr>
              <a:t>atmosphere of</a:t>
            </a:r>
          </a:p>
          <a:p>
            <a:pPr algn="r"/>
            <a:r>
              <a:rPr lang="en-US" sz="1600" dirty="0" smtClean="0">
                <a:latin typeface="Helvetica Neue" charset="0"/>
                <a:ea typeface="Helvetica Neue" charset="0"/>
                <a:cs typeface="Helvetica Neue" charset="0"/>
              </a:rPr>
              <a:t> ‘</a:t>
            </a:r>
            <a:r>
              <a:rPr lang="en-US" sz="1600" i="1" dirty="0" smtClean="0">
                <a:latin typeface="Helvetica Neue" charset="0"/>
                <a:ea typeface="Helvetica Neue" charset="0"/>
                <a:cs typeface="Helvetica Neue" charset="0"/>
              </a:rPr>
              <a:t>fear and trembling</a:t>
            </a:r>
            <a:r>
              <a:rPr lang="en-US" sz="1600" dirty="0" smtClean="0">
                <a:latin typeface="Helvetica Neue" charset="0"/>
                <a:ea typeface="Helvetica Neue" charset="0"/>
                <a:cs typeface="Helvetica Neue" charset="0"/>
              </a:rPr>
              <a:t>’ </a:t>
            </a:r>
          </a:p>
          <a:p>
            <a:pPr algn="r"/>
            <a:r>
              <a:rPr lang="en-US" sz="1600" dirty="0" smtClean="0">
                <a:latin typeface="Helvetica Neue" charset="0"/>
                <a:ea typeface="Helvetica Neue" charset="0"/>
                <a:cs typeface="Helvetica Neue" charset="0"/>
              </a:rPr>
              <a:t>- t</a:t>
            </a:r>
            <a:r>
              <a:rPr lang="is-IS" sz="1600" dirty="0">
                <a:latin typeface="Helvetica Neue" charset="0"/>
                <a:ea typeface="Helvetica Neue" charset="0"/>
                <a:cs typeface="Helvetica Neue" charset="0"/>
              </a:rPr>
              <a:t>he familiar </a:t>
            </a:r>
            <a:r>
              <a:rPr lang="is-IS" sz="1600" dirty="0" smtClean="0">
                <a:latin typeface="Helvetica Neue" charset="0"/>
                <a:ea typeface="Helvetica Neue" charset="0"/>
                <a:cs typeface="Helvetica Neue" charset="0"/>
              </a:rPr>
              <a:t>fraught with danger</a:t>
            </a:r>
            <a:endParaRPr lang="en-US" sz="1600" dirty="0">
              <a:latin typeface="Helvetica Neue" charset="0"/>
              <a:ea typeface="Helvetica Neue" charset="0"/>
              <a:cs typeface="Helvetica Neue" charset="0"/>
            </a:endParaRPr>
          </a:p>
        </p:txBody>
      </p:sp>
    </p:spTree>
    <p:extLst>
      <p:ext uri="{BB962C8B-B14F-4D97-AF65-F5344CB8AC3E}">
        <p14:creationId xmlns:p14="http://schemas.microsoft.com/office/powerpoint/2010/main" val="1644488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70661" y="1165123"/>
            <a:ext cx="3204693" cy="1224116"/>
          </a:xfrm>
        </p:spPr>
        <p:txBody>
          <a:bodyPr>
            <a:normAutofit/>
          </a:bodyPr>
          <a:lstStyle/>
          <a:p>
            <a:r>
              <a:rPr lang="en-US" sz="2800" b="1" i="0" dirty="0" smtClean="0">
                <a:latin typeface="Helvetica Neue" charset="0"/>
                <a:ea typeface="Helvetica Neue" charset="0"/>
                <a:cs typeface="Helvetica Neue" charset="0"/>
              </a:rPr>
              <a:t>sanctuary, ritual, order</a:t>
            </a:r>
            <a:endParaRPr lang="en-US" sz="2800" b="1" i="0" dirty="0">
              <a:latin typeface="Helvetica Neue" charset="0"/>
              <a:ea typeface="Helvetica Neue" charset="0"/>
              <a:cs typeface="Helvetica Neue" charset="0"/>
            </a:endParaRPr>
          </a:p>
        </p:txBody>
      </p:sp>
      <p:pic>
        <p:nvPicPr>
          <p:cNvPr id="8196" name="Picture 4" descr="mage result for welsh no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9704" y="1165123"/>
            <a:ext cx="5905500" cy="4429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62000" y="2726208"/>
            <a:ext cx="3613354" cy="2169825"/>
          </a:xfrm>
          <a:prstGeom prst="rect">
            <a:avLst/>
          </a:prstGeom>
          <a:noFill/>
        </p:spPr>
        <p:txBody>
          <a:bodyPr wrap="square" rtlCol="0">
            <a:spAutoFit/>
          </a:bodyPr>
          <a:lstStyle/>
          <a:p>
            <a:pPr algn="r">
              <a:lnSpc>
                <a:spcPct val="150000"/>
              </a:lnSpc>
            </a:pPr>
            <a:r>
              <a:rPr lang="is-IS" dirty="0" smtClean="0">
                <a:latin typeface="Helvetica Neue" charset="0"/>
                <a:ea typeface="Helvetica Neue" charset="0"/>
                <a:cs typeface="Helvetica Neue" charset="0"/>
              </a:rPr>
              <a:t>…s</a:t>
            </a:r>
            <a:r>
              <a:rPr lang="en-US" dirty="0" smtClean="0">
                <a:latin typeface="Helvetica Neue" charset="0"/>
                <a:ea typeface="Helvetica Neue" charset="0"/>
                <a:cs typeface="Helvetica Neue" charset="0"/>
              </a:rPr>
              <a:t>et in a violent and incoherent world, the Nordic noir ‘hero’ tries to deal with it in the best way they can, attempting to create some kind of order our of chaos </a:t>
            </a:r>
          </a:p>
        </p:txBody>
      </p:sp>
    </p:spTree>
    <p:extLst>
      <p:ext uri="{BB962C8B-B14F-4D97-AF65-F5344CB8AC3E}">
        <p14:creationId xmlns:p14="http://schemas.microsoft.com/office/powerpoint/2010/main" val="468872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48459" y="872837"/>
            <a:ext cx="3697112" cy="1830670"/>
          </a:xfrm>
        </p:spPr>
        <p:txBody>
          <a:bodyPr>
            <a:normAutofit/>
          </a:bodyPr>
          <a:lstStyle/>
          <a:p>
            <a:r>
              <a:rPr lang="en-US" sz="3600" b="1" i="0" smtClean="0">
                <a:latin typeface="Helvetica Neue" charset="0"/>
                <a:ea typeface="Helvetica Neue" charset="0"/>
                <a:cs typeface="Helvetica Neue" charset="0"/>
              </a:rPr>
              <a:t>w</a:t>
            </a:r>
            <a:r>
              <a:rPr lang="en-US" sz="3600" b="1" i="0" smtClean="0">
                <a:latin typeface="Helvetica Neue" charset="0"/>
                <a:ea typeface="Helvetica Neue" charset="0"/>
                <a:cs typeface="Helvetica Neue" charset="0"/>
              </a:rPr>
              <a:t>orkshop</a:t>
            </a:r>
            <a:r>
              <a:rPr lang="en-US" sz="3600" b="1" i="0" dirty="0" smtClean="0">
                <a:latin typeface="Helvetica Neue" charset="0"/>
                <a:ea typeface="Helvetica Neue" charset="0"/>
                <a:cs typeface="Helvetica Neue" charset="0"/>
              </a:rPr>
              <a:t/>
            </a:r>
            <a:br>
              <a:rPr lang="en-US" sz="3600" b="1" i="0" dirty="0" smtClean="0">
                <a:latin typeface="Helvetica Neue" charset="0"/>
                <a:ea typeface="Helvetica Neue" charset="0"/>
                <a:cs typeface="Helvetica Neue" charset="0"/>
              </a:rPr>
            </a:br>
            <a:r>
              <a:rPr lang="en-US" sz="3600" i="0" dirty="0" smtClean="0">
                <a:latin typeface="Helvetica Neue" charset="0"/>
                <a:ea typeface="Helvetica Neue" charset="0"/>
                <a:cs typeface="Helvetica Neue" charset="0"/>
              </a:rPr>
              <a:t/>
            </a:r>
            <a:br>
              <a:rPr lang="en-US" sz="3600" i="0" dirty="0" smtClean="0">
                <a:latin typeface="Helvetica Neue" charset="0"/>
                <a:ea typeface="Helvetica Neue" charset="0"/>
                <a:cs typeface="Helvetica Neue" charset="0"/>
              </a:rPr>
            </a:br>
            <a:r>
              <a:rPr lang="en-US" sz="2000" b="1" i="0" dirty="0" smtClean="0">
                <a:latin typeface="Helvetica Neue" charset="0"/>
                <a:ea typeface="Helvetica Neue" charset="0"/>
                <a:cs typeface="Helvetica Neue" charset="0"/>
              </a:rPr>
              <a:t>discussion</a:t>
            </a:r>
            <a:r>
              <a:rPr lang="en-US" sz="2000" b="1" i="0" dirty="0" smtClean="0">
                <a:latin typeface="Helvetica Neue" charset="0"/>
                <a:ea typeface="Helvetica Neue" charset="0"/>
                <a:cs typeface="Helvetica Neue" charset="0"/>
              </a:rPr>
              <a:t> questions</a:t>
            </a:r>
            <a:endParaRPr lang="en-US" sz="3600" b="1" i="0" dirty="0">
              <a:latin typeface="Helvetica Neue" charset="0"/>
              <a:ea typeface="Helvetica Neue" charset="0"/>
              <a:cs typeface="Helvetica Neue" charset="0"/>
            </a:endParaRPr>
          </a:p>
        </p:txBody>
      </p:sp>
      <p:sp>
        <p:nvSpPr>
          <p:cNvPr id="3" name="Content Placeholder 2"/>
          <p:cNvSpPr>
            <a:spLocks noGrp="1"/>
          </p:cNvSpPr>
          <p:nvPr>
            <p:ph idx="1"/>
          </p:nvPr>
        </p:nvSpPr>
        <p:spPr>
          <a:xfrm>
            <a:off x="4596398" y="872837"/>
            <a:ext cx="6581423" cy="5409976"/>
          </a:xfrm>
        </p:spPr>
        <p:txBody>
          <a:bodyPr>
            <a:noAutofit/>
          </a:bodyPr>
          <a:lstStyle/>
          <a:p>
            <a:pPr marL="342900" indent="-342900" algn="just">
              <a:lnSpc>
                <a:spcPct val="100000"/>
              </a:lnSpc>
              <a:buFont typeface="+mj-lt"/>
              <a:buAutoNum type="arabicPeriod"/>
            </a:pPr>
            <a:r>
              <a:rPr lang="en-GB" sz="1800" dirty="0" smtClean="0">
                <a:latin typeface="Helvetica Neue" charset="0"/>
                <a:ea typeface="Helvetica Neue" charset="0"/>
                <a:cs typeface="Helvetica Neue" charset="0"/>
              </a:rPr>
              <a:t>In small groups spend 10-15 minutes looking up </a:t>
            </a:r>
            <a:r>
              <a:rPr lang="en-GB" sz="1800" b="1" dirty="0">
                <a:latin typeface="Helvetica Neue" charset="0"/>
                <a:ea typeface="Helvetica Neue" charset="0"/>
                <a:cs typeface="Helvetica Neue" charset="0"/>
              </a:rPr>
              <a:t>e</a:t>
            </a:r>
            <a:r>
              <a:rPr lang="en-GB" sz="1800" b="1" dirty="0" smtClean="0">
                <a:latin typeface="Helvetica Neue" charset="0"/>
                <a:ea typeface="Helvetica Neue" charset="0"/>
                <a:cs typeface="Helvetica Neue" charset="0"/>
              </a:rPr>
              <a:t>xistential </a:t>
            </a:r>
            <a:r>
              <a:rPr lang="en-GB" sz="1800" b="1" dirty="0">
                <a:latin typeface="Helvetica Neue" charset="0"/>
                <a:ea typeface="Helvetica Neue" charset="0"/>
                <a:cs typeface="Helvetica Neue" charset="0"/>
              </a:rPr>
              <a:t>a</a:t>
            </a:r>
            <a:r>
              <a:rPr lang="en-GB" sz="1800" b="1" dirty="0" smtClean="0">
                <a:latin typeface="Helvetica Neue" charset="0"/>
                <a:ea typeface="Helvetica Neue" charset="0"/>
                <a:cs typeface="Helvetica Neue" charset="0"/>
              </a:rPr>
              <a:t>phorisms</a:t>
            </a:r>
            <a:r>
              <a:rPr lang="en-GB" sz="1800" dirty="0" smtClean="0">
                <a:latin typeface="Helvetica Neue" charset="0"/>
                <a:ea typeface="Helvetica Neue" charset="0"/>
                <a:cs typeface="Helvetica Neue" charset="0"/>
              </a:rPr>
              <a:t> (i.e. quotes) as a research exercise that could help lead to lines of dialogue, episode titles, springboards for creativity </a:t>
            </a:r>
            <a:r>
              <a:rPr lang="en-GB" sz="1800" err="1" smtClean="0">
                <a:latin typeface="Helvetica Neue" charset="0"/>
                <a:ea typeface="Helvetica Neue" charset="0"/>
                <a:cs typeface="Helvetica Neue" charset="0"/>
              </a:rPr>
              <a:t>etc</a:t>
            </a:r>
            <a:r>
              <a:rPr lang="is-IS" sz="1800" smtClean="0">
                <a:latin typeface="Helvetica Neue" charset="0"/>
                <a:ea typeface="Helvetica Neue" charset="0"/>
                <a:cs typeface="Helvetica Neue" charset="0"/>
              </a:rPr>
              <a:t>…</a:t>
            </a:r>
            <a:r>
              <a:rPr lang="is-IS" sz="1800" b="1" smtClean="0">
                <a:latin typeface="Helvetica Neue" charset="0"/>
                <a:ea typeface="Helvetica Neue" charset="0"/>
                <a:cs typeface="Helvetica Neue" charset="0"/>
              </a:rPr>
              <a:t>Use </a:t>
            </a:r>
            <a:r>
              <a:rPr lang="is-IS" sz="1800" b="1" dirty="0" smtClean="0">
                <a:latin typeface="Helvetica Neue" charset="0"/>
                <a:ea typeface="Helvetica Neue" charset="0"/>
                <a:cs typeface="Helvetica Neue" charset="0"/>
              </a:rPr>
              <a:t>keyword seaches </a:t>
            </a:r>
            <a:r>
              <a:rPr lang="is-IS" sz="1800" dirty="0" smtClean="0">
                <a:latin typeface="Helvetica Neue" charset="0"/>
                <a:ea typeface="Helvetica Neue" charset="0"/>
                <a:cs typeface="Helvetica Neue" charset="0"/>
              </a:rPr>
              <a:t>– Nietzsche, Camus, Kafka, Shakespeare, Dostoevsky, Sartre, existential angst, absurd, alienation....</a:t>
            </a:r>
          </a:p>
          <a:p>
            <a:pPr marL="342900" indent="-342900" algn="just">
              <a:lnSpc>
                <a:spcPct val="100000"/>
              </a:lnSpc>
              <a:buFont typeface="+mj-lt"/>
              <a:buAutoNum type="arabicPeriod"/>
            </a:pPr>
            <a:endParaRPr lang="en-GB" sz="1800" dirty="0">
              <a:latin typeface="Helvetica Neue" charset="0"/>
              <a:ea typeface="Helvetica Neue" charset="0"/>
              <a:cs typeface="Helvetica Neue" charset="0"/>
            </a:endParaRPr>
          </a:p>
          <a:p>
            <a:pPr marL="342900" indent="-342900" algn="just">
              <a:lnSpc>
                <a:spcPct val="100000"/>
              </a:lnSpc>
              <a:buFont typeface="+mj-lt"/>
              <a:buAutoNum type="arabicPeriod"/>
            </a:pPr>
            <a:r>
              <a:rPr lang="en-GB" sz="1800" b="1" dirty="0" smtClean="0">
                <a:latin typeface="Helvetica Neue" charset="0"/>
                <a:ea typeface="Helvetica Neue" charset="0"/>
                <a:cs typeface="Helvetica Neue" charset="0"/>
              </a:rPr>
              <a:t>Discuss</a:t>
            </a:r>
            <a:r>
              <a:rPr lang="en-GB" sz="1800" dirty="0" smtClean="0">
                <a:latin typeface="Helvetica Neue" charset="0"/>
                <a:ea typeface="Helvetica Neue" charset="0"/>
                <a:cs typeface="Helvetica Neue" charset="0"/>
              </a:rPr>
              <a:t> </a:t>
            </a:r>
            <a:r>
              <a:rPr lang="en-GB" sz="1800" dirty="0">
                <a:latin typeface="Helvetica Neue" charset="0"/>
                <a:ea typeface="Helvetica Neue" charset="0"/>
                <a:cs typeface="Helvetica Neue" charset="0"/>
              </a:rPr>
              <a:t>how existential suffering as defined by Nietzsche and Camus finds expression in 20</a:t>
            </a:r>
            <a:r>
              <a:rPr lang="en-GB" sz="1800" baseline="30000" dirty="0">
                <a:latin typeface="Helvetica Neue" charset="0"/>
                <a:ea typeface="Helvetica Neue" charset="0"/>
                <a:cs typeface="Helvetica Neue" charset="0"/>
              </a:rPr>
              <a:t>th</a:t>
            </a:r>
            <a:r>
              <a:rPr lang="en-GB" sz="1800" dirty="0">
                <a:latin typeface="Helvetica Neue" charset="0"/>
                <a:ea typeface="Helvetica Neue" charset="0"/>
                <a:cs typeface="Helvetica Neue" charset="0"/>
              </a:rPr>
              <a:t> century </a:t>
            </a:r>
            <a:r>
              <a:rPr lang="en-GB" sz="1800" dirty="0" smtClean="0">
                <a:latin typeface="Helvetica Neue" charset="0"/>
                <a:ea typeface="Helvetica Neue" charset="0"/>
                <a:cs typeface="Helvetica Neue" charset="0"/>
              </a:rPr>
              <a:t> cinema (also more broadly art </a:t>
            </a:r>
            <a:r>
              <a:rPr lang="en-GB" sz="1800" dirty="0">
                <a:latin typeface="Helvetica Neue" charset="0"/>
                <a:ea typeface="Helvetica Neue" charset="0"/>
                <a:cs typeface="Helvetica Neue" charset="0"/>
              </a:rPr>
              <a:t>and literature. </a:t>
            </a:r>
            <a:endParaRPr lang="en-GB" sz="1800" dirty="0">
              <a:latin typeface="Helvetica Neue" charset="0"/>
              <a:ea typeface="Helvetica Neue" charset="0"/>
              <a:cs typeface="Helvetica Neue" charset="0"/>
            </a:endParaRPr>
          </a:p>
          <a:p>
            <a:pPr marL="342900" indent="-342900" algn="just">
              <a:lnSpc>
                <a:spcPct val="100000"/>
              </a:lnSpc>
              <a:buFont typeface="+mj-lt"/>
              <a:buAutoNum type="arabicPeriod"/>
            </a:pPr>
            <a:r>
              <a:rPr lang="en-GB" sz="1800" dirty="0" smtClean="0">
                <a:latin typeface="Helvetica Neue" charset="0"/>
                <a:ea typeface="Helvetica Neue" charset="0"/>
                <a:cs typeface="Helvetica Neue" charset="0"/>
              </a:rPr>
              <a:t>Can you think how </a:t>
            </a:r>
            <a:r>
              <a:rPr lang="en-GB" sz="1800" b="1" dirty="0" smtClean="0">
                <a:latin typeface="Helvetica Neue" charset="0"/>
                <a:ea typeface="Helvetica Neue" charset="0"/>
                <a:cs typeface="Helvetica Neue" charset="0"/>
              </a:rPr>
              <a:t>existentialist ideas might work in the context of Nordic Noir</a:t>
            </a:r>
            <a:r>
              <a:rPr lang="en-GB" sz="1800" dirty="0" smtClean="0">
                <a:latin typeface="Helvetica Neue" charset="0"/>
                <a:ea typeface="Helvetica Neue" charset="0"/>
                <a:cs typeface="Helvetica Neue" charset="0"/>
              </a:rPr>
              <a:t> and the ideas that you are currently developing?</a:t>
            </a:r>
          </a:p>
          <a:p>
            <a:pPr marL="342900" indent="-342900" algn="just">
              <a:lnSpc>
                <a:spcPct val="100000"/>
              </a:lnSpc>
              <a:buFont typeface="+mj-lt"/>
              <a:buAutoNum type="arabicPeriod"/>
            </a:pPr>
            <a:r>
              <a:rPr lang="en-GB" sz="1800" dirty="0" smtClean="0">
                <a:latin typeface="Helvetica Neue" charset="0"/>
                <a:ea typeface="Helvetica Neue" charset="0"/>
                <a:cs typeface="Helvetica Neue" charset="0"/>
              </a:rPr>
              <a:t>Can you </a:t>
            </a:r>
            <a:r>
              <a:rPr lang="en-GB" sz="1800" b="1" dirty="0" smtClean="0">
                <a:latin typeface="Helvetica Neue" charset="0"/>
                <a:ea typeface="Helvetica Neue" charset="0"/>
                <a:cs typeface="Helvetica Neue" charset="0"/>
              </a:rPr>
              <a:t>link some the ideas of existentialism to sins &amp; virtues </a:t>
            </a:r>
            <a:r>
              <a:rPr lang="en-GB" sz="1800" dirty="0" smtClean="0">
                <a:latin typeface="Helvetica Neue" charset="0"/>
                <a:ea typeface="Helvetica Neue" charset="0"/>
                <a:cs typeface="Helvetica Neue" charset="0"/>
              </a:rPr>
              <a:t>– or character strengths, disorders etc.</a:t>
            </a:r>
            <a:endParaRPr lang="en-GB" sz="1800" dirty="0" smtClean="0">
              <a:latin typeface="Helvetica Neue" charset="0"/>
              <a:ea typeface="Helvetica Neue" charset="0"/>
              <a:cs typeface="Helvetica Neue" charset="0"/>
            </a:endParaRPr>
          </a:p>
          <a:p>
            <a:pPr marL="342900" indent="-342900">
              <a:lnSpc>
                <a:spcPct val="100000"/>
              </a:lnSpc>
              <a:buFont typeface="+mj-lt"/>
              <a:buAutoNum type="arabicPeriod"/>
            </a:pPr>
            <a:endParaRPr lang="en-US" sz="1800" dirty="0">
              <a:latin typeface="Helvetica Neue" charset="0"/>
              <a:ea typeface="Helvetica Neue" charset="0"/>
              <a:cs typeface="Helvetica Neue" charset="0"/>
            </a:endParaRPr>
          </a:p>
        </p:txBody>
      </p:sp>
    </p:spTree>
    <p:extLst>
      <p:ext uri="{BB962C8B-B14F-4D97-AF65-F5344CB8AC3E}">
        <p14:creationId xmlns:p14="http://schemas.microsoft.com/office/powerpoint/2010/main" val="2966103387"/>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majorFont>
      <a:minorFont>
        <a:latin typeface="Corbel" panose="020B0503020204020204"/>
        <a:ea typeface=""/>
        <a:cs typeface=""/>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Headlines</Template>
  <TotalTime>1099</TotalTime>
  <Words>3236</Words>
  <Application>Microsoft Macintosh PowerPoint</Application>
  <PresentationFormat>Widescreen</PresentationFormat>
  <Paragraphs>260</Paragraphs>
  <Slides>28</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Calibri</vt:lpstr>
      <vt:lpstr>Century Schoolbook</vt:lpstr>
      <vt:lpstr>Corbel</vt:lpstr>
      <vt:lpstr>Helvetica Neue</vt:lpstr>
      <vt:lpstr>Helvetica Neue Light</vt:lpstr>
      <vt:lpstr>Arial</vt:lpstr>
      <vt:lpstr>Arial</vt:lpstr>
      <vt:lpstr>Headlines</vt:lpstr>
      <vt:lpstr>No Way Out</vt:lpstr>
      <vt:lpstr>  Existential Motifs in Nordic Noir </vt:lpstr>
      <vt:lpstr>what is  existentialism?</vt:lpstr>
      <vt:lpstr>God is Dead Friedrich Nietzsche   </vt:lpstr>
      <vt:lpstr>existential  cinema    </vt:lpstr>
      <vt:lpstr>The Birth of Tragedy   Friedrich Nietzsche </vt:lpstr>
      <vt:lpstr>PowerPoint Presentation</vt:lpstr>
      <vt:lpstr>atheistic existentialism  basic concept</vt:lpstr>
      <vt:lpstr>Albert Camus</vt:lpstr>
      <vt:lpstr>is suicide an option? Albert Camus</vt:lpstr>
      <vt:lpstr>the absurd Albert Camus</vt:lpstr>
      <vt:lpstr>   Myth of Sisyphus  Albert Camus </vt:lpstr>
      <vt:lpstr>  Myth of Sisyphus  Albert Camus    Quotes </vt:lpstr>
      <vt:lpstr>the outsider  Albert Camus</vt:lpstr>
      <vt:lpstr>Soren Kierkegaard  take a ‘leap of faith’ </vt:lpstr>
      <vt:lpstr> Hamlet Shakespeare   To be, or not to be?</vt:lpstr>
      <vt:lpstr> Waiting for  Godot  Samuel Beckett </vt:lpstr>
      <vt:lpstr> Metamorphosis Franz Kafka   existential dread  alienation, loneliness  </vt:lpstr>
      <vt:lpstr>   The Scream Edvard Munch  a universal symbol of anxiety</vt:lpstr>
      <vt:lpstr>  Existential Motifs in Nordic Noir </vt:lpstr>
      <vt:lpstr>  the non-heroic hero</vt:lpstr>
      <vt:lpstr>  alienation and loneliness</vt:lpstr>
      <vt:lpstr>  existential  choice</vt:lpstr>
      <vt:lpstr>  man under the sentence of death</vt:lpstr>
      <vt:lpstr>  meaninglessness,purposelessness, the absurd</vt:lpstr>
      <vt:lpstr>  chaos, violence, paranoia</vt:lpstr>
      <vt:lpstr>sanctuary, ritual, order</vt:lpstr>
      <vt:lpstr>workshop  discussion 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EXISTENTIALISM</dc:title>
  <dc:creator>art-cr</dc:creator>
  <cp:lastModifiedBy>Rob Jones</cp:lastModifiedBy>
  <cp:revision>144</cp:revision>
  <dcterms:created xsi:type="dcterms:W3CDTF">2015-02-19T17:01:56Z</dcterms:created>
  <dcterms:modified xsi:type="dcterms:W3CDTF">2020-02-07T09:28:52Z</dcterms:modified>
</cp:coreProperties>
</file>