
<file path=[Content_Types].xml><?xml version="1.0" encoding="utf-8"?>
<Types xmlns="http://schemas.openxmlformats.org/package/2006/content-types">
  <Default Extension="jfif" ContentType="image/jpeg"/>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88" r:id="rId2"/>
    <p:sldId id="287" r:id="rId3"/>
    <p:sldId id="260" r:id="rId4"/>
    <p:sldId id="257" r:id="rId5"/>
    <p:sldId id="259" r:id="rId6"/>
    <p:sldId id="261" r:id="rId7"/>
    <p:sldId id="262" r:id="rId8"/>
    <p:sldId id="263" r:id="rId9"/>
    <p:sldId id="264" r:id="rId10"/>
    <p:sldId id="265" r:id="rId11"/>
    <p:sldId id="266" r:id="rId12"/>
    <p:sldId id="267" r:id="rId13"/>
    <p:sldId id="268" r:id="rId14"/>
    <p:sldId id="270" r:id="rId15"/>
    <p:sldId id="271"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8" autoAdjust="0"/>
    <p:restoredTop sz="94660"/>
  </p:normalViewPr>
  <p:slideViewPr>
    <p:cSldViewPr snapToGrid="0">
      <p:cViewPr>
        <p:scale>
          <a:sx n="83" d="100"/>
          <a:sy n="83" d="100"/>
        </p:scale>
        <p:origin x="45"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F3FE4B-A6FE-486A-A573-33EA52D6ACB0}" type="datetimeFigureOut">
              <a:rPr lang="en-GB" smtClean="0"/>
              <a:t>22/02/2021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33E1EE-27EA-40BC-87E5-8EB349F045A5}" type="slidenum">
              <a:rPr lang="en-GB" smtClean="0"/>
              <a:t>‹#›</a:t>
            </a:fld>
            <a:endParaRPr lang="en-GB"/>
          </a:p>
        </p:txBody>
      </p:sp>
    </p:spTree>
    <p:extLst>
      <p:ext uri="{BB962C8B-B14F-4D97-AF65-F5344CB8AC3E}">
        <p14:creationId xmlns:p14="http://schemas.microsoft.com/office/powerpoint/2010/main" val="1777271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E70CE61-6D72-4957-9726-08D9CEB87B17}" type="slidenum">
              <a:rPr lang="en-GB" altLang="en-US" smtClean="0">
                <a:latin typeface="Arial" panose="020B0604020202020204" pitchFamily="34" charset="0"/>
              </a:rPr>
              <a:pPr>
                <a:spcBef>
                  <a:spcPct val="0"/>
                </a:spcBef>
              </a:pPr>
              <a:t>6</a:t>
            </a:fld>
            <a:endParaRPr lang="en-GB" altLang="en-US" smtClean="0">
              <a:latin typeface="Arial" panose="020B0604020202020204" pitchFamily="34" charset="0"/>
            </a:endParaRPr>
          </a:p>
        </p:txBody>
      </p:sp>
      <p:sp>
        <p:nvSpPr>
          <p:cNvPr id="4301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i="1" smtClean="0"/>
              <a:t>Gene expression analysis</a:t>
            </a:r>
            <a:r>
              <a:rPr lang="en-US" altLang="en-US" smtClean="0"/>
              <a:t>: In each and every organism, different genes are expressed in different cell and tissue types (spatial differences) and at different developmental stages (temporal differences). Analysis of these variations in gene expression will lead to a better understanding of disease states, targeting of drugs to specific cells, tissues or individuals, development of agricultural products, </a:t>
            </a:r>
            <a:r>
              <a:rPr lang="en-US" altLang="en-US" i="1" smtClean="0"/>
              <a:t>etc</a:t>
            </a:r>
            <a:r>
              <a:rPr lang="en-US" altLang="en-US" smtClean="0"/>
              <a:t>. Some computational tools available to perform such analyses will be discussed. </a:t>
            </a:r>
          </a:p>
          <a:p>
            <a:pPr eaLnBrk="1" hangingPunct="1"/>
            <a:endParaRPr lang="en-US" altLang="en-US" smtClean="0"/>
          </a:p>
        </p:txBody>
      </p:sp>
    </p:spTree>
    <p:extLst>
      <p:ext uri="{BB962C8B-B14F-4D97-AF65-F5344CB8AC3E}">
        <p14:creationId xmlns:p14="http://schemas.microsoft.com/office/powerpoint/2010/main" val="13904796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EE6E76B-ADE8-4E9A-A404-B75C21017637}" type="slidenum">
              <a:rPr lang="en-GB" altLang="en-US" smtClean="0">
                <a:latin typeface="Arial" panose="020B0604020202020204" pitchFamily="34" charset="0"/>
              </a:rPr>
              <a:pPr>
                <a:spcBef>
                  <a:spcPct val="0"/>
                </a:spcBef>
              </a:pPr>
              <a:t>12</a:t>
            </a:fld>
            <a:endParaRPr lang="en-GB" altLang="en-US" smtClean="0">
              <a:latin typeface="Arial" panose="020B0604020202020204" pitchFamily="34" charset="0"/>
            </a:endParaRPr>
          </a:p>
        </p:txBody>
      </p:sp>
      <p:sp>
        <p:nvSpPr>
          <p:cNvPr id="5017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8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Tree>
    <p:extLst>
      <p:ext uri="{BB962C8B-B14F-4D97-AF65-F5344CB8AC3E}">
        <p14:creationId xmlns:p14="http://schemas.microsoft.com/office/powerpoint/2010/main" val="15188471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CB401DF-FB1E-4AE1-B1B0-C559C259CAAC}" type="slidenum">
              <a:rPr lang="en-GB" altLang="en-US" smtClean="0">
                <a:latin typeface="Arial" panose="020B0604020202020204" pitchFamily="34" charset="0"/>
              </a:rPr>
              <a:pPr>
                <a:spcBef>
                  <a:spcPct val="0"/>
                </a:spcBef>
              </a:pPr>
              <a:t>15</a:t>
            </a:fld>
            <a:endParaRPr lang="en-GB" altLang="en-US" smtClean="0">
              <a:latin typeface="Arial" panose="020B0604020202020204" pitchFamily="34" charset="0"/>
            </a:endParaRPr>
          </a:p>
        </p:txBody>
      </p:sp>
      <p:sp>
        <p:nvSpPr>
          <p:cNvPr id="552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30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Tree>
    <p:extLst>
      <p:ext uri="{BB962C8B-B14F-4D97-AF65-F5344CB8AC3E}">
        <p14:creationId xmlns:p14="http://schemas.microsoft.com/office/powerpoint/2010/main" val="22295351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573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05AB3DF-72C2-446C-A67C-705463D9F194}" type="slidenum">
              <a:rPr lang="en-GB" altLang="en-US" smtClean="0"/>
              <a:pPr/>
              <a:t>16</a:t>
            </a:fld>
            <a:endParaRPr lang="en-GB" altLang="en-US" smtClean="0"/>
          </a:p>
        </p:txBody>
      </p:sp>
    </p:spTree>
    <p:extLst>
      <p:ext uri="{BB962C8B-B14F-4D97-AF65-F5344CB8AC3E}">
        <p14:creationId xmlns:p14="http://schemas.microsoft.com/office/powerpoint/2010/main" val="14327072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440F6B8-B583-4824-B841-EF0D82872493}" type="slidenum">
              <a:rPr lang="en-GB" altLang="en-US" smtClean="0">
                <a:latin typeface="Arial" panose="020B0604020202020204" pitchFamily="34" charset="0"/>
              </a:rPr>
              <a:pPr>
                <a:spcBef>
                  <a:spcPct val="0"/>
                </a:spcBef>
              </a:pPr>
              <a:t>19</a:t>
            </a:fld>
            <a:endParaRPr lang="en-GB" altLang="en-US" smtClean="0">
              <a:latin typeface="Arial" panose="020B0604020202020204" pitchFamily="34" charset="0"/>
            </a:endParaRPr>
          </a:p>
        </p:txBody>
      </p:sp>
      <p:sp>
        <p:nvSpPr>
          <p:cNvPr id="6144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Tree>
    <p:extLst>
      <p:ext uri="{BB962C8B-B14F-4D97-AF65-F5344CB8AC3E}">
        <p14:creationId xmlns:p14="http://schemas.microsoft.com/office/powerpoint/2010/main" val="1826740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BD0B29B-A3BB-4355-AB20-503D916FA438}" type="slidenum">
              <a:rPr lang="en-GB" altLang="en-US" smtClean="0">
                <a:latin typeface="Arial" panose="020B0604020202020204" pitchFamily="34" charset="0"/>
              </a:rPr>
              <a:pPr>
                <a:spcBef>
                  <a:spcPct val="0"/>
                </a:spcBef>
              </a:pPr>
              <a:t>21</a:t>
            </a:fld>
            <a:endParaRPr lang="en-GB" altLang="en-US" smtClean="0">
              <a:latin typeface="Arial" panose="020B0604020202020204" pitchFamily="34" charset="0"/>
            </a:endParaRPr>
          </a:p>
        </p:txBody>
      </p:sp>
      <p:sp>
        <p:nvSpPr>
          <p:cNvPr id="6451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Tree>
    <p:extLst>
      <p:ext uri="{BB962C8B-B14F-4D97-AF65-F5344CB8AC3E}">
        <p14:creationId xmlns:p14="http://schemas.microsoft.com/office/powerpoint/2010/main" val="9089139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62B10A7-E021-4CF2-B53D-C2BF6E2C1A64}" type="datetimeFigureOut">
              <a:rPr lang="en-GB" smtClean="0"/>
              <a:t>22/02/2021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7D4D75-033E-474C-8E48-ED1F084CBF27}" type="slidenum">
              <a:rPr lang="en-GB" smtClean="0"/>
              <a:t>‹#›</a:t>
            </a:fld>
            <a:endParaRPr lang="en-GB"/>
          </a:p>
        </p:txBody>
      </p:sp>
    </p:spTree>
    <p:extLst>
      <p:ext uri="{BB962C8B-B14F-4D97-AF65-F5344CB8AC3E}">
        <p14:creationId xmlns:p14="http://schemas.microsoft.com/office/powerpoint/2010/main" val="7680704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62B10A7-E021-4CF2-B53D-C2BF6E2C1A64}" type="datetimeFigureOut">
              <a:rPr lang="en-GB" smtClean="0"/>
              <a:t>22/02/2021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7D4D75-033E-474C-8E48-ED1F084CBF27}" type="slidenum">
              <a:rPr lang="en-GB" smtClean="0"/>
              <a:t>‹#›</a:t>
            </a:fld>
            <a:endParaRPr lang="en-GB"/>
          </a:p>
        </p:txBody>
      </p:sp>
    </p:spTree>
    <p:extLst>
      <p:ext uri="{BB962C8B-B14F-4D97-AF65-F5344CB8AC3E}">
        <p14:creationId xmlns:p14="http://schemas.microsoft.com/office/powerpoint/2010/main" val="1501607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2B10A7-E021-4CF2-B53D-C2BF6E2C1A64}" type="datetimeFigureOut">
              <a:rPr lang="en-GB" smtClean="0"/>
              <a:t>22/02/2021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7D4D75-033E-474C-8E48-ED1F084CBF27}" type="slidenum">
              <a:rPr lang="en-GB" smtClean="0"/>
              <a:t>‹#›</a:t>
            </a:fld>
            <a:endParaRPr lang="en-GB"/>
          </a:p>
        </p:txBody>
      </p:sp>
    </p:spTree>
    <p:extLst>
      <p:ext uri="{BB962C8B-B14F-4D97-AF65-F5344CB8AC3E}">
        <p14:creationId xmlns:p14="http://schemas.microsoft.com/office/powerpoint/2010/main" val="19589017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62B10A7-E021-4CF2-B53D-C2BF6E2C1A64}" type="datetimeFigureOut">
              <a:rPr lang="en-GB" smtClean="0"/>
              <a:t>22/02/2021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7D4D75-033E-474C-8E48-ED1F084CBF27}" type="slidenum">
              <a:rPr lang="en-GB" smtClean="0"/>
              <a:t>‹#›</a:t>
            </a:fld>
            <a:endParaRPr lang="en-GB"/>
          </a:p>
        </p:txBody>
      </p:sp>
    </p:spTree>
    <p:extLst>
      <p:ext uri="{BB962C8B-B14F-4D97-AF65-F5344CB8AC3E}">
        <p14:creationId xmlns:p14="http://schemas.microsoft.com/office/powerpoint/2010/main" val="1192542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62B10A7-E021-4CF2-B53D-C2BF6E2C1A64}" type="datetimeFigureOut">
              <a:rPr lang="en-GB" smtClean="0"/>
              <a:t>22/02/2021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7D4D75-033E-474C-8E48-ED1F084CBF27}" type="slidenum">
              <a:rPr lang="en-GB" smtClean="0"/>
              <a:t>‹#›</a:t>
            </a:fld>
            <a:endParaRPr lang="en-GB"/>
          </a:p>
        </p:txBody>
      </p:sp>
    </p:spTree>
    <p:extLst>
      <p:ext uri="{BB962C8B-B14F-4D97-AF65-F5344CB8AC3E}">
        <p14:creationId xmlns:p14="http://schemas.microsoft.com/office/powerpoint/2010/main" val="1225108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62B10A7-E021-4CF2-B53D-C2BF6E2C1A64}" type="datetimeFigureOut">
              <a:rPr lang="en-GB" smtClean="0"/>
              <a:t>22/02/2021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7D4D75-033E-474C-8E48-ED1F084CBF27}" type="slidenum">
              <a:rPr lang="en-GB" smtClean="0"/>
              <a:t>‹#›</a:t>
            </a:fld>
            <a:endParaRPr lang="en-GB"/>
          </a:p>
        </p:txBody>
      </p:sp>
    </p:spTree>
    <p:extLst>
      <p:ext uri="{BB962C8B-B14F-4D97-AF65-F5344CB8AC3E}">
        <p14:creationId xmlns:p14="http://schemas.microsoft.com/office/powerpoint/2010/main" val="1898022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2B10A7-E021-4CF2-B53D-C2BF6E2C1A64}" type="datetimeFigureOut">
              <a:rPr lang="en-GB" smtClean="0"/>
              <a:t>22/02/2021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A7D4D75-033E-474C-8E48-ED1F084CBF27}" type="slidenum">
              <a:rPr lang="en-GB" smtClean="0"/>
              <a:t>‹#›</a:t>
            </a:fld>
            <a:endParaRPr lang="en-GB"/>
          </a:p>
        </p:txBody>
      </p:sp>
    </p:spTree>
    <p:extLst>
      <p:ext uri="{BB962C8B-B14F-4D97-AF65-F5344CB8AC3E}">
        <p14:creationId xmlns:p14="http://schemas.microsoft.com/office/powerpoint/2010/main" val="3679737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62B10A7-E021-4CF2-B53D-C2BF6E2C1A64}" type="datetimeFigureOut">
              <a:rPr lang="en-GB" smtClean="0"/>
              <a:t>22/02/2021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7D4D75-033E-474C-8E48-ED1F084CBF27}" type="slidenum">
              <a:rPr lang="en-GB" smtClean="0"/>
              <a:t>‹#›</a:t>
            </a:fld>
            <a:endParaRPr lang="en-GB"/>
          </a:p>
        </p:txBody>
      </p:sp>
    </p:spTree>
    <p:extLst>
      <p:ext uri="{BB962C8B-B14F-4D97-AF65-F5344CB8AC3E}">
        <p14:creationId xmlns:p14="http://schemas.microsoft.com/office/powerpoint/2010/main" val="2001398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62B10A7-E021-4CF2-B53D-C2BF6E2C1A64}" type="datetimeFigureOut">
              <a:rPr lang="en-GB" smtClean="0"/>
              <a:t>22/02/2021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7D4D75-033E-474C-8E48-ED1F084CBF27}" type="slidenum">
              <a:rPr lang="en-GB" smtClean="0"/>
              <a:t>‹#›</a:t>
            </a:fld>
            <a:endParaRPr lang="en-GB"/>
          </a:p>
        </p:txBody>
      </p:sp>
    </p:spTree>
    <p:extLst>
      <p:ext uri="{BB962C8B-B14F-4D97-AF65-F5344CB8AC3E}">
        <p14:creationId xmlns:p14="http://schemas.microsoft.com/office/powerpoint/2010/main" val="1315619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62B10A7-E021-4CF2-B53D-C2BF6E2C1A64}" type="datetimeFigureOut">
              <a:rPr lang="en-GB" smtClean="0"/>
              <a:t>22/02/2021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7D4D75-033E-474C-8E48-ED1F084CBF27}" type="slidenum">
              <a:rPr lang="en-GB" smtClean="0"/>
              <a:t>‹#›</a:t>
            </a:fld>
            <a:endParaRPr lang="en-GB"/>
          </a:p>
        </p:txBody>
      </p:sp>
    </p:spTree>
    <p:extLst>
      <p:ext uri="{BB962C8B-B14F-4D97-AF65-F5344CB8AC3E}">
        <p14:creationId xmlns:p14="http://schemas.microsoft.com/office/powerpoint/2010/main" val="14293165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62B10A7-E021-4CF2-B53D-C2BF6E2C1A64}" type="datetimeFigureOut">
              <a:rPr lang="en-GB" smtClean="0"/>
              <a:t>22/02/2021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7D4D75-033E-474C-8E48-ED1F084CBF27}" type="slidenum">
              <a:rPr lang="en-GB" smtClean="0"/>
              <a:t>‹#›</a:t>
            </a:fld>
            <a:endParaRPr lang="en-GB"/>
          </a:p>
        </p:txBody>
      </p:sp>
    </p:spTree>
    <p:extLst>
      <p:ext uri="{BB962C8B-B14F-4D97-AF65-F5344CB8AC3E}">
        <p14:creationId xmlns:p14="http://schemas.microsoft.com/office/powerpoint/2010/main" val="18564631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9CEAE66-AA62-42AB-B183-DAD34CCC049E}" type="slidenum">
              <a:rPr lang="en-GB" altLang="en-US"/>
              <a:pPr>
                <a:defRPr/>
              </a:pPr>
              <a:t>‹#›</a:t>
            </a:fld>
            <a:endParaRPr lang="en-GB" altLang="en-US"/>
          </a:p>
        </p:txBody>
      </p:sp>
    </p:spTree>
    <p:extLst>
      <p:ext uri="{BB962C8B-B14F-4D97-AF65-F5344CB8AC3E}">
        <p14:creationId xmlns:p14="http://schemas.microsoft.com/office/powerpoint/2010/main" val="31936716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hart">
  <p:cSld name="Title, Text and Ch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hart Placeholder 3"/>
          <p:cNvSpPr>
            <a:spLocks noGrp="1"/>
          </p:cNvSpPr>
          <p:nvPr>
            <p:ph type="chart" sz="half" idx="2"/>
          </p:nvPr>
        </p:nvSpPr>
        <p:spPr>
          <a:xfrm>
            <a:off x="6197600" y="1600201"/>
            <a:ext cx="5384800" cy="4525963"/>
          </a:xfrm>
        </p:spPr>
        <p:txBody>
          <a:bodyPr rtlCol="0">
            <a:normAutofit/>
          </a:bodyPr>
          <a:lstStyle/>
          <a:p>
            <a:pPr lvl="0"/>
            <a:endParaRPr lang="en-US" noProof="0" smtClean="0"/>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284B8FC9-77E9-4AAB-8065-8001E6EB79C8}" type="slidenum">
              <a:rPr lang="en-GB" altLang="en-US"/>
              <a:pPr>
                <a:defRPr/>
              </a:pPr>
              <a:t>‹#›</a:t>
            </a:fld>
            <a:endParaRPr lang="en-GB" altLang="en-US"/>
          </a:p>
        </p:txBody>
      </p:sp>
    </p:spTree>
    <p:extLst>
      <p:ext uri="{BB962C8B-B14F-4D97-AF65-F5344CB8AC3E}">
        <p14:creationId xmlns:p14="http://schemas.microsoft.com/office/powerpoint/2010/main" val="37837472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6197600" y="1600200"/>
            <a:ext cx="53848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6197600" y="3938589"/>
            <a:ext cx="53848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Date Placeholder 3"/>
          <p:cNvSpPr>
            <a:spLocks noGrp="1"/>
          </p:cNvSpPr>
          <p:nvPr>
            <p:ph type="dt" sz="half" idx="10"/>
          </p:nvPr>
        </p:nvSpPr>
        <p:spPr/>
        <p:txBody>
          <a:bodyPr/>
          <a:lstStyle>
            <a:lvl1pPr>
              <a:defRPr/>
            </a:lvl1pPr>
          </a:lstStyle>
          <a:p>
            <a:pPr>
              <a:defRPr/>
            </a:pPr>
            <a:endParaRPr lang="en-GB" altLang="en-US"/>
          </a:p>
        </p:txBody>
      </p:sp>
      <p:sp>
        <p:nvSpPr>
          <p:cNvPr id="7" name="Footer Placeholder 4"/>
          <p:cNvSpPr>
            <a:spLocks noGrp="1"/>
          </p:cNvSpPr>
          <p:nvPr>
            <p:ph type="ftr" sz="quarter" idx="11"/>
          </p:nvPr>
        </p:nvSpPr>
        <p:spPr/>
        <p:txBody>
          <a:bodyPr/>
          <a:lstStyle>
            <a:lvl1pPr>
              <a:defRPr/>
            </a:lvl1pPr>
          </a:lstStyle>
          <a:p>
            <a:pPr>
              <a:defRPr/>
            </a:pPr>
            <a:endParaRPr lang="en-GB" altLang="en-US"/>
          </a:p>
        </p:txBody>
      </p:sp>
      <p:sp>
        <p:nvSpPr>
          <p:cNvPr id="8" name="Slide Number Placeholder 5"/>
          <p:cNvSpPr>
            <a:spLocks noGrp="1"/>
          </p:cNvSpPr>
          <p:nvPr>
            <p:ph type="sldNum" sz="quarter" idx="12"/>
          </p:nvPr>
        </p:nvSpPr>
        <p:spPr/>
        <p:txBody>
          <a:bodyPr/>
          <a:lstStyle>
            <a:lvl1pPr>
              <a:defRPr/>
            </a:lvl1pPr>
          </a:lstStyle>
          <a:p>
            <a:pPr>
              <a:defRPr/>
            </a:pPr>
            <a:fld id="{F2D0F3D8-EAE3-4068-A1C1-C6E04A8C1AB9}" type="slidenum">
              <a:rPr lang="en-GB" altLang="en-US"/>
              <a:pPr>
                <a:defRPr/>
              </a:pPr>
              <a:t>‹#›</a:t>
            </a:fld>
            <a:endParaRPr lang="en-GB" altLang="en-US"/>
          </a:p>
        </p:txBody>
      </p:sp>
    </p:spTree>
    <p:extLst>
      <p:ext uri="{BB962C8B-B14F-4D97-AF65-F5344CB8AC3E}">
        <p14:creationId xmlns:p14="http://schemas.microsoft.com/office/powerpoint/2010/main" val="17536178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US"/>
          </a:p>
        </p:txBody>
      </p:sp>
      <p:sp>
        <p:nvSpPr>
          <p:cNvPr id="3" name="SmartArt Placeholder 2"/>
          <p:cNvSpPr>
            <a:spLocks noGrp="1"/>
          </p:cNvSpPr>
          <p:nvPr>
            <p:ph type="dgm" idx="1"/>
          </p:nvPr>
        </p:nvSpPr>
        <p:spPr>
          <a:xfrm>
            <a:off x="609600" y="1600201"/>
            <a:ext cx="10972800" cy="4525963"/>
          </a:xfrm>
        </p:spPr>
        <p:txBody>
          <a:bodyPr rtlCol="0">
            <a:normAutofit/>
          </a:bodyPr>
          <a:lstStyle/>
          <a:p>
            <a:pPr lvl="0"/>
            <a:endParaRPr lang="en-US" noProof="0" smtClean="0"/>
          </a:p>
        </p:txBody>
      </p:sp>
      <p:sp>
        <p:nvSpPr>
          <p:cNvPr id="4" name="Date Placeholder 3"/>
          <p:cNvSpPr>
            <a:spLocks noGrp="1"/>
          </p:cNvSpPr>
          <p:nvPr>
            <p:ph type="dt" sz="half" idx="10"/>
          </p:nvPr>
        </p:nvSpPr>
        <p:spPr/>
        <p:txBody>
          <a:bodyPr/>
          <a:lstStyle>
            <a:lvl1pPr>
              <a:defRPr/>
            </a:lvl1pPr>
          </a:lstStyle>
          <a:p>
            <a:pPr>
              <a:defRPr/>
            </a:pPr>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9DA2BA3-C832-4D91-B51F-6B95AE327DC6}" type="slidenum">
              <a:rPr lang="en-GB" altLang="en-US"/>
              <a:pPr>
                <a:defRPr/>
              </a:pPr>
              <a:t>‹#›</a:t>
            </a:fld>
            <a:endParaRPr lang="en-GB" altLang="en-US"/>
          </a:p>
        </p:txBody>
      </p:sp>
    </p:spTree>
    <p:extLst>
      <p:ext uri="{BB962C8B-B14F-4D97-AF65-F5344CB8AC3E}">
        <p14:creationId xmlns:p14="http://schemas.microsoft.com/office/powerpoint/2010/main" val="3982105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2B10A7-E021-4CF2-B53D-C2BF6E2C1A64}" type="datetimeFigureOut">
              <a:rPr lang="en-GB" smtClean="0"/>
              <a:t>22/02/2021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A7D4D75-033E-474C-8E48-ED1F084CBF27}" type="slidenum">
              <a:rPr lang="en-GB" smtClean="0"/>
              <a:t>‹#›</a:t>
            </a:fld>
            <a:endParaRPr lang="en-GB"/>
          </a:p>
        </p:txBody>
      </p:sp>
    </p:spTree>
    <p:extLst>
      <p:ext uri="{BB962C8B-B14F-4D97-AF65-F5344CB8AC3E}">
        <p14:creationId xmlns:p14="http://schemas.microsoft.com/office/powerpoint/2010/main" val="7477336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youtube.com/watch?v=OEWOZS_JTgk"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fif"/><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8" Type="http://schemas.openxmlformats.org/officeDocument/2006/relationships/hyperlink" Target="https://ghr.nlm.nih.gov/gene/MLPH" TargetMode="External"/><Relationship Id="rId13" Type="http://schemas.openxmlformats.org/officeDocument/2006/relationships/hyperlink" Target="https://ghr.nlm.nih.gov/gene/SLC24A5" TargetMode="External"/><Relationship Id="rId18" Type="http://schemas.openxmlformats.org/officeDocument/2006/relationships/hyperlink" Target="https://ghr.nlm.nih.gov/gene/HERC2" TargetMode="External"/><Relationship Id="rId3" Type="http://schemas.openxmlformats.org/officeDocument/2006/relationships/hyperlink" Target="https://ghr.nlm.nih.gov/gene/ASIP" TargetMode="External"/><Relationship Id="rId21" Type="http://schemas.openxmlformats.org/officeDocument/2006/relationships/hyperlink" Target="https://ghr.nlm.nih.gov/gene/SLC24A4" TargetMode="External"/><Relationship Id="rId7" Type="http://schemas.openxmlformats.org/officeDocument/2006/relationships/hyperlink" Target="https://ghr.nlm.nih.gov/gene/KITLG" TargetMode="External"/><Relationship Id="rId12" Type="http://schemas.openxmlformats.org/officeDocument/2006/relationships/hyperlink" Target="https://ghr.nlm.nih.gov/gene/SLC45A2" TargetMode="External"/><Relationship Id="rId17" Type="http://schemas.openxmlformats.org/officeDocument/2006/relationships/hyperlink" Target="https://ghr.nlm.nih.gov/gene/GNAS" TargetMode="External"/><Relationship Id="rId2" Type="http://schemas.openxmlformats.org/officeDocument/2006/relationships/image" Target="../media/image8.png"/><Relationship Id="rId16" Type="http://schemas.openxmlformats.org/officeDocument/2006/relationships/hyperlink" Target="https://ghr.nlm.nih.gov/gene/ERCC6" TargetMode="External"/><Relationship Id="rId20" Type="http://schemas.openxmlformats.org/officeDocument/2006/relationships/hyperlink" Target="https://ghr.nlm.nih.gov/gene/OBSCN" TargetMode="External"/><Relationship Id="rId1" Type="http://schemas.openxmlformats.org/officeDocument/2006/relationships/slideLayout" Target="../slideLayouts/slideLayout12.xml"/><Relationship Id="rId6" Type="http://schemas.openxmlformats.org/officeDocument/2006/relationships/hyperlink" Target="https://ghr.nlm.nih.gov/gene/HPS3" TargetMode="External"/><Relationship Id="rId11" Type="http://schemas.openxmlformats.org/officeDocument/2006/relationships/hyperlink" Target="https://ghr.nlm.nih.gov/gene/OCA2" TargetMode="External"/><Relationship Id="rId5" Type="http://schemas.openxmlformats.org/officeDocument/2006/relationships/hyperlink" Target="https://ghr.nlm.nih.gov/gene/GPR143" TargetMode="External"/><Relationship Id="rId15" Type="http://schemas.openxmlformats.org/officeDocument/2006/relationships/hyperlink" Target="https://ghr.nlm.nih.gov/gene/TYR" TargetMode="External"/><Relationship Id="rId23" Type="http://schemas.openxmlformats.org/officeDocument/2006/relationships/hyperlink" Target="https://ghr.nlm.nih.gov/gene/MITF" TargetMode="External"/><Relationship Id="rId10" Type="http://schemas.openxmlformats.org/officeDocument/2006/relationships/hyperlink" Target="https://ghr.nlm.nih.gov/gene/MYO7A" TargetMode="External"/><Relationship Id="rId19" Type="http://schemas.openxmlformats.org/officeDocument/2006/relationships/hyperlink" Target="https://ghr.nlm.nih.gov/gene/IRF4" TargetMode="External"/><Relationship Id="rId4" Type="http://schemas.openxmlformats.org/officeDocument/2006/relationships/hyperlink" Target="https://ghr.nlm.nih.gov/gene/DTNBP1" TargetMode="External"/><Relationship Id="rId9" Type="http://schemas.openxmlformats.org/officeDocument/2006/relationships/hyperlink" Target="https://ghr.nlm.nih.gov/gene/MYO5A" TargetMode="External"/><Relationship Id="rId14" Type="http://schemas.openxmlformats.org/officeDocument/2006/relationships/hyperlink" Target="https://ghr.nlm.nih.gov/gene/TYRP1" TargetMode="External"/><Relationship Id="rId22" Type="http://schemas.openxmlformats.org/officeDocument/2006/relationships/hyperlink" Target="https://ghr.nlm.nih.gov/gene/TPCN2"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upload.wikimedia.org/wikipedia/en/1/11/AMY1gene.pn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hyperlink" Target="http://www.youtube.com/watch?v=41_Ne5mS2ls&amp;feature=related" TargetMode="External"/><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upload.wikimedia.org/wikipedia/en/1/11/AMY1gene.png"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youtube.com/watch?v=5bLEDd-PSTQ"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838200" y="365126"/>
            <a:ext cx="10515600" cy="911584"/>
          </a:xfrm>
        </p:spPr>
        <p:txBody>
          <a:bodyPr/>
          <a:lstStyle/>
          <a:p>
            <a:pPr algn="ctr"/>
            <a:r>
              <a:rPr lang="en-US" altLang="en-US" dirty="0" smtClean="0"/>
              <a:t>DNA &amp; Proteins</a:t>
            </a:r>
            <a:endParaRPr lang="en-US" altLang="en-US" dirty="0" smtClean="0"/>
          </a:p>
        </p:txBody>
      </p:sp>
      <p:sp>
        <p:nvSpPr>
          <p:cNvPr id="38915" name="Rectangle 3"/>
          <p:cNvSpPr>
            <a:spLocks noGrp="1" noChangeArrowheads="1"/>
          </p:cNvSpPr>
          <p:nvPr>
            <p:ph idx="1"/>
          </p:nvPr>
        </p:nvSpPr>
        <p:spPr>
          <a:xfrm>
            <a:off x="385313" y="1196975"/>
            <a:ext cx="9825487" cy="4929188"/>
          </a:xfrm>
        </p:spPr>
        <p:txBody>
          <a:bodyPr/>
          <a:lstStyle/>
          <a:p>
            <a:pPr marL="0" indent="0">
              <a:buNone/>
              <a:defRPr/>
            </a:pPr>
            <a:r>
              <a:rPr lang="en-GB" altLang="en-US" dirty="0" smtClean="0"/>
              <a:t>Proteins are the </a:t>
            </a:r>
            <a:r>
              <a:rPr lang="en-GB" altLang="en-US" i="1" dirty="0" smtClean="0"/>
              <a:t>functional units</a:t>
            </a:r>
            <a:r>
              <a:rPr lang="en-GB" altLang="en-US" dirty="0" smtClean="0"/>
              <a:t> of life.</a:t>
            </a:r>
          </a:p>
          <a:p>
            <a:pPr marL="0" indent="0" algn="ctr">
              <a:buNone/>
              <a:defRPr/>
            </a:pPr>
            <a:r>
              <a:rPr lang="en-GB" altLang="en-US" dirty="0" smtClean="0">
                <a:solidFill>
                  <a:srgbClr val="FF0000"/>
                </a:solidFill>
              </a:rPr>
              <a:t>DNA </a:t>
            </a:r>
            <a:r>
              <a:rPr lang="en-GB" altLang="en-US" dirty="0" smtClean="0">
                <a:solidFill>
                  <a:srgbClr val="FF0000"/>
                </a:solidFill>
              </a:rPr>
              <a:t>copied to mRNA </a:t>
            </a:r>
            <a:r>
              <a:rPr lang="en-GB" altLang="en-US" dirty="0" smtClean="0">
                <a:solidFill>
                  <a:srgbClr val="FF0000"/>
                </a:solidFill>
              </a:rPr>
              <a:t>makes Protein</a:t>
            </a:r>
          </a:p>
          <a:p>
            <a:pPr eaLnBrk="1" hangingPunct="1">
              <a:defRPr/>
            </a:pPr>
            <a:endParaRPr lang="en-GB" altLang="en-US" dirty="0" smtClean="0"/>
          </a:p>
          <a:p>
            <a:pPr eaLnBrk="1" hangingPunct="1">
              <a:buFontTx/>
              <a:buNone/>
              <a:defRPr/>
            </a:pPr>
            <a:endParaRPr lang="en-US" altLang="en-US" dirty="0" smtClean="0"/>
          </a:p>
        </p:txBody>
      </p:sp>
      <p:sp>
        <p:nvSpPr>
          <p:cNvPr id="38916" name="AutoShape 5" descr="9k="/>
          <p:cNvSpPr>
            <a:spLocks noChangeAspect="1" noChangeArrowheads="1"/>
          </p:cNvSpPr>
          <p:nvPr/>
        </p:nvSpPr>
        <p:spPr bwMode="auto">
          <a:xfrm>
            <a:off x="1679575" y="460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38917" name="AutoShape 7" descr="9k="/>
          <p:cNvSpPr>
            <a:spLocks noChangeAspect="1" noChangeArrowheads="1"/>
          </p:cNvSpPr>
          <p:nvPr/>
        </p:nvSpPr>
        <p:spPr bwMode="auto">
          <a:xfrm>
            <a:off x="1679575" y="460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pic>
        <p:nvPicPr>
          <p:cNvPr id="38918" name="Picture 9" descr="i7_i6_primary-secondary-teritiary-quaternary-structures-of-haemoglob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75050" y="2289175"/>
            <a:ext cx="5010150" cy="3803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9" name="Rectangle 3"/>
          <p:cNvSpPr txBox="1">
            <a:spLocks noChangeArrowheads="1"/>
          </p:cNvSpPr>
          <p:nvPr/>
        </p:nvSpPr>
        <p:spPr bwMode="auto">
          <a:xfrm>
            <a:off x="1679576" y="6092826"/>
            <a:ext cx="8569325"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Tx/>
              <a:buChar char="•"/>
            </a:pPr>
            <a:r>
              <a:rPr lang="en-GB" altLang="en-US" sz="2800">
                <a:latin typeface="Arial" panose="020B0604020202020204" pitchFamily="34" charset="0"/>
                <a:hlinkClick r:id="rId3"/>
              </a:rPr>
              <a:t>http://www.youtube.com/watch?v=OEWOZS_JTgk</a:t>
            </a:r>
            <a:r>
              <a:rPr lang="en-GB" altLang="en-US" sz="2800">
                <a:latin typeface="Arial" panose="020B0604020202020204" pitchFamily="34" charset="0"/>
              </a:rPr>
              <a:t> </a:t>
            </a:r>
          </a:p>
        </p:txBody>
      </p:sp>
    </p:spTree>
    <p:extLst>
      <p:ext uri="{BB962C8B-B14F-4D97-AF65-F5344CB8AC3E}">
        <p14:creationId xmlns:p14="http://schemas.microsoft.com/office/powerpoint/2010/main" val="174647789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529087"/>
            <a:ext cx="9144000" cy="851139"/>
          </a:xfrm>
        </p:spPr>
        <p:txBody>
          <a:bodyPr>
            <a:normAutofit fontScale="90000"/>
          </a:bodyPr>
          <a:lstStyle/>
          <a:p>
            <a:r>
              <a:rPr lang="en-GB" dirty="0" smtClean="0"/>
              <a:t>Gene Expression</a:t>
            </a:r>
            <a:endParaRPr lang="en-GB" dirty="0"/>
          </a:p>
        </p:txBody>
      </p:sp>
      <p:sp>
        <p:nvSpPr>
          <p:cNvPr id="3" name="Subtitle 2"/>
          <p:cNvSpPr>
            <a:spLocks noGrp="1"/>
          </p:cNvSpPr>
          <p:nvPr>
            <p:ph type="subTitle" idx="1"/>
          </p:nvPr>
        </p:nvSpPr>
        <p:spPr>
          <a:xfrm>
            <a:off x="6722852" y="1932317"/>
            <a:ext cx="5066582" cy="3325483"/>
          </a:xfrm>
        </p:spPr>
        <p:txBody>
          <a:bodyPr/>
          <a:lstStyle/>
          <a:p>
            <a:r>
              <a:rPr lang="en-GB" dirty="0" smtClean="0"/>
              <a:t>The processes by which information stored on a gene is copied and used to synthesise a protein</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5093" y="1380226"/>
            <a:ext cx="5202267" cy="5202267"/>
          </a:xfrm>
          <a:prstGeom prst="rect">
            <a:avLst/>
          </a:prstGeom>
        </p:spPr>
      </p:pic>
    </p:spTree>
    <p:extLst>
      <p:ext uri="{BB962C8B-B14F-4D97-AF65-F5344CB8AC3E}">
        <p14:creationId xmlns:p14="http://schemas.microsoft.com/office/powerpoint/2010/main" val="3201237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ctrTitle"/>
          </p:nvPr>
        </p:nvSpPr>
        <p:spPr>
          <a:xfrm>
            <a:off x="2208213" y="260350"/>
            <a:ext cx="7772400" cy="865188"/>
          </a:xfrm>
        </p:spPr>
        <p:txBody>
          <a:bodyPr>
            <a:normAutofit fontScale="90000"/>
          </a:bodyPr>
          <a:lstStyle/>
          <a:p>
            <a:pPr eaLnBrk="1" hangingPunct="1"/>
            <a:r>
              <a:rPr lang="en-US" altLang="en-US" smtClean="0"/>
              <a:t>Gene Expression</a:t>
            </a:r>
          </a:p>
        </p:txBody>
      </p:sp>
      <p:sp>
        <p:nvSpPr>
          <p:cNvPr id="38915" name="Rectangle 3"/>
          <p:cNvSpPr>
            <a:spLocks noGrp="1" noChangeArrowheads="1"/>
          </p:cNvSpPr>
          <p:nvPr>
            <p:ph type="subTitle" idx="1"/>
          </p:nvPr>
        </p:nvSpPr>
        <p:spPr>
          <a:xfrm>
            <a:off x="235790" y="1125538"/>
            <a:ext cx="9060612" cy="5327650"/>
          </a:xfrm>
        </p:spPr>
        <p:txBody>
          <a:bodyPr rtlCol="0">
            <a:normAutofit/>
          </a:bodyPr>
          <a:lstStyle/>
          <a:p>
            <a:pPr algn="l">
              <a:lnSpc>
                <a:spcPct val="150000"/>
              </a:lnSpc>
              <a:defRPr/>
            </a:pPr>
            <a:r>
              <a:rPr lang="en-US" altLang="en-US" sz="2000" dirty="0"/>
              <a:t>Internal stimulus – detects need for new </a:t>
            </a:r>
            <a:r>
              <a:rPr lang="en-US" altLang="en-US" sz="2000" dirty="0" smtClean="0"/>
              <a:t>proteins</a:t>
            </a:r>
            <a:endParaRPr lang="en-US" altLang="en-US" sz="2000" dirty="0"/>
          </a:p>
          <a:p>
            <a:pPr algn="l">
              <a:lnSpc>
                <a:spcPct val="150000"/>
              </a:lnSpc>
              <a:defRPr/>
            </a:pPr>
            <a:r>
              <a:rPr lang="en-US" altLang="en-US" sz="2000" dirty="0"/>
              <a:t>Genetic – defines the protein </a:t>
            </a:r>
            <a:r>
              <a:rPr lang="en-US" altLang="en-US" sz="2000" dirty="0" smtClean="0"/>
              <a:t>code</a:t>
            </a:r>
            <a:endParaRPr lang="en-US" altLang="en-US" sz="2000" dirty="0"/>
          </a:p>
          <a:p>
            <a:pPr algn="l">
              <a:lnSpc>
                <a:spcPct val="150000"/>
              </a:lnSpc>
              <a:defRPr/>
            </a:pPr>
            <a:r>
              <a:rPr lang="en-US" altLang="en-US" sz="2000" dirty="0"/>
              <a:t>Epigenetics – allows access to the DNA for </a:t>
            </a:r>
            <a:r>
              <a:rPr lang="en-US" altLang="en-US" sz="2000" dirty="0" smtClean="0"/>
              <a:t>reading</a:t>
            </a:r>
            <a:endParaRPr lang="en-US" altLang="en-US" sz="2000" dirty="0"/>
          </a:p>
          <a:p>
            <a:pPr algn="l">
              <a:lnSpc>
                <a:spcPct val="150000"/>
              </a:lnSpc>
              <a:defRPr/>
            </a:pPr>
            <a:r>
              <a:rPr lang="en-US" altLang="en-US" sz="2000" dirty="0"/>
              <a:t>mRNA Polymerase - reads the code </a:t>
            </a:r>
          </a:p>
          <a:p>
            <a:pPr algn="l">
              <a:lnSpc>
                <a:spcPct val="150000"/>
              </a:lnSpc>
              <a:defRPr/>
            </a:pPr>
            <a:r>
              <a:rPr lang="en-US" altLang="en-US" sz="2000" dirty="0"/>
              <a:t>Transcription – copying DNA </a:t>
            </a:r>
          </a:p>
          <a:p>
            <a:pPr algn="l">
              <a:lnSpc>
                <a:spcPct val="150000"/>
              </a:lnSpc>
              <a:defRPr/>
            </a:pPr>
            <a:r>
              <a:rPr lang="en-US" altLang="en-US" sz="2000" dirty="0"/>
              <a:t>Translation – making the new </a:t>
            </a:r>
            <a:r>
              <a:rPr lang="en-US" altLang="en-US" sz="2000" dirty="0" smtClean="0"/>
              <a:t>protein</a:t>
            </a:r>
            <a:endParaRPr lang="en-US" altLang="en-US" sz="2000" dirty="0"/>
          </a:p>
          <a:p>
            <a:pPr algn="l">
              <a:lnSpc>
                <a:spcPct val="150000"/>
              </a:lnSpc>
              <a:defRPr/>
            </a:pPr>
            <a:r>
              <a:rPr lang="en-US" altLang="en-US" sz="2000" dirty="0"/>
              <a:t>Ribosomes –and combines amino acids</a:t>
            </a:r>
            <a:r>
              <a:rPr lang="en-US" altLang="en-US" sz="2000" dirty="0" smtClean="0"/>
              <a:t>.</a:t>
            </a:r>
            <a:endParaRPr lang="en-US" altLang="en-US" sz="2000" dirty="0"/>
          </a:p>
          <a:p>
            <a:pPr algn="l">
              <a:lnSpc>
                <a:spcPct val="150000"/>
              </a:lnSpc>
              <a:defRPr/>
            </a:pPr>
            <a:r>
              <a:rPr lang="en-US" altLang="en-US" sz="2000" dirty="0"/>
              <a:t>New protein released into </a:t>
            </a:r>
            <a:r>
              <a:rPr lang="en-US" altLang="en-US" sz="2000" dirty="0" smtClean="0"/>
              <a:t>cell </a:t>
            </a:r>
            <a:endParaRPr lang="en-US" altLang="en-US" sz="2000" dirty="0"/>
          </a:p>
          <a:p>
            <a:pPr algn="l">
              <a:lnSpc>
                <a:spcPct val="150000"/>
              </a:lnSpc>
              <a:defRPr/>
            </a:pPr>
            <a:r>
              <a:rPr lang="en-US" altLang="en-US" sz="2000" dirty="0"/>
              <a:t>New protein deposited into circulation</a:t>
            </a:r>
          </a:p>
          <a:p>
            <a:pPr>
              <a:lnSpc>
                <a:spcPct val="80000"/>
              </a:lnSpc>
              <a:defRPr/>
            </a:pPr>
            <a:endParaRPr lang="en-US" altLang="en-US" sz="2000" dirty="0"/>
          </a:p>
        </p:txBody>
      </p:sp>
      <p:sp>
        <p:nvSpPr>
          <p:cNvPr id="2" name="Down Arrow 1"/>
          <p:cNvSpPr/>
          <p:nvPr/>
        </p:nvSpPr>
        <p:spPr>
          <a:xfrm>
            <a:off x="8531526" y="1230702"/>
            <a:ext cx="764876" cy="469852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806388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ctrTitle"/>
          </p:nvPr>
        </p:nvSpPr>
        <p:spPr>
          <a:xfrm>
            <a:off x="2208213" y="476251"/>
            <a:ext cx="7772400" cy="576263"/>
          </a:xfrm>
        </p:spPr>
        <p:txBody>
          <a:bodyPr>
            <a:normAutofit fontScale="90000"/>
          </a:bodyPr>
          <a:lstStyle/>
          <a:p>
            <a:pPr eaLnBrk="1" hangingPunct="1"/>
            <a:r>
              <a:rPr lang="en-US" altLang="en-US" smtClean="0"/>
              <a:t>Genetics</a:t>
            </a:r>
          </a:p>
        </p:txBody>
      </p:sp>
      <p:pic>
        <p:nvPicPr>
          <p:cNvPr id="37891" name="Picture 7" descr="ANd9GcQd43iNIof9hcJ9yPdbN7qNaC83Zk5Gs01WcyxPsCfmEpNxU1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67840" y="1267911"/>
            <a:ext cx="2809875"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2" name="Rectangle 10"/>
          <p:cNvSpPr>
            <a:spLocks noChangeArrowheads="1"/>
          </p:cNvSpPr>
          <p:nvPr/>
        </p:nvSpPr>
        <p:spPr bwMode="auto">
          <a:xfrm>
            <a:off x="391560" y="3991531"/>
            <a:ext cx="5054584" cy="24929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Tx/>
              <a:buNone/>
            </a:pPr>
            <a:r>
              <a:rPr lang="en-US" altLang="en-US" sz="3600" dirty="0" smtClean="0">
                <a:latin typeface="Arial" panose="020B0604020202020204" pitchFamily="34" charset="0"/>
              </a:rPr>
              <a:t>Epigenetics</a:t>
            </a:r>
          </a:p>
          <a:p>
            <a:pPr eaLnBrk="1" hangingPunct="1">
              <a:buFontTx/>
              <a:buNone/>
            </a:pPr>
            <a:endParaRPr lang="en-US" altLang="en-US" sz="3600" dirty="0">
              <a:latin typeface="Arial" panose="020B0604020202020204" pitchFamily="34" charset="0"/>
            </a:endParaRPr>
          </a:p>
          <a:p>
            <a:pPr eaLnBrk="1" hangingPunct="1">
              <a:buFontTx/>
              <a:buNone/>
            </a:pPr>
            <a:r>
              <a:rPr lang="en-US" altLang="en-US" sz="2400" dirty="0" smtClean="0">
                <a:solidFill>
                  <a:srgbClr val="FF0000"/>
                </a:solidFill>
                <a:latin typeface="Arial" panose="020B0604020202020204" pitchFamily="34" charset="0"/>
              </a:rPr>
              <a:t>The study of heritable phenotypes that do not involve alterations to the DNA sequence.</a:t>
            </a:r>
            <a:endParaRPr lang="en-US" altLang="en-US" sz="2400" dirty="0">
              <a:solidFill>
                <a:srgbClr val="FF0000"/>
              </a:solidFill>
              <a:latin typeface="Arial" panose="020B0604020202020204" pitchFamily="34" charset="0"/>
            </a:endParaRPr>
          </a:p>
        </p:txBody>
      </p:sp>
      <p:sp>
        <p:nvSpPr>
          <p:cNvPr id="37893" name="Rectangle 11"/>
          <p:cNvSpPr>
            <a:spLocks noChangeArrowheads="1"/>
          </p:cNvSpPr>
          <p:nvPr/>
        </p:nvSpPr>
        <p:spPr bwMode="auto">
          <a:xfrm>
            <a:off x="391560" y="1312473"/>
            <a:ext cx="5407026" cy="19759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Tx/>
              <a:buNone/>
            </a:pPr>
            <a:r>
              <a:rPr lang="en-US" altLang="en-US" sz="3600" dirty="0" smtClean="0">
                <a:latin typeface="Arial" panose="020B0604020202020204" pitchFamily="34" charset="0"/>
              </a:rPr>
              <a:t>Genetics</a:t>
            </a:r>
          </a:p>
          <a:p>
            <a:pPr eaLnBrk="1" hangingPunct="1">
              <a:buFontTx/>
              <a:buNone/>
            </a:pPr>
            <a:endParaRPr lang="en-US" altLang="en-US" sz="2800" dirty="0">
              <a:latin typeface="Arial" panose="020B0604020202020204" pitchFamily="34" charset="0"/>
            </a:endParaRPr>
          </a:p>
          <a:p>
            <a:pPr eaLnBrk="1" hangingPunct="1">
              <a:buFontTx/>
              <a:buNone/>
            </a:pPr>
            <a:r>
              <a:rPr lang="en-US" altLang="en-US" sz="2400" dirty="0" smtClean="0">
                <a:solidFill>
                  <a:srgbClr val="FF0000"/>
                </a:solidFill>
                <a:latin typeface="Arial" panose="020B0604020202020204" pitchFamily="34" charset="0"/>
              </a:rPr>
              <a:t>The study of genes, genetic variations and heredity</a:t>
            </a:r>
            <a:endParaRPr lang="en-US" altLang="en-US" sz="2400" dirty="0">
              <a:solidFill>
                <a:srgbClr val="FF0000"/>
              </a:solidFill>
              <a:latin typeface="Arial" panose="020B0604020202020204" pitchFamily="34" charset="0"/>
            </a:endParaRPr>
          </a:p>
        </p:txBody>
      </p:sp>
      <p:pic>
        <p:nvPicPr>
          <p:cNvPr id="37894" name="Picture 9" descr="Image result for dna histone structur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55181" y="3672991"/>
            <a:ext cx="3998912" cy="300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051494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US" altLang="en-US" dirty="0" smtClean="0"/>
              <a:t>Terminology</a:t>
            </a:r>
          </a:p>
        </p:txBody>
      </p:sp>
      <p:sp>
        <p:nvSpPr>
          <p:cNvPr id="39939" name="Rectangle 3"/>
          <p:cNvSpPr>
            <a:spLocks noGrp="1" noChangeArrowheads="1"/>
          </p:cNvSpPr>
          <p:nvPr>
            <p:ph sz="half" idx="1"/>
          </p:nvPr>
        </p:nvSpPr>
        <p:spPr/>
        <p:txBody>
          <a:bodyPr>
            <a:normAutofit lnSpcReduction="10000"/>
          </a:bodyPr>
          <a:lstStyle/>
          <a:p>
            <a:pPr eaLnBrk="1" hangingPunct="1">
              <a:lnSpc>
                <a:spcPct val="80000"/>
              </a:lnSpc>
            </a:pPr>
            <a:r>
              <a:rPr lang="en-US" altLang="en-US" sz="3200" dirty="0"/>
              <a:t>Gene</a:t>
            </a:r>
          </a:p>
          <a:p>
            <a:pPr eaLnBrk="1" hangingPunct="1">
              <a:lnSpc>
                <a:spcPct val="80000"/>
              </a:lnSpc>
            </a:pPr>
            <a:r>
              <a:rPr lang="en-US" altLang="en-US" sz="3200" dirty="0"/>
              <a:t>DNA</a:t>
            </a:r>
          </a:p>
          <a:p>
            <a:pPr eaLnBrk="1" hangingPunct="1">
              <a:lnSpc>
                <a:spcPct val="80000"/>
              </a:lnSpc>
            </a:pPr>
            <a:r>
              <a:rPr lang="en-US" altLang="en-US" sz="3200" dirty="0"/>
              <a:t>RNA</a:t>
            </a:r>
          </a:p>
          <a:p>
            <a:pPr eaLnBrk="1" hangingPunct="1">
              <a:lnSpc>
                <a:spcPct val="80000"/>
              </a:lnSpc>
            </a:pPr>
            <a:r>
              <a:rPr lang="en-US" altLang="en-US" sz="3200" dirty="0"/>
              <a:t>mRNA</a:t>
            </a:r>
          </a:p>
          <a:p>
            <a:pPr eaLnBrk="1" hangingPunct="1">
              <a:lnSpc>
                <a:spcPct val="80000"/>
              </a:lnSpc>
            </a:pPr>
            <a:r>
              <a:rPr lang="en-GB" altLang="en-US" sz="3200" dirty="0" err="1"/>
              <a:t>tRNA</a:t>
            </a:r>
            <a:endParaRPr lang="en-US" altLang="en-US" sz="3200" dirty="0"/>
          </a:p>
          <a:p>
            <a:pPr eaLnBrk="1" hangingPunct="1">
              <a:lnSpc>
                <a:spcPct val="80000"/>
              </a:lnSpc>
            </a:pPr>
            <a:r>
              <a:rPr lang="en-US" altLang="en-US" sz="3200" dirty="0"/>
              <a:t>Ribosome</a:t>
            </a:r>
          </a:p>
          <a:p>
            <a:pPr eaLnBrk="1" hangingPunct="1">
              <a:lnSpc>
                <a:spcPct val="80000"/>
              </a:lnSpc>
            </a:pPr>
            <a:r>
              <a:rPr lang="en-US" altLang="en-US" sz="3200" dirty="0"/>
              <a:t>Genome</a:t>
            </a:r>
          </a:p>
          <a:p>
            <a:pPr eaLnBrk="1" hangingPunct="1">
              <a:lnSpc>
                <a:spcPct val="80000"/>
              </a:lnSpc>
            </a:pPr>
            <a:r>
              <a:rPr lang="en-GB" altLang="en-US" sz="3200" dirty="0"/>
              <a:t>Translation</a:t>
            </a:r>
          </a:p>
          <a:p>
            <a:pPr eaLnBrk="1" hangingPunct="1">
              <a:lnSpc>
                <a:spcPct val="80000"/>
              </a:lnSpc>
            </a:pPr>
            <a:r>
              <a:rPr lang="en-GB" altLang="en-US" sz="3200" dirty="0"/>
              <a:t>Transcription</a:t>
            </a:r>
          </a:p>
          <a:p>
            <a:pPr eaLnBrk="1" hangingPunct="1">
              <a:lnSpc>
                <a:spcPct val="80000"/>
              </a:lnSpc>
            </a:pPr>
            <a:endParaRPr lang="en-US" altLang="en-US" dirty="0" smtClean="0"/>
          </a:p>
          <a:p>
            <a:pPr eaLnBrk="1" hangingPunct="1">
              <a:lnSpc>
                <a:spcPct val="80000"/>
              </a:lnSpc>
            </a:pPr>
            <a:endParaRPr lang="en-US" altLang="en-US" dirty="0" smtClean="0"/>
          </a:p>
        </p:txBody>
      </p:sp>
      <p:sp>
        <p:nvSpPr>
          <p:cNvPr id="39940" name="Content Placeholder 1"/>
          <p:cNvSpPr>
            <a:spLocks noGrp="1"/>
          </p:cNvSpPr>
          <p:nvPr>
            <p:ph sz="half" idx="2"/>
          </p:nvPr>
        </p:nvSpPr>
        <p:spPr/>
        <p:txBody>
          <a:bodyPr>
            <a:normAutofit lnSpcReduction="10000"/>
          </a:bodyPr>
          <a:lstStyle/>
          <a:p>
            <a:pPr eaLnBrk="1" hangingPunct="1">
              <a:lnSpc>
                <a:spcPct val="80000"/>
              </a:lnSpc>
            </a:pPr>
            <a:r>
              <a:rPr lang="en-US" altLang="en-US" sz="3200"/>
              <a:t>Neucleotide</a:t>
            </a:r>
          </a:p>
          <a:p>
            <a:pPr eaLnBrk="1" hangingPunct="1">
              <a:lnSpc>
                <a:spcPct val="80000"/>
              </a:lnSpc>
            </a:pPr>
            <a:endParaRPr lang="en-US" altLang="en-US" sz="3200"/>
          </a:p>
          <a:p>
            <a:pPr eaLnBrk="1" hangingPunct="1">
              <a:lnSpc>
                <a:spcPct val="80000"/>
              </a:lnSpc>
            </a:pPr>
            <a:r>
              <a:rPr lang="en-US" altLang="en-US" sz="3200"/>
              <a:t>A - Adenine</a:t>
            </a:r>
          </a:p>
          <a:p>
            <a:pPr eaLnBrk="1" hangingPunct="1">
              <a:lnSpc>
                <a:spcPct val="80000"/>
              </a:lnSpc>
            </a:pPr>
            <a:r>
              <a:rPr lang="en-US" altLang="en-US" sz="3200"/>
              <a:t>T - Thymine</a:t>
            </a:r>
          </a:p>
          <a:p>
            <a:pPr eaLnBrk="1" hangingPunct="1">
              <a:lnSpc>
                <a:spcPct val="80000"/>
              </a:lnSpc>
            </a:pPr>
            <a:r>
              <a:rPr lang="en-US" altLang="en-US" sz="3200"/>
              <a:t>C - Cytosine</a:t>
            </a:r>
          </a:p>
          <a:p>
            <a:pPr eaLnBrk="1" hangingPunct="1">
              <a:lnSpc>
                <a:spcPct val="80000"/>
              </a:lnSpc>
            </a:pPr>
            <a:r>
              <a:rPr lang="en-US" altLang="en-US" sz="3200"/>
              <a:t>G - Guanine</a:t>
            </a:r>
          </a:p>
          <a:p>
            <a:pPr eaLnBrk="1" hangingPunct="1">
              <a:lnSpc>
                <a:spcPct val="80000"/>
              </a:lnSpc>
            </a:pPr>
            <a:r>
              <a:rPr lang="en-US" altLang="en-US" sz="3200"/>
              <a:t>U – Uracil</a:t>
            </a:r>
          </a:p>
          <a:p>
            <a:pPr eaLnBrk="1" hangingPunct="1"/>
            <a:endParaRPr lang="en-GB" altLang="en-US" smtClean="0"/>
          </a:p>
        </p:txBody>
      </p:sp>
    </p:spTree>
    <p:extLst>
      <p:ext uri="{BB962C8B-B14F-4D97-AF65-F5344CB8AC3E}">
        <p14:creationId xmlns:p14="http://schemas.microsoft.com/office/powerpoint/2010/main" val="497219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1911350" y="115888"/>
            <a:ext cx="8229600" cy="779462"/>
          </a:xfrm>
        </p:spPr>
        <p:txBody>
          <a:bodyPr/>
          <a:lstStyle/>
          <a:p>
            <a:pPr algn="ctr" eaLnBrk="1" hangingPunct="1"/>
            <a:r>
              <a:rPr lang="en-GB" altLang="en-US" dirty="0" smtClean="0"/>
              <a:t>The Genome</a:t>
            </a:r>
            <a:endParaRPr lang="en-US" altLang="en-US" dirty="0" smtClean="0"/>
          </a:p>
        </p:txBody>
      </p:sp>
      <p:sp>
        <p:nvSpPr>
          <p:cNvPr id="41987" name="Rectangle 3"/>
          <p:cNvSpPr>
            <a:spLocks noGrp="1" noChangeArrowheads="1"/>
          </p:cNvSpPr>
          <p:nvPr>
            <p:ph type="body" sz="half" idx="1"/>
          </p:nvPr>
        </p:nvSpPr>
        <p:spPr>
          <a:xfrm>
            <a:off x="1472407" y="895350"/>
            <a:ext cx="8743950" cy="2736850"/>
          </a:xfrm>
        </p:spPr>
        <p:txBody>
          <a:bodyPr rtlCol="0">
            <a:normAutofit fontScale="92500" lnSpcReduction="10000"/>
          </a:bodyPr>
          <a:lstStyle/>
          <a:p>
            <a:pPr algn="ctr">
              <a:buNone/>
              <a:defRPr/>
            </a:pPr>
            <a:r>
              <a:rPr lang="en-GB" altLang="en-US" dirty="0">
                <a:solidFill>
                  <a:srgbClr val="FF0000"/>
                </a:solidFill>
              </a:rPr>
              <a:t>	The entirety of an organism's hereditary information encoded in sequences of DNA and distributed in 46 (23 pairs) of chromosomes of between 400 to 3340 genes long. </a:t>
            </a:r>
          </a:p>
          <a:p>
            <a:pPr>
              <a:buNone/>
              <a:defRPr/>
            </a:pPr>
            <a:endParaRPr lang="en-GB" altLang="en-US" dirty="0"/>
          </a:p>
          <a:p>
            <a:pPr algn="ctr">
              <a:buNone/>
              <a:defRPr/>
            </a:pPr>
            <a:r>
              <a:rPr lang="en-GB" altLang="en-US" dirty="0"/>
              <a:t>	</a:t>
            </a:r>
            <a:r>
              <a:rPr lang="en-GB" altLang="en-US" dirty="0">
                <a:solidFill>
                  <a:srgbClr val="0070C0"/>
                </a:solidFill>
              </a:rPr>
              <a:t>Each gene contains sequences of base pairs A,T,C,G.</a:t>
            </a:r>
          </a:p>
          <a:p>
            <a:pPr lvl="1">
              <a:defRPr/>
            </a:pPr>
            <a:endParaRPr lang="en-GB" altLang="en-US" dirty="0"/>
          </a:p>
          <a:p>
            <a:pPr>
              <a:buNone/>
              <a:defRPr/>
            </a:pPr>
            <a:r>
              <a:rPr lang="en-GB" altLang="en-US" dirty="0"/>
              <a:t>	</a:t>
            </a:r>
            <a:endParaRPr lang="en-US" altLang="en-US" dirty="0"/>
          </a:p>
        </p:txBody>
      </p:sp>
      <p:sp>
        <p:nvSpPr>
          <p:cNvPr id="41988" name="AutoShape 8" descr="Image result for genes 23"/>
          <p:cNvSpPr>
            <a:spLocks noChangeAspect="1" noChangeArrowheads="1"/>
          </p:cNvSpPr>
          <p:nvPr/>
        </p:nvSpPr>
        <p:spPr bwMode="auto">
          <a:xfrm>
            <a:off x="1679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800">
              <a:latin typeface="Arial" panose="020B0604020202020204" pitchFamily="34" charset="0"/>
            </a:endParaRPr>
          </a:p>
        </p:txBody>
      </p:sp>
      <p:sp>
        <p:nvSpPr>
          <p:cNvPr id="41989" name="AutoShape 10" descr="Image result for genes 23"/>
          <p:cNvSpPr>
            <a:spLocks noChangeAspect="1" noChangeArrowheads="1"/>
          </p:cNvSpPr>
          <p:nvPr/>
        </p:nvSpPr>
        <p:spPr bwMode="auto">
          <a:xfrm>
            <a:off x="1831975" y="79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800">
              <a:latin typeface="Arial" panose="020B0604020202020204" pitchFamily="34" charset="0"/>
            </a:endParaRPr>
          </a:p>
        </p:txBody>
      </p:sp>
      <p:pic>
        <p:nvPicPr>
          <p:cNvPr id="41990" name="Picture 12" descr="Image result for genes 2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4113" y="3632200"/>
            <a:ext cx="6840537" cy="309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1579399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algn="ctr" eaLnBrk="1" hangingPunct="1"/>
            <a:r>
              <a:rPr lang="en-GB" altLang="en-US" dirty="0" smtClean="0"/>
              <a:t>DNA</a:t>
            </a:r>
          </a:p>
        </p:txBody>
      </p:sp>
      <p:sp>
        <p:nvSpPr>
          <p:cNvPr id="44035" name="Rectangle 4"/>
          <p:cNvSpPr>
            <a:spLocks noGrp="1" noChangeArrowheads="1"/>
          </p:cNvSpPr>
          <p:nvPr>
            <p:ph type="body" sz="half" idx="1"/>
          </p:nvPr>
        </p:nvSpPr>
        <p:spPr>
          <a:xfrm>
            <a:off x="241540" y="1600201"/>
            <a:ext cx="4134928" cy="4525963"/>
          </a:xfrm>
          <a:noFill/>
        </p:spPr>
        <p:txBody>
          <a:bodyPr/>
          <a:lstStyle/>
          <a:p>
            <a:pPr eaLnBrk="1" hangingPunct="1">
              <a:buFontTx/>
              <a:buNone/>
            </a:pPr>
            <a:r>
              <a:rPr lang="en-US" altLang="en-US" sz="2400" b="1" dirty="0"/>
              <a:t>Crick and Wilkins 1953</a:t>
            </a:r>
            <a:r>
              <a:rPr lang="en-US" altLang="en-US" sz="2400" dirty="0"/>
              <a:t> proposed the double-helix structure of DNA </a:t>
            </a:r>
          </a:p>
          <a:p>
            <a:pPr eaLnBrk="1" hangingPunct="1">
              <a:buFontTx/>
              <a:buNone/>
            </a:pPr>
            <a:r>
              <a:rPr lang="en-US" altLang="en-US" dirty="0"/>
              <a:t>	(</a:t>
            </a:r>
            <a:r>
              <a:rPr lang="en-US" altLang="en-US" sz="2400" dirty="0"/>
              <a:t>Nobel Prize 1962).</a:t>
            </a:r>
          </a:p>
          <a:p>
            <a:pPr eaLnBrk="1" hangingPunct="1">
              <a:buFontTx/>
              <a:buNone/>
            </a:pPr>
            <a:endParaRPr lang="en-GB" altLang="en-US" dirty="0"/>
          </a:p>
          <a:p>
            <a:pPr eaLnBrk="1" hangingPunct="1">
              <a:buFontTx/>
              <a:buNone/>
            </a:pPr>
            <a:r>
              <a:rPr lang="en-GB" altLang="en-US" sz="2400" dirty="0"/>
              <a:t>Human Genome Project, 2000</a:t>
            </a:r>
          </a:p>
          <a:p>
            <a:pPr eaLnBrk="1" hangingPunct="1">
              <a:buFontTx/>
              <a:buNone/>
            </a:pPr>
            <a:r>
              <a:rPr lang="en-GB" altLang="en-US" dirty="0"/>
              <a:t>	Determined the sequences of base pairs making up genes the human genome.</a:t>
            </a:r>
            <a:endParaRPr lang="en-US" altLang="en-US" dirty="0"/>
          </a:p>
          <a:p>
            <a:pPr eaLnBrk="1" hangingPunct="1"/>
            <a:endParaRPr lang="en-US" altLang="en-US" dirty="0"/>
          </a:p>
          <a:p>
            <a:pPr eaLnBrk="1" hangingPunct="1"/>
            <a:endParaRPr lang="en-US" altLang="en-US" dirty="0"/>
          </a:p>
        </p:txBody>
      </p:sp>
      <p:pic>
        <p:nvPicPr>
          <p:cNvPr id="44036" name="Picture 8"/>
          <p:cNvPicPr>
            <a:picLocks noGrp="1" noChangeAspect="1" noChangeArrowheads="1"/>
          </p:cNvPicPr>
          <p:nvPr>
            <p:ph type="chart" sz="half" idx="2"/>
          </p:nvPr>
        </p:nvPicPr>
        <p:blipFill>
          <a:blip r:embed="rId2">
            <a:extLst>
              <a:ext uri="{28A0092B-C50C-407E-A947-70E740481C1C}">
                <a14:useLocalDpi xmlns:a14="http://schemas.microsoft.com/office/drawing/2010/main" val="0"/>
              </a:ext>
            </a:extLst>
          </a:blip>
          <a:srcRect/>
          <a:stretch>
            <a:fillRect/>
          </a:stretch>
        </p:blipFill>
        <p:spPr>
          <a:xfrm>
            <a:off x="8058930" y="1189038"/>
            <a:ext cx="4460875" cy="5000625"/>
          </a:xfrm>
        </p:spPr>
      </p:pic>
      <p:pic>
        <p:nvPicPr>
          <p:cNvPr id="2" name="Picture 1"/>
          <p:cNvPicPr>
            <a:picLocks noChangeAspect="1"/>
          </p:cNvPicPr>
          <p:nvPr/>
        </p:nvPicPr>
        <p:blipFill>
          <a:blip r:embed="rId3"/>
          <a:stretch>
            <a:fillRect/>
          </a:stretch>
        </p:blipFill>
        <p:spPr>
          <a:xfrm>
            <a:off x="4098596" y="1769879"/>
            <a:ext cx="4133347" cy="4067542"/>
          </a:xfrm>
          <a:prstGeom prst="rect">
            <a:avLst/>
          </a:prstGeom>
        </p:spPr>
      </p:pic>
    </p:spTree>
    <p:extLst>
      <p:ext uri="{BB962C8B-B14F-4D97-AF65-F5344CB8AC3E}">
        <p14:creationId xmlns:p14="http://schemas.microsoft.com/office/powerpoint/2010/main" val="1816879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1992313" y="115888"/>
            <a:ext cx="8229600" cy="779462"/>
          </a:xfrm>
        </p:spPr>
        <p:txBody>
          <a:bodyPr/>
          <a:lstStyle/>
          <a:p>
            <a:pPr algn="ctr" eaLnBrk="1" hangingPunct="1"/>
            <a:r>
              <a:rPr lang="en-GB" altLang="en-US" dirty="0" smtClean="0"/>
              <a:t>The Gene</a:t>
            </a:r>
          </a:p>
        </p:txBody>
      </p:sp>
      <p:sp>
        <p:nvSpPr>
          <p:cNvPr id="45059" name="Rectangle 3"/>
          <p:cNvSpPr>
            <a:spLocks noGrp="1" noChangeArrowheads="1"/>
          </p:cNvSpPr>
          <p:nvPr>
            <p:ph type="body" sz="half" idx="1"/>
          </p:nvPr>
        </p:nvSpPr>
        <p:spPr>
          <a:xfrm>
            <a:off x="787880" y="908052"/>
            <a:ext cx="10676928" cy="1576148"/>
          </a:xfrm>
        </p:spPr>
        <p:txBody>
          <a:bodyPr rtlCol="0">
            <a:normAutofit/>
          </a:bodyPr>
          <a:lstStyle/>
          <a:p>
            <a:pPr>
              <a:buNone/>
              <a:defRPr/>
            </a:pPr>
            <a:r>
              <a:rPr lang="en-GB" altLang="en-US" i="1" dirty="0">
                <a:solidFill>
                  <a:srgbClr val="FF0000"/>
                </a:solidFill>
              </a:rPr>
              <a:t>	“a locatable region of genomic sequence, corresponding to a unit of inheritance, which is associated with regulatory regions, transcribed regions, and or other functional sequence regions</a:t>
            </a:r>
            <a:r>
              <a:rPr lang="en-GB" altLang="en-US" dirty="0">
                <a:solidFill>
                  <a:srgbClr val="FF0000"/>
                </a:solidFill>
              </a:rPr>
              <a:t> " </a:t>
            </a:r>
          </a:p>
        </p:txBody>
      </p:sp>
      <p:pic>
        <p:nvPicPr>
          <p:cNvPr id="45060" name="Picture 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564320" y="2484199"/>
            <a:ext cx="3900487" cy="3119437"/>
          </a:xfrm>
        </p:spPr>
      </p:pic>
      <p:sp>
        <p:nvSpPr>
          <p:cNvPr id="45061" name="Rectangle 1"/>
          <p:cNvSpPr>
            <a:spLocks noChangeArrowheads="1"/>
          </p:cNvSpPr>
          <p:nvPr/>
        </p:nvSpPr>
        <p:spPr bwMode="auto">
          <a:xfrm>
            <a:off x="322053" y="2781301"/>
            <a:ext cx="6386723" cy="2339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dirty="0">
                <a:latin typeface="Arial" panose="020B0604020202020204" pitchFamily="34" charset="0"/>
              </a:rPr>
              <a:t>The genetics of </a:t>
            </a:r>
            <a:r>
              <a:rPr lang="en-GB" altLang="en-US" sz="1600" b="1" dirty="0">
                <a:latin typeface="Arial" panose="020B0604020202020204" pitchFamily="34" charset="0"/>
              </a:rPr>
              <a:t>hair colours</a:t>
            </a:r>
            <a:r>
              <a:rPr lang="en-GB" altLang="en-US" sz="1600" dirty="0">
                <a:latin typeface="Arial" panose="020B0604020202020204" pitchFamily="34" charset="0"/>
              </a:rPr>
              <a:t> are not yet firmly established. According to one theory, at least two </a:t>
            </a:r>
            <a:r>
              <a:rPr lang="en-GB" altLang="en-US" sz="1600" b="1" dirty="0">
                <a:latin typeface="Arial" panose="020B0604020202020204" pitchFamily="34" charset="0"/>
              </a:rPr>
              <a:t>gene</a:t>
            </a:r>
            <a:r>
              <a:rPr lang="en-GB" altLang="en-US" sz="1600" dirty="0">
                <a:latin typeface="Arial" panose="020B0604020202020204" pitchFamily="34" charset="0"/>
              </a:rPr>
              <a:t> pairs control human </a:t>
            </a:r>
            <a:r>
              <a:rPr lang="en-GB" altLang="en-US" sz="1600" b="1" dirty="0">
                <a:latin typeface="Arial" panose="020B0604020202020204" pitchFamily="34" charset="0"/>
              </a:rPr>
              <a:t>hair colour</a:t>
            </a:r>
            <a:r>
              <a:rPr lang="en-GB" altLang="en-US" sz="1600" dirty="0">
                <a:latin typeface="Arial" panose="020B0604020202020204" pitchFamily="34" charset="0"/>
              </a:rPr>
              <a:t>. One phenotype (brown/blonde) has a dominant brown allele and a recessive blond allele. A person with a brown allele will have brown </a:t>
            </a:r>
            <a:r>
              <a:rPr lang="en-GB" altLang="en-US" sz="1600" b="1" dirty="0">
                <a:latin typeface="Arial" panose="020B0604020202020204" pitchFamily="34" charset="0"/>
              </a:rPr>
              <a:t>hair</a:t>
            </a:r>
            <a:r>
              <a:rPr lang="en-GB" altLang="en-US" sz="1600" dirty="0">
                <a:latin typeface="Arial" panose="020B0604020202020204" pitchFamily="34" charset="0"/>
              </a:rPr>
              <a:t>; a person with no brown alleles will be blond.</a:t>
            </a:r>
          </a:p>
          <a:p>
            <a:pPr>
              <a:spcBef>
                <a:spcPct val="0"/>
              </a:spcBef>
              <a:buFontTx/>
              <a:buNone/>
            </a:pPr>
            <a:endParaRPr lang="en-GB" altLang="en-US" sz="1600" dirty="0">
              <a:latin typeface="Arial" panose="020B0604020202020204" pitchFamily="34" charset="0"/>
            </a:endParaRPr>
          </a:p>
          <a:p>
            <a:pPr>
              <a:spcBef>
                <a:spcPct val="0"/>
              </a:spcBef>
              <a:buFontTx/>
              <a:buNone/>
            </a:pPr>
            <a:r>
              <a:rPr lang="en-GB" altLang="en-US" sz="1600" dirty="0">
                <a:latin typeface="Arial" panose="020B0604020202020204" pitchFamily="34" charset="0"/>
              </a:rPr>
              <a:t>MC1R – controls production the protein </a:t>
            </a:r>
            <a:r>
              <a:rPr lang="en-GB" altLang="en-US" sz="1600" dirty="0" err="1">
                <a:latin typeface="Arial" panose="020B0604020202020204" pitchFamily="34" charset="0"/>
              </a:rPr>
              <a:t>melanocortin</a:t>
            </a:r>
            <a:r>
              <a:rPr lang="en-GB" altLang="en-US" sz="1600" dirty="0">
                <a:latin typeface="Arial" panose="020B0604020202020204" pitchFamily="34" charset="0"/>
              </a:rPr>
              <a:t> 1 receptor which regulate s what type of melanin is produced by melanocytes. One type of MC1R is inherited from each parent</a:t>
            </a:r>
            <a:r>
              <a:rPr lang="en-GB" altLang="en-US" sz="1800" dirty="0">
                <a:latin typeface="Arial" panose="020B0604020202020204" pitchFamily="34" charset="0"/>
              </a:rPr>
              <a:t>.</a:t>
            </a:r>
          </a:p>
        </p:txBody>
      </p:sp>
      <p:sp>
        <p:nvSpPr>
          <p:cNvPr id="45062" name="Rectangle 2"/>
          <p:cNvSpPr>
            <a:spLocks noChangeArrowheads="1"/>
          </p:cNvSpPr>
          <p:nvPr/>
        </p:nvSpPr>
        <p:spPr bwMode="auto">
          <a:xfrm>
            <a:off x="1002253" y="5336966"/>
            <a:ext cx="81375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800" dirty="0">
                <a:latin typeface="Arial" panose="020B0604020202020204" pitchFamily="34" charset="0"/>
              </a:rPr>
              <a:t> </a:t>
            </a:r>
            <a:r>
              <a:rPr lang="en-GB" altLang="en-US" sz="1800" i="1" u="sng" dirty="0">
                <a:latin typeface="Arial" panose="020B0604020202020204" pitchFamily="34" charset="0"/>
                <a:hlinkClick r:id="rId3"/>
              </a:rPr>
              <a:t>ASIP</a:t>
            </a:r>
            <a:r>
              <a:rPr lang="en-GB" altLang="en-US" sz="1800" dirty="0">
                <a:latin typeface="Arial" panose="020B0604020202020204" pitchFamily="34" charset="0"/>
              </a:rPr>
              <a:t>, </a:t>
            </a:r>
            <a:r>
              <a:rPr lang="en-GB" altLang="en-US" sz="1800" i="1" u="sng" dirty="0">
                <a:latin typeface="Arial" panose="020B0604020202020204" pitchFamily="34" charset="0"/>
                <a:hlinkClick r:id="rId4"/>
              </a:rPr>
              <a:t>DTNBP1</a:t>
            </a:r>
            <a:r>
              <a:rPr lang="en-GB" altLang="en-US" sz="1800" dirty="0">
                <a:latin typeface="Arial" panose="020B0604020202020204" pitchFamily="34" charset="0"/>
              </a:rPr>
              <a:t>, </a:t>
            </a:r>
            <a:r>
              <a:rPr lang="en-GB" altLang="en-US" sz="1800" i="1" u="sng" dirty="0">
                <a:latin typeface="Arial" panose="020B0604020202020204" pitchFamily="34" charset="0"/>
                <a:hlinkClick r:id="rId5"/>
              </a:rPr>
              <a:t>GPR143</a:t>
            </a:r>
            <a:r>
              <a:rPr lang="en-GB" altLang="en-US" sz="1800" dirty="0">
                <a:latin typeface="Arial" panose="020B0604020202020204" pitchFamily="34" charset="0"/>
              </a:rPr>
              <a:t>, </a:t>
            </a:r>
            <a:r>
              <a:rPr lang="en-GB" altLang="en-US" sz="1800" i="1" u="sng" dirty="0">
                <a:latin typeface="Arial" panose="020B0604020202020204" pitchFamily="34" charset="0"/>
                <a:hlinkClick r:id="rId6"/>
              </a:rPr>
              <a:t>HPS3</a:t>
            </a:r>
            <a:r>
              <a:rPr lang="en-GB" altLang="en-US" sz="1800" dirty="0">
                <a:latin typeface="Arial" panose="020B0604020202020204" pitchFamily="34" charset="0"/>
              </a:rPr>
              <a:t>, </a:t>
            </a:r>
            <a:r>
              <a:rPr lang="en-GB" altLang="en-US" sz="1800" i="1" u="sng" dirty="0">
                <a:latin typeface="Arial" panose="020B0604020202020204" pitchFamily="34" charset="0"/>
                <a:hlinkClick r:id="rId7"/>
              </a:rPr>
              <a:t>KITLG</a:t>
            </a:r>
            <a:r>
              <a:rPr lang="en-GB" altLang="en-US" sz="1800" dirty="0">
                <a:latin typeface="Arial" panose="020B0604020202020204" pitchFamily="34" charset="0"/>
              </a:rPr>
              <a:t>, </a:t>
            </a:r>
            <a:r>
              <a:rPr lang="en-GB" altLang="en-US" sz="1800" i="1" u="sng" dirty="0">
                <a:latin typeface="Arial" panose="020B0604020202020204" pitchFamily="34" charset="0"/>
                <a:hlinkClick r:id="rId8"/>
              </a:rPr>
              <a:t>MLPH</a:t>
            </a:r>
            <a:r>
              <a:rPr lang="en-GB" altLang="en-US" sz="1800" dirty="0">
                <a:latin typeface="Arial" panose="020B0604020202020204" pitchFamily="34" charset="0"/>
              </a:rPr>
              <a:t>, </a:t>
            </a:r>
            <a:r>
              <a:rPr lang="en-GB" altLang="en-US" sz="1800" i="1" u="sng" dirty="0">
                <a:latin typeface="Arial" panose="020B0604020202020204" pitchFamily="34" charset="0"/>
                <a:hlinkClick r:id="rId9"/>
              </a:rPr>
              <a:t>MYO5A</a:t>
            </a:r>
            <a:r>
              <a:rPr lang="en-GB" altLang="en-US" sz="1800" dirty="0">
                <a:latin typeface="Arial" panose="020B0604020202020204" pitchFamily="34" charset="0"/>
              </a:rPr>
              <a:t>, </a:t>
            </a:r>
            <a:r>
              <a:rPr lang="en-GB" altLang="en-US" sz="1800" i="1" u="sng" dirty="0">
                <a:latin typeface="Arial" panose="020B0604020202020204" pitchFamily="34" charset="0"/>
                <a:hlinkClick r:id="rId10"/>
              </a:rPr>
              <a:t>MYO7A</a:t>
            </a:r>
            <a:r>
              <a:rPr lang="en-GB" altLang="en-US" sz="1800" dirty="0">
                <a:latin typeface="Arial" panose="020B0604020202020204" pitchFamily="34" charset="0"/>
              </a:rPr>
              <a:t>, </a:t>
            </a:r>
            <a:r>
              <a:rPr lang="en-GB" altLang="en-US" sz="1800" i="1" u="sng" dirty="0">
                <a:latin typeface="Arial" panose="020B0604020202020204" pitchFamily="34" charset="0"/>
                <a:hlinkClick r:id="rId11"/>
              </a:rPr>
              <a:t>OCA2</a:t>
            </a:r>
            <a:r>
              <a:rPr lang="en-GB" altLang="en-US" sz="1800" dirty="0">
                <a:latin typeface="Arial" panose="020B0604020202020204" pitchFamily="34" charset="0"/>
              </a:rPr>
              <a:t>, </a:t>
            </a:r>
            <a:r>
              <a:rPr lang="en-GB" altLang="en-US" sz="1800" i="1" u="sng" dirty="0">
                <a:latin typeface="Arial" panose="020B0604020202020204" pitchFamily="34" charset="0"/>
                <a:hlinkClick r:id="rId12"/>
              </a:rPr>
              <a:t>SLC45A2</a:t>
            </a:r>
            <a:r>
              <a:rPr lang="en-GB" altLang="en-US" sz="1800" dirty="0">
                <a:latin typeface="Arial" panose="020B0604020202020204" pitchFamily="34" charset="0"/>
              </a:rPr>
              <a:t>, </a:t>
            </a:r>
            <a:r>
              <a:rPr lang="en-GB" altLang="en-US" sz="1800" i="1" u="sng" dirty="0">
                <a:latin typeface="Arial" panose="020B0604020202020204" pitchFamily="34" charset="0"/>
                <a:hlinkClick r:id="rId13"/>
              </a:rPr>
              <a:t>SLC24A5</a:t>
            </a:r>
            <a:r>
              <a:rPr lang="en-GB" altLang="en-US" sz="1800" dirty="0">
                <a:latin typeface="Arial" panose="020B0604020202020204" pitchFamily="34" charset="0"/>
              </a:rPr>
              <a:t>, </a:t>
            </a:r>
            <a:r>
              <a:rPr lang="en-GB" altLang="en-US" sz="1800" i="1" u="sng" dirty="0">
                <a:latin typeface="Arial" panose="020B0604020202020204" pitchFamily="34" charset="0"/>
                <a:hlinkClick r:id="rId14"/>
              </a:rPr>
              <a:t>TYRP1</a:t>
            </a:r>
            <a:r>
              <a:rPr lang="en-GB" altLang="en-US" sz="1800" dirty="0">
                <a:latin typeface="Arial" panose="020B0604020202020204" pitchFamily="34" charset="0"/>
              </a:rPr>
              <a:t>, </a:t>
            </a:r>
            <a:r>
              <a:rPr lang="en-GB" altLang="en-US" sz="1800" i="1" u="sng" dirty="0">
                <a:latin typeface="Arial" panose="020B0604020202020204" pitchFamily="34" charset="0"/>
                <a:hlinkClick r:id="rId15"/>
              </a:rPr>
              <a:t>TYR</a:t>
            </a:r>
            <a:r>
              <a:rPr lang="en-GB" altLang="en-US" sz="1800" dirty="0">
                <a:latin typeface="Arial" panose="020B0604020202020204" pitchFamily="34" charset="0"/>
              </a:rPr>
              <a:t>, </a:t>
            </a:r>
            <a:r>
              <a:rPr lang="en-GB" altLang="en-US" sz="1800" i="1" u="sng" dirty="0">
                <a:latin typeface="Arial" panose="020B0604020202020204" pitchFamily="34" charset="0"/>
                <a:hlinkClick r:id="rId16"/>
              </a:rPr>
              <a:t>ERCC6</a:t>
            </a:r>
            <a:r>
              <a:rPr lang="en-GB" altLang="en-US" sz="1800" dirty="0">
                <a:latin typeface="Arial" panose="020B0604020202020204" pitchFamily="34" charset="0"/>
              </a:rPr>
              <a:t>, </a:t>
            </a:r>
            <a:r>
              <a:rPr lang="en-GB" altLang="en-US" sz="1800" i="1" u="sng" dirty="0">
                <a:latin typeface="Arial" panose="020B0604020202020204" pitchFamily="34" charset="0"/>
                <a:hlinkClick r:id="rId17"/>
              </a:rPr>
              <a:t>GNAS</a:t>
            </a:r>
            <a:r>
              <a:rPr lang="en-GB" altLang="en-US" sz="1800" dirty="0">
                <a:latin typeface="Arial" panose="020B0604020202020204" pitchFamily="34" charset="0"/>
              </a:rPr>
              <a:t>, </a:t>
            </a:r>
            <a:r>
              <a:rPr lang="en-GB" altLang="en-US" sz="1800" i="1" u="sng" dirty="0">
                <a:latin typeface="Arial" panose="020B0604020202020204" pitchFamily="34" charset="0"/>
                <a:hlinkClick r:id="rId18"/>
              </a:rPr>
              <a:t>HERC2</a:t>
            </a:r>
            <a:r>
              <a:rPr lang="en-GB" altLang="en-US" sz="1800" dirty="0">
                <a:latin typeface="Arial" panose="020B0604020202020204" pitchFamily="34" charset="0"/>
              </a:rPr>
              <a:t>, </a:t>
            </a:r>
            <a:r>
              <a:rPr lang="en-GB" altLang="en-US" sz="1800" i="1" u="sng" dirty="0">
                <a:latin typeface="Arial" panose="020B0604020202020204" pitchFamily="34" charset="0"/>
                <a:hlinkClick r:id="rId19"/>
              </a:rPr>
              <a:t>IRF4</a:t>
            </a:r>
            <a:r>
              <a:rPr lang="en-GB" altLang="en-US" sz="1800" dirty="0">
                <a:latin typeface="Arial" panose="020B0604020202020204" pitchFamily="34" charset="0"/>
              </a:rPr>
              <a:t>, </a:t>
            </a:r>
            <a:r>
              <a:rPr lang="en-GB" altLang="en-US" sz="1800" i="1" u="sng" dirty="0">
                <a:latin typeface="Arial" panose="020B0604020202020204" pitchFamily="34" charset="0"/>
                <a:hlinkClick r:id="rId20"/>
              </a:rPr>
              <a:t>OBSCN</a:t>
            </a:r>
            <a:r>
              <a:rPr lang="en-GB" altLang="en-US" sz="1800" dirty="0">
                <a:latin typeface="Arial" panose="020B0604020202020204" pitchFamily="34" charset="0"/>
              </a:rPr>
              <a:t>, </a:t>
            </a:r>
            <a:r>
              <a:rPr lang="en-GB" altLang="en-US" sz="1800" i="1" u="sng" dirty="0">
                <a:latin typeface="Arial" panose="020B0604020202020204" pitchFamily="34" charset="0"/>
                <a:hlinkClick r:id="rId21"/>
              </a:rPr>
              <a:t>SLC24A4</a:t>
            </a:r>
            <a:r>
              <a:rPr lang="en-GB" altLang="en-US" sz="1800" dirty="0">
                <a:latin typeface="Arial" panose="020B0604020202020204" pitchFamily="34" charset="0"/>
              </a:rPr>
              <a:t>, </a:t>
            </a:r>
            <a:r>
              <a:rPr lang="en-GB" altLang="en-US" sz="1800" i="1" u="sng" dirty="0">
                <a:latin typeface="Arial" panose="020B0604020202020204" pitchFamily="34" charset="0"/>
                <a:hlinkClick r:id="rId22"/>
              </a:rPr>
              <a:t>TPCN2</a:t>
            </a:r>
            <a:r>
              <a:rPr lang="en-GB" altLang="en-US" sz="1800" dirty="0">
                <a:latin typeface="Arial" panose="020B0604020202020204" pitchFamily="34" charset="0"/>
              </a:rPr>
              <a:t>, and </a:t>
            </a:r>
            <a:r>
              <a:rPr lang="en-GB" altLang="en-US" sz="1800" i="1" u="sng" dirty="0">
                <a:latin typeface="Arial" panose="020B0604020202020204" pitchFamily="34" charset="0"/>
                <a:hlinkClick r:id="rId23"/>
              </a:rPr>
              <a:t>MITF</a:t>
            </a:r>
            <a:r>
              <a:rPr lang="en-GB" altLang="en-US" sz="1800" dirty="0">
                <a:latin typeface="Arial" panose="020B0604020202020204" pitchFamily="34" charset="0"/>
              </a:rPr>
              <a:t> – other genes implicated in hair production</a:t>
            </a:r>
          </a:p>
        </p:txBody>
      </p:sp>
    </p:spTree>
    <p:extLst>
      <p:ext uri="{BB962C8B-B14F-4D97-AF65-F5344CB8AC3E}">
        <p14:creationId xmlns:p14="http://schemas.microsoft.com/office/powerpoint/2010/main" val="2957114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algn="ctr"/>
            <a:r>
              <a:rPr lang="en-GB" altLang="en-US" dirty="0" smtClean="0"/>
              <a:t>Terminology</a:t>
            </a:r>
          </a:p>
        </p:txBody>
      </p:sp>
      <p:sp>
        <p:nvSpPr>
          <p:cNvPr id="46083" name="Text Placeholder 2"/>
          <p:cNvSpPr>
            <a:spLocks noGrp="1"/>
          </p:cNvSpPr>
          <p:nvPr>
            <p:ph type="body" sz="half" idx="1"/>
          </p:nvPr>
        </p:nvSpPr>
        <p:spPr>
          <a:xfrm>
            <a:off x="6816726" y="1099000"/>
            <a:ext cx="4038600" cy="4525962"/>
          </a:xfrm>
        </p:spPr>
        <p:txBody>
          <a:bodyPr>
            <a:normAutofit/>
          </a:bodyPr>
          <a:lstStyle/>
          <a:p>
            <a:pPr marL="0" indent="0" algn="ctr">
              <a:buNone/>
            </a:pPr>
            <a:r>
              <a:rPr lang="en-GB" altLang="en-US" sz="2400" dirty="0" smtClean="0"/>
              <a:t>Phenotype</a:t>
            </a:r>
          </a:p>
          <a:p>
            <a:pPr marL="0" indent="0" algn="ctr">
              <a:buNone/>
            </a:pPr>
            <a:endParaRPr lang="en-GB" altLang="en-US" sz="2400" dirty="0" smtClean="0">
              <a:solidFill>
                <a:srgbClr val="0070C0"/>
              </a:solidFill>
            </a:endParaRPr>
          </a:p>
          <a:p>
            <a:pPr marL="0" indent="0" algn="ctr">
              <a:buNone/>
            </a:pPr>
            <a:r>
              <a:rPr lang="en-GB" altLang="en-US" sz="2400" dirty="0">
                <a:solidFill>
                  <a:srgbClr val="0070C0"/>
                </a:solidFill>
              </a:rPr>
              <a:t>The set of observable characteristics of an individual resulting from the interaction of its genotype with the environment</a:t>
            </a:r>
            <a:r>
              <a:rPr lang="en-GB" altLang="en-US" sz="2000" dirty="0">
                <a:solidFill>
                  <a:srgbClr val="0070C0"/>
                </a:solidFill>
              </a:rPr>
              <a:t>. </a:t>
            </a:r>
          </a:p>
        </p:txBody>
      </p:sp>
      <p:sp>
        <p:nvSpPr>
          <p:cNvPr id="46084" name="Content Placeholder 3"/>
          <p:cNvSpPr>
            <a:spLocks noGrp="1"/>
          </p:cNvSpPr>
          <p:nvPr>
            <p:ph sz="half" idx="2"/>
          </p:nvPr>
        </p:nvSpPr>
        <p:spPr>
          <a:xfrm>
            <a:off x="156101" y="1099000"/>
            <a:ext cx="5399357" cy="3984834"/>
          </a:xfrm>
        </p:spPr>
        <p:txBody>
          <a:bodyPr>
            <a:normAutofit/>
          </a:bodyPr>
          <a:lstStyle/>
          <a:p>
            <a:pPr marL="0" indent="0" algn="ctr">
              <a:buNone/>
            </a:pPr>
            <a:r>
              <a:rPr lang="en-GB" altLang="en-US" sz="2400" dirty="0"/>
              <a:t>Allele</a:t>
            </a:r>
          </a:p>
          <a:p>
            <a:pPr marL="400050" lvl="1" indent="0" algn="ctr">
              <a:buNone/>
            </a:pPr>
            <a:r>
              <a:rPr lang="en-GB" altLang="en-US" sz="2000" dirty="0" smtClean="0"/>
              <a:t>A </a:t>
            </a:r>
            <a:r>
              <a:rPr lang="en-GB" altLang="en-US" sz="2000" dirty="0"/>
              <a:t>variant form of a gene. Some genes have a variety of different forms, which are located at the same position, or genetic locus, on a chromosome and give different Phenotypes</a:t>
            </a:r>
          </a:p>
          <a:p>
            <a:pPr marL="400050" lvl="1" indent="0" algn="ctr">
              <a:buNone/>
            </a:pPr>
            <a:endParaRPr lang="en-GB" altLang="en-US" sz="2000" dirty="0"/>
          </a:p>
          <a:p>
            <a:pPr marL="0" indent="0" algn="ctr">
              <a:buNone/>
            </a:pPr>
            <a:r>
              <a:rPr lang="en-GB" altLang="en-US" sz="2400" dirty="0">
                <a:solidFill>
                  <a:srgbClr val="FF0000"/>
                </a:solidFill>
              </a:rPr>
              <a:t>Humans are called diploid organisms because they have two </a:t>
            </a:r>
            <a:r>
              <a:rPr lang="en-GB" altLang="en-US" sz="2400" b="1" dirty="0">
                <a:solidFill>
                  <a:srgbClr val="FF0000"/>
                </a:solidFill>
              </a:rPr>
              <a:t>alleles</a:t>
            </a:r>
            <a:r>
              <a:rPr lang="en-GB" altLang="en-US" sz="2400" dirty="0">
                <a:solidFill>
                  <a:srgbClr val="FF0000"/>
                </a:solidFill>
              </a:rPr>
              <a:t> at each genetic locus, with one </a:t>
            </a:r>
            <a:r>
              <a:rPr lang="en-GB" altLang="en-US" sz="2400" b="1" dirty="0">
                <a:solidFill>
                  <a:srgbClr val="FF0000"/>
                </a:solidFill>
              </a:rPr>
              <a:t>allele</a:t>
            </a:r>
            <a:r>
              <a:rPr lang="en-GB" altLang="en-US" sz="2400" dirty="0">
                <a:solidFill>
                  <a:srgbClr val="FF0000"/>
                </a:solidFill>
              </a:rPr>
              <a:t> inherited from each parent</a:t>
            </a:r>
            <a:r>
              <a:rPr lang="en-GB" altLang="en-US" dirty="0" smtClean="0">
                <a:solidFill>
                  <a:srgbClr val="FF0000"/>
                </a:solidFill>
              </a:rPr>
              <a:t>.</a:t>
            </a:r>
          </a:p>
        </p:txBody>
      </p:sp>
      <p:sp>
        <p:nvSpPr>
          <p:cNvPr id="5" name="Right Arrow 4"/>
          <p:cNvSpPr/>
          <p:nvPr/>
        </p:nvSpPr>
        <p:spPr>
          <a:xfrm>
            <a:off x="5882482" y="2479886"/>
            <a:ext cx="865187" cy="4333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 name="Rectangle 1"/>
          <p:cNvSpPr/>
          <p:nvPr/>
        </p:nvSpPr>
        <p:spPr>
          <a:xfrm>
            <a:off x="361576" y="5083834"/>
            <a:ext cx="11680899" cy="1200329"/>
          </a:xfrm>
          <a:prstGeom prst="rect">
            <a:avLst/>
          </a:prstGeom>
        </p:spPr>
        <p:txBody>
          <a:bodyPr wrap="square">
            <a:spAutoFit/>
          </a:bodyPr>
          <a:lstStyle/>
          <a:p>
            <a:pPr marL="609600" indent="-609600">
              <a:buFontTx/>
              <a:buAutoNum type="arabicPeriod"/>
            </a:pPr>
            <a:r>
              <a:rPr lang="en-GB" altLang="en-US" sz="2400" dirty="0">
                <a:solidFill>
                  <a:srgbClr val="FF0000"/>
                </a:solidFill>
              </a:rPr>
              <a:t>Transcription</a:t>
            </a:r>
            <a:r>
              <a:rPr lang="en-GB" altLang="en-US" sz="2400" dirty="0"/>
              <a:t> reads the genetic code of the DNA in the nucleus </a:t>
            </a:r>
          </a:p>
          <a:p>
            <a:pPr marL="609600" indent="-609600">
              <a:buFontTx/>
              <a:buAutoNum type="arabicPeriod"/>
            </a:pPr>
            <a:endParaRPr lang="en-GB" altLang="en-US" sz="2400" dirty="0"/>
          </a:p>
          <a:p>
            <a:pPr marL="609600" indent="-609600">
              <a:buFontTx/>
              <a:buAutoNum type="arabicPeriod"/>
            </a:pPr>
            <a:r>
              <a:rPr lang="en-GB" altLang="en-US" sz="2400" dirty="0">
                <a:solidFill>
                  <a:srgbClr val="FF0000"/>
                </a:solidFill>
              </a:rPr>
              <a:t>Translation</a:t>
            </a:r>
            <a:r>
              <a:rPr lang="en-GB" altLang="en-US" sz="2400" dirty="0"/>
              <a:t> uses the genetic code to make new proteins (Ribosome) in the cytoplasm</a:t>
            </a:r>
            <a:r>
              <a:rPr lang="en-GB" altLang="en-US" dirty="0"/>
              <a:t>.</a:t>
            </a:r>
            <a:endParaRPr lang="en-US" altLang="en-US" dirty="0"/>
          </a:p>
        </p:txBody>
      </p:sp>
    </p:spTree>
    <p:extLst>
      <p:ext uri="{BB962C8B-B14F-4D97-AF65-F5344CB8AC3E}">
        <p14:creationId xmlns:p14="http://schemas.microsoft.com/office/powerpoint/2010/main" val="9431782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GB" altLang="en-US" sz="2000"/>
              <a:t>The mature mRNA is composed of a 5‘ prime (red) exons (uppercase yellow) introns are shown in purple (lowercase) and 3‘ prime (red again).</a:t>
            </a:r>
          </a:p>
        </p:txBody>
      </p:sp>
      <p:pic>
        <p:nvPicPr>
          <p:cNvPr id="47107" name="Picture 4" descr="File:AMY1gene.pn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628775"/>
            <a:ext cx="9037638" cy="489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51362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1981200" y="274639"/>
            <a:ext cx="8229600" cy="706437"/>
          </a:xfrm>
        </p:spPr>
        <p:txBody>
          <a:bodyPr rtlCol="0">
            <a:normAutofit/>
          </a:bodyPr>
          <a:lstStyle/>
          <a:p>
            <a:pPr algn="ctr">
              <a:defRPr/>
            </a:pPr>
            <a:r>
              <a:rPr lang="en-GB" altLang="en-US" dirty="0" smtClean="0"/>
              <a:t>DNA &amp; RNA Coding</a:t>
            </a:r>
            <a:endParaRPr lang="en-US" altLang="en-US" dirty="0" smtClean="0"/>
          </a:p>
        </p:txBody>
      </p:sp>
      <p:sp>
        <p:nvSpPr>
          <p:cNvPr id="47107" name="Rectangle 3"/>
          <p:cNvSpPr>
            <a:spLocks noGrp="1" noChangeArrowheads="1"/>
          </p:cNvSpPr>
          <p:nvPr>
            <p:ph type="body" sz="half" idx="1"/>
          </p:nvPr>
        </p:nvSpPr>
        <p:spPr>
          <a:xfrm>
            <a:off x="799381" y="952501"/>
            <a:ext cx="10633493" cy="892175"/>
          </a:xfrm>
        </p:spPr>
        <p:txBody>
          <a:bodyPr rtlCol="0">
            <a:normAutofit/>
          </a:bodyPr>
          <a:lstStyle/>
          <a:p>
            <a:pPr marL="0" indent="0">
              <a:buNone/>
              <a:defRPr/>
            </a:pPr>
            <a:r>
              <a:rPr lang="en-GB" altLang="en-US" sz="2000" dirty="0"/>
              <a:t>In RNA, information is encoded in quaternary sequences. However now the nucleotide thymine is substituted with uracil as this aa is more biochemically stable</a:t>
            </a:r>
            <a:endParaRPr lang="en-US" altLang="en-US" sz="2000" dirty="0"/>
          </a:p>
        </p:txBody>
      </p:sp>
      <p:graphicFrame>
        <p:nvGraphicFramePr>
          <p:cNvPr id="54276" name="Group 4"/>
          <p:cNvGraphicFramePr>
            <a:graphicFrameLocks noGrp="1"/>
          </p:cNvGraphicFramePr>
          <p:nvPr>
            <p:ph sz="quarter" idx="2"/>
            <p:extLst>
              <p:ext uri="{D42A27DB-BD31-4B8C-83A1-F6EECF244321}">
                <p14:modId xmlns:p14="http://schemas.microsoft.com/office/powerpoint/2010/main" val="89521856"/>
              </p:ext>
            </p:extLst>
          </p:nvPr>
        </p:nvGraphicFramePr>
        <p:xfrm>
          <a:off x="6049992" y="1879034"/>
          <a:ext cx="4038600" cy="2185988"/>
        </p:xfrm>
        <a:graphic>
          <a:graphicData uri="http://schemas.openxmlformats.org/drawingml/2006/table">
            <a:tbl>
              <a:tblPr/>
              <a:tblGrid>
                <a:gridCol w="1346200">
                  <a:extLst>
                    <a:ext uri="{9D8B030D-6E8A-4147-A177-3AD203B41FA5}">
                      <a16:colId xmlns:a16="http://schemas.microsoft.com/office/drawing/2014/main" val="20000"/>
                    </a:ext>
                  </a:extLst>
                </a:gridCol>
                <a:gridCol w="2692400">
                  <a:extLst>
                    <a:ext uri="{9D8B030D-6E8A-4147-A177-3AD203B41FA5}">
                      <a16:colId xmlns:a16="http://schemas.microsoft.com/office/drawing/2014/main" val="20001"/>
                    </a:ext>
                  </a:extLst>
                </a:gridCol>
              </a:tblGrid>
              <a:tr h="5476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A</a:t>
                      </a:r>
                      <a:endParaRPr kumimoji="0" lang="en-US" sz="2800" b="0" i="0" u="none" strike="noStrike" cap="none" normalizeH="0" baseline="0" dirty="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adenine</a:t>
                      </a:r>
                      <a:endParaRPr kumimoji="0" lang="en-US" sz="28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461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G</a:t>
                      </a:r>
                      <a:endParaRPr kumimoji="0" lang="en-US" sz="28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guanine</a:t>
                      </a: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461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C</a:t>
                      </a:r>
                      <a:endParaRPr kumimoji="0" lang="en-US" sz="2800" b="0" i="0" u="none" strike="noStrike" cap="none" normalizeH="0" baseline="0" dirty="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cytosine</a:t>
                      </a: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461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U</a:t>
                      </a:r>
                      <a:endParaRPr kumimoji="0" lang="en-US" sz="2800" b="0" i="0" u="none" strike="noStrike" cap="none" normalizeH="0" baseline="0" dirty="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uracil</a:t>
                      </a:r>
                      <a:endParaRPr kumimoji="0" lang="en-US" sz="28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graphicFrame>
        <p:nvGraphicFramePr>
          <p:cNvPr id="54293" name="Group 21"/>
          <p:cNvGraphicFramePr>
            <a:graphicFrameLocks noGrp="1"/>
          </p:cNvGraphicFramePr>
          <p:nvPr>
            <p:ph sz="quarter" idx="3"/>
            <p:extLst>
              <p:ext uri="{D42A27DB-BD31-4B8C-83A1-F6EECF244321}">
                <p14:modId xmlns:p14="http://schemas.microsoft.com/office/powerpoint/2010/main" val="1154584073"/>
              </p:ext>
            </p:extLst>
          </p:nvPr>
        </p:nvGraphicFramePr>
        <p:xfrm>
          <a:off x="1475776" y="1901570"/>
          <a:ext cx="4038600" cy="2187576"/>
        </p:xfrm>
        <a:graphic>
          <a:graphicData uri="http://schemas.openxmlformats.org/drawingml/2006/table">
            <a:tbl>
              <a:tblPr/>
              <a:tblGrid>
                <a:gridCol w="1430338">
                  <a:extLst>
                    <a:ext uri="{9D8B030D-6E8A-4147-A177-3AD203B41FA5}">
                      <a16:colId xmlns:a16="http://schemas.microsoft.com/office/drawing/2014/main" val="20000"/>
                    </a:ext>
                  </a:extLst>
                </a:gridCol>
                <a:gridCol w="2608262">
                  <a:extLst>
                    <a:ext uri="{9D8B030D-6E8A-4147-A177-3AD203B41FA5}">
                      <a16:colId xmlns:a16="http://schemas.microsoft.com/office/drawing/2014/main" val="20001"/>
                    </a:ext>
                  </a:extLst>
                </a:gridCol>
              </a:tblGrid>
              <a:tr h="54292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A</a:t>
                      </a:r>
                      <a:endParaRPr kumimoji="0" lang="en-US" sz="28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adenine</a:t>
                      </a:r>
                      <a:endParaRPr kumimoji="0" lang="en-US" sz="28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413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G</a:t>
                      </a:r>
                      <a:endParaRPr kumimoji="0" lang="en-US" sz="28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guanine</a:t>
                      </a:r>
                      <a:endParaRPr kumimoji="0" lang="en-US" sz="28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4292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C</a:t>
                      </a:r>
                      <a:endParaRPr kumimoji="0" lang="en-US" sz="28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cytosine</a:t>
                      </a:r>
                      <a:endParaRPr kumimoji="0" lang="en-US" sz="28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603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T </a:t>
                      </a:r>
                      <a:endParaRPr kumimoji="0" lang="en-US" sz="28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thymine</a:t>
                      </a:r>
                      <a:endParaRPr kumimoji="0" lang="en-US" sz="28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48166" name="Text Box 38"/>
          <p:cNvSpPr txBox="1">
            <a:spLocks noChangeArrowheads="1"/>
          </p:cNvSpPr>
          <p:nvPr/>
        </p:nvSpPr>
        <p:spPr bwMode="auto">
          <a:xfrm>
            <a:off x="2350294" y="1568825"/>
            <a:ext cx="24479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GB" altLang="en-US" sz="1800">
                <a:latin typeface="Arial" panose="020B0604020202020204" pitchFamily="34" charset="0"/>
              </a:rPr>
              <a:t>DNA</a:t>
            </a:r>
          </a:p>
        </p:txBody>
      </p:sp>
      <p:sp>
        <p:nvSpPr>
          <p:cNvPr id="48167" name="Text Box 39"/>
          <p:cNvSpPr txBox="1">
            <a:spLocks noChangeArrowheads="1"/>
          </p:cNvSpPr>
          <p:nvPr/>
        </p:nvSpPr>
        <p:spPr bwMode="auto">
          <a:xfrm>
            <a:off x="6618079" y="1499684"/>
            <a:ext cx="24479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GB" altLang="en-US" sz="1800" dirty="0">
                <a:latin typeface="Arial" panose="020B0604020202020204" pitchFamily="34" charset="0"/>
              </a:rPr>
              <a:t>mRNA</a:t>
            </a:r>
          </a:p>
        </p:txBody>
      </p:sp>
      <p:sp>
        <p:nvSpPr>
          <p:cNvPr id="47144" name="Text Box 40"/>
          <p:cNvSpPr txBox="1">
            <a:spLocks noChangeArrowheads="1"/>
          </p:cNvSpPr>
          <p:nvPr/>
        </p:nvSpPr>
        <p:spPr bwMode="auto">
          <a:xfrm>
            <a:off x="726417" y="4380243"/>
            <a:ext cx="10994006" cy="216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defRPr/>
            </a:pPr>
            <a:r>
              <a:rPr lang="en-GB" altLang="en-US" sz="1800" dirty="0"/>
              <a:t>DNA			mRNA			Protein</a:t>
            </a:r>
          </a:p>
          <a:p>
            <a:pPr eaLnBrk="1" hangingPunct="1">
              <a:spcBef>
                <a:spcPct val="50000"/>
              </a:spcBef>
              <a:buFontTx/>
              <a:buNone/>
              <a:defRPr/>
            </a:pPr>
            <a:r>
              <a:rPr lang="en-GB" altLang="en-US" sz="1800" dirty="0"/>
              <a:t>Thymine			Uracil			</a:t>
            </a:r>
          </a:p>
          <a:p>
            <a:pPr>
              <a:spcBef>
                <a:spcPct val="50000"/>
              </a:spcBef>
              <a:buNone/>
              <a:defRPr/>
            </a:pPr>
            <a:r>
              <a:rPr lang="en-GB" altLang="en-US" sz="1800" dirty="0"/>
              <a:t>Thymine requires more energy to </a:t>
            </a:r>
            <a:r>
              <a:rPr lang="en-GB" altLang="en-US" sz="1800" dirty="0" smtClean="0"/>
              <a:t>biosynthesise and is less likely to mutate in DNA but is energy expensive to produce.</a:t>
            </a:r>
          </a:p>
          <a:p>
            <a:pPr>
              <a:spcBef>
                <a:spcPct val="50000"/>
              </a:spcBef>
              <a:buNone/>
              <a:defRPr/>
            </a:pPr>
            <a:r>
              <a:rPr lang="en-GB" altLang="en-US" sz="1800" dirty="0" smtClean="0"/>
              <a:t>So in the short term required for mRNA to move to the ribosome it is replaced by Uracil, another pyrimidine created from the degradation of cytosine. </a:t>
            </a:r>
            <a:endParaRPr lang="en-GB" altLang="en-US" sz="1800" dirty="0"/>
          </a:p>
        </p:txBody>
      </p:sp>
      <p:sp>
        <p:nvSpPr>
          <p:cNvPr id="48169" name="Line 41"/>
          <p:cNvSpPr>
            <a:spLocks noChangeShapeType="1"/>
          </p:cNvSpPr>
          <p:nvPr/>
        </p:nvSpPr>
        <p:spPr bwMode="auto">
          <a:xfrm>
            <a:off x="1891492" y="4935927"/>
            <a:ext cx="1582738"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8170" name="Line 43"/>
          <p:cNvSpPr>
            <a:spLocks noChangeShapeType="1"/>
          </p:cNvSpPr>
          <p:nvPr/>
        </p:nvSpPr>
        <p:spPr bwMode="auto">
          <a:xfrm>
            <a:off x="1891493" y="4590391"/>
            <a:ext cx="1582737"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8171" name="Line 44"/>
          <p:cNvSpPr>
            <a:spLocks noChangeShapeType="1"/>
          </p:cNvSpPr>
          <p:nvPr/>
        </p:nvSpPr>
        <p:spPr bwMode="auto">
          <a:xfrm>
            <a:off x="4467254" y="4590391"/>
            <a:ext cx="1582738"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39775799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altLang="en-US" b="1" smtClean="0"/>
              <a:t>How many combinations?</a:t>
            </a:r>
          </a:p>
        </p:txBody>
      </p:sp>
      <p:sp>
        <p:nvSpPr>
          <p:cNvPr id="48131" name="Rectangle 3"/>
          <p:cNvSpPr>
            <a:spLocks noGrp="1" noChangeArrowheads="1"/>
          </p:cNvSpPr>
          <p:nvPr>
            <p:ph idx="1"/>
          </p:nvPr>
        </p:nvSpPr>
        <p:spPr>
          <a:xfrm>
            <a:off x="483079" y="1825625"/>
            <a:ext cx="10870721" cy="4351338"/>
          </a:xfrm>
        </p:spPr>
        <p:txBody>
          <a:bodyPr rtlCol="0">
            <a:normAutofit/>
          </a:bodyPr>
          <a:lstStyle/>
          <a:p>
            <a:pPr marL="0" indent="0">
              <a:lnSpc>
                <a:spcPct val="80000"/>
              </a:lnSpc>
              <a:buNone/>
              <a:defRPr/>
            </a:pPr>
            <a:r>
              <a:rPr lang="en-GB" altLang="en-US" sz="2400" dirty="0"/>
              <a:t>If </a:t>
            </a:r>
            <a:r>
              <a:rPr lang="en-GB" altLang="en-US" sz="2400" b="1" dirty="0">
                <a:solidFill>
                  <a:srgbClr val="0000CC"/>
                </a:solidFill>
              </a:rPr>
              <a:t>one base</a:t>
            </a:r>
            <a:r>
              <a:rPr lang="en-GB" altLang="en-US" sz="2400" dirty="0"/>
              <a:t> represented one amino acid this would only be able to produce </a:t>
            </a:r>
          </a:p>
          <a:p>
            <a:pPr marL="0" indent="0">
              <a:lnSpc>
                <a:spcPct val="80000"/>
              </a:lnSpc>
              <a:buNone/>
              <a:defRPr/>
            </a:pPr>
            <a:endParaRPr lang="en-GB" altLang="en-US" sz="2400" dirty="0"/>
          </a:p>
          <a:p>
            <a:pPr marL="0" indent="0">
              <a:lnSpc>
                <a:spcPct val="80000"/>
              </a:lnSpc>
              <a:buNone/>
              <a:defRPr/>
            </a:pPr>
            <a:r>
              <a:rPr lang="en-GB" altLang="en-US" sz="2400" dirty="0"/>
              <a:t>4 different combinations. (A, C, G and </a:t>
            </a:r>
            <a:r>
              <a:rPr lang="en-GB" altLang="en-US" sz="2400" dirty="0" smtClean="0"/>
              <a:t>T)</a:t>
            </a:r>
            <a:endParaRPr lang="fr-FR" altLang="en-US" sz="2400" dirty="0"/>
          </a:p>
          <a:p>
            <a:pPr marL="0" indent="0">
              <a:lnSpc>
                <a:spcPct val="80000"/>
              </a:lnSpc>
              <a:buNone/>
              <a:defRPr/>
            </a:pPr>
            <a:r>
              <a:rPr lang="en-GB" altLang="en-US" sz="2400" dirty="0"/>
              <a:t>If </a:t>
            </a:r>
            <a:r>
              <a:rPr lang="en-GB" altLang="en-US" sz="2400" b="1" dirty="0">
                <a:solidFill>
                  <a:srgbClr val="0000CC"/>
                </a:solidFill>
              </a:rPr>
              <a:t>pairs</a:t>
            </a:r>
            <a:r>
              <a:rPr lang="en-GB" altLang="en-US" sz="2400" dirty="0">
                <a:solidFill>
                  <a:srgbClr val="0000CC"/>
                </a:solidFill>
              </a:rPr>
              <a:t> </a:t>
            </a:r>
            <a:r>
              <a:rPr lang="en-GB" altLang="en-US" sz="2400" b="1" dirty="0">
                <a:solidFill>
                  <a:srgbClr val="0000CC"/>
                </a:solidFill>
              </a:rPr>
              <a:t>of bases</a:t>
            </a:r>
            <a:r>
              <a:rPr lang="en-GB" altLang="en-US" sz="2400" dirty="0"/>
              <a:t> represented each amino acid this would only be able to produce </a:t>
            </a:r>
          </a:p>
          <a:p>
            <a:pPr marL="0" indent="0">
              <a:lnSpc>
                <a:spcPct val="80000"/>
              </a:lnSpc>
              <a:buNone/>
              <a:defRPr/>
            </a:pPr>
            <a:endParaRPr lang="en-GB" altLang="en-US" sz="2400" dirty="0"/>
          </a:p>
          <a:p>
            <a:pPr marL="0" indent="0">
              <a:lnSpc>
                <a:spcPct val="80000"/>
              </a:lnSpc>
              <a:buNone/>
              <a:defRPr/>
            </a:pPr>
            <a:r>
              <a:rPr lang="en-GB" altLang="en-US" sz="2400" dirty="0"/>
              <a:t>4 x 4 = 16 combinations. </a:t>
            </a:r>
            <a:r>
              <a:rPr lang="fr-FR" altLang="en-US" sz="2400" dirty="0"/>
              <a:t>(AA, AC, AG, </a:t>
            </a:r>
            <a:r>
              <a:rPr lang="fr-FR" altLang="en-US" sz="2400" dirty="0" smtClean="0"/>
              <a:t>AT, </a:t>
            </a:r>
            <a:r>
              <a:rPr lang="fr-FR" altLang="en-US" sz="2400" dirty="0"/>
              <a:t>CA, CC, CG, </a:t>
            </a:r>
            <a:r>
              <a:rPr lang="fr-FR" altLang="en-US" sz="2400" dirty="0" smtClean="0"/>
              <a:t>CT </a:t>
            </a:r>
            <a:r>
              <a:rPr lang="fr-FR" altLang="en-US" sz="2400" dirty="0" err="1"/>
              <a:t>etc</a:t>
            </a:r>
            <a:r>
              <a:rPr lang="fr-FR" altLang="en-US" sz="2400" dirty="0"/>
              <a:t>)</a:t>
            </a:r>
          </a:p>
          <a:p>
            <a:pPr marL="0" indent="0">
              <a:lnSpc>
                <a:spcPct val="80000"/>
              </a:lnSpc>
              <a:buNone/>
              <a:defRPr/>
            </a:pPr>
            <a:r>
              <a:rPr lang="en-GB" altLang="en-US" sz="2400" dirty="0"/>
              <a:t>If </a:t>
            </a:r>
            <a:r>
              <a:rPr lang="en-GB" altLang="en-US" sz="2400" b="1" dirty="0">
                <a:solidFill>
                  <a:srgbClr val="0000CC"/>
                </a:solidFill>
              </a:rPr>
              <a:t>triplets of bases</a:t>
            </a:r>
            <a:r>
              <a:rPr lang="en-GB" altLang="en-US" sz="2400" dirty="0"/>
              <a:t> represented each amino acid, this would be able to produce </a:t>
            </a:r>
          </a:p>
          <a:p>
            <a:pPr marL="0" indent="0">
              <a:lnSpc>
                <a:spcPct val="80000"/>
              </a:lnSpc>
              <a:buNone/>
              <a:defRPr/>
            </a:pPr>
            <a:endParaRPr lang="en-GB" altLang="en-US" sz="2400" dirty="0"/>
          </a:p>
          <a:p>
            <a:pPr marL="0" indent="0" algn="ctr">
              <a:lnSpc>
                <a:spcPct val="80000"/>
              </a:lnSpc>
              <a:buNone/>
              <a:defRPr/>
            </a:pPr>
            <a:r>
              <a:rPr lang="en-GB" altLang="en-US" sz="2400" dirty="0"/>
              <a:t>4 x 4 x 4 = 64 combinations</a:t>
            </a:r>
            <a:br>
              <a:rPr lang="en-GB" altLang="en-US" sz="2400" dirty="0"/>
            </a:br>
            <a:r>
              <a:rPr lang="en-GB" altLang="en-US" sz="2400" dirty="0"/>
              <a:t/>
            </a:r>
            <a:br>
              <a:rPr lang="en-GB" altLang="en-US" sz="2400" dirty="0"/>
            </a:br>
            <a:r>
              <a:rPr lang="en-GB" altLang="en-US" sz="2400" dirty="0"/>
              <a:t>This is enough combinations to code for the 20 amino </a:t>
            </a:r>
            <a:r>
              <a:rPr lang="en-GB" altLang="en-US" sz="2400" dirty="0" smtClean="0"/>
              <a:t>acids</a:t>
            </a:r>
            <a:endParaRPr lang="en-GB" altLang="en-US" sz="2400" dirty="0"/>
          </a:p>
        </p:txBody>
      </p:sp>
    </p:spTree>
    <p:extLst>
      <p:ext uri="{BB962C8B-B14F-4D97-AF65-F5344CB8AC3E}">
        <p14:creationId xmlns:p14="http://schemas.microsoft.com/office/powerpoint/2010/main" val="388015374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altLang="en-US" smtClean="0"/>
              <a:t>Base Pairs</a:t>
            </a:r>
            <a:endParaRPr lang="en-US" altLang="en-US" smtClean="0"/>
          </a:p>
        </p:txBody>
      </p:sp>
      <p:sp>
        <p:nvSpPr>
          <p:cNvPr id="46083" name="Rectangle 3"/>
          <p:cNvSpPr>
            <a:spLocks noGrp="1" noChangeArrowheads="1"/>
          </p:cNvSpPr>
          <p:nvPr>
            <p:ph type="body" sz="half" idx="1"/>
          </p:nvPr>
        </p:nvSpPr>
        <p:spPr>
          <a:xfrm>
            <a:off x="1981200" y="1600201"/>
            <a:ext cx="3683000" cy="4525963"/>
          </a:xfrm>
        </p:spPr>
        <p:txBody>
          <a:bodyPr rtlCol="0">
            <a:normAutofit/>
          </a:bodyPr>
          <a:lstStyle/>
          <a:p>
            <a:pPr>
              <a:defRPr/>
            </a:pPr>
            <a:r>
              <a:rPr lang="en-GB" sz="2400" dirty="0"/>
              <a:t>Nucleotides are grouped into </a:t>
            </a:r>
            <a:r>
              <a:rPr lang="en-GB" sz="2400" i="1" dirty="0"/>
              <a:t>codons</a:t>
            </a:r>
            <a:r>
              <a:rPr lang="en-GB" sz="2400" dirty="0"/>
              <a:t>.</a:t>
            </a:r>
          </a:p>
          <a:p>
            <a:pPr>
              <a:defRPr/>
            </a:pPr>
            <a:endParaRPr lang="en-GB" sz="2400" dirty="0"/>
          </a:p>
          <a:p>
            <a:pPr>
              <a:defRPr/>
            </a:pPr>
            <a:r>
              <a:rPr lang="en-GB" sz="2400" dirty="0"/>
              <a:t>Each codon contains </a:t>
            </a:r>
            <a:r>
              <a:rPr lang="en-GB" sz="2400" i="1" dirty="0"/>
              <a:t>three</a:t>
            </a:r>
            <a:r>
              <a:rPr lang="en-GB" sz="2400" dirty="0"/>
              <a:t> nucleotides.</a:t>
            </a:r>
          </a:p>
          <a:p>
            <a:pPr>
              <a:defRPr/>
            </a:pPr>
            <a:endParaRPr lang="en-GB" sz="2400" dirty="0"/>
          </a:p>
          <a:p>
            <a:pPr>
              <a:defRPr/>
            </a:pPr>
            <a:r>
              <a:rPr lang="en-GB" sz="2400" dirty="0"/>
              <a:t>Each codon corresponds to a protein or a stop. </a:t>
            </a:r>
          </a:p>
          <a:p>
            <a:pPr>
              <a:defRPr/>
            </a:pPr>
            <a:endParaRPr lang="en-GB" sz="2400" dirty="0"/>
          </a:p>
          <a:p>
            <a:pPr marL="0" indent="0">
              <a:buNone/>
              <a:defRPr/>
            </a:pPr>
            <a:r>
              <a:rPr lang="en-GB" sz="2000" dirty="0"/>
              <a:t>Note: in mRNA T is replaced by U</a:t>
            </a:r>
            <a:endParaRPr lang="en-US" sz="2000" dirty="0"/>
          </a:p>
        </p:txBody>
      </p:sp>
      <p:graphicFrame>
        <p:nvGraphicFramePr>
          <p:cNvPr id="46204" name="Group 124"/>
          <p:cNvGraphicFramePr>
            <a:graphicFrameLocks noGrp="1"/>
          </p:cNvGraphicFramePr>
          <p:nvPr>
            <p:ph sz="half" idx="2"/>
          </p:nvPr>
        </p:nvGraphicFramePr>
        <p:xfrm>
          <a:off x="5951539" y="1341438"/>
          <a:ext cx="4465636" cy="5181600"/>
        </p:xfrm>
        <a:graphic>
          <a:graphicData uri="http://schemas.openxmlformats.org/drawingml/2006/table">
            <a:tbl>
              <a:tblPr/>
              <a:tblGrid>
                <a:gridCol w="622738">
                  <a:extLst>
                    <a:ext uri="{9D8B030D-6E8A-4147-A177-3AD203B41FA5}">
                      <a16:colId xmlns:a16="http://schemas.microsoft.com/office/drawing/2014/main" val="20000"/>
                    </a:ext>
                  </a:extLst>
                </a:gridCol>
                <a:gridCol w="801524">
                  <a:extLst>
                    <a:ext uri="{9D8B030D-6E8A-4147-A177-3AD203B41FA5}">
                      <a16:colId xmlns:a16="http://schemas.microsoft.com/office/drawing/2014/main" val="20001"/>
                    </a:ext>
                  </a:extLst>
                </a:gridCol>
                <a:gridCol w="803533">
                  <a:extLst>
                    <a:ext uri="{9D8B030D-6E8A-4147-A177-3AD203B41FA5}">
                      <a16:colId xmlns:a16="http://schemas.microsoft.com/office/drawing/2014/main" val="20002"/>
                    </a:ext>
                  </a:extLst>
                </a:gridCol>
                <a:gridCol w="803533">
                  <a:extLst>
                    <a:ext uri="{9D8B030D-6E8A-4147-A177-3AD203B41FA5}">
                      <a16:colId xmlns:a16="http://schemas.microsoft.com/office/drawing/2014/main" val="20003"/>
                    </a:ext>
                  </a:extLst>
                </a:gridCol>
                <a:gridCol w="797508">
                  <a:extLst>
                    <a:ext uri="{9D8B030D-6E8A-4147-A177-3AD203B41FA5}">
                      <a16:colId xmlns:a16="http://schemas.microsoft.com/office/drawing/2014/main" val="20004"/>
                    </a:ext>
                  </a:extLst>
                </a:gridCol>
                <a:gridCol w="636800">
                  <a:extLst>
                    <a:ext uri="{9D8B030D-6E8A-4147-A177-3AD203B41FA5}">
                      <a16:colId xmlns:a16="http://schemas.microsoft.com/office/drawing/2014/main" val="20005"/>
                    </a:ext>
                  </a:extLst>
                </a:gridCol>
              </a:tblGrid>
              <a:tr h="180975">
                <a:tc row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charset="0"/>
                        </a:rPr>
                        <a:t>2</a:t>
                      </a:r>
                      <a:r>
                        <a:rPr kumimoji="0" lang="en-GB" sz="1200" b="0" i="0" u="none" strike="noStrike" cap="none" normalizeH="0" baseline="30000" dirty="0" smtClean="0">
                          <a:ln>
                            <a:noFill/>
                          </a:ln>
                          <a:solidFill>
                            <a:schemeClr val="tx1"/>
                          </a:solidFill>
                          <a:effectLst/>
                          <a:latin typeface="Arial" charset="0"/>
                        </a:rPr>
                        <a:t>nd</a:t>
                      </a:r>
                      <a:r>
                        <a:rPr kumimoji="0" lang="en-GB" sz="1200" b="0" i="0" u="none" strike="noStrike" cap="none" normalizeH="0" baseline="0" dirty="0" smtClean="0">
                          <a:ln>
                            <a:noFill/>
                          </a:ln>
                          <a:solidFill>
                            <a:schemeClr val="tx1"/>
                          </a:solidFill>
                          <a:effectLst/>
                          <a:latin typeface="Arial" charset="0"/>
                        </a:rPr>
                        <a:t> </a:t>
                      </a:r>
                      <a:r>
                        <a:rPr kumimoji="0" lang="en-GB" sz="1200" b="0" i="0" u="none" strike="noStrike" cap="none" normalizeH="0" baseline="0" dirty="0" err="1" smtClean="0">
                          <a:ln>
                            <a:noFill/>
                          </a:ln>
                          <a:solidFill>
                            <a:schemeClr val="tx1"/>
                          </a:solidFill>
                          <a:effectLst/>
                          <a:latin typeface="Arial" charset="0"/>
                        </a:rPr>
                        <a:t>Posi-tion</a:t>
                      </a:r>
                      <a:endParaRPr kumimoji="0" lang="en-US" sz="1200" b="0" i="0" u="none" strike="noStrike" cap="none" normalizeH="0" baseline="0" dirty="0" smtClean="0">
                        <a:ln>
                          <a:noFill/>
                        </a:ln>
                        <a:solidFill>
                          <a:schemeClr val="tx1"/>
                        </a:solidFill>
                        <a:effectLst/>
                        <a:latin typeface="Arial" charset="0"/>
                      </a:endParaRPr>
                    </a:p>
                  </a:txBody>
                  <a:tcPr marL="91449" marR="9144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gridSpan="4">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1</a:t>
                      </a:r>
                      <a:r>
                        <a:rPr kumimoji="0" lang="en-GB" sz="1200" b="0" i="0" u="none" strike="noStrike" cap="none" normalizeH="0" baseline="30000" smtClean="0">
                          <a:ln>
                            <a:noFill/>
                          </a:ln>
                          <a:solidFill>
                            <a:schemeClr val="tx1"/>
                          </a:solidFill>
                          <a:effectLst/>
                          <a:latin typeface="Arial" charset="0"/>
                        </a:rPr>
                        <a:t>st</a:t>
                      </a:r>
                      <a:r>
                        <a:rPr kumimoji="0" lang="en-GB" sz="1200" b="0" i="0" u="none" strike="noStrike" cap="none" normalizeH="0" baseline="0" smtClean="0">
                          <a:ln>
                            <a:noFill/>
                          </a:ln>
                          <a:solidFill>
                            <a:schemeClr val="tx1"/>
                          </a:solidFill>
                          <a:effectLst/>
                          <a:latin typeface="Arial" charset="0"/>
                        </a:rPr>
                        <a:t> Position</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hMerge="1">
                  <a:txBody>
                    <a:bodyPr/>
                    <a:lstStyle/>
                    <a:p>
                      <a:endParaRPr lang="en-US"/>
                    </a:p>
                  </a:txBody>
                  <a:tcPr/>
                </a:tc>
                <a:tc hMerge="1">
                  <a:txBody>
                    <a:bodyPr/>
                    <a:lstStyle/>
                    <a:p>
                      <a:endParaRPr lang="en-US"/>
                    </a:p>
                  </a:txBody>
                  <a:tcPr/>
                </a:tc>
                <a:tc row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3</a:t>
                      </a:r>
                      <a:r>
                        <a:rPr kumimoji="0" lang="en-GB" sz="1200" b="0" i="0" u="none" strike="noStrike" cap="none" normalizeH="0" baseline="30000" smtClean="0">
                          <a:ln>
                            <a:noFill/>
                          </a:ln>
                          <a:solidFill>
                            <a:schemeClr val="tx1"/>
                          </a:solidFill>
                          <a:effectLst/>
                          <a:latin typeface="Arial" charset="0"/>
                        </a:rPr>
                        <a:t>rd</a:t>
                      </a:r>
                      <a:r>
                        <a:rPr kumimoji="0" lang="en-GB" sz="1200" b="0" i="0" u="none" strike="noStrike" cap="none" normalizeH="0" baseline="0" smtClean="0">
                          <a:ln>
                            <a:noFill/>
                          </a:ln>
                          <a:solidFill>
                            <a:schemeClr val="tx1"/>
                          </a:solidFill>
                          <a:effectLst/>
                          <a:latin typeface="Arial" charset="0"/>
                        </a:rPr>
                        <a:t> Posi-tion</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0975">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 T</a:t>
                      </a:r>
                      <a:endParaRPr kumimoji="0" lang="en-US" sz="28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C</a:t>
                      </a:r>
                      <a:endParaRPr kumimoji="0" lang="en-US" sz="28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A</a:t>
                      </a:r>
                      <a:endParaRPr kumimoji="0" lang="en-US" sz="28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G</a:t>
                      </a:r>
                      <a:endParaRPr kumimoji="0" lang="en-US" sz="28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vMerge="1">
                  <a:txBody>
                    <a:bodyPr/>
                    <a:lstStyle/>
                    <a:p>
                      <a:endParaRPr lang="en-US"/>
                    </a:p>
                  </a:txBody>
                  <a:tcPr/>
                </a:tc>
                <a:extLst>
                  <a:ext uri="{0D108BD9-81ED-4DB2-BD59-A6C34878D82A}">
                    <a16:rowId xmlns:a16="http://schemas.microsoft.com/office/drawing/2014/main" val="10001"/>
                  </a:ext>
                </a:extLst>
              </a:tr>
              <a:tr h="244475">
                <a:tc rowSpan="4">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T</a:t>
                      </a:r>
                      <a:endParaRPr kumimoji="0" lang="en-US" sz="2800" b="0" i="0" u="none" strike="noStrike" cap="none" normalizeH="0" baseline="0" smtClean="0">
                        <a:ln>
                          <a:noFill/>
                        </a:ln>
                        <a:solidFill>
                          <a:schemeClr val="tx1"/>
                        </a:solidFill>
                        <a:effectLst/>
                        <a:latin typeface="Arial" charset="0"/>
                      </a:endParaRPr>
                    </a:p>
                  </a:txBody>
                  <a:tcPr marL="91449" marR="9144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Phe</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err="1" smtClean="0">
                          <a:ln>
                            <a:noFill/>
                          </a:ln>
                          <a:solidFill>
                            <a:schemeClr val="tx1"/>
                          </a:solidFill>
                          <a:effectLst/>
                          <a:latin typeface="Arial" charset="0"/>
                        </a:rPr>
                        <a:t>Ser</a:t>
                      </a:r>
                      <a:endParaRPr kumimoji="0" lang="en-US" sz="1200" b="0" i="0" u="none" strike="noStrike" cap="none" normalizeH="0" baseline="0" dirty="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Tyr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Cys</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42875">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Phe</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Ser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Tyr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Cys</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C</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246063">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Leu</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Ser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STOP</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STOP</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180975">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Leu</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Ser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charset="0"/>
                        </a:rPr>
                        <a:t>STOP</a:t>
                      </a:r>
                      <a:endParaRPr kumimoji="0" lang="en-US" sz="1200" b="0" i="0" u="none" strike="noStrike" cap="none" normalizeH="0" baseline="0" dirty="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Trp</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176213">
                <a:tc rowSpan="4">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C</a:t>
                      </a:r>
                      <a:endParaRPr kumimoji="0" lang="en-US" sz="2800" b="0" i="0" u="none" strike="noStrike" cap="none" normalizeH="0" baseline="0" dirty="0" smtClean="0">
                        <a:ln>
                          <a:noFill/>
                        </a:ln>
                        <a:solidFill>
                          <a:schemeClr val="tx1"/>
                        </a:solidFill>
                        <a:effectLst/>
                        <a:latin typeface="Arial" charset="0"/>
                      </a:endParaRPr>
                    </a:p>
                  </a:txBody>
                  <a:tcPr marL="91449" marR="9144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Leu</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Pro</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His</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Arg</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0">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Leu</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Pro</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His</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Arg</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C</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0">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Leu</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Pro</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err="1" smtClean="0">
                          <a:ln>
                            <a:noFill/>
                          </a:ln>
                          <a:solidFill>
                            <a:schemeClr val="tx1"/>
                          </a:solidFill>
                          <a:effectLst/>
                          <a:latin typeface="Arial" charset="0"/>
                        </a:rPr>
                        <a:t>Gln</a:t>
                      </a:r>
                      <a:endParaRPr kumimoji="0" lang="en-US" sz="1200" b="0" i="0" u="none" strike="noStrike" cap="none" normalizeH="0" baseline="0" dirty="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Arg</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r h="246063">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Leu</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Pro</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Gln</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Arg</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9"/>
                  </a:ext>
                </a:extLst>
              </a:tr>
              <a:tr h="204788">
                <a:tc rowSpan="4">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A</a:t>
                      </a:r>
                      <a:endParaRPr kumimoji="0" lang="en-US" sz="2800" b="0" i="0" u="none" strike="noStrike" cap="none" normalizeH="0" baseline="0" smtClean="0">
                        <a:ln>
                          <a:noFill/>
                        </a:ln>
                        <a:solidFill>
                          <a:schemeClr val="tx1"/>
                        </a:solidFill>
                        <a:effectLst/>
                        <a:latin typeface="Arial" charset="0"/>
                      </a:endParaRPr>
                    </a:p>
                  </a:txBody>
                  <a:tcPr marL="91449" marR="9144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Ile</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Thr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Asn</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Ser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0"/>
                  </a:ext>
                </a:extLst>
              </a:tr>
              <a:tr h="157163">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Ile</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Thr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Asn</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Ser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C</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31763">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Ile</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Thr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Lys</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Arg</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230188">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Met</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Thr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Lys</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Arg</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44463">
                <a:tc rowSpan="4">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G</a:t>
                      </a:r>
                      <a:endParaRPr kumimoji="0" lang="en-US" sz="2800" b="0" i="0" u="none" strike="noStrike" cap="none" normalizeH="0" baseline="0" smtClean="0">
                        <a:ln>
                          <a:noFill/>
                        </a:ln>
                        <a:solidFill>
                          <a:schemeClr val="tx1"/>
                        </a:solidFill>
                        <a:effectLst/>
                        <a:latin typeface="Arial" charset="0"/>
                      </a:endParaRPr>
                    </a:p>
                  </a:txBody>
                  <a:tcPr marL="91449" marR="9144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Val</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Ala</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Asp</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Gly</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0">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Val</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Ala</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Asp</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Gly</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C</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0">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Val</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Ala</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Glu</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Gly</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39700">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Val</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Ala</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Glu</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Gly</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charset="0"/>
                        </a:rPr>
                        <a:t>G</a:t>
                      </a:r>
                      <a:endParaRPr kumimoji="0" lang="en-US" sz="1200" b="0" i="0" u="none" strike="noStrike" cap="none" normalizeH="0" baseline="0" dirty="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bl>
          </a:graphicData>
        </a:graphic>
      </p:graphicFrame>
    </p:spTree>
    <p:extLst>
      <p:ext uri="{BB962C8B-B14F-4D97-AF65-F5344CB8AC3E}">
        <p14:creationId xmlns:p14="http://schemas.microsoft.com/office/powerpoint/2010/main" val="228019067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GB" altLang="en-US" smtClean="0"/>
              <a:t>Gene Expression Overview</a:t>
            </a:r>
          </a:p>
        </p:txBody>
      </p:sp>
      <p:pic>
        <p:nvPicPr>
          <p:cNvPr id="53251" name="Picture 4" descr="gene expression"/>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2371725" y="1125539"/>
            <a:ext cx="7253288" cy="4675187"/>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3252" name="Rectangle 5"/>
          <p:cNvSpPr>
            <a:spLocks noChangeArrowheads="1"/>
          </p:cNvSpPr>
          <p:nvPr/>
        </p:nvSpPr>
        <p:spPr bwMode="auto">
          <a:xfrm>
            <a:off x="1992314" y="5949951"/>
            <a:ext cx="820737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a:latin typeface="Arial" panose="020B0604020202020204" pitchFamily="34" charset="0"/>
                <a:hlinkClick r:id="rId3"/>
              </a:rPr>
              <a:t>http://www.youtube.com/watch?v=41_Ne5mS2ls&amp;feature=related</a:t>
            </a:r>
            <a:r>
              <a:rPr lang="en-GB" altLang="en-US" sz="1800">
                <a:latin typeface="Arial" panose="020B0604020202020204" pitchFamily="34" charset="0"/>
              </a:rPr>
              <a:t> </a:t>
            </a:r>
          </a:p>
        </p:txBody>
      </p:sp>
    </p:spTree>
    <p:extLst>
      <p:ext uri="{BB962C8B-B14F-4D97-AF65-F5344CB8AC3E}">
        <p14:creationId xmlns:p14="http://schemas.microsoft.com/office/powerpoint/2010/main" val="73129100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normAutofit/>
          </a:bodyPr>
          <a:lstStyle/>
          <a:p>
            <a:pPr algn="ctr" eaLnBrk="1" hangingPunct="1"/>
            <a:r>
              <a:rPr lang="en-GB" altLang="en-US" sz="4800" b="1" dirty="0" smtClean="0"/>
              <a:t>Transcription</a:t>
            </a:r>
            <a:r>
              <a:rPr lang="en-GB" altLang="en-US" sz="3200" b="1" dirty="0" smtClean="0"/>
              <a:t> </a:t>
            </a:r>
            <a:br>
              <a:rPr lang="en-GB" altLang="en-US" sz="3200" b="1" dirty="0" smtClean="0"/>
            </a:br>
            <a:endParaRPr lang="en-GB" altLang="en-US" sz="3200" b="1" dirty="0"/>
          </a:p>
        </p:txBody>
      </p:sp>
      <p:sp>
        <p:nvSpPr>
          <p:cNvPr id="54275" name="Rectangle 3"/>
          <p:cNvSpPr>
            <a:spLocks noGrp="1" noChangeArrowheads="1"/>
          </p:cNvSpPr>
          <p:nvPr>
            <p:ph idx="1"/>
          </p:nvPr>
        </p:nvSpPr>
        <p:spPr>
          <a:xfrm>
            <a:off x="126521" y="1328468"/>
            <a:ext cx="11227279" cy="5196157"/>
          </a:xfrm>
        </p:spPr>
        <p:txBody>
          <a:bodyPr rtlCol="0">
            <a:normAutofit fontScale="92500" lnSpcReduction="10000"/>
          </a:bodyPr>
          <a:lstStyle/>
          <a:p>
            <a:pPr marL="0" indent="0" algn="ctr">
              <a:buNone/>
              <a:defRPr/>
            </a:pPr>
            <a:r>
              <a:rPr lang="en-GB" altLang="en-US" dirty="0" smtClean="0"/>
              <a:t>Copying the DNA code to synthesis </a:t>
            </a:r>
            <a:r>
              <a:rPr lang="en-GB" altLang="en-US" dirty="0"/>
              <a:t>of a strand of mRNA</a:t>
            </a:r>
            <a:endParaRPr lang="en-GB" altLang="en-US" dirty="0" smtClean="0"/>
          </a:p>
          <a:p>
            <a:pPr>
              <a:defRPr/>
            </a:pPr>
            <a:endParaRPr lang="en-GB" altLang="en-US" dirty="0"/>
          </a:p>
          <a:p>
            <a:pPr marL="0" indent="0">
              <a:buNone/>
              <a:defRPr/>
            </a:pPr>
            <a:r>
              <a:rPr lang="en-GB" altLang="en-US" dirty="0" smtClean="0"/>
              <a:t>The enzyme </a:t>
            </a:r>
            <a:r>
              <a:rPr lang="en-GB" altLang="en-US" dirty="0"/>
              <a:t>RNA </a:t>
            </a:r>
            <a:r>
              <a:rPr lang="en-GB" altLang="en-US" dirty="0" smtClean="0"/>
              <a:t>polymerase attached to the strand of DNA at the 5 prime end at a promotor site it then unzips, copies and </a:t>
            </a:r>
            <a:r>
              <a:rPr lang="en-GB" altLang="en-US" dirty="0" err="1" smtClean="0"/>
              <a:t>rezips</a:t>
            </a:r>
            <a:r>
              <a:rPr lang="en-GB" altLang="en-US" dirty="0" smtClean="0"/>
              <a:t> the DNA strand from </a:t>
            </a:r>
            <a:r>
              <a:rPr lang="en-GB" altLang="en-US" dirty="0"/>
              <a:t>the 5’ to </a:t>
            </a:r>
            <a:r>
              <a:rPr lang="en-GB" altLang="en-US" dirty="0" smtClean="0"/>
              <a:t>3’prime end</a:t>
            </a:r>
          </a:p>
          <a:p>
            <a:pPr marL="0" indent="0">
              <a:buNone/>
              <a:defRPr/>
            </a:pPr>
            <a:endParaRPr lang="en-GB" altLang="en-US" dirty="0" smtClean="0"/>
          </a:p>
          <a:p>
            <a:pPr marL="0" indent="0">
              <a:buNone/>
              <a:defRPr/>
            </a:pPr>
            <a:r>
              <a:rPr lang="en-GB" altLang="en-US" dirty="0" smtClean="0">
                <a:solidFill>
                  <a:srgbClr val="FF0000"/>
                </a:solidFill>
              </a:rPr>
              <a:t>The process begins </a:t>
            </a:r>
            <a:r>
              <a:rPr lang="en-GB" altLang="en-US" dirty="0">
                <a:solidFill>
                  <a:srgbClr val="FF0000"/>
                </a:solidFill>
              </a:rPr>
              <a:t>at a promotor site which signals the beginning of gene </a:t>
            </a:r>
            <a:r>
              <a:rPr lang="en-GB" altLang="en-US" dirty="0" smtClean="0">
                <a:solidFill>
                  <a:srgbClr val="FF0000"/>
                </a:solidFill>
              </a:rPr>
              <a:t>further </a:t>
            </a:r>
            <a:r>
              <a:rPr lang="en-GB" altLang="en-US" dirty="0">
                <a:solidFill>
                  <a:srgbClr val="FF0000"/>
                </a:solidFill>
              </a:rPr>
              <a:t>down the </a:t>
            </a:r>
            <a:r>
              <a:rPr lang="en-GB" altLang="en-US" dirty="0" smtClean="0">
                <a:solidFill>
                  <a:srgbClr val="FF0000"/>
                </a:solidFill>
              </a:rPr>
              <a:t>DNA strand </a:t>
            </a:r>
            <a:r>
              <a:rPr lang="en-GB" altLang="en-US" dirty="0">
                <a:solidFill>
                  <a:srgbClr val="FF0000"/>
                </a:solidFill>
              </a:rPr>
              <a:t>(about 20 to 30 nucleotides</a:t>
            </a:r>
            <a:r>
              <a:rPr lang="en-GB" altLang="en-US" dirty="0" smtClean="0">
                <a:solidFill>
                  <a:srgbClr val="FF0000"/>
                </a:solidFill>
              </a:rPr>
              <a:t>) hence transcription factors a required to bind to the promotor region to </a:t>
            </a:r>
            <a:r>
              <a:rPr lang="en-GB" altLang="en-US" dirty="0" err="1" smtClean="0">
                <a:solidFill>
                  <a:srgbClr val="FF0000"/>
                </a:solidFill>
              </a:rPr>
              <a:t>intiate</a:t>
            </a:r>
            <a:r>
              <a:rPr lang="en-GB" altLang="en-US" dirty="0" smtClean="0">
                <a:solidFill>
                  <a:srgbClr val="FF0000"/>
                </a:solidFill>
              </a:rPr>
              <a:t> transcription.</a:t>
            </a:r>
            <a:endParaRPr lang="en-GB" altLang="en-US" dirty="0">
              <a:solidFill>
                <a:srgbClr val="FF0000"/>
              </a:solidFill>
            </a:endParaRPr>
          </a:p>
          <a:p>
            <a:pPr>
              <a:defRPr/>
            </a:pPr>
            <a:endParaRPr lang="en-GB" altLang="en-US" dirty="0" smtClean="0"/>
          </a:p>
          <a:p>
            <a:pPr>
              <a:defRPr/>
            </a:pPr>
            <a:r>
              <a:rPr lang="en-GB" altLang="en-US" dirty="0" smtClean="0"/>
              <a:t>After </a:t>
            </a:r>
            <a:r>
              <a:rPr lang="en-GB" altLang="en-US" dirty="0"/>
              <a:t>the end of the gene is reached there is a terminator sequence that tells RNA polymerase to stop transcribing (STOP codon)</a:t>
            </a:r>
            <a:br>
              <a:rPr lang="en-GB" altLang="en-US" dirty="0"/>
            </a:br>
            <a:endParaRPr lang="en-GB" altLang="en-US" dirty="0"/>
          </a:p>
          <a:p>
            <a:pPr>
              <a:defRPr/>
            </a:pPr>
            <a:endParaRPr lang="en-GB" altLang="en-US" dirty="0"/>
          </a:p>
        </p:txBody>
      </p:sp>
      <p:sp>
        <p:nvSpPr>
          <p:cNvPr id="54276" name="Rectangle 1"/>
          <p:cNvSpPr>
            <a:spLocks noChangeArrowheads="1"/>
          </p:cNvSpPr>
          <p:nvPr/>
        </p:nvSpPr>
        <p:spPr bwMode="auto">
          <a:xfrm>
            <a:off x="2351089" y="6011864"/>
            <a:ext cx="28082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800">
                <a:solidFill>
                  <a:srgbClr val="00B050"/>
                </a:solidFill>
                <a:latin typeface="Arial" panose="020B0604020202020204" pitchFamily="34" charset="0"/>
              </a:rPr>
              <a:t>in RNA: UAG UAA UGA</a:t>
            </a:r>
          </a:p>
        </p:txBody>
      </p:sp>
      <p:sp>
        <p:nvSpPr>
          <p:cNvPr id="54277" name="Rectangle 2"/>
          <p:cNvSpPr>
            <a:spLocks noChangeArrowheads="1"/>
          </p:cNvSpPr>
          <p:nvPr/>
        </p:nvSpPr>
        <p:spPr bwMode="auto">
          <a:xfrm>
            <a:off x="6816726" y="6021389"/>
            <a:ext cx="273526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800">
                <a:solidFill>
                  <a:srgbClr val="0070C0"/>
                </a:solidFill>
                <a:latin typeface="Arial" panose="020B0604020202020204" pitchFamily="34" charset="0"/>
              </a:rPr>
              <a:t>in DNA: TAG TAA TGA</a:t>
            </a:r>
          </a:p>
        </p:txBody>
      </p:sp>
    </p:spTree>
    <p:extLst>
      <p:ext uri="{BB962C8B-B14F-4D97-AF65-F5344CB8AC3E}">
        <p14:creationId xmlns:p14="http://schemas.microsoft.com/office/powerpoint/2010/main" val="324570243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Rectangle 2"/>
          <p:cNvSpPr>
            <a:spLocks noGrp="1" noChangeArrowheads="1"/>
          </p:cNvSpPr>
          <p:nvPr>
            <p:ph type="title"/>
          </p:nvPr>
        </p:nvSpPr>
        <p:spPr/>
        <p:txBody>
          <a:bodyPr/>
          <a:lstStyle/>
          <a:p>
            <a:pPr eaLnBrk="1" hangingPunct="1"/>
            <a:r>
              <a:rPr lang="en-GB" altLang="en-US" smtClean="0"/>
              <a:t>Transcription Schematic</a:t>
            </a:r>
            <a:endParaRPr lang="en-US" altLang="en-US" smtClean="0"/>
          </a:p>
        </p:txBody>
      </p:sp>
      <p:grpSp>
        <p:nvGrpSpPr>
          <p:cNvPr id="2" name="Diagram 3"/>
          <p:cNvGrpSpPr>
            <a:grpSpLocks/>
          </p:cNvGrpSpPr>
          <p:nvPr/>
        </p:nvGrpSpPr>
        <p:grpSpPr bwMode="auto">
          <a:xfrm>
            <a:off x="2209800" y="1676401"/>
            <a:ext cx="7772400" cy="4367213"/>
            <a:chOff x="410" y="762"/>
            <a:chExt cx="4896" cy="2751"/>
          </a:xfrm>
        </p:grpSpPr>
        <p:grpSp>
          <p:nvGrpSpPr>
            <p:cNvPr id="4" name="Group 5"/>
            <p:cNvGrpSpPr>
              <a:grpSpLocks/>
            </p:cNvGrpSpPr>
            <p:nvPr/>
          </p:nvGrpSpPr>
          <p:grpSpPr bwMode="auto">
            <a:xfrm rot="5764477">
              <a:off x="4174" y="2092"/>
              <a:ext cx="90" cy="91"/>
              <a:chOff x="3470" y="3203"/>
              <a:chExt cx="90" cy="91"/>
            </a:xfrm>
          </p:grpSpPr>
          <p:sp>
            <p:nvSpPr>
              <p:cNvPr id="5" name="Line 6"/>
              <p:cNvSpPr>
                <a:spLocks noChangeShapeType="1"/>
              </p:cNvSpPr>
              <p:nvPr/>
            </p:nvSpPr>
            <p:spPr bwMode="auto">
              <a:xfrm>
                <a:off x="3515" y="3203"/>
                <a:ext cx="0" cy="9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endParaRPr lang="en-GB"/>
              </a:p>
            </p:txBody>
          </p:sp>
          <p:sp>
            <p:nvSpPr>
              <p:cNvPr id="6" name="Line 7"/>
              <p:cNvSpPr>
                <a:spLocks noChangeShapeType="1"/>
              </p:cNvSpPr>
              <p:nvPr/>
            </p:nvSpPr>
            <p:spPr bwMode="auto">
              <a:xfrm>
                <a:off x="3470" y="3294"/>
                <a:ext cx="9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endParaRPr lang="en-GB"/>
              </a:p>
            </p:txBody>
          </p:sp>
        </p:grpSp>
      </p:grpSp>
      <p:sp>
        <p:nvSpPr>
          <p:cNvPr id="1032" name="Rectangle 8"/>
          <p:cNvSpPr>
            <a:spLocks noChangeArrowheads="1"/>
          </p:cNvSpPr>
          <p:nvPr/>
        </p:nvSpPr>
        <p:spPr bwMode="auto">
          <a:xfrm>
            <a:off x="6240464" y="2636839"/>
            <a:ext cx="1800225" cy="1512887"/>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1033" name="Freeform 9"/>
          <p:cNvSpPr>
            <a:spLocks/>
          </p:cNvSpPr>
          <p:nvPr/>
        </p:nvSpPr>
        <p:spPr bwMode="auto">
          <a:xfrm>
            <a:off x="2474913" y="4041775"/>
            <a:ext cx="5340350" cy="1773238"/>
          </a:xfrm>
          <a:custGeom>
            <a:avLst/>
            <a:gdLst>
              <a:gd name="T0" fmla="*/ 0 w 3364"/>
              <a:gd name="T1" fmla="*/ 2147483646 h 1117"/>
              <a:gd name="T2" fmla="*/ 2147483646 w 3364"/>
              <a:gd name="T3" fmla="*/ 2147483646 h 1117"/>
              <a:gd name="T4" fmla="*/ 2147483646 w 3364"/>
              <a:gd name="T5" fmla="*/ 2147483646 h 1117"/>
              <a:gd name="T6" fmla="*/ 2147483646 w 3364"/>
              <a:gd name="T7" fmla="*/ 2147483646 h 1117"/>
              <a:gd name="T8" fmla="*/ 2147483646 w 3364"/>
              <a:gd name="T9" fmla="*/ 2147483646 h 1117"/>
              <a:gd name="T10" fmla="*/ 2147483646 w 3364"/>
              <a:gd name="T11" fmla="*/ 2147483646 h 1117"/>
              <a:gd name="T12" fmla="*/ 2147483646 w 3364"/>
              <a:gd name="T13" fmla="*/ 2147483646 h 111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364" h="1117">
                <a:moveTo>
                  <a:pt x="0" y="1117"/>
                </a:moveTo>
                <a:cubicBezTo>
                  <a:pt x="81" y="1060"/>
                  <a:pt x="293" y="894"/>
                  <a:pt x="484" y="772"/>
                </a:cubicBezTo>
                <a:cubicBezTo>
                  <a:pt x="675" y="650"/>
                  <a:pt x="935" y="503"/>
                  <a:pt x="1147" y="385"/>
                </a:cubicBezTo>
                <a:cubicBezTo>
                  <a:pt x="1359" y="267"/>
                  <a:pt x="1570" y="127"/>
                  <a:pt x="1759" y="65"/>
                </a:cubicBezTo>
                <a:cubicBezTo>
                  <a:pt x="1948" y="3"/>
                  <a:pt x="2090" y="20"/>
                  <a:pt x="2284" y="10"/>
                </a:cubicBezTo>
                <a:cubicBezTo>
                  <a:pt x="2478" y="0"/>
                  <a:pt x="2743" y="5"/>
                  <a:pt x="2923" y="4"/>
                </a:cubicBezTo>
                <a:cubicBezTo>
                  <a:pt x="3103" y="3"/>
                  <a:pt x="3272" y="4"/>
                  <a:pt x="3364" y="4"/>
                </a:cubicBezTo>
              </a:path>
            </a:pathLst>
          </a:cu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34" name="Freeform 10"/>
          <p:cNvSpPr>
            <a:spLocks/>
          </p:cNvSpPr>
          <p:nvPr/>
        </p:nvSpPr>
        <p:spPr bwMode="auto">
          <a:xfrm>
            <a:off x="2566988" y="1989139"/>
            <a:ext cx="7200900" cy="1800225"/>
          </a:xfrm>
          <a:custGeom>
            <a:avLst/>
            <a:gdLst>
              <a:gd name="T0" fmla="*/ 0 w 4536"/>
              <a:gd name="T1" fmla="*/ 2147483646 h 1134"/>
              <a:gd name="T2" fmla="*/ 2147483646 w 4536"/>
              <a:gd name="T3" fmla="*/ 2147483646 h 1134"/>
              <a:gd name="T4" fmla="*/ 2147483646 w 4536"/>
              <a:gd name="T5" fmla="*/ 2147483646 h 1134"/>
              <a:gd name="T6" fmla="*/ 2147483646 w 4536"/>
              <a:gd name="T7" fmla="*/ 2147483646 h 1134"/>
              <a:gd name="T8" fmla="*/ 2147483646 w 4536"/>
              <a:gd name="T9" fmla="*/ 2147483646 h 1134"/>
              <a:gd name="T10" fmla="*/ 2147483646 w 4536"/>
              <a:gd name="T11" fmla="*/ 2147483646 h 1134"/>
              <a:gd name="T12" fmla="*/ 2147483646 w 4536"/>
              <a:gd name="T13" fmla="*/ 2147483646 h 1134"/>
              <a:gd name="T14" fmla="*/ 2147483646 w 4536"/>
              <a:gd name="T15" fmla="*/ 2147483646 h 1134"/>
              <a:gd name="T16" fmla="*/ 2147483646 w 4536"/>
              <a:gd name="T17" fmla="*/ 2147483646 h 1134"/>
              <a:gd name="T18" fmla="*/ 2147483646 w 4536"/>
              <a:gd name="T19" fmla="*/ 2147483646 h 1134"/>
              <a:gd name="T20" fmla="*/ 2147483646 w 4536"/>
              <a:gd name="T21" fmla="*/ 2147483646 h 1134"/>
              <a:gd name="T22" fmla="*/ 2147483646 w 4536"/>
              <a:gd name="T23" fmla="*/ 2147483646 h 1134"/>
              <a:gd name="T24" fmla="*/ 2147483646 w 4536"/>
              <a:gd name="T25" fmla="*/ 2147483646 h 1134"/>
              <a:gd name="T26" fmla="*/ 2147483646 w 4536"/>
              <a:gd name="T27" fmla="*/ 0 h 113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4536" h="1134">
                <a:moveTo>
                  <a:pt x="0" y="771"/>
                </a:moveTo>
                <a:cubicBezTo>
                  <a:pt x="27" y="800"/>
                  <a:pt x="111" y="893"/>
                  <a:pt x="165" y="943"/>
                </a:cubicBezTo>
                <a:cubicBezTo>
                  <a:pt x="219" y="993"/>
                  <a:pt x="240" y="1050"/>
                  <a:pt x="326" y="1074"/>
                </a:cubicBezTo>
                <a:cubicBezTo>
                  <a:pt x="412" y="1098"/>
                  <a:pt x="566" y="1134"/>
                  <a:pt x="681" y="1088"/>
                </a:cubicBezTo>
                <a:cubicBezTo>
                  <a:pt x="796" y="1042"/>
                  <a:pt x="897" y="848"/>
                  <a:pt x="1017" y="798"/>
                </a:cubicBezTo>
                <a:cubicBezTo>
                  <a:pt x="1137" y="748"/>
                  <a:pt x="1287" y="749"/>
                  <a:pt x="1401" y="790"/>
                </a:cubicBezTo>
                <a:cubicBezTo>
                  <a:pt x="1515" y="831"/>
                  <a:pt x="1577" y="1003"/>
                  <a:pt x="1701" y="1043"/>
                </a:cubicBezTo>
                <a:cubicBezTo>
                  <a:pt x="1825" y="1083"/>
                  <a:pt x="2025" y="1078"/>
                  <a:pt x="2146" y="1028"/>
                </a:cubicBezTo>
                <a:cubicBezTo>
                  <a:pt x="2267" y="978"/>
                  <a:pt x="2228" y="798"/>
                  <a:pt x="2430" y="744"/>
                </a:cubicBezTo>
                <a:cubicBezTo>
                  <a:pt x="2632" y="690"/>
                  <a:pt x="3125" y="705"/>
                  <a:pt x="3360" y="705"/>
                </a:cubicBezTo>
                <a:cubicBezTo>
                  <a:pt x="3595" y="705"/>
                  <a:pt x="3709" y="764"/>
                  <a:pt x="3843" y="744"/>
                </a:cubicBezTo>
                <a:cubicBezTo>
                  <a:pt x="3977" y="724"/>
                  <a:pt x="4101" y="665"/>
                  <a:pt x="4166" y="583"/>
                </a:cubicBezTo>
                <a:cubicBezTo>
                  <a:pt x="4231" y="501"/>
                  <a:pt x="4173" y="349"/>
                  <a:pt x="4235" y="252"/>
                </a:cubicBezTo>
                <a:cubicBezTo>
                  <a:pt x="4297" y="155"/>
                  <a:pt x="4473" y="52"/>
                  <a:pt x="4536" y="0"/>
                </a:cubicBezTo>
              </a:path>
            </a:pathLst>
          </a:cu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35" name="Freeform 11"/>
          <p:cNvSpPr>
            <a:spLocks/>
          </p:cNvSpPr>
          <p:nvPr/>
        </p:nvSpPr>
        <p:spPr bwMode="auto">
          <a:xfrm>
            <a:off x="2566988" y="2365375"/>
            <a:ext cx="7478712" cy="1423988"/>
          </a:xfrm>
          <a:custGeom>
            <a:avLst/>
            <a:gdLst>
              <a:gd name="T0" fmla="*/ 0 w 4711"/>
              <a:gd name="T1" fmla="*/ 2147483646 h 897"/>
              <a:gd name="T2" fmla="*/ 2147483646 w 4711"/>
              <a:gd name="T3" fmla="*/ 2147483646 h 897"/>
              <a:gd name="T4" fmla="*/ 2147483646 w 4711"/>
              <a:gd name="T5" fmla="*/ 2147483646 h 897"/>
              <a:gd name="T6" fmla="*/ 2147483646 w 4711"/>
              <a:gd name="T7" fmla="*/ 2147483646 h 897"/>
              <a:gd name="T8" fmla="*/ 2147483646 w 4711"/>
              <a:gd name="T9" fmla="*/ 2147483646 h 897"/>
              <a:gd name="T10" fmla="*/ 2147483646 w 4711"/>
              <a:gd name="T11" fmla="*/ 2147483646 h 897"/>
              <a:gd name="T12" fmla="*/ 2147483646 w 4711"/>
              <a:gd name="T13" fmla="*/ 2147483646 h 897"/>
              <a:gd name="T14" fmla="*/ 2147483646 w 4711"/>
              <a:gd name="T15" fmla="*/ 2147483646 h 897"/>
              <a:gd name="T16" fmla="*/ 2147483646 w 4711"/>
              <a:gd name="T17" fmla="*/ 2147483646 h 897"/>
              <a:gd name="T18" fmla="*/ 2147483646 w 4711"/>
              <a:gd name="T19" fmla="*/ 2147483646 h 897"/>
              <a:gd name="T20" fmla="*/ 2147483646 w 4711"/>
              <a:gd name="T21" fmla="*/ 2147483646 h 897"/>
              <a:gd name="T22" fmla="*/ 2147483646 w 4711"/>
              <a:gd name="T23" fmla="*/ 2147483646 h 897"/>
              <a:gd name="T24" fmla="*/ 2147483646 w 4711"/>
              <a:gd name="T25" fmla="*/ 0 h 89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4711" h="897">
                <a:moveTo>
                  <a:pt x="0" y="851"/>
                </a:moveTo>
                <a:cubicBezTo>
                  <a:pt x="58" y="800"/>
                  <a:pt x="220" y="590"/>
                  <a:pt x="349" y="545"/>
                </a:cubicBezTo>
                <a:cubicBezTo>
                  <a:pt x="478" y="500"/>
                  <a:pt x="661" y="533"/>
                  <a:pt x="772" y="579"/>
                </a:cubicBezTo>
                <a:cubicBezTo>
                  <a:pt x="883" y="625"/>
                  <a:pt x="911" y="780"/>
                  <a:pt x="1017" y="822"/>
                </a:cubicBezTo>
                <a:cubicBezTo>
                  <a:pt x="1123" y="864"/>
                  <a:pt x="1294" y="878"/>
                  <a:pt x="1409" y="829"/>
                </a:cubicBezTo>
                <a:cubicBezTo>
                  <a:pt x="1524" y="780"/>
                  <a:pt x="1588" y="579"/>
                  <a:pt x="1708" y="530"/>
                </a:cubicBezTo>
                <a:cubicBezTo>
                  <a:pt x="1828" y="481"/>
                  <a:pt x="2018" y="485"/>
                  <a:pt x="2132" y="534"/>
                </a:cubicBezTo>
                <a:cubicBezTo>
                  <a:pt x="2246" y="583"/>
                  <a:pt x="2195" y="777"/>
                  <a:pt x="2392" y="822"/>
                </a:cubicBezTo>
                <a:cubicBezTo>
                  <a:pt x="2589" y="867"/>
                  <a:pt x="3093" y="897"/>
                  <a:pt x="3312" y="806"/>
                </a:cubicBezTo>
                <a:cubicBezTo>
                  <a:pt x="3531" y="715"/>
                  <a:pt x="3586" y="387"/>
                  <a:pt x="3705" y="276"/>
                </a:cubicBezTo>
                <a:cubicBezTo>
                  <a:pt x="3824" y="165"/>
                  <a:pt x="3917" y="149"/>
                  <a:pt x="4028" y="138"/>
                </a:cubicBezTo>
                <a:cubicBezTo>
                  <a:pt x="4139" y="127"/>
                  <a:pt x="4259" y="230"/>
                  <a:pt x="4373" y="207"/>
                </a:cubicBezTo>
                <a:cubicBezTo>
                  <a:pt x="4487" y="184"/>
                  <a:pt x="4641" y="43"/>
                  <a:pt x="4711" y="0"/>
                </a:cubicBezTo>
              </a:path>
            </a:pathLst>
          </a:cu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nvGrpSpPr>
          <p:cNvPr id="1036" name="Group 12"/>
          <p:cNvGrpSpPr>
            <a:grpSpLocks/>
          </p:cNvGrpSpPr>
          <p:nvPr/>
        </p:nvGrpSpPr>
        <p:grpSpPr bwMode="auto">
          <a:xfrm rot="3448300">
            <a:off x="8257382" y="4148932"/>
            <a:ext cx="142875" cy="144462"/>
            <a:chOff x="3470" y="3203"/>
            <a:chExt cx="90" cy="91"/>
          </a:xfrm>
        </p:grpSpPr>
        <p:sp>
          <p:nvSpPr>
            <p:cNvPr id="1081" name="Line 13"/>
            <p:cNvSpPr>
              <a:spLocks noChangeShapeType="1"/>
            </p:cNvSpPr>
            <p:nvPr/>
          </p:nvSpPr>
          <p:spPr bwMode="auto">
            <a:xfrm>
              <a:off x="3515" y="3203"/>
              <a:ext cx="0" cy="9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82" name="Line 14"/>
            <p:cNvSpPr>
              <a:spLocks noChangeShapeType="1"/>
            </p:cNvSpPr>
            <p:nvPr/>
          </p:nvSpPr>
          <p:spPr bwMode="auto">
            <a:xfrm>
              <a:off x="3470" y="3294"/>
              <a:ext cx="9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037" name="Group 15"/>
          <p:cNvGrpSpPr>
            <a:grpSpLocks/>
          </p:cNvGrpSpPr>
          <p:nvPr/>
        </p:nvGrpSpPr>
        <p:grpSpPr bwMode="auto">
          <a:xfrm rot="7490717">
            <a:off x="8760620" y="4507707"/>
            <a:ext cx="142875" cy="144463"/>
            <a:chOff x="3470" y="3203"/>
            <a:chExt cx="90" cy="91"/>
          </a:xfrm>
        </p:grpSpPr>
        <p:sp>
          <p:nvSpPr>
            <p:cNvPr id="1079" name="Line 16"/>
            <p:cNvSpPr>
              <a:spLocks noChangeShapeType="1"/>
            </p:cNvSpPr>
            <p:nvPr/>
          </p:nvSpPr>
          <p:spPr bwMode="auto">
            <a:xfrm>
              <a:off x="3515" y="3203"/>
              <a:ext cx="0" cy="9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80" name="Line 17"/>
            <p:cNvSpPr>
              <a:spLocks noChangeShapeType="1"/>
            </p:cNvSpPr>
            <p:nvPr/>
          </p:nvSpPr>
          <p:spPr bwMode="auto">
            <a:xfrm>
              <a:off x="3470" y="3294"/>
              <a:ext cx="9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038" name="Group 18"/>
          <p:cNvGrpSpPr>
            <a:grpSpLocks/>
          </p:cNvGrpSpPr>
          <p:nvPr/>
        </p:nvGrpSpPr>
        <p:grpSpPr bwMode="auto">
          <a:xfrm rot="17462368">
            <a:off x="8473282" y="4004470"/>
            <a:ext cx="142875" cy="144462"/>
            <a:chOff x="3470" y="3203"/>
            <a:chExt cx="90" cy="91"/>
          </a:xfrm>
        </p:grpSpPr>
        <p:sp>
          <p:nvSpPr>
            <p:cNvPr id="1077" name="Line 19"/>
            <p:cNvSpPr>
              <a:spLocks noChangeShapeType="1"/>
            </p:cNvSpPr>
            <p:nvPr/>
          </p:nvSpPr>
          <p:spPr bwMode="auto">
            <a:xfrm>
              <a:off x="3515" y="3203"/>
              <a:ext cx="0" cy="9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78" name="Line 20"/>
            <p:cNvSpPr>
              <a:spLocks noChangeShapeType="1"/>
            </p:cNvSpPr>
            <p:nvPr/>
          </p:nvSpPr>
          <p:spPr bwMode="auto">
            <a:xfrm>
              <a:off x="3470" y="3294"/>
              <a:ext cx="9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039" name="Group 21"/>
          <p:cNvGrpSpPr>
            <a:grpSpLocks/>
          </p:cNvGrpSpPr>
          <p:nvPr/>
        </p:nvGrpSpPr>
        <p:grpSpPr bwMode="auto">
          <a:xfrm rot="18568978">
            <a:off x="7897020" y="3860007"/>
            <a:ext cx="142875" cy="144463"/>
            <a:chOff x="3470" y="3203"/>
            <a:chExt cx="90" cy="91"/>
          </a:xfrm>
        </p:grpSpPr>
        <p:sp>
          <p:nvSpPr>
            <p:cNvPr id="1075" name="Line 22"/>
            <p:cNvSpPr>
              <a:spLocks noChangeShapeType="1"/>
            </p:cNvSpPr>
            <p:nvPr/>
          </p:nvSpPr>
          <p:spPr bwMode="auto">
            <a:xfrm>
              <a:off x="3515" y="3203"/>
              <a:ext cx="0" cy="9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76" name="Line 23"/>
            <p:cNvSpPr>
              <a:spLocks noChangeShapeType="1"/>
            </p:cNvSpPr>
            <p:nvPr/>
          </p:nvSpPr>
          <p:spPr bwMode="auto">
            <a:xfrm>
              <a:off x="3470" y="3294"/>
              <a:ext cx="9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040" name="Group 24"/>
          <p:cNvGrpSpPr>
            <a:grpSpLocks/>
          </p:cNvGrpSpPr>
          <p:nvPr/>
        </p:nvGrpSpPr>
        <p:grpSpPr bwMode="auto">
          <a:xfrm rot="14848766">
            <a:off x="8544720" y="4291807"/>
            <a:ext cx="142875" cy="144463"/>
            <a:chOff x="3470" y="3203"/>
            <a:chExt cx="90" cy="91"/>
          </a:xfrm>
        </p:grpSpPr>
        <p:sp>
          <p:nvSpPr>
            <p:cNvPr id="1073" name="Line 25"/>
            <p:cNvSpPr>
              <a:spLocks noChangeShapeType="1"/>
            </p:cNvSpPr>
            <p:nvPr/>
          </p:nvSpPr>
          <p:spPr bwMode="auto">
            <a:xfrm>
              <a:off x="3515" y="3203"/>
              <a:ext cx="0" cy="9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74" name="Line 26"/>
            <p:cNvSpPr>
              <a:spLocks noChangeShapeType="1"/>
            </p:cNvSpPr>
            <p:nvPr/>
          </p:nvSpPr>
          <p:spPr bwMode="auto">
            <a:xfrm>
              <a:off x="3470" y="3294"/>
              <a:ext cx="9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041" name="Group 27"/>
          <p:cNvGrpSpPr>
            <a:grpSpLocks/>
          </p:cNvGrpSpPr>
          <p:nvPr/>
        </p:nvGrpSpPr>
        <p:grpSpPr bwMode="auto">
          <a:xfrm rot="2972266">
            <a:off x="8976520" y="4291807"/>
            <a:ext cx="142875" cy="144463"/>
            <a:chOff x="3470" y="3203"/>
            <a:chExt cx="90" cy="91"/>
          </a:xfrm>
        </p:grpSpPr>
        <p:sp>
          <p:nvSpPr>
            <p:cNvPr id="1071" name="Line 28"/>
            <p:cNvSpPr>
              <a:spLocks noChangeShapeType="1"/>
            </p:cNvSpPr>
            <p:nvPr/>
          </p:nvSpPr>
          <p:spPr bwMode="auto">
            <a:xfrm>
              <a:off x="3515" y="3203"/>
              <a:ext cx="0" cy="9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72" name="Line 29"/>
            <p:cNvSpPr>
              <a:spLocks noChangeShapeType="1"/>
            </p:cNvSpPr>
            <p:nvPr/>
          </p:nvSpPr>
          <p:spPr bwMode="auto">
            <a:xfrm>
              <a:off x="3470" y="3294"/>
              <a:ext cx="9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1042" name="Line 30"/>
          <p:cNvSpPr>
            <a:spLocks noChangeShapeType="1"/>
          </p:cNvSpPr>
          <p:nvPr/>
        </p:nvSpPr>
        <p:spPr bwMode="auto">
          <a:xfrm flipV="1">
            <a:off x="7891463" y="3101976"/>
            <a:ext cx="0" cy="1444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43" name="Line 31"/>
          <p:cNvSpPr>
            <a:spLocks noChangeShapeType="1"/>
          </p:cNvSpPr>
          <p:nvPr/>
        </p:nvSpPr>
        <p:spPr bwMode="auto">
          <a:xfrm flipV="1">
            <a:off x="6888163" y="3730626"/>
            <a:ext cx="0" cy="1444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44" name="Line 32"/>
          <p:cNvSpPr>
            <a:spLocks noChangeShapeType="1"/>
          </p:cNvSpPr>
          <p:nvPr/>
        </p:nvSpPr>
        <p:spPr bwMode="auto">
          <a:xfrm flipV="1">
            <a:off x="6532563" y="3702051"/>
            <a:ext cx="0" cy="1444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45" name="Line 33"/>
          <p:cNvSpPr>
            <a:spLocks noChangeShapeType="1"/>
          </p:cNvSpPr>
          <p:nvPr/>
        </p:nvSpPr>
        <p:spPr bwMode="auto">
          <a:xfrm flipV="1">
            <a:off x="7213600" y="3730626"/>
            <a:ext cx="0" cy="1444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46" name="Line 34"/>
          <p:cNvSpPr>
            <a:spLocks noChangeShapeType="1"/>
          </p:cNvSpPr>
          <p:nvPr/>
        </p:nvSpPr>
        <p:spPr bwMode="auto">
          <a:xfrm flipV="1">
            <a:off x="7575550" y="3711576"/>
            <a:ext cx="0" cy="1444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47" name="Line 35"/>
          <p:cNvSpPr>
            <a:spLocks noChangeShapeType="1"/>
          </p:cNvSpPr>
          <p:nvPr/>
        </p:nvSpPr>
        <p:spPr bwMode="auto">
          <a:xfrm flipV="1">
            <a:off x="7912100" y="3590926"/>
            <a:ext cx="0" cy="1444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48" name="Line 36"/>
          <p:cNvSpPr>
            <a:spLocks noChangeShapeType="1"/>
          </p:cNvSpPr>
          <p:nvPr/>
        </p:nvSpPr>
        <p:spPr bwMode="auto">
          <a:xfrm flipV="1">
            <a:off x="6891338" y="3111501"/>
            <a:ext cx="0" cy="1444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49" name="Line 37"/>
          <p:cNvSpPr>
            <a:spLocks noChangeShapeType="1"/>
          </p:cNvSpPr>
          <p:nvPr/>
        </p:nvSpPr>
        <p:spPr bwMode="auto">
          <a:xfrm flipV="1">
            <a:off x="6527800" y="3141663"/>
            <a:ext cx="0" cy="14446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50" name="Line 38"/>
          <p:cNvSpPr>
            <a:spLocks noChangeShapeType="1"/>
          </p:cNvSpPr>
          <p:nvPr/>
        </p:nvSpPr>
        <p:spPr bwMode="auto">
          <a:xfrm flipV="1">
            <a:off x="7226300" y="3113088"/>
            <a:ext cx="0" cy="14446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51" name="Line 39"/>
          <p:cNvSpPr>
            <a:spLocks noChangeShapeType="1"/>
          </p:cNvSpPr>
          <p:nvPr/>
        </p:nvSpPr>
        <p:spPr bwMode="auto">
          <a:xfrm flipV="1">
            <a:off x="7554913" y="3113088"/>
            <a:ext cx="0" cy="14446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52" name="Line 40"/>
          <p:cNvSpPr>
            <a:spLocks noChangeShapeType="1"/>
          </p:cNvSpPr>
          <p:nvPr/>
        </p:nvSpPr>
        <p:spPr bwMode="auto">
          <a:xfrm flipV="1">
            <a:off x="6889750" y="3897313"/>
            <a:ext cx="0" cy="14446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53" name="Line 41"/>
          <p:cNvSpPr>
            <a:spLocks noChangeShapeType="1"/>
          </p:cNvSpPr>
          <p:nvPr/>
        </p:nvSpPr>
        <p:spPr bwMode="auto">
          <a:xfrm flipV="1">
            <a:off x="6537325" y="3903663"/>
            <a:ext cx="0" cy="14446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54" name="Line 42"/>
          <p:cNvSpPr>
            <a:spLocks noChangeShapeType="1"/>
          </p:cNvSpPr>
          <p:nvPr/>
        </p:nvSpPr>
        <p:spPr bwMode="auto">
          <a:xfrm flipV="1">
            <a:off x="7210425" y="3898901"/>
            <a:ext cx="0" cy="1444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55" name="Line 43"/>
          <p:cNvSpPr>
            <a:spLocks noChangeShapeType="1"/>
          </p:cNvSpPr>
          <p:nvPr/>
        </p:nvSpPr>
        <p:spPr bwMode="auto">
          <a:xfrm flipV="1">
            <a:off x="7586663" y="3898901"/>
            <a:ext cx="0" cy="1444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56" name="Text Box 44"/>
          <p:cNvSpPr txBox="1">
            <a:spLocks noChangeArrowheads="1"/>
          </p:cNvSpPr>
          <p:nvPr/>
        </p:nvSpPr>
        <p:spPr bwMode="auto">
          <a:xfrm>
            <a:off x="4224339" y="2420938"/>
            <a:ext cx="18319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DNA Rewinding</a:t>
            </a:r>
            <a:r>
              <a:rPr lang="en-GB" altLang="en-US" sz="2400">
                <a:latin typeface="Times New Roman" panose="02020603050405020304" pitchFamily="18" charset="0"/>
              </a:rPr>
              <a:t> </a:t>
            </a:r>
            <a:endParaRPr lang="en-US" altLang="en-US" sz="2400">
              <a:latin typeface="Times New Roman" panose="02020603050405020304" pitchFamily="18" charset="0"/>
            </a:endParaRPr>
          </a:p>
        </p:txBody>
      </p:sp>
      <p:sp>
        <p:nvSpPr>
          <p:cNvPr id="1057" name="Text Box 45"/>
          <p:cNvSpPr txBox="1">
            <a:spLocks noChangeArrowheads="1"/>
          </p:cNvSpPr>
          <p:nvPr/>
        </p:nvSpPr>
        <p:spPr bwMode="auto">
          <a:xfrm>
            <a:off x="8112126" y="1433513"/>
            <a:ext cx="193992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DNA double helix</a:t>
            </a:r>
            <a:endParaRPr lang="en-US" altLang="en-US" sz="2400">
              <a:latin typeface="Times New Roman" panose="02020603050405020304" pitchFamily="18" charset="0"/>
            </a:endParaRPr>
          </a:p>
        </p:txBody>
      </p:sp>
      <p:sp>
        <p:nvSpPr>
          <p:cNvPr id="1058" name="Text Box 46"/>
          <p:cNvSpPr txBox="1">
            <a:spLocks noChangeArrowheads="1"/>
          </p:cNvSpPr>
          <p:nvPr/>
        </p:nvSpPr>
        <p:spPr bwMode="auto">
          <a:xfrm>
            <a:off x="7248525" y="4797426"/>
            <a:ext cx="1695450"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1600">
                <a:latin typeface="Verdana" panose="020B0604030504040204" pitchFamily="34" charset="0"/>
              </a:rPr>
              <a:t>ribonucleotide </a:t>
            </a:r>
          </a:p>
          <a:p>
            <a:pPr algn="ctr">
              <a:spcBef>
                <a:spcPct val="0"/>
              </a:spcBef>
              <a:buFontTx/>
              <a:buNone/>
            </a:pPr>
            <a:r>
              <a:rPr lang="en-GB" altLang="en-US" sz="1600">
                <a:latin typeface="Verdana" panose="020B0604030504040204" pitchFamily="34" charset="0"/>
              </a:rPr>
              <a:t>triphosphates</a:t>
            </a:r>
            <a:endParaRPr lang="en-US" altLang="en-US" sz="2400">
              <a:latin typeface="Times New Roman" panose="02020603050405020304" pitchFamily="18" charset="0"/>
            </a:endParaRPr>
          </a:p>
        </p:txBody>
      </p:sp>
      <p:sp>
        <p:nvSpPr>
          <p:cNvPr id="1059" name="Text Box 47"/>
          <p:cNvSpPr txBox="1">
            <a:spLocks noChangeArrowheads="1"/>
          </p:cNvSpPr>
          <p:nvPr/>
        </p:nvSpPr>
        <p:spPr bwMode="auto">
          <a:xfrm>
            <a:off x="3162300" y="5157789"/>
            <a:ext cx="2520950"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1600">
                <a:latin typeface="Verdana" panose="020B0604030504040204" pitchFamily="34" charset="0"/>
              </a:rPr>
              <a:t>newly synthesized </a:t>
            </a:r>
          </a:p>
          <a:p>
            <a:pPr algn="ctr">
              <a:spcBef>
                <a:spcPct val="0"/>
              </a:spcBef>
              <a:buFontTx/>
              <a:buNone/>
            </a:pPr>
            <a:r>
              <a:rPr lang="en-GB" altLang="en-US" sz="1600">
                <a:latin typeface="Verdana" panose="020B0604030504040204" pitchFamily="34" charset="0"/>
              </a:rPr>
              <a:t>sense mRNA transcript</a:t>
            </a:r>
            <a:endParaRPr lang="en-US" altLang="en-US" sz="2400">
              <a:latin typeface="Times New Roman" panose="02020603050405020304" pitchFamily="18" charset="0"/>
            </a:endParaRPr>
          </a:p>
        </p:txBody>
      </p:sp>
      <p:sp>
        <p:nvSpPr>
          <p:cNvPr id="1060" name="Line 48"/>
          <p:cNvSpPr>
            <a:spLocks noChangeShapeType="1"/>
          </p:cNvSpPr>
          <p:nvPr/>
        </p:nvSpPr>
        <p:spPr bwMode="auto">
          <a:xfrm>
            <a:off x="9336089" y="1844676"/>
            <a:ext cx="73025" cy="2889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61" name="Line 49"/>
          <p:cNvSpPr>
            <a:spLocks noChangeShapeType="1"/>
          </p:cNvSpPr>
          <p:nvPr/>
        </p:nvSpPr>
        <p:spPr bwMode="auto">
          <a:xfrm flipV="1">
            <a:off x="8183563" y="4437063"/>
            <a:ext cx="144462" cy="2159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62" name="Line 50"/>
          <p:cNvSpPr>
            <a:spLocks noChangeShapeType="1"/>
          </p:cNvSpPr>
          <p:nvPr/>
        </p:nvSpPr>
        <p:spPr bwMode="auto">
          <a:xfrm flipV="1">
            <a:off x="4583113" y="4652964"/>
            <a:ext cx="0" cy="5048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63" name="Line 51"/>
          <p:cNvSpPr>
            <a:spLocks noChangeShapeType="1"/>
          </p:cNvSpPr>
          <p:nvPr/>
        </p:nvSpPr>
        <p:spPr bwMode="auto">
          <a:xfrm>
            <a:off x="5664200" y="2852739"/>
            <a:ext cx="287338" cy="2889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64" name="Text Box 53"/>
          <p:cNvSpPr txBox="1">
            <a:spLocks noChangeArrowheads="1"/>
          </p:cNvSpPr>
          <p:nvPr/>
        </p:nvSpPr>
        <p:spPr bwMode="auto">
          <a:xfrm>
            <a:off x="8616951" y="3141664"/>
            <a:ext cx="13557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1600">
                <a:latin typeface="Verdana" panose="020B0604030504040204" pitchFamily="34" charset="0"/>
              </a:rPr>
              <a:t>antisense </a:t>
            </a:r>
          </a:p>
          <a:p>
            <a:pPr algn="ctr">
              <a:spcBef>
                <a:spcPct val="0"/>
              </a:spcBef>
              <a:buFontTx/>
              <a:buNone/>
            </a:pPr>
            <a:r>
              <a:rPr lang="en-GB" altLang="en-US" sz="1600">
                <a:latin typeface="Verdana" panose="020B0604030504040204" pitchFamily="34" charset="0"/>
              </a:rPr>
              <a:t>DNA strand</a:t>
            </a:r>
            <a:endParaRPr lang="en-US" altLang="en-US" sz="2400">
              <a:latin typeface="Times New Roman" panose="02020603050405020304" pitchFamily="18" charset="0"/>
            </a:endParaRPr>
          </a:p>
        </p:txBody>
      </p:sp>
      <p:sp>
        <p:nvSpPr>
          <p:cNvPr id="1065" name="Line 54"/>
          <p:cNvSpPr>
            <a:spLocks noChangeShapeType="1"/>
          </p:cNvSpPr>
          <p:nvPr/>
        </p:nvSpPr>
        <p:spPr bwMode="auto">
          <a:xfrm flipH="1">
            <a:off x="8040688" y="3429000"/>
            <a:ext cx="576262" cy="7143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66" name="Text Box 55"/>
          <p:cNvSpPr txBox="1">
            <a:spLocks noChangeArrowheads="1"/>
          </p:cNvSpPr>
          <p:nvPr/>
        </p:nvSpPr>
        <p:spPr bwMode="auto">
          <a:xfrm>
            <a:off x="2208213" y="5373688"/>
            <a:ext cx="366712"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5’</a:t>
            </a:r>
            <a:endParaRPr lang="en-US" altLang="en-US" sz="1600">
              <a:latin typeface="Verdana" panose="020B0604030504040204" pitchFamily="34" charset="0"/>
            </a:endParaRPr>
          </a:p>
        </p:txBody>
      </p:sp>
      <p:sp>
        <p:nvSpPr>
          <p:cNvPr id="1067" name="Text Box 56"/>
          <p:cNvSpPr txBox="1">
            <a:spLocks noChangeArrowheads="1"/>
          </p:cNvSpPr>
          <p:nvPr/>
        </p:nvSpPr>
        <p:spPr bwMode="auto">
          <a:xfrm>
            <a:off x="7464426" y="4149725"/>
            <a:ext cx="3667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3’</a:t>
            </a:r>
            <a:endParaRPr lang="en-US" altLang="en-US" sz="1600">
              <a:latin typeface="Verdana" panose="020B0604030504040204" pitchFamily="34" charset="0"/>
            </a:endParaRPr>
          </a:p>
        </p:txBody>
      </p:sp>
      <p:sp>
        <p:nvSpPr>
          <p:cNvPr id="1068" name="Text Box 57"/>
          <p:cNvSpPr txBox="1">
            <a:spLocks noChangeArrowheads="1"/>
          </p:cNvSpPr>
          <p:nvPr/>
        </p:nvSpPr>
        <p:spPr bwMode="auto">
          <a:xfrm>
            <a:off x="5087939" y="1773238"/>
            <a:ext cx="216058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800">
                <a:latin typeface="Arial" panose="020B0604020202020204" pitchFamily="34" charset="0"/>
              </a:rPr>
              <a:t>mRNA Polymerase</a:t>
            </a:r>
          </a:p>
        </p:txBody>
      </p:sp>
      <p:sp>
        <p:nvSpPr>
          <p:cNvPr id="1069" name="Line 58"/>
          <p:cNvSpPr>
            <a:spLocks noChangeShapeType="1"/>
          </p:cNvSpPr>
          <p:nvPr/>
        </p:nvSpPr>
        <p:spPr bwMode="auto">
          <a:xfrm>
            <a:off x="6600826" y="2060576"/>
            <a:ext cx="358775" cy="7921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cxnSp>
        <p:nvCxnSpPr>
          <p:cNvPr id="3" name="Straight Arrow Connector 2"/>
          <p:cNvCxnSpPr/>
          <p:nvPr/>
        </p:nvCxnSpPr>
        <p:spPr>
          <a:xfrm>
            <a:off x="6307139" y="4416425"/>
            <a:ext cx="1660525" cy="0"/>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396640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pPr algn="ctr" eaLnBrk="1" hangingPunct="1"/>
            <a:r>
              <a:rPr lang="en-GB" altLang="en-US" dirty="0" smtClean="0"/>
              <a:t>Transcription factors</a:t>
            </a:r>
          </a:p>
        </p:txBody>
      </p:sp>
      <p:sp>
        <p:nvSpPr>
          <p:cNvPr id="58371" name="Rectangle 3"/>
          <p:cNvSpPr>
            <a:spLocks noGrp="1" noChangeArrowheads="1"/>
          </p:cNvSpPr>
          <p:nvPr>
            <p:ph idx="1"/>
          </p:nvPr>
        </p:nvSpPr>
        <p:spPr/>
        <p:txBody>
          <a:bodyPr/>
          <a:lstStyle/>
          <a:p>
            <a:pPr marL="0" indent="0" eaLnBrk="1" hangingPunct="1">
              <a:buNone/>
            </a:pPr>
            <a:r>
              <a:rPr lang="en-GB" altLang="en-US" dirty="0" smtClean="0">
                <a:solidFill>
                  <a:srgbClr val="FF0000"/>
                </a:solidFill>
              </a:rPr>
              <a:t>Transcription factor</a:t>
            </a:r>
            <a:r>
              <a:rPr lang="en-GB" altLang="en-US" dirty="0">
                <a:solidFill>
                  <a:srgbClr val="FF0000"/>
                </a:solidFill>
              </a:rPr>
              <a:t>s</a:t>
            </a:r>
            <a:r>
              <a:rPr lang="en-GB" altLang="en-US" dirty="0" smtClean="0">
                <a:solidFill>
                  <a:srgbClr val="FF0000"/>
                </a:solidFill>
              </a:rPr>
              <a:t> </a:t>
            </a:r>
            <a:r>
              <a:rPr lang="en-GB" altLang="en-US" dirty="0" smtClean="0"/>
              <a:t>are proteins </a:t>
            </a:r>
            <a:r>
              <a:rPr lang="en-GB" altLang="en-US" dirty="0"/>
              <a:t>that binds to specific DNA sequences and thereby controls the transfer (or transcription) of genetic information from DNA to mRNA.</a:t>
            </a:r>
          </a:p>
          <a:p>
            <a:pPr eaLnBrk="1" hangingPunct="1"/>
            <a:endParaRPr lang="en-GB" altLang="en-US" dirty="0"/>
          </a:p>
          <a:p>
            <a:pPr marL="0" indent="0" eaLnBrk="1" hangingPunct="1">
              <a:buNone/>
            </a:pPr>
            <a:r>
              <a:rPr lang="en-GB" altLang="en-US" dirty="0"/>
              <a:t>Transcription factors perform this function alone or with other proteins in a complex, </a:t>
            </a:r>
            <a:r>
              <a:rPr lang="en-GB" altLang="en-US" i="1" dirty="0"/>
              <a:t>by </a:t>
            </a:r>
            <a:r>
              <a:rPr lang="en-GB" altLang="en-US" dirty="0">
                <a:solidFill>
                  <a:srgbClr val="FF0000"/>
                </a:solidFill>
              </a:rPr>
              <a:t>promoting (as an activator)</a:t>
            </a:r>
            <a:r>
              <a:rPr lang="en-GB" altLang="en-US" dirty="0"/>
              <a:t>, or </a:t>
            </a:r>
            <a:r>
              <a:rPr lang="en-GB" altLang="en-US" dirty="0">
                <a:solidFill>
                  <a:srgbClr val="FF0000"/>
                </a:solidFill>
              </a:rPr>
              <a:t>blocking (as a repressor) </a:t>
            </a:r>
            <a:r>
              <a:rPr lang="en-GB" altLang="en-US" dirty="0"/>
              <a:t>the recruitment of RNA polymerase (the enzyme that performs the transcription of genetic information from DNA to RNA) to specific genes. </a:t>
            </a:r>
          </a:p>
        </p:txBody>
      </p:sp>
    </p:spTree>
    <p:extLst>
      <p:ext uri="{BB962C8B-B14F-4D97-AF65-F5344CB8AC3E}">
        <p14:creationId xmlns:p14="http://schemas.microsoft.com/office/powerpoint/2010/main" val="108315667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eaLnBrk="1" hangingPunct="1"/>
            <a:r>
              <a:rPr lang="en-GB" altLang="en-US" sz="1400"/>
              <a:t>The mature mRNA is composed of a 5‘ prime (red) exons (uppercase yellow) introns are shown in purple (lowercase) and 3‘ prime (red again).</a:t>
            </a:r>
          </a:p>
        </p:txBody>
      </p:sp>
      <p:pic>
        <p:nvPicPr>
          <p:cNvPr id="59395" name="Picture 4" descr="File:AMY1gene.pn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76389" y="1773239"/>
            <a:ext cx="9039225" cy="432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Oval 1"/>
          <p:cNvSpPr/>
          <p:nvPr/>
        </p:nvSpPr>
        <p:spPr>
          <a:xfrm>
            <a:off x="5664201" y="2133600"/>
            <a:ext cx="1800225" cy="8636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 name="Oval 4"/>
          <p:cNvSpPr/>
          <p:nvPr/>
        </p:nvSpPr>
        <p:spPr>
          <a:xfrm>
            <a:off x="2149476" y="5157788"/>
            <a:ext cx="8461375" cy="8636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397536691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pPr algn="ctr" eaLnBrk="1" hangingPunct="1"/>
            <a:r>
              <a:rPr lang="en-GB" altLang="en-US" b="1" dirty="0" smtClean="0"/>
              <a:t>Editing the mRNA</a:t>
            </a:r>
          </a:p>
        </p:txBody>
      </p:sp>
      <p:sp>
        <p:nvSpPr>
          <p:cNvPr id="58371" name="Rectangle 3"/>
          <p:cNvSpPr>
            <a:spLocks noGrp="1" noChangeArrowheads="1"/>
          </p:cNvSpPr>
          <p:nvPr>
            <p:ph idx="1"/>
          </p:nvPr>
        </p:nvSpPr>
        <p:spPr>
          <a:xfrm>
            <a:off x="838200" y="1633268"/>
            <a:ext cx="10515600" cy="4543695"/>
          </a:xfrm>
        </p:spPr>
        <p:txBody>
          <a:bodyPr rtlCol="0">
            <a:normAutofit fontScale="92500"/>
          </a:bodyPr>
          <a:lstStyle/>
          <a:p>
            <a:pPr marL="0" indent="0">
              <a:buNone/>
              <a:defRPr/>
            </a:pPr>
            <a:r>
              <a:rPr lang="en-GB" altLang="en-US" dirty="0"/>
              <a:t>Even though the transcribed mRNA in the nucleus </a:t>
            </a:r>
            <a:r>
              <a:rPr lang="en-GB" altLang="en-US" dirty="0" smtClean="0"/>
              <a:t>might</a:t>
            </a:r>
            <a:r>
              <a:rPr lang="en-GB" altLang="en-US" dirty="0" smtClean="0"/>
              <a:t> be 2000 </a:t>
            </a:r>
            <a:r>
              <a:rPr lang="en-GB" altLang="en-US" dirty="0"/>
              <a:t>nucleotides long the </a:t>
            </a:r>
            <a:r>
              <a:rPr lang="en-GB" altLang="en-US" dirty="0" smtClean="0"/>
              <a:t>protein </a:t>
            </a:r>
            <a:r>
              <a:rPr lang="en-GB" altLang="en-US" dirty="0" smtClean="0"/>
              <a:t>that it transcribes may only be 1000 </a:t>
            </a:r>
            <a:r>
              <a:rPr lang="en-GB" altLang="en-US" dirty="0"/>
              <a:t>nucleotides </a:t>
            </a:r>
            <a:r>
              <a:rPr lang="en-GB" altLang="en-US" dirty="0" smtClean="0"/>
              <a:t>long.</a:t>
            </a:r>
          </a:p>
          <a:p>
            <a:pPr marL="0" indent="0">
              <a:buNone/>
              <a:defRPr/>
            </a:pPr>
            <a:endParaRPr lang="en-GB" altLang="en-US" dirty="0"/>
          </a:p>
          <a:p>
            <a:pPr marL="0" indent="0">
              <a:buNone/>
              <a:defRPr/>
            </a:pPr>
            <a:r>
              <a:rPr lang="en-GB" altLang="en-US" dirty="0" smtClean="0"/>
              <a:t>The pre-mRNA will been edited by </a:t>
            </a:r>
            <a:r>
              <a:rPr lang="en-GB" altLang="en-US" dirty="0" err="1" smtClean="0"/>
              <a:t>splicosomes</a:t>
            </a:r>
            <a:r>
              <a:rPr lang="en-GB" altLang="en-US" dirty="0" smtClean="0"/>
              <a:t> in the nucleus to remove introns and join together e</a:t>
            </a:r>
            <a:r>
              <a:rPr lang="en-GB" altLang="en-US" dirty="0" smtClean="0"/>
              <a:t>xons.</a:t>
            </a:r>
          </a:p>
          <a:p>
            <a:pPr marL="0" indent="0">
              <a:buNone/>
              <a:defRPr/>
            </a:pPr>
            <a:endParaRPr lang="en-GB" altLang="en-US" dirty="0"/>
          </a:p>
          <a:p>
            <a:pPr marL="0" indent="0">
              <a:buNone/>
              <a:defRPr/>
            </a:pPr>
            <a:r>
              <a:rPr lang="en-GB" altLang="en-US" dirty="0"/>
              <a:t>The parts which are kept for gene expression are called </a:t>
            </a:r>
            <a:r>
              <a:rPr lang="en-GB" altLang="en-US" b="1" dirty="0"/>
              <a:t>EXONS (</a:t>
            </a:r>
            <a:r>
              <a:rPr lang="en-GB" altLang="en-US" b="1" dirty="0">
                <a:solidFill>
                  <a:srgbClr val="FF0000"/>
                </a:solidFill>
              </a:rPr>
              <a:t>ex</a:t>
            </a:r>
            <a:r>
              <a:rPr lang="en-GB" altLang="en-US" b="1" dirty="0"/>
              <a:t>ons = </a:t>
            </a:r>
            <a:r>
              <a:rPr lang="en-GB" altLang="en-US" b="1" dirty="0">
                <a:solidFill>
                  <a:srgbClr val="FF0000"/>
                </a:solidFill>
              </a:rPr>
              <a:t>ex</a:t>
            </a:r>
            <a:r>
              <a:rPr lang="en-GB" altLang="en-US" b="1" dirty="0"/>
              <a:t>pressed)</a:t>
            </a:r>
          </a:p>
          <a:p>
            <a:pPr>
              <a:defRPr/>
            </a:pPr>
            <a:endParaRPr lang="en-GB" altLang="en-US" dirty="0"/>
          </a:p>
          <a:p>
            <a:pPr marL="0" indent="0">
              <a:buNone/>
              <a:defRPr/>
            </a:pPr>
            <a:r>
              <a:rPr lang="en-GB" altLang="en-US" dirty="0"/>
              <a:t>The parts which are edited out are called </a:t>
            </a:r>
            <a:r>
              <a:rPr lang="en-GB" altLang="en-US" b="1" dirty="0"/>
              <a:t>INTRONS</a:t>
            </a:r>
            <a:endParaRPr lang="en-GB" altLang="en-US" dirty="0"/>
          </a:p>
        </p:txBody>
      </p:sp>
    </p:spTree>
    <p:extLst>
      <p:ext uri="{BB962C8B-B14F-4D97-AF65-F5344CB8AC3E}">
        <p14:creationId xmlns:p14="http://schemas.microsoft.com/office/powerpoint/2010/main" val="283482753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1086928" y="274638"/>
            <a:ext cx="9123872" cy="417512"/>
          </a:xfrm>
        </p:spPr>
        <p:txBody>
          <a:bodyPr rtlCol="0">
            <a:noAutofit/>
          </a:bodyPr>
          <a:lstStyle/>
          <a:p>
            <a:pPr algn="ctr">
              <a:defRPr/>
            </a:pPr>
            <a:r>
              <a:rPr lang="en-GB" altLang="en-US" sz="3200" b="1" dirty="0"/>
              <a:t>Simplified overview of gene structure and expression</a:t>
            </a:r>
            <a:r>
              <a:rPr lang="en-GB" altLang="en-US" sz="3200" dirty="0"/>
              <a:t>.</a:t>
            </a:r>
            <a:r>
              <a:rPr lang="en-GB" altLang="en-US" sz="1800" dirty="0"/>
              <a:t> </a:t>
            </a:r>
            <a:endParaRPr lang="en-GB" altLang="en-US" sz="4800" dirty="0"/>
          </a:p>
        </p:txBody>
      </p:sp>
      <p:pic>
        <p:nvPicPr>
          <p:cNvPr id="62467" name="Picture 4" descr="Simplified overview of gene structure and express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15416" y="2489200"/>
            <a:ext cx="7272337" cy="436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468" name="Text Box 5"/>
          <p:cNvSpPr txBox="1">
            <a:spLocks noChangeArrowheads="1"/>
          </p:cNvSpPr>
          <p:nvPr/>
        </p:nvSpPr>
        <p:spPr bwMode="auto">
          <a:xfrm>
            <a:off x="310551" y="981076"/>
            <a:ext cx="11082068" cy="13388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800" dirty="0">
                <a:solidFill>
                  <a:schemeClr val="tx2"/>
                </a:solidFill>
                <a:latin typeface="Arial" panose="020B0604020202020204" pitchFamily="34" charset="0"/>
              </a:rPr>
              <a:t>A protein-coding gene is defined by the extent of the primary transcript. </a:t>
            </a:r>
          </a:p>
          <a:p>
            <a:pPr eaLnBrk="1" hangingPunct="1">
              <a:spcBef>
                <a:spcPct val="50000"/>
              </a:spcBef>
              <a:buFontTx/>
              <a:buNone/>
            </a:pPr>
            <a:r>
              <a:rPr lang="en-GB" altLang="en-US" sz="1800" dirty="0">
                <a:solidFill>
                  <a:schemeClr val="tx2"/>
                </a:solidFill>
                <a:latin typeface="Arial" panose="020B0604020202020204" pitchFamily="34" charset="0"/>
              </a:rPr>
              <a:t>The gene is first transcribed to yield a primary transcript, which is processed to remove the introns. </a:t>
            </a:r>
            <a:br>
              <a:rPr lang="en-GB" altLang="en-US" sz="1800" dirty="0">
                <a:solidFill>
                  <a:schemeClr val="tx2"/>
                </a:solidFill>
                <a:latin typeface="Arial" panose="020B0604020202020204" pitchFamily="34" charset="0"/>
              </a:rPr>
            </a:br>
            <a:r>
              <a:rPr lang="en-GB" altLang="en-US" sz="1800" dirty="0">
                <a:solidFill>
                  <a:schemeClr val="tx2"/>
                </a:solidFill>
                <a:latin typeface="Arial" panose="020B0604020202020204" pitchFamily="34" charset="0"/>
              </a:rPr>
              <a:t>The mature transcript (messenger RNA, mRNA) is then translated into a sequence of amino acids, which defines the protein.</a:t>
            </a:r>
          </a:p>
        </p:txBody>
      </p:sp>
    </p:spTree>
    <p:extLst>
      <p:ext uri="{BB962C8B-B14F-4D97-AF65-F5344CB8AC3E}">
        <p14:creationId xmlns:p14="http://schemas.microsoft.com/office/powerpoint/2010/main" val="14224324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algn="ctr" eaLnBrk="1" hangingPunct="1"/>
            <a:r>
              <a:rPr lang="en-GB" altLang="en-US" dirty="0" smtClean="0"/>
              <a:t>Messenger RMA</a:t>
            </a:r>
            <a:endParaRPr lang="en-GB" altLang="en-US" dirty="0" smtClean="0"/>
          </a:p>
        </p:txBody>
      </p:sp>
      <p:sp>
        <p:nvSpPr>
          <p:cNvPr id="2" name="Content Placeholder 1"/>
          <p:cNvSpPr>
            <a:spLocks noGrp="1"/>
          </p:cNvSpPr>
          <p:nvPr>
            <p:ph idx="1"/>
          </p:nvPr>
        </p:nvSpPr>
        <p:spPr/>
        <p:txBody>
          <a:bodyPr/>
          <a:lstStyle/>
          <a:p>
            <a:pPr marL="0" indent="0">
              <a:buNone/>
            </a:pPr>
            <a:r>
              <a:rPr lang="en-GB" dirty="0" smtClean="0"/>
              <a:t>After splicing the mRNA leaves the nucleus and moves into the cytoplasm where it is sandwiched between the large and small sub units of a ribosome.</a:t>
            </a:r>
          </a:p>
          <a:p>
            <a:pPr marL="0" indent="0">
              <a:buNone/>
            </a:pPr>
            <a:endParaRPr lang="en-GB" dirty="0"/>
          </a:p>
          <a:p>
            <a:pPr marL="0" indent="0">
              <a:buNone/>
            </a:pPr>
            <a:r>
              <a:rPr lang="en-GB" dirty="0" smtClean="0"/>
              <a:t>The ribosome then attracts transfer RNA</a:t>
            </a:r>
          </a:p>
          <a:p>
            <a:pPr marL="0" indent="0">
              <a:buNone/>
            </a:pPr>
            <a:r>
              <a:rPr lang="en-GB" dirty="0" smtClean="0"/>
              <a:t>that is an anticodon of the mRNA codon. </a:t>
            </a:r>
          </a:p>
          <a:p>
            <a:pPr marL="0" indent="0">
              <a:buNone/>
            </a:pPr>
            <a:r>
              <a:rPr lang="en-GB" dirty="0" smtClean="0"/>
              <a:t>Each </a:t>
            </a:r>
            <a:r>
              <a:rPr lang="en-GB" dirty="0" err="1" smtClean="0"/>
              <a:t>tRNA</a:t>
            </a:r>
            <a:r>
              <a:rPr lang="en-GB" dirty="0" smtClean="0"/>
              <a:t> brings its attached amino acid to</a:t>
            </a:r>
          </a:p>
          <a:p>
            <a:pPr marL="0" indent="0">
              <a:buNone/>
            </a:pPr>
            <a:r>
              <a:rPr lang="en-GB" dirty="0"/>
              <a:t>t</a:t>
            </a:r>
            <a:r>
              <a:rPr lang="en-GB" dirty="0" smtClean="0"/>
              <a:t>he ribosome which is </a:t>
            </a:r>
            <a:r>
              <a:rPr lang="en-GB" dirty="0" err="1" smtClean="0"/>
              <a:t>is</a:t>
            </a:r>
            <a:r>
              <a:rPr lang="en-GB" dirty="0" smtClean="0"/>
              <a:t> joined to the </a:t>
            </a:r>
          </a:p>
          <a:p>
            <a:pPr marL="0" indent="0">
              <a:buNone/>
            </a:pPr>
            <a:r>
              <a:rPr lang="en-GB" dirty="0" smtClean="0"/>
              <a:t>previous aa.</a:t>
            </a:r>
          </a:p>
        </p:txBody>
      </p:sp>
      <p:pic>
        <p:nvPicPr>
          <p:cNvPr id="3" name="Picture 2"/>
          <p:cNvPicPr>
            <a:picLocks noChangeAspect="1"/>
          </p:cNvPicPr>
          <p:nvPr/>
        </p:nvPicPr>
        <p:blipFill>
          <a:blip r:embed="rId3"/>
          <a:stretch>
            <a:fillRect/>
          </a:stretch>
        </p:blipFill>
        <p:spPr>
          <a:xfrm>
            <a:off x="7347824" y="3088257"/>
            <a:ext cx="4152515" cy="2769320"/>
          </a:xfrm>
          <a:prstGeom prst="rect">
            <a:avLst/>
          </a:prstGeom>
        </p:spPr>
      </p:pic>
    </p:spTree>
    <p:extLst>
      <p:ext uri="{BB962C8B-B14F-4D97-AF65-F5344CB8AC3E}">
        <p14:creationId xmlns:p14="http://schemas.microsoft.com/office/powerpoint/2010/main" val="302141084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algn="ctr" eaLnBrk="1" hangingPunct="1"/>
            <a:r>
              <a:rPr lang="en-GB" altLang="en-US" dirty="0" err="1" smtClean="0"/>
              <a:t>tRNA</a:t>
            </a:r>
            <a:r>
              <a:rPr lang="en-GB" altLang="en-US" dirty="0" smtClean="0"/>
              <a:t> and Ribosomes</a:t>
            </a:r>
            <a:endParaRPr lang="en-US" altLang="en-US" dirty="0" smtClean="0"/>
          </a:p>
        </p:txBody>
      </p:sp>
      <p:sp>
        <p:nvSpPr>
          <p:cNvPr id="65539" name="Rectangle 3"/>
          <p:cNvSpPr>
            <a:spLocks noGrp="1" noChangeArrowheads="1"/>
          </p:cNvSpPr>
          <p:nvPr>
            <p:ph idx="1"/>
          </p:nvPr>
        </p:nvSpPr>
        <p:spPr/>
        <p:txBody>
          <a:bodyPr/>
          <a:lstStyle/>
          <a:p>
            <a:pPr eaLnBrk="1" hangingPunct="1"/>
            <a:r>
              <a:rPr lang="en-GB" altLang="en-US" smtClean="0"/>
              <a:t>Transfer RNA (tRNA) contains anti-codons which bring the amino acids to the ribosome .</a:t>
            </a:r>
          </a:p>
          <a:p>
            <a:pPr eaLnBrk="1" hangingPunct="1"/>
            <a:endParaRPr lang="en-GB" altLang="en-US" smtClean="0"/>
          </a:p>
          <a:p>
            <a:pPr eaLnBrk="1" hangingPunct="1"/>
            <a:r>
              <a:rPr lang="en-GB" altLang="en-US" smtClean="0"/>
              <a:t>The ribosome reads the mRNA and combines with the appropriate amino acid carried by the appropriate tRNA. Amino acid by amino acid builds the protein.</a:t>
            </a:r>
            <a:endParaRPr lang="en-US" altLang="en-US" smtClean="0"/>
          </a:p>
        </p:txBody>
      </p:sp>
    </p:spTree>
    <p:extLst>
      <p:ext uri="{BB962C8B-B14F-4D97-AF65-F5344CB8AC3E}">
        <p14:creationId xmlns:p14="http://schemas.microsoft.com/office/powerpoint/2010/main" val="322732276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8130" name="Group 2"/>
          <p:cNvGrpSpPr>
            <a:grpSpLocks/>
          </p:cNvGrpSpPr>
          <p:nvPr/>
        </p:nvGrpSpPr>
        <p:grpSpPr bwMode="auto">
          <a:xfrm>
            <a:off x="2782889" y="1196976"/>
            <a:ext cx="6529387" cy="4913313"/>
            <a:chOff x="793" y="754"/>
            <a:chExt cx="4113" cy="3095"/>
          </a:xfrm>
        </p:grpSpPr>
        <p:grpSp>
          <p:nvGrpSpPr>
            <p:cNvPr id="66586" name="Group 3"/>
            <p:cNvGrpSpPr>
              <a:grpSpLocks/>
            </p:cNvGrpSpPr>
            <p:nvPr/>
          </p:nvGrpSpPr>
          <p:grpSpPr bwMode="auto">
            <a:xfrm>
              <a:off x="793" y="754"/>
              <a:ext cx="4113" cy="3095"/>
              <a:chOff x="793" y="754"/>
              <a:chExt cx="4113" cy="3095"/>
            </a:xfrm>
          </p:grpSpPr>
          <p:grpSp>
            <p:nvGrpSpPr>
              <p:cNvPr id="66589" name="Group 4"/>
              <p:cNvGrpSpPr>
                <a:grpSpLocks/>
              </p:cNvGrpSpPr>
              <p:nvPr/>
            </p:nvGrpSpPr>
            <p:grpSpPr bwMode="auto">
              <a:xfrm>
                <a:off x="1882" y="1117"/>
                <a:ext cx="2175" cy="2578"/>
                <a:chOff x="1869" y="1117"/>
                <a:chExt cx="2175" cy="2578"/>
              </a:xfrm>
            </p:grpSpPr>
            <p:sp>
              <p:nvSpPr>
                <p:cNvPr id="66600" name="Freeform 5"/>
                <p:cNvSpPr>
                  <a:spLocks/>
                </p:cNvSpPr>
                <p:nvPr/>
              </p:nvSpPr>
              <p:spPr bwMode="auto">
                <a:xfrm>
                  <a:off x="1882" y="1117"/>
                  <a:ext cx="2162" cy="2578"/>
                </a:xfrm>
                <a:custGeom>
                  <a:avLst/>
                  <a:gdLst>
                    <a:gd name="T0" fmla="*/ 5630 w 1875"/>
                    <a:gd name="T1" fmla="*/ 8351 h 2366"/>
                    <a:gd name="T2" fmla="*/ 11777 w 1875"/>
                    <a:gd name="T3" fmla="*/ 8351 h 2366"/>
                    <a:gd name="T4" fmla="*/ 14088 w 1875"/>
                    <a:gd name="T5" fmla="*/ 7037 h 2366"/>
                    <a:gd name="T6" fmla="*/ 12930 w 1875"/>
                    <a:gd name="T7" fmla="*/ 5401 h 2366"/>
                    <a:gd name="T8" fmla="*/ 15232 w 1875"/>
                    <a:gd name="T9" fmla="*/ 4245 h 2366"/>
                    <a:gd name="T10" fmla="*/ 15232 w 1875"/>
                    <a:gd name="T11" fmla="*/ 1457 h 2366"/>
                    <a:gd name="T12" fmla="*/ 11398 w 1875"/>
                    <a:gd name="T13" fmla="*/ 307 h 2366"/>
                    <a:gd name="T14" fmla="*/ 5246 w 1875"/>
                    <a:gd name="T15" fmla="*/ 136 h 2366"/>
                    <a:gd name="T16" fmla="*/ 643 w 1875"/>
                    <a:gd name="T17" fmla="*/ 1126 h 2366"/>
                    <a:gd name="T18" fmla="*/ 1414 w 1875"/>
                    <a:gd name="T19" fmla="*/ 4245 h 2366"/>
                    <a:gd name="T20" fmla="*/ 4479 w 1875"/>
                    <a:gd name="T21" fmla="*/ 5229 h 2366"/>
                    <a:gd name="T22" fmla="*/ 3716 w 1875"/>
                    <a:gd name="T23" fmla="*/ 6218 h 2366"/>
                    <a:gd name="T24" fmla="*/ 3323 w 1875"/>
                    <a:gd name="T25" fmla="*/ 6544 h 2366"/>
                    <a:gd name="T26" fmla="*/ 3323 w 1875"/>
                    <a:gd name="T27" fmla="*/ 7206 h 2366"/>
                    <a:gd name="T28" fmla="*/ 5630 w 1875"/>
                    <a:gd name="T29" fmla="*/ 8351 h 236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875" h="2366">
                      <a:moveTo>
                        <a:pt x="665" y="2306"/>
                      </a:moveTo>
                      <a:cubicBezTo>
                        <a:pt x="831" y="2359"/>
                        <a:pt x="1225" y="2366"/>
                        <a:pt x="1391" y="2306"/>
                      </a:cubicBezTo>
                      <a:cubicBezTo>
                        <a:pt x="1557" y="2246"/>
                        <a:pt x="1640" y="2079"/>
                        <a:pt x="1663" y="1943"/>
                      </a:cubicBezTo>
                      <a:cubicBezTo>
                        <a:pt x="1686" y="1807"/>
                        <a:pt x="1504" y="1618"/>
                        <a:pt x="1527" y="1490"/>
                      </a:cubicBezTo>
                      <a:cubicBezTo>
                        <a:pt x="1550" y="1362"/>
                        <a:pt x="1754" y="1353"/>
                        <a:pt x="1799" y="1172"/>
                      </a:cubicBezTo>
                      <a:cubicBezTo>
                        <a:pt x="1844" y="991"/>
                        <a:pt x="1875" y="582"/>
                        <a:pt x="1799" y="401"/>
                      </a:cubicBezTo>
                      <a:cubicBezTo>
                        <a:pt x="1723" y="220"/>
                        <a:pt x="1543" y="144"/>
                        <a:pt x="1346" y="84"/>
                      </a:cubicBezTo>
                      <a:cubicBezTo>
                        <a:pt x="1149" y="24"/>
                        <a:pt x="832" y="0"/>
                        <a:pt x="620" y="38"/>
                      </a:cubicBezTo>
                      <a:cubicBezTo>
                        <a:pt x="408" y="76"/>
                        <a:pt x="152" y="121"/>
                        <a:pt x="76" y="310"/>
                      </a:cubicBezTo>
                      <a:cubicBezTo>
                        <a:pt x="0" y="499"/>
                        <a:pt x="91" y="983"/>
                        <a:pt x="167" y="1172"/>
                      </a:cubicBezTo>
                      <a:cubicBezTo>
                        <a:pt x="243" y="1361"/>
                        <a:pt x="484" y="1353"/>
                        <a:pt x="529" y="1444"/>
                      </a:cubicBezTo>
                      <a:cubicBezTo>
                        <a:pt x="574" y="1535"/>
                        <a:pt x="462" y="1656"/>
                        <a:pt x="439" y="1716"/>
                      </a:cubicBezTo>
                      <a:cubicBezTo>
                        <a:pt x="416" y="1776"/>
                        <a:pt x="401" y="1762"/>
                        <a:pt x="393" y="1807"/>
                      </a:cubicBezTo>
                      <a:cubicBezTo>
                        <a:pt x="385" y="1852"/>
                        <a:pt x="348" y="1906"/>
                        <a:pt x="393" y="1989"/>
                      </a:cubicBezTo>
                      <a:cubicBezTo>
                        <a:pt x="438" y="2072"/>
                        <a:pt x="499" y="2253"/>
                        <a:pt x="665" y="2306"/>
                      </a:cubicBezTo>
                      <a:close/>
                    </a:path>
                  </a:pathLst>
                </a:cu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601" name="Text Box 6"/>
                <p:cNvSpPr txBox="1">
                  <a:spLocks noChangeArrowheads="1"/>
                </p:cNvSpPr>
                <p:nvPr/>
              </p:nvSpPr>
              <p:spPr bwMode="auto">
                <a:xfrm>
                  <a:off x="2336" y="1434"/>
                  <a:ext cx="487"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P Site</a:t>
                  </a:r>
                  <a:endParaRPr lang="en-US" altLang="en-US" sz="1600">
                    <a:latin typeface="Verdana" panose="020B0604030504040204" pitchFamily="34" charset="0"/>
                  </a:endParaRPr>
                </a:p>
              </p:txBody>
            </p:sp>
            <p:sp>
              <p:nvSpPr>
                <p:cNvPr id="66602" name="Text Box 7"/>
                <p:cNvSpPr txBox="1">
                  <a:spLocks noChangeArrowheads="1"/>
                </p:cNvSpPr>
                <p:nvPr/>
              </p:nvSpPr>
              <p:spPr bwMode="auto">
                <a:xfrm>
                  <a:off x="3107" y="1434"/>
                  <a:ext cx="498"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A Site</a:t>
                  </a:r>
                  <a:endParaRPr lang="en-US" altLang="en-US" sz="1600">
                    <a:latin typeface="Verdana" panose="020B0604030504040204" pitchFamily="34" charset="0"/>
                  </a:endParaRPr>
                </a:p>
              </p:txBody>
            </p:sp>
            <p:sp>
              <p:nvSpPr>
                <p:cNvPr id="66603" name="Text Box 8"/>
                <p:cNvSpPr txBox="1">
                  <a:spLocks noChangeArrowheads="1"/>
                </p:cNvSpPr>
                <p:nvPr/>
              </p:nvSpPr>
              <p:spPr bwMode="auto">
                <a:xfrm>
                  <a:off x="1869" y="2140"/>
                  <a:ext cx="491"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E Site</a:t>
                  </a:r>
                  <a:endParaRPr lang="en-US" altLang="en-US" sz="1600">
                    <a:latin typeface="Verdana" panose="020B0604030504040204" pitchFamily="34" charset="0"/>
                  </a:endParaRPr>
                </a:p>
              </p:txBody>
            </p:sp>
          </p:grpSp>
          <p:sp>
            <p:nvSpPr>
              <p:cNvPr id="66590" name="Line 9"/>
              <p:cNvSpPr>
                <a:spLocks noChangeShapeType="1"/>
              </p:cNvSpPr>
              <p:nvPr/>
            </p:nvSpPr>
            <p:spPr bwMode="auto">
              <a:xfrm>
                <a:off x="2018" y="2886"/>
                <a:ext cx="499" cy="9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91" name="Line 10"/>
              <p:cNvSpPr>
                <a:spLocks noChangeShapeType="1"/>
              </p:cNvSpPr>
              <p:nvPr/>
            </p:nvSpPr>
            <p:spPr bwMode="auto">
              <a:xfrm flipV="1">
                <a:off x="2200" y="3203"/>
                <a:ext cx="317" cy="3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92" name="Line 11"/>
              <p:cNvSpPr>
                <a:spLocks noChangeShapeType="1"/>
              </p:cNvSpPr>
              <p:nvPr/>
            </p:nvSpPr>
            <p:spPr bwMode="auto">
              <a:xfrm flipH="1">
                <a:off x="3061" y="1117"/>
                <a:ext cx="409" cy="544"/>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93" name="Line 12"/>
              <p:cNvSpPr>
                <a:spLocks noChangeShapeType="1"/>
              </p:cNvSpPr>
              <p:nvPr/>
            </p:nvSpPr>
            <p:spPr bwMode="auto">
              <a:xfrm>
                <a:off x="1610" y="935"/>
                <a:ext cx="499" cy="27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94" name="Line 13"/>
              <p:cNvSpPr>
                <a:spLocks noChangeShapeType="1"/>
              </p:cNvSpPr>
              <p:nvPr/>
            </p:nvSpPr>
            <p:spPr bwMode="auto">
              <a:xfrm flipH="1">
                <a:off x="3379" y="1117"/>
                <a:ext cx="91" cy="544"/>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95" name="Text Box 14"/>
              <p:cNvSpPr txBox="1">
                <a:spLocks noChangeArrowheads="1"/>
              </p:cNvSpPr>
              <p:nvPr/>
            </p:nvSpPr>
            <p:spPr bwMode="auto">
              <a:xfrm>
                <a:off x="3412" y="825"/>
                <a:ext cx="1494" cy="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Amino Acids forming </a:t>
                </a:r>
              </a:p>
              <a:p>
                <a:pPr>
                  <a:spcBef>
                    <a:spcPct val="0"/>
                  </a:spcBef>
                  <a:buFontTx/>
                  <a:buNone/>
                </a:pPr>
                <a:r>
                  <a:rPr lang="en-GB" altLang="en-US" sz="1600">
                    <a:latin typeface="Verdana" panose="020B0604030504040204" pitchFamily="34" charset="0"/>
                  </a:rPr>
                  <a:t>Peptide chain </a:t>
                </a:r>
                <a:endParaRPr lang="en-US" altLang="en-US" sz="1600">
                  <a:latin typeface="Verdana" panose="020B0604030504040204" pitchFamily="34" charset="0"/>
                </a:endParaRPr>
              </a:p>
            </p:txBody>
          </p:sp>
          <p:sp>
            <p:nvSpPr>
              <p:cNvPr id="66596" name="Text Box 15"/>
              <p:cNvSpPr txBox="1">
                <a:spLocks noChangeArrowheads="1"/>
              </p:cNvSpPr>
              <p:nvPr/>
            </p:nvSpPr>
            <p:spPr bwMode="auto">
              <a:xfrm>
                <a:off x="793" y="754"/>
                <a:ext cx="744"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Ribosome</a:t>
                </a:r>
                <a:endParaRPr lang="en-US" altLang="en-US" sz="1600">
                  <a:latin typeface="Verdana" panose="020B0604030504040204" pitchFamily="34" charset="0"/>
                </a:endParaRPr>
              </a:p>
            </p:txBody>
          </p:sp>
          <p:sp>
            <p:nvSpPr>
              <p:cNvPr id="66597" name="Text Box 16"/>
              <p:cNvSpPr txBox="1">
                <a:spLocks noChangeArrowheads="1"/>
              </p:cNvSpPr>
              <p:nvPr/>
            </p:nvSpPr>
            <p:spPr bwMode="auto">
              <a:xfrm>
                <a:off x="1234" y="2458"/>
                <a:ext cx="439"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tRNA</a:t>
                </a:r>
                <a:endParaRPr lang="en-US" altLang="en-US" sz="1600">
                  <a:latin typeface="Verdana" panose="020B0604030504040204" pitchFamily="34" charset="0"/>
                </a:endParaRPr>
              </a:p>
            </p:txBody>
          </p:sp>
          <p:sp>
            <p:nvSpPr>
              <p:cNvPr id="66598" name="Text Box 17"/>
              <p:cNvSpPr txBox="1">
                <a:spLocks noChangeArrowheads="1"/>
              </p:cNvSpPr>
              <p:nvPr/>
            </p:nvSpPr>
            <p:spPr bwMode="auto">
              <a:xfrm>
                <a:off x="1280" y="2775"/>
                <a:ext cx="801"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anti-codon</a:t>
                </a:r>
                <a:endParaRPr lang="en-US" altLang="en-US" sz="1600">
                  <a:latin typeface="Verdana" panose="020B0604030504040204" pitchFamily="34" charset="0"/>
                </a:endParaRPr>
              </a:p>
            </p:txBody>
          </p:sp>
          <p:sp>
            <p:nvSpPr>
              <p:cNvPr id="66599" name="Text Box 18"/>
              <p:cNvSpPr txBox="1">
                <a:spLocks noChangeArrowheads="1"/>
              </p:cNvSpPr>
              <p:nvPr/>
            </p:nvSpPr>
            <p:spPr bwMode="auto">
              <a:xfrm>
                <a:off x="1960" y="3637"/>
                <a:ext cx="500"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codon</a:t>
                </a:r>
                <a:endParaRPr lang="en-US" altLang="en-US" sz="1600">
                  <a:latin typeface="Verdana" panose="020B0604030504040204" pitchFamily="34" charset="0"/>
                </a:endParaRPr>
              </a:p>
            </p:txBody>
          </p:sp>
        </p:grpSp>
        <p:sp>
          <p:nvSpPr>
            <p:cNvPr id="66587" name="Line 19"/>
            <p:cNvSpPr>
              <a:spLocks noChangeShapeType="1"/>
            </p:cNvSpPr>
            <p:nvPr/>
          </p:nvSpPr>
          <p:spPr bwMode="auto">
            <a:xfrm>
              <a:off x="1746" y="2614"/>
              <a:ext cx="635" cy="9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88" name="Line 20"/>
            <p:cNvSpPr>
              <a:spLocks noChangeShapeType="1"/>
            </p:cNvSpPr>
            <p:nvPr/>
          </p:nvSpPr>
          <p:spPr bwMode="auto">
            <a:xfrm flipV="1">
              <a:off x="1746" y="2523"/>
              <a:ext cx="1270" cy="91"/>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66563" name="Rectangle 21"/>
          <p:cNvSpPr>
            <a:spLocks noGrp="1" noChangeArrowheads="1"/>
          </p:cNvSpPr>
          <p:nvPr>
            <p:ph type="title"/>
          </p:nvPr>
        </p:nvSpPr>
        <p:spPr/>
        <p:txBody>
          <a:bodyPr/>
          <a:lstStyle/>
          <a:p>
            <a:pPr eaLnBrk="1" hangingPunct="1"/>
            <a:r>
              <a:rPr lang="en-GB" altLang="en-US" smtClean="0"/>
              <a:t>Translation</a:t>
            </a:r>
            <a:endParaRPr lang="en-US" altLang="en-US" smtClean="0"/>
          </a:p>
        </p:txBody>
      </p:sp>
      <p:sp>
        <p:nvSpPr>
          <p:cNvPr id="66564" name="Freeform 22"/>
          <p:cNvSpPr>
            <a:spLocks/>
          </p:cNvSpPr>
          <p:nvPr/>
        </p:nvSpPr>
        <p:spPr bwMode="auto">
          <a:xfrm>
            <a:off x="3216275" y="3716338"/>
            <a:ext cx="6496050" cy="2139950"/>
          </a:xfrm>
          <a:custGeom>
            <a:avLst/>
            <a:gdLst>
              <a:gd name="T0" fmla="*/ 2147483646 w 4092"/>
              <a:gd name="T1" fmla="*/ 2147483646 h 1348"/>
              <a:gd name="T2" fmla="*/ 2147483646 w 4092"/>
              <a:gd name="T3" fmla="*/ 2147483646 h 1348"/>
              <a:gd name="T4" fmla="*/ 2147483646 w 4092"/>
              <a:gd name="T5" fmla="*/ 2147483646 h 1348"/>
              <a:gd name="T6" fmla="*/ 2147483646 w 4092"/>
              <a:gd name="T7" fmla="*/ 2147483646 h 1348"/>
              <a:gd name="T8" fmla="*/ 2147483646 w 4092"/>
              <a:gd name="T9" fmla="*/ 2147483646 h 1348"/>
              <a:gd name="T10" fmla="*/ 2147483646 w 4092"/>
              <a:gd name="T11" fmla="*/ 2147483646 h 1348"/>
              <a:gd name="T12" fmla="*/ 2147483646 w 4092"/>
              <a:gd name="T13" fmla="*/ 2147483646 h 1348"/>
              <a:gd name="T14" fmla="*/ 2147483646 w 4092"/>
              <a:gd name="T15" fmla="*/ 2147483646 h 1348"/>
              <a:gd name="T16" fmla="*/ 2147483646 w 4092"/>
              <a:gd name="T17" fmla="*/ 2147483646 h 1348"/>
              <a:gd name="T18" fmla="*/ 2147483646 w 4092"/>
              <a:gd name="T19" fmla="*/ 2147483646 h 1348"/>
              <a:gd name="T20" fmla="*/ 2147483646 w 4092"/>
              <a:gd name="T21" fmla="*/ 2147483646 h 1348"/>
              <a:gd name="T22" fmla="*/ 2147483646 w 4092"/>
              <a:gd name="T23" fmla="*/ 2147483646 h 1348"/>
              <a:gd name="T24" fmla="*/ 2147483646 w 4092"/>
              <a:gd name="T25" fmla="*/ 2147483646 h 1348"/>
              <a:gd name="T26" fmla="*/ 2147483646 w 4092"/>
              <a:gd name="T27" fmla="*/ 2147483646 h 1348"/>
              <a:gd name="T28" fmla="*/ 2147483646 w 4092"/>
              <a:gd name="T29" fmla="*/ 2147483646 h 1348"/>
              <a:gd name="T30" fmla="*/ 2147483646 w 4092"/>
              <a:gd name="T31" fmla="*/ 2147483646 h 1348"/>
              <a:gd name="T32" fmla="*/ 2147483646 w 4092"/>
              <a:gd name="T33" fmla="*/ 2147483646 h 1348"/>
              <a:gd name="T34" fmla="*/ 2147483646 w 4092"/>
              <a:gd name="T35" fmla="*/ 2147483646 h 1348"/>
              <a:gd name="T36" fmla="*/ 2147483646 w 4092"/>
              <a:gd name="T37" fmla="*/ 2147483646 h 1348"/>
              <a:gd name="T38" fmla="*/ 2147483646 w 4092"/>
              <a:gd name="T39" fmla="*/ 2147483646 h 1348"/>
              <a:gd name="T40" fmla="*/ 2147483646 w 4092"/>
              <a:gd name="T41" fmla="*/ 2147483646 h 1348"/>
              <a:gd name="T42" fmla="*/ 2147483646 w 4092"/>
              <a:gd name="T43" fmla="*/ 2147483646 h 1348"/>
              <a:gd name="T44" fmla="*/ 2147483646 w 4092"/>
              <a:gd name="T45" fmla="*/ 2147483646 h 134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4092" h="1348">
                <a:moveTo>
                  <a:pt x="126" y="1075"/>
                </a:moveTo>
                <a:cubicBezTo>
                  <a:pt x="186" y="1090"/>
                  <a:pt x="307" y="1151"/>
                  <a:pt x="398" y="1166"/>
                </a:cubicBezTo>
                <a:cubicBezTo>
                  <a:pt x="489" y="1181"/>
                  <a:pt x="557" y="1219"/>
                  <a:pt x="670" y="1166"/>
                </a:cubicBezTo>
                <a:cubicBezTo>
                  <a:pt x="783" y="1113"/>
                  <a:pt x="919" y="917"/>
                  <a:pt x="1078" y="849"/>
                </a:cubicBezTo>
                <a:cubicBezTo>
                  <a:pt x="1237" y="781"/>
                  <a:pt x="1203" y="775"/>
                  <a:pt x="1622" y="758"/>
                </a:cubicBezTo>
                <a:cubicBezTo>
                  <a:pt x="2041" y="741"/>
                  <a:pt x="3227" y="838"/>
                  <a:pt x="3591" y="749"/>
                </a:cubicBezTo>
                <a:cubicBezTo>
                  <a:pt x="3955" y="660"/>
                  <a:pt x="3741" y="345"/>
                  <a:pt x="3806" y="226"/>
                </a:cubicBezTo>
                <a:cubicBezTo>
                  <a:pt x="3871" y="107"/>
                  <a:pt x="3937" y="64"/>
                  <a:pt x="3981" y="32"/>
                </a:cubicBezTo>
                <a:cubicBezTo>
                  <a:pt x="4025" y="0"/>
                  <a:pt x="4057" y="17"/>
                  <a:pt x="4072" y="32"/>
                </a:cubicBezTo>
                <a:cubicBezTo>
                  <a:pt x="4087" y="47"/>
                  <a:pt x="4092" y="84"/>
                  <a:pt x="4072" y="123"/>
                </a:cubicBezTo>
                <a:cubicBezTo>
                  <a:pt x="4052" y="162"/>
                  <a:pt x="3975" y="189"/>
                  <a:pt x="3952" y="265"/>
                </a:cubicBezTo>
                <a:cubicBezTo>
                  <a:pt x="3929" y="341"/>
                  <a:pt x="3947" y="493"/>
                  <a:pt x="3936" y="577"/>
                </a:cubicBezTo>
                <a:cubicBezTo>
                  <a:pt x="3925" y="661"/>
                  <a:pt x="3931" y="717"/>
                  <a:pt x="3883" y="772"/>
                </a:cubicBezTo>
                <a:cubicBezTo>
                  <a:pt x="3835" y="827"/>
                  <a:pt x="3777" y="885"/>
                  <a:pt x="3645" y="910"/>
                </a:cubicBezTo>
                <a:cubicBezTo>
                  <a:pt x="3513" y="935"/>
                  <a:pt x="3458" y="925"/>
                  <a:pt x="3092" y="925"/>
                </a:cubicBezTo>
                <a:cubicBezTo>
                  <a:pt x="2726" y="925"/>
                  <a:pt x="1797" y="884"/>
                  <a:pt x="1448" y="910"/>
                </a:cubicBezTo>
                <a:cubicBezTo>
                  <a:pt x="1099" y="936"/>
                  <a:pt x="1102" y="1021"/>
                  <a:pt x="995" y="1079"/>
                </a:cubicBezTo>
                <a:cubicBezTo>
                  <a:pt x="888" y="1137"/>
                  <a:pt x="875" y="1212"/>
                  <a:pt x="806" y="1257"/>
                </a:cubicBezTo>
                <a:cubicBezTo>
                  <a:pt x="737" y="1302"/>
                  <a:pt x="677" y="1348"/>
                  <a:pt x="579" y="1348"/>
                </a:cubicBezTo>
                <a:cubicBezTo>
                  <a:pt x="481" y="1348"/>
                  <a:pt x="304" y="1284"/>
                  <a:pt x="216" y="1257"/>
                </a:cubicBezTo>
                <a:cubicBezTo>
                  <a:pt x="128" y="1230"/>
                  <a:pt x="85" y="1212"/>
                  <a:pt x="51" y="1186"/>
                </a:cubicBezTo>
                <a:cubicBezTo>
                  <a:pt x="17" y="1160"/>
                  <a:pt x="0" y="1120"/>
                  <a:pt x="12" y="1102"/>
                </a:cubicBezTo>
                <a:cubicBezTo>
                  <a:pt x="24" y="1084"/>
                  <a:pt x="102" y="1081"/>
                  <a:pt x="126" y="1075"/>
                </a:cubicBez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65" name="Freeform 23"/>
          <p:cNvSpPr>
            <a:spLocks/>
          </p:cNvSpPr>
          <p:nvPr/>
        </p:nvSpPr>
        <p:spPr bwMode="auto">
          <a:xfrm>
            <a:off x="6383338" y="3357563"/>
            <a:ext cx="1092200" cy="1560512"/>
          </a:xfrm>
          <a:custGeom>
            <a:avLst/>
            <a:gdLst>
              <a:gd name="T0" fmla="*/ 2147483646 w 688"/>
              <a:gd name="T1" fmla="*/ 2147483646 h 983"/>
              <a:gd name="T2" fmla="*/ 2147483646 w 688"/>
              <a:gd name="T3" fmla="*/ 2147483646 h 983"/>
              <a:gd name="T4" fmla="*/ 2147483646 w 688"/>
              <a:gd name="T5" fmla="*/ 2147483646 h 983"/>
              <a:gd name="T6" fmla="*/ 2147483646 w 688"/>
              <a:gd name="T7" fmla="*/ 2147483646 h 983"/>
              <a:gd name="T8" fmla="*/ 2147483646 w 688"/>
              <a:gd name="T9" fmla="*/ 2147483646 h 983"/>
              <a:gd name="T10" fmla="*/ 2147483646 w 688"/>
              <a:gd name="T11" fmla="*/ 2147483646 h 983"/>
              <a:gd name="T12" fmla="*/ 2147483646 w 688"/>
              <a:gd name="T13" fmla="*/ 2147483646 h 983"/>
              <a:gd name="T14" fmla="*/ 2147483646 w 688"/>
              <a:gd name="T15" fmla="*/ 2147483646 h 983"/>
              <a:gd name="T16" fmla="*/ 2147483646 w 688"/>
              <a:gd name="T17" fmla="*/ 2147483646 h 983"/>
              <a:gd name="T18" fmla="*/ 2147483646 w 688"/>
              <a:gd name="T19" fmla="*/ 2147483646 h 983"/>
              <a:gd name="T20" fmla="*/ 2147483646 w 688"/>
              <a:gd name="T21" fmla="*/ 2147483646 h 983"/>
              <a:gd name="T22" fmla="*/ 2147483646 w 688"/>
              <a:gd name="T23" fmla="*/ 2147483646 h 983"/>
              <a:gd name="T24" fmla="*/ 2147483646 w 688"/>
              <a:gd name="T25" fmla="*/ 2147483646 h 98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688" h="983">
                <a:moveTo>
                  <a:pt x="23" y="53"/>
                </a:moveTo>
                <a:cubicBezTo>
                  <a:pt x="0" y="106"/>
                  <a:pt x="23" y="235"/>
                  <a:pt x="23" y="371"/>
                </a:cubicBezTo>
                <a:cubicBezTo>
                  <a:pt x="23" y="507"/>
                  <a:pt x="8" y="772"/>
                  <a:pt x="23" y="870"/>
                </a:cubicBezTo>
                <a:cubicBezTo>
                  <a:pt x="38" y="968"/>
                  <a:pt x="45" y="945"/>
                  <a:pt x="113" y="960"/>
                </a:cubicBezTo>
                <a:cubicBezTo>
                  <a:pt x="181" y="975"/>
                  <a:pt x="363" y="983"/>
                  <a:pt x="431" y="960"/>
                </a:cubicBezTo>
                <a:cubicBezTo>
                  <a:pt x="499" y="937"/>
                  <a:pt x="537" y="862"/>
                  <a:pt x="522" y="824"/>
                </a:cubicBezTo>
                <a:cubicBezTo>
                  <a:pt x="507" y="786"/>
                  <a:pt x="378" y="778"/>
                  <a:pt x="340" y="733"/>
                </a:cubicBezTo>
                <a:cubicBezTo>
                  <a:pt x="302" y="688"/>
                  <a:pt x="302" y="635"/>
                  <a:pt x="295" y="552"/>
                </a:cubicBezTo>
                <a:cubicBezTo>
                  <a:pt x="288" y="469"/>
                  <a:pt x="235" y="294"/>
                  <a:pt x="295" y="234"/>
                </a:cubicBezTo>
                <a:cubicBezTo>
                  <a:pt x="355" y="174"/>
                  <a:pt x="628" y="219"/>
                  <a:pt x="658" y="189"/>
                </a:cubicBezTo>
                <a:cubicBezTo>
                  <a:pt x="688" y="159"/>
                  <a:pt x="559" y="76"/>
                  <a:pt x="476" y="53"/>
                </a:cubicBezTo>
                <a:cubicBezTo>
                  <a:pt x="393" y="30"/>
                  <a:pt x="234" y="53"/>
                  <a:pt x="159" y="53"/>
                </a:cubicBezTo>
                <a:cubicBezTo>
                  <a:pt x="84" y="53"/>
                  <a:pt x="46" y="0"/>
                  <a:pt x="23" y="53"/>
                </a:cubicBezTo>
                <a:close/>
              </a:path>
            </a:pathLst>
          </a:custGeom>
          <a:solidFill>
            <a:srgbClr val="00CC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66" name="Text Box 24"/>
          <p:cNvSpPr txBox="1">
            <a:spLocks noChangeArrowheads="1"/>
          </p:cNvSpPr>
          <p:nvPr/>
        </p:nvSpPr>
        <p:spPr bwMode="auto">
          <a:xfrm>
            <a:off x="5448300" y="4868863"/>
            <a:ext cx="560388"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400">
                <a:latin typeface="Verdana" panose="020B0604030504040204" pitchFamily="34" charset="0"/>
              </a:rPr>
              <a:t>UAC</a:t>
            </a:r>
            <a:endParaRPr lang="en-US" altLang="en-US" sz="1400">
              <a:latin typeface="Verdana" panose="020B0604030504040204" pitchFamily="34" charset="0"/>
            </a:endParaRPr>
          </a:p>
        </p:txBody>
      </p:sp>
      <p:grpSp>
        <p:nvGrpSpPr>
          <p:cNvPr id="48153" name="Group 25"/>
          <p:cNvGrpSpPr>
            <a:grpSpLocks/>
          </p:cNvGrpSpPr>
          <p:nvPr/>
        </p:nvGrpSpPr>
        <p:grpSpPr bwMode="auto">
          <a:xfrm>
            <a:off x="5303838" y="3357563"/>
            <a:ext cx="1092200" cy="1560512"/>
            <a:chOff x="2381" y="2115"/>
            <a:chExt cx="688" cy="983"/>
          </a:xfrm>
        </p:grpSpPr>
        <p:sp>
          <p:nvSpPr>
            <p:cNvPr id="66584" name="Freeform 26"/>
            <p:cNvSpPr>
              <a:spLocks/>
            </p:cNvSpPr>
            <p:nvPr/>
          </p:nvSpPr>
          <p:spPr bwMode="auto">
            <a:xfrm>
              <a:off x="2381" y="2115"/>
              <a:ext cx="688" cy="983"/>
            </a:xfrm>
            <a:custGeom>
              <a:avLst/>
              <a:gdLst>
                <a:gd name="T0" fmla="*/ 23 w 688"/>
                <a:gd name="T1" fmla="*/ 53 h 983"/>
                <a:gd name="T2" fmla="*/ 23 w 688"/>
                <a:gd name="T3" fmla="*/ 371 h 983"/>
                <a:gd name="T4" fmla="*/ 23 w 688"/>
                <a:gd name="T5" fmla="*/ 870 h 983"/>
                <a:gd name="T6" fmla="*/ 113 w 688"/>
                <a:gd name="T7" fmla="*/ 960 h 983"/>
                <a:gd name="T8" fmla="*/ 431 w 688"/>
                <a:gd name="T9" fmla="*/ 960 h 983"/>
                <a:gd name="T10" fmla="*/ 522 w 688"/>
                <a:gd name="T11" fmla="*/ 824 h 983"/>
                <a:gd name="T12" fmla="*/ 340 w 688"/>
                <a:gd name="T13" fmla="*/ 733 h 983"/>
                <a:gd name="T14" fmla="*/ 295 w 688"/>
                <a:gd name="T15" fmla="*/ 552 h 983"/>
                <a:gd name="T16" fmla="*/ 295 w 688"/>
                <a:gd name="T17" fmla="*/ 234 h 983"/>
                <a:gd name="T18" fmla="*/ 658 w 688"/>
                <a:gd name="T19" fmla="*/ 189 h 983"/>
                <a:gd name="T20" fmla="*/ 476 w 688"/>
                <a:gd name="T21" fmla="*/ 53 h 983"/>
                <a:gd name="T22" fmla="*/ 159 w 688"/>
                <a:gd name="T23" fmla="*/ 53 h 983"/>
                <a:gd name="T24" fmla="*/ 23 w 688"/>
                <a:gd name="T25" fmla="*/ 53 h 98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688" h="983">
                  <a:moveTo>
                    <a:pt x="23" y="53"/>
                  </a:moveTo>
                  <a:cubicBezTo>
                    <a:pt x="0" y="106"/>
                    <a:pt x="23" y="235"/>
                    <a:pt x="23" y="371"/>
                  </a:cubicBezTo>
                  <a:cubicBezTo>
                    <a:pt x="23" y="507"/>
                    <a:pt x="8" y="772"/>
                    <a:pt x="23" y="870"/>
                  </a:cubicBezTo>
                  <a:cubicBezTo>
                    <a:pt x="38" y="968"/>
                    <a:pt x="45" y="945"/>
                    <a:pt x="113" y="960"/>
                  </a:cubicBezTo>
                  <a:cubicBezTo>
                    <a:pt x="181" y="975"/>
                    <a:pt x="363" y="983"/>
                    <a:pt x="431" y="960"/>
                  </a:cubicBezTo>
                  <a:cubicBezTo>
                    <a:pt x="499" y="937"/>
                    <a:pt x="537" y="862"/>
                    <a:pt x="522" y="824"/>
                  </a:cubicBezTo>
                  <a:cubicBezTo>
                    <a:pt x="507" y="786"/>
                    <a:pt x="378" y="778"/>
                    <a:pt x="340" y="733"/>
                  </a:cubicBezTo>
                  <a:cubicBezTo>
                    <a:pt x="302" y="688"/>
                    <a:pt x="302" y="635"/>
                    <a:pt x="295" y="552"/>
                  </a:cubicBezTo>
                  <a:cubicBezTo>
                    <a:pt x="288" y="469"/>
                    <a:pt x="235" y="294"/>
                    <a:pt x="295" y="234"/>
                  </a:cubicBezTo>
                  <a:cubicBezTo>
                    <a:pt x="355" y="174"/>
                    <a:pt x="628" y="219"/>
                    <a:pt x="658" y="189"/>
                  </a:cubicBezTo>
                  <a:cubicBezTo>
                    <a:pt x="688" y="159"/>
                    <a:pt x="559" y="76"/>
                    <a:pt x="476" y="53"/>
                  </a:cubicBezTo>
                  <a:cubicBezTo>
                    <a:pt x="393" y="30"/>
                    <a:pt x="234" y="53"/>
                    <a:pt x="159" y="53"/>
                  </a:cubicBezTo>
                  <a:cubicBezTo>
                    <a:pt x="84" y="53"/>
                    <a:pt x="46" y="0"/>
                    <a:pt x="23" y="53"/>
                  </a:cubicBezTo>
                  <a:close/>
                </a:path>
              </a:pathLst>
            </a:custGeom>
            <a:solidFill>
              <a:srgbClr val="00CC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85" name="Text Box 27"/>
            <p:cNvSpPr txBox="1">
              <a:spLocks noChangeArrowheads="1"/>
            </p:cNvSpPr>
            <p:nvPr/>
          </p:nvSpPr>
          <p:spPr bwMode="auto">
            <a:xfrm>
              <a:off x="2472" y="2886"/>
              <a:ext cx="362"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400">
                  <a:latin typeface="Verdana" panose="020B0604030504040204" pitchFamily="34" charset="0"/>
                </a:rPr>
                <a:t>AUG</a:t>
              </a:r>
              <a:endParaRPr lang="en-US" altLang="en-US" sz="1400">
                <a:latin typeface="Verdana" panose="020B0604030504040204" pitchFamily="34" charset="0"/>
              </a:endParaRPr>
            </a:p>
          </p:txBody>
        </p:sp>
      </p:grpSp>
      <p:sp>
        <p:nvSpPr>
          <p:cNvPr id="66568" name="AutoShape 28"/>
          <p:cNvSpPr>
            <a:spLocks noChangeArrowheads="1"/>
          </p:cNvSpPr>
          <p:nvPr/>
        </p:nvSpPr>
        <p:spPr bwMode="auto">
          <a:xfrm>
            <a:off x="5375276" y="2708275"/>
            <a:ext cx="1008063" cy="647700"/>
          </a:xfrm>
          <a:prstGeom prst="roundRect">
            <a:avLst>
              <a:gd name="adj" fmla="val 16667"/>
            </a:avLst>
          </a:prstGeom>
          <a:solidFill>
            <a:srgbClr val="0000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1600">
                <a:latin typeface="Verdana" panose="020B0604030504040204" pitchFamily="34" charset="0"/>
              </a:rPr>
              <a:t>Tyr</a:t>
            </a:r>
            <a:endParaRPr lang="en-US" altLang="en-US" sz="1600">
              <a:latin typeface="Verdana" panose="020B0604030504040204" pitchFamily="34" charset="0"/>
            </a:endParaRPr>
          </a:p>
        </p:txBody>
      </p:sp>
      <p:sp>
        <p:nvSpPr>
          <p:cNvPr id="66569" name="Text Box 29"/>
          <p:cNvSpPr txBox="1">
            <a:spLocks noChangeArrowheads="1"/>
          </p:cNvSpPr>
          <p:nvPr/>
        </p:nvSpPr>
        <p:spPr bwMode="auto">
          <a:xfrm>
            <a:off x="6500814" y="4892675"/>
            <a:ext cx="57467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400">
                <a:latin typeface="Verdana" panose="020B0604030504040204" pitchFamily="34" charset="0"/>
              </a:rPr>
              <a:t>GUA</a:t>
            </a:r>
            <a:endParaRPr lang="en-US" altLang="en-US" sz="1400">
              <a:latin typeface="Verdana" panose="020B0604030504040204" pitchFamily="34" charset="0"/>
            </a:endParaRPr>
          </a:p>
        </p:txBody>
      </p:sp>
      <p:sp>
        <p:nvSpPr>
          <p:cNvPr id="66570" name="Text Box 30"/>
          <p:cNvSpPr txBox="1">
            <a:spLocks noChangeArrowheads="1"/>
          </p:cNvSpPr>
          <p:nvPr/>
        </p:nvSpPr>
        <p:spPr bwMode="auto">
          <a:xfrm>
            <a:off x="6527800" y="4581525"/>
            <a:ext cx="560388"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400">
                <a:latin typeface="Verdana" panose="020B0604030504040204" pitchFamily="34" charset="0"/>
              </a:rPr>
              <a:t>CAU</a:t>
            </a:r>
            <a:endParaRPr lang="en-US" altLang="en-US" sz="1400">
              <a:latin typeface="Verdana" panose="020B0604030504040204" pitchFamily="34" charset="0"/>
            </a:endParaRPr>
          </a:p>
        </p:txBody>
      </p:sp>
      <p:sp>
        <p:nvSpPr>
          <p:cNvPr id="66571" name="AutoShape 31"/>
          <p:cNvSpPr>
            <a:spLocks noChangeArrowheads="1"/>
          </p:cNvSpPr>
          <p:nvPr/>
        </p:nvSpPr>
        <p:spPr bwMode="auto">
          <a:xfrm>
            <a:off x="6383338" y="2708275"/>
            <a:ext cx="1008062" cy="647700"/>
          </a:xfrm>
          <a:prstGeom prst="roundRect">
            <a:avLst>
              <a:gd name="adj" fmla="val 16667"/>
            </a:avLst>
          </a:prstGeom>
          <a:solidFill>
            <a:srgbClr val="FF00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1600">
                <a:latin typeface="Verdana" panose="020B0604030504040204" pitchFamily="34" charset="0"/>
              </a:rPr>
              <a:t>Val</a:t>
            </a:r>
            <a:endParaRPr lang="en-US" altLang="en-US" sz="1600">
              <a:latin typeface="Verdana" panose="020B0604030504040204" pitchFamily="34" charset="0"/>
            </a:endParaRPr>
          </a:p>
        </p:txBody>
      </p:sp>
      <p:sp>
        <p:nvSpPr>
          <p:cNvPr id="66572" name="Line 32"/>
          <p:cNvSpPr>
            <a:spLocks noChangeShapeType="1"/>
          </p:cNvSpPr>
          <p:nvPr/>
        </p:nvSpPr>
        <p:spPr bwMode="auto">
          <a:xfrm flipH="1" flipV="1">
            <a:off x="8616950" y="5300664"/>
            <a:ext cx="431800" cy="43338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73" name="Text Box 33"/>
          <p:cNvSpPr txBox="1">
            <a:spLocks noChangeArrowheads="1"/>
          </p:cNvSpPr>
          <p:nvPr/>
        </p:nvSpPr>
        <p:spPr bwMode="auto">
          <a:xfrm>
            <a:off x="9099550" y="5557838"/>
            <a:ext cx="1538288"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mRNA strand</a:t>
            </a:r>
            <a:endParaRPr lang="en-US" altLang="en-US" sz="1600">
              <a:latin typeface="Verdana" panose="020B0604030504040204" pitchFamily="34" charset="0"/>
            </a:endParaRPr>
          </a:p>
        </p:txBody>
      </p:sp>
      <p:sp>
        <p:nvSpPr>
          <p:cNvPr id="66574" name="Text Box 34"/>
          <p:cNvSpPr txBox="1">
            <a:spLocks noChangeArrowheads="1"/>
          </p:cNvSpPr>
          <p:nvPr/>
        </p:nvSpPr>
        <p:spPr bwMode="auto">
          <a:xfrm>
            <a:off x="9604376" y="3252788"/>
            <a:ext cx="3667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3’</a:t>
            </a:r>
            <a:endParaRPr lang="en-US" altLang="en-US" sz="1600">
              <a:latin typeface="Verdana" panose="020B0604030504040204" pitchFamily="34" charset="0"/>
            </a:endParaRPr>
          </a:p>
        </p:txBody>
      </p:sp>
      <p:sp>
        <p:nvSpPr>
          <p:cNvPr id="66575" name="Text Box 35"/>
          <p:cNvSpPr txBox="1">
            <a:spLocks noChangeArrowheads="1"/>
          </p:cNvSpPr>
          <p:nvPr/>
        </p:nvSpPr>
        <p:spPr bwMode="auto">
          <a:xfrm>
            <a:off x="2835276" y="5126038"/>
            <a:ext cx="3667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5’</a:t>
            </a:r>
            <a:endParaRPr lang="en-US" altLang="en-US" sz="1600">
              <a:latin typeface="Verdana" panose="020B0604030504040204" pitchFamily="34" charset="0"/>
            </a:endParaRPr>
          </a:p>
        </p:txBody>
      </p:sp>
      <p:sp>
        <p:nvSpPr>
          <p:cNvPr id="66576" name="AutoShape 36"/>
          <p:cNvSpPr>
            <a:spLocks noChangeArrowheads="1"/>
          </p:cNvSpPr>
          <p:nvPr/>
        </p:nvSpPr>
        <p:spPr bwMode="auto">
          <a:xfrm>
            <a:off x="4367213" y="2708275"/>
            <a:ext cx="1008062" cy="647700"/>
          </a:xfrm>
          <a:prstGeom prst="roundRect">
            <a:avLst>
              <a:gd name="adj" fmla="val 16667"/>
            </a:avLst>
          </a:prstGeom>
          <a:solidFill>
            <a:srgbClr val="FFFF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1600">
                <a:latin typeface="Verdana" panose="020B0604030504040204" pitchFamily="34" charset="0"/>
              </a:rPr>
              <a:t>His</a:t>
            </a:r>
            <a:endParaRPr lang="en-US" altLang="en-US" sz="1600">
              <a:latin typeface="Verdana" panose="020B0604030504040204" pitchFamily="34" charset="0"/>
            </a:endParaRPr>
          </a:p>
        </p:txBody>
      </p:sp>
      <p:sp>
        <p:nvSpPr>
          <p:cNvPr id="66577" name="AutoShape 37"/>
          <p:cNvSpPr>
            <a:spLocks noChangeArrowheads="1"/>
          </p:cNvSpPr>
          <p:nvPr/>
        </p:nvSpPr>
        <p:spPr bwMode="auto">
          <a:xfrm>
            <a:off x="3359151" y="2708275"/>
            <a:ext cx="1008063" cy="647700"/>
          </a:xfrm>
          <a:prstGeom prst="roundRect">
            <a:avLst>
              <a:gd name="adj" fmla="val 16667"/>
            </a:avLst>
          </a:prstGeom>
          <a:solidFill>
            <a:srgbClr val="00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1600">
                <a:latin typeface="Verdana" panose="020B0604030504040204" pitchFamily="34" charset="0"/>
              </a:rPr>
              <a:t>Met</a:t>
            </a:r>
            <a:endParaRPr lang="en-US" altLang="en-US" sz="1600">
              <a:latin typeface="Verdana" panose="020B0604030504040204" pitchFamily="34" charset="0"/>
            </a:endParaRPr>
          </a:p>
        </p:txBody>
      </p:sp>
      <p:sp>
        <p:nvSpPr>
          <p:cNvPr id="48166" name="AutoShape 38"/>
          <p:cNvSpPr>
            <a:spLocks noChangeArrowheads="1"/>
          </p:cNvSpPr>
          <p:nvPr/>
        </p:nvSpPr>
        <p:spPr bwMode="auto">
          <a:xfrm>
            <a:off x="7535863" y="2781300"/>
            <a:ext cx="1008062" cy="647700"/>
          </a:xfrm>
          <a:prstGeom prst="roundRect">
            <a:avLst>
              <a:gd name="adj" fmla="val 16667"/>
            </a:avLst>
          </a:prstGeom>
          <a:solidFill>
            <a:srgbClr val="FF00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1600">
                <a:latin typeface="Verdana" panose="020B0604030504040204" pitchFamily="34" charset="0"/>
              </a:rPr>
              <a:t>Pro</a:t>
            </a:r>
            <a:endParaRPr lang="en-US" altLang="en-US" sz="1600">
              <a:latin typeface="Verdana" panose="020B0604030504040204" pitchFamily="34" charset="0"/>
            </a:endParaRPr>
          </a:p>
        </p:txBody>
      </p:sp>
      <p:grpSp>
        <p:nvGrpSpPr>
          <p:cNvPr id="48167" name="Group 39"/>
          <p:cNvGrpSpPr>
            <a:grpSpLocks/>
          </p:cNvGrpSpPr>
          <p:nvPr/>
        </p:nvGrpSpPr>
        <p:grpSpPr bwMode="auto">
          <a:xfrm>
            <a:off x="7464425" y="3357563"/>
            <a:ext cx="1092200" cy="1560512"/>
            <a:chOff x="3742" y="2115"/>
            <a:chExt cx="688" cy="983"/>
          </a:xfrm>
        </p:grpSpPr>
        <p:sp>
          <p:nvSpPr>
            <p:cNvPr id="66582" name="Freeform 40"/>
            <p:cNvSpPr>
              <a:spLocks/>
            </p:cNvSpPr>
            <p:nvPr/>
          </p:nvSpPr>
          <p:spPr bwMode="auto">
            <a:xfrm>
              <a:off x="3742" y="2115"/>
              <a:ext cx="688" cy="983"/>
            </a:xfrm>
            <a:custGeom>
              <a:avLst/>
              <a:gdLst>
                <a:gd name="T0" fmla="*/ 23 w 688"/>
                <a:gd name="T1" fmla="*/ 53 h 983"/>
                <a:gd name="T2" fmla="*/ 23 w 688"/>
                <a:gd name="T3" fmla="*/ 371 h 983"/>
                <a:gd name="T4" fmla="*/ 23 w 688"/>
                <a:gd name="T5" fmla="*/ 870 h 983"/>
                <a:gd name="T6" fmla="*/ 113 w 688"/>
                <a:gd name="T7" fmla="*/ 960 h 983"/>
                <a:gd name="T8" fmla="*/ 431 w 688"/>
                <a:gd name="T9" fmla="*/ 960 h 983"/>
                <a:gd name="T10" fmla="*/ 522 w 688"/>
                <a:gd name="T11" fmla="*/ 824 h 983"/>
                <a:gd name="T12" fmla="*/ 340 w 688"/>
                <a:gd name="T13" fmla="*/ 733 h 983"/>
                <a:gd name="T14" fmla="*/ 295 w 688"/>
                <a:gd name="T15" fmla="*/ 552 h 983"/>
                <a:gd name="T16" fmla="*/ 295 w 688"/>
                <a:gd name="T17" fmla="*/ 234 h 983"/>
                <a:gd name="T18" fmla="*/ 658 w 688"/>
                <a:gd name="T19" fmla="*/ 189 h 983"/>
                <a:gd name="T20" fmla="*/ 476 w 688"/>
                <a:gd name="T21" fmla="*/ 53 h 983"/>
                <a:gd name="T22" fmla="*/ 159 w 688"/>
                <a:gd name="T23" fmla="*/ 53 h 983"/>
                <a:gd name="T24" fmla="*/ 23 w 688"/>
                <a:gd name="T25" fmla="*/ 53 h 98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688" h="983">
                  <a:moveTo>
                    <a:pt x="23" y="53"/>
                  </a:moveTo>
                  <a:cubicBezTo>
                    <a:pt x="0" y="106"/>
                    <a:pt x="23" y="235"/>
                    <a:pt x="23" y="371"/>
                  </a:cubicBezTo>
                  <a:cubicBezTo>
                    <a:pt x="23" y="507"/>
                    <a:pt x="8" y="772"/>
                    <a:pt x="23" y="870"/>
                  </a:cubicBezTo>
                  <a:cubicBezTo>
                    <a:pt x="38" y="968"/>
                    <a:pt x="45" y="945"/>
                    <a:pt x="113" y="960"/>
                  </a:cubicBezTo>
                  <a:cubicBezTo>
                    <a:pt x="181" y="975"/>
                    <a:pt x="363" y="983"/>
                    <a:pt x="431" y="960"/>
                  </a:cubicBezTo>
                  <a:cubicBezTo>
                    <a:pt x="499" y="937"/>
                    <a:pt x="537" y="862"/>
                    <a:pt x="522" y="824"/>
                  </a:cubicBezTo>
                  <a:cubicBezTo>
                    <a:pt x="507" y="786"/>
                    <a:pt x="378" y="778"/>
                    <a:pt x="340" y="733"/>
                  </a:cubicBezTo>
                  <a:cubicBezTo>
                    <a:pt x="302" y="688"/>
                    <a:pt x="302" y="635"/>
                    <a:pt x="295" y="552"/>
                  </a:cubicBezTo>
                  <a:cubicBezTo>
                    <a:pt x="288" y="469"/>
                    <a:pt x="235" y="294"/>
                    <a:pt x="295" y="234"/>
                  </a:cubicBezTo>
                  <a:cubicBezTo>
                    <a:pt x="355" y="174"/>
                    <a:pt x="628" y="219"/>
                    <a:pt x="658" y="189"/>
                  </a:cubicBezTo>
                  <a:cubicBezTo>
                    <a:pt x="688" y="159"/>
                    <a:pt x="559" y="76"/>
                    <a:pt x="476" y="53"/>
                  </a:cubicBezTo>
                  <a:cubicBezTo>
                    <a:pt x="393" y="30"/>
                    <a:pt x="234" y="53"/>
                    <a:pt x="159" y="53"/>
                  </a:cubicBezTo>
                  <a:cubicBezTo>
                    <a:pt x="84" y="53"/>
                    <a:pt x="46" y="0"/>
                    <a:pt x="23" y="53"/>
                  </a:cubicBezTo>
                  <a:close/>
                </a:path>
              </a:pathLst>
            </a:custGeom>
            <a:solidFill>
              <a:srgbClr val="00CC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83" name="Text Box 41"/>
            <p:cNvSpPr txBox="1">
              <a:spLocks noChangeArrowheads="1"/>
            </p:cNvSpPr>
            <p:nvPr/>
          </p:nvSpPr>
          <p:spPr bwMode="auto">
            <a:xfrm>
              <a:off x="3833" y="2886"/>
              <a:ext cx="367"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400">
                  <a:latin typeface="Verdana" panose="020B0604030504040204" pitchFamily="34" charset="0"/>
                </a:rPr>
                <a:t>GGA</a:t>
              </a:r>
              <a:endParaRPr lang="en-US" altLang="en-US" sz="1400">
                <a:latin typeface="Verdana" panose="020B0604030504040204" pitchFamily="34" charset="0"/>
              </a:endParaRPr>
            </a:p>
          </p:txBody>
        </p:sp>
      </p:grpSp>
      <p:sp>
        <p:nvSpPr>
          <p:cNvPr id="66580" name="Text Box 42"/>
          <p:cNvSpPr txBox="1">
            <a:spLocks noChangeArrowheads="1"/>
          </p:cNvSpPr>
          <p:nvPr/>
        </p:nvSpPr>
        <p:spPr bwMode="auto">
          <a:xfrm>
            <a:off x="7621589" y="4916488"/>
            <a:ext cx="56197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400">
                <a:latin typeface="Verdana" panose="020B0604030504040204" pitchFamily="34" charset="0"/>
              </a:rPr>
              <a:t>CCU</a:t>
            </a:r>
            <a:endParaRPr lang="en-US" altLang="en-US" sz="1400">
              <a:latin typeface="Verdana" panose="020B0604030504040204" pitchFamily="34" charset="0"/>
            </a:endParaRPr>
          </a:p>
        </p:txBody>
      </p:sp>
      <p:sp>
        <p:nvSpPr>
          <p:cNvPr id="66581" name="Text Box 43"/>
          <p:cNvSpPr txBox="1">
            <a:spLocks noChangeArrowheads="1"/>
          </p:cNvSpPr>
          <p:nvPr/>
        </p:nvSpPr>
        <p:spPr bwMode="auto">
          <a:xfrm>
            <a:off x="2782888" y="6165851"/>
            <a:ext cx="74168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800">
                <a:latin typeface="Arial" panose="020B0604020202020204" pitchFamily="34" charset="0"/>
                <a:hlinkClick r:id="rId2"/>
              </a:rPr>
              <a:t>http://www.youtube.com/watch?v=5bLEDd-PSTQ</a:t>
            </a:r>
            <a:r>
              <a:rPr lang="en-GB" altLang="en-US" sz="1800">
                <a:latin typeface="Arial" panose="020B0604020202020204" pitchFamily="34" charset="0"/>
              </a:rPr>
              <a:t> </a:t>
            </a:r>
          </a:p>
        </p:txBody>
      </p:sp>
    </p:spTree>
    <p:extLst>
      <p:ext uri="{BB962C8B-B14F-4D97-AF65-F5344CB8AC3E}">
        <p14:creationId xmlns:p14="http://schemas.microsoft.com/office/powerpoint/2010/main" val="31659210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3" presetClass="path" presetSubtype="0" accel="50000" decel="50000" fill="hold" nodeType="clickEffect">
                                  <p:stCondLst>
                                    <p:cond delay="0"/>
                                  </p:stCondLst>
                                  <p:childTnLst>
                                    <p:animMotion origin="layout" path="M 1.94444E-6 -2.53012E-6 L 0.12864 -0.0037 " pathEditMode="relative" rAng="0" ptsTypes="AA">
                                      <p:cBhvr>
                                        <p:cTn id="6" dur="2000" fill="hold"/>
                                        <p:tgtEl>
                                          <p:spTgt spid="48130"/>
                                        </p:tgtEl>
                                        <p:attrNameLst>
                                          <p:attrName>ppt_x</p:attrName>
                                          <p:attrName>ppt_y</p:attrName>
                                        </p:attrNameLst>
                                      </p:cBhvr>
                                      <p:rCtr x="6424" y="-185"/>
                                    </p:animMotion>
                                  </p:childTnLst>
                                </p:cTn>
                              </p:par>
                            </p:childTnLst>
                          </p:cTn>
                        </p:par>
                        <p:par>
                          <p:cTn id="7" fill="hold" nodeType="afterGroup">
                            <p:stCondLst>
                              <p:cond delay="2000"/>
                            </p:stCondLst>
                            <p:childTnLst>
                              <p:par>
                                <p:cTn id="8" presetID="2" presetClass="exit" presetSubtype="9" fill="hold" nodeType="afterEffect">
                                  <p:stCondLst>
                                    <p:cond delay="0"/>
                                  </p:stCondLst>
                                  <p:childTnLst>
                                    <p:anim calcmode="lin" valueType="num">
                                      <p:cBhvr additive="base">
                                        <p:cTn id="9" dur="3000"/>
                                        <p:tgtEl>
                                          <p:spTgt spid="48153"/>
                                        </p:tgtEl>
                                        <p:attrNameLst>
                                          <p:attrName>ppt_x</p:attrName>
                                        </p:attrNameLst>
                                      </p:cBhvr>
                                      <p:tavLst>
                                        <p:tav tm="0">
                                          <p:val>
                                            <p:strVal val="ppt_x"/>
                                          </p:val>
                                        </p:tav>
                                        <p:tav tm="100000">
                                          <p:val>
                                            <p:strVal val="0-ppt_w/2"/>
                                          </p:val>
                                        </p:tav>
                                      </p:tavLst>
                                    </p:anim>
                                    <p:anim calcmode="lin" valueType="num">
                                      <p:cBhvr additive="base">
                                        <p:cTn id="10" dur="3000"/>
                                        <p:tgtEl>
                                          <p:spTgt spid="48153"/>
                                        </p:tgtEl>
                                        <p:attrNameLst>
                                          <p:attrName>ppt_y</p:attrName>
                                        </p:attrNameLst>
                                      </p:cBhvr>
                                      <p:tavLst>
                                        <p:tav tm="0">
                                          <p:val>
                                            <p:strVal val="ppt_y"/>
                                          </p:val>
                                        </p:tav>
                                        <p:tav tm="100000">
                                          <p:val>
                                            <p:strVal val="0-ppt_h/2"/>
                                          </p:val>
                                        </p:tav>
                                      </p:tavLst>
                                    </p:anim>
                                    <p:set>
                                      <p:cBhvr>
                                        <p:cTn id="11" dur="1" fill="hold">
                                          <p:stCondLst>
                                            <p:cond delay="2999"/>
                                          </p:stCondLst>
                                        </p:cTn>
                                        <p:tgtEl>
                                          <p:spTgt spid="48153"/>
                                        </p:tgtEl>
                                        <p:attrNameLst>
                                          <p:attrName>style.visibility</p:attrName>
                                        </p:attrNameLst>
                                      </p:cBhvr>
                                      <p:to>
                                        <p:strVal val="hidden"/>
                                      </p:to>
                                    </p:set>
                                  </p:childTnLst>
                                </p:cTn>
                              </p:par>
                            </p:childTnLst>
                          </p:cTn>
                        </p:par>
                      </p:childTnLst>
                    </p:cTn>
                  </p:par>
                  <p:par>
                    <p:cTn id="12" fill="hold" nodeType="clickPar">
                      <p:stCondLst>
                        <p:cond delay="indefinite"/>
                      </p:stCondLst>
                      <p:childTnLst>
                        <p:par>
                          <p:cTn id="13" fill="hold" nodeType="withGroup">
                            <p:stCondLst>
                              <p:cond delay="0"/>
                            </p:stCondLst>
                            <p:childTnLst>
                              <p:par>
                                <p:cTn id="14" presetID="2" presetClass="entr" presetSubtype="2" fill="hold" nodeType="clickEffect">
                                  <p:stCondLst>
                                    <p:cond delay="0"/>
                                  </p:stCondLst>
                                  <p:childTnLst>
                                    <p:set>
                                      <p:cBhvr>
                                        <p:cTn id="15" dur="1" fill="hold">
                                          <p:stCondLst>
                                            <p:cond delay="0"/>
                                          </p:stCondLst>
                                        </p:cTn>
                                        <p:tgtEl>
                                          <p:spTgt spid="48167"/>
                                        </p:tgtEl>
                                        <p:attrNameLst>
                                          <p:attrName>style.visibility</p:attrName>
                                        </p:attrNameLst>
                                      </p:cBhvr>
                                      <p:to>
                                        <p:strVal val="visible"/>
                                      </p:to>
                                    </p:set>
                                    <p:anim calcmode="lin" valueType="num">
                                      <p:cBhvr additive="base">
                                        <p:cTn id="16" dur="3000" fill="hold"/>
                                        <p:tgtEl>
                                          <p:spTgt spid="48167"/>
                                        </p:tgtEl>
                                        <p:attrNameLst>
                                          <p:attrName>ppt_x</p:attrName>
                                        </p:attrNameLst>
                                      </p:cBhvr>
                                      <p:tavLst>
                                        <p:tav tm="0">
                                          <p:val>
                                            <p:strVal val="1+#ppt_w/2"/>
                                          </p:val>
                                        </p:tav>
                                        <p:tav tm="100000">
                                          <p:val>
                                            <p:strVal val="#ppt_x"/>
                                          </p:val>
                                        </p:tav>
                                      </p:tavLst>
                                    </p:anim>
                                    <p:anim calcmode="lin" valueType="num">
                                      <p:cBhvr additive="base">
                                        <p:cTn id="17" dur="3000" fill="hold"/>
                                        <p:tgtEl>
                                          <p:spTgt spid="48167"/>
                                        </p:tgtEl>
                                        <p:attrNameLst>
                                          <p:attrName>ppt_y</p:attrName>
                                        </p:attrNameLst>
                                      </p:cBhvr>
                                      <p:tavLst>
                                        <p:tav tm="0">
                                          <p:val>
                                            <p:strVal val="#ppt_y"/>
                                          </p:val>
                                        </p:tav>
                                        <p:tav tm="100000">
                                          <p:val>
                                            <p:strVal val="#ppt_y"/>
                                          </p:val>
                                        </p:tav>
                                      </p:tavLst>
                                    </p:anim>
                                  </p:childTnLst>
                                </p:cTn>
                              </p:par>
                              <p:par>
                                <p:cTn id="18" presetID="2" presetClass="entr" presetSubtype="2" fill="hold" grpId="0" nodeType="withEffect">
                                  <p:stCondLst>
                                    <p:cond delay="0"/>
                                  </p:stCondLst>
                                  <p:childTnLst>
                                    <p:set>
                                      <p:cBhvr>
                                        <p:cTn id="19" dur="1" fill="hold">
                                          <p:stCondLst>
                                            <p:cond delay="0"/>
                                          </p:stCondLst>
                                        </p:cTn>
                                        <p:tgtEl>
                                          <p:spTgt spid="48166"/>
                                        </p:tgtEl>
                                        <p:attrNameLst>
                                          <p:attrName>style.visibility</p:attrName>
                                        </p:attrNameLst>
                                      </p:cBhvr>
                                      <p:to>
                                        <p:strVal val="visible"/>
                                      </p:to>
                                    </p:set>
                                    <p:anim calcmode="lin" valueType="num">
                                      <p:cBhvr additive="base">
                                        <p:cTn id="20" dur="3000" fill="hold"/>
                                        <p:tgtEl>
                                          <p:spTgt spid="48166"/>
                                        </p:tgtEl>
                                        <p:attrNameLst>
                                          <p:attrName>ppt_x</p:attrName>
                                        </p:attrNameLst>
                                      </p:cBhvr>
                                      <p:tavLst>
                                        <p:tav tm="0">
                                          <p:val>
                                            <p:strVal val="1+#ppt_w/2"/>
                                          </p:val>
                                        </p:tav>
                                        <p:tav tm="100000">
                                          <p:val>
                                            <p:strVal val="#ppt_x"/>
                                          </p:val>
                                        </p:tav>
                                      </p:tavLst>
                                    </p:anim>
                                    <p:anim calcmode="lin" valueType="num">
                                      <p:cBhvr additive="base">
                                        <p:cTn id="21" dur="3000" fill="hold"/>
                                        <p:tgtEl>
                                          <p:spTgt spid="48166"/>
                                        </p:tgtEl>
                                        <p:attrNameLst>
                                          <p:attrName>ppt_y</p:attrName>
                                        </p:attrNameLst>
                                      </p:cBhvr>
                                      <p:tavLst>
                                        <p:tav tm="0">
                                          <p:val>
                                            <p:strVal val="#ppt_y"/>
                                          </p:val>
                                        </p:tav>
                                        <p:tav tm="100000">
                                          <p:val>
                                            <p:strVal val="#ppt_y"/>
                                          </p:val>
                                        </p:tav>
                                      </p:tavLst>
                                    </p:anim>
                                  </p:childTnLst>
                                </p:cTn>
                              </p:par>
                            </p:childTnLst>
                          </p:cTn>
                        </p:par>
                      </p:childTnLst>
                    </p:cTn>
                  </p:par>
                  <p:par>
                    <p:cTn id="22" fill="hold" nodeType="clickPar">
                      <p:stCondLst>
                        <p:cond delay="indefinite"/>
                      </p:stCondLst>
                      <p:childTnLst>
                        <p:par>
                          <p:cTn id="23" fill="hold" nodeType="withGroup">
                            <p:stCondLst>
                              <p:cond delay="0"/>
                            </p:stCondLst>
                            <p:childTnLst>
                              <p:par>
                                <p:cTn id="24" presetID="0" presetClass="path" presetSubtype="0" accel="50000" decel="50000" fill="hold" grpId="1" nodeType="clickEffect">
                                  <p:stCondLst>
                                    <p:cond delay="0"/>
                                  </p:stCondLst>
                                  <p:childTnLst>
                                    <p:animMotion origin="layout" path="M 0.0 0.0 L -0.0158 -0.01065 " pathEditMode="relative" ptsTypes="AA">
                                      <p:cBhvr>
                                        <p:cTn id="25" dur="2000" fill="hold"/>
                                        <p:tgtEl>
                                          <p:spTgt spid="48166"/>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66" grpId="0" animBg="1"/>
      <p:bldP spid="48166" grpId="1"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05323" y="591269"/>
            <a:ext cx="5111750" cy="572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7263442" y="1351471"/>
            <a:ext cx="3973902" cy="1938992"/>
          </a:xfrm>
          <a:prstGeom prst="rect">
            <a:avLst/>
          </a:prstGeom>
          <a:noFill/>
        </p:spPr>
        <p:txBody>
          <a:bodyPr wrap="square" rtlCol="0">
            <a:spAutoFit/>
          </a:bodyPr>
          <a:lstStyle/>
          <a:p>
            <a:pPr algn="ctr"/>
            <a:r>
              <a:rPr lang="en-GB" sz="2400" dirty="0" smtClean="0">
                <a:solidFill>
                  <a:srgbClr val="FF0000"/>
                </a:solidFill>
              </a:rPr>
              <a:t>Located on the short arm of chromosome 11.</a:t>
            </a:r>
          </a:p>
          <a:p>
            <a:pPr algn="ctr"/>
            <a:r>
              <a:rPr lang="en-GB" sz="2400" dirty="0" smtClean="0">
                <a:solidFill>
                  <a:srgbClr val="FF0000"/>
                </a:solidFill>
              </a:rPr>
              <a:t>Contains 51 amino acids in two chains joined by 3 </a:t>
            </a:r>
            <a:r>
              <a:rPr lang="en-GB" sz="2400" dirty="0" err="1" smtClean="0">
                <a:solidFill>
                  <a:srgbClr val="FF0000"/>
                </a:solidFill>
              </a:rPr>
              <a:t>disulfide</a:t>
            </a:r>
            <a:r>
              <a:rPr lang="en-GB" sz="2400" dirty="0" smtClean="0">
                <a:solidFill>
                  <a:srgbClr val="FF0000"/>
                </a:solidFill>
              </a:rPr>
              <a:t> bonds.</a:t>
            </a:r>
            <a:endParaRPr lang="en-GB" sz="2400" dirty="0">
              <a:solidFill>
                <a:srgbClr val="FF0000"/>
              </a:solidFill>
            </a:endParaRPr>
          </a:p>
        </p:txBody>
      </p:sp>
    </p:spTree>
    <p:extLst>
      <p:ext uri="{BB962C8B-B14F-4D97-AF65-F5344CB8AC3E}">
        <p14:creationId xmlns:p14="http://schemas.microsoft.com/office/powerpoint/2010/main" val="14843585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p:cNvSpPr>
            <a:spLocks noGrp="1"/>
          </p:cNvSpPr>
          <p:nvPr>
            <p:ph type="title"/>
          </p:nvPr>
        </p:nvSpPr>
        <p:spPr>
          <a:xfrm>
            <a:off x="838200" y="365126"/>
            <a:ext cx="10515600" cy="785064"/>
          </a:xfrm>
        </p:spPr>
        <p:txBody>
          <a:bodyPr/>
          <a:lstStyle/>
          <a:p>
            <a:pPr algn="ctr"/>
            <a:r>
              <a:rPr lang="en-GB" altLang="en-US" dirty="0" smtClean="0"/>
              <a:t>Haemoglobin</a:t>
            </a:r>
          </a:p>
        </p:txBody>
      </p:sp>
      <p:pic>
        <p:nvPicPr>
          <p:cNvPr id="68611"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69602" y="1488806"/>
            <a:ext cx="6686550" cy="424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7504981" y="1627517"/>
            <a:ext cx="4284453" cy="2308324"/>
          </a:xfrm>
          <a:prstGeom prst="rect">
            <a:avLst/>
          </a:prstGeom>
          <a:noFill/>
        </p:spPr>
        <p:txBody>
          <a:bodyPr wrap="square" rtlCol="0">
            <a:spAutoFit/>
          </a:bodyPr>
          <a:lstStyle/>
          <a:p>
            <a:r>
              <a:rPr lang="en-GB" dirty="0" smtClean="0"/>
              <a:t>Globin is encoded by HBA1, HBA2 (alpha) and HBB (non-alpha) genes on Chromosomes 16,16 and 11 respectively</a:t>
            </a:r>
          </a:p>
          <a:p>
            <a:endParaRPr lang="en-GB" dirty="0" smtClean="0"/>
          </a:p>
          <a:p>
            <a:pPr algn="ctr"/>
            <a:r>
              <a:rPr lang="en-GB" dirty="0" smtClean="0"/>
              <a:t>Surrounds and protects the oxygen binding</a:t>
            </a:r>
          </a:p>
          <a:p>
            <a:r>
              <a:rPr lang="en-GB" dirty="0" smtClean="0"/>
              <a:t>haem element which is synthesised in the mitochondria and cytosol of immature red blood cells. </a:t>
            </a:r>
            <a:endParaRPr lang="en-GB" dirty="0"/>
          </a:p>
        </p:txBody>
      </p:sp>
    </p:spTree>
    <p:extLst>
      <p:ext uri="{BB962C8B-B14F-4D97-AF65-F5344CB8AC3E}">
        <p14:creationId xmlns:p14="http://schemas.microsoft.com/office/powerpoint/2010/main" val="9147773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pPr eaLnBrk="1" hangingPunct="1"/>
            <a:r>
              <a:rPr lang="en-GB" altLang="en-US" smtClean="0"/>
              <a:t>Gene Mutations</a:t>
            </a:r>
          </a:p>
        </p:txBody>
      </p:sp>
      <p:sp>
        <p:nvSpPr>
          <p:cNvPr id="69635" name="Rectangle 3"/>
          <p:cNvSpPr>
            <a:spLocks noGrp="1" noChangeArrowheads="1"/>
          </p:cNvSpPr>
          <p:nvPr>
            <p:ph idx="1"/>
          </p:nvPr>
        </p:nvSpPr>
        <p:spPr/>
        <p:txBody>
          <a:bodyPr/>
          <a:lstStyle/>
          <a:p>
            <a:pPr eaLnBrk="1" hangingPunct="1"/>
            <a:r>
              <a:rPr lang="en-GB" altLang="en-US" b="1" smtClean="0"/>
              <a:t>Mutations</a:t>
            </a:r>
            <a:r>
              <a:rPr lang="en-GB" altLang="en-US" smtClean="0"/>
              <a:t> are changes in the DNA sequence of a cell's genome and are caused by radiation, viruses, transposons and mutagenic chemicals, as well as errors that occur during meiosis or DNA replication. </a:t>
            </a:r>
          </a:p>
        </p:txBody>
      </p:sp>
    </p:spTree>
    <p:extLst>
      <p:ext uri="{BB962C8B-B14F-4D97-AF65-F5344CB8AC3E}">
        <p14:creationId xmlns:p14="http://schemas.microsoft.com/office/powerpoint/2010/main" val="414034444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pPr eaLnBrk="1" hangingPunct="1"/>
            <a:r>
              <a:rPr lang="en-US" altLang="en-US" smtClean="0"/>
              <a:t>Genetics and Health</a:t>
            </a:r>
          </a:p>
        </p:txBody>
      </p:sp>
      <p:sp>
        <p:nvSpPr>
          <p:cNvPr id="68611" name="Rectangle 3"/>
          <p:cNvSpPr>
            <a:spLocks noGrp="1" noChangeArrowheads="1"/>
          </p:cNvSpPr>
          <p:nvPr>
            <p:ph idx="1"/>
          </p:nvPr>
        </p:nvSpPr>
        <p:spPr/>
        <p:txBody>
          <a:bodyPr/>
          <a:lstStyle/>
          <a:p>
            <a:pPr marL="0" indent="0">
              <a:buNone/>
              <a:defRPr/>
            </a:pPr>
            <a:r>
              <a:rPr lang="en-US" altLang="en-US" dirty="0" smtClean="0"/>
              <a:t>Why do people respond differently to the same interventions?</a:t>
            </a:r>
          </a:p>
          <a:p>
            <a:pPr eaLnBrk="1" hangingPunct="1">
              <a:defRPr/>
            </a:pPr>
            <a:endParaRPr lang="en-US" altLang="en-US" dirty="0" smtClean="0"/>
          </a:p>
          <a:p>
            <a:pPr marL="0" indent="0">
              <a:buNone/>
              <a:defRPr/>
            </a:pPr>
            <a:r>
              <a:rPr lang="en-US" altLang="en-US" dirty="0" smtClean="0"/>
              <a:t>Because the intervention acts at a genetic or epigenetic level and will only be effective if the person has the relevant gene or gene mutation</a:t>
            </a:r>
          </a:p>
          <a:p>
            <a:pPr eaLnBrk="1" hangingPunct="1">
              <a:defRPr/>
            </a:pPr>
            <a:endParaRPr lang="en-US" altLang="en-US" dirty="0" smtClean="0"/>
          </a:p>
        </p:txBody>
      </p:sp>
    </p:spTree>
    <p:extLst>
      <p:ext uri="{BB962C8B-B14F-4D97-AF65-F5344CB8AC3E}">
        <p14:creationId xmlns:p14="http://schemas.microsoft.com/office/powerpoint/2010/main" val="9196058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pPr eaLnBrk="1" hangingPunct="1"/>
            <a:r>
              <a:rPr lang="en-US" altLang="en-US" smtClean="0"/>
              <a:t>Diet and Genetics</a:t>
            </a:r>
          </a:p>
        </p:txBody>
      </p:sp>
      <p:sp>
        <p:nvSpPr>
          <p:cNvPr id="67587" name="Rectangle 3"/>
          <p:cNvSpPr>
            <a:spLocks noGrp="1" noChangeArrowheads="1"/>
          </p:cNvSpPr>
          <p:nvPr>
            <p:ph idx="1"/>
          </p:nvPr>
        </p:nvSpPr>
        <p:spPr>
          <a:xfrm>
            <a:off x="920619" y="1341438"/>
            <a:ext cx="10690535" cy="5111750"/>
          </a:xfrm>
        </p:spPr>
        <p:txBody>
          <a:bodyPr rtlCol="0">
            <a:normAutofit/>
          </a:bodyPr>
          <a:lstStyle/>
          <a:p>
            <a:pPr>
              <a:buNone/>
              <a:defRPr/>
            </a:pPr>
            <a:r>
              <a:rPr lang="en-US" sz="2000" u="sng" dirty="0"/>
              <a:t>Genes and body Fat</a:t>
            </a:r>
          </a:p>
          <a:p>
            <a:pPr>
              <a:defRPr/>
            </a:pPr>
            <a:endParaRPr lang="en-US" sz="2000" dirty="0"/>
          </a:p>
          <a:p>
            <a:pPr>
              <a:buNone/>
              <a:defRPr/>
            </a:pPr>
            <a:r>
              <a:rPr lang="en-US" sz="2000" dirty="0"/>
              <a:t>Gaining weight can be linked to the APOA2 gene.</a:t>
            </a:r>
          </a:p>
          <a:p>
            <a:pPr>
              <a:buNone/>
              <a:defRPr/>
            </a:pPr>
            <a:endParaRPr lang="en-US" sz="2000" dirty="0"/>
          </a:p>
          <a:p>
            <a:pPr>
              <a:buNone/>
              <a:defRPr/>
            </a:pPr>
            <a:r>
              <a:rPr lang="en-US" sz="2000" dirty="0"/>
              <a:t>	People with this gene active are more likely to put on weight when eating a high fat diet than a person without this gene.</a:t>
            </a:r>
          </a:p>
          <a:p>
            <a:pPr>
              <a:buNone/>
              <a:defRPr/>
            </a:pPr>
            <a:endParaRPr lang="en-US" sz="2000" dirty="0"/>
          </a:p>
          <a:p>
            <a:pPr>
              <a:buNone/>
              <a:defRPr/>
            </a:pPr>
            <a:r>
              <a:rPr lang="en-US" sz="2000" dirty="0"/>
              <a:t>	Knowing this gene is active can therefore be an indicator of predisposition to obesity.</a:t>
            </a:r>
          </a:p>
          <a:p>
            <a:pPr marL="0" indent="0">
              <a:buNone/>
              <a:defRPr/>
            </a:pPr>
            <a:endParaRPr lang="en-US" sz="2000" dirty="0"/>
          </a:p>
          <a:p>
            <a:pPr>
              <a:defRPr/>
            </a:pPr>
            <a:r>
              <a:rPr lang="en-US" sz="2000" dirty="0"/>
              <a:t>However if a person with an active APOA2 gene eats a healthy diet they will not put on weight.</a:t>
            </a:r>
          </a:p>
          <a:p>
            <a:pPr>
              <a:defRPr/>
            </a:pPr>
            <a:endParaRPr lang="en-US" sz="2000" dirty="0"/>
          </a:p>
          <a:p>
            <a:pPr marL="0" indent="0" algn="ctr">
              <a:buNone/>
              <a:defRPr/>
            </a:pPr>
            <a:r>
              <a:rPr lang="en-US" sz="2400" dirty="0">
                <a:solidFill>
                  <a:srgbClr val="FF0000"/>
                </a:solidFill>
              </a:rPr>
              <a:t>Thus it is not true to say this gene makes a person fat but it is true to say that gene influence the bodies ability to store and </a:t>
            </a:r>
            <a:r>
              <a:rPr lang="en-US" sz="2400" dirty="0" err="1">
                <a:solidFill>
                  <a:srgbClr val="FF0000"/>
                </a:solidFill>
              </a:rPr>
              <a:t>metabolise</a:t>
            </a:r>
            <a:r>
              <a:rPr lang="en-US" sz="2400" dirty="0">
                <a:solidFill>
                  <a:srgbClr val="FF0000"/>
                </a:solidFill>
              </a:rPr>
              <a:t> fat.</a:t>
            </a:r>
          </a:p>
          <a:p>
            <a:pPr>
              <a:defRPr/>
            </a:pPr>
            <a:endParaRPr lang="en-US" sz="1600" dirty="0"/>
          </a:p>
          <a:p>
            <a:pPr>
              <a:defRPr/>
            </a:pPr>
            <a:endParaRPr lang="en-US" sz="1600" dirty="0"/>
          </a:p>
        </p:txBody>
      </p:sp>
    </p:spTree>
    <p:extLst>
      <p:ext uri="{BB962C8B-B14F-4D97-AF65-F5344CB8AC3E}">
        <p14:creationId xmlns:p14="http://schemas.microsoft.com/office/powerpoint/2010/main" val="4139394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838200" y="365126"/>
            <a:ext cx="10515600" cy="536834"/>
          </a:xfrm>
        </p:spPr>
        <p:txBody>
          <a:bodyPr>
            <a:normAutofit fontScale="90000"/>
          </a:bodyPr>
          <a:lstStyle/>
          <a:p>
            <a:pPr algn="ctr" eaLnBrk="1" hangingPunct="1"/>
            <a:r>
              <a:rPr lang="en-US" altLang="en-US" dirty="0" smtClean="0"/>
              <a:t> Diet and Genes</a:t>
            </a:r>
          </a:p>
        </p:txBody>
      </p:sp>
      <p:sp>
        <p:nvSpPr>
          <p:cNvPr id="68611" name="Rectangle 3"/>
          <p:cNvSpPr>
            <a:spLocks noGrp="1" noChangeArrowheads="1"/>
          </p:cNvSpPr>
          <p:nvPr>
            <p:ph idx="1"/>
          </p:nvPr>
        </p:nvSpPr>
        <p:spPr>
          <a:xfrm>
            <a:off x="448574" y="901960"/>
            <a:ext cx="11133825" cy="5834742"/>
          </a:xfrm>
        </p:spPr>
        <p:txBody>
          <a:bodyPr rtlCol="0">
            <a:normAutofit lnSpcReduction="10000"/>
          </a:bodyPr>
          <a:lstStyle/>
          <a:p>
            <a:pPr marL="0" indent="0">
              <a:lnSpc>
                <a:spcPct val="80000"/>
              </a:lnSpc>
              <a:buNone/>
              <a:defRPr/>
            </a:pPr>
            <a:endParaRPr lang="en-US" sz="2600" dirty="0"/>
          </a:p>
          <a:p>
            <a:pPr marL="0" indent="0">
              <a:lnSpc>
                <a:spcPct val="80000"/>
              </a:lnSpc>
              <a:buNone/>
              <a:defRPr/>
            </a:pPr>
            <a:r>
              <a:rPr lang="en-US" sz="2600" dirty="0" err="1">
                <a:solidFill>
                  <a:srgbClr val="FF0000"/>
                </a:solidFill>
              </a:rPr>
              <a:t>Nutrigenomics</a:t>
            </a:r>
            <a:r>
              <a:rPr lang="en-US" sz="2600" dirty="0"/>
              <a:t> is the studies of the effect of nutrients on health through altering genome, proteome, </a:t>
            </a:r>
            <a:r>
              <a:rPr lang="en-US" sz="2600" dirty="0" err="1"/>
              <a:t>metabolome</a:t>
            </a:r>
            <a:r>
              <a:rPr lang="en-US" sz="2600" dirty="0"/>
              <a:t> and the resulting changes in physiology.</a:t>
            </a:r>
          </a:p>
          <a:p>
            <a:pPr marL="0" indent="0">
              <a:lnSpc>
                <a:spcPct val="80000"/>
              </a:lnSpc>
              <a:buNone/>
              <a:defRPr/>
            </a:pPr>
            <a:endParaRPr lang="en-US" sz="2600" dirty="0"/>
          </a:p>
          <a:p>
            <a:pPr marL="0" indent="0">
              <a:lnSpc>
                <a:spcPct val="80000"/>
              </a:lnSpc>
              <a:buNone/>
              <a:defRPr/>
            </a:pPr>
            <a:r>
              <a:rPr lang="en-US" sz="2600" dirty="0" err="1">
                <a:solidFill>
                  <a:srgbClr val="FF0000"/>
                </a:solidFill>
              </a:rPr>
              <a:t>Nutrigenetics</a:t>
            </a:r>
            <a:r>
              <a:rPr lang="en-US" sz="2600" dirty="0"/>
              <a:t> studies the effect of genetic variations on the interaction between diet and health with implications to susceptible subgroups.</a:t>
            </a:r>
          </a:p>
          <a:p>
            <a:pPr marL="0" indent="0">
              <a:lnSpc>
                <a:spcPct val="80000"/>
              </a:lnSpc>
              <a:buNone/>
              <a:defRPr/>
            </a:pPr>
            <a:endParaRPr lang="en-US" sz="2600" dirty="0"/>
          </a:p>
          <a:p>
            <a:pPr marL="0" indent="0" algn="ctr">
              <a:lnSpc>
                <a:spcPct val="80000"/>
              </a:lnSpc>
              <a:buNone/>
              <a:defRPr/>
            </a:pPr>
            <a:r>
              <a:rPr lang="en-US" sz="3000" dirty="0">
                <a:solidFill>
                  <a:srgbClr val="00B0F0"/>
                </a:solidFill>
              </a:rPr>
              <a:t>More specifically, nutrigenomics studies how individual differences in genes influence the body's response to diet and nutrition. </a:t>
            </a:r>
          </a:p>
          <a:p>
            <a:pPr marL="0" indent="0" algn="ctr">
              <a:lnSpc>
                <a:spcPct val="80000"/>
              </a:lnSpc>
              <a:buNone/>
              <a:defRPr/>
            </a:pPr>
            <a:endParaRPr lang="en-US" sz="3000" dirty="0"/>
          </a:p>
          <a:p>
            <a:pPr marL="0" indent="0" algn="ctr">
              <a:lnSpc>
                <a:spcPct val="80000"/>
              </a:lnSpc>
              <a:buNone/>
              <a:defRPr/>
            </a:pPr>
            <a:endParaRPr lang="en-US" sz="3000" dirty="0"/>
          </a:p>
          <a:p>
            <a:pPr marL="0" indent="0" algn="ctr">
              <a:lnSpc>
                <a:spcPct val="80000"/>
              </a:lnSpc>
              <a:buNone/>
              <a:defRPr/>
            </a:pPr>
            <a:r>
              <a:rPr lang="en-US" sz="3000" dirty="0">
                <a:solidFill>
                  <a:srgbClr val="FF0000"/>
                </a:solidFill>
              </a:rPr>
              <a:t>For example, people with phenylalanine hydroxylase enzyme deficiency caused by mutations cannot </a:t>
            </a:r>
            <a:r>
              <a:rPr lang="en-US" sz="3000" dirty="0" err="1">
                <a:solidFill>
                  <a:srgbClr val="FF0000"/>
                </a:solidFill>
              </a:rPr>
              <a:t>metabolise</a:t>
            </a:r>
            <a:r>
              <a:rPr lang="en-US" sz="3000" dirty="0">
                <a:solidFill>
                  <a:srgbClr val="FF0000"/>
                </a:solidFill>
              </a:rPr>
              <a:t> foods containing the amino acid phenylalanine and must modify their diets to </a:t>
            </a:r>
            <a:r>
              <a:rPr lang="en-US" sz="3000" dirty="0" err="1" smtClean="0">
                <a:solidFill>
                  <a:srgbClr val="FF0000"/>
                </a:solidFill>
              </a:rPr>
              <a:t>minimise</a:t>
            </a:r>
            <a:r>
              <a:rPr lang="en-US" sz="3000" dirty="0">
                <a:solidFill>
                  <a:srgbClr val="FF0000"/>
                </a:solidFill>
              </a:rPr>
              <a:t> consumption.</a:t>
            </a:r>
          </a:p>
          <a:p>
            <a:pPr>
              <a:lnSpc>
                <a:spcPct val="80000"/>
              </a:lnSpc>
              <a:defRPr/>
            </a:pPr>
            <a:endParaRPr lang="en-US" sz="2000" dirty="0"/>
          </a:p>
        </p:txBody>
      </p:sp>
    </p:spTree>
    <p:extLst>
      <p:ext uri="{BB962C8B-B14F-4D97-AF65-F5344CB8AC3E}">
        <p14:creationId xmlns:p14="http://schemas.microsoft.com/office/powerpoint/2010/main" val="401121348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118</TotalTime>
  <Words>1935</Words>
  <Application>Microsoft Office PowerPoint</Application>
  <PresentationFormat>Widescreen</PresentationFormat>
  <Paragraphs>322</Paragraphs>
  <Slides>29</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Calibri</vt:lpstr>
      <vt:lpstr>Calibri Light</vt:lpstr>
      <vt:lpstr>Times New Roman</vt:lpstr>
      <vt:lpstr>Verdana</vt:lpstr>
      <vt:lpstr>Office Theme</vt:lpstr>
      <vt:lpstr>DNA &amp; Proteins</vt:lpstr>
      <vt:lpstr>Gene Expression</vt:lpstr>
      <vt:lpstr>Gene Expression</vt:lpstr>
      <vt:lpstr>Genetics</vt:lpstr>
      <vt:lpstr>Terminology</vt:lpstr>
      <vt:lpstr>The Genome</vt:lpstr>
      <vt:lpstr>DNA</vt:lpstr>
      <vt:lpstr>The Gene</vt:lpstr>
      <vt:lpstr>Terminology</vt:lpstr>
      <vt:lpstr>The mature mRNA is composed of a 5‘ prime (red) exons (uppercase yellow) introns are shown in purple (lowercase) and 3‘ prime (red again).</vt:lpstr>
      <vt:lpstr>DNA &amp; RNA Coding</vt:lpstr>
      <vt:lpstr>How many combinations?</vt:lpstr>
      <vt:lpstr>Base Pairs</vt:lpstr>
      <vt:lpstr>Gene Expression Overview</vt:lpstr>
      <vt:lpstr>Transcription  </vt:lpstr>
      <vt:lpstr>Transcription Schematic</vt:lpstr>
      <vt:lpstr>Transcription factors</vt:lpstr>
      <vt:lpstr>The mature mRNA is composed of a 5‘ prime (red) exons (uppercase yellow) introns are shown in purple (lowercase) and 3‘ prime (red again).</vt:lpstr>
      <vt:lpstr>Editing the mRNA</vt:lpstr>
      <vt:lpstr>Simplified overview of gene structure and expression. </vt:lpstr>
      <vt:lpstr>Messenger RMA</vt:lpstr>
      <vt:lpstr>tRNA and Ribosomes</vt:lpstr>
      <vt:lpstr>Translation</vt:lpstr>
      <vt:lpstr>PowerPoint Presentation</vt:lpstr>
      <vt:lpstr>Haemoglobin</vt:lpstr>
      <vt:lpstr>Gene Mutations</vt:lpstr>
      <vt:lpstr>Genetics and Health</vt:lpstr>
      <vt:lpstr>Diet and Genetics</vt:lpstr>
      <vt:lpstr> Diet and Genes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Gardner</dc:creator>
  <cp:lastModifiedBy>David Gardner</cp:lastModifiedBy>
  <cp:revision>16</cp:revision>
  <dcterms:created xsi:type="dcterms:W3CDTF">2021-01-09T17:55:22Z</dcterms:created>
  <dcterms:modified xsi:type="dcterms:W3CDTF">2021-02-22T23:45:34Z</dcterms:modified>
</cp:coreProperties>
</file>