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ABCA094-AFE3-4296-B0B3-921993470DBD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B845477-4DA9-4262-896A-54DF36249C6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723D8A2-4D69-4CB6-B1EF-60304370CDEC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AE4F097-E0B4-4D8A-ACD7-2B336B6D2F8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1BFB0656-8B2A-4DBC-AE94-9DF6947F98B7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pPr lvl="0"/>
            <a:fld id="{11EBF6EA-9478-426A-89A7-0610EBFB47E9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EFF14C6-0E93-49D4-B5EC-296E09BB1F51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78A77BA-3C55-4FFF-8091-AEA5EBDD62C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30FFA68-9F17-429C-B92A-7BD48D5811FF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4D3B50A-1414-4B01-A20E-CEF88962EB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44AFE94-B7E8-4CFE-B3F6-915DD24A7F07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E3A52E5-5132-43ED-B2C8-35AD1512C1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02C085B5-46B1-4E4B-989A-6632F6183BEE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1E03BA-50D0-4908-8D99-46AA97DE95F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BBA3F9E-70E6-4092-A4A9-40A63DFD4FC4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D53DFB2-5A83-4AFD-9010-42FC678E85E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1A45DE9-ABDC-44CC-B44F-A904E39D5811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875384C-09FC-4818-A0C9-E4577BF32F0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2DBF62C-E3E3-4EA3-9A0C-3A9CD26BC04C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BA9E3D4-E08B-4AE2-BA56-60745F30F7F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61BF6E8-BF6E-4CE5-AC79-C6482EC12747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8BA0726-B3B5-4A7F-B709-CD3C3BE7590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lvl="0"/>
            <a:fld id="{2E942F3E-254A-4C02-AACD-B1D0E0AD66B4}" type="datetime1">
              <a:rPr lang="en-GB" smtClean="0"/>
              <a:pPr lvl="0"/>
              <a:t>12/09/2020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lvl="0"/>
            <a:fld id="{A4B97203-C8F6-486C-BAD3-FF3DEABBE3F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annica.com/topic/nationality-international-law" TargetMode="External"/><Relationship Id="rId2" Type="http://schemas.openxmlformats.org/officeDocument/2006/relationships/hyperlink" Target="https://www.merriam-webster.com/dictionary/ethnicit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britannica.com/event/World-War-II" TargetMode="External"/><Relationship Id="rId4" Type="http://schemas.openxmlformats.org/officeDocument/2006/relationships/hyperlink" Target="https://www.britannica.com/topic/race-human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GB"/>
              <a:t>HPHP 4009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/>
              <a:t>Pathway to Evil: Genocide – Theory, History, Denial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Defining Genocide 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600"/>
              </a:spcBef>
            </a:pPr>
            <a:r>
              <a:rPr lang="en-GB" sz="2600"/>
              <a:t>Genocide (Encyclopaedia Britannica) available at: www.britanica.com</a:t>
            </a:r>
          </a:p>
          <a:p>
            <a:pPr lvl="0">
              <a:spcBef>
                <a:spcPts val="600"/>
              </a:spcBef>
            </a:pPr>
            <a:r>
              <a:rPr lang="en-GB" sz="2600"/>
              <a:t>the deliberate and systematic destruction of a group of people because of their </a:t>
            </a:r>
            <a:r>
              <a:rPr lang="en-GB" sz="2600">
                <a:hlinkClick r:id="rId2"/>
              </a:rPr>
              <a:t>ethnicity</a:t>
            </a:r>
            <a:r>
              <a:rPr lang="en-GB" sz="2600"/>
              <a:t>, </a:t>
            </a:r>
            <a:r>
              <a:rPr lang="en-GB" sz="2600">
                <a:hlinkClick r:id="rId3"/>
              </a:rPr>
              <a:t>nationality</a:t>
            </a:r>
            <a:r>
              <a:rPr lang="en-GB" sz="2600"/>
              <a:t>, religion, or </a:t>
            </a:r>
            <a:r>
              <a:rPr lang="en-GB" sz="2600">
                <a:hlinkClick r:id="rId4"/>
              </a:rPr>
              <a:t>race</a:t>
            </a:r>
            <a:r>
              <a:rPr lang="en-GB" sz="2600"/>
              <a:t>. The term, derived from the Greek </a:t>
            </a:r>
            <a:r>
              <a:rPr lang="en-GB" sz="2600" i="1"/>
              <a:t>genos</a:t>
            </a:r>
            <a:r>
              <a:rPr lang="en-GB" sz="2600"/>
              <a:t> (“race,” “tribe,” or “nation”) and the Latin </a:t>
            </a:r>
            <a:r>
              <a:rPr lang="en-GB" sz="2600" i="1"/>
              <a:t>cide</a:t>
            </a:r>
            <a:r>
              <a:rPr lang="en-GB" sz="2600"/>
              <a:t> (“killing”), was coined by Raphael Lemkin, a Polish-born jurist who served as an adviser to the U.S. Department of War during </a:t>
            </a:r>
            <a:r>
              <a:rPr lang="en-GB" sz="2600">
                <a:hlinkClick r:id="rId5"/>
              </a:rPr>
              <a:t>World War II</a:t>
            </a:r>
            <a:r>
              <a:rPr lang="en-GB" sz="2600"/>
              <a:t>. [accessed 11 September 2020]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Genocidal intent</a:t>
            </a:r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5069159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en-GB" b="1" dirty="0"/>
              <a:t>As old as man </a:t>
            </a:r>
            <a:r>
              <a:rPr lang="en-GB" b="1" dirty="0" smtClean="0"/>
              <a:t>himself </a:t>
            </a:r>
            <a:endParaRPr lang="en-GB" b="1" dirty="0"/>
          </a:p>
          <a:p>
            <a:pPr lvl="0">
              <a:lnSpc>
                <a:spcPct val="90000"/>
              </a:lnSpc>
            </a:pPr>
            <a:r>
              <a:rPr lang="en-GB" dirty="0"/>
              <a:t>Homo-Sapiens destruction of Neanderthal man?</a:t>
            </a:r>
          </a:p>
          <a:p>
            <a:pPr lvl="0">
              <a:lnSpc>
                <a:spcPct val="90000"/>
              </a:lnSpc>
            </a:pPr>
            <a:r>
              <a:rPr lang="en-GB" dirty="0"/>
              <a:t>Evidence from the </a:t>
            </a:r>
            <a:r>
              <a:rPr lang="en-GB" dirty="0" err="1"/>
              <a:t>Paleolithic</a:t>
            </a:r>
            <a:r>
              <a:rPr lang="en-GB" dirty="0"/>
              <a:t>  - destruction of rival communities </a:t>
            </a:r>
          </a:p>
          <a:p>
            <a:pPr lvl="0">
              <a:lnSpc>
                <a:spcPct val="90000"/>
              </a:lnSpc>
            </a:pPr>
            <a:r>
              <a:rPr lang="en-GB" dirty="0"/>
              <a:t>The Three Ages – from the Neolithic , success of farming and surplus production</a:t>
            </a:r>
          </a:p>
          <a:p>
            <a:pPr lvl="0">
              <a:lnSpc>
                <a:spcPct val="90000"/>
              </a:lnSpc>
            </a:pPr>
            <a:r>
              <a:rPr lang="en-GB" dirty="0"/>
              <a:t>Increased ability to wage war over resources and land – defending established communities</a:t>
            </a:r>
          </a:p>
          <a:p>
            <a:pPr lvl="0">
              <a:lnSpc>
                <a:spcPct val="90000"/>
              </a:lnSpc>
            </a:pPr>
            <a:r>
              <a:rPr lang="en-GB" dirty="0"/>
              <a:t>First theme – Agriculture  and animosity towards non-agriculturalists (the other!)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Ethnicity</a:t>
            </a:r>
            <a:endParaRPr lang="en-GB" dirty="0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Early examples of ethnic hatred driving acts of Genocide </a:t>
            </a:r>
          </a:p>
          <a:p>
            <a:r>
              <a:rPr lang="en-GB" dirty="0" smtClean="0"/>
              <a:t>Old Testament / Biblical :</a:t>
            </a:r>
          </a:p>
          <a:p>
            <a:r>
              <a:rPr lang="en-GB" dirty="0" smtClean="0"/>
              <a:t>‘but thou shalt utterly destroy them…the Hittites, Amorites, Canaanites, </a:t>
            </a:r>
            <a:r>
              <a:rPr lang="en-GB" dirty="0" err="1" smtClean="0"/>
              <a:t>Perizzites</a:t>
            </a:r>
            <a:r>
              <a:rPr lang="en-GB" dirty="0" smtClean="0"/>
              <a:t>, </a:t>
            </a:r>
            <a:r>
              <a:rPr lang="en-GB" dirty="0" err="1" smtClean="0"/>
              <a:t>Hivites</a:t>
            </a:r>
            <a:r>
              <a:rPr lang="en-GB" dirty="0" smtClean="0"/>
              <a:t>, and </a:t>
            </a:r>
            <a:r>
              <a:rPr lang="en-GB" dirty="0" err="1" smtClean="0"/>
              <a:t>Jebusites</a:t>
            </a:r>
            <a:r>
              <a:rPr lang="en-GB" dirty="0" smtClean="0"/>
              <a:t> </a:t>
            </a:r>
            <a:r>
              <a:rPr lang="en-GB" dirty="0" smtClean="0"/>
              <a:t> (</a:t>
            </a:r>
            <a:r>
              <a:rPr lang="en-GB" dirty="0" err="1" smtClean="0"/>
              <a:t>Deutoronomy</a:t>
            </a:r>
            <a:r>
              <a:rPr lang="en-GB" dirty="0" smtClean="0"/>
              <a:t> 20.23)</a:t>
            </a:r>
          </a:p>
          <a:p>
            <a:r>
              <a:rPr lang="en-GB" dirty="0" smtClean="0"/>
              <a:t>Early anti-Jewish ethnic hatred apparent in </a:t>
            </a:r>
            <a:r>
              <a:rPr lang="en-GB" dirty="0" err="1" smtClean="0"/>
              <a:t>Babylonion</a:t>
            </a:r>
            <a:r>
              <a:rPr lang="en-GB" dirty="0" smtClean="0"/>
              <a:t> Conquest of Jerusalem (6thc B.C)</a:t>
            </a:r>
          </a:p>
          <a:p>
            <a:r>
              <a:rPr lang="en-GB" dirty="0" smtClean="0"/>
              <a:t>Links Imperial and territorial conquest and ethnic hatred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Emerging Themes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Sectarianism – Agriculturalist vs Other </a:t>
            </a:r>
          </a:p>
          <a:p>
            <a:endParaRPr lang="en-GB" dirty="0" smtClean="0"/>
          </a:p>
          <a:p>
            <a:r>
              <a:rPr lang="en-GB" dirty="0" smtClean="0"/>
              <a:t>Religious, Ethnic, Racial Hatred</a:t>
            </a:r>
          </a:p>
          <a:p>
            <a:endParaRPr lang="en-GB" dirty="0" smtClean="0"/>
          </a:p>
          <a:p>
            <a:r>
              <a:rPr lang="en-GB" dirty="0" smtClean="0"/>
              <a:t>Imperial Conquest based upon:</a:t>
            </a:r>
          </a:p>
          <a:p>
            <a:endParaRPr lang="en-GB" dirty="0" smtClean="0"/>
          </a:p>
          <a:p>
            <a:pPr marL="651510" indent="-514350">
              <a:buFont typeface="+mj-lt"/>
              <a:buAutoNum type="arabicPeriod"/>
            </a:pPr>
            <a:r>
              <a:rPr lang="en-GB" dirty="0" smtClean="0"/>
              <a:t>Aggrandisement, territorial gain, conquest</a:t>
            </a:r>
          </a:p>
          <a:p>
            <a:pPr marL="651510" indent="-514350">
              <a:buFont typeface="+mj-lt"/>
              <a:buAutoNum type="arabicPeriod"/>
            </a:pPr>
            <a:r>
              <a:rPr lang="en-GB" dirty="0" smtClean="0"/>
              <a:t>Irredentism – restoration of lost territory holding peoples of similar ethnic origin</a:t>
            </a:r>
          </a:p>
          <a:p>
            <a:pPr marL="651510" indent="-514350">
              <a:buFont typeface="+mj-lt"/>
              <a:buAutoNum type="arabicPeriod"/>
            </a:pPr>
            <a:r>
              <a:rPr lang="en-GB" dirty="0" err="1" smtClean="0"/>
              <a:t>Revanchism</a:t>
            </a:r>
            <a:r>
              <a:rPr lang="en-GB" dirty="0" smtClean="0"/>
              <a:t> – will to reverse territorial losses </a:t>
            </a:r>
          </a:p>
          <a:p>
            <a:pPr marL="651510" indent="-514350">
              <a:buFont typeface="+mj-lt"/>
              <a:buAutoNum type="arabicPeriod"/>
            </a:pPr>
            <a:endParaRPr lang="en-GB" dirty="0" smtClean="0"/>
          </a:p>
          <a:p>
            <a:pPr marL="651510" indent="-514350">
              <a:buFont typeface="+mj-lt"/>
              <a:buAutoNum type="arabicPeriod"/>
            </a:pPr>
            <a:endParaRPr lang="en-GB" dirty="0" smtClean="0"/>
          </a:p>
          <a:p>
            <a:endParaRPr lang="en-GB" dirty="0"/>
          </a:p>
          <a:p>
            <a:pPr marL="13716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6954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Defining Genocide (in the Modern era)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The term emerged from the Nazi era and the determination to punish perpetrators of the Holocaust</a:t>
            </a:r>
          </a:p>
          <a:p>
            <a:r>
              <a:rPr lang="en-GB" dirty="0" smtClean="0"/>
              <a:t>Coined by Raphael Lemkin (1900-59)</a:t>
            </a:r>
          </a:p>
          <a:p>
            <a:r>
              <a:rPr lang="en-GB" dirty="0" smtClean="0"/>
              <a:t>Polish-Jewish lawyer </a:t>
            </a:r>
          </a:p>
          <a:p>
            <a:r>
              <a:rPr lang="en-GB" dirty="0" smtClean="0"/>
              <a:t>Tireless study on international law and crimes against humanity </a:t>
            </a:r>
          </a:p>
          <a:p>
            <a:r>
              <a:rPr lang="en-GB" dirty="0" smtClean="0"/>
              <a:t>Driving force behind 1948 UN Convention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72816"/>
            <a:ext cx="4176464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2460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 Convention – Paris 1948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The UN Convention on the Prevention and Punishment of Genocide </a:t>
            </a:r>
          </a:p>
          <a:p>
            <a:r>
              <a:rPr lang="en-GB" dirty="0" smtClean="0"/>
              <a:t>Defines the crime of Genocide as: </a:t>
            </a:r>
          </a:p>
          <a:p>
            <a:r>
              <a:rPr lang="en-GB" dirty="0" smtClean="0"/>
              <a:t>‘acts committed with the intent to destroy, in whole, or in part, national, racial, ethical, or religious groups’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4320479" cy="3744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3898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 Convention – Paris 1948 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UN Convention also covers the following in their declaration on Genocide:</a:t>
            </a:r>
          </a:p>
          <a:p>
            <a:r>
              <a:rPr lang="en-GB" dirty="0" smtClean="0"/>
              <a:t>Forcible removal of children from their families</a:t>
            </a:r>
          </a:p>
          <a:p>
            <a:r>
              <a:rPr lang="en-GB" dirty="0" smtClean="0"/>
              <a:t>Acts that make it difficult for a group(s) to sustain themselves</a:t>
            </a:r>
          </a:p>
          <a:p>
            <a:r>
              <a:rPr lang="en-GB" dirty="0" smtClean="0"/>
              <a:t>Acts that impacts upon the physical and mental well being , with the intent to destroy</a:t>
            </a:r>
          </a:p>
          <a:p>
            <a:r>
              <a:rPr lang="en-GB" dirty="0" smtClean="0"/>
              <a:t>Not covered: Cultural destruction and political extermination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694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 Convention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788024" y="1772816"/>
            <a:ext cx="4038600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The Convention and the impact of the Nuremberg Trials witnessed the ‘rapid evolution of the crime (Genocide) from an academic concept to a firmly established principle of international law’ (Kiernan, p.11)</a:t>
            </a:r>
          </a:p>
          <a:p>
            <a:r>
              <a:rPr lang="en-GB" dirty="0" smtClean="0"/>
              <a:t>Strong link between Convention intent and Nazi atrocities 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4860032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6297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 contribution of the Nuremberg Trials in the development of  International Criminal Law. | justitiasens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980728"/>
            <a:ext cx="7877175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030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Impact!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Fifty years between the UN Convention and first conviction in 1998, relating to acts of atrocity in Rwanda </a:t>
            </a:r>
          </a:p>
          <a:p>
            <a:r>
              <a:rPr lang="en-GB" dirty="0" smtClean="0"/>
              <a:t>Hutu-led slaughter of Tutsi, </a:t>
            </a:r>
            <a:r>
              <a:rPr lang="en-GB" dirty="0" err="1" smtClean="0"/>
              <a:t>Twa</a:t>
            </a:r>
            <a:r>
              <a:rPr lang="en-GB" dirty="0" smtClean="0"/>
              <a:t>, and moderate Hutu</a:t>
            </a:r>
          </a:p>
          <a:p>
            <a:r>
              <a:rPr lang="en-GB" dirty="0" smtClean="0"/>
              <a:t>April-July 1994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4259138" cy="3744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9675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Categorising Genocide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smtClean="0"/>
              <a:t>1. Physical Genocide: </a:t>
            </a:r>
          </a:p>
          <a:p>
            <a:r>
              <a:rPr lang="en-GB" dirty="0" smtClean="0"/>
              <a:t>killing, but also bodily or mental harm to a group or members of a group. Also, use of force towards the same</a:t>
            </a:r>
          </a:p>
          <a:p>
            <a:r>
              <a:rPr lang="en-GB" dirty="0" smtClean="0"/>
              <a:t>This also includes: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Forcing a subsistence diet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Limiting medical supplies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Limiting living conditions </a:t>
            </a:r>
          </a:p>
          <a:p>
            <a:r>
              <a:rPr lang="en-GB" dirty="0" smtClean="0"/>
              <a:t> </a:t>
            </a:r>
            <a:r>
              <a:rPr lang="en-GB" b="1" dirty="0"/>
              <a:t>2. Biological Genocide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Enforcing restrictions on procreation, birth, and the enforced removal of children from </a:t>
            </a:r>
            <a:r>
              <a:rPr lang="en-GB" dirty="0" smtClean="0"/>
              <a:t>families to another family or group</a:t>
            </a:r>
            <a:endParaRPr lang="en-GB" dirty="0"/>
          </a:p>
          <a:p>
            <a:pPr marL="13716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8368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Categorising Genocide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3. Evolving element when categorising Genocide within international law: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 smtClean="0"/>
              <a:t>GENDERCIDE </a:t>
            </a:r>
            <a:r>
              <a:rPr lang="en-GB" dirty="0" smtClean="0"/>
              <a:t>– Genocidal intent that targets women through rape or camps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4. </a:t>
            </a:r>
            <a:r>
              <a:rPr lang="en-GB" b="1" dirty="0" smtClean="0"/>
              <a:t>Not covered </a:t>
            </a:r>
            <a:r>
              <a:rPr lang="en-GB" dirty="0" smtClean="0"/>
              <a:t>– ‘cultural Genocide’ or Ethnocide: Imposing a new culture on a group through enforced  education/restrictions on language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Destruction of a political group.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4804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UNSPECIFIED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b="1" dirty="0" smtClean="0"/>
              <a:t>Genocidal Massacres</a:t>
            </a:r>
          </a:p>
          <a:p>
            <a:r>
              <a:rPr lang="en-GB" dirty="0" smtClean="0"/>
              <a:t>Coined by South African sociologist Leo </a:t>
            </a:r>
            <a:r>
              <a:rPr lang="en-GB" dirty="0" err="1" smtClean="0"/>
              <a:t>Kuper</a:t>
            </a:r>
            <a:r>
              <a:rPr lang="en-GB" dirty="0" smtClean="0"/>
              <a:t> (1908-94)</a:t>
            </a:r>
          </a:p>
          <a:p>
            <a:r>
              <a:rPr lang="en-GB" dirty="0" smtClean="0"/>
              <a:t>Short episodes of killing against specific group </a:t>
            </a:r>
          </a:p>
          <a:p>
            <a:r>
              <a:rPr lang="en-GB" dirty="0" smtClean="0"/>
              <a:t>State or communally instigated, or combination of both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1772816"/>
            <a:ext cx="2952328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3944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Semantics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Some thoughts on terminology:</a:t>
            </a:r>
          </a:p>
          <a:p>
            <a:r>
              <a:rPr lang="en-GB" dirty="0" smtClean="0"/>
              <a:t>‘Extinction’; ‘Extermination’; ‘Ethnic Cleansing’; ‘War Crimes’</a:t>
            </a:r>
          </a:p>
          <a:p>
            <a:r>
              <a:rPr lang="en-GB" dirty="0" smtClean="0"/>
              <a:t>All concepts associated with Genocide</a:t>
            </a:r>
          </a:p>
          <a:p>
            <a:r>
              <a:rPr lang="en-GB" dirty="0" smtClean="0"/>
              <a:t>Sometimes independent concepts , sometimes overlapping </a:t>
            </a:r>
            <a:endParaRPr lang="en-GB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3384375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5509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Predilections in the Modern Era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Racism – prejudice based upon perceived inferiority of certain race; or threat from certain race or group, or fear of domination by group deemed superior (all absent of any rational basis)</a:t>
            </a:r>
          </a:p>
          <a:p>
            <a:r>
              <a:rPr lang="en-GB" dirty="0" smtClean="0"/>
              <a:t>Predilection to violence on massive scale vs vulnerable group</a:t>
            </a:r>
          </a:p>
          <a:p>
            <a:r>
              <a:rPr lang="en-GB" dirty="0" smtClean="0"/>
              <a:t>Fuelled by: expansionism, irredentism, </a:t>
            </a:r>
            <a:r>
              <a:rPr lang="en-GB" dirty="0" err="1" smtClean="0"/>
              <a:t>revanchism</a:t>
            </a:r>
            <a:r>
              <a:rPr lang="en-GB" dirty="0" smtClean="0"/>
              <a:t>, feelings of loss, religious or racial resentment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79735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Predilections in the Modern Era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Fuelled by: </a:t>
            </a:r>
          </a:p>
          <a:p>
            <a:endParaRPr lang="en-GB" dirty="0" smtClean="0"/>
          </a:p>
          <a:p>
            <a:r>
              <a:rPr lang="en-GB" dirty="0" smtClean="0"/>
              <a:t>Notions of biological purity; </a:t>
            </a:r>
          </a:p>
          <a:p>
            <a:r>
              <a:rPr lang="en-GB" dirty="0" smtClean="0"/>
              <a:t>fear of historic decline; </a:t>
            </a:r>
          </a:p>
          <a:p>
            <a:r>
              <a:rPr lang="en-GB" dirty="0" smtClean="0"/>
              <a:t>rural romanticism; </a:t>
            </a:r>
          </a:p>
          <a:p>
            <a:r>
              <a:rPr lang="en-GB" dirty="0" smtClean="0"/>
              <a:t>Cult of antiquity</a:t>
            </a:r>
            <a:endParaRPr lang="en-GB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72816"/>
            <a:ext cx="2880320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0066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Combined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Force and violent intent</a:t>
            </a:r>
          </a:p>
          <a:p>
            <a:r>
              <a:rPr lang="en-GB" dirty="0" smtClean="0"/>
              <a:t>Racial Hatred – the ‘other’ </a:t>
            </a:r>
          </a:p>
          <a:p>
            <a:r>
              <a:rPr lang="en-GB" dirty="0" smtClean="0"/>
              <a:t>Lost history – victimisation – nostalgic glorification – revival of utopian past – cult of antiquity </a:t>
            </a:r>
          </a:p>
          <a:p>
            <a:r>
              <a:rPr lang="en-GB" dirty="0" smtClean="0"/>
              <a:t>Territorial aggrandisement and aggression</a:t>
            </a:r>
          </a:p>
          <a:p>
            <a:r>
              <a:rPr lang="en-GB" dirty="0" smtClean="0"/>
              <a:t>Imperial and industrial power </a:t>
            </a:r>
          </a:p>
          <a:p>
            <a:r>
              <a:rPr lang="en-GB" dirty="0" smtClean="0"/>
              <a:t>Scientific racism – eugenics and social Darwinism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05604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Organisation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Paradox – ideological irrationality combined with organisational guile  and skill that can mobilise human effort, material support, administration structure</a:t>
            </a:r>
            <a:endParaRPr lang="en-GB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32048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97936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Connections </a:t>
            </a:r>
            <a:endParaRPr lang="en-GB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700808"/>
            <a:ext cx="403860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4032448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05693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268</TotalTime>
  <Words>780</Words>
  <Application>Microsoft Office PowerPoint</Application>
  <PresentationFormat>On-screen Show (4:3)</PresentationFormat>
  <Paragraphs>99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Apex</vt:lpstr>
      <vt:lpstr>HPHP 4009</vt:lpstr>
      <vt:lpstr>Defining Genocide </vt:lpstr>
      <vt:lpstr>Genocidal intent</vt:lpstr>
      <vt:lpstr>Ethnicity</vt:lpstr>
      <vt:lpstr>Emerging Themes </vt:lpstr>
      <vt:lpstr>Defining Genocide (in the Modern era)</vt:lpstr>
      <vt:lpstr>UN Convention – Paris 1948</vt:lpstr>
      <vt:lpstr>UN Convention – Paris 1948 </vt:lpstr>
      <vt:lpstr>UN Convention </vt:lpstr>
      <vt:lpstr>PowerPoint Presentation</vt:lpstr>
      <vt:lpstr>Impact! </vt:lpstr>
      <vt:lpstr>Categorising Genocide</vt:lpstr>
      <vt:lpstr>Categorising Genocide</vt:lpstr>
      <vt:lpstr>UNSPECIFIED </vt:lpstr>
      <vt:lpstr>Semantics</vt:lpstr>
      <vt:lpstr>Predilections in the Modern Era</vt:lpstr>
      <vt:lpstr>Predilections in the Modern Era</vt:lpstr>
      <vt:lpstr>Combined</vt:lpstr>
      <vt:lpstr>Organisation </vt:lpstr>
      <vt:lpstr>Connections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HPHP 4009</dc:title>
  <dc:creator>Lester Mason</dc:creator>
  <cp:lastModifiedBy>Lester Mason</cp:lastModifiedBy>
  <cp:revision>22</cp:revision>
  <dcterms:created xsi:type="dcterms:W3CDTF">2020-09-11T14:18:55Z</dcterms:created>
  <dcterms:modified xsi:type="dcterms:W3CDTF">2020-09-12T13:43:33Z</dcterms:modified>
</cp:coreProperties>
</file>