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notesMasterIdLst>
    <p:notesMasterId r:id="rId3"/>
  </p:notesMasterIdLst>
  <p:sldIdLst>
    <p:sldId id="256" r:id="rId2"/>
  </p:sldIdLst>
  <p:sldSz cx="21383625" cy="30275213"/>
  <p:notesSz cx="6858000" cy="9144000"/>
  <p:defaultTextStyle>
    <a:defPPr>
      <a:defRPr lang="en-US"/>
    </a:defPPr>
    <a:lvl1pPr marL="0" algn="l" defTabSz="2771345" rtl="0" eaLnBrk="1" latinLnBrk="0" hangingPunct="1">
      <a:defRPr sz="5455" kern="1200">
        <a:solidFill>
          <a:schemeClr val="tx1"/>
        </a:solidFill>
        <a:latin typeface="+mn-lt"/>
        <a:ea typeface="+mn-ea"/>
        <a:cs typeface="+mn-cs"/>
      </a:defRPr>
    </a:lvl1pPr>
    <a:lvl2pPr marL="1385673" algn="l" defTabSz="2771345" rtl="0" eaLnBrk="1" latinLnBrk="0" hangingPunct="1">
      <a:defRPr sz="5455" kern="1200">
        <a:solidFill>
          <a:schemeClr val="tx1"/>
        </a:solidFill>
        <a:latin typeface="+mn-lt"/>
        <a:ea typeface="+mn-ea"/>
        <a:cs typeface="+mn-cs"/>
      </a:defRPr>
    </a:lvl2pPr>
    <a:lvl3pPr marL="2771345" algn="l" defTabSz="2771345" rtl="0" eaLnBrk="1" latinLnBrk="0" hangingPunct="1">
      <a:defRPr sz="5455" kern="1200">
        <a:solidFill>
          <a:schemeClr val="tx1"/>
        </a:solidFill>
        <a:latin typeface="+mn-lt"/>
        <a:ea typeface="+mn-ea"/>
        <a:cs typeface="+mn-cs"/>
      </a:defRPr>
    </a:lvl3pPr>
    <a:lvl4pPr marL="4157017" algn="l" defTabSz="2771345" rtl="0" eaLnBrk="1" latinLnBrk="0" hangingPunct="1">
      <a:defRPr sz="5455" kern="1200">
        <a:solidFill>
          <a:schemeClr val="tx1"/>
        </a:solidFill>
        <a:latin typeface="+mn-lt"/>
        <a:ea typeface="+mn-ea"/>
        <a:cs typeface="+mn-cs"/>
      </a:defRPr>
    </a:lvl4pPr>
    <a:lvl5pPr marL="5542689" algn="l" defTabSz="2771345" rtl="0" eaLnBrk="1" latinLnBrk="0" hangingPunct="1">
      <a:defRPr sz="5455" kern="1200">
        <a:solidFill>
          <a:schemeClr val="tx1"/>
        </a:solidFill>
        <a:latin typeface="+mn-lt"/>
        <a:ea typeface="+mn-ea"/>
        <a:cs typeface="+mn-cs"/>
      </a:defRPr>
    </a:lvl5pPr>
    <a:lvl6pPr marL="6928362" algn="l" defTabSz="2771345" rtl="0" eaLnBrk="1" latinLnBrk="0" hangingPunct="1">
      <a:defRPr sz="5455" kern="1200">
        <a:solidFill>
          <a:schemeClr val="tx1"/>
        </a:solidFill>
        <a:latin typeface="+mn-lt"/>
        <a:ea typeface="+mn-ea"/>
        <a:cs typeface="+mn-cs"/>
      </a:defRPr>
    </a:lvl6pPr>
    <a:lvl7pPr marL="8314034" algn="l" defTabSz="2771345" rtl="0" eaLnBrk="1" latinLnBrk="0" hangingPunct="1">
      <a:defRPr sz="5455" kern="1200">
        <a:solidFill>
          <a:schemeClr val="tx1"/>
        </a:solidFill>
        <a:latin typeface="+mn-lt"/>
        <a:ea typeface="+mn-ea"/>
        <a:cs typeface="+mn-cs"/>
      </a:defRPr>
    </a:lvl7pPr>
    <a:lvl8pPr marL="9699706" algn="l" defTabSz="2771345" rtl="0" eaLnBrk="1" latinLnBrk="0" hangingPunct="1">
      <a:defRPr sz="5455" kern="1200">
        <a:solidFill>
          <a:schemeClr val="tx1"/>
        </a:solidFill>
        <a:latin typeface="+mn-lt"/>
        <a:ea typeface="+mn-ea"/>
        <a:cs typeface="+mn-cs"/>
      </a:defRPr>
    </a:lvl8pPr>
    <a:lvl9pPr marL="11085378" algn="l" defTabSz="2771345" rtl="0" eaLnBrk="1" latinLnBrk="0" hangingPunct="1">
      <a:defRPr sz="5455"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9535">
          <p15:clr>
            <a:srgbClr val="A4A3A4"/>
          </p15:clr>
        </p15:guide>
        <p15:guide id="2" pos="6735">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中度样式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9824"/>
    <p:restoredTop sz="94257" autoAdjust="0"/>
  </p:normalViewPr>
  <p:slideViewPr>
    <p:cSldViewPr snapToGrid="0" snapToObjects="1">
      <p:cViewPr>
        <p:scale>
          <a:sx n="33" d="100"/>
          <a:sy n="33" d="100"/>
        </p:scale>
        <p:origin x="1204" y="16"/>
      </p:cViewPr>
      <p:guideLst>
        <p:guide orient="horz" pos="9535"/>
        <p:guide pos="6735"/>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07C2DB2-9BFA-45EE-87DB-976B06DB230D}" type="datetimeFigureOut">
              <a:rPr lang="en-GB" smtClean="0"/>
              <a:t>04/05/2020</a:t>
            </a:fld>
            <a:endParaRPr lang="en-GB"/>
          </a:p>
        </p:txBody>
      </p:sp>
      <p:sp>
        <p:nvSpPr>
          <p:cNvPr id="4" name="幻灯片图像占位符 3"/>
          <p:cNvSpPr>
            <a:spLocks noGrp="1" noRot="1" noChangeAspect="1"/>
          </p:cNvSpPr>
          <p:nvPr>
            <p:ph type="sldImg" idx="2"/>
          </p:nvPr>
        </p:nvSpPr>
        <p:spPr>
          <a:xfrm>
            <a:off x="2338388" y="1143000"/>
            <a:ext cx="2181225"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GB"/>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8931EB6-10C0-4E0D-81DF-1A1D358433DD}" type="slidenum">
              <a:rPr lang="en-GB" smtClean="0"/>
              <a:t>‹#›</a:t>
            </a:fld>
            <a:endParaRPr lang="en-GB"/>
          </a:p>
        </p:txBody>
      </p:sp>
    </p:spTree>
    <p:extLst>
      <p:ext uri="{BB962C8B-B14F-4D97-AF65-F5344CB8AC3E}">
        <p14:creationId xmlns:p14="http://schemas.microsoft.com/office/powerpoint/2010/main" val="29869740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en-GB" dirty="0"/>
          </a:p>
        </p:txBody>
      </p:sp>
      <p:sp>
        <p:nvSpPr>
          <p:cNvPr id="4" name="灯片编号占位符 3"/>
          <p:cNvSpPr>
            <a:spLocks noGrp="1"/>
          </p:cNvSpPr>
          <p:nvPr>
            <p:ph type="sldNum" sz="quarter" idx="5"/>
          </p:nvPr>
        </p:nvSpPr>
        <p:spPr/>
        <p:txBody>
          <a:bodyPr/>
          <a:lstStyle/>
          <a:p>
            <a:fld id="{B8931EB6-10C0-4E0D-81DF-1A1D358433DD}" type="slidenum">
              <a:rPr lang="en-GB" smtClean="0"/>
              <a:t>1</a:t>
            </a:fld>
            <a:endParaRPr lang="en-GB"/>
          </a:p>
        </p:txBody>
      </p:sp>
    </p:spTree>
    <p:extLst>
      <p:ext uri="{BB962C8B-B14F-4D97-AF65-F5344CB8AC3E}">
        <p14:creationId xmlns:p14="http://schemas.microsoft.com/office/powerpoint/2010/main" val="36742116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GB"/>
              <a:t>Click to edit Master title style</a:t>
            </a:r>
            <a:endParaRPr lang="en-US" dirty="0"/>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688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14373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GB"/>
              <a:t>Click to edit Master title style</a:t>
            </a:r>
            <a:endParaRPr lang="en-US" dirty="0"/>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5/4/2020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94526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470124"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10825460"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C99151A-8971-494A-BD27-0348896E2E92}" type="datetimeFigureOut">
              <a:rPr lang="en-US" smtClean="0"/>
              <a:t>5/4/2020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40936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C99151A-8971-494A-BD27-0348896E2E92}" type="datetimeFigureOut">
              <a:rPr lang="en-US" smtClean="0"/>
              <a:t>5/4/2020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05301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C99151A-8971-494A-BD27-0348896E2E92}" type="datetimeFigureOut">
              <a:rPr lang="en-US" smtClean="0"/>
              <a:t>5/4/2020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48572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5/4/2020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900111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5/4/2020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93292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5/4/2020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89707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170700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1397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4C99151A-8971-494A-BD27-0348896E2E92}" type="datetimeFigureOut">
              <a:rPr lang="en-US" smtClean="0"/>
              <a:t>5/4/2020</a:t>
            </a:fld>
            <a:endParaRPr lang="en-US"/>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42D6143A-D6F3-F743-B7AD-7A30E92FB51E}" type="slidenum">
              <a:rPr lang="en-US" smtClean="0"/>
              <a:t>‹#›</a:t>
            </a:fld>
            <a:endParaRPr lang="en-US"/>
          </a:p>
        </p:txBody>
      </p:sp>
    </p:spTree>
    <p:extLst>
      <p:ext uri="{BB962C8B-B14F-4D97-AF65-F5344CB8AC3E}">
        <p14:creationId xmlns:p14="http://schemas.microsoft.com/office/powerpoint/2010/main" val="2403441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1.jpg"/><Relationship Id="rId7"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jpg"/><Relationship Id="rId10" Type="http://schemas.openxmlformats.org/officeDocument/2006/relationships/image" Target="../media/image8.png"/><Relationship Id="rId4" Type="http://schemas.openxmlformats.org/officeDocument/2006/relationships/image" Target="../media/image2.png"/><Relationship Id="rId9" Type="http://schemas.openxmlformats.org/officeDocument/2006/relationships/image" Target="../media/image7.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a:spLocks noChangeArrowheads="1"/>
          </p:cNvSpPr>
          <p:nvPr/>
        </p:nvSpPr>
        <p:spPr bwMode="auto">
          <a:xfrm>
            <a:off x="2924039" y="1929966"/>
            <a:ext cx="18109397" cy="37514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a:lnSpc>
                <a:spcPct val="150000"/>
              </a:lnSpc>
              <a:buNone/>
            </a:pPr>
            <a:r>
              <a:rPr lang="en-GB" sz="4800" dirty="0">
                <a:solidFill>
                  <a:srgbClr val="002060"/>
                </a:solidFill>
                <a:latin typeface="Calibri" panose="020F0502020204030204" pitchFamily="34" charset="0"/>
                <a:cs typeface="Calibri" panose="020F0502020204030204" pitchFamily="34" charset="0"/>
              </a:rPr>
              <a:t>Optimization of Chassis Using Aluminium and Bonding Technology</a:t>
            </a:r>
          </a:p>
          <a:p>
            <a:pPr eaLnBrk="1" hangingPunct="1">
              <a:lnSpc>
                <a:spcPct val="110000"/>
              </a:lnSpc>
              <a:spcBef>
                <a:spcPct val="0"/>
              </a:spcBef>
              <a:buFontTx/>
              <a:buNone/>
            </a:pPr>
            <a:r>
              <a:rPr lang="en-GB" altLang="en-US" sz="4000" b="1" dirty="0">
                <a:solidFill>
                  <a:srgbClr val="002060"/>
                </a:solidFill>
                <a:latin typeface="Calibri" charset="0"/>
                <a:ea typeface="Calibri" charset="0"/>
                <a:cs typeface="Calibri" charset="0"/>
              </a:rPr>
              <a:t>Yan Li</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Roger Dowden</a:t>
            </a:r>
          </a:p>
          <a:p>
            <a:pPr eaLnBrk="1" hangingPunct="1">
              <a:lnSpc>
                <a:spcPct val="110000"/>
              </a:lnSpc>
              <a:spcBef>
                <a:spcPct val="0"/>
              </a:spcBef>
              <a:buFontTx/>
              <a:buNone/>
            </a:pPr>
            <a:endParaRPr lang="en-GB" altLang="en-US" sz="1800" dirty="0">
              <a:solidFill>
                <a:srgbClr val="002060"/>
              </a:solidFill>
              <a:latin typeface="Calibri" charset="0"/>
              <a:ea typeface="Calibri" charset="0"/>
              <a:cs typeface="Calibri" charset="0"/>
            </a:endParaRP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School</a:t>
            </a:r>
            <a:r>
              <a:rPr lang="en-GB" altLang="en-US" sz="3600" dirty="0">
                <a:solidFill>
                  <a:srgbClr val="002060"/>
                </a:solidFill>
                <a:latin typeface="Georgia" charset="0"/>
              </a:rPr>
              <a:t> </a:t>
            </a:r>
            <a:r>
              <a:rPr lang="en-GB" altLang="en-US" sz="3600" i="1" dirty="0">
                <a:solidFill>
                  <a:srgbClr val="002060"/>
                </a:solidFill>
                <a:latin typeface="Georgia" charset="0"/>
              </a:rPr>
              <a:t>of</a:t>
            </a:r>
            <a:r>
              <a:rPr lang="en-GB" altLang="en-US" sz="3600" dirty="0">
                <a:solidFill>
                  <a:srgbClr val="002060"/>
                </a:solidFill>
                <a:latin typeface="Georgia" charset="0"/>
              </a:rPr>
              <a:t> </a:t>
            </a:r>
            <a:r>
              <a:rPr lang="en-GB" altLang="en-US" sz="3600" b="1" dirty="0">
                <a:solidFill>
                  <a:srgbClr val="002060"/>
                </a:solidFill>
                <a:latin typeface="Calibri" charset="0"/>
                <a:ea typeface="Calibri" charset="0"/>
                <a:cs typeface="Calibri" charset="0"/>
              </a:rPr>
              <a:t>Engineering</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BEng Automotive Engineering</a:t>
            </a:r>
            <a:endParaRPr lang="en-US" altLang="zh-CN" sz="3600" dirty="0">
              <a:solidFill>
                <a:srgbClr val="002060"/>
              </a:solidFill>
              <a:latin typeface="Calibri" charset="0"/>
              <a:ea typeface="Calibri" charset="0"/>
              <a:cs typeface="Calibri" charset="0"/>
            </a:endParaRPr>
          </a:p>
        </p:txBody>
      </p:sp>
      <p:pic>
        <p:nvPicPr>
          <p:cNvPr id="8" name="Picture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48597" y="357622"/>
            <a:ext cx="3660125" cy="1279959"/>
          </a:xfrm>
          <a:prstGeom prst="rect">
            <a:avLst/>
          </a:prstGeom>
        </p:spPr>
      </p:pic>
      <p:pic>
        <p:nvPicPr>
          <p:cNvPr id="2" name="Picture 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9718281" y="202845"/>
            <a:ext cx="1420200" cy="1576422"/>
          </a:xfrm>
          <a:prstGeom prst="rect">
            <a:avLst/>
          </a:prstGeom>
        </p:spPr>
      </p:pic>
      <p:cxnSp>
        <p:nvCxnSpPr>
          <p:cNvPr id="4" name="Straight Connector 3"/>
          <p:cNvCxnSpPr/>
          <p:nvPr/>
        </p:nvCxnSpPr>
        <p:spPr>
          <a:xfrm>
            <a:off x="180000" y="185404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Text Box 6"/>
          <p:cNvSpPr txBox="1">
            <a:spLocks noChangeArrowheads="1"/>
          </p:cNvSpPr>
          <p:nvPr/>
        </p:nvSpPr>
        <p:spPr bwMode="auto">
          <a:xfrm>
            <a:off x="180000" y="6257121"/>
            <a:ext cx="6415087" cy="88446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Introduction</a:t>
            </a:r>
          </a:p>
          <a:p>
            <a:pPr algn="just">
              <a:spcBef>
                <a:spcPct val="50000"/>
              </a:spcBef>
            </a:pPr>
            <a:r>
              <a:rPr lang="en-US" altLang="en-US" sz="2800" dirty="0"/>
              <a:t>Nowadays, optimization work is carried out nearly in every industry. After analyzing some researchers study process, it can be found that the process of optimization work can be subdivided into 4 steps [1]: </a:t>
            </a:r>
          </a:p>
          <a:p>
            <a:pPr algn="just">
              <a:spcBef>
                <a:spcPct val="50000"/>
              </a:spcBef>
            </a:pPr>
            <a:r>
              <a:rPr lang="en-US" altLang="en-US" sz="2800" dirty="0"/>
              <a:t>Firstly, create a CAD model; </a:t>
            </a:r>
          </a:p>
          <a:p>
            <a:pPr algn="just">
              <a:spcBef>
                <a:spcPct val="50000"/>
              </a:spcBef>
            </a:pPr>
            <a:r>
              <a:rPr lang="en-US" altLang="en-US" sz="2800" dirty="0"/>
              <a:t>Then, run the FE model; </a:t>
            </a:r>
          </a:p>
          <a:p>
            <a:pPr algn="just">
              <a:spcBef>
                <a:spcPct val="50000"/>
              </a:spcBef>
            </a:pPr>
            <a:r>
              <a:rPr lang="en-US" altLang="en-US" sz="2800" dirty="0"/>
              <a:t>Next, compare the FEA results with standards or ideal results to find the problems in FE model; </a:t>
            </a:r>
          </a:p>
          <a:p>
            <a:pPr algn="just">
              <a:spcBef>
                <a:spcPct val="50000"/>
              </a:spcBef>
            </a:pPr>
            <a:r>
              <a:rPr lang="en-US" altLang="en-US" sz="2800" dirty="0"/>
              <a:t>Finally, optimize the FE model and determine the final design layout.  </a:t>
            </a:r>
          </a:p>
          <a:p>
            <a:pPr algn="just">
              <a:spcBef>
                <a:spcPct val="50000"/>
              </a:spcBef>
            </a:pPr>
            <a:r>
              <a:rPr lang="en-US" altLang="en-US" sz="2800" dirty="0"/>
              <a:t>This gives a strong guide to the work on the given chassis.</a:t>
            </a:r>
          </a:p>
        </p:txBody>
      </p:sp>
      <p:sp>
        <p:nvSpPr>
          <p:cNvPr id="12" name="Text Box 8"/>
          <p:cNvSpPr txBox="1">
            <a:spLocks noChangeArrowheads="1"/>
          </p:cNvSpPr>
          <p:nvPr/>
        </p:nvSpPr>
        <p:spPr bwMode="auto">
          <a:xfrm>
            <a:off x="178891" y="20617455"/>
            <a:ext cx="6415087" cy="25536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40000"/>
              </a:spcBef>
            </a:pPr>
            <a:r>
              <a:rPr lang="en-AU" altLang="en-US" sz="3600" b="1" dirty="0"/>
              <a:t>Modelling Work</a:t>
            </a:r>
          </a:p>
          <a:p>
            <a:pPr>
              <a:spcBef>
                <a:spcPct val="40000"/>
              </a:spcBef>
            </a:pPr>
            <a:r>
              <a:rPr lang="en-US" altLang="zh-CN" sz="2800" dirty="0"/>
              <a:t>The CAD model is built based on the data from measurements on the real chassis, shown in </a:t>
            </a:r>
            <a:r>
              <a:rPr lang="en-US" altLang="zh-CN" sz="2800" i="1" dirty="0"/>
              <a:t>Figure 1</a:t>
            </a:r>
            <a:r>
              <a:rPr lang="en-US" altLang="zh-CN" sz="2800" dirty="0"/>
              <a:t>. </a:t>
            </a:r>
            <a:endParaRPr lang="en-AU" altLang="en-US" sz="2800" dirty="0"/>
          </a:p>
        </p:txBody>
      </p:sp>
      <p:sp>
        <p:nvSpPr>
          <p:cNvPr id="16" name="Text Box 16"/>
          <p:cNvSpPr txBox="1">
            <a:spLocks noChangeArrowheads="1"/>
          </p:cNvSpPr>
          <p:nvPr/>
        </p:nvSpPr>
        <p:spPr bwMode="auto">
          <a:xfrm>
            <a:off x="7740046" y="9900923"/>
            <a:ext cx="5638800" cy="5751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ctr"/>
            <a:endParaRPr lang="en-AU" altLang="en-US" sz="2000" i="1" dirty="0">
              <a:latin typeface="Times New Roman" charset="0"/>
            </a:endParaRPr>
          </a:p>
        </p:txBody>
      </p:sp>
      <p:sp>
        <p:nvSpPr>
          <p:cNvPr id="22" name="Text Box 10"/>
          <p:cNvSpPr txBox="1">
            <a:spLocks noChangeArrowheads="1"/>
          </p:cNvSpPr>
          <p:nvPr/>
        </p:nvSpPr>
        <p:spPr bwMode="auto">
          <a:xfrm>
            <a:off x="14681213" y="11004706"/>
            <a:ext cx="6415088" cy="73365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Final Lightweight Work</a:t>
            </a:r>
          </a:p>
          <a:p>
            <a:pPr algn="just">
              <a:spcBef>
                <a:spcPct val="50000"/>
              </a:spcBef>
            </a:pPr>
            <a:r>
              <a:rPr lang="en-AU" altLang="en-US" sz="2800" dirty="0"/>
              <a:t>FEA results indicates that the lightweight model is weaker than original model. However, because the strength of bond and weld connection can’t be defined by customer in SolidWorks and the DP420NS adhesive bonding joint is even stronger than weld, </a:t>
            </a:r>
            <a:r>
              <a:rPr lang="en-GB" sz="2800" dirty="0"/>
              <a:t>the stiffness of lightweight model is assumed not weaker than original frame. Therefore, in final lightweight FE model, it’s feasible to set all connection as bond. Results are shown in </a:t>
            </a:r>
            <a:r>
              <a:rPr lang="en-GB" sz="2800" i="1" dirty="0"/>
              <a:t>Figure 4</a:t>
            </a:r>
            <a:r>
              <a:rPr lang="en-GB" sz="2800" dirty="0"/>
              <a:t> and Table 1.</a:t>
            </a:r>
            <a:endParaRPr lang="en-US" altLang="en-US" dirty="0"/>
          </a:p>
        </p:txBody>
      </p:sp>
      <p:sp>
        <p:nvSpPr>
          <p:cNvPr id="23" name="Text Box 11"/>
          <p:cNvSpPr txBox="1">
            <a:spLocks noChangeArrowheads="1"/>
          </p:cNvSpPr>
          <p:nvPr/>
        </p:nvSpPr>
        <p:spPr bwMode="auto">
          <a:xfrm>
            <a:off x="14681213" y="24885872"/>
            <a:ext cx="6415087" cy="41356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marL="228600" indent="-228600"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ea typeface="Arial" charset="0"/>
                <a:cs typeface="Arial" charset="0"/>
              </a:rPr>
              <a:t>References</a:t>
            </a:r>
          </a:p>
          <a:p>
            <a:pPr marL="0" indent="0">
              <a:spcBef>
                <a:spcPct val="50000"/>
              </a:spcBef>
            </a:pPr>
            <a:r>
              <a:rPr lang="en-GB" sz="1800" dirty="0" err="1"/>
              <a:t>Hashfi</a:t>
            </a:r>
            <a:r>
              <a:rPr lang="en-GB" sz="1800" dirty="0"/>
              <a:t>. (2018, 3). Vertical Bending Strength and Torsional Rigidity Analysis of Formula Student Car Chassis. </a:t>
            </a:r>
            <a:r>
              <a:rPr lang="en-GB" sz="1800" i="1" dirty="0"/>
              <a:t>Industrial, Mechanical, Electrical, and Chemical Engineering</a:t>
            </a:r>
            <a:r>
              <a:rPr lang="en-GB" sz="1800" dirty="0"/>
              <a:t>, pp. 1-9.</a:t>
            </a:r>
          </a:p>
          <a:p>
            <a:pPr marL="0" indent="0">
              <a:spcBef>
                <a:spcPct val="50000"/>
              </a:spcBef>
            </a:pPr>
            <a:r>
              <a:rPr lang="en-GB" sz="1800" dirty="0"/>
              <a:t>3M. (2019). 3M™ Scotch-Weld™ Structural Two-Part Epoxy Adhesive Performance vs. Mechanical Fasteners .</a:t>
            </a:r>
          </a:p>
          <a:p>
            <a:pPr marL="0" indent="0">
              <a:spcBef>
                <a:spcPct val="50000"/>
              </a:spcBef>
            </a:pPr>
            <a:r>
              <a:rPr lang="en-GB" sz="1800" dirty="0">
                <a:latin typeface="Arial" panose="020B0604020202020204" pitchFamily="34" charset="0"/>
                <a:cs typeface="Arial" panose="020B0604020202020204" pitchFamily="34" charset="0"/>
              </a:rPr>
              <a:t>Amazon. (2020, 4 29). </a:t>
            </a:r>
            <a:r>
              <a:rPr lang="en-GB" sz="1800" i="1" dirty="0">
                <a:latin typeface="Arial" panose="020B0604020202020204" pitchFamily="34" charset="0"/>
                <a:cs typeface="Arial" panose="020B0604020202020204" pitchFamily="34" charset="0"/>
              </a:rPr>
              <a:t>3M DP420NS </a:t>
            </a:r>
            <a:r>
              <a:rPr lang="en-GB" sz="1800" dirty="0">
                <a:latin typeface="Arial" panose="020B0604020202020204" pitchFamily="34" charset="0"/>
                <a:cs typeface="Arial" panose="020B0604020202020204" pitchFamily="34" charset="0"/>
              </a:rPr>
              <a:t>. Retrieved from Amazon.</a:t>
            </a:r>
          </a:p>
          <a:p>
            <a:pPr marL="0" indent="0">
              <a:spcBef>
                <a:spcPct val="50000"/>
              </a:spcBef>
            </a:pPr>
            <a:endParaRPr lang="en-AU" altLang="en-US" sz="1800" dirty="0">
              <a:ea typeface="Arial" charset="0"/>
              <a:cs typeface="Arial" charset="0"/>
            </a:endParaRPr>
          </a:p>
        </p:txBody>
      </p:sp>
      <p:sp>
        <p:nvSpPr>
          <p:cNvPr id="24" name="Text Box 22"/>
          <p:cNvSpPr txBox="1">
            <a:spLocks noChangeArrowheads="1"/>
          </p:cNvSpPr>
          <p:nvPr/>
        </p:nvSpPr>
        <p:spPr bwMode="auto">
          <a:xfrm>
            <a:off x="14711488" y="5524621"/>
            <a:ext cx="6415087" cy="56129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Joining Process</a:t>
            </a:r>
          </a:p>
          <a:p>
            <a:pPr algn="just">
              <a:spcBef>
                <a:spcPct val="50000"/>
              </a:spcBef>
            </a:pPr>
            <a:r>
              <a:rPr lang="en-AU" altLang="en-US" sz="2800" dirty="0"/>
              <a:t>Though the al and steel bars are defined bonded together, other bars are weld together in real chassis. </a:t>
            </a:r>
            <a:r>
              <a:rPr lang="en-US" altLang="zh-CN" sz="2800" dirty="0"/>
              <a:t>In addition, in previous FE model, connection is defined as ‘bond’. However, the strength of ‘bond’ joints is proved to be close to the ‘weld bead’ joints by FEA in SolidWorks. Therefore, previous lightweight results are still convictive. </a:t>
            </a:r>
            <a:endParaRPr lang="en-AU" altLang="en-US" sz="2800" dirty="0"/>
          </a:p>
        </p:txBody>
      </p:sp>
      <p:sp>
        <p:nvSpPr>
          <p:cNvPr id="30" name="Rectangle 29"/>
          <p:cNvSpPr>
            <a:spLocks noChangeArrowheads="1"/>
          </p:cNvSpPr>
          <p:nvPr/>
        </p:nvSpPr>
        <p:spPr bwMode="auto">
          <a:xfrm>
            <a:off x="14704210" y="18840038"/>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1" name="Rectangle 30"/>
          <p:cNvSpPr>
            <a:spLocks noChangeArrowheads="1"/>
          </p:cNvSpPr>
          <p:nvPr/>
        </p:nvSpPr>
        <p:spPr bwMode="auto">
          <a:xfrm>
            <a:off x="440292" y="17118912"/>
            <a:ext cx="4741303"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2" name="Rectangle 31"/>
          <p:cNvSpPr>
            <a:spLocks noChangeArrowheads="1"/>
          </p:cNvSpPr>
          <p:nvPr/>
        </p:nvSpPr>
        <p:spPr bwMode="auto">
          <a:xfrm>
            <a:off x="14625098" y="27057687"/>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cxnSp>
        <p:nvCxnSpPr>
          <p:cNvPr id="36" name="Straight Connector 35"/>
          <p:cNvCxnSpPr/>
          <p:nvPr/>
        </p:nvCxnSpPr>
        <p:spPr>
          <a:xfrm>
            <a:off x="179999" y="2890588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12288600" y="29201563"/>
            <a:ext cx="8915399" cy="584775"/>
          </a:xfrm>
          <a:prstGeom prst="rect">
            <a:avLst/>
          </a:prstGeom>
          <a:noFill/>
        </p:spPr>
        <p:txBody>
          <a:bodyPr wrap="square" rtlCol="0">
            <a:spAutoFit/>
          </a:bodyPr>
          <a:lstStyle/>
          <a:p>
            <a:pPr algn="r"/>
            <a:r>
              <a:rPr lang="en-GB" altLang="en-US" sz="3200" dirty="0">
                <a:solidFill>
                  <a:srgbClr val="002060"/>
                </a:solidFill>
                <a:latin typeface="Calibri" charset="0"/>
                <a:ea typeface="Calibri" charset="0"/>
                <a:cs typeface="Calibri" charset="0"/>
              </a:rPr>
              <a:t>School</a:t>
            </a:r>
            <a:r>
              <a:rPr lang="en-GB" altLang="en-US" sz="3200" dirty="0">
                <a:solidFill>
                  <a:srgbClr val="002060"/>
                </a:solidFill>
                <a:latin typeface="Georgia" charset="0"/>
              </a:rPr>
              <a:t> </a:t>
            </a:r>
            <a:r>
              <a:rPr lang="en-GB" altLang="en-US" sz="3200" i="1" dirty="0">
                <a:solidFill>
                  <a:srgbClr val="002060"/>
                </a:solidFill>
                <a:latin typeface="Georgia" charset="0"/>
              </a:rPr>
              <a:t>of</a:t>
            </a:r>
            <a:r>
              <a:rPr lang="en-GB" altLang="en-US" sz="3200" dirty="0">
                <a:solidFill>
                  <a:srgbClr val="002060"/>
                </a:solidFill>
                <a:latin typeface="Georgia" charset="0"/>
              </a:rPr>
              <a:t> </a:t>
            </a:r>
            <a:r>
              <a:rPr lang="en-GB" altLang="en-US" sz="3200" b="1" dirty="0">
                <a:solidFill>
                  <a:srgbClr val="002060"/>
                </a:solidFill>
                <a:latin typeface="Calibri" charset="0"/>
                <a:ea typeface="Calibri" charset="0"/>
                <a:cs typeface="Calibri" charset="0"/>
              </a:rPr>
              <a:t>Engineering</a:t>
            </a:r>
            <a:endParaRPr lang="en-GB" sz="3200" dirty="0"/>
          </a:p>
        </p:txBody>
      </p:sp>
      <p:pic>
        <p:nvPicPr>
          <p:cNvPr id="33" name="图片 32">
            <a:extLst>
              <a:ext uri="{FF2B5EF4-FFF2-40B4-BE49-F238E27FC236}">
                <a16:creationId xmlns:a16="http://schemas.microsoft.com/office/drawing/2014/main" id="{43F3B2DC-E1D4-487E-8E16-3B0525A876CE}"/>
              </a:ext>
            </a:extLst>
          </p:cNvPr>
          <p:cNvPicPr>
            <a:picLocks noChangeAspect="1"/>
          </p:cNvPicPr>
          <p:nvPr/>
        </p:nvPicPr>
        <p:blipFill>
          <a:blip r:embed="rId5"/>
          <a:stretch>
            <a:fillRect/>
          </a:stretch>
        </p:blipFill>
        <p:spPr>
          <a:xfrm>
            <a:off x="348597" y="2066779"/>
            <a:ext cx="2510596" cy="3514834"/>
          </a:xfrm>
          <a:prstGeom prst="rect">
            <a:avLst/>
          </a:prstGeom>
        </p:spPr>
      </p:pic>
      <p:sp>
        <p:nvSpPr>
          <p:cNvPr id="44" name="Text Box 8">
            <a:extLst>
              <a:ext uri="{FF2B5EF4-FFF2-40B4-BE49-F238E27FC236}">
                <a16:creationId xmlns:a16="http://schemas.microsoft.com/office/drawing/2014/main" id="{F4F9FD28-05CE-41D0-9A56-FC1520D37040}"/>
              </a:ext>
            </a:extLst>
          </p:cNvPr>
          <p:cNvSpPr txBox="1">
            <a:spLocks noChangeArrowheads="1"/>
          </p:cNvSpPr>
          <p:nvPr/>
        </p:nvSpPr>
        <p:spPr bwMode="auto">
          <a:xfrm>
            <a:off x="178892" y="14768233"/>
            <a:ext cx="6415087" cy="60007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40000"/>
              </a:spcBef>
            </a:pPr>
            <a:r>
              <a:rPr lang="en-AU" altLang="en-US" sz="3600" b="1" dirty="0"/>
              <a:t>Project Aim and Direction</a:t>
            </a:r>
          </a:p>
          <a:p>
            <a:pPr algn="just">
              <a:spcBef>
                <a:spcPct val="40000"/>
              </a:spcBef>
            </a:pPr>
            <a:r>
              <a:rPr lang="en-AU" altLang="en-US" sz="2800" dirty="0"/>
              <a:t>The aim of this project is optimizing the structure of the chassis. </a:t>
            </a:r>
            <a:r>
              <a:rPr lang="en-GB" altLang="en-US" sz="2800" dirty="0"/>
              <a:t>In addition, the optimization direction in this project is reducing the weight. The method of lightweight is using 6063-T6 aluminium bars to replace triangulation AISI 4130 steel bars. What’s more, bonding technology using 3M DP420NS [2] adhesive is determined as the joining process between al and steel.</a:t>
            </a:r>
            <a:r>
              <a:rPr lang="en-AU" altLang="en-US" sz="2800" dirty="0"/>
              <a:t> </a:t>
            </a:r>
          </a:p>
        </p:txBody>
      </p:sp>
      <p:pic>
        <p:nvPicPr>
          <p:cNvPr id="46" name="图片 45">
            <a:extLst>
              <a:ext uri="{FF2B5EF4-FFF2-40B4-BE49-F238E27FC236}">
                <a16:creationId xmlns:a16="http://schemas.microsoft.com/office/drawing/2014/main" id="{52D73A97-2FCF-48D8-B960-5D03A56686B6}"/>
              </a:ext>
            </a:extLst>
          </p:cNvPr>
          <p:cNvPicPr>
            <a:picLocks noChangeAspect="1"/>
          </p:cNvPicPr>
          <p:nvPr/>
        </p:nvPicPr>
        <p:blipFill>
          <a:blip r:embed="rId6"/>
          <a:stretch>
            <a:fillRect/>
          </a:stretch>
        </p:blipFill>
        <p:spPr>
          <a:xfrm>
            <a:off x="7732149" y="6211208"/>
            <a:ext cx="5638800" cy="3696398"/>
          </a:xfrm>
          <a:prstGeom prst="rect">
            <a:avLst/>
          </a:prstGeom>
        </p:spPr>
      </p:pic>
      <p:sp>
        <p:nvSpPr>
          <p:cNvPr id="34" name="文本框 33">
            <a:extLst>
              <a:ext uri="{FF2B5EF4-FFF2-40B4-BE49-F238E27FC236}">
                <a16:creationId xmlns:a16="http://schemas.microsoft.com/office/drawing/2014/main" id="{DE232C5A-9E7E-4611-AFFD-16C54BB27104}"/>
              </a:ext>
            </a:extLst>
          </p:cNvPr>
          <p:cNvSpPr txBox="1"/>
          <p:nvPr/>
        </p:nvSpPr>
        <p:spPr>
          <a:xfrm>
            <a:off x="7732150" y="9896152"/>
            <a:ext cx="5638800" cy="400110"/>
          </a:xfrm>
          <a:prstGeom prst="rect">
            <a:avLst/>
          </a:prstGeom>
          <a:noFill/>
        </p:spPr>
        <p:txBody>
          <a:bodyPr wrap="square" rtlCol="0">
            <a:spAutoFit/>
          </a:bodyPr>
          <a:lstStyle/>
          <a:p>
            <a:pPr algn="ctr"/>
            <a:r>
              <a:rPr lang="en-GB" sz="2000" i="1" dirty="0">
                <a:latin typeface="Times New Roman" panose="02020603050405020304" pitchFamily="18" charset="0"/>
                <a:cs typeface="Times New Roman" panose="02020603050405020304" pitchFamily="18" charset="0"/>
              </a:rPr>
              <a:t>Figure 1 CAD Model of Chassis</a:t>
            </a:r>
          </a:p>
        </p:txBody>
      </p:sp>
      <p:sp>
        <p:nvSpPr>
          <p:cNvPr id="49" name="Text Box 8">
            <a:extLst>
              <a:ext uri="{FF2B5EF4-FFF2-40B4-BE49-F238E27FC236}">
                <a16:creationId xmlns:a16="http://schemas.microsoft.com/office/drawing/2014/main" id="{A514947F-0B55-461E-8D21-0E13EDF68B2E}"/>
              </a:ext>
            </a:extLst>
          </p:cNvPr>
          <p:cNvSpPr txBox="1">
            <a:spLocks noChangeArrowheads="1"/>
          </p:cNvSpPr>
          <p:nvPr/>
        </p:nvSpPr>
        <p:spPr bwMode="auto">
          <a:xfrm>
            <a:off x="178890" y="23180102"/>
            <a:ext cx="6415087" cy="55698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40000"/>
              </a:spcBef>
            </a:pPr>
            <a:r>
              <a:rPr lang="en-AU" altLang="en-US" sz="3600" b="1" dirty="0"/>
              <a:t>Physical Testing </a:t>
            </a:r>
          </a:p>
          <a:p>
            <a:pPr algn="just">
              <a:spcBef>
                <a:spcPct val="40000"/>
              </a:spcBef>
            </a:pPr>
            <a:r>
              <a:rPr lang="en-AU" altLang="en-US" sz="2800" dirty="0"/>
              <a:t>Physical testing is processed to verify FE model by comparing torsional stiffness of CAD model and real one. Virtual Model has been modified several times by until all components used in real testing are added and its stiffness is close to the testing results, shown in Figure 2-3. Because of lockdown, it’s a simplify model</a:t>
            </a:r>
          </a:p>
        </p:txBody>
      </p:sp>
      <p:pic>
        <p:nvPicPr>
          <p:cNvPr id="35" name="图片 34">
            <a:extLst>
              <a:ext uri="{FF2B5EF4-FFF2-40B4-BE49-F238E27FC236}">
                <a16:creationId xmlns:a16="http://schemas.microsoft.com/office/drawing/2014/main" id="{10256A10-17F7-4502-BFA5-904BCA7DDD36}"/>
              </a:ext>
            </a:extLst>
          </p:cNvPr>
          <p:cNvPicPr>
            <a:picLocks noChangeAspect="1"/>
          </p:cNvPicPr>
          <p:nvPr/>
        </p:nvPicPr>
        <p:blipFill>
          <a:blip r:embed="rId7"/>
          <a:stretch>
            <a:fillRect/>
          </a:stretch>
        </p:blipFill>
        <p:spPr>
          <a:xfrm>
            <a:off x="7634555" y="10356284"/>
            <a:ext cx="5646697" cy="3711972"/>
          </a:xfrm>
          <a:prstGeom prst="rect">
            <a:avLst/>
          </a:prstGeom>
        </p:spPr>
      </p:pic>
      <p:sp>
        <p:nvSpPr>
          <p:cNvPr id="52" name="文本框 51">
            <a:extLst>
              <a:ext uri="{FF2B5EF4-FFF2-40B4-BE49-F238E27FC236}">
                <a16:creationId xmlns:a16="http://schemas.microsoft.com/office/drawing/2014/main" id="{F8A8DDB7-650F-4908-8043-E64F2D24A7D9}"/>
              </a:ext>
            </a:extLst>
          </p:cNvPr>
          <p:cNvSpPr txBox="1"/>
          <p:nvPr/>
        </p:nvSpPr>
        <p:spPr>
          <a:xfrm>
            <a:off x="7740046" y="14141742"/>
            <a:ext cx="5638800" cy="400110"/>
          </a:xfrm>
          <a:prstGeom prst="rect">
            <a:avLst/>
          </a:prstGeom>
          <a:noFill/>
        </p:spPr>
        <p:txBody>
          <a:bodyPr wrap="square" rtlCol="0">
            <a:spAutoFit/>
          </a:bodyPr>
          <a:lstStyle/>
          <a:p>
            <a:pPr algn="ctr"/>
            <a:r>
              <a:rPr lang="en-GB" sz="2000" i="1" dirty="0">
                <a:latin typeface="Times New Roman" panose="02020603050405020304" pitchFamily="18" charset="0"/>
                <a:cs typeface="Times New Roman" panose="02020603050405020304" pitchFamily="18" charset="0"/>
              </a:rPr>
              <a:t>Figure 2 Modified Model</a:t>
            </a:r>
          </a:p>
        </p:txBody>
      </p:sp>
      <p:pic>
        <p:nvPicPr>
          <p:cNvPr id="53" name="图片 52">
            <a:extLst>
              <a:ext uri="{FF2B5EF4-FFF2-40B4-BE49-F238E27FC236}">
                <a16:creationId xmlns:a16="http://schemas.microsoft.com/office/drawing/2014/main" id="{DC9BB45F-6FDD-4BD4-B5BB-A7E666E8CB6D}"/>
              </a:ext>
            </a:extLst>
          </p:cNvPr>
          <p:cNvPicPr/>
          <p:nvPr/>
        </p:nvPicPr>
        <p:blipFill>
          <a:blip r:embed="rId8"/>
          <a:stretch>
            <a:fillRect/>
          </a:stretch>
        </p:blipFill>
        <p:spPr>
          <a:xfrm>
            <a:off x="7642452" y="14572433"/>
            <a:ext cx="5694211" cy="3751479"/>
          </a:xfrm>
          <a:prstGeom prst="rect">
            <a:avLst/>
          </a:prstGeom>
        </p:spPr>
      </p:pic>
      <p:sp>
        <p:nvSpPr>
          <p:cNvPr id="56" name="文本框 55">
            <a:extLst>
              <a:ext uri="{FF2B5EF4-FFF2-40B4-BE49-F238E27FC236}">
                <a16:creationId xmlns:a16="http://schemas.microsoft.com/office/drawing/2014/main" id="{B8EEFF66-34A9-41CA-96C7-D00CC32DC6A7}"/>
              </a:ext>
            </a:extLst>
          </p:cNvPr>
          <p:cNvSpPr txBox="1"/>
          <p:nvPr/>
        </p:nvSpPr>
        <p:spPr>
          <a:xfrm>
            <a:off x="7684635" y="18474082"/>
            <a:ext cx="5638800" cy="707886"/>
          </a:xfrm>
          <a:prstGeom prst="rect">
            <a:avLst/>
          </a:prstGeom>
          <a:noFill/>
        </p:spPr>
        <p:txBody>
          <a:bodyPr wrap="square" rtlCol="0">
            <a:spAutoFit/>
          </a:bodyPr>
          <a:lstStyle/>
          <a:p>
            <a:pPr algn="ctr"/>
            <a:r>
              <a:rPr lang="en-GB" sz="2000" i="1" dirty="0">
                <a:latin typeface="Times New Roman" panose="02020603050405020304" pitchFamily="18" charset="0"/>
                <a:cs typeface="Times New Roman" panose="02020603050405020304" pitchFamily="18" charset="0"/>
              </a:rPr>
              <a:t>Figure 3 Stiffness Comparation between CAD Model and Real Chassis</a:t>
            </a:r>
          </a:p>
        </p:txBody>
      </p:sp>
      <p:graphicFrame>
        <p:nvGraphicFramePr>
          <p:cNvPr id="57" name="表格 57">
            <a:extLst>
              <a:ext uri="{FF2B5EF4-FFF2-40B4-BE49-F238E27FC236}">
                <a16:creationId xmlns:a16="http://schemas.microsoft.com/office/drawing/2014/main" id="{D3776653-A2CA-49F9-9C14-63CE59B1A87A}"/>
              </a:ext>
            </a:extLst>
          </p:cNvPr>
          <p:cNvGraphicFramePr>
            <a:graphicFrameLocks noGrp="1"/>
          </p:cNvGraphicFramePr>
          <p:nvPr>
            <p:extLst>
              <p:ext uri="{D42A27DB-BD31-4B8C-83A1-F6EECF244321}">
                <p14:modId xmlns:p14="http://schemas.microsoft.com/office/powerpoint/2010/main" val="1628433613"/>
              </p:ext>
            </p:extLst>
          </p:nvPr>
        </p:nvGraphicFramePr>
        <p:xfrm>
          <a:off x="14987225" y="18998060"/>
          <a:ext cx="5803065" cy="1889760"/>
        </p:xfrm>
        <a:graphic>
          <a:graphicData uri="http://schemas.openxmlformats.org/drawingml/2006/table">
            <a:tbl>
              <a:tblPr firstRow="1" bandRow="1">
                <a:tableStyleId>{073A0DAA-6AF3-43AB-8588-CEC1D06C72B9}</a:tableStyleId>
              </a:tblPr>
              <a:tblGrid>
                <a:gridCol w="1452520">
                  <a:extLst>
                    <a:ext uri="{9D8B030D-6E8A-4147-A177-3AD203B41FA5}">
                      <a16:colId xmlns:a16="http://schemas.microsoft.com/office/drawing/2014/main" val="2210783459"/>
                    </a:ext>
                  </a:extLst>
                </a:gridCol>
                <a:gridCol w="2023353">
                  <a:extLst>
                    <a:ext uri="{9D8B030D-6E8A-4147-A177-3AD203B41FA5}">
                      <a16:colId xmlns:a16="http://schemas.microsoft.com/office/drawing/2014/main" val="3901610497"/>
                    </a:ext>
                  </a:extLst>
                </a:gridCol>
                <a:gridCol w="2327192">
                  <a:extLst>
                    <a:ext uri="{9D8B030D-6E8A-4147-A177-3AD203B41FA5}">
                      <a16:colId xmlns:a16="http://schemas.microsoft.com/office/drawing/2014/main" val="3832562215"/>
                    </a:ext>
                  </a:extLst>
                </a:gridCol>
              </a:tblGrid>
              <a:tr h="370840">
                <a:tc>
                  <a:txBody>
                    <a:bodyPr/>
                    <a:lstStyle/>
                    <a:p>
                      <a:endParaRPr lang="en-GB"/>
                    </a:p>
                  </a:txBody>
                  <a:tcPr/>
                </a:tc>
                <a:tc>
                  <a:txBody>
                    <a:bodyPr/>
                    <a:lstStyle/>
                    <a:p>
                      <a:r>
                        <a:rPr lang="en-GB" sz="2800" dirty="0">
                          <a:latin typeface="Arial" panose="020B0604020202020204" pitchFamily="34" charset="0"/>
                          <a:cs typeface="Arial" panose="020B0604020202020204" pitchFamily="34" charset="0"/>
                        </a:rPr>
                        <a:t>Original Model</a:t>
                      </a:r>
                    </a:p>
                  </a:txBody>
                  <a:tcPr/>
                </a:tc>
                <a:tc>
                  <a:txBody>
                    <a:bodyPr/>
                    <a:lstStyle/>
                    <a:p>
                      <a:r>
                        <a:rPr lang="en-GB" sz="2800" dirty="0">
                          <a:latin typeface="Arial" panose="020B0604020202020204" pitchFamily="34" charset="0"/>
                          <a:cs typeface="Arial" panose="020B0604020202020204" pitchFamily="34" charset="0"/>
                        </a:rPr>
                        <a:t>Lightweight Model</a:t>
                      </a:r>
                    </a:p>
                  </a:txBody>
                  <a:tcPr/>
                </a:tc>
                <a:extLst>
                  <a:ext uri="{0D108BD9-81ED-4DB2-BD59-A6C34878D82A}">
                    <a16:rowId xmlns:a16="http://schemas.microsoft.com/office/drawing/2014/main" val="3659421009"/>
                  </a:ext>
                </a:extLst>
              </a:tr>
              <a:tr h="370840">
                <a:tc>
                  <a:txBody>
                    <a:bodyPr/>
                    <a:lstStyle/>
                    <a:p>
                      <a:r>
                        <a:rPr lang="en-GB" sz="2800" dirty="0">
                          <a:latin typeface="Arial" panose="020B0604020202020204" pitchFamily="34" charset="0"/>
                          <a:cs typeface="Arial" panose="020B0604020202020204" pitchFamily="34" charset="0"/>
                        </a:rPr>
                        <a:t>Mass</a:t>
                      </a:r>
                    </a:p>
                    <a:p>
                      <a:r>
                        <a:rPr lang="en-GB" sz="2800" dirty="0">
                          <a:latin typeface="Arial" panose="020B0604020202020204" pitchFamily="34" charset="0"/>
                          <a:cs typeface="Arial" panose="020B0604020202020204" pitchFamily="34" charset="0"/>
                        </a:rPr>
                        <a:t>/grams</a:t>
                      </a:r>
                    </a:p>
                  </a:txBody>
                  <a:tcPr/>
                </a:tc>
                <a:tc>
                  <a:txBody>
                    <a:bodyPr/>
                    <a:lstStyle/>
                    <a:p>
                      <a:r>
                        <a:rPr lang="en-GB" sz="2800" dirty="0">
                          <a:latin typeface="Arial" panose="020B0604020202020204" pitchFamily="34" charset="0"/>
                          <a:cs typeface="Arial" panose="020B0604020202020204" pitchFamily="34" charset="0"/>
                        </a:rPr>
                        <a:t>21958.59</a:t>
                      </a:r>
                    </a:p>
                  </a:txBody>
                  <a:tcPr/>
                </a:tc>
                <a:tc>
                  <a:txBody>
                    <a:bodyPr/>
                    <a:lstStyle/>
                    <a:p>
                      <a:r>
                        <a:rPr lang="en-GB" sz="2800" dirty="0">
                          <a:latin typeface="Arial" panose="020B0604020202020204" pitchFamily="34" charset="0"/>
                          <a:cs typeface="Arial" panose="020B0604020202020204" pitchFamily="34" charset="0"/>
                        </a:rPr>
                        <a:t>19837.71 </a:t>
                      </a:r>
                    </a:p>
                    <a:p>
                      <a:r>
                        <a:rPr lang="en-GB" sz="2800" dirty="0">
                          <a:latin typeface="Arial" panose="020B0604020202020204" pitchFamily="34" charset="0"/>
                          <a:cs typeface="Arial" panose="020B0604020202020204" pitchFamily="34" charset="0"/>
                        </a:rPr>
                        <a:t>(9.7%↓)</a:t>
                      </a:r>
                    </a:p>
                  </a:txBody>
                  <a:tcPr/>
                </a:tc>
                <a:extLst>
                  <a:ext uri="{0D108BD9-81ED-4DB2-BD59-A6C34878D82A}">
                    <a16:rowId xmlns:a16="http://schemas.microsoft.com/office/drawing/2014/main" val="413669170"/>
                  </a:ext>
                </a:extLst>
              </a:tr>
            </a:tbl>
          </a:graphicData>
        </a:graphic>
      </p:graphicFrame>
      <p:sp>
        <p:nvSpPr>
          <p:cNvPr id="61" name="Text Box 8">
            <a:extLst>
              <a:ext uri="{FF2B5EF4-FFF2-40B4-BE49-F238E27FC236}">
                <a16:creationId xmlns:a16="http://schemas.microsoft.com/office/drawing/2014/main" id="{22EC9D4A-0264-4ADA-A041-2AD79DBD0F05}"/>
              </a:ext>
            </a:extLst>
          </p:cNvPr>
          <p:cNvSpPr txBox="1">
            <a:spLocks noChangeArrowheads="1"/>
          </p:cNvSpPr>
          <p:nvPr/>
        </p:nvSpPr>
        <p:spPr bwMode="auto">
          <a:xfrm>
            <a:off x="14723394" y="21224401"/>
            <a:ext cx="6415087" cy="38463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40000"/>
              </a:spcBef>
            </a:pPr>
            <a:r>
              <a:rPr lang="en-AU" altLang="en-US" sz="3600" b="1" dirty="0"/>
              <a:t>Cost</a:t>
            </a:r>
          </a:p>
          <a:p>
            <a:pPr algn="just">
              <a:spcBef>
                <a:spcPct val="40000"/>
              </a:spcBef>
            </a:pPr>
            <a:r>
              <a:rPr lang="en-AU" altLang="en-US" sz="2800" dirty="0"/>
              <a:t>A rough calculation about  the cost of lightweight model because the lockdown. Results indicates that the lightweight model is £120.20-£120.75 more expensive. Some prices[3] are shown in </a:t>
            </a:r>
            <a:r>
              <a:rPr lang="en-AU" altLang="en-US" sz="2800" i="1" dirty="0"/>
              <a:t>Figure 5</a:t>
            </a:r>
            <a:r>
              <a:rPr lang="en-AU" altLang="en-US" sz="2800" dirty="0"/>
              <a:t>.</a:t>
            </a:r>
          </a:p>
        </p:txBody>
      </p:sp>
      <p:pic>
        <p:nvPicPr>
          <p:cNvPr id="62" name="图片 61">
            <a:extLst>
              <a:ext uri="{FF2B5EF4-FFF2-40B4-BE49-F238E27FC236}">
                <a16:creationId xmlns:a16="http://schemas.microsoft.com/office/drawing/2014/main" id="{335F9A42-E151-40FB-896C-7438CC4FE010}"/>
              </a:ext>
            </a:extLst>
          </p:cNvPr>
          <p:cNvPicPr/>
          <p:nvPr/>
        </p:nvPicPr>
        <p:blipFill>
          <a:blip r:embed="rId9"/>
          <a:stretch>
            <a:fillRect/>
          </a:stretch>
        </p:blipFill>
        <p:spPr>
          <a:xfrm>
            <a:off x="7684634" y="19351096"/>
            <a:ext cx="5638799" cy="4606793"/>
          </a:xfrm>
          <a:prstGeom prst="rect">
            <a:avLst/>
          </a:prstGeom>
        </p:spPr>
      </p:pic>
      <p:sp>
        <p:nvSpPr>
          <p:cNvPr id="63" name="文本框 62">
            <a:extLst>
              <a:ext uri="{FF2B5EF4-FFF2-40B4-BE49-F238E27FC236}">
                <a16:creationId xmlns:a16="http://schemas.microsoft.com/office/drawing/2014/main" id="{372C376B-AB2A-40B1-95BB-AA53DF094B4B}"/>
              </a:ext>
            </a:extLst>
          </p:cNvPr>
          <p:cNvSpPr txBox="1"/>
          <p:nvPr/>
        </p:nvSpPr>
        <p:spPr>
          <a:xfrm>
            <a:off x="7732149" y="23983490"/>
            <a:ext cx="5638800" cy="1015663"/>
          </a:xfrm>
          <a:prstGeom prst="rect">
            <a:avLst/>
          </a:prstGeom>
          <a:noFill/>
        </p:spPr>
        <p:txBody>
          <a:bodyPr wrap="square" rtlCol="0">
            <a:spAutoFit/>
          </a:bodyPr>
          <a:lstStyle/>
          <a:p>
            <a:pPr algn="ctr"/>
            <a:r>
              <a:rPr lang="en-GB" sz="2000" i="1" dirty="0">
                <a:latin typeface="Times New Roman" panose="02020603050405020304" pitchFamily="18" charset="0"/>
                <a:cs typeface="Times New Roman" panose="02020603050405020304" pitchFamily="18" charset="0"/>
              </a:rPr>
              <a:t>Figure 4 Lightweight Results of Rear Model: CAD model and FEA Displacements Results of Original (a)(c) and Lightweight Model (b)(d)</a:t>
            </a:r>
          </a:p>
        </p:txBody>
      </p:sp>
      <p:sp>
        <p:nvSpPr>
          <p:cNvPr id="66" name="文本框 65">
            <a:extLst>
              <a:ext uri="{FF2B5EF4-FFF2-40B4-BE49-F238E27FC236}">
                <a16:creationId xmlns:a16="http://schemas.microsoft.com/office/drawing/2014/main" id="{1992255A-E12D-47FC-B00F-B52AD8988404}"/>
              </a:ext>
            </a:extLst>
          </p:cNvPr>
          <p:cNvSpPr txBox="1"/>
          <p:nvPr/>
        </p:nvSpPr>
        <p:spPr>
          <a:xfrm>
            <a:off x="16349097" y="18353758"/>
            <a:ext cx="6046211" cy="400110"/>
          </a:xfrm>
          <a:prstGeom prst="rect">
            <a:avLst/>
          </a:prstGeom>
          <a:noFill/>
        </p:spPr>
        <p:txBody>
          <a:bodyPr wrap="square" rtlCol="0">
            <a:spAutoFit/>
          </a:bodyPr>
          <a:lstStyle/>
          <a:p>
            <a:r>
              <a:rPr lang="en-GB" sz="2000" dirty="0">
                <a:latin typeface="Times New Roman" panose="02020603050405020304" pitchFamily="18" charset="0"/>
                <a:cs typeface="Times New Roman" panose="02020603050405020304" pitchFamily="18" charset="0"/>
              </a:rPr>
              <a:t>Table 1 Lightweight Results </a:t>
            </a:r>
          </a:p>
        </p:txBody>
      </p:sp>
      <p:pic>
        <p:nvPicPr>
          <p:cNvPr id="67" name="图片 66">
            <a:extLst>
              <a:ext uri="{FF2B5EF4-FFF2-40B4-BE49-F238E27FC236}">
                <a16:creationId xmlns:a16="http://schemas.microsoft.com/office/drawing/2014/main" id="{8C069000-EF29-4033-BC79-CCE4DAD2EDFD}"/>
              </a:ext>
            </a:extLst>
          </p:cNvPr>
          <p:cNvPicPr/>
          <p:nvPr/>
        </p:nvPicPr>
        <p:blipFill>
          <a:blip r:embed="rId10"/>
          <a:stretch>
            <a:fillRect/>
          </a:stretch>
        </p:blipFill>
        <p:spPr>
          <a:xfrm>
            <a:off x="7642452" y="25053496"/>
            <a:ext cx="5736394" cy="2763834"/>
          </a:xfrm>
          <a:prstGeom prst="rect">
            <a:avLst/>
          </a:prstGeom>
        </p:spPr>
      </p:pic>
      <p:sp>
        <p:nvSpPr>
          <p:cNvPr id="68" name="文本框 67">
            <a:extLst>
              <a:ext uri="{FF2B5EF4-FFF2-40B4-BE49-F238E27FC236}">
                <a16:creationId xmlns:a16="http://schemas.microsoft.com/office/drawing/2014/main" id="{F2E1116D-F2DE-45B2-99CC-82D0FEC212FC}"/>
              </a:ext>
            </a:extLst>
          </p:cNvPr>
          <p:cNvSpPr txBox="1"/>
          <p:nvPr/>
        </p:nvSpPr>
        <p:spPr>
          <a:xfrm>
            <a:off x="7634555" y="27817330"/>
            <a:ext cx="5638800" cy="707886"/>
          </a:xfrm>
          <a:prstGeom prst="rect">
            <a:avLst/>
          </a:prstGeom>
          <a:noFill/>
        </p:spPr>
        <p:txBody>
          <a:bodyPr wrap="square" rtlCol="0">
            <a:spAutoFit/>
          </a:bodyPr>
          <a:lstStyle/>
          <a:p>
            <a:pPr algn="ctr"/>
            <a:r>
              <a:rPr lang="en-GB" sz="2000" i="1" dirty="0">
                <a:latin typeface="Times New Roman" panose="02020603050405020304" pitchFamily="18" charset="0"/>
                <a:cs typeface="Times New Roman" panose="02020603050405020304" pitchFamily="18" charset="0"/>
              </a:rPr>
              <a:t>Figure 5 Price of Steel Tube (a), Al Tube (b) and DP420NS Adhesive (c)</a:t>
            </a:r>
          </a:p>
        </p:txBody>
      </p:sp>
    </p:spTree>
    <p:extLst>
      <p:ext uri="{BB962C8B-B14F-4D97-AF65-F5344CB8AC3E}">
        <p14:creationId xmlns:p14="http://schemas.microsoft.com/office/powerpoint/2010/main" val="103272724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469</TotalTime>
  <Words>627</Words>
  <Application>Microsoft Office PowerPoint</Application>
  <PresentationFormat>自定义</PresentationFormat>
  <Paragraphs>44</Paragraphs>
  <Slides>1</Slides>
  <Notes>1</Notes>
  <HiddenSlides>0</HiddenSlides>
  <MMClips>0</MMClips>
  <ScaleCrop>false</ScaleCrop>
  <HeadingPairs>
    <vt:vector size="6" baseType="variant">
      <vt:variant>
        <vt:lpstr>已用的字体</vt:lpstr>
      </vt:variant>
      <vt:variant>
        <vt:i4>5</vt:i4>
      </vt:variant>
      <vt:variant>
        <vt:lpstr>主题</vt:lpstr>
      </vt:variant>
      <vt:variant>
        <vt:i4>1</vt:i4>
      </vt:variant>
      <vt:variant>
        <vt:lpstr>幻灯片标题</vt:lpstr>
      </vt:variant>
      <vt:variant>
        <vt:i4>1</vt:i4>
      </vt:variant>
    </vt:vector>
  </HeadingPairs>
  <TitlesOfParts>
    <vt:vector size="7" baseType="lpstr">
      <vt:lpstr>Arial</vt:lpstr>
      <vt:lpstr>Calibri</vt:lpstr>
      <vt:lpstr>Calibri Light</vt:lpstr>
      <vt:lpstr>Georgia</vt:lpstr>
      <vt:lpstr>Times New Roman</vt:lpstr>
      <vt:lpstr>Office Theme</vt:lpstr>
      <vt:lpstr>PowerPoint 演示文稿</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岩 李</cp:lastModifiedBy>
  <cp:revision>45</cp:revision>
  <dcterms:created xsi:type="dcterms:W3CDTF">2016-02-25T08:27:32Z</dcterms:created>
  <dcterms:modified xsi:type="dcterms:W3CDTF">2020-05-04T01:41:43Z</dcterms:modified>
</cp:coreProperties>
</file>