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2"/>
  </p:notesMasterIdLst>
  <p:sldIdLst>
    <p:sldId id="266" r:id="rId5"/>
    <p:sldId id="311" r:id="rId6"/>
    <p:sldId id="309" r:id="rId7"/>
    <p:sldId id="310" r:id="rId8"/>
    <p:sldId id="308" r:id="rId9"/>
    <p:sldId id="312" r:id="rId10"/>
    <p:sldId id="31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19" autoAdjust="0"/>
  </p:normalViewPr>
  <p:slideViewPr>
    <p:cSldViewPr snapToGrid="0">
      <p:cViewPr varScale="1">
        <p:scale>
          <a:sx n="83" d="100"/>
          <a:sy n="83" d="100"/>
        </p:scale>
        <p:origin x="45" y="3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094906-D15F-4F65-8F8C-3CC8378FD60F}" type="doc">
      <dgm:prSet loTypeId="urn:microsoft.com/office/officeart/2005/8/layout/hierarchy3" loCatId="hierarchy" qsTypeId="urn:microsoft.com/office/officeart/2005/8/quickstyle/simple1" qsCatId="simple" csTypeId="urn:microsoft.com/office/officeart/2005/8/colors/accent0_3" csCatId="mainScheme" phldr="1"/>
      <dgm:spPr/>
      <dgm:t>
        <a:bodyPr/>
        <a:lstStyle/>
        <a:p>
          <a:endParaRPr lang="en-US"/>
        </a:p>
      </dgm:t>
    </dgm:pt>
    <dgm:pt modelId="{F13CC0B7-255A-4E92-A32E-EE86F1369CAD}">
      <dgm:prSet/>
      <dgm:spPr/>
      <dgm:t>
        <a:bodyPr/>
        <a:lstStyle/>
        <a:p>
          <a:r>
            <a:rPr lang="en-GB" dirty="0"/>
            <a:t>Professional Cricket </a:t>
          </a:r>
          <a:endParaRPr lang="en-US" dirty="0"/>
        </a:p>
      </dgm:t>
    </dgm:pt>
    <dgm:pt modelId="{4062E908-8BE5-4381-AA17-0626B424FC63}" type="parTrans" cxnId="{F3831A8F-22EA-49B6-A245-4D072F92ED10}">
      <dgm:prSet/>
      <dgm:spPr/>
      <dgm:t>
        <a:bodyPr/>
        <a:lstStyle/>
        <a:p>
          <a:endParaRPr lang="en-US"/>
        </a:p>
      </dgm:t>
    </dgm:pt>
    <dgm:pt modelId="{A553F4E4-D01B-4D3E-A437-2AB14E73E58A}" type="sibTrans" cxnId="{F3831A8F-22EA-49B6-A245-4D072F92ED10}">
      <dgm:prSet/>
      <dgm:spPr/>
      <dgm:t>
        <a:bodyPr/>
        <a:lstStyle/>
        <a:p>
          <a:endParaRPr lang="en-US"/>
        </a:p>
      </dgm:t>
    </dgm:pt>
    <dgm:pt modelId="{60E6FA5F-9E3C-4C25-9947-187C87B8350B}">
      <dgm:prSet/>
      <dgm:spPr/>
      <dgm:t>
        <a:bodyPr/>
        <a:lstStyle/>
        <a:p>
          <a:r>
            <a:rPr lang="en-GB"/>
            <a:t>Mechanical Engineering</a:t>
          </a:r>
          <a:endParaRPr lang="en-US"/>
        </a:p>
      </dgm:t>
    </dgm:pt>
    <dgm:pt modelId="{F5274684-1413-43FF-ACF3-C78CA3B4332B}" type="parTrans" cxnId="{31B41D66-F9FB-4D4C-B637-627A306E39F1}">
      <dgm:prSet/>
      <dgm:spPr/>
      <dgm:t>
        <a:bodyPr/>
        <a:lstStyle/>
        <a:p>
          <a:endParaRPr lang="en-US"/>
        </a:p>
      </dgm:t>
    </dgm:pt>
    <dgm:pt modelId="{ED1A004A-848C-4E95-AD62-BCD394D5D842}" type="sibTrans" cxnId="{31B41D66-F9FB-4D4C-B637-627A306E39F1}">
      <dgm:prSet/>
      <dgm:spPr/>
      <dgm:t>
        <a:bodyPr/>
        <a:lstStyle/>
        <a:p>
          <a:endParaRPr lang="en-US"/>
        </a:p>
      </dgm:t>
    </dgm:pt>
    <dgm:pt modelId="{A84BAFD9-AEA9-46EA-AEA3-9A764CD939A1}" type="pres">
      <dgm:prSet presAssocID="{48094906-D15F-4F65-8F8C-3CC8378FD60F}" presName="diagram" presStyleCnt="0">
        <dgm:presLayoutVars>
          <dgm:chPref val="1"/>
          <dgm:dir/>
          <dgm:animOne val="branch"/>
          <dgm:animLvl val="lvl"/>
          <dgm:resizeHandles/>
        </dgm:presLayoutVars>
      </dgm:prSet>
      <dgm:spPr/>
    </dgm:pt>
    <dgm:pt modelId="{7A3C7979-8AA8-4686-83D0-F413BBADEB65}" type="pres">
      <dgm:prSet presAssocID="{F13CC0B7-255A-4E92-A32E-EE86F1369CAD}" presName="root" presStyleCnt="0"/>
      <dgm:spPr/>
    </dgm:pt>
    <dgm:pt modelId="{76F4C3DC-AE2E-46BC-8F2E-598BC896B564}" type="pres">
      <dgm:prSet presAssocID="{F13CC0B7-255A-4E92-A32E-EE86F1369CAD}" presName="rootComposite" presStyleCnt="0"/>
      <dgm:spPr/>
    </dgm:pt>
    <dgm:pt modelId="{5F84D523-007A-42EC-ABE7-D28B356CEA8E}" type="pres">
      <dgm:prSet presAssocID="{F13CC0B7-255A-4E92-A32E-EE86F1369CAD}" presName="rootText" presStyleLbl="node1" presStyleIdx="0" presStyleCnt="2"/>
      <dgm:spPr/>
    </dgm:pt>
    <dgm:pt modelId="{A831D3D4-55FE-4681-A42B-2BDE8381FBF9}" type="pres">
      <dgm:prSet presAssocID="{F13CC0B7-255A-4E92-A32E-EE86F1369CAD}" presName="rootConnector" presStyleLbl="node1" presStyleIdx="0" presStyleCnt="2"/>
      <dgm:spPr/>
    </dgm:pt>
    <dgm:pt modelId="{0C58002F-E907-4186-A379-9DEF5A49E6E7}" type="pres">
      <dgm:prSet presAssocID="{F13CC0B7-255A-4E92-A32E-EE86F1369CAD}" presName="childShape" presStyleCnt="0"/>
      <dgm:spPr/>
    </dgm:pt>
    <dgm:pt modelId="{F28A8E68-03EE-482D-85D8-6F04199F4BB5}" type="pres">
      <dgm:prSet presAssocID="{60E6FA5F-9E3C-4C25-9947-187C87B8350B}" presName="root" presStyleCnt="0"/>
      <dgm:spPr/>
    </dgm:pt>
    <dgm:pt modelId="{3AC2D271-48A8-4438-9C9B-7D3243183EE4}" type="pres">
      <dgm:prSet presAssocID="{60E6FA5F-9E3C-4C25-9947-187C87B8350B}" presName="rootComposite" presStyleCnt="0"/>
      <dgm:spPr/>
    </dgm:pt>
    <dgm:pt modelId="{6D5AEEAD-5F84-4D17-9703-18F8A3F6B887}" type="pres">
      <dgm:prSet presAssocID="{60E6FA5F-9E3C-4C25-9947-187C87B8350B}" presName="rootText" presStyleLbl="node1" presStyleIdx="1" presStyleCnt="2"/>
      <dgm:spPr/>
    </dgm:pt>
    <dgm:pt modelId="{81548A80-E05B-47F7-8E43-DA4F05CC2CD4}" type="pres">
      <dgm:prSet presAssocID="{60E6FA5F-9E3C-4C25-9947-187C87B8350B}" presName="rootConnector" presStyleLbl="node1" presStyleIdx="1" presStyleCnt="2"/>
      <dgm:spPr/>
    </dgm:pt>
    <dgm:pt modelId="{1A5F2929-8541-46DE-86DA-6FCE0BC1DE9E}" type="pres">
      <dgm:prSet presAssocID="{60E6FA5F-9E3C-4C25-9947-187C87B8350B}" presName="childShape" presStyleCnt="0"/>
      <dgm:spPr/>
    </dgm:pt>
  </dgm:ptLst>
  <dgm:cxnLst>
    <dgm:cxn modelId="{2F489A0D-122F-4EA1-B6CC-CAF17F3DC9DB}" type="presOf" srcId="{F13CC0B7-255A-4E92-A32E-EE86F1369CAD}" destId="{5F84D523-007A-42EC-ABE7-D28B356CEA8E}" srcOrd="0" destOrd="0" presId="urn:microsoft.com/office/officeart/2005/8/layout/hierarchy3"/>
    <dgm:cxn modelId="{31B41D66-F9FB-4D4C-B637-627A306E39F1}" srcId="{48094906-D15F-4F65-8F8C-3CC8378FD60F}" destId="{60E6FA5F-9E3C-4C25-9947-187C87B8350B}" srcOrd="1" destOrd="0" parTransId="{F5274684-1413-43FF-ACF3-C78CA3B4332B}" sibTransId="{ED1A004A-848C-4E95-AD62-BCD394D5D842}"/>
    <dgm:cxn modelId="{F3831A8F-22EA-49B6-A245-4D072F92ED10}" srcId="{48094906-D15F-4F65-8F8C-3CC8378FD60F}" destId="{F13CC0B7-255A-4E92-A32E-EE86F1369CAD}" srcOrd="0" destOrd="0" parTransId="{4062E908-8BE5-4381-AA17-0626B424FC63}" sibTransId="{A553F4E4-D01B-4D3E-A437-2AB14E73E58A}"/>
    <dgm:cxn modelId="{ECFAE5AF-A8D3-4ACD-B8A3-DD7512F32FAE}" type="presOf" srcId="{60E6FA5F-9E3C-4C25-9947-187C87B8350B}" destId="{6D5AEEAD-5F84-4D17-9703-18F8A3F6B887}" srcOrd="0" destOrd="0" presId="urn:microsoft.com/office/officeart/2005/8/layout/hierarchy3"/>
    <dgm:cxn modelId="{1B0B2CFB-FF07-44AD-B998-D8F9B1CF8FC3}" type="presOf" srcId="{F13CC0B7-255A-4E92-A32E-EE86F1369CAD}" destId="{A831D3D4-55FE-4681-A42B-2BDE8381FBF9}" srcOrd="1" destOrd="0" presId="urn:microsoft.com/office/officeart/2005/8/layout/hierarchy3"/>
    <dgm:cxn modelId="{7366A9FD-94E2-4F6F-947C-DDB0BFEC1FB4}" type="presOf" srcId="{60E6FA5F-9E3C-4C25-9947-187C87B8350B}" destId="{81548A80-E05B-47F7-8E43-DA4F05CC2CD4}" srcOrd="1" destOrd="0" presId="urn:microsoft.com/office/officeart/2005/8/layout/hierarchy3"/>
    <dgm:cxn modelId="{BC5D35FF-B1C2-43AC-BDA3-A57B5E4ADD83}" type="presOf" srcId="{48094906-D15F-4F65-8F8C-3CC8378FD60F}" destId="{A84BAFD9-AEA9-46EA-AEA3-9A764CD939A1}" srcOrd="0" destOrd="0" presId="urn:microsoft.com/office/officeart/2005/8/layout/hierarchy3"/>
    <dgm:cxn modelId="{07D8392F-DE07-4329-A6B1-F6318C26B03E}" type="presParOf" srcId="{A84BAFD9-AEA9-46EA-AEA3-9A764CD939A1}" destId="{7A3C7979-8AA8-4686-83D0-F413BBADEB65}" srcOrd="0" destOrd="0" presId="urn:microsoft.com/office/officeart/2005/8/layout/hierarchy3"/>
    <dgm:cxn modelId="{19FA1AD1-D296-4ECD-8B1B-889F19E4A902}" type="presParOf" srcId="{7A3C7979-8AA8-4686-83D0-F413BBADEB65}" destId="{76F4C3DC-AE2E-46BC-8F2E-598BC896B564}" srcOrd="0" destOrd="0" presId="urn:microsoft.com/office/officeart/2005/8/layout/hierarchy3"/>
    <dgm:cxn modelId="{02570AA2-9EE9-4AA0-AF3B-4A6EF8979780}" type="presParOf" srcId="{76F4C3DC-AE2E-46BC-8F2E-598BC896B564}" destId="{5F84D523-007A-42EC-ABE7-D28B356CEA8E}" srcOrd="0" destOrd="0" presId="urn:microsoft.com/office/officeart/2005/8/layout/hierarchy3"/>
    <dgm:cxn modelId="{62149BD1-F864-4364-923E-CEAA8CA78921}" type="presParOf" srcId="{76F4C3DC-AE2E-46BC-8F2E-598BC896B564}" destId="{A831D3D4-55FE-4681-A42B-2BDE8381FBF9}" srcOrd="1" destOrd="0" presId="urn:microsoft.com/office/officeart/2005/8/layout/hierarchy3"/>
    <dgm:cxn modelId="{0A979753-2F17-4551-B3CB-06BC426B7162}" type="presParOf" srcId="{7A3C7979-8AA8-4686-83D0-F413BBADEB65}" destId="{0C58002F-E907-4186-A379-9DEF5A49E6E7}" srcOrd="1" destOrd="0" presId="urn:microsoft.com/office/officeart/2005/8/layout/hierarchy3"/>
    <dgm:cxn modelId="{81AB0942-7EB4-420B-8DCA-EC5487EBBC90}" type="presParOf" srcId="{A84BAFD9-AEA9-46EA-AEA3-9A764CD939A1}" destId="{F28A8E68-03EE-482D-85D8-6F04199F4BB5}" srcOrd="1" destOrd="0" presId="urn:microsoft.com/office/officeart/2005/8/layout/hierarchy3"/>
    <dgm:cxn modelId="{D011F6BB-5AFE-4ADC-A2E3-9AB9980A2271}" type="presParOf" srcId="{F28A8E68-03EE-482D-85D8-6F04199F4BB5}" destId="{3AC2D271-48A8-4438-9C9B-7D3243183EE4}" srcOrd="0" destOrd="0" presId="urn:microsoft.com/office/officeart/2005/8/layout/hierarchy3"/>
    <dgm:cxn modelId="{00DE12D3-4EA3-484C-B064-A81D4B9DCF68}" type="presParOf" srcId="{3AC2D271-48A8-4438-9C9B-7D3243183EE4}" destId="{6D5AEEAD-5F84-4D17-9703-18F8A3F6B887}" srcOrd="0" destOrd="0" presId="urn:microsoft.com/office/officeart/2005/8/layout/hierarchy3"/>
    <dgm:cxn modelId="{2065780D-F30D-4D54-8B87-136EBE0EDF58}" type="presParOf" srcId="{3AC2D271-48A8-4438-9C9B-7D3243183EE4}" destId="{81548A80-E05B-47F7-8E43-DA4F05CC2CD4}" srcOrd="1" destOrd="0" presId="urn:microsoft.com/office/officeart/2005/8/layout/hierarchy3"/>
    <dgm:cxn modelId="{17D188E6-ABF1-45CB-BDFC-A3C1EE2701D1}" type="presParOf" srcId="{F28A8E68-03EE-482D-85D8-6F04199F4BB5}" destId="{1A5F2929-8541-46DE-86DA-6FCE0BC1DE9E}"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A66772-F185-4D58-B8BB-E9370D7A7A2B}"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0FC4FFE-8987-4A26-B7F4-8A516F18ADAE}">
      <dgm:prSet/>
      <dgm:spPr/>
      <dgm:t>
        <a:bodyPr/>
        <a:lstStyle/>
        <a:p>
          <a:pPr>
            <a:lnSpc>
              <a:spcPct val="100000"/>
            </a:lnSpc>
            <a:defRPr cap="all"/>
          </a:pPr>
          <a:r>
            <a:rPr lang="en-US" dirty="0">
              <a:latin typeface="Arial" panose="020B0604020202020204" pitchFamily="34" charset="0"/>
              <a:cs typeface="Arial" panose="020B0604020202020204" pitchFamily="34" charset="0"/>
            </a:rPr>
            <a:t>The presentation should be supported by credible sources. </a:t>
          </a: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defRPr cap="all"/>
          </a:pPr>
          <a:r>
            <a:rPr lang="en-US" dirty="0">
              <a:latin typeface="Arial" panose="020B0604020202020204" pitchFamily="34" charset="0"/>
              <a:cs typeface="Arial" panose="020B0604020202020204" pitchFamily="34" charset="0"/>
            </a:rPr>
            <a:t>Look at credible newspapers for up-to-date points related to your chosen industry.</a:t>
          </a: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custT="1"/>
      <dgm:spPr/>
      <dgm:t>
        <a:bodyPr/>
        <a:lstStyle/>
        <a:p>
          <a:pPr>
            <a:lnSpc>
              <a:spcPct val="100000"/>
            </a:lnSpc>
            <a:defRPr cap="all"/>
          </a:pPr>
          <a:r>
            <a:rPr lang="en-US" sz="1400" dirty="0">
              <a:solidFill>
                <a:schemeClr val="tx1"/>
              </a:solidFill>
              <a:latin typeface="Arial" panose="020B0604020202020204" pitchFamily="34" charset="0"/>
              <a:cs typeface="Arial" panose="020B0604020202020204" pitchFamily="34" charset="0"/>
            </a:rPr>
            <a:t>Use the university library site to access the periodicals related to your chosen industry .</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B6056BFB-47D7-4C5F-BA11-2CB63C56A52D}" type="pres">
      <dgm:prSet presAssocID="{01A66772-F185-4D58-B8BB-E9370D7A7A2B}" presName="root" presStyleCnt="0">
        <dgm:presLayoutVars>
          <dgm:dir/>
          <dgm:resizeHandles val="exact"/>
        </dgm:presLayoutVars>
      </dgm:prSet>
      <dgm:spPr/>
    </dgm:pt>
    <dgm:pt modelId="{311B26C8-22B1-4363-B621-DD56FB7418C8}" type="pres">
      <dgm:prSet presAssocID="{40FC4FFE-8987-4A26-B7F4-8A516F18ADAE}" presName="compNode" presStyleCnt="0"/>
      <dgm:spPr/>
    </dgm:pt>
    <dgm:pt modelId="{A201D7A7-914C-4D24-8B82-EE40155AB0BE}" type="pres">
      <dgm:prSet presAssocID="{40FC4FFE-8987-4A26-B7F4-8A516F18ADAE}" presName="iconBgRect" presStyleLbl="bgShp" presStyleIdx="0" presStyleCnt="3"/>
      <dgm:spPr>
        <a:prstGeom prst="ellipse">
          <a:avLst/>
        </a:prstGeom>
      </dgm:spPr>
    </dgm:pt>
    <dgm:pt modelId="{8FA2F131-CD01-4CBD-B7A5-1B9B5E7F0402}" type="pres">
      <dgm:prSet presAssocID="{40FC4FFE-8987-4A26-B7F4-8A516F18ADAE}"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Pie chart"/>
        </a:ext>
      </dgm:extLst>
    </dgm:pt>
    <dgm:pt modelId="{F755F00C-B2DB-4097-B4BC-8F1BACC938B7}" type="pres">
      <dgm:prSet presAssocID="{40FC4FFE-8987-4A26-B7F4-8A516F18ADAE}" presName="spaceRect" presStyleCnt="0"/>
      <dgm:spPr/>
    </dgm:pt>
    <dgm:pt modelId="{08F4E96D-0DB6-4476-8C51-7CC7EC2F227B}" type="pres">
      <dgm:prSet presAssocID="{40FC4FFE-8987-4A26-B7F4-8A516F18ADAE}" presName="textRect" presStyleLbl="revTx" presStyleIdx="0" presStyleCnt="3">
        <dgm:presLayoutVars>
          <dgm:chMax val="1"/>
          <dgm:chPref val="1"/>
        </dgm:presLayoutVars>
      </dgm:prSet>
      <dgm:spPr/>
    </dgm:pt>
    <dgm:pt modelId="{5AB3C10D-885E-4522-AB39-7ED4318D191A}" type="pres">
      <dgm:prSet presAssocID="{5B62599A-5C9B-48E7-896E-EA782AC60C8B}" presName="sibTrans" presStyleCnt="0"/>
      <dgm:spPr/>
    </dgm:pt>
    <dgm:pt modelId="{2F278BF9-E1B2-4A1C-B065-C19A7B904219}" type="pres">
      <dgm:prSet presAssocID="{49225C73-1633-42F1-AB3B-7CB183E5F8B8}" presName="compNode" presStyleCnt="0"/>
      <dgm:spPr/>
    </dgm:pt>
    <dgm:pt modelId="{543C18BC-1989-44B2-9862-C670C61D3452}" type="pres">
      <dgm:prSet presAssocID="{49225C73-1633-42F1-AB3B-7CB183E5F8B8}" presName="iconBgRect" presStyleLbl="bgShp" presStyleIdx="1" presStyleCnt="3"/>
      <dgm:spPr>
        <a:prstGeom prst="ellipse">
          <a:avLst/>
        </a:prstGeom>
      </dgm:spPr>
    </dgm:pt>
    <dgm:pt modelId="{E94F35BC-9C76-400A-BBCA-0032259E2E5A}"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ullseye"/>
        </a:ext>
      </dgm:extLst>
    </dgm:pt>
    <dgm:pt modelId="{503A6D04-9ADD-43CC-9847-497CD48F2D11}" type="pres">
      <dgm:prSet presAssocID="{49225C73-1633-42F1-AB3B-7CB183E5F8B8}" presName="spaceRect" presStyleCnt="0"/>
      <dgm:spPr/>
    </dgm:pt>
    <dgm:pt modelId="{20363298-B2A6-463D-A7BE-F9F67404E389}" type="pres">
      <dgm:prSet presAssocID="{49225C73-1633-42F1-AB3B-7CB183E5F8B8}" presName="textRect" presStyleLbl="revTx" presStyleIdx="1" presStyleCnt="3">
        <dgm:presLayoutVars>
          <dgm:chMax val="1"/>
          <dgm:chPref val="1"/>
        </dgm:presLayoutVars>
      </dgm:prSet>
      <dgm:spPr/>
    </dgm:pt>
    <dgm:pt modelId="{A47947BB-708D-4F7E-B072-3C2E42B34B24}" type="pres">
      <dgm:prSet presAssocID="{9646853A-8964-4519-A5B1-0B7D18B2983D}" presName="sibTrans" presStyleCnt="0"/>
      <dgm:spPr/>
    </dgm:pt>
    <dgm:pt modelId="{BDCD0AC9-D564-4025-AD8A-36664A6CBE31}" type="pres">
      <dgm:prSet presAssocID="{1C383F32-22E8-4F62-A3E0-BDC3D5F48992}" presName="compNode" presStyleCnt="0"/>
      <dgm:spPr/>
    </dgm:pt>
    <dgm:pt modelId="{5BDDFF18-9AEC-4E5E-B9AA-33D86F01A63E}" type="pres">
      <dgm:prSet presAssocID="{1C383F32-22E8-4F62-A3E0-BDC3D5F48992}" presName="iconBgRect" presStyleLbl="bgShp" presStyleIdx="2" presStyleCnt="3"/>
      <dgm:spPr>
        <a:prstGeom prst="ellipse">
          <a:avLst/>
        </a:prstGeom>
      </dgm:spPr>
    </dgm:pt>
    <dgm:pt modelId="{F09AEBFF-D2D3-4FFF-AD65-C3CEAEEB10F2}"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opwatch"/>
        </a:ext>
      </dgm:extLst>
    </dgm:pt>
    <dgm:pt modelId="{F2EBFBCF-0520-415A-A886-3C4F90D208EF}" type="pres">
      <dgm:prSet presAssocID="{1C383F32-22E8-4F62-A3E0-BDC3D5F48992}" presName="spaceRect" presStyleCnt="0"/>
      <dgm:spPr/>
    </dgm:pt>
    <dgm:pt modelId="{AB9CAFAA-6939-48A6-A89B-19D1A94B9EA1}" type="pres">
      <dgm:prSet presAssocID="{1C383F32-22E8-4F62-A3E0-BDC3D5F48992}" presName="textRect" presStyleLbl="revTx" presStyleIdx="2" presStyleCnt="3">
        <dgm:presLayoutVars>
          <dgm:chMax val="1"/>
          <dgm:chPref val="1"/>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BA953D32-2DFF-47FE-AF26-C6B9E63D38DF}" type="presOf" srcId="{49225C73-1633-42F1-AB3B-7CB183E5F8B8}" destId="{20363298-B2A6-463D-A7BE-F9F67404E389}" srcOrd="0" destOrd="0" presId="urn:microsoft.com/office/officeart/2018/5/layout/IconLeafLabelList"/>
    <dgm:cxn modelId="{EC450542-0ED9-4BD6-9E85-5709B80794C5}" type="presOf" srcId="{01A66772-F185-4D58-B8BB-E9370D7A7A2B}" destId="{B6056BFB-47D7-4C5F-BA11-2CB63C56A52D}" srcOrd="0" destOrd="0" presId="urn:microsoft.com/office/officeart/2018/5/layout/IconLeafLabelList"/>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D55FAE9C-CF3C-44F3-9D1E-DE6DF574E6D9}" type="presOf" srcId="{1C383F32-22E8-4F62-A3E0-BDC3D5F48992}" destId="{AB9CAFAA-6939-48A6-A89B-19D1A94B9EA1}" srcOrd="0" destOrd="0" presId="urn:microsoft.com/office/officeart/2018/5/layout/IconLeafLabelList"/>
    <dgm:cxn modelId="{A85983B4-FADF-419C-BC71-B5F0871C3055}" type="presOf" srcId="{40FC4FFE-8987-4A26-B7F4-8A516F18ADAE}" destId="{08F4E96D-0DB6-4476-8C51-7CC7EC2F227B}" srcOrd="0" destOrd="0" presId="urn:microsoft.com/office/officeart/2018/5/layout/IconLeafLabelList"/>
    <dgm:cxn modelId="{A3E74EE8-8900-4EBD-8983-3BF0AFD6DCC7}" type="presParOf" srcId="{B6056BFB-47D7-4C5F-BA11-2CB63C56A52D}" destId="{311B26C8-22B1-4363-B621-DD56FB7418C8}" srcOrd="0" destOrd="0" presId="urn:microsoft.com/office/officeart/2018/5/layout/IconLeafLabelList"/>
    <dgm:cxn modelId="{044EA9E0-B51B-492A-BE32-015CEAD0BAC9}" type="presParOf" srcId="{311B26C8-22B1-4363-B621-DD56FB7418C8}" destId="{A201D7A7-914C-4D24-8B82-EE40155AB0BE}" srcOrd="0" destOrd="0" presId="urn:microsoft.com/office/officeart/2018/5/layout/IconLeafLabelList"/>
    <dgm:cxn modelId="{08373EC6-14CB-429D-9495-F32683B931D7}" type="presParOf" srcId="{311B26C8-22B1-4363-B621-DD56FB7418C8}" destId="{8FA2F131-CD01-4CBD-B7A5-1B9B5E7F0402}" srcOrd="1" destOrd="0" presId="urn:microsoft.com/office/officeart/2018/5/layout/IconLeafLabelList"/>
    <dgm:cxn modelId="{9AB500F0-62A2-4E73-B4F4-5056804C8D6A}" type="presParOf" srcId="{311B26C8-22B1-4363-B621-DD56FB7418C8}" destId="{F755F00C-B2DB-4097-B4BC-8F1BACC938B7}" srcOrd="2" destOrd="0" presId="urn:microsoft.com/office/officeart/2018/5/layout/IconLeafLabelList"/>
    <dgm:cxn modelId="{676606A7-6564-4CEB-ACE0-4FF9A3A04E67}" type="presParOf" srcId="{311B26C8-22B1-4363-B621-DD56FB7418C8}" destId="{08F4E96D-0DB6-4476-8C51-7CC7EC2F227B}" srcOrd="3" destOrd="0" presId="urn:microsoft.com/office/officeart/2018/5/layout/IconLeafLabelList"/>
    <dgm:cxn modelId="{EAE0F94A-A454-4049-84F7-9EC90E847A03}" type="presParOf" srcId="{B6056BFB-47D7-4C5F-BA11-2CB63C56A52D}" destId="{5AB3C10D-885E-4522-AB39-7ED4318D191A}" srcOrd="1" destOrd="0" presId="urn:microsoft.com/office/officeart/2018/5/layout/IconLeafLabelList"/>
    <dgm:cxn modelId="{B0B5B21A-5ADD-4500-9A67-9B26AF543EBA}" type="presParOf" srcId="{B6056BFB-47D7-4C5F-BA11-2CB63C56A52D}" destId="{2F278BF9-E1B2-4A1C-B065-C19A7B904219}" srcOrd="2" destOrd="0" presId="urn:microsoft.com/office/officeart/2018/5/layout/IconLeafLabelList"/>
    <dgm:cxn modelId="{11FEAF2C-54F7-4E9C-A1D6-5FA0BF7F3665}" type="presParOf" srcId="{2F278BF9-E1B2-4A1C-B065-C19A7B904219}" destId="{543C18BC-1989-44B2-9862-C670C61D3452}" srcOrd="0" destOrd="0" presId="urn:microsoft.com/office/officeart/2018/5/layout/IconLeafLabelList"/>
    <dgm:cxn modelId="{92C17ECB-A80D-4A0E-95CF-40A53D32275F}" type="presParOf" srcId="{2F278BF9-E1B2-4A1C-B065-C19A7B904219}" destId="{E94F35BC-9C76-400A-BBCA-0032259E2E5A}" srcOrd="1" destOrd="0" presId="urn:microsoft.com/office/officeart/2018/5/layout/IconLeafLabelList"/>
    <dgm:cxn modelId="{54E5AE33-4BE6-44E7-871B-1103A0BA7A56}" type="presParOf" srcId="{2F278BF9-E1B2-4A1C-B065-C19A7B904219}" destId="{503A6D04-9ADD-43CC-9847-497CD48F2D11}" srcOrd="2" destOrd="0" presId="urn:microsoft.com/office/officeart/2018/5/layout/IconLeafLabelList"/>
    <dgm:cxn modelId="{3575FCA0-4FCE-460A-8D84-2C767D311A20}" type="presParOf" srcId="{2F278BF9-E1B2-4A1C-B065-C19A7B904219}" destId="{20363298-B2A6-463D-A7BE-F9F67404E389}" srcOrd="3" destOrd="0" presId="urn:microsoft.com/office/officeart/2018/5/layout/IconLeafLabelList"/>
    <dgm:cxn modelId="{4FD22448-C17B-4C43-BAB3-A0B7AA9BCE0D}" type="presParOf" srcId="{B6056BFB-47D7-4C5F-BA11-2CB63C56A52D}" destId="{A47947BB-708D-4F7E-B072-3C2E42B34B24}" srcOrd="3" destOrd="0" presId="urn:microsoft.com/office/officeart/2018/5/layout/IconLeafLabelList"/>
    <dgm:cxn modelId="{75E30F4F-0E76-457B-9D4F-CDE27C2F7F77}" type="presParOf" srcId="{B6056BFB-47D7-4C5F-BA11-2CB63C56A52D}" destId="{BDCD0AC9-D564-4025-AD8A-36664A6CBE31}" srcOrd="4" destOrd="0" presId="urn:microsoft.com/office/officeart/2018/5/layout/IconLeafLabelList"/>
    <dgm:cxn modelId="{C6A367E7-6A7C-42CB-94E4-8EA78AEF87BF}" type="presParOf" srcId="{BDCD0AC9-D564-4025-AD8A-36664A6CBE31}" destId="{5BDDFF18-9AEC-4E5E-B9AA-33D86F01A63E}" srcOrd="0" destOrd="0" presId="urn:microsoft.com/office/officeart/2018/5/layout/IconLeafLabelList"/>
    <dgm:cxn modelId="{B180CBEB-FA9F-4E52-8CA3-A65CB80BB91B}" type="presParOf" srcId="{BDCD0AC9-D564-4025-AD8A-36664A6CBE31}" destId="{F09AEBFF-D2D3-4FFF-AD65-C3CEAEEB10F2}" srcOrd="1" destOrd="0" presId="urn:microsoft.com/office/officeart/2018/5/layout/IconLeafLabelList"/>
    <dgm:cxn modelId="{170B020E-1E19-4EB4-A72C-4FCF01A7DD7E}" type="presParOf" srcId="{BDCD0AC9-D564-4025-AD8A-36664A6CBE31}" destId="{F2EBFBCF-0520-415A-A886-3C4F90D208EF}" srcOrd="2" destOrd="0" presId="urn:microsoft.com/office/officeart/2018/5/layout/IconLeafLabelList"/>
    <dgm:cxn modelId="{CADD8F7D-722C-42A0-AF21-39A3559F8D7B}" type="presParOf" srcId="{BDCD0AC9-D564-4025-AD8A-36664A6CBE31}" destId="{AB9CAFAA-6939-48A6-A89B-19D1A94B9EA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4D523-007A-42EC-ABE7-D28B356CEA8E}">
      <dsp:nvSpPr>
        <dsp:cNvPr id="0" name=""/>
        <dsp:cNvSpPr/>
      </dsp:nvSpPr>
      <dsp:spPr>
        <a:xfrm>
          <a:off x="1227" y="775712"/>
          <a:ext cx="4469308" cy="2234654"/>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GB" sz="6500" kern="1200" dirty="0"/>
            <a:t>Professional Cricket </a:t>
          </a:r>
          <a:endParaRPr lang="en-US" sz="6500" kern="1200" dirty="0"/>
        </a:p>
      </dsp:txBody>
      <dsp:txXfrm>
        <a:off x="66678" y="841163"/>
        <a:ext cx="4338406" cy="2103752"/>
      </dsp:txXfrm>
    </dsp:sp>
    <dsp:sp modelId="{6D5AEEAD-5F84-4D17-9703-18F8A3F6B887}">
      <dsp:nvSpPr>
        <dsp:cNvPr id="0" name=""/>
        <dsp:cNvSpPr/>
      </dsp:nvSpPr>
      <dsp:spPr>
        <a:xfrm>
          <a:off x="5587863" y="775712"/>
          <a:ext cx="4469308" cy="2234654"/>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GB" sz="6500" kern="1200"/>
            <a:t>Mechanical Engineering</a:t>
          </a:r>
          <a:endParaRPr lang="en-US" sz="6500" kern="1200"/>
        </a:p>
      </dsp:txBody>
      <dsp:txXfrm>
        <a:off x="5653314" y="841163"/>
        <a:ext cx="4338406" cy="21037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1D7A7-914C-4D24-8B82-EE40155AB0BE}">
      <dsp:nvSpPr>
        <dsp:cNvPr id="0" name=""/>
        <dsp:cNvSpPr/>
      </dsp:nvSpPr>
      <dsp:spPr>
        <a:xfrm>
          <a:off x="616949" y="284289"/>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A2F131-CD01-4CBD-B7A5-1B9B5E7F0402}">
      <dsp:nvSpPr>
        <dsp:cNvPr id="0" name=""/>
        <dsp:cNvSpPr/>
      </dsp:nvSpPr>
      <dsp:spPr>
        <a:xfrm>
          <a:off x="1004512" y="671852"/>
          <a:ext cx="1043437" cy="104343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F4E96D-0DB6-4476-8C51-7CC7EC2F227B}">
      <dsp:nvSpPr>
        <dsp:cNvPr id="0" name=""/>
        <dsp:cNvSpPr/>
      </dsp:nvSpPr>
      <dsp:spPr>
        <a:xfrm>
          <a:off x="35606" y="2669290"/>
          <a:ext cx="298125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a:latin typeface="Arial" panose="020B0604020202020204" pitchFamily="34" charset="0"/>
              <a:cs typeface="Arial" panose="020B0604020202020204" pitchFamily="34" charset="0"/>
            </a:rPr>
            <a:t>The presentation should be supported by credible sources. </a:t>
          </a:r>
        </a:p>
      </dsp:txBody>
      <dsp:txXfrm>
        <a:off x="35606" y="2669290"/>
        <a:ext cx="2981250" cy="832500"/>
      </dsp:txXfrm>
    </dsp:sp>
    <dsp:sp modelId="{543C18BC-1989-44B2-9862-C670C61D3452}">
      <dsp:nvSpPr>
        <dsp:cNvPr id="0" name=""/>
        <dsp:cNvSpPr/>
      </dsp:nvSpPr>
      <dsp:spPr>
        <a:xfrm>
          <a:off x="4119918" y="284289"/>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4F35BC-9C76-400A-BBCA-0032259E2E5A}">
      <dsp:nvSpPr>
        <dsp:cNvPr id="0" name=""/>
        <dsp:cNvSpPr/>
      </dsp:nvSpPr>
      <dsp:spPr>
        <a:xfrm>
          <a:off x="4507481" y="671852"/>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363298-B2A6-463D-A7BE-F9F67404E389}">
      <dsp:nvSpPr>
        <dsp:cNvPr id="0" name=""/>
        <dsp:cNvSpPr/>
      </dsp:nvSpPr>
      <dsp:spPr>
        <a:xfrm>
          <a:off x="3538574" y="2669290"/>
          <a:ext cx="298125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a:latin typeface="Arial" panose="020B0604020202020204" pitchFamily="34" charset="0"/>
              <a:cs typeface="Arial" panose="020B0604020202020204" pitchFamily="34" charset="0"/>
            </a:rPr>
            <a:t>Look at credible newspapers for up-to-date points related to your chosen industry.</a:t>
          </a:r>
        </a:p>
      </dsp:txBody>
      <dsp:txXfrm>
        <a:off x="3538574" y="2669290"/>
        <a:ext cx="2981250" cy="832500"/>
      </dsp:txXfrm>
    </dsp:sp>
    <dsp:sp modelId="{5BDDFF18-9AEC-4E5E-B9AA-33D86F01A63E}">
      <dsp:nvSpPr>
        <dsp:cNvPr id="0" name=""/>
        <dsp:cNvSpPr/>
      </dsp:nvSpPr>
      <dsp:spPr>
        <a:xfrm>
          <a:off x="7622887" y="284289"/>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AEBFF-D2D3-4FFF-AD65-C3CEAEEB10F2}">
      <dsp:nvSpPr>
        <dsp:cNvPr id="0" name=""/>
        <dsp:cNvSpPr/>
      </dsp:nvSpPr>
      <dsp:spPr>
        <a:xfrm>
          <a:off x="8010450" y="671852"/>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9CAFAA-6939-48A6-A89B-19D1A94B9EA1}">
      <dsp:nvSpPr>
        <dsp:cNvPr id="0" name=""/>
        <dsp:cNvSpPr/>
      </dsp:nvSpPr>
      <dsp:spPr>
        <a:xfrm>
          <a:off x="7041543" y="2669290"/>
          <a:ext cx="298125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solidFill>
                <a:schemeClr val="tx1"/>
              </a:solidFill>
              <a:latin typeface="Arial" panose="020B0604020202020204" pitchFamily="34" charset="0"/>
              <a:cs typeface="Arial" panose="020B0604020202020204" pitchFamily="34" charset="0"/>
            </a:rPr>
            <a:t>Use the university library site to access the periodicals related to your chosen industry .</a:t>
          </a:r>
        </a:p>
      </dsp:txBody>
      <dsp:txXfrm>
        <a:off x="7041543" y="2669290"/>
        <a:ext cx="2981250" cy="8325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9A5DF0-F6BA-4491-BB86-A1736530169D}" type="datetimeFigureOut">
              <a:rPr lang="en-GB" smtClean="0"/>
              <a:t>18/10/2024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5E7EE3-E5D0-4B92-B1A5-04FC9CEFF9A6}" type="slidenum">
              <a:rPr lang="en-GB" smtClean="0"/>
              <a:t>‹#›</a:t>
            </a:fld>
            <a:endParaRPr lang="en-GB"/>
          </a:p>
        </p:txBody>
      </p:sp>
    </p:spTree>
    <p:extLst>
      <p:ext uri="{BB962C8B-B14F-4D97-AF65-F5344CB8AC3E}">
        <p14:creationId xmlns:p14="http://schemas.microsoft.com/office/powerpoint/2010/main" val="1686323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E7EE3-E5D0-4B92-B1A5-04FC9CEFF9A6}" type="slidenum">
              <a:rPr lang="en-GB" smtClean="0"/>
              <a:t>1</a:t>
            </a:fld>
            <a:endParaRPr lang="en-GB"/>
          </a:p>
        </p:txBody>
      </p:sp>
    </p:spTree>
    <p:extLst>
      <p:ext uri="{BB962C8B-B14F-4D97-AF65-F5344CB8AC3E}">
        <p14:creationId xmlns:p14="http://schemas.microsoft.com/office/powerpoint/2010/main" val="2718163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 the past few days and weeks there have been a number of news articles related to women’s roles in both these industries.  In your presentations, make reference to there being more emphasis on women working within these industries, but not so much (unless you find information stating otherwise) related to them developing into leadership roles. </a:t>
            </a:r>
          </a:p>
        </p:txBody>
      </p:sp>
      <p:sp>
        <p:nvSpPr>
          <p:cNvPr id="4" name="Slide Number Placeholder 3"/>
          <p:cNvSpPr>
            <a:spLocks noGrp="1"/>
          </p:cNvSpPr>
          <p:nvPr>
            <p:ph type="sldNum" sz="quarter" idx="5"/>
          </p:nvPr>
        </p:nvSpPr>
        <p:spPr/>
        <p:txBody>
          <a:bodyPr/>
          <a:lstStyle/>
          <a:p>
            <a:fld id="{0B5E7EE3-E5D0-4B92-B1A5-04FC9CEFF9A6}" type="slidenum">
              <a:rPr lang="en-GB" smtClean="0"/>
              <a:t>2</a:t>
            </a:fld>
            <a:endParaRPr lang="en-GB"/>
          </a:p>
        </p:txBody>
      </p:sp>
    </p:spTree>
    <p:extLst>
      <p:ext uri="{BB962C8B-B14F-4D97-AF65-F5344CB8AC3E}">
        <p14:creationId xmlns:p14="http://schemas.microsoft.com/office/powerpoint/2010/main" val="1589876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not going to tell you how many slides to include, but for guidance, you do need to include the following:  A cover slide with your name and student id, and the assignment title – look at the assignment specification for the title – do not create your own.</a:t>
            </a:r>
          </a:p>
          <a:p>
            <a:endParaRPr lang="en-GB" dirty="0"/>
          </a:p>
          <a:p>
            <a:r>
              <a:rPr lang="en-GB" dirty="0"/>
              <a:t>Introduction slide – this sets the scene and tells the audience what the presentation is about.  The presentation will be delivered online using Teams.  Students will be given presenter rights so that they can share their slides.  You need to be on screen at the start – for verification purposes.  After that, it is up to you whether you stay on screen or not.  </a:t>
            </a:r>
          </a:p>
          <a:p>
            <a:endParaRPr lang="en-GB" dirty="0"/>
          </a:p>
          <a:p>
            <a:r>
              <a:rPr lang="en-GB" dirty="0"/>
              <a:t>Avoid overly wordy slides.  </a:t>
            </a:r>
          </a:p>
          <a:p>
            <a:endParaRPr lang="en-GB" dirty="0"/>
          </a:p>
          <a:p>
            <a:r>
              <a:rPr lang="en-GB" dirty="0"/>
              <a:t>The conclusion should tie up your findings and act as the final precursor to the report.  </a:t>
            </a:r>
          </a:p>
          <a:p>
            <a:endParaRPr lang="en-GB" dirty="0"/>
          </a:p>
          <a:p>
            <a:r>
              <a:rPr lang="en-GB" dirty="0"/>
              <a:t>Do not refer to the reference list, just include it.  </a:t>
            </a:r>
          </a:p>
        </p:txBody>
      </p:sp>
      <p:sp>
        <p:nvSpPr>
          <p:cNvPr id="4" name="Slide Number Placeholder 3"/>
          <p:cNvSpPr>
            <a:spLocks noGrp="1"/>
          </p:cNvSpPr>
          <p:nvPr>
            <p:ph type="sldNum" sz="quarter" idx="5"/>
          </p:nvPr>
        </p:nvSpPr>
        <p:spPr/>
        <p:txBody>
          <a:bodyPr/>
          <a:lstStyle/>
          <a:p>
            <a:fld id="{0B5E7EE3-E5D0-4B92-B1A5-04FC9CEFF9A6}" type="slidenum">
              <a:rPr lang="en-GB" smtClean="0"/>
              <a:t>6</a:t>
            </a:fld>
            <a:endParaRPr lang="en-GB"/>
          </a:p>
        </p:txBody>
      </p:sp>
    </p:spTree>
    <p:extLst>
      <p:ext uri="{BB962C8B-B14F-4D97-AF65-F5344CB8AC3E}">
        <p14:creationId xmlns:p14="http://schemas.microsoft.com/office/powerpoint/2010/main" val="908894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10/18/2024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10/18/2024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10/18/2024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10/18/2024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10/18/2024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10/18/2024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10/18/2024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10/18/2024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10/18/2024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10/18/2024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dirty="0"/>
              <a:t>Assignment </a:t>
            </a:r>
            <a:br>
              <a:rPr lang="en-US" dirty="0"/>
            </a:br>
            <a:r>
              <a:rPr lang="en-US" dirty="0"/>
              <a:t>Guidance</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dirty="0">
                <a:latin typeface="Arial" panose="020B0604020202020204" pitchFamily="34" charset="0"/>
                <a:cs typeface="Arial" panose="020B0604020202020204" pitchFamily="34" charset="0"/>
              </a:rPr>
              <a:t>Assignment 1 – The presentation</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FA002D-4A94-227E-EAA9-971149A3268C}"/>
              </a:ext>
            </a:extLst>
          </p:cNvPr>
          <p:cNvSpPr>
            <a:spLocks noGrp="1"/>
          </p:cNvSpPr>
          <p:nvPr>
            <p:ph type="title"/>
          </p:nvPr>
        </p:nvSpPr>
        <p:spPr>
          <a:xfrm>
            <a:off x="643468" y="643467"/>
            <a:ext cx="3073550" cy="5126203"/>
          </a:xfrm>
        </p:spPr>
        <p:txBody>
          <a:bodyPr anchor="ctr">
            <a:normAutofit/>
          </a:bodyPr>
          <a:lstStyle/>
          <a:p>
            <a:pPr algn="r"/>
            <a:r>
              <a:rPr lang="en-GB" dirty="0"/>
              <a:t>Process</a:t>
            </a:r>
            <a:endParaRPr lang="en-GB"/>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6031ADD-2D96-6D4B-B0F2-E021DE53CC95}"/>
              </a:ext>
            </a:extLst>
          </p:cNvPr>
          <p:cNvSpPr>
            <a:spLocks noGrp="1"/>
          </p:cNvSpPr>
          <p:nvPr>
            <p:ph idx="1"/>
          </p:nvPr>
        </p:nvSpPr>
        <p:spPr>
          <a:xfrm>
            <a:off x="4363786" y="621697"/>
            <a:ext cx="6791894" cy="5147973"/>
          </a:xfrm>
        </p:spPr>
        <p:txBody>
          <a:bodyPr anchor="ctr">
            <a:normAutofit/>
          </a:bodyPr>
          <a:lstStyle/>
          <a:p>
            <a:r>
              <a:rPr lang="en-GB" dirty="0">
                <a:latin typeface="Arial" panose="020B0604020202020204" pitchFamily="34" charset="0"/>
                <a:cs typeface="Arial" panose="020B0604020202020204" pitchFamily="34" charset="0"/>
              </a:rPr>
              <a:t>Begin by researching your chosen industry</a:t>
            </a:r>
          </a:p>
          <a:p>
            <a:r>
              <a:rPr lang="en-GB" dirty="0">
                <a:latin typeface="Arial" panose="020B0604020202020204" pitchFamily="34" charset="0"/>
                <a:cs typeface="Arial" panose="020B0604020202020204" pitchFamily="34" charset="0"/>
              </a:rPr>
              <a:t>Familiarise yourself with the culture and politics related to your chosen industry</a:t>
            </a:r>
          </a:p>
          <a:p>
            <a:r>
              <a:rPr lang="en-GB" dirty="0">
                <a:latin typeface="Arial" panose="020B0604020202020204" pitchFamily="34" charset="0"/>
                <a:cs typeface="Arial" panose="020B0604020202020204" pitchFamily="34" charset="0"/>
              </a:rPr>
              <a:t>Look at the number of women within leadership roles in the chosen industry</a:t>
            </a:r>
          </a:p>
          <a:p>
            <a:pPr lvl="1"/>
            <a:r>
              <a:rPr lang="en-GB" dirty="0">
                <a:latin typeface="Arial" panose="020B0604020202020204" pitchFamily="34" charset="0"/>
                <a:cs typeface="Arial" panose="020B0604020202020204" pitchFamily="34" charset="0"/>
              </a:rPr>
              <a:t>Has the number increased over time?</a:t>
            </a:r>
          </a:p>
          <a:p>
            <a:pPr lvl="1"/>
            <a:r>
              <a:rPr lang="en-GB" dirty="0">
                <a:latin typeface="Arial" panose="020B0604020202020204" pitchFamily="34" charset="0"/>
                <a:cs typeface="Arial" panose="020B0604020202020204" pitchFamily="34" charset="0"/>
              </a:rPr>
              <a:t>What is the comparison in relation to the number of men in the industry</a:t>
            </a:r>
          </a:p>
          <a:p>
            <a:pPr lvl="1"/>
            <a:r>
              <a:rPr lang="en-GB" dirty="0">
                <a:latin typeface="Arial" panose="020B0604020202020204" pitchFamily="34" charset="0"/>
                <a:cs typeface="Arial" panose="020B0604020202020204" pitchFamily="34" charset="0"/>
              </a:rPr>
              <a:t>Do different organisations within the industry hire more women than others</a:t>
            </a:r>
          </a:p>
          <a:p>
            <a:pPr lvl="1"/>
            <a:endParaRPr lang="en-GB" dirty="0"/>
          </a:p>
        </p:txBody>
      </p:sp>
      <p:sp>
        <p:nvSpPr>
          <p:cNvPr id="12" name="Rectangle 11">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46835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0F6F1E82-F603-49E4-9641-09EEA984A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2F2B4C-30E8-BBC6-595E-48FE91E382B0}"/>
              </a:ext>
            </a:extLst>
          </p:cNvPr>
          <p:cNvSpPr>
            <a:spLocks noGrp="1"/>
          </p:cNvSpPr>
          <p:nvPr>
            <p:ph type="title"/>
          </p:nvPr>
        </p:nvSpPr>
        <p:spPr>
          <a:xfrm>
            <a:off x="1097280" y="286603"/>
            <a:ext cx="10058400" cy="1450757"/>
          </a:xfrm>
        </p:spPr>
        <p:txBody>
          <a:bodyPr>
            <a:normAutofit/>
          </a:bodyPr>
          <a:lstStyle/>
          <a:p>
            <a:r>
              <a:rPr lang="en-GB"/>
              <a:t>Choose one of the two industries</a:t>
            </a:r>
          </a:p>
        </p:txBody>
      </p:sp>
      <p:cxnSp>
        <p:nvCxnSpPr>
          <p:cNvPr id="23" name="Straight Connector 17">
            <a:extLst>
              <a:ext uri="{FF2B5EF4-FFF2-40B4-BE49-F238E27FC236}">
                <a16:creationId xmlns:a16="http://schemas.microsoft.com/office/drawing/2014/main" id="{C81CFD00-FC30-4AFB-A61F-3127B2C90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Rectangle 19">
            <a:extLst>
              <a:ext uri="{FF2B5EF4-FFF2-40B4-BE49-F238E27FC236}">
                <a16:creationId xmlns:a16="http://schemas.microsoft.com/office/drawing/2014/main" id="{9D1595AB-90F6-488F-B5E3-F8CFCC8F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58D12D17-8999-1CB1-5238-518AED99F9F9}"/>
              </a:ext>
            </a:extLst>
          </p:cNvPr>
          <p:cNvGraphicFramePr>
            <a:graphicFrameLocks noGrp="1"/>
          </p:cNvGraphicFramePr>
          <p:nvPr>
            <p:ph idx="1"/>
            <p:extLst>
              <p:ext uri="{D42A27DB-BD31-4B8C-83A1-F6EECF244321}">
                <p14:modId xmlns:p14="http://schemas.microsoft.com/office/powerpoint/2010/main" val="1176228355"/>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646284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75D701C-E409-29A1-4325-67499CFAD28A}"/>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Points to Note.</a:t>
            </a:r>
          </a:p>
        </p:txBody>
      </p:sp>
      <p:sp>
        <p:nvSpPr>
          <p:cNvPr id="3" name="Content Placeholder 2">
            <a:extLst>
              <a:ext uri="{FF2B5EF4-FFF2-40B4-BE49-F238E27FC236}">
                <a16:creationId xmlns:a16="http://schemas.microsoft.com/office/drawing/2014/main" id="{84B5995F-07B9-5181-2FFA-4075635843D6}"/>
              </a:ext>
            </a:extLst>
          </p:cNvPr>
          <p:cNvSpPr>
            <a:spLocks noGrp="1"/>
          </p:cNvSpPr>
          <p:nvPr>
            <p:ph idx="1"/>
          </p:nvPr>
        </p:nvSpPr>
        <p:spPr>
          <a:xfrm>
            <a:off x="5231958" y="486697"/>
            <a:ext cx="6271784" cy="6039463"/>
          </a:xfrm>
        </p:spPr>
        <p:txBody>
          <a:bodyPr anchor="ctr">
            <a:normAutofit/>
          </a:bodyPr>
          <a:lstStyle/>
          <a:p>
            <a:pPr>
              <a:lnSpc>
                <a:spcPct val="100000"/>
              </a:lnSpc>
            </a:pPr>
            <a:r>
              <a:rPr lang="en-GB" sz="1900" dirty="0">
                <a:effectLst/>
                <a:latin typeface="Arial" panose="020B0604020202020204" pitchFamily="34" charset="0"/>
                <a:ea typeface="Times New Roman" panose="02020603050405020304" pitchFamily="18" charset="0"/>
                <a:cs typeface="Arial" panose="020B0604020202020204" pitchFamily="34" charset="0"/>
              </a:rPr>
              <a:t>The presentation is a precursor to the second assignment to enable you to set out the requirements for an implementation plan to facilitate leadership opportunities for women in the chosen sector.</a:t>
            </a:r>
            <a:endParaRPr lang="en-GB" sz="1900" dirty="0">
              <a:latin typeface="Arial" panose="020B0604020202020204" pitchFamily="34" charset="0"/>
              <a:ea typeface="Times New Roman" panose="02020603050405020304" pitchFamily="18" charset="0"/>
              <a:cs typeface="Arial" panose="020B0604020202020204" pitchFamily="34" charset="0"/>
            </a:endParaRPr>
          </a:p>
          <a:p>
            <a:pPr>
              <a:lnSpc>
                <a:spcPct val="100000"/>
              </a:lnSpc>
            </a:pPr>
            <a:r>
              <a:rPr lang="en-GB" sz="1900" dirty="0">
                <a:effectLst/>
                <a:latin typeface="Arial" panose="020B0604020202020204" pitchFamily="34" charset="0"/>
                <a:ea typeface="Times New Roman" panose="02020603050405020304" pitchFamily="18" charset="0"/>
                <a:cs typeface="Arial" panose="020B0604020202020204" pitchFamily="34" charset="0"/>
              </a:rPr>
              <a:t>Don’t focus on a particular leader or organisation, the focus should be on the chosen sector and the critical evaluation of whether the culture and politics of the chosen sector limits the leadership of women in this area.</a:t>
            </a:r>
          </a:p>
          <a:p>
            <a:pPr>
              <a:lnSpc>
                <a:spcPct val="100000"/>
              </a:lnSpc>
            </a:pPr>
            <a:r>
              <a:rPr lang="en-GB" sz="1900" dirty="0">
                <a:latin typeface="Arial" panose="020B0604020202020204" pitchFamily="34" charset="0"/>
                <a:ea typeface="Times New Roman" panose="02020603050405020304" pitchFamily="18" charset="0"/>
                <a:cs typeface="Arial" panose="020B0604020202020204" pitchFamily="34" charset="0"/>
              </a:rPr>
              <a:t>You can use examples of leaders and/or organisations to support your points/arguments. But remember to focus on the main requirements of the assignment. </a:t>
            </a:r>
            <a:endParaRPr lang="en-GB" sz="19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00000"/>
              </a:lnSpc>
            </a:pPr>
            <a:r>
              <a:rPr lang="en-GB" sz="1900" dirty="0">
                <a:effectLst/>
                <a:latin typeface="Arial" panose="020B0604020202020204" pitchFamily="34" charset="0"/>
                <a:ea typeface="Times New Roman" panose="02020603050405020304" pitchFamily="18" charset="0"/>
                <a:cs typeface="Arial" panose="020B0604020202020204" pitchFamily="34" charset="0"/>
              </a:rPr>
              <a:t>Against the background of your case study, discuss the benefits of diversity and the role that contemporary management and leadership approaches play in developing opportunities for all, irrespective of gender, race, religion or background.</a:t>
            </a:r>
          </a:p>
          <a:p>
            <a:pPr>
              <a:lnSpc>
                <a:spcPct val="100000"/>
              </a:lnSpc>
            </a:pPr>
            <a:endParaRPr lang="en-GB" sz="1900" dirty="0">
              <a:latin typeface="Arial" panose="020B0604020202020204" pitchFamily="34" charset="0"/>
            </a:endParaRPr>
          </a:p>
        </p:txBody>
      </p:sp>
    </p:spTree>
    <p:extLst>
      <p:ext uri="{BB962C8B-B14F-4D97-AF65-F5344CB8AC3E}">
        <p14:creationId xmlns:p14="http://schemas.microsoft.com/office/powerpoint/2010/main" val="1379051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Academic Approach</a:t>
            </a:r>
          </a:p>
        </p:txBody>
      </p:sp>
      <p:graphicFrame>
        <p:nvGraphicFramePr>
          <p:cNvPr id="4" name="Content Placeholder 2" descr="SmartArt graphic">
            <a:extLst>
              <a:ext uri="{FF2B5EF4-FFF2-40B4-BE49-F238E27FC236}">
                <a16:creationId xmlns:a16="http://schemas.microsoft.com/office/drawing/2014/main" id="{59F5A1AC-D08D-42AE-B94A-1CAFB517D846}"/>
              </a:ext>
            </a:extLst>
          </p:cNvPr>
          <p:cNvGraphicFramePr>
            <a:graphicFrameLocks noGrp="1"/>
          </p:cNvGraphicFramePr>
          <p:nvPr>
            <p:ph idx="1"/>
            <p:extLst>
              <p:ext uri="{D42A27DB-BD31-4B8C-83A1-F6EECF244321}">
                <p14:modId xmlns:p14="http://schemas.microsoft.com/office/powerpoint/2010/main" val="202772728"/>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522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238FF-996F-CE6B-715C-1F822544C73C}"/>
              </a:ext>
            </a:extLst>
          </p:cNvPr>
          <p:cNvSpPr>
            <a:spLocks noGrp="1"/>
          </p:cNvSpPr>
          <p:nvPr>
            <p:ph type="title"/>
          </p:nvPr>
        </p:nvSpPr>
        <p:spPr/>
        <p:txBody>
          <a:bodyPr/>
          <a:lstStyle/>
          <a:p>
            <a:r>
              <a:rPr lang="en-GB" dirty="0"/>
              <a:t>Further Guidance</a:t>
            </a:r>
          </a:p>
        </p:txBody>
      </p:sp>
      <p:sp>
        <p:nvSpPr>
          <p:cNvPr id="3" name="Content Placeholder 2">
            <a:extLst>
              <a:ext uri="{FF2B5EF4-FFF2-40B4-BE49-F238E27FC236}">
                <a16:creationId xmlns:a16="http://schemas.microsoft.com/office/drawing/2014/main" id="{DF20EF5F-A1BB-20BB-D651-C606D8DC15ED}"/>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Cover Slide</a:t>
            </a:r>
          </a:p>
          <a:p>
            <a:r>
              <a:rPr lang="en-GB" dirty="0">
                <a:latin typeface="Arial" panose="020B0604020202020204" pitchFamily="34" charset="0"/>
                <a:cs typeface="Arial" panose="020B0604020202020204" pitchFamily="34" charset="0"/>
              </a:rPr>
              <a:t>Introduction Slide</a:t>
            </a:r>
          </a:p>
          <a:p>
            <a:r>
              <a:rPr lang="en-GB" dirty="0">
                <a:latin typeface="Arial" panose="020B0604020202020204" pitchFamily="34" charset="0"/>
                <a:cs typeface="Arial" panose="020B0604020202020204" pitchFamily="34" charset="0"/>
              </a:rPr>
              <a:t>Main Body of Presentation </a:t>
            </a:r>
          </a:p>
          <a:p>
            <a:r>
              <a:rPr lang="en-GB" dirty="0">
                <a:latin typeface="Arial" panose="020B0604020202020204" pitchFamily="34" charset="0"/>
                <a:cs typeface="Arial" panose="020B0604020202020204" pitchFamily="34" charset="0"/>
              </a:rPr>
              <a:t>Conclusion</a:t>
            </a:r>
          </a:p>
          <a:p>
            <a:r>
              <a:rPr lang="en-GB" dirty="0">
                <a:latin typeface="Arial" panose="020B0604020202020204" pitchFamily="34" charset="0"/>
                <a:cs typeface="Arial" panose="020B0604020202020204" pitchFamily="34" charset="0"/>
              </a:rPr>
              <a:t>Reference List</a:t>
            </a:r>
          </a:p>
        </p:txBody>
      </p:sp>
    </p:spTree>
    <p:extLst>
      <p:ext uri="{BB962C8B-B14F-4D97-AF65-F5344CB8AC3E}">
        <p14:creationId xmlns:p14="http://schemas.microsoft.com/office/powerpoint/2010/main" val="4107224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AD035-990F-ACAD-E037-DEA71F13622C}"/>
              </a:ext>
            </a:extLst>
          </p:cNvPr>
          <p:cNvSpPr>
            <a:spLocks noGrp="1"/>
          </p:cNvSpPr>
          <p:nvPr>
            <p:ph type="title"/>
          </p:nvPr>
        </p:nvSpPr>
        <p:spPr/>
        <p:txBody>
          <a:bodyPr/>
          <a:lstStyle/>
          <a:p>
            <a:r>
              <a:rPr lang="en-GB" dirty="0"/>
              <a:t>Referring to Academic Sources</a:t>
            </a:r>
          </a:p>
        </p:txBody>
      </p:sp>
      <p:sp>
        <p:nvSpPr>
          <p:cNvPr id="3" name="Text Placeholder 2">
            <a:extLst>
              <a:ext uri="{FF2B5EF4-FFF2-40B4-BE49-F238E27FC236}">
                <a16:creationId xmlns:a16="http://schemas.microsoft.com/office/drawing/2014/main" id="{97A5B162-05CC-3195-60C9-3A25C4579C5E}"/>
              </a:ext>
            </a:extLst>
          </p:cNvPr>
          <p:cNvSpPr>
            <a:spLocks noGrp="1"/>
          </p:cNvSpPr>
          <p:nvPr>
            <p:ph type="body" idx="1"/>
          </p:nvPr>
        </p:nvSpPr>
        <p:spPr/>
        <p:txBody>
          <a:bodyPr/>
          <a:lstStyle/>
          <a:p>
            <a:r>
              <a:rPr lang="en-GB" dirty="0">
                <a:latin typeface="Arial" panose="020B0604020202020204" pitchFamily="34" charset="0"/>
                <a:cs typeface="Arial" panose="020B0604020202020204" pitchFamily="34" charset="0"/>
              </a:rPr>
              <a:t>On the slides</a:t>
            </a:r>
          </a:p>
        </p:txBody>
      </p:sp>
      <p:sp>
        <p:nvSpPr>
          <p:cNvPr id="4" name="Content Placeholder 3">
            <a:extLst>
              <a:ext uri="{FF2B5EF4-FFF2-40B4-BE49-F238E27FC236}">
                <a16:creationId xmlns:a16="http://schemas.microsoft.com/office/drawing/2014/main" id="{CF98D8E7-FE74-F730-EECC-09D263174CEB}"/>
              </a:ext>
            </a:extLst>
          </p:cNvPr>
          <p:cNvSpPr>
            <a:spLocks noGrp="1"/>
          </p:cNvSpPr>
          <p:nvPr>
            <p:ph sz="half" idx="2"/>
          </p:nvPr>
        </p:nvSpPr>
        <p:spPr/>
        <p:txBody>
          <a:bodyPr>
            <a:normAutofit lnSpcReduction="10000"/>
          </a:bodyPr>
          <a:lstStyle/>
          <a:p>
            <a:r>
              <a:rPr lang="en-GB" dirty="0">
                <a:latin typeface="Arial" panose="020B0604020202020204" pitchFamily="34" charset="0"/>
                <a:cs typeface="Arial" panose="020B0604020202020204" pitchFamily="34" charset="0"/>
              </a:rPr>
              <a:t>Scientific Management was developed by Taylor (1911)</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FIFA (2022) World Cup hosted by Qatar</a:t>
            </a:r>
          </a:p>
        </p:txBody>
      </p:sp>
      <p:sp>
        <p:nvSpPr>
          <p:cNvPr id="5" name="Text Placeholder 4">
            <a:extLst>
              <a:ext uri="{FF2B5EF4-FFF2-40B4-BE49-F238E27FC236}">
                <a16:creationId xmlns:a16="http://schemas.microsoft.com/office/drawing/2014/main" id="{46A41A98-A39E-DDD1-16EE-574A93700B93}"/>
              </a:ext>
            </a:extLst>
          </p:cNvPr>
          <p:cNvSpPr>
            <a:spLocks noGrp="1"/>
          </p:cNvSpPr>
          <p:nvPr>
            <p:ph type="body" sz="quarter" idx="3"/>
          </p:nvPr>
        </p:nvSpPr>
        <p:spPr/>
        <p:txBody>
          <a:bodyPr/>
          <a:lstStyle/>
          <a:p>
            <a:r>
              <a:rPr lang="en-GB" dirty="0">
                <a:latin typeface="Arial" panose="020B0604020202020204" pitchFamily="34" charset="0"/>
                <a:cs typeface="Arial" panose="020B0604020202020204" pitchFamily="34" charset="0"/>
              </a:rPr>
              <a:t>Verbally</a:t>
            </a:r>
          </a:p>
        </p:txBody>
      </p:sp>
      <p:sp>
        <p:nvSpPr>
          <p:cNvPr id="6" name="Content Placeholder 5">
            <a:extLst>
              <a:ext uri="{FF2B5EF4-FFF2-40B4-BE49-F238E27FC236}">
                <a16:creationId xmlns:a16="http://schemas.microsoft.com/office/drawing/2014/main" id="{2D11FDC4-A630-D440-FCD7-0CA2B5277B78}"/>
              </a:ext>
            </a:extLst>
          </p:cNvPr>
          <p:cNvSpPr>
            <a:spLocks noGrp="1"/>
          </p:cNvSpPr>
          <p:nvPr>
            <p:ph sz="quarter" idx="4"/>
          </p:nvPr>
        </p:nvSpPr>
        <p:spPr/>
        <p:txBody>
          <a:bodyPr>
            <a:normAutofit lnSpcReduction="10000"/>
          </a:bodyPr>
          <a:lstStyle/>
          <a:p>
            <a:r>
              <a:rPr lang="en-GB" dirty="0">
                <a:latin typeface="Arial" panose="020B0604020202020204" pitchFamily="34" charset="0"/>
                <a:cs typeface="Arial" panose="020B0604020202020204" pitchFamily="34" charset="0"/>
              </a:rPr>
              <a:t>Taylor introduced his scientific management theory in 1911, focusing 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2022 football World Cup is currently taking place in Qatar.  The first time that the competition has been hosted in the Middle East. </a:t>
            </a:r>
          </a:p>
        </p:txBody>
      </p:sp>
    </p:spTree>
    <p:extLst>
      <p:ext uri="{BB962C8B-B14F-4D97-AF65-F5344CB8AC3E}">
        <p14:creationId xmlns:p14="http://schemas.microsoft.com/office/powerpoint/2010/main" val="3038103914"/>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{022A5961-2CB7-4143-AC94-A2557CF9500B}tf11437505_win32</Template>
  <TotalTime>0</TotalTime>
  <Words>566</Words>
  <Application>Microsoft Office PowerPoint</Application>
  <PresentationFormat>Widescreen</PresentationFormat>
  <Paragraphs>49</Paragraphs>
  <Slides>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Georgia Pro Cond Light</vt:lpstr>
      <vt:lpstr>Speak Pro</vt:lpstr>
      <vt:lpstr>RetrospectVTI</vt:lpstr>
      <vt:lpstr>Assignment  Guidance</vt:lpstr>
      <vt:lpstr>Process</vt:lpstr>
      <vt:lpstr>Choose one of the two industries</vt:lpstr>
      <vt:lpstr>Points to Note.</vt:lpstr>
      <vt:lpstr>Academic Approach</vt:lpstr>
      <vt:lpstr>Further Guidance</vt:lpstr>
      <vt:lpstr>Referring to Academic 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Guidance</dc:title>
  <dc:creator>Marie Pitson</dc:creator>
  <cp:lastModifiedBy>Marie Pitson</cp:lastModifiedBy>
  <cp:revision>3</cp:revision>
  <dcterms:created xsi:type="dcterms:W3CDTF">2022-10-11T14:27:23Z</dcterms:created>
  <dcterms:modified xsi:type="dcterms:W3CDTF">2024-10-18T08:48:42Z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