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28"/>
  </p:notesMasterIdLst>
  <p:sldIdLst>
    <p:sldId id="257" r:id="rId2"/>
    <p:sldId id="447" r:id="rId3"/>
    <p:sldId id="466" r:id="rId4"/>
    <p:sldId id="464" r:id="rId5"/>
    <p:sldId id="448" r:id="rId6"/>
    <p:sldId id="449" r:id="rId7"/>
    <p:sldId id="450" r:id="rId8"/>
    <p:sldId id="451" r:id="rId9"/>
    <p:sldId id="461" r:id="rId10"/>
    <p:sldId id="452" r:id="rId11"/>
    <p:sldId id="453" r:id="rId12"/>
    <p:sldId id="454" r:id="rId13"/>
    <p:sldId id="455" r:id="rId14"/>
    <p:sldId id="420" r:id="rId15"/>
    <p:sldId id="378" r:id="rId16"/>
    <p:sldId id="422" r:id="rId17"/>
    <p:sldId id="423" r:id="rId18"/>
    <p:sldId id="424" r:id="rId19"/>
    <p:sldId id="425" r:id="rId20"/>
    <p:sldId id="426" r:id="rId21"/>
    <p:sldId id="446" r:id="rId22"/>
    <p:sldId id="421" r:id="rId23"/>
    <p:sldId id="458" r:id="rId24"/>
    <p:sldId id="460" r:id="rId25"/>
    <p:sldId id="459" r:id="rId26"/>
    <p:sldId id="462"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Higman, Josie" initials="HJ" lastIdx="2" clrIdx="0"/>
  <p:cmAuthor id="1" name="Isabel" initials="BI"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DC3"/>
    <a:srgbClr val="FF6600"/>
    <a:srgbClr val="8A8AA3"/>
    <a:srgbClr val="E9E8E7"/>
    <a:srgbClr val="DA0033"/>
    <a:srgbClr val="FF9933"/>
    <a:srgbClr val="64AA7A"/>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5" autoAdjust="0"/>
    <p:restoredTop sz="94664" autoAdjust="0"/>
  </p:normalViewPr>
  <p:slideViewPr>
    <p:cSldViewPr>
      <p:cViewPr varScale="1">
        <p:scale>
          <a:sx n="105" d="100"/>
          <a:sy n="105" d="100"/>
        </p:scale>
        <p:origin x="1800"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7A126F7-C520-466E-8A08-C83A624AAD89}" type="datetimeFigureOut">
              <a:rPr lang="en-GB" smtClean="0"/>
              <a:pPr/>
              <a:t>28/01/2022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BD075C-D0CD-4F41-93C9-0B6DF6D55B16}" type="slidenum">
              <a:rPr lang="en-GB" smtClean="0"/>
              <a:pPr/>
              <a:t>‹#›</a:t>
            </a:fld>
            <a:endParaRPr lang="en-GB"/>
          </a:p>
        </p:txBody>
      </p:sp>
    </p:spTree>
    <p:extLst>
      <p:ext uri="{BB962C8B-B14F-4D97-AF65-F5344CB8AC3E}">
        <p14:creationId xmlns:p14="http://schemas.microsoft.com/office/powerpoint/2010/main" val="12200844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4" name="Slide Number Placeholder 3"/>
          <p:cNvSpPr>
            <a:spLocks noGrp="1"/>
          </p:cNvSpPr>
          <p:nvPr>
            <p:ph type="sldNum" sz="quarter" idx="5"/>
          </p:nvPr>
        </p:nvSpPr>
        <p:spPr/>
        <p:txBody>
          <a:bodyPr/>
          <a:lstStyle/>
          <a:p>
            <a:pPr>
              <a:defRPr/>
            </a:pPr>
            <a:fld id="{F639156A-02D3-412D-A453-8109EC340DB2}" type="slidenum">
              <a:rPr lang="en-US" smtClean="0"/>
              <a:pPr>
                <a:defRPr/>
              </a:pPr>
              <a:t>5</a:t>
            </a:fld>
            <a:endParaRPr lang="en-US" dirty="0"/>
          </a:p>
        </p:txBody>
      </p:sp>
    </p:spTree>
    <p:extLst>
      <p:ext uri="{BB962C8B-B14F-4D97-AF65-F5344CB8AC3E}">
        <p14:creationId xmlns:p14="http://schemas.microsoft.com/office/powerpoint/2010/main" val="28680914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4" name="Slide Number Placeholder 3"/>
          <p:cNvSpPr>
            <a:spLocks noGrp="1"/>
          </p:cNvSpPr>
          <p:nvPr>
            <p:ph type="sldNum" sz="quarter" idx="5"/>
          </p:nvPr>
        </p:nvSpPr>
        <p:spPr/>
        <p:txBody>
          <a:bodyPr/>
          <a:lstStyle/>
          <a:p>
            <a:pPr>
              <a:defRPr/>
            </a:pPr>
            <a:fld id="{F639156A-02D3-412D-A453-8109EC340DB2}" type="slidenum">
              <a:rPr lang="en-US" smtClean="0"/>
              <a:pPr>
                <a:defRPr/>
              </a:pPr>
              <a:t>6</a:t>
            </a:fld>
            <a:endParaRPr lang="en-US" dirty="0"/>
          </a:p>
        </p:txBody>
      </p:sp>
    </p:spTree>
    <p:extLst>
      <p:ext uri="{BB962C8B-B14F-4D97-AF65-F5344CB8AC3E}">
        <p14:creationId xmlns:p14="http://schemas.microsoft.com/office/powerpoint/2010/main" val="2541610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4" name="Slide Number Placeholder 3"/>
          <p:cNvSpPr>
            <a:spLocks noGrp="1"/>
          </p:cNvSpPr>
          <p:nvPr>
            <p:ph type="sldNum" sz="quarter" idx="5"/>
          </p:nvPr>
        </p:nvSpPr>
        <p:spPr/>
        <p:txBody>
          <a:bodyPr/>
          <a:lstStyle/>
          <a:p>
            <a:pPr>
              <a:defRPr/>
            </a:pPr>
            <a:fld id="{F639156A-02D3-412D-A453-8109EC340DB2}" type="slidenum">
              <a:rPr lang="en-US" smtClean="0"/>
              <a:pPr>
                <a:defRPr/>
              </a:pPr>
              <a:t>7</a:t>
            </a:fld>
            <a:endParaRPr lang="en-US" dirty="0"/>
          </a:p>
        </p:txBody>
      </p:sp>
    </p:spTree>
    <p:extLst>
      <p:ext uri="{BB962C8B-B14F-4D97-AF65-F5344CB8AC3E}">
        <p14:creationId xmlns:p14="http://schemas.microsoft.com/office/powerpoint/2010/main" val="11567443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4" name="Slide Number Placeholder 3"/>
          <p:cNvSpPr>
            <a:spLocks noGrp="1"/>
          </p:cNvSpPr>
          <p:nvPr>
            <p:ph type="sldNum" sz="quarter" idx="5"/>
          </p:nvPr>
        </p:nvSpPr>
        <p:spPr/>
        <p:txBody>
          <a:bodyPr/>
          <a:lstStyle/>
          <a:p>
            <a:pPr>
              <a:defRPr/>
            </a:pPr>
            <a:fld id="{F639156A-02D3-412D-A453-8109EC340DB2}" type="slidenum">
              <a:rPr lang="en-US" smtClean="0"/>
              <a:pPr>
                <a:defRPr/>
              </a:pPr>
              <a:t>8</a:t>
            </a:fld>
            <a:endParaRPr lang="en-US" dirty="0"/>
          </a:p>
        </p:txBody>
      </p:sp>
    </p:spTree>
    <p:extLst>
      <p:ext uri="{BB962C8B-B14F-4D97-AF65-F5344CB8AC3E}">
        <p14:creationId xmlns:p14="http://schemas.microsoft.com/office/powerpoint/2010/main" val="24594602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4" name="Slide Number Placeholder 3"/>
          <p:cNvSpPr>
            <a:spLocks noGrp="1"/>
          </p:cNvSpPr>
          <p:nvPr>
            <p:ph type="sldNum" sz="quarter" idx="5"/>
          </p:nvPr>
        </p:nvSpPr>
        <p:spPr/>
        <p:txBody>
          <a:bodyPr/>
          <a:lstStyle/>
          <a:p>
            <a:pPr>
              <a:defRPr/>
            </a:pPr>
            <a:fld id="{F639156A-02D3-412D-A453-8109EC340DB2}" type="slidenum">
              <a:rPr lang="en-US" smtClean="0"/>
              <a:pPr>
                <a:defRPr/>
              </a:pPr>
              <a:t>9</a:t>
            </a:fld>
            <a:endParaRPr lang="en-US" dirty="0"/>
          </a:p>
        </p:txBody>
      </p:sp>
    </p:spTree>
    <p:extLst>
      <p:ext uri="{BB962C8B-B14F-4D97-AF65-F5344CB8AC3E}">
        <p14:creationId xmlns:p14="http://schemas.microsoft.com/office/powerpoint/2010/main" val="6452825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4" name="Slide Number Placeholder 3"/>
          <p:cNvSpPr>
            <a:spLocks noGrp="1"/>
          </p:cNvSpPr>
          <p:nvPr>
            <p:ph type="sldNum" sz="quarter" idx="5"/>
          </p:nvPr>
        </p:nvSpPr>
        <p:spPr/>
        <p:txBody>
          <a:bodyPr/>
          <a:lstStyle/>
          <a:p>
            <a:pPr>
              <a:defRPr/>
            </a:pPr>
            <a:fld id="{F639156A-02D3-412D-A453-8109EC340DB2}" type="slidenum">
              <a:rPr lang="en-US" smtClean="0"/>
              <a:pPr>
                <a:defRPr/>
              </a:pPr>
              <a:t>10</a:t>
            </a:fld>
            <a:endParaRPr lang="en-US" dirty="0"/>
          </a:p>
        </p:txBody>
      </p:sp>
    </p:spTree>
    <p:extLst>
      <p:ext uri="{BB962C8B-B14F-4D97-AF65-F5344CB8AC3E}">
        <p14:creationId xmlns:p14="http://schemas.microsoft.com/office/powerpoint/2010/main" val="27399350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4" name="Slide Number Placeholder 3"/>
          <p:cNvSpPr>
            <a:spLocks noGrp="1"/>
          </p:cNvSpPr>
          <p:nvPr>
            <p:ph type="sldNum" sz="quarter" idx="5"/>
          </p:nvPr>
        </p:nvSpPr>
        <p:spPr/>
        <p:txBody>
          <a:bodyPr/>
          <a:lstStyle/>
          <a:p>
            <a:pPr>
              <a:defRPr/>
            </a:pPr>
            <a:fld id="{F639156A-02D3-412D-A453-8109EC340DB2}" type="slidenum">
              <a:rPr lang="en-US" smtClean="0"/>
              <a:pPr>
                <a:defRPr/>
              </a:pPr>
              <a:t>11</a:t>
            </a:fld>
            <a:endParaRPr lang="en-US" dirty="0"/>
          </a:p>
        </p:txBody>
      </p:sp>
    </p:spTree>
    <p:extLst>
      <p:ext uri="{BB962C8B-B14F-4D97-AF65-F5344CB8AC3E}">
        <p14:creationId xmlns:p14="http://schemas.microsoft.com/office/powerpoint/2010/main" val="17431603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4" name="Slide Number Placeholder 3"/>
          <p:cNvSpPr>
            <a:spLocks noGrp="1"/>
          </p:cNvSpPr>
          <p:nvPr>
            <p:ph type="sldNum" sz="quarter" idx="5"/>
          </p:nvPr>
        </p:nvSpPr>
        <p:spPr/>
        <p:txBody>
          <a:bodyPr/>
          <a:lstStyle/>
          <a:p>
            <a:pPr>
              <a:defRPr/>
            </a:pPr>
            <a:fld id="{F639156A-02D3-412D-A453-8109EC340DB2}" type="slidenum">
              <a:rPr lang="en-US" smtClean="0"/>
              <a:pPr>
                <a:defRPr/>
              </a:pPr>
              <a:t>12</a:t>
            </a:fld>
            <a:endParaRPr lang="en-US" dirty="0"/>
          </a:p>
        </p:txBody>
      </p:sp>
    </p:spTree>
    <p:extLst>
      <p:ext uri="{BB962C8B-B14F-4D97-AF65-F5344CB8AC3E}">
        <p14:creationId xmlns:p14="http://schemas.microsoft.com/office/powerpoint/2010/main" val="56505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4" name="Slide Number Placeholder 3"/>
          <p:cNvSpPr>
            <a:spLocks noGrp="1"/>
          </p:cNvSpPr>
          <p:nvPr>
            <p:ph type="sldNum" sz="quarter" idx="5"/>
          </p:nvPr>
        </p:nvSpPr>
        <p:spPr/>
        <p:txBody>
          <a:bodyPr/>
          <a:lstStyle/>
          <a:p>
            <a:pPr>
              <a:defRPr/>
            </a:pPr>
            <a:fld id="{F639156A-02D3-412D-A453-8109EC340DB2}" type="slidenum">
              <a:rPr lang="en-US" smtClean="0"/>
              <a:pPr>
                <a:defRPr/>
              </a:pPr>
              <a:t>13</a:t>
            </a:fld>
            <a:endParaRPr lang="en-US" dirty="0"/>
          </a:p>
        </p:txBody>
      </p:sp>
    </p:spTree>
    <p:extLst>
      <p:ext uri="{BB962C8B-B14F-4D97-AF65-F5344CB8AC3E}">
        <p14:creationId xmlns:p14="http://schemas.microsoft.com/office/powerpoint/2010/main" val="25864177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4" name="Slide Number Placeholder 3"/>
          <p:cNvSpPr>
            <a:spLocks noGrp="1"/>
          </p:cNvSpPr>
          <p:nvPr>
            <p:ph type="sldNum" sz="quarter" idx="5"/>
          </p:nvPr>
        </p:nvSpPr>
        <p:spPr/>
        <p:txBody>
          <a:bodyPr/>
          <a:lstStyle/>
          <a:p>
            <a:pPr>
              <a:defRPr/>
            </a:pPr>
            <a:fld id="{67D6D2C4-3EA8-4334-B99A-D0A05CCE606E}" type="slidenum">
              <a:rPr lang="en-US" smtClean="0"/>
              <a:pPr>
                <a:defRPr/>
              </a:pPr>
              <a:t>15</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460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4" name="Slide Number Placeholder 3"/>
          <p:cNvSpPr>
            <a:spLocks noGrp="1"/>
          </p:cNvSpPr>
          <p:nvPr>
            <p:ph type="sldNum" sz="quarter" idx="5"/>
          </p:nvPr>
        </p:nvSpPr>
        <p:spPr/>
        <p:txBody>
          <a:bodyPr/>
          <a:lstStyle/>
          <a:p>
            <a:pPr>
              <a:defRPr/>
            </a:pPr>
            <a:fld id="{5E97681D-2E0F-437C-B1BA-41C2B00ECD50}" type="slidenum">
              <a:rPr lang="en-US" smtClean="0"/>
              <a:pPr>
                <a:defRPr/>
              </a:pPr>
              <a:t>16</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9DDA3CB4-96CD-49FD-BBA7-4820CE9D0E73}" type="slidenum">
              <a:rPr lang="en-GB" altLang="en-GB"/>
              <a:pPr>
                <a:defRPr/>
              </a:pPr>
              <a:t>21</a:t>
            </a:fld>
            <a:endParaRPr lang="en-GB" altLang="en-GB" dirty="0"/>
          </a:p>
        </p:txBody>
      </p:sp>
      <p:sp>
        <p:nvSpPr>
          <p:cNvPr id="45059" name="Rectangle 2"/>
          <p:cNvSpPr>
            <a:spLocks noGrp="1" noRot="1" noChangeAspect="1" noChangeArrowheads="1" noTextEdit="1"/>
          </p:cNvSpPr>
          <p:nvPr>
            <p:ph type="sldImg"/>
          </p:nvPr>
        </p:nvSpPr>
        <p:spPr>
          <a:xfrm>
            <a:off x="1301750" y="809625"/>
            <a:ext cx="4254500" cy="3190875"/>
          </a:xfrm>
          <a:ln w="12700" cap="flat">
            <a:solidFill>
              <a:schemeClr val="tx1"/>
            </a:solidFill>
          </a:ln>
        </p:spPr>
      </p:sp>
      <p:sp>
        <p:nvSpPr>
          <p:cNvPr id="4506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65" tIns="46482" rIns="92965" bIns="46482"/>
          <a:lstStyle/>
          <a:p>
            <a:endParaRPr lang="en-GB" altLang="en-US">
              <a:latin typeface="Arial" pitchFamily="34" charset="0"/>
              <a:cs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9DDA3CB4-96CD-49FD-BBA7-4820CE9D0E73}" type="slidenum">
              <a:rPr lang="en-GB" altLang="en-GB"/>
              <a:pPr>
                <a:defRPr/>
              </a:pPr>
              <a:t>25</a:t>
            </a:fld>
            <a:endParaRPr lang="en-GB" altLang="en-GB" dirty="0"/>
          </a:p>
        </p:txBody>
      </p:sp>
      <p:sp>
        <p:nvSpPr>
          <p:cNvPr id="45059" name="Rectangle 2"/>
          <p:cNvSpPr>
            <a:spLocks noGrp="1" noRot="1" noChangeAspect="1" noChangeArrowheads="1" noTextEdit="1"/>
          </p:cNvSpPr>
          <p:nvPr>
            <p:ph type="sldImg"/>
          </p:nvPr>
        </p:nvSpPr>
        <p:spPr>
          <a:xfrm>
            <a:off x="1301750" y="809625"/>
            <a:ext cx="4254500" cy="3190875"/>
          </a:xfrm>
          <a:ln w="12700" cap="flat">
            <a:solidFill>
              <a:schemeClr val="tx1"/>
            </a:solidFill>
          </a:ln>
        </p:spPr>
      </p:sp>
      <p:sp>
        <p:nvSpPr>
          <p:cNvPr id="4506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65" tIns="46482" rIns="92965" bIns="46482"/>
          <a:lstStyle/>
          <a:p>
            <a:endParaRPr lang="en-GB" altLang="en-US">
              <a:latin typeface="Arial" pitchFamily="34" charset="0"/>
              <a:cs typeface="Arial" pitchFamily="34" charset="0"/>
            </a:endParaRPr>
          </a:p>
        </p:txBody>
      </p:sp>
    </p:spTree>
    <p:extLst>
      <p:ext uri="{BB962C8B-B14F-4D97-AF65-F5344CB8AC3E}">
        <p14:creationId xmlns:p14="http://schemas.microsoft.com/office/powerpoint/2010/main" val="8735392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9DDA3CB4-96CD-49FD-BBA7-4820CE9D0E73}" type="slidenum">
              <a:rPr lang="en-GB" altLang="en-GB"/>
              <a:pPr>
                <a:defRPr/>
              </a:pPr>
              <a:t>26</a:t>
            </a:fld>
            <a:endParaRPr lang="en-GB" altLang="en-GB" dirty="0"/>
          </a:p>
        </p:txBody>
      </p:sp>
      <p:sp>
        <p:nvSpPr>
          <p:cNvPr id="45059" name="Rectangle 2"/>
          <p:cNvSpPr>
            <a:spLocks noGrp="1" noRot="1" noChangeAspect="1" noChangeArrowheads="1" noTextEdit="1"/>
          </p:cNvSpPr>
          <p:nvPr>
            <p:ph type="sldImg"/>
          </p:nvPr>
        </p:nvSpPr>
        <p:spPr>
          <a:xfrm>
            <a:off x="1301750" y="809625"/>
            <a:ext cx="4254500" cy="3190875"/>
          </a:xfrm>
          <a:ln w="12700" cap="flat">
            <a:solidFill>
              <a:schemeClr val="tx1"/>
            </a:solidFill>
          </a:ln>
        </p:spPr>
      </p:sp>
      <p:sp>
        <p:nvSpPr>
          <p:cNvPr id="4506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65" tIns="46482" rIns="92965" bIns="46482"/>
          <a:lstStyle/>
          <a:p>
            <a:endParaRPr lang="en-GB" altLang="en-US">
              <a:latin typeface="Arial" pitchFamily="34" charset="0"/>
              <a:cs typeface="Arial" pitchFamily="34" charset="0"/>
            </a:endParaRPr>
          </a:p>
        </p:txBody>
      </p:sp>
    </p:spTree>
    <p:extLst>
      <p:ext uri="{BB962C8B-B14F-4D97-AF65-F5344CB8AC3E}">
        <p14:creationId xmlns:p14="http://schemas.microsoft.com/office/powerpoint/2010/main" val="281460688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2F21F066-FB85-40E5-8BBD-CFE5C7807B87}" type="datetimeFigureOut">
              <a:rPr lang="en-GB" smtClean="0"/>
              <a:pPr/>
              <a:t>28/01/2022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a:p>
        </p:txBody>
      </p:sp>
      <p:sp>
        <p:nvSpPr>
          <p:cNvPr id="7" name="Slide Number Placeholder 5">
            <a:extLst>
              <a:ext uri="{FF2B5EF4-FFF2-40B4-BE49-F238E27FC236}">
                <a16:creationId xmlns:a16="http://schemas.microsoft.com/office/drawing/2014/main" id="{857A4126-CD1C-460A-9A68-B99795B3C84E}"/>
              </a:ext>
            </a:extLst>
          </p:cNvPr>
          <p:cNvSpPr txBox="1">
            <a:spLocks/>
          </p:cNvSpPr>
          <p:nvPr userDrawn="1"/>
        </p:nvSpPr>
        <p:spPr>
          <a:xfrm>
            <a:off x="8582025" y="23058"/>
            <a:ext cx="561975" cy="365125"/>
          </a:xfrm>
          <a:prstGeom prst="rect">
            <a:avLst/>
          </a:prstGeom>
        </p:spPr>
        <p:txBody>
          <a:bodyPr vert="horz" lIns="27432" tIns="45720" rIns="45720" bIns="45720" rtlCol="0" anchor="ctr"/>
          <a:lstStyle>
            <a:defPPr>
              <a:defRPr lang="en-US"/>
            </a:defPPr>
            <a:lvl1pPr marL="0" algn="l" defTabSz="914400" rtl="0" eaLnBrk="1" latinLnBrk="0" hangingPunct="1">
              <a:defRPr sz="120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3F65BB1-9206-4D7F-97F9-47DCC7DC6334}" type="slidenum">
              <a:rPr lang="en-GB" b="1" smtClean="0"/>
              <a:pPr algn="r"/>
              <a:t>‹#›</a:t>
            </a:fld>
            <a:endParaRPr lang="en-GB" b="1" dirty="0"/>
          </a:p>
        </p:txBody>
      </p:sp>
    </p:spTree>
    <p:extLst>
      <p:ext uri="{BB962C8B-B14F-4D97-AF65-F5344CB8AC3E}">
        <p14:creationId xmlns:p14="http://schemas.microsoft.com/office/powerpoint/2010/main" val="3548480275"/>
      </p:ext>
    </p:extLst>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F21F066-FB85-40E5-8BBD-CFE5C7807B87}" type="datetimeFigureOut">
              <a:rPr lang="en-GB" smtClean="0"/>
              <a:pPr/>
              <a:t>28/01/2022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4448674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F21F066-FB85-40E5-8BBD-CFE5C7807B87}" type="datetimeFigureOut">
              <a:rPr lang="en-GB" smtClean="0"/>
              <a:pPr/>
              <a:t>28/01/2022</a:t>
            </a:fld>
            <a:endParaRPr lang="en-GB"/>
          </a:p>
        </p:txBody>
      </p:sp>
      <p:sp>
        <p:nvSpPr>
          <p:cNvPr id="6" name="Slide Number Placeholder 5"/>
          <p:cNvSpPr>
            <a:spLocks noGrp="1"/>
          </p:cNvSpPr>
          <p:nvPr>
            <p:ph type="sldNum" sz="quarter" idx="12"/>
          </p:nvPr>
        </p:nvSpPr>
        <p:spPr/>
        <p:txBody>
          <a:bodyPr/>
          <a:lstStyle/>
          <a:p>
            <a:pPr algn="r"/>
            <a:fld id="{C3F65BB1-9206-4D7F-97F9-47DCC7DC6334}" type="slidenum">
              <a:rPr lang="en-GB" smtClean="0"/>
              <a:pPr algn="r"/>
              <a:t>‹#›</a:t>
            </a:fld>
            <a:endParaRPr lang="en-GB" dirty="0"/>
          </a:p>
        </p:txBody>
      </p:sp>
    </p:spTree>
    <p:extLst>
      <p:ext uri="{BB962C8B-B14F-4D97-AF65-F5344CB8AC3E}">
        <p14:creationId xmlns:p14="http://schemas.microsoft.com/office/powerpoint/2010/main" val="821921582"/>
      </p:ext>
    </p:extLst>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F21F066-FB85-40E5-8BBD-CFE5C7807B87}" type="datetimeFigureOut">
              <a:rPr lang="en-GB" smtClean="0"/>
              <a:pPr/>
              <a:t>28/01/2022</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2762982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F21F066-FB85-40E5-8BBD-CFE5C7807B87}" type="datetimeFigureOut">
              <a:rPr lang="en-GB" smtClean="0"/>
              <a:pPr/>
              <a:t>28/01/2022</a:t>
            </a:fld>
            <a:endParaRPr lang="en-GB"/>
          </a:p>
        </p:txBody>
      </p:sp>
      <p:sp>
        <p:nvSpPr>
          <p:cNvPr id="9" name="Slide Number Placeholder 8"/>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33883863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F21F066-FB85-40E5-8BBD-CFE5C7807B87}" type="datetimeFigureOut">
              <a:rPr lang="en-GB" smtClean="0"/>
              <a:pPr/>
              <a:t>28/01/2022</a:t>
            </a:fld>
            <a:endParaRPr lang="en-GB"/>
          </a:p>
        </p:txBody>
      </p:sp>
      <p:sp>
        <p:nvSpPr>
          <p:cNvPr id="5" name="Slide Number Placeholder 4"/>
          <p:cNvSpPr>
            <a:spLocks noGrp="1"/>
          </p:cNvSpPr>
          <p:nvPr>
            <p:ph type="sldNum" sz="quarter" idx="12"/>
          </p:nvPr>
        </p:nvSpPr>
        <p:spPr/>
        <p:txBody>
          <a:bodyPr/>
          <a:lstStyle/>
          <a:p>
            <a:fld id="{C3F65BB1-9206-4D7F-97F9-47DCC7DC6334}" type="slidenum">
              <a:rPr lang="en-GB" smtClean="0"/>
              <a:pPr/>
              <a:t>‹#›</a:t>
            </a:fld>
            <a:endParaRPr lang="en-GB"/>
          </a:p>
        </p:txBody>
      </p:sp>
      <p:sp>
        <p:nvSpPr>
          <p:cNvPr id="6" name="Slide Number Placeholder 5">
            <a:extLst>
              <a:ext uri="{FF2B5EF4-FFF2-40B4-BE49-F238E27FC236}">
                <a16:creationId xmlns:a16="http://schemas.microsoft.com/office/drawing/2014/main" id="{513BACFB-F3EC-4674-829A-82C7E296BD59}"/>
              </a:ext>
            </a:extLst>
          </p:cNvPr>
          <p:cNvSpPr txBox="1">
            <a:spLocks/>
          </p:cNvSpPr>
          <p:nvPr userDrawn="1"/>
        </p:nvSpPr>
        <p:spPr>
          <a:xfrm>
            <a:off x="8582025" y="23058"/>
            <a:ext cx="561975" cy="365125"/>
          </a:xfrm>
          <a:prstGeom prst="rect">
            <a:avLst/>
          </a:prstGeom>
        </p:spPr>
        <p:txBody>
          <a:bodyPr vert="horz" lIns="27432" tIns="45720" rIns="45720" bIns="45720" rtlCol="0" anchor="ctr"/>
          <a:lstStyle>
            <a:defPPr>
              <a:defRPr lang="en-US"/>
            </a:defPPr>
            <a:lvl1pPr marL="0" algn="l" defTabSz="914400" rtl="0" eaLnBrk="1" latinLnBrk="0" hangingPunct="1">
              <a:defRPr sz="120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3F65BB1-9206-4D7F-97F9-47DCC7DC6334}" type="slidenum">
              <a:rPr lang="en-GB" b="1" smtClean="0"/>
              <a:pPr algn="r"/>
              <a:t>‹#›</a:t>
            </a:fld>
            <a:endParaRPr lang="en-GB" b="1" dirty="0"/>
          </a:p>
        </p:txBody>
      </p:sp>
    </p:spTree>
    <p:extLst>
      <p:ext uri="{BB962C8B-B14F-4D97-AF65-F5344CB8AC3E}">
        <p14:creationId xmlns:p14="http://schemas.microsoft.com/office/powerpoint/2010/main" val="2808117767"/>
      </p:ext>
    </p:extLst>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21F066-FB85-40E5-8BBD-CFE5C7807B87}" type="datetimeFigureOut">
              <a:rPr lang="en-GB" smtClean="0"/>
              <a:pPr/>
              <a:t>28/01/2022</a:t>
            </a:fld>
            <a:endParaRPr lang="en-GB"/>
          </a:p>
        </p:txBody>
      </p:sp>
      <p:sp>
        <p:nvSpPr>
          <p:cNvPr id="4" name="Slide Number Placeholder 3"/>
          <p:cNvSpPr>
            <a:spLocks noGrp="1"/>
          </p:cNvSpPr>
          <p:nvPr>
            <p:ph type="sldNum" sz="quarter" idx="12"/>
          </p:nvPr>
        </p:nvSpPr>
        <p:spPr/>
        <p:txBody>
          <a:bodyPr/>
          <a:lstStyle/>
          <a:p>
            <a:fld id="{C3F65BB1-9206-4D7F-97F9-47DCC7DC6334}" type="slidenum">
              <a:rPr lang="en-GB" smtClean="0"/>
              <a:pPr/>
              <a:t>‹#›</a:t>
            </a:fld>
            <a:endParaRPr lang="en-GB"/>
          </a:p>
        </p:txBody>
      </p:sp>
      <p:sp>
        <p:nvSpPr>
          <p:cNvPr id="5" name="Slide Number Placeholder 5">
            <a:extLst>
              <a:ext uri="{FF2B5EF4-FFF2-40B4-BE49-F238E27FC236}">
                <a16:creationId xmlns:a16="http://schemas.microsoft.com/office/drawing/2014/main" id="{81104B6C-54B1-4E54-96CC-3E23DC80B735}"/>
              </a:ext>
            </a:extLst>
          </p:cNvPr>
          <p:cNvSpPr txBox="1">
            <a:spLocks/>
          </p:cNvSpPr>
          <p:nvPr userDrawn="1"/>
        </p:nvSpPr>
        <p:spPr>
          <a:xfrm>
            <a:off x="8582025" y="23058"/>
            <a:ext cx="561975" cy="365125"/>
          </a:xfrm>
          <a:prstGeom prst="rect">
            <a:avLst/>
          </a:prstGeom>
        </p:spPr>
        <p:txBody>
          <a:bodyPr vert="horz" lIns="27432" tIns="45720" rIns="45720" bIns="45720" rtlCol="0" anchor="ctr"/>
          <a:lstStyle>
            <a:defPPr>
              <a:defRPr lang="en-US"/>
            </a:defPPr>
            <a:lvl1pPr marL="0" algn="l" defTabSz="914400" rtl="0" eaLnBrk="1" latinLnBrk="0" hangingPunct="1">
              <a:defRPr sz="120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3F65BB1-9206-4D7F-97F9-47DCC7DC6334}" type="slidenum">
              <a:rPr lang="en-GB" b="1" smtClean="0"/>
              <a:pPr algn="r"/>
              <a:t>‹#›</a:t>
            </a:fld>
            <a:endParaRPr lang="en-GB" b="1" dirty="0"/>
          </a:p>
        </p:txBody>
      </p:sp>
    </p:spTree>
    <p:extLst>
      <p:ext uri="{BB962C8B-B14F-4D97-AF65-F5344CB8AC3E}">
        <p14:creationId xmlns:p14="http://schemas.microsoft.com/office/powerpoint/2010/main" val="1668105073"/>
      </p:ext>
    </p:extLst>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F21F066-FB85-40E5-8BBD-CFE5C7807B87}" type="datetimeFigureOut">
              <a:rPr lang="en-GB" smtClean="0"/>
              <a:pPr/>
              <a:t>28/01/2022</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a:p>
        </p:txBody>
      </p:sp>
      <p:sp>
        <p:nvSpPr>
          <p:cNvPr id="8" name="Slide Number Placeholder 5">
            <a:extLst>
              <a:ext uri="{FF2B5EF4-FFF2-40B4-BE49-F238E27FC236}">
                <a16:creationId xmlns:a16="http://schemas.microsoft.com/office/drawing/2014/main" id="{25C98BD2-CCEE-4FE5-AC05-89E37D0D0E55}"/>
              </a:ext>
            </a:extLst>
          </p:cNvPr>
          <p:cNvSpPr txBox="1">
            <a:spLocks/>
          </p:cNvSpPr>
          <p:nvPr userDrawn="1"/>
        </p:nvSpPr>
        <p:spPr>
          <a:xfrm>
            <a:off x="8582025" y="23058"/>
            <a:ext cx="561975" cy="365125"/>
          </a:xfrm>
          <a:prstGeom prst="rect">
            <a:avLst/>
          </a:prstGeom>
        </p:spPr>
        <p:txBody>
          <a:bodyPr vert="horz" lIns="27432" tIns="45720" rIns="45720" bIns="45720" rtlCol="0" anchor="ctr"/>
          <a:lstStyle>
            <a:defPPr>
              <a:defRPr lang="en-US"/>
            </a:defPPr>
            <a:lvl1pPr marL="0" algn="l" defTabSz="914400" rtl="0" eaLnBrk="1" latinLnBrk="0" hangingPunct="1">
              <a:defRPr sz="120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3F65BB1-9206-4D7F-97F9-47DCC7DC6334}" type="slidenum">
              <a:rPr lang="en-GB" b="0" smtClean="0"/>
              <a:pPr algn="r"/>
              <a:t>‹#›</a:t>
            </a:fld>
            <a:endParaRPr lang="en-GB" b="0" dirty="0"/>
          </a:p>
        </p:txBody>
      </p:sp>
    </p:spTree>
    <p:extLst>
      <p:ext uri="{BB962C8B-B14F-4D97-AF65-F5344CB8AC3E}">
        <p14:creationId xmlns:p14="http://schemas.microsoft.com/office/powerpoint/2010/main" val="1176624482"/>
      </p:ext>
    </p:extLst>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F21F066-FB85-40E5-8BBD-CFE5C7807B87}" type="datetimeFigureOut">
              <a:rPr lang="en-GB" smtClean="0"/>
              <a:pPr/>
              <a:t>28/01/2022</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a:p>
        </p:txBody>
      </p:sp>
      <p:sp>
        <p:nvSpPr>
          <p:cNvPr id="8" name="Slide Number Placeholder 5">
            <a:extLst>
              <a:ext uri="{FF2B5EF4-FFF2-40B4-BE49-F238E27FC236}">
                <a16:creationId xmlns:a16="http://schemas.microsoft.com/office/drawing/2014/main" id="{30096CBA-6238-459E-8649-F0CFB2C00C79}"/>
              </a:ext>
            </a:extLst>
          </p:cNvPr>
          <p:cNvSpPr txBox="1">
            <a:spLocks/>
          </p:cNvSpPr>
          <p:nvPr userDrawn="1"/>
        </p:nvSpPr>
        <p:spPr>
          <a:xfrm>
            <a:off x="8582025" y="23058"/>
            <a:ext cx="561975" cy="365125"/>
          </a:xfrm>
          <a:prstGeom prst="rect">
            <a:avLst/>
          </a:prstGeom>
        </p:spPr>
        <p:txBody>
          <a:bodyPr vert="horz" lIns="27432" tIns="45720" rIns="45720" bIns="45720" rtlCol="0" anchor="ctr"/>
          <a:lstStyle>
            <a:defPPr>
              <a:defRPr lang="en-US"/>
            </a:defPPr>
            <a:lvl1pPr marL="0" algn="l" defTabSz="914400" rtl="0" eaLnBrk="1" latinLnBrk="0" hangingPunct="1">
              <a:defRPr sz="120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3F65BB1-9206-4D7F-97F9-47DCC7DC6334}" type="slidenum">
              <a:rPr lang="en-GB" b="0" smtClean="0"/>
              <a:pPr algn="r"/>
              <a:t>‹#›</a:t>
            </a:fld>
            <a:endParaRPr lang="en-GB" b="0" dirty="0"/>
          </a:p>
        </p:txBody>
      </p:sp>
    </p:spTree>
    <p:extLst>
      <p:ext uri="{BB962C8B-B14F-4D97-AF65-F5344CB8AC3E}">
        <p14:creationId xmlns:p14="http://schemas.microsoft.com/office/powerpoint/2010/main" val="1537223024"/>
      </p:ext>
    </p:extLst>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F21F066-FB85-40E5-8BBD-CFE5C7807B87}" type="datetimeFigureOut">
              <a:rPr lang="en-GB" smtClean="0"/>
              <a:pPr/>
              <a:t>28/01/2022</a:t>
            </a:fld>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a:p>
        </p:txBody>
      </p:sp>
      <p:sp>
        <p:nvSpPr>
          <p:cNvPr id="7" name="Slide Number Placeholder 5">
            <a:extLst>
              <a:ext uri="{FF2B5EF4-FFF2-40B4-BE49-F238E27FC236}">
                <a16:creationId xmlns:a16="http://schemas.microsoft.com/office/drawing/2014/main" id="{6294FF2B-604B-42E5-88F9-816F28D2CE4A}"/>
              </a:ext>
            </a:extLst>
          </p:cNvPr>
          <p:cNvSpPr txBox="1">
            <a:spLocks/>
          </p:cNvSpPr>
          <p:nvPr userDrawn="1"/>
        </p:nvSpPr>
        <p:spPr>
          <a:xfrm>
            <a:off x="8582025" y="23058"/>
            <a:ext cx="561975" cy="365125"/>
          </a:xfrm>
          <a:prstGeom prst="rect">
            <a:avLst/>
          </a:prstGeom>
        </p:spPr>
        <p:txBody>
          <a:bodyPr vert="horz" lIns="27432" tIns="45720" rIns="45720" bIns="45720" rtlCol="0" anchor="ctr"/>
          <a:lstStyle>
            <a:defPPr>
              <a:defRPr lang="en-US"/>
            </a:defPPr>
            <a:lvl1pPr marL="0" algn="l" defTabSz="914400" rtl="0" eaLnBrk="1" latinLnBrk="0" hangingPunct="1">
              <a:defRPr sz="120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3F65BB1-9206-4D7F-97F9-47DCC7DC6334}" type="slidenum">
              <a:rPr lang="en-GB" b="1" smtClean="0"/>
              <a:pPr algn="r"/>
              <a:t>‹#›</a:t>
            </a:fld>
            <a:endParaRPr lang="en-GB" b="1" dirty="0"/>
          </a:p>
        </p:txBody>
      </p:sp>
    </p:spTree>
    <p:extLst>
      <p:ext uri="{BB962C8B-B14F-4D97-AF65-F5344CB8AC3E}">
        <p14:creationId xmlns:p14="http://schemas.microsoft.com/office/powerpoint/2010/main" val="227551592"/>
      </p:ext>
    </p:extLst>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F21F066-FB85-40E5-8BBD-CFE5C7807B87}" type="datetimeFigureOut">
              <a:rPr lang="en-GB" smtClean="0"/>
              <a:pPr/>
              <a:t>28/01/2022</a:t>
            </a:fld>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a:p>
        </p:txBody>
      </p:sp>
      <p:sp>
        <p:nvSpPr>
          <p:cNvPr id="7" name="Slide Number Placeholder 5">
            <a:extLst>
              <a:ext uri="{FF2B5EF4-FFF2-40B4-BE49-F238E27FC236}">
                <a16:creationId xmlns:a16="http://schemas.microsoft.com/office/drawing/2014/main" id="{81A714E0-2F20-42CE-8D90-6C4F85131CDA}"/>
              </a:ext>
            </a:extLst>
          </p:cNvPr>
          <p:cNvSpPr txBox="1">
            <a:spLocks/>
          </p:cNvSpPr>
          <p:nvPr userDrawn="1"/>
        </p:nvSpPr>
        <p:spPr>
          <a:xfrm>
            <a:off x="8582025" y="23058"/>
            <a:ext cx="561975" cy="365125"/>
          </a:xfrm>
          <a:prstGeom prst="rect">
            <a:avLst/>
          </a:prstGeom>
        </p:spPr>
        <p:txBody>
          <a:bodyPr vert="horz" lIns="27432" tIns="45720" rIns="45720" bIns="45720" rtlCol="0" anchor="ctr"/>
          <a:lstStyle>
            <a:defPPr>
              <a:defRPr lang="en-US"/>
            </a:defPPr>
            <a:lvl1pPr marL="0" algn="l" defTabSz="914400" rtl="0" eaLnBrk="1" latinLnBrk="0" hangingPunct="1">
              <a:defRPr sz="120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3F65BB1-9206-4D7F-97F9-47DCC7DC6334}" type="slidenum">
              <a:rPr lang="en-GB" b="1" smtClean="0"/>
              <a:pPr algn="r"/>
              <a:t>‹#›</a:t>
            </a:fld>
            <a:endParaRPr lang="en-GB" b="1" dirty="0"/>
          </a:p>
        </p:txBody>
      </p:sp>
    </p:spTree>
    <p:extLst>
      <p:ext uri="{BB962C8B-B14F-4D97-AF65-F5344CB8AC3E}">
        <p14:creationId xmlns:p14="http://schemas.microsoft.com/office/powerpoint/2010/main" val="3391761924"/>
      </p:ext>
    </p:extLst>
  </p:cSld>
  <p:clrMapOvr>
    <a:masterClrMapping/>
  </p:clrMapOvr>
  <p:transition>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F21F066-FB85-40E5-8BBD-CFE5C7807B87}" type="datetimeFigureOut">
              <a:rPr lang="en-GB" smtClean="0"/>
              <a:pPr/>
              <a:t>28/01/2022</a:t>
            </a:fld>
            <a:endParaRPr lang="en-GB"/>
          </a:p>
        </p:txBody>
      </p:sp>
      <p:sp>
        <p:nvSpPr>
          <p:cNvPr id="5" name="Footer Placeholder 4"/>
          <p:cNvSpPr>
            <a:spLocks noGrp="1"/>
          </p:cNvSpPr>
          <p:nvPr>
            <p:ph type="ftr" sz="quarter" idx="11"/>
          </p:nvPr>
        </p:nvSpPr>
        <p:spPr>
          <a:xfrm>
            <a:off x="659165" y="6356350"/>
            <a:ext cx="2847975"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a:p>
        </p:txBody>
      </p:sp>
      <p:sp>
        <p:nvSpPr>
          <p:cNvPr id="7" name="Title 2"/>
          <p:cNvSpPr txBox="1">
            <a:spLocks/>
          </p:cNvSpPr>
          <p:nvPr userDrawn="1"/>
        </p:nvSpPr>
        <p:spPr>
          <a:xfrm>
            <a:off x="467544" y="152400"/>
            <a:ext cx="8229600" cy="160020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endParaRPr lang="en-GB" sz="3600" dirty="0"/>
          </a:p>
        </p:txBody>
      </p:sp>
      <p:sp>
        <p:nvSpPr>
          <p:cNvPr id="8" name="Slide Number Placeholder 5"/>
          <p:cNvSpPr txBox="1">
            <a:spLocks/>
          </p:cNvSpPr>
          <p:nvPr userDrawn="1"/>
        </p:nvSpPr>
        <p:spPr>
          <a:xfrm>
            <a:off x="8582025" y="23058"/>
            <a:ext cx="561975" cy="365125"/>
          </a:xfrm>
          <a:prstGeom prst="rect">
            <a:avLst/>
          </a:prstGeom>
        </p:spPr>
        <p:txBody>
          <a:bodyPr vert="horz" lIns="27432" tIns="45720" rIns="45720" bIns="45720" rtlCol="0" anchor="ctr"/>
          <a:lstStyle>
            <a:defPPr>
              <a:defRPr lang="en-US"/>
            </a:defPPr>
            <a:lvl1pPr marL="0" algn="l" defTabSz="914400" rtl="0" eaLnBrk="1" latinLnBrk="0" hangingPunct="1">
              <a:defRPr sz="120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3F65BB1-9206-4D7F-97F9-47DCC7DC6334}" type="slidenum">
              <a:rPr lang="en-GB" b="1" smtClean="0"/>
              <a:pPr algn="r"/>
              <a:t>‹#›</a:t>
            </a:fld>
            <a:endParaRPr lang="en-GB" b="1" dirty="0"/>
          </a:p>
        </p:txBody>
      </p:sp>
    </p:spTree>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2F21F066-FB85-40E5-8BBD-CFE5C7807B87}" type="datetimeFigureOut">
              <a:rPr lang="en-GB" smtClean="0"/>
              <a:pPr/>
              <a:t>28/01/2022</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C3F65BB1-9206-4D7F-97F9-47DCC7DC6334}" type="slidenum">
              <a:rPr lang="en-GB" smtClean="0"/>
              <a:pPr/>
              <a:t>‹#›</a:t>
            </a:fld>
            <a:endParaRPr lang="en-GB"/>
          </a:p>
        </p:txBody>
      </p:sp>
      <p:pic>
        <p:nvPicPr>
          <p:cNvPr id="7" name="Picture 6">
            <a:extLst>
              <a:ext uri="{FF2B5EF4-FFF2-40B4-BE49-F238E27FC236}">
                <a16:creationId xmlns:a16="http://schemas.microsoft.com/office/drawing/2014/main" id="{A00B0BE0-8C07-4B12-A1DC-90959A5E8543}"/>
              </a:ext>
            </a:extLst>
          </p:cNvPr>
          <p:cNvPicPr/>
          <p:nvPr userDrawn="1"/>
        </p:nvPicPr>
        <p:blipFill>
          <a:blip r:embed="rId15" cstate="print">
            <a:extLst>
              <a:ext uri="{28A0092B-C50C-407E-A947-70E740481C1C}">
                <a14:useLocalDpi xmlns:a14="http://schemas.microsoft.com/office/drawing/2010/main" val="0"/>
              </a:ext>
            </a:extLst>
          </a:blip>
          <a:srcRect/>
          <a:stretch>
            <a:fillRect/>
          </a:stretch>
        </p:blipFill>
        <p:spPr bwMode="auto">
          <a:xfrm>
            <a:off x="8388496" y="5913368"/>
            <a:ext cx="648000" cy="828000"/>
          </a:xfrm>
          <a:prstGeom prst="rect">
            <a:avLst/>
          </a:prstGeom>
          <a:ln>
            <a:noFill/>
          </a:ln>
          <a:effectLst>
            <a:outerShdw blurRad="292100" dist="139700" dir="2700000" algn="tl" rotWithShape="0">
              <a:srgbClr val="333333">
                <a:alpha val="65000"/>
              </a:srgbClr>
            </a:outerShdw>
          </a:effectLst>
        </p:spPr>
      </p:pic>
      <p:sp>
        <p:nvSpPr>
          <p:cNvPr id="8" name="Slide Number Placeholder 5">
            <a:extLst>
              <a:ext uri="{FF2B5EF4-FFF2-40B4-BE49-F238E27FC236}">
                <a16:creationId xmlns:a16="http://schemas.microsoft.com/office/drawing/2014/main" id="{4DF847DE-6F93-4602-9060-07AA03EB137B}"/>
              </a:ext>
            </a:extLst>
          </p:cNvPr>
          <p:cNvSpPr txBox="1">
            <a:spLocks/>
          </p:cNvSpPr>
          <p:nvPr userDrawn="1"/>
        </p:nvSpPr>
        <p:spPr>
          <a:xfrm>
            <a:off x="8582025" y="23058"/>
            <a:ext cx="561975" cy="365125"/>
          </a:xfrm>
          <a:prstGeom prst="rect">
            <a:avLst/>
          </a:prstGeom>
        </p:spPr>
        <p:txBody>
          <a:bodyPr vert="horz" lIns="27432" tIns="45720" rIns="45720" bIns="45720" rtlCol="0" anchor="ctr"/>
          <a:lstStyle>
            <a:defPPr>
              <a:defRPr lang="en-US"/>
            </a:defPPr>
            <a:lvl1pPr marL="0" algn="l" defTabSz="914400" rtl="0" eaLnBrk="1" latinLnBrk="0" hangingPunct="1">
              <a:defRPr sz="120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3F65BB1-9206-4D7F-97F9-47DCC7DC6334}" type="slidenum">
              <a:rPr lang="en-GB" b="1" smtClean="0"/>
              <a:pPr algn="r"/>
              <a:t>‹#›</a:t>
            </a:fld>
            <a:endParaRPr lang="en-GB" b="1" dirty="0"/>
          </a:p>
        </p:txBody>
      </p:sp>
    </p:spTree>
    <p:extLst>
      <p:ext uri="{BB962C8B-B14F-4D97-AF65-F5344CB8AC3E}">
        <p14:creationId xmlns:p14="http://schemas.microsoft.com/office/powerpoint/2010/main" val="2936946209"/>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62" r:id="rId12"/>
  </p:sldLayoutIdLst>
  <p:transition>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macmillanihe.com/burns-nvc-2e"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hyperlink" Target="https://www.msn.com/en-gb/foodanddrink/other/mum-turns-children-s-favourite-soups-into-1million-business-stocked-in-tesco/ar-AASXXNK?ocid=msedgntp" TargetMode="External"/><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hyperlink" Target="https://www.bbc.co.uk/news/av/uk-england-birmingham-53489085" TargetMode="External"/><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bzDIjEQ3AvA" TargetMode="External"/><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hyperlink" Target="https://www.youtube.com/watch?v=_FCHm_BwK9g"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youtube.com/watch?feature=player_detailpage&amp;v=FSxSinVVRLw"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0.jpeg"/><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7" Type="http://schemas.microsoft.com/office/2007/relationships/hdphoto" Target="../media/hdphoto3.wdp"/><Relationship Id="rId2" Type="http://schemas.openxmlformats.org/officeDocument/2006/relationships/hyperlink" Target="http://www.youtube.com/watch?v=QODh5s3XKJE&amp;feature=player_detailpage&amp;t=148" TargetMode="External"/><Relationship Id="rId1" Type="http://schemas.openxmlformats.org/officeDocument/2006/relationships/slideLayout" Target="../slideLayouts/slideLayout2.xml"/><Relationship Id="rId6" Type="http://schemas.openxmlformats.org/officeDocument/2006/relationships/image" Target="../media/image15.png"/><Relationship Id="rId5" Type="http://schemas.microsoft.com/office/2007/relationships/hdphoto" Target="../media/hdphoto2.wdp"/><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2" Type="http://schemas.openxmlformats.org/officeDocument/2006/relationships/hyperlink" Target="https://www.youtube.com/watch?v=cIsA1s9SwEU" TargetMode="Externa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379389"/>
            <a:ext cx="7772400" cy="1470025"/>
          </a:xfrm>
        </p:spPr>
        <p:txBody>
          <a:bodyPr/>
          <a:lstStyle/>
          <a:p>
            <a:r>
              <a:rPr lang="en-GB" b="1" dirty="0">
                <a:solidFill>
                  <a:srgbClr val="DA0033"/>
                </a:solidFill>
              </a:rPr>
              <a:t>Finding your Business Idea</a:t>
            </a:r>
            <a:endParaRPr lang="en-GB" b="1" dirty="0">
              <a:solidFill>
                <a:srgbClr val="DA0033"/>
              </a:solidFill>
              <a:effectLst/>
            </a:endParaRPr>
          </a:p>
        </p:txBody>
      </p:sp>
      <p:sp>
        <p:nvSpPr>
          <p:cNvPr id="3" name="Text Placeholder 2"/>
          <p:cNvSpPr>
            <a:spLocks noGrp="1"/>
          </p:cNvSpPr>
          <p:nvPr>
            <p:ph type="subTitle" idx="1"/>
          </p:nvPr>
        </p:nvSpPr>
        <p:spPr>
          <a:xfrm>
            <a:off x="1369368" y="3846441"/>
            <a:ext cx="6400800" cy="726219"/>
          </a:xfrm>
        </p:spPr>
        <p:txBody>
          <a:bodyPr>
            <a:normAutofit/>
          </a:bodyPr>
          <a:lstStyle/>
          <a:p>
            <a:r>
              <a:rPr lang="en-GB" b="1" dirty="0">
                <a:solidFill>
                  <a:schemeClr val="tx1"/>
                </a:solidFill>
              </a:rPr>
              <a:t>Week 2</a:t>
            </a:r>
          </a:p>
        </p:txBody>
      </p:sp>
      <p:sp>
        <p:nvSpPr>
          <p:cNvPr id="7" name="TextBox 6"/>
          <p:cNvSpPr txBox="1"/>
          <p:nvPr/>
        </p:nvSpPr>
        <p:spPr>
          <a:xfrm>
            <a:off x="-36512" y="6597352"/>
            <a:ext cx="946894" cy="276999"/>
          </a:xfrm>
          <a:prstGeom prst="rect">
            <a:avLst/>
          </a:prstGeom>
          <a:noFill/>
        </p:spPr>
        <p:txBody>
          <a:bodyPr wrap="square" rtlCol="0">
            <a:spAutoFit/>
          </a:bodyPr>
          <a:lstStyle/>
          <a:p>
            <a:pPr algn="ctr"/>
            <a:r>
              <a:rPr lang="en-GB" sz="1200" b="1" dirty="0">
                <a:solidFill>
                  <a:schemeClr val="tx1">
                    <a:lumMod val="50000"/>
                    <a:lumOff val="50000"/>
                  </a:schemeClr>
                </a:solidFill>
              </a:rPr>
              <a:t>NVC 2e</a:t>
            </a:r>
          </a:p>
        </p:txBody>
      </p:sp>
      <p:pic>
        <p:nvPicPr>
          <p:cNvPr id="6" name="Picture 2">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4115" y="6117876"/>
            <a:ext cx="385639" cy="40746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 Placeholder 2">
            <a:extLst>
              <a:ext uri="{FF2B5EF4-FFF2-40B4-BE49-F238E27FC236}">
                <a16:creationId xmlns:a16="http://schemas.microsoft.com/office/drawing/2014/main" id="{3697FECA-CB12-4982-84E5-EE27B57CAD76}"/>
              </a:ext>
            </a:extLst>
          </p:cNvPr>
          <p:cNvSpPr txBox="1">
            <a:spLocks/>
          </p:cNvSpPr>
          <p:nvPr/>
        </p:nvSpPr>
        <p:spPr>
          <a:xfrm>
            <a:off x="1619672" y="1324508"/>
            <a:ext cx="6400800" cy="1194271"/>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n-GB" b="1" dirty="0">
                <a:solidFill>
                  <a:schemeClr val="tx1"/>
                </a:solidFill>
              </a:rPr>
              <a:t>BMSW 4006: Managing Enterprise in the 21</a:t>
            </a:r>
            <a:r>
              <a:rPr lang="en-GB" b="1" baseline="30000" dirty="0">
                <a:solidFill>
                  <a:schemeClr val="tx1"/>
                </a:solidFill>
              </a:rPr>
              <a:t>st</a:t>
            </a:r>
            <a:r>
              <a:rPr lang="en-GB" b="1" dirty="0">
                <a:solidFill>
                  <a:schemeClr val="tx1"/>
                </a:solidFill>
              </a:rPr>
              <a:t> Century</a:t>
            </a:r>
          </a:p>
        </p:txBody>
      </p:sp>
    </p:spTree>
    <p:extLst>
      <p:ext uri="{BB962C8B-B14F-4D97-AF65-F5344CB8AC3E}">
        <p14:creationId xmlns:p14="http://schemas.microsoft.com/office/powerpoint/2010/main" val="2514964568"/>
      </p:ext>
    </p:extLst>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B4D4D-AF3A-4885-85FE-89FB37DA6434}"/>
              </a:ext>
            </a:extLst>
          </p:cNvPr>
          <p:cNvSpPr>
            <a:spLocks noGrp="1"/>
          </p:cNvSpPr>
          <p:nvPr>
            <p:ph type="title"/>
          </p:nvPr>
        </p:nvSpPr>
        <p:spPr>
          <a:xfrm>
            <a:off x="457200" y="13165"/>
            <a:ext cx="8229600" cy="792088"/>
          </a:xfrm>
        </p:spPr>
        <p:txBody>
          <a:bodyPr>
            <a:normAutofit/>
          </a:bodyPr>
          <a:lstStyle/>
          <a:p>
            <a:r>
              <a:rPr lang="en-GB" sz="3600" b="1" dirty="0">
                <a:solidFill>
                  <a:srgbClr val="007DC3"/>
                </a:solidFill>
                <a:latin typeface="+mn-lt"/>
                <a:cs typeface="Times New Roman" pitchFamily="18" charset="0"/>
              </a:rPr>
              <a:t>Recap of Last Week Lecture</a:t>
            </a:r>
            <a:endParaRPr lang="en-GB" sz="3600" dirty="0">
              <a:solidFill>
                <a:srgbClr val="007DC3"/>
              </a:solidFill>
              <a:latin typeface="+mn-lt"/>
            </a:endParaRPr>
          </a:p>
        </p:txBody>
      </p:sp>
      <p:sp>
        <p:nvSpPr>
          <p:cNvPr id="3" name="Rectangle 2">
            <a:extLst>
              <a:ext uri="{FF2B5EF4-FFF2-40B4-BE49-F238E27FC236}">
                <a16:creationId xmlns:a16="http://schemas.microsoft.com/office/drawing/2014/main" id="{46AD8A2F-CE4D-4F18-92BE-1B413C613446}"/>
              </a:ext>
            </a:extLst>
          </p:cNvPr>
          <p:cNvSpPr/>
          <p:nvPr/>
        </p:nvSpPr>
        <p:spPr>
          <a:xfrm>
            <a:off x="107504" y="805253"/>
            <a:ext cx="8928992" cy="4483279"/>
          </a:xfrm>
          <a:prstGeom prst="rect">
            <a:avLst/>
          </a:prstGeom>
        </p:spPr>
        <p:txBody>
          <a:bodyPr wrap="square">
            <a:spAutoFit/>
          </a:bodyPr>
          <a:lstStyle/>
          <a:p>
            <a:pPr>
              <a:buNone/>
            </a:pPr>
            <a:r>
              <a:rPr lang="en-GB" sz="2800" b="1" dirty="0">
                <a:cs typeface="Times New Roman" pitchFamily="18" charset="0"/>
              </a:rPr>
              <a:t>Last week we examine:</a:t>
            </a:r>
          </a:p>
          <a:p>
            <a:pPr marL="342900" indent="-342900">
              <a:buFont typeface="Wingdings" panose="05000000000000000000" pitchFamily="2" charset="2"/>
              <a:buChar char="§"/>
            </a:pPr>
            <a:r>
              <a:rPr lang="en-US" altLang="en-US" sz="2400" dirty="0"/>
              <a:t>Definition of</a:t>
            </a:r>
            <a:r>
              <a:rPr lang="en-GB" sz="2400" dirty="0"/>
              <a:t> entrepreneurship, enterprise and enterpreneurs.</a:t>
            </a:r>
          </a:p>
          <a:p>
            <a:pPr marL="342900" indent="-342900">
              <a:buFont typeface="Wingdings" panose="05000000000000000000" pitchFamily="2" charset="2"/>
              <a:buChar char="§"/>
            </a:pPr>
            <a:endParaRPr lang="en-GB" sz="2400" dirty="0"/>
          </a:p>
          <a:p>
            <a:pPr marL="342900" indent="-342900">
              <a:buFont typeface="Wingdings" panose="05000000000000000000" pitchFamily="2" charset="2"/>
              <a:buChar char="§"/>
            </a:pPr>
            <a:r>
              <a:rPr lang="en-GB" sz="2400" dirty="0"/>
              <a:t>Entrepreneurial activities.</a:t>
            </a:r>
          </a:p>
          <a:p>
            <a:pPr marL="342900" indent="-342900">
              <a:buFont typeface="Wingdings" panose="05000000000000000000" pitchFamily="2" charset="2"/>
              <a:buChar char="§"/>
            </a:pPr>
            <a:endParaRPr lang="en-GB" sz="2400" dirty="0"/>
          </a:p>
          <a:p>
            <a:pPr marL="342900" indent="-342900">
              <a:buFont typeface="Wingdings" panose="05000000000000000000" pitchFamily="2" charset="2"/>
              <a:buChar char="§"/>
            </a:pPr>
            <a:r>
              <a:rPr lang="en-GB" sz="2400" dirty="0"/>
              <a:t>Understand your motivations for wanting to start your own business.</a:t>
            </a:r>
          </a:p>
          <a:p>
            <a:pPr marL="342900" indent="-342900">
              <a:lnSpc>
                <a:spcPts val="2200"/>
              </a:lnSpc>
              <a:spcAft>
                <a:spcPts val="600"/>
              </a:spcAft>
              <a:buFont typeface="Wingdings" panose="05000000000000000000" pitchFamily="2" charset="2"/>
              <a:buChar char="§"/>
            </a:pPr>
            <a:endParaRPr lang="en-US" altLang="en-US" sz="2400" dirty="0"/>
          </a:p>
          <a:p>
            <a:pPr marL="342900" indent="-342900">
              <a:lnSpc>
                <a:spcPts val="2200"/>
              </a:lnSpc>
              <a:spcAft>
                <a:spcPts val="600"/>
              </a:spcAft>
              <a:buFont typeface="Wingdings" panose="05000000000000000000" pitchFamily="2" charset="2"/>
              <a:buChar char="§"/>
            </a:pPr>
            <a:r>
              <a:rPr lang="en-US" altLang="en-US" sz="2400" dirty="0"/>
              <a:t>Identify the different types of  entrepreneurs.</a:t>
            </a:r>
          </a:p>
          <a:p>
            <a:pPr marL="342900" indent="-342900">
              <a:lnSpc>
                <a:spcPts val="2200"/>
              </a:lnSpc>
              <a:spcAft>
                <a:spcPts val="600"/>
              </a:spcAft>
              <a:buFont typeface="Wingdings" panose="05000000000000000000" pitchFamily="2" charset="2"/>
              <a:buChar char="§"/>
            </a:pPr>
            <a:endParaRPr lang="en-US" sz="2400" dirty="0"/>
          </a:p>
          <a:p>
            <a:pPr marL="342900" indent="-342900">
              <a:lnSpc>
                <a:spcPts val="2200"/>
              </a:lnSpc>
              <a:spcAft>
                <a:spcPts val="600"/>
              </a:spcAft>
              <a:buFont typeface="Wingdings" panose="05000000000000000000" pitchFamily="2" charset="2"/>
              <a:buChar char="§"/>
            </a:pPr>
            <a:r>
              <a:rPr lang="en-GB" sz="2400" dirty="0"/>
              <a:t>Determine the characteristics of successful entrepreneurs.</a:t>
            </a:r>
          </a:p>
          <a:p>
            <a:pPr>
              <a:buNone/>
            </a:pPr>
            <a:endParaRPr lang="en-GB" sz="2000" dirty="0">
              <a:cs typeface="Times New Roman" pitchFamily="18" charset="0"/>
            </a:endParaRPr>
          </a:p>
        </p:txBody>
      </p:sp>
    </p:spTree>
    <p:extLst>
      <p:ext uri="{BB962C8B-B14F-4D97-AF65-F5344CB8AC3E}">
        <p14:creationId xmlns:p14="http://schemas.microsoft.com/office/powerpoint/2010/main" val="3061738466"/>
      </p:ext>
    </p:extLst>
  </p:cSld>
  <p:clrMapOvr>
    <a:masterClrMapping/>
  </p:clrMapOvr>
  <p:transition>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B4D4D-AF3A-4885-85FE-89FB37DA6434}"/>
              </a:ext>
            </a:extLst>
          </p:cNvPr>
          <p:cNvSpPr>
            <a:spLocks noGrp="1"/>
          </p:cNvSpPr>
          <p:nvPr>
            <p:ph type="title"/>
          </p:nvPr>
        </p:nvSpPr>
        <p:spPr>
          <a:xfrm>
            <a:off x="457200" y="116631"/>
            <a:ext cx="8229600" cy="936105"/>
          </a:xfrm>
        </p:spPr>
        <p:txBody>
          <a:bodyPr>
            <a:normAutofit/>
          </a:bodyPr>
          <a:lstStyle/>
          <a:p>
            <a:r>
              <a:rPr lang="en-GB" sz="3600" b="1" dirty="0">
                <a:solidFill>
                  <a:srgbClr val="007DC3"/>
                </a:solidFill>
                <a:latin typeface="+mn-lt"/>
                <a:cs typeface="Times New Roman" pitchFamily="18" charset="0"/>
              </a:rPr>
              <a:t>In Today’s Lecture…..</a:t>
            </a:r>
            <a:endParaRPr lang="en-GB" sz="3600" dirty="0">
              <a:solidFill>
                <a:srgbClr val="007DC3"/>
              </a:solidFill>
              <a:latin typeface="+mn-lt"/>
            </a:endParaRPr>
          </a:p>
        </p:txBody>
      </p:sp>
      <p:sp>
        <p:nvSpPr>
          <p:cNvPr id="3" name="Rectangle 2">
            <a:extLst>
              <a:ext uri="{FF2B5EF4-FFF2-40B4-BE49-F238E27FC236}">
                <a16:creationId xmlns:a16="http://schemas.microsoft.com/office/drawing/2014/main" id="{46AD8A2F-CE4D-4F18-92BE-1B413C613446}"/>
              </a:ext>
            </a:extLst>
          </p:cNvPr>
          <p:cNvSpPr/>
          <p:nvPr/>
        </p:nvSpPr>
        <p:spPr>
          <a:xfrm>
            <a:off x="107504" y="805253"/>
            <a:ext cx="8928992" cy="4154984"/>
          </a:xfrm>
          <a:prstGeom prst="rect">
            <a:avLst/>
          </a:prstGeom>
        </p:spPr>
        <p:txBody>
          <a:bodyPr wrap="square">
            <a:spAutoFit/>
          </a:bodyPr>
          <a:lstStyle/>
          <a:p>
            <a:r>
              <a:rPr lang="en-GB" altLang="en-US" sz="3600" b="1" dirty="0">
                <a:cs typeface="Times New Roman" pitchFamily="18" charset="0"/>
              </a:rPr>
              <a:t>We will:</a:t>
            </a:r>
          </a:p>
          <a:p>
            <a:pPr>
              <a:buNone/>
            </a:pPr>
            <a:endParaRPr lang="en-GB" sz="3600" b="1" dirty="0">
              <a:latin typeface="+mj-lt"/>
              <a:cs typeface="Times New Roman" pitchFamily="18" charset="0"/>
            </a:endParaRPr>
          </a:p>
          <a:p>
            <a:pPr>
              <a:buFont typeface="Wingdings" pitchFamily="2" charset="2"/>
              <a:buChar char="Ø"/>
            </a:pPr>
            <a:r>
              <a:rPr lang="en-GB" sz="3200" b="1" dirty="0">
                <a:latin typeface="+mj-lt"/>
                <a:cs typeface="Times New Roman" pitchFamily="18" charset="0"/>
              </a:rPr>
              <a:t>Define opportunity</a:t>
            </a:r>
          </a:p>
          <a:p>
            <a:pPr>
              <a:buNone/>
            </a:pPr>
            <a:endParaRPr lang="en-GB" sz="3200" b="1" dirty="0">
              <a:latin typeface="+mj-lt"/>
              <a:cs typeface="Times New Roman" pitchFamily="18" charset="0"/>
            </a:endParaRPr>
          </a:p>
          <a:p>
            <a:pPr>
              <a:buFont typeface="Wingdings" pitchFamily="2" charset="2"/>
              <a:buChar char="Ø"/>
            </a:pPr>
            <a:r>
              <a:rPr lang="en-GB" sz="3200" b="1" dirty="0">
                <a:latin typeface="+mj-lt"/>
                <a:cs typeface="Times New Roman" pitchFamily="18" charset="0"/>
              </a:rPr>
              <a:t>Identify opportunities and generate a business idea</a:t>
            </a:r>
          </a:p>
          <a:p>
            <a:pPr>
              <a:buFont typeface="Wingdings" pitchFamily="2" charset="2"/>
              <a:buChar char="Ø"/>
            </a:pPr>
            <a:endParaRPr lang="en-GB" sz="3200" b="1" dirty="0">
              <a:latin typeface="+mj-lt"/>
              <a:cs typeface="Times New Roman" pitchFamily="18" charset="0"/>
            </a:endParaRPr>
          </a:p>
          <a:p>
            <a:pPr>
              <a:buFont typeface="Wingdings" pitchFamily="2" charset="2"/>
              <a:buChar char="Ø"/>
            </a:pPr>
            <a:endParaRPr lang="en-GB" sz="3200" b="1" dirty="0">
              <a:latin typeface="+mj-lt"/>
              <a:cs typeface="Times New Roman" pitchFamily="18" charset="0"/>
            </a:endParaRPr>
          </a:p>
        </p:txBody>
      </p:sp>
      <p:pic>
        <p:nvPicPr>
          <p:cNvPr id="5" name="Picture 4" descr="A picture containing text, sign, sky, outdoor&#10;&#10;Description automatically generated">
            <a:extLst>
              <a:ext uri="{FF2B5EF4-FFF2-40B4-BE49-F238E27FC236}">
                <a16:creationId xmlns:a16="http://schemas.microsoft.com/office/drawing/2014/main" id="{B69B4361-D9AA-46BD-BCAA-B2D447C828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44208" y="3933055"/>
            <a:ext cx="2699792" cy="1715803"/>
          </a:xfrm>
          <a:prstGeom prst="rect">
            <a:avLst/>
          </a:prstGeom>
        </p:spPr>
      </p:pic>
    </p:spTree>
    <p:extLst>
      <p:ext uri="{BB962C8B-B14F-4D97-AF65-F5344CB8AC3E}">
        <p14:creationId xmlns:p14="http://schemas.microsoft.com/office/powerpoint/2010/main" val="730732444"/>
      </p:ext>
    </p:extLst>
  </p:cSld>
  <p:clrMapOvr>
    <a:masterClrMapping/>
  </p:clrMapOvr>
  <p:transition>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B4D4D-AF3A-4885-85FE-89FB37DA6434}"/>
              </a:ext>
            </a:extLst>
          </p:cNvPr>
          <p:cNvSpPr>
            <a:spLocks noGrp="1"/>
          </p:cNvSpPr>
          <p:nvPr>
            <p:ph type="title"/>
          </p:nvPr>
        </p:nvSpPr>
        <p:spPr>
          <a:xfrm>
            <a:off x="457200" y="13165"/>
            <a:ext cx="8229600" cy="792088"/>
          </a:xfrm>
        </p:spPr>
        <p:txBody>
          <a:bodyPr>
            <a:normAutofit fontScale="90000"/>
          </a:bodyPr>
          <a:lstStyle/>
          <a:p>
            <a:r>
              <a:rPr lang="en-GB" sz="3600" b="1" dirty="0">
                <a:solidFill>
                  <a:srgbClr val="007DC3"/>
                </a:solidFill>
                <a:latin typeface="+mn-lt"/>
                <a:cs typeface="Times New Roman" pitchFamily="18" charset="0"/>
              </a:rPr>
              <a:t>Entrepreneurial Opportunity Recognition</a:t>
            </a:r>
            <a:endParaRPr lang="en-GB" sz="3600" dirty="0">
              <a:solidFill>
                <a:srgbClr val="007DC3"/>
              </a:solidFill>
              <a:latin typeface="+mn-lt"/>
            </a:endParaRPr>
          </a:p>
        </p:txBody>
      </p:sp>
      <p:sp>
        <p:nvSpPr>
          <p:cNvPr id="3" name="Rectangle 2">
            <a:extLst>
              <a:ext uri="{FF2B5EF4-FFF2-40B4-BE49-F238E27FC236}">
                <a16:creationId xmlns:a16="http://schemas.microsoft.com/office/drawing/2014/main" id="{46AD8A2F-CE4D-4F18-92BE-1B413C613446}"/>
              </a:ext>
            </a:extLst>
          </p:cNvPr>
          <p:cNvSpPr/>
          <p:nvPr/>
        </p:nvSpPr>
        <p:spPr>
          <a:xfrm>
            <a:off x="457200" y="1268760"/>
            <a:ext cx="8229600" cy="3785652"/>
          </a:xfrm>
          <a:prstGeom prst="rect">
            <a:avLst/>
          </a:prstGeom>
        </p:spPr>
        <p:txBody>
          <a:bodyPr wrap="square">
            <a:spAutoFit/>
          </a:bodyPr>
          <a:lstStyle/>
          <a:p>
            <a:pPr>
              <a:buNone/>
            </a:pPr>
            <a:r>
              <a:rPr lang="en-GB" sz="2000" b="1" dirty="0">
                <a:cs typeface="Times New Roman" pitchFamily="18" charset="0"/>
              </a:rPr>
              <a:t>What is an opportunity?</a:t>
            </a:r>
          </a:p>
          <a:p>
            <a:r>
              <a:rPr lang="en-GB" sz="2000" dirty="0">
                <a:cs typeface="Times New Roman" pitchFamily="18" charset="0"/>
              </a:rPr>
              <a:t>An opportunity is a favourable set of circumstances that creates the need for a new product, service, or a business idea.</a:t>
            </a:r>
          </a:p>
          <a:p>
            <a:endParaRPr lang="en-GB" sz="2000" dirty="0">
              <a:cs typeface="Times New Roman" pitchFamily="18" charset="0"/>
            </a:endParaRPr>
          </a:p>
          <a:p>
            <a:r>
              <a:rPr lang="en-GB" sz="2000" i="1" dirty="0">
                <a:cs typeface="Times New Roman" pitchFamily="18" charset="0"/>
              </a:rPr>
              <a:t>Most entrepreneurial firms are started in one or two ways:</a:t>
            </a:r>
          </a:p>
          <a:p>
            <a:pPr lvl="1">
              <a:buFont typeface="Arial" pitchFamily="34" charset="0"/>
              <a:buChar char="•"/>
            </a:pPr>
            <a:r>
              <a:rPr lang="en-GB" sz="2000" dirty="0">
                <a:cs typeface="Times New Roman" pitchFamily="18" charset="0"/>
              </a:rPr>
              <a:t> An entrepreneur decides to start a firm, searches for and  recognizes an opportunity, then start a business</a:t>
            </a:r>
          </a:p>
          <a:p>
            <a:pPr lvl="1">
              <a:buFont typeface="Arial" pitchFamily="34" charset="0"/>
              <a:buChar char="•"/>
            </a:pPr>
            <a:r>
              <a:rPr lang="en-GB" sz="2000" dirty="0">
                <a:cs typeface="Times New Roman" pitchFamily="18" charset="0"/>
              </a:rPr>
              <a:t> An entrepreneur recognizes a problem or an opportunity gap and creates a business to fill it.</a:t>
            </a:r>
          </a:p>
          <a:p>
            <a:pPr lvl="1">
              <a:buFont typeface="Arial" pitchFamily="34" charset="0"/>
              <a:buChar char="•"/>
            </a:pPr>
            <a:endParaRPr lang="en-GB" sz="2000" dirty="0">
              <a:cs typeface="Times New Roman" pitchFamily="18" charset="0"/>
            </a:endParaRPr>
          </a:p>
          <a:p>
            <a:r>
              <a:rPr lang="en-GB" sz="2000" dirty="0">
                <a:cs typeface="Times New Roman" pitchFamily="18" charset="0"/>
              </a:rPr>
              <a:t>To stay ahead and on top of the market, companies must constantly recognize opportunity as they continue to grow and evolve. </a:t>
            </a:r>
          </a:p>
        </p:txBody>
      </p:sp>
    </p:spTree>
    <p:extLst>
      <p:ext uri="{BB962C8B-B14F-4D97-AF65-F5344CB8AC3E}">
        <p14:creationId xmlns:p14="http://schemas.microsoft.com/office/powerpoint/2010/main" val="1619173335"/>
      </p:ext>
    </p:extLst>
  </p:cSld>
  <p:clrMapOvr>
    <a:masterClrMapping/>
  </p:clrMapOvr>
  <p:transition>
    <p:dissolve/>
  </p:transition>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 name="Title 2"/>
          <p:cNvSpPr txBox="1">
            <a:spLocks/>
          </p:cNvSpPr>
          <p:nvPr/>
        </p:nvSpPr>
        <p:spPr>
          <a:xfrm>
            <a:off x="467544" y="152400"/>
            <a:ext cx="8229600" cy="730932"/>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600" dirty="0">
                <a:solidFill>
                  <a:srgbClr val="007DC3"/>
                </a:solidFill>
                <a:effectLst/>
              </a:rPr>
              <a:t>How to Generate Business Ideas.</a:t>
            </a:r>
          </a:p>
        </p:txBody>
      </p:sp>
      <p:sp>
        <p:nvSpPr>
          <p:cNvPr id="7" name="Content Placeholder 2"/>
          <p:cNvSpPr txBox="1">
            <a:spLocks/>
          </p:cNvSpPr>
          <p:nvPr/>
        </p:nvSpPr>
        <p:spPr bwMode="auto">
          <a:xfrm>
            <a:off x="522099" y="1099332"/>
            <a:ext cx="8424862" cy="4561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lr>
                <a:srgbClr val="FF0000"/>
              </a:buClr>
              <a:buChar char="•"/>
              <a:defRPr sz="3000" b="1">
                <a:solidFill>
                  <a:srgbClr val="4D4D4D"/>
                </a:solidFill>
                <a:latin typeface="+mn-lt"/>
                <a:ea typeface="+mn-ea"/>
                <a:cs typeface="+mn-cs"/>
              </a:defRPr>
            </a:lvl1pPr>
            <a:lvl2pPr marL="742950" indent="-285750" algn="l" rtl="0" eaLnBrk="0" fontAlgn="base" hangingPunct="0">
              <a:spcBef>
                <a:spcPct val="20000"/>
              </a:spcBef>
              <a:spcAft>
                <a:spcPct val="0"/>
              </a:spcAft>
              <a:buClr>
                <a:srgbClr val="292929"/>
              </a:buClr>
              <a:buFont typeface="Arial" charset="0"/>
              <a:buChar char="–"/>
              <a:defRPr sz="2800" b="1">
                <a:solidFill>
                  <a:srgbClr val="4D4D4D"/>
                </a:solidFill>
                <a:latin typeface="+mn-lt"/>
                <a:cs typeface="+mn-cs"/>
              </a:defRPr>
            </a:lvl2pPr>
            <a:lvl3pPr marL="1143000" indent="-228600" algn="l" rtl="0" eaLnBrk="0" fontAlgn="base" hangingPunct="0">
              <a:spcBef>
                <a:spcPct val="20000"/>
              </a:spcBef>
              <a:spcAft>
                <a:spcPct val="0"/>
              </a:spcAft>
              <a:buClr>
                <a:srgbClr val="FF0000"/>
              </a:buClr>
              <a:buChar char="•"/>
              <a:defRPr sz="2400" b="1">
                <a:solidFill>
                  <a:srgbClr val="4D4D4D"/>
                </a:solidFill>
                <a:latin typeface="+mn-lt"/>
                <a:cs typeface="+mn-cs"/>
              </a:defRPr>
            </a:lvl3pPr>
            <a:lvl4pPr marL="1600200" indent="-228600" algn="l" rtl="0" eaLnBrk="0" fontAlgn="base" hangingPunct="0">
              <a:spcBef>
                <a:spcPct val="20000"/>
              </a:spcBef>
              <a:spcAft>
                <a:spcPct val="0"/>
              </a:spcAft>
              <a:buChar char="–"/>
              <a:defRPr sz="2000" b="1">
                <a:solidFill>
                  <a:srgbClr val="4D4D4D"/>
                </a:solidFill>
                <a:latin typeface="+mn-lt"/>
                <a:cs typeface="+mn-cs"/>
              </a:defRPr>
            </a:lvl4pPr>
            <a:lvl5pPr marL="2057400" indent="-228600" algn="l" rtl="0" eaLnBrk="0" fontAlgn="base" hangingPunct="0">
              <a:spcBef>
                <a:spcPct val="20000"/>
              </a:spcBef>
              <a:spcAft>
                <a:spcPct val="0"/>
              </a:spcAft>
              <a:buChar char="»"/>
              <a:defRPr sz="2000" b="1">
                <a:solidFill>
                  <a:srgbClr val="4D4D4D"/>
                </a:solidFill>
                <a:latin typeface="+mn-lt"/>
                <a:cs typeface="+mn-cs"/>
              </a:defRPr>
            </a:lvl5pPr>
            <a:lvl6pPr marL="2514600" indent="-228600" algn="l" rtl="0" fontAlgn="base">
              <a:spcBef>
                <a:spcPct val="20000"/>
              </a:spcBef>
              <a:spcAft>
                <a:spcPct val="0"/>
              </a:spcAft>
              <a:buChar char="»"/>
              <a:defRPr sz="2000" b="1">
                <a:solidFill>
                  <a:srgbClr val="4D4D4D"/>
                </a:solidFill>
                <a:latin typeface="+mn-lt"/>
                <a:cs typeface="+mn-cs"/>
              </a:defRPr>
            </a:lvl6pPr>
            <a:lvl7pPr marL="2971800" indent="-228600" algn="l" rtl="0" fontAlgn="base">
              <a:spcBef>
                <a:spcPct val="20000"/>
              </a:spcBef>
              <a:spcAft>
                <a:spcPct val="0"/>
              </a:spcAft>
              <a:buChar char="»"/>
              <a:defRPr sz="2000" b="1">
                <a:solidFill>
                  <a:srgbClr val="4D4D4D"/>
                </a:solidFill>
                <a:latin typeface="+mn-lt"/>
                <a:cs typeface="+mn-cs"/>
              </a:defRPr>
            </a:lvl7pPr>
            <a:lvl8pPr marL="3429000" indent="-228600" algn="l" rtl="0" fontAlgn="base">
              <a:spcBef>
                <a:spcPct val="20000"/>
              </a:spcBef>
              <a:spcAft>
                <a:spcPct val="0"/>
              </a:spcAft>
              <a:buChar char="»"/>
              <a:defRPr sz="2000" b="1">
                <a:solidFill>
                  <a:srgbClr val="4D4D4D"/>
                </a:solidFill>
                <a:latin typeface="+mn-lt"/>
                <a:cs typeface="+mn-cs"/>
              </a:defRPr>
            </a:lvl8pPr>
            <a:lvl9pPr marL="3886200" indent="-228600" algn="l" rtl="0" fontAlgn="base">
              <a:spcBef>
                <a:spcPct val="20000"/>
              </a:spcBef>
              <a:spcAft>
                <a:spcPct val="0"/>
              </a:spcAft>
              <a:buChar char="»"/>
              <a:defRPr sz="2000" b="1">
                <a:solidFill>
                  <a:srgbClr val="4D4D4D"/>
                </a:solidFill>
                <a:latin typeface="+mn-lt"/>
                <a:cs typeface="+mn-cs"/>
              </a:defRPr>
            </a:lvl9pPr>
          </a:lstStyle>
          <a:p>
            <a:pPr marL="0" indent="0">
              <a:spcBef>
                <a:spcPct val="0"/>
              </a:spcBef>
              <a:spcAft>
                <a:spcPts val="1200"/>
              </a:spcAft>
              <a:buClr>
                <a:srgbClr val="007DC3"/>
              </a:buClr>
              <a:buNone/>
            </a:pPr>
            <a:r>
              <a:rPr lang="en-GB" altLang="en-US" sz="2000" b="0" dirty="0">
                <a:solidFill>
                  <a:schemeClr val="tx1"/>
                </a:solidFill>
              </a:rPr>
              <a:t>Anyone who puts in enough practice and who makes a conscious effort to notice problems and identify needs can improve their ability to come up with new ideas.</a:t>
            </a:r>
          </a:p>
          <a:p>
            <a:pPr>
              <a:spcBef>
                <a:spcPct val="0"/>
              </a:spcBef>
              <a:spcAft>
                <a:spcPts val="1200"/>
              </a:spcAft>
              <a:buClr>
                <a:srgbClr val="007DC3"/>
              </a:buClr>
              <a:buFont typeface="Wingdings" pitchFamily="2" charset="2"/>
              <a:buChar char="Ø"/>
            </a:pPr>
            <a:r>
              <a:rPr lang="en-GB" altLang="en-US" sz="2000" dirty="0">
                <a:solidFill>
                  <a:schemeClr val="tx1"/>
                </a:solidFill>
              </a:rPr>
              <a:t>Solve problems</a:t>
            </a:r>
          </a:p>
          <a:p>
            <a:pPr>
              <a:spcBef>
                <a:spcPct val="0"/>
              </a:spcBef>
              <a:spcAft>
                <a:spcPts val="1200"/>
              </a:spcAft>
              <a:buClr>
                <a:srgbClr val="007DC3"/>
              </a:buClr>
              <a:buFont typeface="Wingdings" pitchFamily="2" charset="2"/>
              <a:buChar char="Ø"/>
            </a:pPr>
            <a:r>
              <a:rPr lang="en-GB" altLang="en-US" sz="2000" dirty="0">
                <a:solidFill>
                  <a:schemeClr val="tx1"/>
                </a:solidFill>
              </a:rPr>
              <a:t>Solve things that may become problems</a:t>
            </a:r>
          </a:p>
          <a:p>
            <a:pPr>
              <a:spcBef>
                <a:spcPct val="0"/>
              </a:spcBef>
              <a:spcAft>
                <a:spcPts val="1200"/>
              </a:spcAft>
              <a:buClr>
                <a:srgbClr val="007DC3"/>
              </a:buClr>
              <a:buFont typeface="Wingdings" pitchFamily="2" charset="2"/>
              <a:buChar char="Ø"/>
            </a:pPr>
            <a:r>
              <a:rPr lang="en-GB" altLang="en-US" sz="2000" dirty="0">
                <a:solidFill>
                  <a:schemeClr val="tx1"/>
                </a:solidFill>
              </a:rPr>
              <a:t>Adapt to evolving needs</a:t>
            </a:r>
          </a:p>
          <a:p>
            <a:pPr>
              <a:spcBef>
                <a:spcPct val="0"/>
              </a:spcBef>
              <a:spcAft>
                <a:spcPts val="1200"/>
              </a:spcAft>
              <a:buClr>
                <a:srgbClr val="007DC3"/>
              </a:buClr>
              <a:buFont typeface="Wingdings" pitchFamily="2" charset="2"/>
              <a:buChar char="Ø"/>
            </a:pPr>
            <a:r>
              <a:rPr lang="en-GB" altLang="en-US" sz="2000" dirty="0">
                <a:solidFill>
                  <a:schemeClr val="tx1"/>
                </a:solidFill>
              </a:rPr>
              <a:t>Save people money</a:t>
            </a:r>
          </a:p>
          <a:p>
            <a:pPr>
              <a:spcBef>
                <a:spcPct val="0"/>
              </a:spcBef>
              <a:spcAft>
                <a:spcPts val="1200"/>
              </a:spcAft>
              <a:buClr>
                <a:srgbClr val="007DC3"/>
              </a:buClr>
              <a:buFont typeface="Wingdings" pitchFamily="2" charset="2"/>
              <a:buChar char="Ø"/>
            </a:pPr>
            <a:r>
              <a:rPr lang="en-GB" altLang="en-US" sz="2000" dirty="0">
                <a:solidFill>
                  <a:schemeClr val="tx1"/>
                </a:solidFill>
              </a:rPr>
              <a:t>Make people’s lives easier</a:t>
            </a:r>
          </a:p>
          <a:p>
            <a:pPr>
              <a:spcBef>
                <a:spcPct val="0"/>
              </a:spcBef>
              <a:spcAft>
                <a:spcPts val="1200"/>
              </a:spcAft>
              <a:buClr>
                <a:srgbClr val="007DC3"/>
              </a:buClr>
              <a:buFont typeface="Wingdings" pitchFamily="2" charset="2"/>
              <a:buChar char="Ø"/>
            </a:pPr>
            <a:r>
              <a:rPr lang="en-GB" altLang="en-US" sz="2000" dirty="0">
                <a:solidFill>
                  <a:schemeClr val="tx1"/>
                </a:solidFill>
              </a:rPr>
              <a:t>Turn a hobby or something you’re passionate about into a business.</a:t>
            </a:r>
          </a:p>
          <a:p>
            <a:pPr>
              <a:spcBef>
                <a:spcPct val="0"/>
              </a:spcBef>
              <a:spcAft>
                <a:spcPts val="1200"/>
              </a:spcAft>
              <a:buClr>
                <a:srgbClr val="007DC3"/>
              </a:buClr>
              <a:buFont typeface="Wingdings" pitchFamily="2" charset="2"/>
              <a:buChar char="Ø"/>
            </a:pPr>
            <a:r>
              <a:rPr lang="en-GB" altLang="en-US" sz="2000" dirty="0">
                <a:solidFill>
                  <a:schemeClr val="tx1"/>
                </a:solidFill>
              </a:rPr>
              <a:t>Fulfil a need</a:t>
            </a:r>
          </a:p>
        </p:txBody>
      </p:sp>
    </p:spTree>
    <p:extLst>
      <p:ext uri="{BB962C8B-B14F-4D97-AF65-F5344CB8AC3E}">
        <p14:creationId xmlns:p14="http://schemas.microsoft.com/office/powerpoint/2010/main" val="541034167"/>
      </p:ext>
    </p:extLst>
  </p:cSld>
  <p:clrMapOvr>
    <a:masterClrMapping/>
  </p:clrMapOvr>
  <p:transition>
    <p:dissolve/>
  </p:transition>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 name="Title 2"/>
          <p:cNvSpPr txBox="1">
            <a:spLocks/>
          </p:cNvSpPr>
          <p:nvPr/>
        </p:nvSpPr>
        <p:spPr>
          <a:xfrm>
            <a:off x="467544" y="152400"/>
            <a:ext cx="8229600" cy="730932"/>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600" dirty="0">
                <a:solidFill>
                  <a:srgbClr val="007DC3"/>
                </a:solidFill>
                <a:effectLst/>
              </a:rPr>
              <a:t>Solve Problems</a:t>
            </a:r>
          </a:p>
        </p:txBody>
      </p:sp>
      <p:sp>
        <p:nvSpPr>
          <p:cNvPr id="7" name="Content Placeholder 2"/>
          <p:cNvSpPr txBox="1">
            <a:spLocks/>
          </p:cNvSpPr>
          <p:nvPr/>
        </p:nvSpPr>
        <p:spPr bwMode="auto">
          <a:xfrm>
            <a:off x="522099" y="1099332"/>
            <a:ext cx="8424862" cy="4561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lr>
                <a:srgbClr val="FF0000"/>
              </a:buClr>
              <a:buChar char="•"/>
              <a:defRPr sz="3000" b="1">
                <a:solidFill>
                  <a:srgbClr val="4D4D4D"/>
                </a:solidFill>
                <a:latin typeface="+mn-lt"/>
                <a:ea typeface="+mn-ea"/>
                <a:cs typeface="+mn-cs"/>
              </a:defRPr>
            </a:lvl1pPr>
            <a:lvl2pPr marL="742950" indent="-285750" algn="l" rtl="0" eaLnBrk="0" fontAlgn="base" hangingPunct="0">
              <a:spcBef>
                <a:spcPct val="20000"/>
              </a:spcBef>
              <a:spcAft>
                <a:spcPct val="0"/>
              </a:spcAft>
              <a:buClr>
                <a:srgbClr val="292929"/>
              </a:buClr>
              <a:buFont typeface="Arial" charset="0"/>
              <a:buChar char="–"/>
              <a:defRPr sz="2800" b="1">
                <a:solidFill>
                  <a:srgbClr val="4D4D4D"/>
                </a:solidFill>
                <a:latin typeface="+mn-lt"/>
                <a:cs typeface="+mn-cs"/>
              </a:defRPr>
            </a:lvl2pPr>
            <a:lvl3pPr marL="1143000" indent="-228600" algn="l" rtl="0" eaLnBrk="0" fontAlgn="base" hangingPunct="0">
              <a:spcBef>
                <a:spcPct val="20000"/>
              </a:spcBef>
              <a:spcAft>
                <a:spcPct val="0"/>
              </a:spcAft>
              <a:buClr>
                <a:srgbClr val="FF0000"/>
              </a:buClr>
              <a:buChar char="•"/>
              <a:defRPr sz="2400" b="1">
                <a:solidFill>
                  <a:srgbClr val="4D4D4D"/>
                </a:solidFill>
                <a:latin typeface="+mn-lt"/>
                <a:cs typeface="+mn-cs"/>
              </a:defRPr>
            </a:lvl3pPr>
            <a:lvl4pPr marL="1600200" indent="-228600" algn="l" rtl="0" eaLnBrk="0" fontAlgn="base" hangingPunct="0">
              <a:spcBef>
                <a:spcPct val="20000"/>
              </a:spcBef>
              <a:spcAft>
                <a:spcPct val="0"/>
              </a:spcAft>
              <a:buChar char="–"/>
              <a:defRPr sz="2000" b="1">
                <a:solidFill>
                  <a:srgbClr val="4D4D4D"/>
                </a:solidFill>
                <a:latin typeface="+mn-lt"/>
                <a:cs typeface="+mn-cs"/>
              </a:defRPr>
            </a:lvl4pPr>
            <a:lvl5pPr marL="2057400" indent="-228600" algn="l" rtl="0" eaLnBrk="0" fontAlgn="base" hangingPunct="0">
              <a:spcBef>
                <a:spcPct val="20000"/>
              </a:spcBef>
              <a:spcAft>
                <a:spcPct val="0"/>
              </a:spcAft>
              <a:buChar char="»"/>
              <a:defRPr sz="2000" b="1">
                <a:solidFill>
                  <a:srgbClr val="4D4D4D"/>
                </a:solidFill>
                <a:latin typeface="+mn-lt"/>
                <a:cs typeface="+mn-cs"/>
              </a:defRPr>
            </a:lvl5pPr>
            <a:lvl6pPr marL="2514600" indent="-228600" algn="l" rtl="0" fontAlgn="base">
              <a:spcBef>
                <a:spcPct val="20000"/>
              </a:spcBef>
              <a:spcAft>
                <a:spcPct val="0"/>
              </a:spcAft>
              <a:buChar char="»"/>
              <a:defRPr sz="2000" b="1">
                <a:solidFill>
                  <a:srgbClr val="4D4D4D"/>
                </a:solidFill>
                <a:latin typeface="+mn-lt"/>
                <a:cs typeface="+mn-cs"/>
              </a:defRPr>
            </a:lvl6pPr>
            <a:lvl7pPr marL="2971800" indent="-228600" algn="l" rtl="0" fontAlgn="base">
              <a:spcBef>
                <a:spcPct val="20000"/>
              </a:spcBef>
              <a:spcAft>
                <a:spcPct val="0"/>
              </a:spcAft>
              <a:buChar char="»"/>
              <a:defRPr sz="2000" b="1">
                <a:solidFill>
                  <a:srgbClr val="4D4D4D"/>
                </a:solidFill>
                <a:latin typeface="+mn-lt"/>
                <a:cs typeface="+mn-cs"/>
              </a:defRPr>
            </a:lvl7pPr>
            <a:lvl8pPr marL="3429000" indent="-228600" algn="l" rtl="0" fontAlgn="base">
              <a:spcBef>
                <a:spcPct val="20000"/>
              </a:spcBef>
              <a:spcAft>
                <a:spcPct val="0"/>
              </a:spcAft>
              <a:buChar char="»"/>
              <a:defRPr sz="2000" b="1">
                <a:solidFill>
                  <a:srgbClr val="4D4D4D"/>
                </a:solidFill>
                <a:latin typeface="+mn-lt"/>
                <a:cs typeface="+mn-cs"/>
              </a:defRPr>
            </a:lvl8pPr>
            <a:lvl9pPr marL="3886200" indent="-228600" algn="l" rtl="0" fontAlgn="base">
              <a:spcBef>
                <a:spcPct val="20000"/>
              </a:spcBef>
              <a:spcAft>
                <a:spcPct val="0"/>
              </a:spcAft>
              <a:buChar char="»"/>
              <a:defRPr sz="2000" b="1">
                <a:solidFill>
                  <a:srgbClr val="4D4D4D"/>
                </a:solidFill>
                <a:latin typeface="+mn-lt"/>
                <a:cs typeface="+mn-cs"/>
              </a:defRPr>
            </a:lvl9pPr>
          </a:lstStyle>
          <a:p>
            <a:pPr>
              <a:spcBef>
                <a:spcPct val="0"/>
              </a:spcBef>
              <a:spcAft>
                <a:spcPts val="1200"/>
              </a:spcAft>
              <a:buClr>
                <a:srgbClr val="007DC3"/>
              </a:buClr>
            </a:pPr>
            <a:r>
              <a:rPr lang="en-GB" altLang="en-US" sz="2000" b="0" dirty="0">
                <a:solidFill>
                  <a:schemeClr val="tx1"/>
                </a:solidFill>
              </a:rPr>
              <a:t>The easiest way to come up with business ideas is to solve problems you have. The second easiest is to solve problems others have. These don’t have to be big solutions like Google search or Amazon, they could be much smaller.</a:t>
            </a:r>
          </a:p>
          <a:p>
            <a:pPr>
              <a:spcBef>
                <a:spcPct val="0"/>
              </a:spcBef>
              <a:spcAft>
                <a:spcPts val="1200"/>
              </a:spcAft>
              <a:buClr>
                <a:srgbClr val="007DC3"/>
              </a:buClr>
            </a:pPr>
            <a:r>
              <a:rPr lang="en-GB" altLang="en-US" sz="2000" b="0" dirty="0">
                <a:solidFill>
                  <a:schemeClr val="tx1"/>
                </a:solidFill>
              </a:rPr>
              <a:t>All you have to do is get good at identifying problems. Once you’ve realized that each of your own frustrations is actually an idea in the making, you’re actually going to start having fun!</a:t>
            </a:r>
          </a:p>
          <a:p>
            <a:pPr marL="0" indent="0">
              <a:spcBef>
                <a:spcPct val="0"/>
              </a:spcBef>
              <a:spcAft>
                <a:spcPts val="1200"/>
              </a:spcAft>
              <a:buClr>
                <a:srgbClr val="007DC3"/>
              </a:buClr>
              <a:buNone/>
            </a:pPr>
            <a:r>
              <a:rPr lang="en-GB" altLang="en-US" sz="2000" b="0" dirty="0">
                <a:solidFill>
                  <a:schemeClr val="tx1"/>
                </a:solidFill>
              </a:rPr>
              <a:t>Read this article: </a:t>
            </a:r>
            <a:r>
              <a:rPr lang="en-GB" sz="1800" b="1" dirty="0">
                <a:solidFill>
                  <a:schemeClr val="tx1"/>
                </a:solidFill>
                <a:effectLst/>
                <a:ea typeface="Calibri" panose="020F0502020204030204" pitchFamily="34" charset="0"/>
                <a:cs typeface="Times New Roman" panose="02020603050405020304" pitchFamily="18" charset="0"/>
              </a:rPr>
              <a:t>Mum Turns Children's Favourite Soups into £1million Business Stocked in Tesco @: </a:t>
            </a:r>
            <a:r>
              <a:rPr lang="en-GB" sz="1400" u="sng"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hlinkClick r:id="rId3"/>
              </a:rPr>
              <a:t>https://www.msn.com/en-gb/foodanddrink/other/mum-turns-children-s-favourite-soups-into-1million-business-stocked-in-tesco/ar-AASXXNK?ocid=msedgntp</a:t>
            </a:r>
            <a:endParaRPr lang="en-GB" sz="1400" dirty="0">
              <a:effectLst/>
              <a:latin typeface="Arial" panose="020B0604020202020204" pitchFamily="34" charset="0"/>
              <a:ea typeface="Calibri" panose="020F0502020204030204" pitchFamily="34" charset="0"/>
              <a:cs typeface="Times New Roman" panose="02020603050405020304" pitchFamily="18" charset="0"/>
            </a:endParaRPr>
          </a:p>
          <a:p>
            <a:pPr marL="0" indent="0" algn="ctr">
              <a:spcBef>
                <a:spcPct val="0"/>
              </a:spcBef>
              <a:spcAft>
                <a:spcPts val="1200"/>
              </a:spcAft>
              <a:buClr>
                <a:srgbClr val="007DC3"/>
              </a:buClr>
              <a:buNone/>
            </a:pPr>
            <a:endParaRPr lang="en-GB" altLang="en-US" sz="2800" dirty="0">
              <a:solidFill>
                <a:schemeClr val="tx1"/>
              </a:solidFill>
              <a:highlight>
                <a:srgbClr val="FFFF00"/>
              </a:highlight>
            </a:endParaRPr>
          </a:p>
          <a:p>
            <a:pPr marL="0" indent="0" algn="ctr">
              <a:spcBef>
                <a:spcPct val="0"/>
              </a:spcBef>
              <a:spcAft>
                <a:spcPts val="1200"/>
              </a:spcAft>
              <a:buClr>
                <a:srgbClr val="007DC3"/>
              </a:buClr>
              <a:buNone/>
            </a:pPr>
            <a:r>
              <a:rPr lang="en-GB" altLang="en-US" sz="2800" dirty="0">
                <a:solidFill>
                  <a:schemeClr val="tx1"/>
                </a:solidFill>
                <a:highlight>
                  <a:srgbClr val="FFFF00"/>
                </a:highlight>
              </a:rPr>
              <a:t>Question:  what are your own frustrations?</a:t>
            </a:r>
          </a:p>
        </p:txBody>
      </p:sp>
    </p:spTree>
    <p:extLst>
      <p:ext uri="{BB962C8B-B14F-4D97-AF65-F5344CB8AC3E}">
        <p14:creationId xmlns:p14="http://schemas.microsoft.com/office/powerpoint/2010/main" val="3684548810"/>
      </p:ext>
    </p:extLst>
  </p:cSld>
  <p:clrMapOvr>
    <a:masterClrMapping/>
  </p:clrMapOvr>
  <p:transition>
    <p:dissolve/>
  </p:transition>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 name="Title 2"/>
          <p:cNvSpPr txBox="1">
            <a:spLocks/>
          </p:cNvSpPr>
          <p:nvPr/>
        </p:nvSpPr>
        <p:spPr>
          <a:xfrm>
            <a:off x="467544" y="152400"/>
            <a:ext cx="8229600" cy="75632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200" dirty="0">
                <a:solidFill>
                  <a:srgbClr val="007DC3"/>
                </a:solidFill>
                <a:effectLst/>
              </a:rPr>
              <a:t>Solve Things That May Become Problems</a:t>
            </a:r>
          </a:p>
        </p:txBody>
      </p:sp>
      <p:sp>
        <p:nvSpPr>
          <p:cNvPr id="7" name="Content Placeholder 2"/>
          <p:cNvSpPr txBox="1">
            <a:spLocks/>
          </p:cNvSpPr>
          <p:nvPr/>
        </p:nvSpPr>
        <p:spPr bwMode="auto">
          <a:xfrm>
            <a:off x="539552" y="836712"/>
            <a:ext cx="8424862" cy="460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lr>
                <a:srgbClr val="FF0000"/>
              </a:buClr>
              <a:buChar char="•"/>
              <a:defRPr sz="3000" b="1">
                <a:solidFill>
                  <a:srgbClr val="4D4D4D"/>
                </a:solidFill>
                <a:latin typeface="+mn-lt"/>
                <a:ea typeface="+mn-ea"/>
                <a:cs typeface="+mn-cs"/>
              </a:defRPr>
            </a:lvl1pPr>
            <a:lvl2pPr marL="742950" indent="-285750" algn="l" rtl="0" eaLnBrk="0" fontAlgn="base" hangingPunct="0">
              <a:spcBef>
                <a:spcPct val="20000"/>
              </a:spcBef>
              <a:spcAft>
                <a:spcPct val="0"/>
              </a:spcAft>
              <a:buClr>
                <a:srgbClr val="292929"/>
              </a:buClr>
              <a:buFont typeface="Arial" charset="0"/>
              <a:buChar char="–"/>
              <a:defRPr sz="2800" b="1">
                <a:solidFill>
                  <a:srgbClr val="4D4D4D"/>
                </a:solidFill>
                <a:latin typeface="+mn-lt"/>
                <a:cs typeface="+mn-cs"/>
              </a:defRPr>
            </a:lvl2pPr>
            <a:lvl3pPr marL="1143000" indent="-228600" algn="l" rtl="0" eaLnBrk="0" fontAlgn="base" hangingPunct="0">
              <a:spcBef>
                <a:spcPct val="20000"/>
              </a:spcBef>
              <a:spcAft>
                <a:spcPct val="0"/>
              </a:spcAft>
              <a:buClr>
                <a:srgbClr val="FF0000"/>
              </a:buClr>
              <a:buChar char="•"/>
              <a:defRPr sz="2400" b="1">
                <a:solidFill>
                  <a:srgbClr val="4D4D4D"/>
                </a:solidFill>
                <a:latin typeface="+mn-lt"/>
                <a:cs typeface="+mn-cs"/>
              </a:defRPr>
            </a:lvl3pPr>
            <a:lvl4pPr marL="1600200" indent="-228600" algn="l" rtl="0" eaLnBrk="0" fontAlgn="base" hangingPunct="0">
              <a:spcBef>
                <a:spcPct val="20000"/>
              </a:spcBef>
              <a:spcAft>
                <a:spcPct val="0"/>
              </a:spcAft>
              <a:buChar char="–"/>
              <a:defRPr sz="2000" b="1">
                <a:solidFill>
                  <a:srgbClr val="4D4D4D"/>
                </a:solidFill>
                <a:latin typeface="+mn-lt"/>
                <a:cs typeface="+mn-cs"/>
              </a:defRPr>
            </a:lvl4pPr>
            <a:lvl5pPr marL="2057400" indent="-228600" algn="l" rtl="0" eaLnBrk="0" fontAlgn="base" hangingPunct="0">
              <a:spcBef>
                <a:spcPct val="20000"/>
              </a:spcBef>
              <a:spcAft>
                <a:spcPct val="0"/>
              </a:spcAft>
              <a:buChar char="»"/>
              <a:defRPr sz="2000" b="1">
                <a:solidFill>
                  <a:srgbClr val="4D4D4D"/>
                </a:solidFill>
                <a:latin typeface="+mn-lt"/>
                <a:cs typeface="+mn-cs"/>
              </a:defRPr>
            </a:lvl5pPr>
            <a:lvl6pPr marL="2514600" indent="-228600" algn="l" rtl="0" fontAlgn="base">
              <a:spcBef>
                <a:spcPct val="20000"/>
              </a:spcBef>
              <a:spcAft>
                <a:spcPct val="0"/>
              </a:spcAft>
              <a:buChar char="»"/>
              <a:defRPr sz="2000" b="1">
                <a:solidFill>
                  <a:srgbClr val="4D4D4D"/>
                </a:solidFill>
                <a:latin typeface="+mn-lt"/>
                <a:cs typeface="+mn-cs"/>
              </a:defRPr>
            </a:lvl6pPr>
            <a:lvl7pPr marL="2971800" indent="-228600" algn="l" rtl="0" fontAlgn="base">
              <a:spcBef>
                <a:spcPct val="20000"/>
              </a:spcBef>
              <a:spcAft>
                <a:spcPct val="0"/>
              </a:spcAft>
              <a:buChar char="»"/>
              <a:defRPr sz="2000" b="1">
                <a:solidFill>
                  <a:srgbClr val="4D4D4D"/>
                </a:solidFill>
                <a:latin typeface="+mn-lt"/>
                <a:cs typeface="+mn-cs"/>
              </a:defRPr>
            </a:lvl7pPr>
            <a:lvl8pPr marL="3429000" indent="-228600" algn="l" rtl="0" fontAlgn="base">
              <a:spcBef>
                <a:spcPct val="20000"/>
              </a:spcBef>
              <a:spcAft>
                <a:spcPct val="0"/>
              </a:spcAft>
              <a:buChar char="»"/>
              <a:defRPr sz="2000" b="1">
                <a:solidFill>
                  <a:srgbClr val="4D4D4D"/>
                </a:solidFill>
                <a:latin typeface="+mn-lt"/>
                <a:cs typeface="+mn-cs"/>
              </a:defRPr>
            </a:lvl8pPr>
            <a:lvl9pPr marL="3886200" indent="-228600" algn="l" rtl="0" fontAlgn="base">
              <a:spcBef>
                <a:spcPct val="20000"/>
              </a:spcBef>
              <a:spcAft>
                <a:spcPct val="0"/>
              </a:spcAft>
              <a:buChar char="»"/>
              <a:defRPr sz="2000" b="1">
                <a:solidFill>
                  <a:srgbClr val="4D4D4D"/>
                </a:solidFill>
                <a:latin typeface="+mn-lt"/>
                <a:cs typeface="+mn-cs"/>
              </a:defRPr>
            </a:lvl9pPr>
          </a:lstStyle>
          <a:p>
            <a:pPr marL="0" indent="0">
              <a:spcBef>
                <a:spcPct val="0"/>
              </a:spcBef>
              <a:spcAft>
                <a:spcPts val="1200"/>
              </a:spcAft>
              <a:buClr>
                <a:srgbClr val="007DC3"/>
              </a:buClr>
              <a:buNone/>
            </a:pPr>
            <a:r>
              <a:rPr lang="en-GB" altLang="en-US" sz="2400" b="0" dirty="0">
                <a:solidFill>
                  <a:schemeClr val="tx1"/>
                </a:solidFill>
              </a:rPr>
              <a:t>Why not think of solving problems that will occur, but don’t yet. For example:</a:t>
            </a:r>
          </a:p>
          <a:p>
            <a:pPr>
              <a:spcBef>
                <a:spcPct val="0"/>
              </a:spcBef>
              <a:spcAft>
                <a:spcPts val="1200"/>
              </a:spcAft>
              <a:buClr>
                <a:srgbClr val="007DC3"/>
              </a:buClr>
            </a:pPr>
            <a:r>
              <a:rPr lang="en-GB" altLang="en-US" sz="2400" b="0" dirty="0">
                <a:solidFill>
                  <a:schemeClr val="tx1"/>
                </a:solidFill>
              </a:rPr>
              <a:t>Preventative medication for diseases that could become problems (like Ebola),</a:t>
            </a:r>
          </a:p>
          <a:p>
            <a:pPr>
              <a:spcBef>
                <a:spcPct val="0"/>
              </a:spcBef>
              <a:spcAft>
                <a:spcPts val="1200"/>
              </a:spcAft>
              <a:buClr>
                <a:srgbClr val="007DC3"/>
              </a:buClr>
            </a:pPr>
            <a:r>
              <a:rPr lang="en-GB" altLang="en-US" sz="2400" b="0" dirty="0">
                <a:solidFill>
                  <a:schemeClr val="tx1"/>
                </a:solidFill>
              </a:rPr>
              <a:t>Makeup and accessories to protect privacy when face recognition software really takes off,</a:t>
            </a:r>
          </a:p>
          <a:p>
            <a:pPr>
              <a:spcBef>
                <a:spcPct val="0"/>
              </a:spcBef>
              <a:spcAft>
                <a:spcPts val="1200"/>
              </a:spcAft>
              <a:buClr>
                <a:srgbClr val="007DC3"/>
              </a:buClr>
            </a:pPr>
            <a:r>
              <a:rPr lang="en-GB" altLang="en-US" sz="2400" b="0" dirty="0">
                <a:solidFill>
                  <a:schemeClr val="tx1"/>
                </a:solidFill>
              </a:rPr>
              <a:t>Breeding programs/nature reserves for animals that without help, will become extinct.</a:t>
            </a:r>
          </a:p>
          <a:p>
            <a:pPr marL="0" indent="0">
              <a:spcBef>
                <a:spcPct val="0"/>
              </a:spcBef>
              <a:spcAft>
                <a:spcPts val="1200"/>
              </a:spcAft>
              <a:buClr>
                <a:srgbClr val="007DC3"/>
              </a:buClr>
              <a:buNone/>
            </a:pPr>
            <a:r>
              <a:rPr lang="en-GB" altLang="en-US" sz="2800" b="0" dirty="0">
                <a:solidFill>
                  <a:schemeClr val="tx1"/>
                </a:solidFill>
              </a:rPr>
              <a:t>Watch this video:</a:t>
            </a:r>
          </a:p>
          <a:p>
            <a:pPr marL="0" indent="0">
              <a:spcBef>
                <a:spcPct val="0"/>
              </a:spcBef>
              <a:spcAft>
                <a:spcPts val="1200"/>
              </a:spcAft>
              <a:buClr>
                <a:srgbClr val="007DC3"/>
              </a:buClr>
              <a:buNone/>
            </a:pPr>
            <a:r>
              <a:rPr lang="en-GB" sz="2000" dirty="0">
                <a:hlinkClick r:id="rId3" tooltip="Original URL: https://www.bbc.co.uk/news/av/uk-england-birmingham-53489085. Click or tap if you trust this link."/>
              </a:rPr>
              <a:t>https://www.bbc.co.uk/news/av/uk-england-birmingham-53489085</a:t>
            </a:r>
            <a:br>
              <a:rPr lang="en-GB" sz="1400" dirty="0"/>
            </a:br>
            <a:endParaRPr lang="en-GB" sz="1400" dirty="0"/>
          </a:p>
          <a:p>
            <a:pPr>
              <a:spcBef>
                <a:spcPct val="0"/>
              </a:spcBef>
              <a:spcAft>
                <a:spcPts val="1200"/>
              </a:spcAft>
              <a:buClr>
                <a:srgbClr val="007DC3"/>
              </a:buClr>
            </a:pPr>
            <a:endParaRPr lang="en-GB" altLang="en-US" sz="2400" b="0" dirty="0">
              <a:solidFill>
                <a:schemeClr val="tx1"/>
              </a:solidFill>
            </a:endParaRPr>
          </a:p>
          <a:p>
            <a:pPr>
              <a:spcBef>
                <a:spcPct val="0"/>
              </a:spcBef>
              <a:spcAft>
                <a:spcPts val="1200"/>
              </a:spcAft>
              <a:buClr>
                <a:srgbClr val="007DC3"/>
              </a:buClr>
            </a:pPr>
            <a:endParaRPr lang="en-GB" altLang="en-US" sz="2400" b="0" dirty="0">
              <a:solidFill>
                <a:schemeClr val="tx1"/>
              </a:solidFill>
            </a:endParaRPr>
          </a:p>
          <a:p>
            <a:pPr marL="0" indent="0">
              <a:spcBef>
                <a:spcPct val="0"/>
              </a:spcBef>
              <a:spcAft>
                <a:spcPts val="1200"/>
              </a:spcAft>
              <a:buClr>
                <a:srgbClr val="007DC3"/>
              </a:buClr>
              <a:buNone/>
            </a:pPr>
            <a:endParaRPr lang="en-GB" altLang="en-US" sz="2400" b="0" dirty="0">
              <a:solidFill>
                <a:schemeClr val="tx1"/>
              </a:solidFill>
            </a:endParaRPr>
          </a:p>
        </p:txBody>
      </p:sp>
    </p:spTree>
    <p:extLst>
      <p:ext uri="{BB962C8B-B14F-4D97-AF65-F5344CB8AC3E}">
        <p14:creationId xmlns:p14="http://schemas.microsoft.com/office/powerpoint/2010/main" val="454581332"/>
      </p:ext>
    </p:extLst>
  </p:cSld>
  <p:clrMapOvr>
    <a:masterClrMapping/>
  </p:clrMapOvr>
  <p:transition>
    <p:dissolve/>
  </p:transition>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 name="Title 2"/>
          <p:cNvSpPr txBox="1">
            <a:spLocks/>
          </p:cNvSpPr>
          <p:nvPr/>
        </p:nvSpPr>
        <p:spPr>
          <a:xfrm>
            <a:off x="223428" y="116632"/>
            <a:ext cx="8697144" cy="730932"/>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a:lnSpc>
                <a:spcPct val="100000"/>
              </a:lnSpc>
            </a:pPr>
            <a:r>
              <a:rPr lang="en-GB" sz="2800" dirty="0">
                <a:solidFill>
                  <a:srgbClr val="007DC3"/>
                </a:solidFill>
                <a:effectLst/>
              </a:rPr>
              <a:t>Protecting the Environment with Sustainable</a:t>
            </a:r>
          </a:p>
          <a:p>
            <a:pPr>
              <a:lnSpc>
                <a:spcPct val="100000"/>
              </a:lnSpc>
            </a:pPr>
            <a:r>
              <a:rPr lang="en-GB" sz="2800" dirty="0">
                <a:solidFill>
                  <a:srgbClr val="007DC3"/>
                </a:solidFill>
                <a:effectLst/>
              </a:rPr>
              <a:t> Products</a:t>
            </a:r>
          </a:p>
        </p:txBody>
      </p:sp>
      <p:sp>
        <p:nvSpPr>
          <p:cNvPr id="7" name="Content Placeholder 2"/>
          <p:cNvSpPr txBox="1">
            <a:spLocks/>
          </p:cNvSpPr>
          <p:nvPr/>
        </p:nvSpPr>
        <p:spPr bwMode="auto">
          <a:xfrm>
            <a:off x="223428" y="1319620"/>
            <a:ext cx="8740986" cy="4197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lr>
                <a:srgbClr val="FF0000"/>
              </a:buClr>
              <a:buChar char="•"/>
              <a:defRPr sz="3000" b="1">
                <a:solidFill>
                  <a:srgbClr val="4D4D4D"/>
                </a:solidFill>
                <a:latin typeface="+mn-lt"/>
                <a:ea typeface="+mn-ea"/>
                <a:cs typeface="+mn-cs"/>
              </a:defRPr>
            </a:lvl1pPr>
            <a:lvl2pPr marL="742950" indent="-285750" algn="l" rtl="0" eaLnBrk="0" fontAlgn="base" hangingPunct="0">
              <a:spcBef>
                <a:spcPct val="20000"/>
              </a:spcBef>
              <a:spcAft>
                <a:spcPct val="0"/>
              </a:spcAft>
              <a:buClr>
                <a:srgbClr val="292929"/>
              </a:buClr>
              <a:buFont typeface="Arial" charset="0"/>
              <a:buChar char="–"/>
              <a:defRPr sz="2800" b="1">
                <a:solidFill>
                  <a:srgbClr val="4D4D4D"/>
                </a:solidFill>
                <a:latin typeface="+mn-lt"/>
                <a:cs typeface="+mn-cs"/>
              </a:defRPr>
            </a:lvl2pPr>
            <a:lvl3pPr marL="1143000" indent="-228600" algn="l" rtl="0" eaLnBrk="0" fontAlgn="base" hangingPunct="0">
              <a:spcBef>
                <a:spcPct val="20000"/>
              </a:spcBef>
              <a:spcAft>
                <a:spcPct val="0"/>
              </a:spcAft>
              <a:buClr>
                <a:srgbClr val="FF0000"/>
              </a:buClr>
              <a:buChar char="•"/>
              <a:defRPr sz="2400" b="1">
                <a:solidFill>
                  <a:srgbClr val="4D4D4D"/>
                </a:solidFill>
                <a:latin typeface="+mn-lt"/>
                <a:cs typeface="+mn-cs"/>
              </a:defRPr>
            </a:lvl3pPr>
            <a:lvl4pPr marL="1600200" indent="-228600" algn="l" rtl="0" eaLnBrk="0" fontAlgn="base" hangingPunct="0">
              <a:spcBef>
                <a:spcPct val="20000"/>
              </a:spcBef>
              <a:spcAft>
                <a:spcPct val="0"/>
              </a:spcAft>
              <a:buChar char="–"/>
              <a:defRPr sz="2000" b="1">
                <a:solidFill>
                  <a:srgbClr val="4D4D4D"/>
                </a:solidFill>
                <a:latin typeface="+mn-lt"/>
                <a:cs typeface="+mn-cs"/>
              </a:defRPr>
            </a:lvl4pPr>
            <a:lvl5pPr marL="2057400" indent="-228600" algn="l" rtl="0" eaLnBrk="0" fontAlgn="base" hangingPunct="0">
              <a:spcBef>
                <a:spcPct val="20000"/>
              </a:spcBef>
              <a:spcAft>
                <a:spcPct val="0"/>
              </a:spcAft>
              <a:buChar char="»"/>
              <a:defRPr sz="2000" b="1">
                <a:solidFill>
                  <a:srgbClr val="4D4D4D"/>
                </a:solidFill>
                <a:latin typeface="+mn-lt"/>
                <a:cs typeface="+mn-cs"/>
              </a:defRPr>
            </a:lvl5pPr>
            <a:lvl6pPr marL="2514600" indent="-228600" algn="l" rtl="0" fontAlgn="base">
              <a:spcBef>
                <a:spcPct val="20000"/>
              </a:spcBef>
              <a:spcAft>
                <a:spcPct val="0"/>
              </a:spcAft>
              <a:buChar char="»"/>
              <a:defRPr sz="2000" b="1">
                <a:solidFill>
                  <a:srgbClr val="4D4D4D"/>
                </a:solidFill>
                <a:latin typeface="+mn-lt"/>
                <a:cs typeface="+mn-cs"/>
              </a:defRPr>
            </a:lvl6pPr>
            <a:lvl7pPr marL="2971800" indent="-228600" algn="l" rtl="0" fontAlgn="base">
              <a:spcBef>
                <a:spcPct val="20000"/>
              </a:spcBef>
              <a:spcAft>
                <a:spcPct val="0"/>
              </a:spcAft>
              <a:buChar char="»"/>
              <a:defRPr sz="2000" b="1">
                <a:solidFill>
                  <a:srgbClr val="4D4D4D"/>
                </a:solidFill>
                <a:latin typeface="+mn-lt"/>
                <a:cs typeface="+mn-cs"/>
              </a:defRPr>
            </a:lvl7pPr>
            <a:lvl8pPr marL="3429000" indent="-228600" algn="l" rtl="0" fontAlgn="base">
              <a:spcBef>
                <a:spcPct val="20000"/>
              </a:spcBef>
              <a:spcAft>
                <a:spcPct val="0"/>
              </a:spcAft>
              <a:buChar char="»"/>
              <a:defRPr sz="2000" b="1">
                <a:solidFill>
                  <a:srgbClr val="4D4D4D"/>
                </a:solidFill>
                <a:latin typeface="+mn-lt"/>
                <a:cs typeface="+mn-cs"/>
              </a:defRPr>
            </a:lvl8pPr>
            <a:lvl9pPr marL="3886200" indent="-228600" algn="l" rtl="0" fontAlgn="base">
              <a:spcBef>
                <a:spcPct val="20000"/>
              </a:spcBef>
              <a:spcAft>
                <a:spcPct val="0"/>
              </a:spcAft>
              <a:buChar char="»"/>
              <a:defRPr sz="2000" b="1">
                <a:solidFill>
                  <a:srgbClr val="4D4D4D"/>
                </a:solidFill>
                <a:latin typeface="+mn-lt"/>
                <a:cs typeface="+mn-cs"/>
              </a:defRPr>
            </a:lvl9pPr>
          </a:lstStyle>
          <a:p>
            <a:pPr>
              <a:spcBef>
                <a:spcPct val="0"/>
              </a:spcBef>
              <a:spcAft>
                <a:spcPts val="1200"/>
              </a:spcAft>
              <a:buClr>
                <a:srgbClr val="007DC3"/>
              </a:buClr>
            </a:pPr>
            <a:r>
              <a:rPr lang="en-GB" altLang="en-US" sz="2400" b="0" dirty="0">
                <a:solidFill>
                  <a:schemeClr val="tx1"/>
                </a:solidFill>
              </a:rPr>
              <a:t>Have you heard of </a:t>
            </a:r>
            <a:r>
              <a:rPr lang="en-GB" sz="2400" b="0" dirty="0">
                <a:solidFill>
                  <a:schemeClr val="tx1"/>
                </a:solidFill>
              </a:rPr>
              <a:t>Coconut charcoal and its  advantages? Watch this video and discuss your understanding of business idea from this video: </a:t>
            </a:r>
          </a:p>
          <a:p>
            <a:pPr marL="0" indent="0">
              <a:spcBef>
                <a:spcPct val="0"/>
              </a:spcBef>
              <a:spcAft>
                <a:spcPts val="1200"/>
              </a:spcAft>
              <a:buClr>
                <a:srgbClr val="007DC3"/>
              </a:buClr>
              <a:buNone/>
            </a:pPr>
            <a:r>
              <a:rPr lang="en-GB" sz="1400" b="0" dirty="0"/>
              <a:t>   </a:t>
            </a:r>
            <a:r>
              <a:rPr lang="en-GB" sz="2400" b="0" dirty="0">
                <a:hlinkClick r:id="rId3"/>
              </a:rPr>
              <a:t>https://www.youtube.com/watch?v=bzDIjEQ3AvA</a:t>
            </a:r>
            <a:endParaRPr lang="en-GB" sz="2400" b="0" dirty="0"/>
          </a:p>
          <a:p>
            <a:pPr>
              <a:spcBef>
                <a:spcPct val="0"/>
              </a:spcBef>
              <a:spcAft>
                <a:spcPts val="1200"/>
              </a:spcAft>
              <a:buClr>
                <a:srgbClr val="007DC3"/>
              </a:buClr>
            </a:pPr>
            <a:r>
              <a:rPr lang="en-GB" altLang="en-US" sz="2400" b="0" dirty="0">
                <a:solidFill>
                  <a:schemeClr val="tx1"/>
                </a:solidFill>
              </a:rPr>
              <a:t>Shoes made from chicken skin! </a:t>
            </a:r>
            <a:r>
              <a:rPr lang="en-GB" sz="2400" b="0" dirty="0">
                <a:solidFill>
                  <a:schemeClr val="tx1"/>
                </a:solidFill>
              </a:rPr>
              <a:t>Watch this video and discuss your understanding of business idea from this video: </a:t>
            </a:r>
            <a:endParaRPr lang="en-GB" altLang="en-US" sz="2400" b="0" dirty="0">
              <a:solidFill>
                <a:schemeClr val="tx1"/>
              </a:solidFill>
            </a:endParaRPr>
          </a:p>
          <a:p>
            <a:pPr marL="0" indent="0">
              <a:spcBef>
                <a:spcPct val="0"/>
              </a:spcBef>
              <a:spcAft>
                <a:spcPts val="1200"/>
              </a:spcAft>
              <a:buClr>
                <a:srgbClr val="007DC3"/>
              </a:buClr>
              <a:buNone/>
            </a:pPr>
            <a:r>
              <a:rPr lang="en-GB" altLang="en-US" sz="2400" b="0" dirty="0">
                <a:solidFill>
                  <a:schemeClr val="tx1"/>
                </a:solidFill>
              </a:rPr>
              <a:t>    </a:t>
            </a:r>
            <a:r>
              <a:rPr lang="en-GB" altLang="en-US" sz="2400" b="0" dirty="0">
                <a:solidFill>
                  <a:schemeClr val="tx1"/>
                </a:solidFill>
                <a:hlinkClick r:id="rId4"/>
              </a:rPr>
              <a:t>https://www.youtube.com/watch?v=_FCHm_BwK9g</a:t>
            </a:r>
            <a:endParaRPr lang="en-GB" altLang="en-US" sz="2400" b="0" dirty="0">
              <a:solidFill>
                <a:schemeClr val="tx1"/>
              </a:solidFill>
            </a:endParaRPr>
          </a:p>
        </p:txBody>
      </p:sp>
    </p:spTree>
    <p:extLst>
      <p:ext uri="{BB962C8B-B14F-4D97-AF65-F5344CB8AC3E}">
        <p14:creationId xmlns:p14="http://schemas.microsoft.com/office/powerpoint/2010/main" val="1155350177"/>
      </p:ext>
    </p:extLst>
  </p:cSld>
  <p:clrMapOvr>
    <a:masterClrMapping/>
  </p:clrMapOvr>
  <p:transition>
    <p:dissolve/>
  </p:transition>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 name="Title 2"/>
          <p:cNvSpPr txBox="1">
            <a:spLocks/>
          </p:cNvSpPr>
          <p:nvPr/>
        </p:nvSpPr>
        <p:spPr>
          <a:xfrm>
            <a:off x="467544" y="152400"/>
            <a:ext cx="8229600" cy="730932"/>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600" dirty="0">
                <a:solidFill>
                  <a:srgbClr val="007DC3"/>
                </a:solidFill>
                <a:effectLst/>
              </a:rPr>
              <a:t>Adapt to Evolving Needs</a:t>
            </a:r>
          </a:p>
        </p:txBody>
      </p:sp>
      <p:sp>
        <p:nvSpPr>
          <p:cNvPr id="7" name="Content Placeholder 2"/>
          <p:cNvSpPr txBox="1">
            <a:spLocks/>
          </p:cNvSpPr>
          <p:nvPr/>
        </p:nvSpPr>
        <p:spPr bwMode="auto">
          <a:xfrm>
            <a:off x="539552" y="1319620"/>
            <a:ext cx="8424862" cy="362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lr>
                <a:srgbClr val="FF0000"/>
              </a:buClr>
              <a:buChar char="•"/>
              <a:defRPr sz="3000" b="1">
                <a:solidFill>
                  <a:srgbClr val="4D4D4D"/>
                </a:solidFill>
                <a:latin typeface="+mn-lt"/>
                <a:ea typeface="+mn-ea"/>
                <a:cs typeface="+mn-cs"/>
              </a:defRPr>
            </a:lvl1pPr>
            <a:lvl2pPr marL="742950" indent="-285750" algn="l" rtl="0" eaLnBrk="0" fontAlgn="base" hangingPunct="0">
              <a:spcBef>
                <a:spcPct val="20000"/>
              </a:spcBef>
              <a:spcAft>
                <a:spcPct val="0"/>
              </a:spcAft>
              <a:buClr>
                <a:srgbClr val="292929"/>
              </a:buClr>
              <a:buFont typeface="Arial" charset="0"/>
              <a:buChar char="–"/>
              <a:defRPr sz="2800" b="1">
                <a:solidFill>
                  <a:srgbClr val="4D4D4D"/>
                </a:solidFill>
                <a:latin typeface="+mn-lt"/>
                <a:cs typeface="+mn-cs"/>
              </a:defRPr>
            </a:lvl2pPr>
            <a:lvl3pPr marL="1143000" indent="-228600" algn="l" rtl="0" eaLnBrk="0" fontAlgn="base" hangingPunct="0">
              <a:spcBef>
                <a:spcPct val="20000"/>
              </a:spcBef>
              <a:spcAft>
                <a:spcPct val="0"/>
              </a:spcAft>
              <a:buClr>
                <a:srgbClr val="FF0000"/>
              </a:buClr>
              <a:buChar char="•"/>
              <a:defRPr sz="2400" b="1">
                <a:solidFill>
                  <a:srgbClr val="4D4D4D"/>
                </a:solidFill>
                <a:latin typeface="+mn-lt"/>
                <a:cs typeface="+mn-cs"/>
              </a:defRPr>
            </a:lvl3pPr>
            <a:lvl4pPr marL="1600200" indent="-228600" algn="l" rtl="0" eaLnBrk="0" fontAlgn="base" hangingPunct="0">
              <a:spcBef>
                <a:spcPct val="20000"/>
              </a:spcBef>
              <a:spcAft>
                <a:spcPct val="0"/>
              </a:spcAft>
              <a:buChar char="–"/>
              <a:defRPr sz="2000" b="1">
                <a:solidFill>
                  <a:srgbClr val="4D4D4D"/>
                </a:solidFill>
                <a:latin typeface="+mn-lt"/>
                <a:cs typeface="+mn-cs"/>
              </a:defRPr>
            </a:lvl4pPr>
            <a:lvl5pPr marL="2057400" indent="-228600" algn="l" rtl="0" eaLnBrk="0" fontAlgn="base" hangingPunct="0">
              <a:spcBef>
                <a:spcPct val="20000"/>
              </a:spcBef>
              <a:spcAft>
                <a:spcPct val="0"/>
              </a:spcAft>
              <a:buChar char="»"/>
              <a:defRPr sz="2000" b="1">
                <a:solidFill>
                  <a:srgbClr val="4D4D4D"/>
                </a:solidFill>
                <a:latin typeface="+mn-lt"/>
                <a:cs typeface="+mn-cs"/>
              </a:defRPr>
            </a:lvl5pPr>
            <a:lvl6pPr marL="2514600" indent="-228600" algn="l" rtl="0" fontAlgn="base">
              <a:spcBef>
                <a:spcPct val="20000"/>
              </a:spcBef>
              <a:spcAft>
                <a:spcPct val="0"/>
              </a:spcAft>
              <a:buChar char="»"/>
              <a:defRPr sz="2000" b="1">
                <a:solidFill>
                  <a:srgbClr val="4D4D4D"/>
                </a:solidFill>
                <a:latin typeface="+mn-lt"/>
                <a:cs typeface="+mn-cs"/>
              </a:defRPr>
            </a:lvl6pPr>
            <a:lvl7pPr marL="2971800" indent="-228600" algn="l" rtl="0" fontAlgn="base">
              <a:spcBef>
                <a:spcPct val="20000"/>
              </a:spcBef>
              <a:spcAft>
                <a:spcPct val="0"/>
              </a:spcAft>
              <a:buChar char="»"/>
              <a:defRPr sz="2000" b="1">
                <a:solidFill>
                  <a:srgbClr val="4D4D4D"/>
                </a:solidFill>
                <a:latin typeface="+mn-lt"/>
                <a:cs typeface="+mn-cs"/>
              </a:defRPr>
            </a:lvl7pPr>
            <a:lvl8pPr marL="3429000" indent="-228600" algn="l" rtl="0" fontAlgn="base">
              <a:spcBef>
                <a:spcPct val="20000"/>
              </a:spcBef>
              <a:spcAft>
                <a:spcPct val="0"/>
              </a:spcAft>
              <a:buChar char="»"/>
              <a:defRPr sz="2000" b="1">
                <a:solidFill>
                  <a:srgbClr val="4D4D4D"/>
                </a:solidFill>
                <a:latin typeface="+mn-lt"/>
                <a:cs typeface="+mn-cs"/>
              </a:defRPr>
            </a:lvl8pPr>
            <a:lvl9pPr marL="3886200" indent="-228600" algn="l" rtl="0" fontAlgn="base">
              <a:spcBef>
                <a:spcPct val="20000"/>
              </a:spcBef>
              <a:spcAft>
                <a:spcPct val="0"/>
              </a:spcAft>
              <a:buChar char="»"/>
              <a:defRPr sz="2000" b="1">
                <a:solidFill>
                  <a:srgbClr val="4D4D4D"/>
                </a:solidFill>
                <a:latin typeface="+mn-lt"/>
                <a:cs typeface="+mn-cs"/>
              </a:defRPr>
            </a:lvl9pPr>
          </a:lstStyle>
          <a:p>
            <a:pPr algn="just">
              <a:spcBef>
                <a:spcPct val="0"/>
              </a:spcBef>
              <a:spcAft>
                <a:spcPts val="1200"/>
              </a:spcAft>
              <a:buClr>
                <a:srgbClr val="007DC3"/>
              </a:buClr>
            </a:pPr>
            <a:r>
              <a:rPr lang="en-GB" altLang="en-US" sz="2400" b="0" dirty="0">
                <a:solidFill>
                  <a:schemeClr val="tx1"/>
                </a:solidFill>
              </a:rPr>
              <a:t>The easiest products to market are also products that fulfil a real or contemporary need.</a:t>
            </a:r>
          </a:p>
          <a:p>
            <a:pPr algn="just">
              <a:spcBef>
                <a:spcPct val="0"/>
              </a:spcBef>
              <a:spcAft>
                <a:spcPts val="1200"/>
              </a:spcAft>
              <a:buClr>
                <a:srgbClr val="007DC3"/>
              </a:buClr>
            </a:pPr>
            <a:r>
              <a:rPr lang="en-GB" altLang="en-US" sz="2400" b="0" dirty="0">
                <a:solidFill>
                  <a:schemeClr val="tx1"/>
                </a:solidFill>
              </a:rPr>
              <a:t>An example of a service that has quickly become popular is “cloud storage.” It’s a result of our very contemporary need to have access to our data, information, photos, music, and so on, no matter what device we’re on. </a:t>
            </a:r>
          </a:p>
          <a:p>
            <a:pPr algn="just">
              <a:spcBef>
                <a:spcPct val="0"/>
              </a:spcBef>
              <a:spcAft>
                <a:spcPts val="1200"/>
              </a:spcAft>
              <a:buClr>
                <a:srgbClr val="007DC3"/>
              </a:buClr>
            </a:pPr>
            <a:r>
              <a:rPr lang="en-GB" altLang="en-US" sz="2400" b="0" dirty="0">
                <a:solidFill>
                  <a:schemeClr val="tx1"/>
                </a:solidFill>
              </a:rPr>
              <a:t>Google sells cloud storage, as does Dropbox, Amazon, Apple, Microsoft, and a host of private companies that do as well.</a:t>
            </a:r>
          </a:p>
        </p:txBody>
      </p:sp>
    </p:spTree>
    <p:extLst>
      <p:ext uri="{BB962C8B-B14F-4D97-AF65-F5344CB8AC3E}">
        <p14:creationId xmlns:p14="http://schemas.microsoft.com/office/powerpoint/2010/main" val="1852997482"/>
      </p:ext>
    </p:extLst>
  </p:cSld>
  <p:clrMapOvr>
    <a:masterClrMapping/>
  </p:clrMapOvr>
  <p:transition>
    <p:dissolve/>
  </p:transition>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 name="Title 2"/>
          <p:cNvSpPr txBox="1">
            <a:spLocks/>
          </p:cNvSpPr>
          <p:nvPr/>
        </p:nvSpPr>
        <p:spPr>
          <a:xfrm>
            <a:off x="467544" y="152400"/>
            <a:ext cx="8229600" cy="730932"/>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600" dirty="0">
                <a:solidFill>
                  <a:srgbClr val="007DC3"/>
                </a:solidFill>
                <a:effectLst/>
              </a:rPr>
              <a:t>Save People Money</a:t>
            </a:r>
          </a:p>
        </p:txBody>
      </p:sp>
      <p:sp>
        <p:nvSpPr>
          <p:cNvPr id="7" name="Content Placeholder 2"/>
          <p:cNvSpPr txBox="1">
            <a:spLocks/>
          </p:cNvSpPr>
          <p:nvPr/>
        </p:nvSpPr>
        <p:spPr bwMode="auto">
          <a:xfrm>
            <a:off x="539552" y="1319620"/>
            <a:ext cx="8424862" cy="362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lr>
                <a:srgbClr val="FF0000"/>
              </a:buClr>
              <a:buChar char="•"/>
              <a:defRPr sz="3000" b="1">
                <a:solidFill>
                  <a:srgbClr val="4D4D4D"/>
                </a:solidFill>
                <a:latin typeface="+mn-lt"/>
                <a:ea typeface="+mn-ea"/>
                <a:cs typeface="+mn-cs"/>
              </a:defRPr>
            </a:lvl1pPr>
            <a:lvl2pPr marL="742950" indent="-285750" algn="l" rtl="0" eaLnBrk="0" fontAlgn="base" hangingPunct="0">
              <a:spcBef>
                <a:spcPct val="20000"/>
              </a:spcBef>
              <a:spcAft>
                <a:spcPct val="0"/>
              </a:spcAft>
              <a:buClr>
                <a:srgbClr val="292929"/>
              </a:buClr>
              <a:buFont typeface="Arial" charset="0"/>
              <a:buChar char="–"/>
              <a:defRPr sz="2800" b="1">
                <a:solidFill>
                  <a:srgbClr val="4D4D4D"/>
                </a:solidFill>
                <a:latin typeface="+mn-lt"/>
                <a:cs typeface="+mn-cs"/>
              </a:defRPr>
            </a:lvl2pPr>
            <a:lvl3pPr marL="1143000" indent="-228600" algn="l" rtl="0" eaLnBrk="0" fontAlgn="base" hangingPunct="0">
              <a:spcBef>
                <a:spcPct val="20000"/>
              </a:spcBef>
              <a:spcAft>
                <a:spcPct val="0"/>
              </a:spcAft>
              <a:buClr>
                <a:srgbClr val="FF0000"/>
              </a:buClr>
              <a:buChar char="•"/>
              <a:defRPr sz="2400" b="1">
                <a:solidFill>
                  <a:srgbClr val="4D4D4D"/>
                </a:solidFill>
                <a:latin typeface="+mn-lt"/>
                <a:cs typeface="+mn-cs"/>
              </a:defRPr>
            </a:lvl3pPr>
            <a:lvl4pPr marL="1600200" indent="-228600" algn="l" rtl="0" eaLnBrk="0" fontAlgn="base" hangingPunct="0">
              <a:spcBef>
                <a:spcPct val="20000"/>
              </a:spcBef>
              <a:spcAft>
                <a:spcPct val="0"/>
              </a:spcAft>
              <a:buChar char="–"/>
              <a:defRPr sz="2000" b="1">
                <a:solidFill>
                  <a:srgbClr val="4D4D4D"/>
                </a:solidFill>
                <a:latin typeface="+mn-lt"/>
                <a:cs typeface="+mn-cs"/>
              </a:defRPr>
            </a:lvl4pPr>
            <a:lvl5pPr marL="2057400" indent="-228600" algn="l" rtl="0" eaLnBrk="0" fontAlgn="base" hangingPunct="0">
              <a:spcBef>
                <a:spcPct val="20000"/>
              </a:spcBef>
              <a:spcAft>
                <a:spcPct val="0"/>
              </a:spcAft>
              <a:buChar char="»"/>
              <a:defRPr sz="2000" b="1">
                <a:solidFill>
                  <a:srgbClr val="4D4D4D"/>
                </a:solidFill>
                <a:latin typeface="+mn-lt"/>
                <a:cs typeface="+mn-cs"/>
              </a:defRPr>
            </a:lvl5pPr>
            <a:lvl6pPr marL="2514600" indent="-228600" algn="l" rtl="0" fontAlgn="base">
              <a:spcBef>
                <a:spcPct val="20000"/>
              </a:spcBef>
              <a:spcAft>
                <a:spcPct val="0"/>
              </a:spcAft>
              <a:buChar char="»"/>
              <a:defRPr sz="2000" b="1">
                <a:solidFill>
                  <a:srgbClr val="4D4D4D"/>
                </a:solidFill>
                <a:latin typeface="+mn-lt"/>
                <a:cs typeface="+mn-cs"/>
              </a:defRPr>
            </a:lvl6pPr>
            <a:lvl7pPr marL="2971800" indent="-228600" algn="l" rtl="0" fontAlgn="base">
              <a:spcBef>
                <a:spcPct val="20000"/>
              </a:spcBef>
              <a:spcAft>
                <a:spcPct val="0"/>
              </a:spcAft>
              <a:buChar char="»"/>
              <a:defRPr sz="2000" b="1">
                <a:solidFill>
                  <a:srgbClr val="4D4D4D"/>
                </a:solidFill>
                <a:latin typeface="+mn-lt"/>
                <a:cs typeface="+mn-cs"/>
              </a:defRPr>
            </a:lvl7pPr>
            <a:lvl8pPr marL="3429000" indent="-228600" algn="l" rtl="0" fontAlgn="base">
              <a:spcBef>
                <a:spcPct val="20000"/>
              </a:spcBef>
              <a:spcAft>
                <a:spcPct val="0"/>
              </a:spcAft>
              <a:buChar char="»"/>
              <a:defRPr sz="2000" b="1">
                <a:solidFill>
                  <a:srgbClr val="4D4D4D"/>
                </a:solidFill>
                <a:latin typeface="+mn-lt"/>
                <a:cs typeface="+mn-cs"/>
              </a:defRPr>
            </a:lvl8pPr>
            <a:lvl9pPr marL="3886200" indent="-228600" algn="l" rtl="0" fontAlgn="base">
              <a:spcBef>
                <a:spcPct val="20000"/>
              </a:spcBef>
              <a:spcAft>
                <a:spcPct val="0"/>
              </a:spcAft>
              <a:buChar char="»"/>
              <a:defRPr sz="2000" b="1">
                <a:solidFill>
                  <a:srgbClr val="4D4D4D"/>
                </a:solidFill>
                <a:latin typeface="+mn-lt"/>
                <a:cs typeface="+mn-cs"/>
              </a:defRPr>
            </a:lvl9pPr>
          </a:lstStyle>
          <a:p>
            <a:pPr>
              <a:spcBef>
                <a:spcPct val="0"/>
              </a:spcBef>
              <a:spcAft>
                <a:spcPts val="1200"/>
              </a:spcAft>
              <a:buClr>
                <a:srgbClr val="007DC3"/>
              </a:buClr>
            </a:pPr>
            <a:r>
              <a:rPr lang="en-GB" altLang="en-US" sz="2400" b="0" dirty="0">
                <a:solidFill>
                  <a:schemeClr val="tx1"/>
                </a:solidFill>
              </a:rPr>
              <a:t>Yet another great way to come up with ideas is to think about saving people money.</a:t>
            </a:r>
          </a:p>
          <a:p>
            <a:pPr>
              <a:spcBef>
                <a:spcPct val="0"/>
              </a:spcBef>
              <a:spcAft>
                <a:spcPts val="1200"/>
              </a:spcAft>
              <a:buClr>
                <a:srgbClr val="007DC3"/>
              </a:buClr>
            </a:pPr>
            <a:r>
              <a:rPr lang="en-GB" altLang="en-US" sz="2400" b="0" dirty="0">
                <a:solidFill>
                  <a:schemeClr val="tx1"/>
                </a:solidFill>
              </a:rPr>
              <a:t>Even though I am desperate for real-life bookstores not to vanish as a consequence of sites like Amazon, I still prefer to buy my books on Amazon because it saves me a lot of money.</a:t>
            </a:r>
          </a:p>
          <a:p>
            <a:pPr>
              <a:spcBef>
                <a:spcPct val="0"/>
              </a:spcBef>
              <a:spcAft>
                <a:spcPts val="1200"/>
              </a:spcAft>
              <a:buClr>
                <a:srgbClr val="007DC3"/>
              </a:buClr>
            </a:pPr>
            <a:r>
              <a:rPr lang="en-GB" altLang="en-US" sz="2400" b="0" dirty="0">
                <a:solidFill>
                  <a:schemeClr val="tx1"/>
                </a:solidFill>
              </a:rPr>
              <a:t>This is why, if you can figure out how to save people money, you’ll have a good business idea, new or not.</a:t>
            </a:r>
          </a:p>
        </p:txBody>
      </p:sp>
    </p:spTree>
    <p:extLst>
      <p:ext uri="{BB962C8B-B14F-4D97-AF65-F5344CB8AC3E}">
        <p14:creationId xmlns:p14="http://schemas.microsoft.com/office/powerpoint/2010/main" val="1540546420"/>
      </p:ext>
    </p:extLst>
  </p:cSld>
  <p:clrMapOvr>
    <a:masterClrMapping/>
  </p:clrMapOvr>
  <p:transition>
    <p:dissolve/>
  </p:transition>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 name="Title 2"/>
          <p:cNvSpPr txBox="1">
            <a:spLocks/>
          </p:cNvSpPr>
          <p:nvPr/>
        </p:nvSpPr>
        <p:spPr>
          <a:xfrm>
            <a:off x="457200" y="152491"/>
            <a:ext cx="8229600" cy="730932"/>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600" dirty="0">
                <a:solidFill>
                  <a:srgbClr val="007DC3"/>
                </a:solidFill>
                <a:effectLst/>
              </a:rPr>
              <a:t>Make People’s Lives Easier</a:t>
            </a:r>
          </a:p>
        </p:txBody>
      </p:sp>
      <p:sp>
        <p:nvSpPr>
          <p:cNvPr id="7" name="Content Placeholder 2"/>
          <p:cNvSpPr txBox="1">
            <a:spLocks/>
          </p:cNvSpPr>
          <p:nvPr/>
        </p:nvSpPr>
        <p:spPr bwMode="auto">
          <a:xfrm>
            <a:off x="539552" y="1040136"/>
            <a:ext cx="8424862" cy="4536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lr>
                <a:srgbClr val="FF0000"/>
              </a:buClr>
              <a:buChar char="•"/>
              <a:defRPr sz="3000" b="1">
                <a:solidFill>
                  <a:srgbClr val="4D4D4D"/>
                </a:solidFill>
                <a:latin typeface="+mn-lt"/>
                <a:ea typeface="+mn-ea"/>
                <a:cs typeface="+mn-cs"/>
              </a:defRPr>
            </a:lvl1pPr>
            <a:lvl2pPr marL="742950" indent="-285750" algn="l" rtl="0" eaLnBrk="0" fontAlgn="base" hangingPunct="0">
              <a:spcBef>
                <a:spcPct val="20000"/>
              </a:spcBef>
              <a:spcAft>
                <a:spcPct val="0"/>
              </a:spcAft>
              <a:buClr>
                <a:srgbClr val="292929"/>
              </a:buClr>
              <a:buFont typeface="Arial" charset="0"/>
              <a:buChar char="–"/>
              <a:defRPr sz="2800" b="1">
                <a:solidFill>
                  <a:srgbClr val="4D4D4D"/>
                </a:solidFill>
                <a:latin typeface="+mn-lt"/>
                <a:cs typeface="+mn-cs"/>
              </a:defRPr>
            </a:lvl2pPr>
            <a:lvl3pPr marL="1143000" indent="-228600" algn="l" rtl="0" eaLnBrk="0" fontAlgn="base" hangingPunct="0">
              <a:spcBef>
                <a:spcPct val="20000"/>
              </a:spcBef>
              <a:spcAft>
                <a:spcPct val="0"/>
              </a:spcAft>
              <a:buClr>
                <a:srgbClr val="FF0000"/>
              </a:buClr>
              <a:buChar char="•"/>
              <a:defRPr sz="2400" b="1">
                <a:solidFill>
                  <a:srgbClr val="4D4D4D"/>
                </a:solidFill>
                <a:latin typeface="+mn-lt"/>
                <a:cs typeface="+mn-cs"/>
              </a:defRPr>
            </a:lvl3pPr>
            <a:lvl4pPr marL="1600200" indent="-228600" algn="l" rtl="0" eaLnBrk="0" fontAlgn="base" hangingPunct="0">
              <a:spcBef>
                <a:spcPct val="20000"/>
              </a:spcBef>
              <a:spcAft>
                <a:spcPct val="0"/>
              </a:spcAft>
              <a:buChar char="–"/>
              <a:defRPr sz="2000" b="1">
                <a:solidFill>
                  <a:srgbClr val="4D4D4D"/>
                </a:solidFill>
                <a:latin typeface="+mn-lt"/>
                <a:cs typeface="+mn-cs"/>
              </a:defRPr>
            </a:lvl4pPr>
            <a:lvl5pPr marL="2057400" indent="-228600" algn="l" rtl="0" eaLnBrk="0" fontAlgn="base" hangingPunct="0">
              <a:spcBef>
                <a:spcPct val="20000"/>
              </a:spcBef>
              <a:spcAft>
                <a:spcPct val="0"/>
              </a:spcAft>
              <a:buChar char="»"/>
              <a:defRPr sz="2000" b="1">
                <a:solidFill>
                  <a:srgbClr val="4D4D4D"/>
                </a:solidFill>
                <a:latin typeface="+mn-lt"/>
                <a:cs typeface="+mn-cs"/>
              </a:defRPr>
            </a:lvl5pPr>
            <a:lvl6pPr marL="2514600" indent="-228600" algn="l" rtl="0" fontAlgn="base">
              <a:spcBef>
                <a:spcPct val="20000"/>
              </a:spcBef>
              <a:spcAft>
                <a:spcPct val="0"/>
              </a:spcAft>
              <a:buChar char="»"/>
              <a:defRPr sz="2000" b="1">
                <a:solidFill>
                  <a:srgbClr val="4D4D4D"/>
                </a:solidFill>
                <a:latin typeface="+mn-lt"/>
                <a:cs typeface="+mn-cs"/>
              </a:defRPr>
            </a:lvl6pPr>
            <a:lvl7pPr marL="2971800" indent="-228600" algn="l" rtl="0" fontAlgn="base">
              <a:spcBef>
                <a:spcPct val="20000"/>
              </a:spcBef>
              <a:spcAft>
                <a:spcPct val="0"/>
              </a:spcAft>
              <a:buChar char="»"/>
              <a:defRPr sz="2000" b="1">
                <a:solidFill>
                  <a:srgbClr val="4D4D4D"/>
                </a:solidFill>
                <a:latin typeface="+mn-lt"/>
                <a:cs typeface="+mn-cs"/>
              </a:defRPr>
            </a:lvl7pPr>
            <a:lvl8pPr marL="3429000" indent="-228600" algn="l" rtl="0" fontAlgn="base">
              <a:spcBef>
                <a:spcPct val="20000"/>
              </a:spcBef>
              <a:spcAft>
                <a:spcPct val="0"/>
              </a:spcAft>
              <a:buChar char="»"/>
              <a:defRPr sz="2000" b="1">
                <a:solidFill>
                  <a:srgbClr val="4D4D4D"/>
                </a:solidFill>
                <a:latin typeface="+mn-lt"/>
                <a:cs typeface="+mn-cs"/>
              </a:defRPr>
            </a:lvl8pPr>
            <a:lvl9pPr marL="3886200" indent="-228600" algn="l" rtl="0" fontAlgn="base">
              <a:spcBef>
                <a:spcPct val="20000"/>
              </a:spcBef>
              <a:spcAft>
                <a:spcPct val="0"/>
              </a:spcAft>
              <a:buChar char="»"/>
              <a:defRPr sz="2000" b="1">
                <a:solidFill>
                  <a:srgbClr val="4D4D4D"/>
                </a:solidFill>
                <a:latin typeface="+mn-lt"/>
                <a:cs typeface="+mn-cs"/>
              </a:defRPr>
            </a:lvl9pPr>
          </a:lstStyle>
          <a:p>
            <a:pPr marL="0" indent="0">
              <a:spcBef>
                <a:spcPct val="0"/>
              </a:spcBef>
              <a:spcAft>
                <a:spcPts val="1200"/>
              </a:spcAft>
              <a:buClr>
                <a:srgbClr val="007DC3"/>
              </a:buClr>
              <a:buNone/>
            </a:pPr>
            <a:r>
              <a:rPr lang="en-GB" altLang="en-US" sz="2000" b="0" dirty="0">
                <a:solidFill>
                  <a:schemeClr val="tx1"/>
                </a:solidFill>
              </a:rPr>
              <a:t>For example:</a:t>
            </a:r>
          </a:p>
          <a:p>
            <a:pPr>
              <a:spcBef>
                <a:spcPct val="0"/>
              </a:spcBef>
              <a:spcAft>
                <a:spcPts val="1200"/>
              </a:spcAft>
              <a:buClr>
                <a:srgbClr val="007DC3"/>
              </a:buClr>
            </a:pPr>
            <a:r>
              <a:rPr lang="en-GB" altLang="en-US" sz="2000" b="0" dirty="0">
                <a:solidFill>
                  <a:schemeClr val="tx1"/>
                </a:solidFill>
              </a:rPr>
              <a:t>A central vacuum cleaning system that needs only carrying a hose and brush around the house rather than the full unit.</a:t>
            </a:r>
          </a:p>
          <a:p>
            <a:pPr>
              <a:spcBef>
                <a:spcPct val="0"/>
              </a:spcBef>
              <a:spcAft>
                <a:spcPts val="1200"/>
              </a:spcAft>
              <a:buClr>
                <a:srgbClr val="007DC3"/>
              </a:buClr>
            </a:pPr>
            <a:r>
              <a:rPr lang="en-GB" altLang="en-US" sz="2000" b="0" dirty="0">
                <a:solidFill>
                  <a:schemeClr val="tx1"/>
                </a:solidFill>
              </a:rPr>
              <a:t>Shopping baskets placed at convenient intervals in the store in case you decide you want to purchase more than what your arms can hold.</a:t>
            </a:r>
          </a:p>
          <a:p>
            <a:pPr>
              <a:spcBef>
                <a:spcPct val="0"/>
              </a:spcBef>
              <a:spcAft>
                <a:spcPts val="1200"/>
              </a:spcAft>
              <a:buClr>
                <a:srgbClr val="007DC3"/>
              </a:buClr>
            </a:pPr>
            <a:r>
              <a:rPr lang="en-GB" altLang="en-US" sz="2000" b="0" dirty="0">
                <a:solidFill>
                  <a:schemeClr val="tx1"/>
                </a:solidFill>
              </a:rPr>
              <a:t>Remember, coming up with business ideas doesn’t mean you have to focus on inventing new products or services. In fact, you could just as easily adapt an existing service or introduce a new benefit that makes peoples’ lives easier.</a:t>
            </a:r>
          </a:p>
          <a:p>
            <a:pPr>
              <a:spcBef>
                <a:spcPct val="0"/>
              </a:spcBef>
              <a:spcAft>
                <a:spcPts val="1200"/>
              </a:spcAft>
              <a:buClr>
                <a:srgbClr val="007DC3"/>
              </a:buClr>
            </a:pPr>
            <a:endParaRPr lang="en-GB" altLang="en-US" sz="2000" b="0" dirty="0">
              <a:solidFill>
                <a:schemeClr val="tx1"/>
              </a:solidFill>
            </a:endParaRPr>
          </a:p>
          <a:p>
            <a:pPr marL="0" indent="0">
              <a:spcBef>
                <a:spcPct val="0"/>
              </a:spcBef>
              <a:spcAft>
                <a:spcPts val="1200"/>
              </a:spcAft>
              <a:buClr>
                <a:srgbClr val="007DC3"/>
              </a:buClr>
              <a:buNone/>
            </a:pPr>
            <a:r>
              <a:rPr lang="en-GB" altLang="en-US" sz="2000" dirty="0">
                <a:solidFill>
                  <a:schemeClr val="tx1"/>
                </a:solidFill>
                <a:highlight>
                  <a:srgbClr val="FFFF00"/>
                </a:highlight>
              </a:rPr>
              <a:t>Question: Can you think of something -an action, product, service, or routine that could be adapted to make your life easier?</a:t>
            </a:r>
          </a:p>
        </p:txBody>
      </p:sp>
    </p:spTree>
    <p:extLst>
      <p:ext uri="{BB962C8B-B14F-4D97-AF65-F5344CB8AC3E}">
        <p14:creationId xmlns:p14="http://schemas.microsoft.com/office/powerpoint/2010/main" val="52453505"/>
      </p:ext>
    </p:extLst>
  </p:cSld>
  <p:clrMapOvr>
    <a:masterClrMapping/>
  </p:clrMapOvr>
  <p:transition>
    <p:dissolve/>
  </p:transition>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 name="Title 2"/>
          <p:cNvSpPr txBox="1">
            <a:spLocks/>
          </p:cNvSpPr>
          <p:nvPr/>
        </p:nvSpPr>
        <p:spPr>
          <a:xfrm>
            <a:off x="457200" y="152490"/>
            <a:ext cx="8229600" cy="972254"/>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a:lnSpc>
                <a:spcPct val="100000"/>
              </a:lnSpc>
            </a:pPr>
            <a:r>
              <a:rPr lang="en-GB" sz="3200" dirty="0">
                <a:solidFill>
                  <a:srgbClr val="007DC3"/>
                </a:solidFill>
                <a:effectLst/>
              </a:rPr>
              <a:t>Turn a Hobby or Something you are Passionate about into a Business.</a:t>
            </a:r>
          </a:p>
        </p:txBody>
      </p:sp>
      <p:sp>
        <p:nvSpPr>
          <p:cNvPr id="7" name="Content Placeholder 2"/>
          <p:cNvSpPr txBox="1">
            <a:spLocks/>
          </p:cNvSpPr>
          <p:nvPr/>
        </p:nvSpPr>
        <p:spPr bwMode="auto">
          <a:xfrm>
            <a:off x="539552" y="1711492"/>
            <a:ext cx="8229600" cy="3373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lr>
                <a:srgbClr val="FF0000"/>
              </a:buClr>
              <a:buChar char="•"/>
              <a:defRPr sz="3000" b="1">
                <a:solidFill>
                  <a:srgbClr val="4D4D4D"/>
                </a:solidFill>
                <a:latin typeface="+mn-lt"/>
                <a:ea typeface="+mn-ea"/>
                <a:cs typeface="+mn-cs"/>
              </a:defRPr>
            </a:lvl1pPr>
            <a:lvl2pPr marL="742950" indent="-285750" algn="l" rtl="0" eaLnBrk="0" fontAlgn="base" hangingPunct="0">
              <a:spcBef>
                <a:spcPct val="20000"/>
              </a:spcBef>
              <a:spcAft>
                <a:spcPct val="0"/>
              </a:spcAft>
              <a:buClr>
                <a:srgbClr val="292929"/>
              </a:buClr>
              <a:buFont typeface="Arial" charset="0"/>
              <a:buChar char="–"/>
              <a:defRPr sz="2800" b="1">
                <a:solidFill>
                  <a:srgbClr val="4D4D4D"/>
                </a:solidFill>
                <a:latin typeface="+mn-lt"/>
                <a:cs typeface="+mn-cs"/>
              </a:defRPr>
            </a:lvl2pPr>
            <a:lvl3pPr marL="1143000" indent="-228600" algn="l" rtl="0" eaLnBrk="0" fontAlgn="base" hangingPunct="0">
              <a:spcBef>
                <a:spcPct val="20000"/>
              </a:spcBef>
              <a:spcAft>
                <a:spcPct val="0"/>
              </a:spcAft>
              <a:buClr>
                <a:srgbClr val="FF0000"/>
              </a:buClr>
              <a:buChar char="•"/>
              <a:defRPr sz="2400" b="1">
                <a:solidFill>
                  <a:srgbClr val="4D4D4D"/>
                </a:solidFill>
                <a:latin typeface="+mn-lt"/>
                <a:cs typeface="+mn-cs"/>
              </a:defRPr>
            </a:lvl3pPr>
            <a:lvl4pPr marL="1600200" indent="-228600" algn="l" rtl="0" eaLnBrk="0" fontAlgn="base" hangingPunct="0">
              <a:spcBef>
                <a:spcPct val="20000"/>
              </a:spcBef>
              <a:spcAft>
                <a:spcPct val="0"/>
              </a:spcAft>
              <a:buChar char="–"/>
              <a:defRPr sz="2000" b="1">
                <a:solidFill>
                  <a:srgbClr val="4D4D4D"/>
                </a:solidFill>
                <a:latin typeface="+mn-lt"/>
                <a:cs typeface="+mn-cs"/>
              </a:defRPr>
            </a:lvl4pPr>
            <a:lvl5pPr marL="2057400" indent="-228600" algn="l" rtl="0" eaLnBrk="0" fontAlgn="base" hangingPunct="0">
              <a:spcBef>
                <a:spcPct val="20000"/>
              </a:spcBef>
              <a:spcAft>
                <a:spcPct val="0"/>
              </a:spcAft>
              <a:buChar char="»"/>
              <a:defRPr sz="2000" b="1">
                <a:solidFill>
                  <a:srgbClr val="4D4D4D"/>
                </a:solidFill>
                <a:latin typeface="+mn-lt"/>
                <a:cs typeface="+mn-cs"/>
              </a:defRPr>
            </a:lvl5pPr>
            <a:lvl6pPr marL="2514600" indent="-228600" algn="l" rtl="0" fontAlgn="base">
              <a:spcBef>
                <a:spcPct val="20000"/>
              </a:spcBef>
              <a:spcAft>
                <a:spcPct val="0"/>
              </a:spcAft>
              <a:buChar char="»"/>
              <a:defRPr sz="2000" b="1">
                <a:solidFill>
                  <a:srgbClr val="4D4D4D"/>
                </a:solidFill>
                <a:latin typeface="+mn-lt"/>
                <a:cs typeface="+mn-cs"/>
              </a:defRPr>
            </a:lvl6pPr>
            <a:lvl7pPr marL="2971800" indent="-228600" algn="l" rtl="0" fontAlgn="base">
              <a:spcBef>
                <a:spcPct val="20000"/>
              </a:spcBef>
              <a:spcAft>
                <a:spcPct val="0"/>
              </a:spcAft>
              <a:buChar char="»"/>
              <a:defRPr sz="2000" b="1">
                <a:solidFill>
                  <a:srgbClr val="4D4D4D"/>
                </a:solidFill>
                <a:latin typeface="+mn-lt"/>
                <a:cs typeface="+mn-cs"/>
              </a:defRPr>
            </a:lvl7pPr>
            <a:lvl8pPr marL="3429000" indent="-228600" algn="l" rtl="0" fontAlgn="base">
              <a:spcBef>
                <a:spcPct val="20000"/>
              </a:spcBef>
              <a:spcAft>
                <a:spcPct val="0"/>
              </a:spcAft>
              <a:buChar char="»"/>
              <a:defRPr sz="2000" b="1">
                <a:solidFill>
                  <a:srgbClr val="4D4D4D"/>
                </a:solidFill>
                <a:latin typeface="+mn-lt"/>
                <a:cs typeface="+mn-cs"/>
              </a:defRPr>
            </a:lvl8pPr>
            <a:lvl9pPr marL="3886200" indent="-228600" algn="l" rtl="0" fontAlgn="base">
              <a:spcBef>
                <a:spcPct val="20000"/>
              </a:spcBef>
              <a:spcAft>
                <a:spcPct val="0"/>
              </a:spcAft>
              <a:buChar char="»"/>
              <a:defRPr sz="2000" b="1">
                <a:solidFill>
                  <a:srgbClr val="4D4D4D"/>
                </a:solidFill>
                <a:latin typeface="+mn-lt"/>
                <a:cs typeface="+mn-cs"/>
              </a:defRPr>
            </a:lvl9pPr>
          </a:lstStyle>
          <a:p>
            <a:r>
              <a:rPr lang="en-GB" sz="2400" b="0" dirty="0">
                <a:cs typeface="Times New Roman" pitchFamily="18" charset="0"/>
              </a:rPr>
              <a:t>Things that I do on a regular basis that could potentially be turned into business ideas include: writing, researching, social media training, and so on.</a:t>
            </a:r>
          </a:p>
          <a:p>
            <a:endParaRPr lang="en-GB" sz="2400" b="0" dirty="0">
              <a:cs typeface="Times New Roman" pitchFamily="18" charset="0"/>
            </a:endParaRPr>
          </a:p>
          <a:p>
            <a:r>
              <a:rPr lang="en-GB" sz="2400" b="0" dirty="0">
                <a:cs typeface="Times New Roman" pitchFamily="18" charset="0"/>
              </a:rPr>
              <a:t>Everyone has things they do on a regular or semi-regular basis. If you’re good at any of these things and are looking for business ideas, you just might want to think about turning your hobby into a business.</a:t>
            </a:r>
          </a:p>
          <a:p>
            <a:endParaRPr lang="en-GB" sz="2400" b="0" dirty="0">
              <a:latin typeface="Times New Roman" pitchFamily="18" charset="0"/>
              <a:cs typeface="Times New Roman" pitchFamily="18" charset="0"/>
            </a:endParaRPr>
          </a:p>
        </p:txBody>
      </p:sp>
    </p:spTree>
    <p:extLst>
      <p:ext uri="{BB962C8B-B14F-4D97-AF65-F5344CB8AC3E}">
        <p14:creationId xmlns:p14="http://schemas.microsoft.com/office/powerpoint/2010/main" val="944547353"/>
      </p:ext>
    </p:extLst>
  </p:cSld>
  <p:clrMapOvr>
    <a:masterClrMapping/>
  </p:clrMapOvr>
  <p:transition>
    <p:dissolve/>
  </p:transition>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 name="Title 2"/>
          <p:cNvSpPr txBox="1">
            <a:spLocks/>
          </p:cNvSpPr>
          <p:nvPr/>
        </p:nvSpPr>
        <p:spPr>
          <a:xfrm>
            <a:off x="464060" y="186721"/>
            <a:ext cx="8229600" cy="612214"/>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a:lnSpc>
                <a:spcPct val="100000"/>
              </a:lnSpc>
            </a:pPr>
            <a:r>
              <a:rPr lang="en-GB" sz="3200" dirty="0">
                <a:solidFill>
                  <a:srgbClr val="007DC3"/>
                </a:solidFill>
                <a:effectLst/>
              </a:rPr>
              <a:t>Fulfil a Need</a:t>
            </a:r>
          </a:p>
        </p:txBody>
      </p:sp>
      <p:sp>
        <p:nvSpPr>
          <p:cNvPr id="6" name="Content Placeholder 2">
            <a:extLst>
              <a:ext uri="{FF2B5EF4-FFF2-40B4-BE49-F238E27FC236}">
                <a16:creationId xmlns:a16="http://schemas.microsoft.com/office/drawing/2014/main" id="{DAA6F995-028E-4597-9F06-16B06E80F175}"/>
              </a:ext>
            </a:extLst>
          </p:cNvPr>
          <p:cNvSpPr txBox="1">
            <a:spLocks/>
          </p:cNvSpPr>
          <p:nvPr/>
        </p:nvSpPr>
        <p:spPr>
          <a:xfrm>
            <a:off x="395338" y="798935"/>
            <a:ext cx="4176662" cy="2458013"/>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Arial" pitchFamily="34" charset="0"/>
              <a:buNone/>
            </a:pPr>
            <a:endParaRPr lang="en-GB" sz="2400" dirty="0">
              <a:latin typeface="Times New Roman" pitchFamily="18" charset="0"/>
              <a:cs typeface="Times New Roman" pitchFamily="18" charset="0"/>
            </a:endParaRPr>
          </a:p>
          <a:p>
            <a:pPr>
              <a:buFont typeface="Arial" pitchFamily="34" charset="0"/>
              <a:buNone/>
            </a:pPr>
            <a:r>
              <a:rPr lang="en-GB" sz="2400" dirty="0">
                <a:latin typeface="Times New Roman" pitchFamily="18" charset="0"/>
                <a:cs typeface="Times New Roman" pitchFamily="18" charset="0"/>
              </a:rPr>
              <a:t>	   Market                 Your</a:t>
            </a:r>
            <a:br>
              <a:rPr lang="en-GB" sz="2400" dirty="0">
                <a:latin typeface="Times New Roman" pitchFamily="18" charset="0"/>
                <a:cs typeface="Times New Roman" pitchFamily="18" charset="0"/>
              </a:rPr>
            </a:br>
            <a:r>
              <a:rPr lang="en-GB" sz="2400" dirty="0">
                <a:latin typeface="Times New Roman" pitchFamily="18" charset="0"/>
                <a:cs typeface="Times New Roman" pitchFamily="18" charset="0"/>
              </a:rPr>
              <a:t>   needs                   Skills</a:t>
            </a:r>
          </a:p>
        </p:txBody>
      </p:sp>
      <p:sp>
        <p:nvSpPr>
          <p:cNvPr id="8" name="Freeform 8">
            <a:extLst>
              <a:ext uri="{FF2B5EF4-FFF2-40B4-BE49-F238E27FC236}">
                <a16:creationId xmlns:a16="http://schemas.microsoft.com/office/drawing/2014/main" id="{98ECC516-CEF5-41FC-A348-A69A2694160D}"/>
              </a:ext>
            </a:extLst>
          </p:cNvPr>
          <p:cNvSpPr/>
          <p:nvPr/>
        </p:nvSpPr>
        <p:spPr>
          <a:xfrm>
            <a:off x="487986" y="828127"/>
            <a:ext cx="2283814" cy="2088887"/>
          </a:xfrm>
          <a:custGeom>
            <a:avLst/>
            <a:gdLst>
              <a:gd name="connsiteX0" fmla="*/ 350083 w 2283814"/>
              <a:gd name="connsiteY0" fmla="*/ 327824 h 2088887"/>
              <a:gd name="connsiteX1" fmla="*/ 290123 w 2283814"/>
              <a:gd name="connsiteY1" fmla="*/ 432755 h 2088887"/>
              <a:gd name="connsiteX2" fmla="*/ 260142 w 2283814"/>
              <a:gd name="connsiteY2" fmla="*/ 462735 h 2088887"/>
              <a:gd name="connsiteX3" fmla="*/ 215172 w 2283814"/>
              <a:gd name="connsiteY3" fmla="*/ 522696 h 2088887"/>
              <a:gd name="connsiteX4" fmla="*/ 170201 w 2283814"/>
              <a:gd name="connsiteY4" fmla="*/ 612637 h 2088887"/>
              <a:gd name="connsiteX5" fmla="*/ 125231 w 2283814"/>
              <a:gd name="connsiteY5" fmla="*/ 687588 h 2088887"/>
              <a:gd name="connsiteX6" fmla="*/ 80260 w 2283814"/>
              <a:gd name="connsiteY6" fmla="*/ 777529 h 2088887"/>
              <a:gd name="connsiteX7" fmla="*/ 65270 w 2283814"/>
              <a:gd name="connsiteY7" fmla="*/ 822499 h 2088887"/>
              <a:gd name="connsiteX8" fmla="*/ 35290 w 2283814"/>
              <a:gd name="connsiteY8" fmla="*/ 867470 h 2088887"/>
              <a:gd name="connsiteX9" fmla="*/ 35290 w 2283814"/>
              <a:gd name="connsiteY9" fmla="*/ 1197253 h 2088887"/>
              <a:gd name="connsiteX10" fmla="*/ 80260 w 2283814"/>
              <a:gd name="connsiteY10" fmla="*/ 1362145 h 2088887"/>
              <a:gd name="connsiteX11" fmla="*/ 125231 w 2283814"/>
              <a:gd name="connsiteY11" fmla="*/ 1467076 h 2088887"/>
              <a:gd name="connsiteX12" fmla="*/ 185191 w 2283814"/>
              <a:gd name="connsiteY12" fmla="*/ 1572007 h 2088887"/>
              <a:gd name="connsiteX13" fmla="*/ 215172 w 2283814"/>
              <a:gd name="connsiteY13" fmla="*/ 1661948 h 2088887"/>
              <a:gd name="connsiteX14" fmla="*/ 290123 w 2283814"/>
              <a:gd name="connsiteY14" fmla="*/ 1736899 h 2088887"/>
              <a:gd name="connsiteX15" fmla="*/ 365073 w 2283814"/>
              <a:gd name="connsiteY15" fmla="*/ 1841830 h 2088887"/>
              <a:gd name="connsiteX16" fmla="*/ 410044 w 2283814"/>
              <a:gd name="connsiteY16" fmla="*/ 1916781 h 2088887"/>
              <a:gd name="connsiteX17" fmla="*/ 484995 w 2283814"/>
              <a:gd name="connsiteY17" fmla="*/ 1976742 h 2088887"/>
              <a:gd name="connsiteX18" fmla="*/ 574936 w 2283814"/>
              <a:gd name="connsiteY18" fmla="*/ 2036702 h 2088887"/>
              <a:gd name="connsiteX19" fmla="*/ 649886 w 2283814"/>
              <a:gd name="connsiteY19" fmla="*/ 2051693 h 2088887"/>
              <a:gd name="connsiteX20" fmla="*/ 829768 w 2283814"/>
              <a:gd name="connsiteY20" fmla="*/ 2081673 h 2088887"/>
              <a:gd name="connsiteX21" fmla="*/ 1384404 w 2283814"/>
              <a:gd name="connsiteY21" fmla="*/ 2051693 h 2088887"/>
              <a:gd name="connsiteX22" fmla="*/ 1504326 w 2283814"/>
              <a:gd name="connsiteY22" fmla="*/ 2036702 h 2088887"/>
              <a:gd name="connsiteX23" fmla="*/ 1594267 w 2283814"/>
              <a:gd name="connsiteY23" fmla="*/ 2006722 h 2088887"/>
              <a:gd name="connsiteX24" fmla="*/ 1759159 w 2283814"/>
              <a:gd name="connsiteY24" fmla="*/ 1916781 h 2088887"/>
              <a:gd name="connsiteX25" fmla="*/ 1924050 w 2283814"/>
              <a:gd name="connsiteY25" fmla="*/ 1736899 h 2088887"/>
              <a:gd name="connsiteX26" fmla="*/ 1984011 w 2283814"/>
              <a:gd name="connsiteY26" fmla="*/ 1661948 h 2088887"/>
              <a:gd name="connsiteX27" fmla="*/ 2028982 w 2283814"/>
              <a:gd name="connsiteY27" fmla="*/ 1586997 h 2088887"/>
              <a:gd name="connsiteX28" fmla="*/ 2073952 w 2283814"/>
              <a:gd name="connsiteY28" fmla="*/ 1572007 h 2088887"/>
              <a:gd name="connsiteX29" fmla="*/ 2118923 w 2283814"/>
              <a:gd name="connsiteY29" fmla="*/ 1512047 h 2088887"/>
              <a:gd name="connsiteX30" fmla="*/ 2193873 w 2283814"/>
              <a:gd name="connsiteY30" fmla="*/ 1437096 h 2088887"/>
              <a:gd name="connsiteX31" fmla="*/ 2253834 w 2283814"/>
              <a:gd name="connsiteY31" fmla="*/ 1347155 h 2088887"/>
              <a:gd name="connsiteX32" fmla="*/ 2283814 w 2283814"/>
              <a:gd name="connsiteY32" fmla="*/ 1302184 h 2088887"/>
              <a:gd name="connsiteX33" fmla="*/ 2268824 w 2283814"/>
              <a:gd name="connsiteY33" fmla="*/ 1047352 h 2088887"/>
              <a:gd name="connsiteX34" fmla="*/ 2253834 w 2283814"/>
              <a:gd name="connsiteY34" fmla="*/ 1002381 h 2088887"/>
              <a:gd name="connsiteX35" fmla="*/ 2223854 w 2283814"/>
              <a:gd name="connsiteY35" fmla="*/ 852479 h 2088887"/>
              <a:gd name="connsiteX36" fmla="*/ 2208863 w 2283814"/>
              <a:gd name="connsiteY36" fmla="*/ 747548 h 2088887"/>
              <a:gd name="connsiteX37" fmla="*/ 2163893 w 2283814"/>
              <a:gd name="connsiteY37" fmla="*/ 627627 h 2088887"/>
              <a:gd name="connsiteX38" fmla="*/ 2133913 w 2283814"/>
              <a:gd name="connsiteY38" fmla="*/ 522696 h 2088887"/>
              <a:gd name="connsiteX39" fmla="*/ 2058962 w 2283814"/>
              <a:gd name="connsiteY39" fmla="*/ 432755 h 2088887"/>
              <a:gd name="connsiteX40" fmla="*/ 1999001 w 2283814"/>
              <a:gd name="connsiteY40" fmla="*/ 357804 h 2088887"/>
              <a:gd name="connsiteX41" fmla="*/ 1954031 w 2283814"/>
              <a:gd name="connsiteY41" fmla="*/ 342814 h 2088887"/>
              <a:gd name="connsiteX42" fmla="*/ 1804129 w 2283814"/>
              <a:gd name="connsiteY42" fmla="*/ 222893 h 2088887"/>
              <a:gd name="connsiteX43" fmla="*/ 1699198 w 2283814"/>
              <a:gd name="connsiteY43" fmla="*/ 147942 h 2088887"/>
              <a:gd name="connsiteX44" fmla="*/ 1639237 w 2283814"/>
              <a:gd name="connsiteY44" fmla="*/ 132952 h 2088887"/>
              <a:gd name="connsiteX45" fmla="*/ 1579277 w 2283814"/>
              <a:gd name="connsiteY45" fmla="*/ 102971 h 2088887"/>
              <a:gd name="connsiteX46" fmla="*/ 1519316 w 2283814"/>
              <a:gd name="connsiteY46" fmla="*/ 58001 h 2088887"/>
              <a:gd name="connsiteX47" fmla="*/ 1459355 w 2283814"/>
              <a:gd name="connsiteY47" fmla="*/ 43011 h 2088887"/>
              <a:gd name="connsiteX48" fmla="*/ 1354424 w 2283814"/>
              <a:gd name="connsiteY48" fmla="*/ 13030 h 2088887"/>
              <a:gd name="connsiteX49" fmla="*/ 1219513 w 2283814"/>
              <a:gd name="connsiteY49" fmla="*/ 28020 h 2088887"/>
              <a:gd name="connsiteX50" fmla="*/ 1174542 w 2283814"/>
              <a:gd name="connsiteY50" fmla="*/ 43011 h 2088887"/>
              <a:gd name="connsiteX51" fmla="*/ 1099591 w 2283814"/>
              <a:gd name="connsiteY51" fmla="*/ 58001 h 2088887"/>
              <a:gd name="connsiteX52" fmla="*/ 1009650 w 2283814"/>
              <a:gd name="connsiteY52" fmla="*/ 87981 h 2088887"/>
              <a:gd name="connsiteX53" fmla="*/ 964680 w 2283814"/>
              <a:gd name="connsiteY53" fmla="*/ 102971 h 2088887"/>
              <a:gd name="connsiteX54" fmla="*/ 844759 w 2283814"/>
              <a:gd name="connsiteY54" fmla="*/ 147942 h 2088887"/>
              <a:gd name="connsiteX55" fmla="*/ 799788 w 2283814"/>
              <a:gd name="connsiteY55" fmla="*/ 177922 h 2088887"/>
              <a:gd name="connsiteX56" fmla="*/ 709847 w 2283814"/>
              <a:gd name="connsiteY56" fmla="*/ 207902 h 2088887"/>
              <a:gd name="connsiteX57" fmla="*/ 664877 w 2283814"/>
              <a:gd name="connsiteY57" fmla="*/ 222893 h 2088887"/>
              <a:gd name="connsiteX58" fmla="*/ 544955 w 2283814"/>
              <a:gd name="connsiteY58" fmla="*/ 252873 h 2088887"/>
              <a:gd name="connsiteX59" fmla="*/ 455014 w 2283814"/>
              <a:gd name="connsiteY59" fmla="*/ 282853 h 2088887"/>
              <a:gd name="connsiteX60" fmla="*/ 410044 w 2283814"/>
              <a:gd name="connsiteY60" fmla="*/ 312834 h 2088887"/>
              <a:gd name="connsiteX61" fmla="*/ 350083 w 2283814"/>
              <a:gd name="connsiteY61" fmla="*/ 327824 h 2088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2283814" h="2088887">
                <a:moveTo>
                  <a:pt x="350083" y="327824"/>
                </a:moveTo>
                <a:cubicBezTo>
                  <a:pt x="330096" y="347811"/>
                  <a:pt x="318371" y="397445"/>
                  <a:pt x="290123" y="432755"/>
                </a:cubicBezTo>
                <a:cubicBezTo>
                  <a:pt x="281294" y="443791"/>
                  <a:pt x="269190" y="451878"/>
                  <a:pt x="260142" y="462735"/>
                </a:cubicBezTo>
                <a:cubicBezTo>
                  <a:pt x="244148" y="481928"/>
                  <a:pt x="230162" y="502709"/>
                  <a:pt x="215172" y="522696"/>
                </a:cubicBezTo>
                <a:cubicBezTo>
                  <a:pt x="177495" y="635728"/>
                  <a:pt x="228319" y="496402"/>
                  <a:pt x="170201" y="612637"/>
                </a:cubicBezTo>
                <a:cubicBezTo>
                  <a:pt x="131281" y="690476"/>
                  <a:pt x="183790" y="629027"/>
                  <a:pt x="125231" y="687588"/>
                </a:cubicBezTo>
                <a:cubicBezTo>
                  <a:pt x="88260" y="835472"/>
                  <a:pt x="137536" y="682069"/>
                  <a:pt x="80260" y="777529"/>
                </a:cubicBezTo>
                <a:cubicBezTo>
                  <a:pt x="72130" y="791078"/>
                  <a:pt x="72336" y="808366"/>
                  <a:pt x="65270" y="822499"/>
                </a:cubicBezTo>
                <a:cubicBezTo>
                  <a:pt x="57213" y="838613"/>
                  <a:pt x="45283" y="852480"/>
                  <a:pt x="35290" y="867470"/>
                </a:cubicBezTo>
                <a:cubicBezTo>
                  <a:pt x="0" y="1008631"/>
                  <a:pt x="12392" y="933921"/>
                  <a:pt x="35290" y="1197253"/>
                </a:cubicBezTo>
                <a:cubicBezTo>
                  <a:pt x="40275" y="1254585"/>
                  <a:pt x="62319" y="1308322"/>
                  <a:pt x="80260" y="1362145"/>
                </a:cubicBezTo>
                <a:cubicBezTo>
                  <a:pt x="97079" y="1412602"/>
                  <a:pt x="95590" y="1415205"/>
                  <a:pt x="125231" y="1467076"/>
                </a:cubicBezTo>
                <a:cubicBezTo>
                  <a:pt x="161285" y="1530170"/>
                  <a:pt x="154994" y="1496516"/>
                  <a:pt x="185191" y="1572007"/>
                </a:cubicBezTo>
                <a:cubicBezTo>
                  <a:pt x="196928" y="1601349"/>
                  <a:pt x="192826" y="1639602"/>
                  <a:pt x="215172" y="1661948"/>
                </a:cubicBezTo>
                <a:lnTo>
                  <a:pt x="290123" y="1736899"/>
                </a:lnTo>
                <a:cubicBezTo>
                  <a:pt x="320678" y="1828567"/>
                  <a:pt x="282085" y="1735131"/>
                  <a:pt x="365073" y="1841830"/>
                </a:cubicBezTo>
                <a:cubicBezTo>
                  <a:pt x="382961" y="1864828"/>
                  <a:pt x="390687" y="1895005"/>
                  <a:pt x="410044" y="1916781"/>
                </a:cubicBezTo>
                <a:cubicBezTo>
                  <a:pt x="431300" y="1940694"/>
                  <a:pt x="459120" y="1957924"/>
                  <a:pt x="484995" y="1976742"/>
                </a:cubicBezTo>
                <a:cubicBezTo>
                  <a:pt x="514135" y="1997935"/>
                  <a:pt x="539604" y="2029635"/>
                  <a:pt x="574936" y="2036702"/>
                </a:cubicBezTo>
                <a:cubicBezTo>
                  <a:pt x="599919" y="2041699"/>
                  <a:pt x="624755" y="2047504"/>
                  <a:pt x="649886" y="2051693"/>
                </a:cubicBezTo>
                <a:cubicBezTo>
                  <a:pt x="873043" y="2088887"/>
                  <a:pt x="653108" y="2046341"/>
                  <a:pt x="829768" y="2081673"/>
                </a:cubicBezTo>
                <a:lnTo>
                  <a:pt x="1384404" y="2051693"/>
                </a:lnTo>
                <a:cubicBezTo>
                  <a:pt x="1424600" y="2049013"/>
                  <a:pt x="1464935" y="2045143"/>
                  <a:pt x="1504326" y="2036702"/>
                </a:cubicBezTo>
                <a:cubicBezTo>
                  <a:pt x="1535227" y="2030080"/>
                  <a:pt x="1564287" y="2016715"/>
                  <a:pt x="1594267" y="2006722"/>
                </a:cubicBezTo>
                <a:cubicBezTo>
                  <a:pt x="1706597" y="1931835"/>
                  <a:pt x="1650753" y="1960143"/>
                  <a:pt x="1759159" y="1916781"/>
                </a:cubicBezTo>
                <a:cubicBezTo>
                  <a:pt x="1975090" y="1628874"/>
                  <a:pt x="1741702" y="1919249"/>
                  <a:pt x="1924050" y="1736899"/>
                </a:cubicBezTo>
                <a:cubicBezTo>
                  <a:pt x="1946674" y="1714275"/>
                  <a:pt x="1965663" y="1688159"/>
                  <a:pt x="1984011" y="1661948"/>
                </a:cubicBezTo>
                <a:cubicBezTo>
                  <a:pt x="2000719" y="1638079"/>
                  <a:pt x="2008380" y="1607599"/>
                  <a:pt x="2028982" y="1586997"/>
                </a:cubicBezTo>
                <a:cubicBezTo>
                  <a:pt x="2040155" y="1575824"/>
                  <a:pt x="2058962" y="1577004"/>
                  <a:pt x="2073952" y="1572007"/>
                </a:cubicBezTo>
                <a:cubicBezTo>
                  <a:pt x="2088942" y="1552020"/>
                  <a:pt x="2102325" y="1530720"/>
                  <a:pt x="2118923" y="1512047"/>
                </a:cubicBezTo>
                <a:cubicBezTo>
                  <a:pt x="2142396" y="1485640"/>
                  <a:pt x="2174274" y="1466494"/>
                  <a:pt x="2193873" y="1437096"/>
                </a:cubicBezTo>
                <a:lnTo>
                  <a:pt x="2253834" y="1347155"/>
                </a:lnTo>
                <a:lnTo>
                  <a:pt x="2283814" y="1302184"/>
                </a:lnTo>
                <a:cubicBezTo>
                  <a:pt x="2278817" y="1217240"/>
                  <a:pt x="2277291" y="1132021"/>
                  <a:pt x="2268824" y="1047352"/>
                </a:cubicBezTo>
                <a:cubicBezTo>
                  <a:pt x="2267252" y="1031629"/>
                  <a:pt x="2257387" y="1017778"/>
                  <a:pt x="2253834" y="1002381"/>
                </a:cubicBezTo>
                <a:cubicBezTo>
                  <a:pt x="2242376" y="952729"/>
                  <a:pt x="2231061" y="902924"/>
                  <a:pt x="2223854" y="852479"/>
                </a:cubicBezTo>
                <a:cubicBezTo>
                  <a:pt x="2218857" y="817502"/>
                  <a:pt x="2217967" y="781687"/>
                  <a:pt x="2208863" y="747548"/>
                </a:cubicBezTo>
                <a:cubicBezTo>
                  <a:pt x="2197863" y="706298"/>
                  <a:pt x="2177393" y="668128"/>
                  <a:pt x="2163893" y="627627"/>
                </a:cubicBezTo>
                <a:cubicBezTo>
                  <a:pt x="2154288" y="598810"/>
                  <a:pt x="2148349" y="551568"/>
                  <a:pt x="2133913" y="522696"/>
                </a:cubicBezTo>
                <a:cubicBezTo>
                  <a:pt x="2105999" y="466868"/>
                  <a:pt x="2100403" y="482485"/>
                  <a:pt x="2058962" y="432755"/>
                </a:cubicBezTo>
                <a:cubicBezTo>
                  <a:pt x="2038534" y="408241"/>
                  <a:pt x="2028078" y="375250"/>
                  <a:pt x="1999001" y="357804"/>
                </a:cubicBezTo>
                <a:cubicBezTo>
                  <a:pt x="1985452" y="349675"/>
                  <a:pt x="1969021" y="347811"/>
                  <a:pt x="1954031" y="342814"/>
                </a:cubicBezTo>
                <a:cubicBezTo>
                  <a:pt x="1838918" y="227701"/>
                  <a:pt x="1955415" y="336358"/>
                  <a:pt x="1804129" y="222893"/>
                </a:cubicBezTo>
                <a:cubicBezTo>
                  <a:pt x="1797304" y="217774"/>
                  <a:pt x="1716247" y="155249"/>
                  <a:pt x="1699198" y="147942"/>
                </a:cubicBezTo>
                <a:cubicBezTo>
                  <a:pt x="1680262" y="139826"/>
                  <a:pt x="1659224" y="137949"/>
                  <a:pt x="1639237" y="132952"/>
                </a:cubicBezTo>
                <a:cubicBezTo>
                  <a:pt x="1619250" y="122958"/>
                  <a:pt x="1598226" y="114814"/>
                  <a:pt x="1579277" y="102971"/>
                </a:cubicBezTo>
                <a:cubicBezTo>
                  <a:pt x="1558091" y="89730"/>
                  <a:pt x="1541662" y="69174"/>
                  <a:pt x="1519316" y="58001"/>
                </a:cubicBezTo>
                <a:cubicBezTo>
                  <a:pt x="1500889" y="48788"/>
                  <a:pt x="1479164" y="48671"/>
                  <a:pt x="1459355" y="43011"/>
                </a:cubicBezTo>
                <a:cubicBezTo>
                  <a:pt x="1308819" y="0"/>
                  <a:pt x="1541873" y="59891"/>
                  <a:pt x="1354424" y="13030"/>
                </a:cubicBezTo>
                <a:cubicBezTo>
                  <a:pt x="1309454" y="18027"/>
                  <a:pt x="1264144" y="20581"/>
                  <a:pt x="1219513" y="28020"/>
                </a:cubicBezTo>
                <a:cubicBezTo>
                  <a:pt x="1203927" y="30618"/>
                  <a:pt x="1189871" y="39179"/>
                  <a:pt x="1174542" y="43011"/>
                </a:cubicBezTo>
                <a:cubicBezTo>
                  <a:pt x="1149824" y="49191"/>
                  <a:pt x="1124172" y="51297"/>
                  <a:pt x="1099591" y="58001"/>
                </a:cubicBezTo>
                <a:cubicBezTo>
                  <a:pt x="1069102" y="66316"/>
                  <a:pt x="1039630" y="77988"/>
                  <a:pt x="1009650" y="87981"/>
                </a:cubicBezTo>
                <a:cubicBezTo>
                  <a:pt x="994660" y="92978"/>
                  <a:pt x="978813" y="95905"/>
                  <a:pt x="964680" y="102971"/>
                </a:cubicBezTo>
                <a:cubicBezTo>
                  <a:pt x="886292" y="142166"/>
                  <a:pt x="926398" y="127532"/>
                  <a:pt x="844759" y="147942"/>
                </a:cubicBezTo>
                <a:cubicBezTo>
                  <a:pt x="829769" y="157935"/>
                  <a:pt x="816251" y="170605"/>
                  <a:pt x="799788" y="177922"/>
                </a:cubicBezTo>
                <a:cubicBezTo>
                  <a:pt x="770910" y="190757"/>
                  <a:pt x="739827" y="197908"/>
                  <a:pt x="709847" y="207902"/>
                </a:cubicBezTo>
                <a:cubicBezTo>
                  <a:pt x="694857" y="212899"/>
                  <a:pt x="680206" y="219061"/>
                  <a:pt x="664877" y="222893"/>
                </a:cubicBezTo>
                <a:cubicBezTo>
                  <a:pt x="624903" y="232886"/>
                  <a:pt x="584045" y="239843"/>
                  <a:pt x="544955" y="252873"/>
                </a:cubicBezTo>
                <a:lnTo>
                  <a:pt x="455014" y="282853"/>
                </a:lnTo>
                <a:cubicBezTo>
                  <a:pt x="440024" y="292847"/>
                  <a:pt x="426603" y="305737"/>
                  <a:pt x="410044" y="312834"/>
                </a:cubicBezTo>
                <a:cubicBezTo>
                  <a:pt x="322346" y="350419"/>
                  <a:pt x="370070" y="307837"/>
                  <a:pt x="350083" y="327824"/>
                </a:cubicBezTo>
                <a:close/>
              </a:path>
            </a:pathLst>
          </a:cu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11" name="Freeform 16">
            <a:extLst>
              <a:ext uri="{FF2B5EF4-FFF2-40B4-BE49-F238E27FC236}">
                <a16:creationId xmlns:a16="http://schemas.microsoft.com/office/drawing/2014/main" id="{F273799C-B646-40E8-A045-E4D9C177E4AE}"/>
              </a:ext>
            </a:extLst>
          </p:cNvPr>
          <p:cNvSpPr/>
          <p:nvPr/>
        </p:nvSpPr>
        <p:spPr>
          <a:xfrm>
            <a:off x="2316610" y="872426"/>
            <a:ext cx="2077316" cy="2000288"/>
          </a:xfrm>
          <a:custGeom>
            <a:avLst/>
            <a:gdLst>
              <a:gd name="connsiteX0" fmla="*/ 31715 w 2077316"/>
              <a:gd name="connsiteY0" fmla="*/ 321390 h 2000288"/>
              <a:gd name="connsiteX1" fmla="*/ 31715 w 2077316"/>
              <a:gd name="connsiteY1" fmla="*/ 950977 h 2000288"/>
              <a:gd name="connsiteX2" fmla="*/ 61696 w 2077316"/>
              <a:gd name="connsiteY2" fmla="*/ 1025928 h 2000288"/>
              <a:gd name="connsiteX3" fmla="*/ 121656 w 2077316"/>
              <a:gd name="connsiteY3" fmla="*/ 1130859 h 2000288"/>
              <a:gd name="connsiteX4" fmla="*/ 181617 w 2077316"/>
              <a:gd name="connsiteY4" fmla="*/ 1250780 h 2000288"/>
              <a:gd name="connsiteX5" fmla="*/ 211597 w 2077316"/>
              <a:gd name="connsiteY5" fmla="*/ 1310741 h 2000288"/>
              <a:gd name="connsiteX6" fmla="*/ 241578 w 2077316"/>
              <a:gd name="connsiteY6" fmla="*/ 1385692 h 2000288"/>
              <a:gd name="connsiteX7" fmla="*/ 286548 w 2077316"/>
              <a:gd name="connsiteY7" fmla="*/ 1445652 h 2000288"/>
              <a:gd name="connsiteX8" fmla="*/ 406469 w 2077316"/>
              <a:gd name="connsiteY8" fmla="*/ 1610544 h 2000288"/>
              <a:gd name="connsiteX9" fmla="*/ 541381 w 2077316"/>
              <a:gd name="connsiteY9" fmla="*/ 1760446 h 2000288"/>
              <a:gd name="connsiteX10" fmla="*/ 676292 w 2077316"/>
              <a:gd name="connsiteY10" fmla="*/ 1820406 h 2000288"/>
              <a:gd name="connsiteX11" fmla="*/ 736253 w 2077316"/>
              <a:gd name="connsiteY11" fmla="*/ 1850387 h 2000288"/>
              <a:gd name="connsiteX12" fmla="*/ 781224 w 2077316"/>
              <a:gd name="connsiteY12" fmla="*/ 1865377 h 2000288"/>
              <a:gd name="connsiteX13" fmla="*/ 901145 w 2077316"/>
              <a:gd name="connsiteY13" fmla="*/ 1895357 h 2000288"/>
              <a:gd name="connsiteX14" fmla="*/ 976096 w 2077316"/>
              <a:gd name="connsiteY14" fmla="*/ 1940328 h 2000288"/>
              <a:gd name="connsiteX15" fmla="*/ 1021066 w 2077316"/>
              <a:gd name="connsiteY15" fmla="*/ 1970308 h 2000288"/>
              <a:gd name="connsiteX16" fmla="*/ 1081027 w 2077316"/>
              <a:gd name="connsiteY16" fmla="*/ 1985298 h 2000288"/>
              <a:gd name="connsiteX17" fmla="*/ 1125997 w 2077316"/>
              <a:gd name="connsiteY17" fmla="*/ 2000288 h 2000288"/>
              <a:gd name="connsiteX18" fmla="*/ 1560712 w 2077316"/>
              <a:gd name="connsiteY18" fmla="*/ 1970308 h 2000288"/>
              <a:gd name="connsiteX19" fmla="*/ 1650653 w 2077316"/>
              <a:gd name="connsiteY19" fmla="*/ 1925337 h 2000288"/>
              <a:gd name="connsiteX20" fmla="*/ 1770574 w 2077316"/>
              <a:gd name="connsiteY20" fmla="*/ 1895357 h 2000288"/>
              <a:gd name="connsiteX21" fmla="*/ 1875506 w 2077316"/>
              <a:gd name="connsiteY21" fmla="*/ 1805416 h 2000288"/>
              <a:gd name="connsiteX22" fmla="*/ 1905486 w 2077316"/>
              <a:gd name="connsiteY22" fmla="*/ 1760446 h 2000288"/>
              <a:gd name="connsiteX23" fmla="*/ 1980437 w 2077316"/>
              <a:gd name="connsiteY23" fmla="*/ 1655514 h 2000288"/>
              <a:gd name="connsiteX24" fmla="*/ 2010417 w 2077316"/>
              <a:gd name="connsiteY24" fmla="*/ 1490623 h 2000288"/>
              <a:gd name="connsiteX25" fmla="*/ 2040397 w 2077316"/>
              <a:gd name="connsiteY25" fmla="*/ 1340721 h 2000288"/>
              <a:gd name="connsiteX26" fmla="*/ 2040397 w 2077316"/>
              <a:gd name="connsiteY26" fmla="*/ 621193 h 2000288"/>
              <a:gd name="connsiteX27" fmla="*/ 1935466 w 2077316"/>
              <a:gd name="connsiteY27" fmla="*/ 486282 h 2000288"/>
              <a:gd name="connsiteX28" fmla="*/ 1860515 w 2077316"/>
              <a:gd name="connsiteY28" fmla="*/ 396341 h 2000288"/>
              <a:gd name="connsiteX29" fmla="*/ 1800555 w 2077316"/>
              <a:gd name="connsiteY29" fmla="*/ 351370 h 2000288"/>
              <a:gd name="connsiteX30" fmla="*/ 1710614 w 2077316"/>
              <a:gd name="connsiteY30" fmla="*/ 276419 h 2000288"/>
              <a:gd name="connsiteX31" fmla="*/ 1635663 w 2077316"/>
              <a:gd name="connsiteY31" fmla="*/ 261429 h 2000288"/>
              <a:gd name="connsiteX32" fmla="*/ 1515742 w 2077316"/>
              <a:gd name="connsiteY32" fmla="*/ 186478 h 2000288"/>
              <a:gd name="connsiteX33" fmla="*/ 1470771 w 2077316"/>
              <a:gd name="connsiteY33" fmla="*/ 156498 h 2000288"/>
              <a:gd name="connsiteX34" fmla="*/ 1410810 w 2077316"/>
              <a:gd name="connsiteY34" fmla="*/ 141508 h 2000288"/>
              <a:gd name="connsiteX35" fmla="*/ 1365840 w 2077316"/>
              <a:gd name="connsiteY35" fmla="*/ 111528 h 2000288"/>
              <a:gd name="connsiteX36" fmla="*/ 1320869 w 2077316"/>
              <a:gd name="connsiteY36" fmla="*/ 96537 h 2000288"/>
              <a:gd name="connsiteX37" fmla="*/ 1215938 w 2077316"/>
              <a:gd name="connsiteY37" fmla="*/ 66557 h 2000288"/>
              <a:gd name="connsiteX38" fmla="*/ 1155978 w 2077316"/>
              <a:gd name="connsiteY38" fmla="*/ 36577 h 2000288"/>
              <a:gd name="connsiteX39" fmla="*/ 271558 w 2077316"/>
              <a:gd name="connsiteY39" fmla="*/ 66557 h 2000288"/>
              <a:gd name="connsiteX40" fmla="*/ 226588 w 2077316"/>
              <a:gd name="connsiteY40" fmla="*/ 81547 h 2000288"/>
              <a:gd name="connsiteX41" fmla="*/ 181617 w 2077316"/>
              <a:gd name="connsiteY41" fmla="*/ 126518 h 2000288"/>
              <a:gd name="connsiteX42" fmla="*/ 136647 w 2077316"/>
              <a:gd name="connsiteY42" fmla="*/ 201469 h 2000288"/>
              <a:gd name="connsiteX43" fmla="*/ 106666 w 2077316"/>
              <a:gd name="connsiteY43" fmla="*/ 291410 h 2000288"/>
              <a:gd name="connsiteX44" fmla="*/ 31715 w 2077316"/>
              <a:gd name="connsiteY44" fmla="*/ 321390 h 2000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2077316" h="2000288">
                <a:moveTo>
                  <a:pt x="31715" y="321390"/>
                </a:moveTo>
                <a:cubicBezTo>
                  <a:pt x="2719" y="582358"/>
                  <a:pt x="0" y="549263"/>
                  <a:pt x="31715" y="950977"/>
                </a:cubicBezTo>
                <a:cubicBezTo>
                  <a:pt x="33833" y="977802"/>
                  <a:pt x="50767" y="1001339"/>
                  <a:pt x="61696" y="1025928"/>
                </a:cubicBezTo>
                <a:cubicBezTo>
                  <a:pt x="118957" y="1154764"/>
                  <a:pt x="63782" y="1024756"/>
                  <a:pt x="121656" y="1130859"/>
                </a:cubicBezTo>
                <a:cubicBezTo>
                  <a:pt x="143057" y="1170094"/>
                  <a:pt x="161630" y="1210806"/>
                  <a:pt x="181617" y="1250780"/>
                </a:cubicBezTo>
                <a:cubicBezTo>
                  <a:pt x="191610" y="1270767"/>
                  <a:pt x="203298" y="1289993"/>
                  <a:pt x="211597" y="1310741"/>
                </a:cubicBezTo>
                <a:cubicBezTo>
                  <a:pt x="221591" y="1335725"/>
                  <a:pt x="228510" y="1362170"/>
                  <a:pt x="241578" y="1385692"/>
                </a:cubicBezTo>
                <a:cubicBezTo>
                  <a:pt x="253711" y="1407531"/>
                  <a:pt x="272027" y="1425322"/>
                  <a:pt x="286548" y="1445652"/>
                </a:cubicBezTo>
                <a:cubicBezTo>
                  <a:pt x="389835" y="1590256"/>
                  <a:pt x="179272" y="1315189"/>
                  <a:pt x="406469" y="1610544"/>
                </a:cubicBezTo>
                <a:cubicBezTo>
                  <a:pt x="428151" y="1638730"/>
                  <a:pt x="510453" y="1744982"/>
                  <a:pt x="541381" y="1760446"/>
                </a:cubicBezTo>
                <a:cubicBezTo>
                  <a:pt x="689008" y="1834258"/>
                  <a:pt x="504012" y="1743836"/>
                  <a:pt x="676292" y="1820406"/>
                </a:cubicBezTo>
                <a:cubicBezTo>
                  <a:pt x="696712" y="1829482"/>
                  <a:pt x="715714" y="1841584"/>
                  <a:pt x="736253" y="1850387"/>
                </a:cubicBezTo>
                <a:cubicBezTo>
                  <a:pt x="750777" y="1856611"/>
                  <a:pt x="765980" y="1861219"/>
                  <a:pt x="781224" y="1865377"/>
                </a:cubicBezTo>
                <a:cubicBezTo>
                  <a:pt x="820976" y="1876218"/>
                  <a:pt x="901145" y="1895357"/>
                  <a:pt x="901145" y="1895357"/>
                </a:cubicBezTo>
                <a:cubicBezTo>
                  <a:pt x="926129" y="1910347"/>
                  <a:pt x="951389" y="1924886"/>
                  <a:pt x="976096" y="1940328"/>
                </a:cubicBezTo>
                <a:cubicBezTo>
                  <a:pt x="991373" y="1949876"/>
                  <a:pt x="1004507" y="1963211"/>
                  <a:pt x="1021066" y="1970308"/>
                </a:cubicBezTo>
                <a:cubicBezTo>
                  <a:pt x="1040002" y="1978424"/>
                  <a:pt x="1061218" y="1979638"/>
                  <a:pt x="1081027" y="1985298"/>
                </a:cubicBezTo>
                <a:cubicBezTo>
                  <a:pt x="1096220" y="1989639"/>
                  <a:pt x="1111007" y="1995291"/>
                  <a:pt x="1125997" y="2000288"/>
                </a:cubicBezTo>
                <a:cubicBezTo>
                  <a:pt x="1270902" y="1990295"/>
                  <a:pt x="1416097" y="1983865"/>
                  <a:pt x="1560712" y="1970308"/>
                </a:cubicBezTo>
                <a:cubicBezTo>
                  <a:pt x="1624918" y="1964289"/>
                  <a:pt x="1590092" y="1947359"/>
                  <a:pt x="1650653" y="1925337"/>
                </a:cubicBezTo>
                <a:cubicBezTo>
                  <a:pt x="1689376" y="1911256"/>
                  <a:pt x="1770574" y="1895357"/>
                  <a:pt x="1770574" y="1895357"/>
                </a:cubicBezTo>
                <a:cubicBezTo>
                  <a:pt x="1823619" y="1859995"/>
                  <a:pt x="1827038" y="1861962"/>
                  <a:pt x="1875506" y="1805416"/>
                </a:cubicBezTo>
                <a:cubicBezTo>
                  <a:pt x="1887230" y="1791737"/>
                  <a:pt x="1893953" y="1774286"/>
                  <a:pt x="1905486" y="1760446"/>
                </a:cubicBezTo>
                <a:cubicBezTo>
                  <a:pt x="1981450" y="1669288"/>
                  <a:pt x="1924960" y="1766465"/>
                  <a:pt x="1980437" y="1655514"/>
                </a:cubicBezTo>
                <a:cubicBezTo>
                  <a:pt x="2024609" y="1390482"/>
                  <a:pt x="1968516" y="1721082"/>
                  <a:pt x="2010417" y="1490623"/>
                </a:cubicBezTo>
                <a:cubicBezTo>
                  <a:pt x="2034920" y="1355855"/>
                  <a:pt x="2013883" y="1446779"/>
                  <a:pt x="2040397" y="1340721"/>
                </a:cubicBezTo>
                <a:cubicBezTo>
                  <a:pt x="2050779" y="1143469"/>
                  <a:pt x="2077316" y="796558"/>
                  <a:pt x="2040397" y="621193"/>
                </a:cubicBezTo>
                <a:cubicBezTo>
                  <a:pt x="2028660" y="565444"/>
                  <a:pt x="1967067" y="533685"/>
                  <a:pt x="1935466" y="486282"/>
                </a:cubicBezTo>
                <a:cubicBezTo>
                  <a:pt x="1904623" y="440017"/>
                  <a:pt x="1905404" y="434817"/>
                  <a:pt x="1860515" y="396341"/>
                </a:cubicBezTo>
                <a:cubicBezTo>
                  <a:pt x="1841546" y="380082"/>
                  <a:pt x="1819748" y="367364"/>
                  <a:pt x="1800555" y="351370"/>
                </a:cubicBezTo>
                <a:cubicBezTo>
                  <a:pt x="1764169" y="321048"/>
                  <a:pt x="1761973" y="299246"/>
                  <a:pt x="1710614" y="276419"/>
                </a:cubicBezTo>
                <a:cubicBezTo>
                  <a:pt x="1687332" y="266071"/>
                  <a:pt x="1660647" y="266426"/>
                  <a:pt x="1635663" y="261429"/>
                </a:cubicBezTo>
                <a:cubicBezTo>
                  <a:pt x="1595689" y="236445"/>
                  <a:pt x="1554964" y="212626"/>
                  <a:pt x="1515742" y="186478"/>
                </a:cubicBezTo>
                <a:cubicBezTo>
                  <a:pt x="1500752" y="176485"/>
                  <a:pt x="1487330" y="163595"/>
                  <a:pt x="1470771" y="156498"/>
                </a:cubicBezTo>
                <a:cubicBezTo>
                  <a:pt x="1451835" y="148383"/>
                  <a:pt x="1430797" y="146505"/>
                  <a:pt x="1410810" y="141508"/>
                </a:cubicBezTo>
                <a:cubicBezTo>
                  <a:pt x="1395820" y="131515"/>
                  <a:pt x="1381954" y="119585"/>
                  <a:pt x="1365840" y="111528"/>
                </a:cubicBezTo>
                <a:cubicBezTo>
                  <a:pt x="1351707" y="104461"/>
                  <a:pt x="1336062" y="100878"/>
                  <a:pt x="1320869" y="96537"/>
                </a:cubicBezTo>
                <a:cubicBezTo>
                  <a:pt x="1282836" y="85670"/>
                  <a:pt x="1251879" y="81960"/>
                  <a:pt x="1215938" y="66557"/>
                </a:cubicBezTo>
                <a:cubicBezTo>
                  <a:pt x="1195399" y="57755"/>
                  <a:pt x="1175965" y="46570"/>
                  <a:pt x="1155978" y="36577"/>
                </a:cubicBezTo>
                <a:cubicBezTo>
                  <a:pt x="1097970" y="37651"/>
                  <a:pt x="537787" y="0"/>
                  <a:pt x="271558" y="66557"/>
                </a:cubicBezTo>
                <a:cubicBezTo>
                  <a:pt x="256229" y="70389"/>
                  <a:pt x="241578" y="76550"/>
                  <a:pt x="226588" y="81547"/>
                </a:cubicBezTo>
                <a:cubicBezTo>
                  <a:pt x="211598" y="96537"/>
                  <a:pt x="193376" y="108879"/>
                  <a:pt x="181617" y="126518"/>
                </a:cubicBezTo>
                <a:cubicBezTo>
                  <a:pt x="103775" y="243281"/>
                  <a:pt x="230020" y="108093"/>
                  <a:pt x="136647" y="201469"/>
                </a:cubicBezTo>
                <a:cubicBezTo>
                  <a:pt x="126653" y="231449"/>
                  <a:pt x="132961" y="273880"/>
                  <a:pt x="106666" y="291410"/>
                </a:cubicBezTo>
                <a:lnTo>
                  <a:pt x="31715" y="321390"/>
                </a:lnTo>
                <a:close/>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https://pas-wordpress-media.s3.amazonaws.com/content/uploads/2014/10/shutterstock_174956720-1024x853.jpg">
            <a:extLst>
              <a:ext uri="{FF2B5EF4-FFF2-40B4-BE49-F238E27FC236}">
                <a16:creationId xmlns:a16="http://schemas.microsoft.com/office/drawing/2014/main" id="{B23B15CE-580F-43B1-9BC0-46EC0DAB58CC}"/>
              </a:ext>
            </a:extLst>
          </p:cNvPr>
          <p:cNvPicPr/>
          <p:nvPr/>
        </p:nvPicPr>
        <p:blipFill>
          <a:blip r:embed="rId3" cstate="print"/>
          <a:srcRect/>
          <a:stretch>
            <a:fillRect/>
          </a:stretch>
        </p:blipFill>
        <p:spPr bwMode="auto">
          <a:xfrm>
            <a:off x="4572000" y="2348881"/>
            <a:ext cx="4572000" cy="3338720"/>
          </a:xfrm>
          <a:prstGeom prst="rect">
            <a:avLst/>
          </a:prstGeom>
          <a:noFill/>
          <a:ln w="9525">
            <a:noFill/>
            <a:miter lim="800000"/>
            <a:headEnd/>
            <a:tailEnd/>
          </a:ln>
        </p:spPr>
      </p:pic>
      <p:sp>
        <p:nvSpPr>
          <p:cNvPr id="2" name="Rectangle 1">
            <a:extLst>
              <a:ext uri="{FF2B5EF4-FFF2-40B4-BE49-F238E27FC236}">
                <a16:creationId xmlns:a16="http://schemas.microsoft.com/office/drawing/2014/main" id="{F197E497-65CD-46B7-97FB-C98F9A4569D3}"/>
              </a:ext>
            </a:extLst>
          </p:cNvPr>
          <p:cNvSpPr/>
          <p:nvPr/>
        </p:nvSpPr>
        <p:spPr>
          <a:xfrm>
            <a:off x="465988" y="3416784"/>
            <a:ext cx="3718820" cy="1938992"/>
          </a:xfrm>
          <a:prstGeom prst="rect">
            <a:avLst/>
          </a:prstGeom>
        </p:spPr>
        <p:txBody>
          <a:bodyPr wrap="square">
            <a:spAutoFit/>
          </a:bodyPr>
          <a:lstStyle/>
          <a:p>
            <a:r>
              <a:rPr lang="en-GB" sz="2000" dirty="0"/>
              <a:t>Take any of the human needs on Maslow’s Hierarchy of Needs and think of the products and services created to meet these needs. Then, build on those.</a:t>
            </a:r>
          </a:p>
        </p:txBody>
      </p:sp>
    </p:spTree>
    <p:extLst>
      <p:ext uri="{BB962C8B-B14F-4D97-AF65-F5344CB8AC3E}">
        <p14:creationId xmlns:p14="http://schemas.microsoft.com/office/powerpoint/2010/main" val="258685483"/>
      </p:ext>
    </p:extLst>
  </p:cSld>
  <p:clrMapOvr>
    <a:masterClrMapping/>
  </p:clrMapOvr>
  <p:transition>
    <p:dissolve/>
  </p:transition>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5" name="Picture 3" descr="K:\Editorial\BCSE\610 Business &amp; Management\Burns - New Venture Creation\2e\Website\FINAL Website materials\powerpoints and workbook january\formatted\photoshop\134505 cop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67578" y="3407075"/>
            <a:ext cx="645097" cy="1045212"/>
          </a:xfrm>
          <a:prstGeom prst="rect">
            <a:avLst/>
          </a:prstGeom>
          <a:noFill/>
          <a:extLst>
            <a:ext uri="{909E8E84-426E-40DD-AFC4-6F175D3DCCD1}">
              <a14:hiddenFill xmlns:a14="http://schemas.microsoft.com/office/drawing/2010/main">
                <a:solidFill>
                  <a:srgbClr val="FFFFFF"/>
                </a:solidFill>
              </a14:hiddenFill>
            </a:ext>
          </a:extLst>
        </p:spPr>
      </p:pic>
      <p:sp>
        <p:nvSpPr>
          <p:cNvPr id="22533" name="Rectangle 5"/>
          <p:cNvSpPr>
            <a:spLocks noChangeArrowheads="1"/>
          </p:cNvSpPr>
          <p:nvPr/>
        </p:nvSpPr>
        <p:spPr bwMode="auto">
          <a:xfrm>
            <a:off x="-259853" y="2539524"/>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endParaRPr lang="en-GB" altLang="en-US"/>
          </a:p>
        </p:txBody>
      </p:sp>
      <p:sp>
        <p:nvSpPr>
          <p:cNvPr id="22534" name="AutoShape 18"/>
          <p:cNvSpPr>
            <a:spLocks noChangeArrowheads="1"/>
          </p:cNvSpPr>
          <p:nvPr/>
        </p:nvSpPr>
        <p:spPr bwMode="auto">
          <a:xfrm>
            <a:off x="423715" y="2866499"/>
            <a:ext cx="2520206" cy="2304256"/>
          </a:xfrm>
          <a:prstGeom prst="roundRect">
            <a:avLst>
              <a:gd name="adj" fmla="val 16667"/>
            </a:avLst>
          </a:prstGeom>
          <a:solidFill>
            <a:srgbClr val="E9E8E7"/>
          </a:solidFill>
          <a:ln w="12700">
            <a:noFill/>
            <a:round/>
            <a:headEnd/>
            <a:tailEnd/>
          </a:ln>
          <a:effectLst/>
          <a:scene3d>
            <a:camera prst="orthographicFront">
              <a:rot lat="0" lon="0" rev="0"/>
            </a:camera>
            <a:lightRig rig="contrasting" dir="t">
              <a:rot lat="0" lon="0" rev="7800000"/>
            </a:lightRig>
          </a:scene3d>
          <a:sp3d>
            <a:bevelT w="139700" h="139700"/>
          </a:sp3d>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GB" altLang="en-US"/>
          </a:p>
        </p:txBody>
      </p:sp>
      <p:sp>
        <p:nvSpPr>
          <p:cNvPr id="22535" name="Text Box 7"/>
          <p:cNvSpPr txBox="1">
            <a:spLocks noChangeArrowheads="1"/>
          </p:cNvSpPr>
          <p:nvPr/>
        </p:nvSpPr>
        <p:spPr bwMode="auto">
          <a:xfrm>
            <a:off x="423715" y="3251507"/>
            <a:ext cx="2520008"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spcAft>
                <a:spcPts val="3600"/>
              </a:spcAft>
            </a:pPr>
            <a:r>
              <a:rPr lang="en-GB" altLang="en-US" sz="2000" b="1" dirty="0">
                <a:solidFill>
                  <a:srgbClr val="007DC3"/>
                </a:solidFill>
              </a:rPr>
              <a:t>Create opportunity</a:t>
            </a:r>
          </a:p>
          <a:p>
            <a:pPr algn="ctr" eaLnBrk="1" hangingPunct="1">
              <a:spcBef>
                <a:spcPct val="50000"/>
              </a:spcBef>
            </a:pPr>
            <a:r>
              <a:rPr lang="en-GB" altLang="en-US" sz="2000" b="1" dirty="0">
                <a:solidFill>
                  <a:schemeClr val="bg1">
                    <a:lumMod val="50000"/>
                  </a:schemeClr>
                </a:solidFill>
              </a:rPr>
              <a:t>Radical product or market innovation</a:t>
            </a:r>
          </a:p>
        </p:txBody>
      </p:sp>
      <p:sp>
        <p:nvSpPr>
          <p:cNvPr id="22539" name="Text Box 11"/>
          <p:cNvSpPr txBox="1">
            <a:spLocks noChangeArrowheads="1"/>
          </p:cNvSpPr>
          <p:nvPr/>
        </p:nvSpPr>
        <p:spPr bwMode="auto">
          <a:xfrm>
            <a:off x="351707" y="1714371"/>
            <a:ext cx="6227149"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GB" altLang="en-US" sz="2400" b="1" dirty="0">
                <a:solidFill>
                  <a:schemeClr val="bg1">
                    <a:lumMod val="50000"/>
                  </a:schemeClr>
                </a:solidFill>
              </a:rPr>
              <a:t>Market need</a:t>
            </a:r>
          </a:p>
        </p:txBody>
      </p:sp>
      <p:sp>
        <p:nvSpPr>
          <p:cNvPr id="22542" name="AutoShape 30"/>
          <p:cNvSpPr>
            <a:spLocks noChangeArrowheads="1"/>
          </p:cNvSpPr>
          <p:nvPr/>
        </p:nvSpPr>
        <p:spPr bwMode="auto">
          <a:xfrm>
            <a:off x="2712929" y="3544659"/>
            <a:ext cx="428625" cy="762000"/>
          </a:xfrm>
          <a:custGeom>
            <a:avLst/>
            <a:gdLst>
              <a:gd name="T0" fmla="*/ 0 w 428625"/>
              <a:gd name="T1" fmla="*/ 190500 h 762000"/>
              <a:gd name="T2" fmla="*/ 13395 w 428625"/>
              <a:gd name="T3" fmla="*/ 190500 h 762000"/>
              <a:gd name="T4" fmla="*/ 13395 w 428625"/>
              <a:gd name="T5" fmla="*/ 571500 h 762000"/>
              <a:gd name="T6" fmla="*/ 0 w 428625"/>
              <a:gd name="T7" fmla="*/ 571500 h 762000"/>
              <a:gd name="T8" fmla="*/ 0 w 428625"/>
              <a:gd name="T9" fmla="*/ 190500 h 762000"/>
              <a:gd name="T10" fmla="*/ 26789 w 428625"/>
              <a:gd name="T11" fmla="*/ 190500 h 762000"/>
              <a:gd name="T12" fmla="*/ 53578 w 428625"/>
              <a:gd name="T13" fmla="*/ 190500 h 762000"/>
              <a:gd name="T14" fmla="*/ 53578 w 428625"/>
              <a:gd name="T15" fmla="*/ 571500 h 762000"/>
              <a:gd name="T16" fmla="*/ 26789 w 428625"/>
              <a:gd name="T17" fmla="*/ 571500 h 762000"/>
              <a:gd name="T18" fmla="*/ 26789 w 428625"/>
              <a:gd name="T19" fmla="*/ 190500 h 762000"/>
              <a:gd name="T20" fmla="*/ 66973 w 428625"/>
              <a:gd name="T21" fmla="*/ 190500 h 762000"/>
              <a:gd name="T22" fmla="*/ 321469 w 428625"/>
              <a:gd name="T23" fmla="*/ 190500 h 762000"/>
              <a:gd name="T24" fmla="*/ 321469 w 428625"/>
              <a:gd name="T25" fmla="*/ 0 h 762000"/>
              <a:gd name="T26" fmla="*/ 428625 w 428625"/>
              <a:gd name="T27" fmla="*/ 381000 h 762000"/>
              <a:gd name="T28" fmla="*/ 321469 w 428625"/>
              <a:gd name="T29" fmla="*/ 762000 h 762000"/>
              <a:gd name="T30" fmla="*/ 321469 w 428625"/>
              <a:gd name="T31" fmla="*/ 571500 h 762000"/>
              <a:gd name="T32" fmla="*/ 66973 w 428625"/>
              <a:gd name="T33" fmla="*/ 571500 h 762000"/>
              <a:gd name="T34" fmla="*/ 66973 w 428625"/>
              <a:gd name="T35" fmla="*/ 190500 h 7620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28625" h="762000">
                <a:moveTo>
                  <a:pt x="0" y="190500"/>
                </a:moveTo>
                <a:lnTo>
                  <a:pt x="13395" y="190500"/>
                </a:lnTo>
                <a:lnTo>
                  <a:pt x="13395" y="571500"/>
                </a:lnTo>
                <a:lnTo>
                  <a:pt x="0" y="571500"/>
                </a:lnTo>
                <a:lnTo>
                  <a:pt x="0" y="190500"/>
                </a:lnTo>
                <a:close/>
                <a:moveTo>
                  <a:pt x="26789" y="190500"/>
                </a:moveTo>
                <a:lnTo>
                  <a:pt x="53578" y="190500"/>
                </a:lnTo>
                <a:lnTo>
                  <a:pt x="53578" y="571500"/>
                </a:lnTo>
                <a:lnTo>
                  <a:pt x="26789" y="571500"/>
                </a:lnTo>
                <a:lnTo>
                  <a:pt x="26789" y="190500"/>
                </a:lnTo>
                <a:close/>
                <a:moveTo>
                  <a:pt x="66973" y="190500"/>
                </a:moveTo>
                <a:lnTo>
                  <a:pt x="321469" y="190500"/>
                </a:lnTo>
                <a:lnTo>
                  <a:pt x="321469" y="0"/>
                </a:lnTo>
                <a:lnTo>
                  <a:pt x="428625" y="381000"/>
                </a:lnTo>
                <a:lnTo>
                  <a:pt x="321469" y="762000"/>
                </a:lnTo>
                <a:lnTo>
                  <a:pt x="321469" y="571500"/>
                </a:lnTo>
                <a:lnTo>
                  <a:pt x="66973" y="571500"/>
                </a:lnTo>
                <a:lnTo>
                  <a:pt x="66973" y="190500"/>
                </a:lnTo>
                <a:close/>
              </a:path>
            </a:pathLst>
          </a:custGeom>
          <a:solidFill>
            <a:srgbClr val="007DC3"/>
          </a:solidFill>
          <a:ln w="12700">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endParaRPr lang="en-GB"/>
          </a:p>
        </p:txBody>
      </p:sp>
      <p:sp>
        <p:nvSpPr>
          <p:cNvPr id="19" name="Title 2"/>
          <p:cNvSpPr txBox="1">
            <a:spLocks/>
          </p:cNvSpPr>
          <p:nvPr/>
        </p:nvSpPr>
        <p:spPr>
          <a:xfrm>
            <a:off x="457519" y="205666"/>
            <a:ext cx="8229600" cy="79014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600" dirty="0">
                <a:solidFill>
                  <a:srgbClr val="007DC3"/>
                </a:solidFill>
                <a:effectLst/>
              </a:rPr>
              <a:t>Finding a Business Idea</a:t>
            </a:r>
          </a:p>
        </p:txBody>
      </p:sp>
      <p:sp>
        <p:nvSpPr>
          <p:cNvPr id="4" name="TextBox 3"/>
          <p:cNvSpPr txBox="1"/>
          <p:nvPr/>
        </p:nvSpPr>
        <p:spPr>
          <a:xfrm>
            <a:off x="6590201" y="1806637"/>
            <a:ext cx="2186442" cy="3200876"/>
          </a:xfrm>
          <a:prstGeom prst="rect">
            <a:avLst/>
          </a:prstGeom>
          <a:noFill/>
        </p:spPr>
        <p:txBody>
          <a:bodyPr wrap="square" rtlCol="0">
            <a:spAutoFit/>
          </a:bodyPr>
          <a:lstStyle/>
          <a:p>
            <a:pPr marL="324000" indent="-285750">
              <a:spcAft>
                <a:spcPts val="600"/>
              </a:spcAft>
              <a:buClr>
                <a:srgbClr val="007DC3"/>
              </a:buClr>
              <a:buFont typeface="Wingdings" panose="05000000000000000000" pitchFamily="2" charset="2"/>
              <a:buChar char="v"/>
            </a:pPr>
            <a:r>
              <a:rPr lang="en-US" altLang="en-US" sz="1600" b="1" dirty="0">
                <a:solidFill>
                  <a:schemeClr val="bg1">
                    <a:lumMod val="50000"/>
                  </a:schemeClr>
                </a:solidFill>
              </a:rPr>
              <a:t>Changes in technology, law &amp; regulation, market &amp; industry structures, demographics, culture, moods &amp; fashions</a:t>
            </a:r>
          </a:p>
          <a:p>
            <a:pPr marL="288000" indent="-285750">
              <a:spcAft>
                <a:spcPts val="600"/>
              </a:spcAft>
              <a:buClr>
                <a:srgbClr val="007DC3"/>
              </a:buClr>
              <a:buFont typeface="Wingdings" panose="05000000000000000000" pitchFamily="2" charset="2"/>
              <a:buChar char="v"/>
            </a:pPr>
            <a:r>
              <a:rPr lang="en-US" altLang="en-US" sz="1600" b="1" dirty="0">
                <a:solidFill>
                  <a:schemeClr val="bg1">
                    <a:lumMod val="50000"/>
                  </a:schemeClr>
                </a:solidFill>
              </a:rPr>
              <a:t>Product/service deficiencies</a:t>
            </a:r>
          </a:p>
          <a:p>
            <a:pPr marL="285750" indent="-285750">
              <a:buClr>
                <a:srgbClr val="007DC3"/>
              </a:buClr>
              <a:buFont typeface="Wingdings" panose="05000000000000000000" pitchFamily="2" charset="2"/>
              <a:buChar char="v"/>
            </a:pPr>
            <a:r>
              <a:rPr lang="en-US" altLang="en-US" sz="1600" b="1" dirty="0">
                <a:solidFill>
                  <a:schemeClr val="bg1">
                    <a:lumMod val="50000"/>
                  </a:schemeClr>
                </a:solidFill>
              </a:rPr>
              <a:t>Unmet demand</a:t>
            </a:r>
          </a:p>
        </p:txBody>
      </p:sp>
      <p:sp>
        <p:nvSpPr>
          <p:cNvPr id="20" name="AutoShape 18"/>
          <p:cNvSpPr>
            <a:spLocks noChangeArrowheads="1"/>
          </p:cNvSpPr>
          <p:nvPr/>
        </p:nvSpPr>
        <p:spPr bwMode="auto">
          <a:xfrm>
            <a:off x="4024115" y="2866499"/>
            <a:ext cx="2520206" cy="2304256"/>
          </a:xfrm>
          <a:prstGeom prst="roundRect">
            <a:avLst>
              <a:gd name="adj" fmla="val 16667"/>
            </a:avLst>
          </a:prstGeom>
          <a:solidFill>
            <a:srgbClr val="E9E8E7"/>
          </a:solidFill>
          <a:ln w="12700">
            <a:noFill/>
            <a:round/>
            <a:headEnd/>
            <a:tailEnd/>
          </a:ln>
          <a:effectLst/>
          <a:scene3d>
            <a:camera prst="orthographicFront">
              <a:rot lat="0" lon="0" rev="0"/>
            </a:camera>
            <a:lightRig rig="contrasting" dir="t">
              <a:rot lat="0" lon="0" rev="7800000"/>
            </a:lightRig>
          </a:scene3d>
          <a:sp3d>
            <a:bevelT w="139700" h="139700"/>
          </a:sp3d>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GB" altLang="en-US"/>
          </a:p>
        </p:txBody>
      </p:sp>
      <p:sp>
        <p:nvSpPr>
          <p:cNvPr id="22538" name="Text Box 10"/>
          <p:cNvSpPr txBox="1">
            <a:spLocks noChangeArrowheads="1"/>
          </p:cNvSpPr>
          <p:nvPr/>
        </p:nvSpPr>
        <p:spPr bwMode="auto">
          <a:xfrm>
            <a:off x="4024115" y="3169627"/>
            <a:ext cx="2438904" cy="1785104"/>
          </a:xfrm>
          <a:prstGeom prst="rect">
            <a:avLst/>
          </a:prstGeom>
          <a:noFill/>
          <a:ln>
            <a:noFill/>
          </a:ln>
          <a:effectLst/>
          <a:scene3d>
            <a:camera prst="orthographicFront">
              <a:rot lat="0" lon="0" rev="0"/>
            </a:camera>
            <a:lightRig rig="contrasting" dir="t">
              <a:rot lat="0" lon="0" rev="7800000"/>
            </a:lightRig>
          </a:scene3d>
          <a:sp3d>
            <a:bevelT w="139700" h="1397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Aft>
                <a:spcPts val="1200"/>
              </a:spcAft>
            </a:pPr>
            <a:r>
              <a:rPr lang="en-US" altLang="en-US" sz="2000" b="1" dirty="0">
                <a:solidFill>
                  <a:srgbClr val="007DC3"/>
                </a:solidFill>
              </a:rPr>
              <a:t>Spot opportunity</a:t>
            </a:r>
          </a:p>
          <a:p>
            <a:pPr algn="ctr" eaLnBrk="1" hangingPunct="1"/>
            <a:endParaRPr lang="en-US" altLang="en-US" sz="2000" b="1" dirty="0">
              <a:solidFill>
                <a:schemeClr val="bg1">
                  <a:lumMod val="50000"/>
                </a:schemeClr>
              </a:solidFill>
            </a:endParaRPr>
          </a:p>
          <a:p>
            <a:pPr algn="ctr" eaLnBrk="1" hangingPunct="1"/>
            <a:r>
              <a:rPr lang="en-US" altLang="en-US" sz="2000" b="1" dirty="0">
                <a:solidFill>
                  <a:schemeClr val="bg1">
                    <a:lumMod val="50000"/>
                  </a:schemeClr>
                </a:solidFill>
              </a:rPr>
              <a:t>Incremental product or market innovation</a:t>
            </a:r>
          </a:p>
        </p:txBody>
      </p:sp>
      <p:sp>
        <p:nvSpPr>
          <p:cNvPr id="5" name="Left Brace 4"/>
          <p:cNvSpPr/>
          <p:nvPr/>
        </p:nvSpPr>
        <p:spPr>
          <a:xfrm>
            <a:off x="6519780" y="1809570"/>
            <a:ext cx="240639" cy="3217169"/>
          </a:xfrm>
          <a:prstGeom prst="leftBrace">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 name="Up-Down Arrow 5"/>
          <p:cNvSpPr/>
          <p:nvPr/>
        </p:nvSpPr>
        <p:spPr>
          <a:xfrm>
            <a:off x="3167578" y="2198211"/>
            <a:ext cx="568449" cy="1053296"/>
          </a:xfrm>
          <a:prstGeom prst="upDownArrow">
            <a:avLst/>
          </a:prstGeom>
          <a:solidFill>
            <a:srgbClr val="007DC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AutoShape 30"/>
          <p:cNvSpPr>
            <a:spLocks noChangeArrowheads="1"/>
          </p:cNvSpPr>
          <p:nvPr/>
        </p:nvSpPr>
        <p:spPr bwMode="auto">
          <a:xfrm rot="10800000">
            <a:off x="3822923" y="3544658"/>
            <a:ext cx="428625" cy="762000"/>
          </a:xfrm>
          <a:prstGeom prst="stripedRightArrow">
            <a:avLst>
              <a:gd name="adj1" fmla="val 50000"/>
              <a:gd name="adj2" fmla="val 25000"/>
            </a:avLst>
          </a:prstGeom>
          <a:solidFill>
            <a:srgbClr val="007DC3"/>
          </a:solidFill>
          <a:ln w="12700">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upright="1"/>
          <a:lstStyle/>
          <a:p>
            <a:pPr>
              <a:defRPr/>
            </a:pPr>
            <a:endParaRPr lang="en-GB" dirty="0"/>
          </a:p>
        </p:txBody>
      </p:sp>
      <p:sp>
        <p:nvSpPr>
          <p:cNvPr id="17" name="Rectangle 16"/>
          <p:cNvSpPr/>
          <p:nvPr/>
        </p:nvSpPr>
        <p:spPr>
          <a:xfrm>
            <a:off x="6948264" y="5301208"/>
            <a:ext cx="2186442" cy="400110"/>
          </a:xfrm>
          <a:prstGeom prst="rect">
            <a:avLst/>
          </a:prstGeom>
        </p:spPr>
        <p:txBody>
          <a:bodyPr wrap="square">
            <a:spAutoFit/>
          </a:bodyPr>
          <a:lstStyle/>
          <a:p>
            <a:br>
              <a:rPr lang="en-GB" sz="1000" dirty="0"/>
            </a:br>
            <a:r>
              <a:rPr lang="en-GB" sz="1000" i="1" dirty="0">
                <a:solidFill>
                  <a:srgbClr val="8A8AA3"/>
                </a:solidFill>
              </a:rPr>
              <a:t>Getty Images/ </a:t>
            </a:r>
            <a:r>
              <a:rPr lang="en-GB" sz="1000" i="1" dirty="0" err="1">
                <a:solidFill>
                  <a:srgbClr val="8A8AA3"/>
                </a:solidFill>
              </a:rPr>
              <a:t>iStockphoto</a:t>
            </a:r>
            <a:r>
              <a:rPr lang="en-GB" sz="1000" i="1" dirty="0">
                <a:solidFill>
                  <a:srgbClr val="8A8AA3"/>
                </a:solidFill>
              </a:rPr>
              <a:t>/</a:t>
            </a:r>
            <a:r>
              <a:rPr lang="en-GB" sz="1000" i="1" dirty="0" err="1">
                <a:solidFill>
                  <a:srgbClr val="8A8AA3"/>
                </a:solidFill>
              </a:rPr>
              <a:t>Samohin</a:t>
            </a:r>
            <a:endParaRPr lang="en-GB" sz="1000" i="1" dirty="0">
              <a:solidFill>
                <a:srgbClr val="8A8AA3"/>
              </a:solidFill>
            </a:endParaRPr>
          </a:p>
        </p:txBody>
      </p:sp>
    </p:spTree>
    <p:extLst>
      <p:ext uri="{BB962C8B-B14F-4D97-AF65-F5344CB8AC3E}">
        <p14:creationId xmlns:p14="http://schemas.microsoft.com/office/powerpoint/2010/main" val="2426156922"/>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dissolve">
                                      <p:cBhvr>
                                        <p:cTn id="7" dur="500"/>
                                        <p:tgtEl>
                                          <p:spTgt spid="16"/>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2538"/>
                                        </p:tgtEl>
                                        <p:attrNameLst>
                                          <p:attrName>style.visibility</p:attrName>
                                        </p:attrNameLst>
                                      </p:cBhvr>
                                      <p:to>
                                        <p:strVal val="visible"/>
                                      </p:to>
                                    </p:set>
                                    <p:animEffect transition="in" filter="dissolve">
                                      <p:cBhvr>
                                        <p:cTn id="10" dur="500"/>
                                        <p:tgtEl>
                                          <p:spTgt spid="22538"/>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dissolve">
                                      <p:cBhvr>
                                        <p:cTn id="13" dur="500"/>
                                        <p:tgtEl>
                                          <p:spTgt spid="20"/>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500"/>
                                        <p:tgtEl>
                                          <p:spTgt spid="5"/>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ssolve">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dissolve">
                                      <p:cBhvr>
                                        <p:cTn id="24" dur="500"/>
                                        <p:tgtEl>
                                          <p:spTgt spid="6"/>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22539"/>
                                        </p:tgtEl>
                                        <p:attrNameLst>
                                          <p:attrName>style.visibility</p:attrName>
                                        </p:attrNameLst>
                                      </p:cBhvr>
                                      <p:to>
                                        <p:strVal val="visible"/>
                                      </p:to>
                                    </p:set>
                                    <p:animEffect transition="in" filter="dissolve">
                                      <p:cBhvr>
                                        <p:cTn id="27" dur="500"/>
                                        <p:tgtEl>
                                          <p:spTgt spid="225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9" grpId="0"/>
      <p:bldP spid="4" grpId="0"/>
      <p:bldP spid="20" grpId="0" animBg="1"/>
      <p:bldP spid="22538" grpId="0"/>
      <p:bldP spid="5" grpId="0" animBg="1"/>
      <p:bldP spid="6" grpId="0"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5" name="Content Placeholder 2"/>
          <p:cNvSpPr>
            <a:spLocks noGrp="1"/>
          </p:cNvSpPr>
          <p:nvPr>
            <p:ph idx="1"/>
          </p:nvPr>
        </p:nvSpPr>
        <p:spPr>
          <a:xfrm>
            <a:off x="179512" y="980728"/>
            <a:ext cx="4320416" cy="4752528"/>
          </a:xfrm>
        </p:spPr>
        <p:txBody>
          <a:bodyPr>
            <a:normAutofit/>
          </a:bodyPr>
          <a:lstStyle/>
          <a:p>
            <a:pPr marL="514350" indent="-514350">
              <a:buClr>
                <a:srgbClr val="007DC3"/>
              </a:buClr>
              <a:buFont typeface="+mj-lt"/>
              <a:buAutoNum type="arabicPeriod"/>
            </a:pPr>
            <a:r>
              <a:rPr lang="en-GB" altLang="en-US" sz="2800" dirty="0">
                <a:solidFill>
                  <a:srgbClr val="007DC3"/>
                </a:solidFill>
              </a:rPr>
              <a:t>Networking</a:t>
            </a:r>
            <a:r>
              <a:rPr lang="en-GB" altLang="en-US" sz="2800" dirty="0">
                <a:solidFill>
                  <a:schemeClr val="bg1">
                    <a:lumMod val="50000"/>
                  </a:schemeClr>
                </a:solidFill>
              </a:rPr>
              <a:t> - finding &amp; testing ideas</a:t>
            </a:r>
          </a:p>
          <a:p>
            <a:pPr marL="514350" indent="-514350">
              <a:buClr>
                <a:srgbClr val="007DC3"/>
              </a:buClr>
              <a:buFont typeface="+mj-lt"/>
              <a:buAutoNum type="arabicPeriod"/>
            </a:pPr>
            <a:r>
              <a:rPr lang="en-GB" altLang="en-US" sz="2800" dirty="0">
                <a:solidFill>
                  <a:srgbClr val="007DC3"/>
                </a:solidFill>
              </a:rPr>
              <a:t>Observing</a:t>
            </a:r>
            <a:r>
              <a:rPr lang="en-GB" altLang="en-US" sz="2800" dirty="0"/>
              <a:t> </a:t>
            </a:r>
            <a:r>
              <a:rPr lang="en-GB" altLang="en-US" sz="2800" dirty="0">
                <a:solidFill>
                  <a:schemeClr val="bg1">
                    <a:lumMod val="50000"/>
                  </a:schemeClr>
                </a:solidFill>
              </a:rPr>
              <a:t>others - particularly potential customers</a:t>
            </a:r>
          </a:p>
          <a:p>
            <a:pPr marL="514350" indent="-514350">
              <a:buClr>
                <a:srgbClr val="007DC3"/>
              </a:buClr>
              <a:buFont typeface="+mj-lt"/>
              <a:buAutoNum type="arabicPeriod"/>
            </a:pPr>
            <a:r>
              <a:rPr lang="en-GB" altLang="en-US" sz="2800" dirty="0">
                <a:solidFill>
                  <a:srgbClr val="007DC3"/>
                </a:solidFill>
              </a:rPr>
              <a:t>Questioning</a:t>
            </a:r>
            <a:r>
              <a:rPr lang="en-GB" altLang="en-US" sz="2800" dirty="0"/>
              <a:t> </a:t>
            </a:r>
            <a:r>
              <a:rPr lang="en-GB" altLang="en-US" sz="2800" dirty="0">
                <a:solidFill>
                  <a:schemeClr val="bg1">
                    <a:lumMod val="50000"/>
                  </a:schemeClr>
                </a:solidFill>
              </a:rPr>
              <a:t>common wisdom – asking ‘why?’ &amp; ‘why not?’</a:t>
            </a:r>
          </a:p>
          <a:p>
            <a:pPr marL="514350" indent="-514350">
              <a:buClr>
                <a:srgbClr val="007DC3"/>
              </a:buClr>
              <a:buFont typeface="+mj-lt"/>
              <a:buAutoNum type="arabicPeriod"/>
            </a:pPr>
            <a:r>
              <a:rPr lang="en-GB" altLang="en-US" sz="2800" dirty="0">
                <a:solidFill>
                  <a:srgbClr val="007DC3"/>
                </a:solidFill>
              </a:rPr>
              <a:t>Experimenting</a:t>
            </a:r>
            <a:r>
              <a:rPr lang="en-GB" altLang="en-US" sz="2800" dirty="0"/>
              <a:t> </a:t>
            </a:r>
            <a:r>
              <a:rPr lang="en-GB" altLang="en-US" sz="2800" dirty="0">
                <a:solidFill>
                  <a:schemeClr val="bg1">
                    <a:lumMod val="50000"/>
                  </a:schemeClr>
                </a:solidFill>
              </a:rPr>
              <a:t>- trying things out</a:t>
            </a:r>
          </a:p>
        </p:txBody>
      </p:sp>
      <p:sp>
        <p:nvSpPr>
          <p:cNvPr id="29700" name="TextBox 2"/>
          <p:cNvSpPr txBox="1">
            <a:spLocks noChangeArrowheads="1"/>
          </p:cNvSpPr>
          <p:nvPr/>
        </p:nvSpPr>
        <p:spPr bwMode="auto">
          <a:xfrm>
            <a:off x="6110590" y="5334305"/>
            <a:ext cx="23762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GB" altLang="en-US" sz="1400" b="1" dirty="0">
                <a:solidFill>
                  <a:schemeClr val="tx1">
                    <a:lumMod val="50000"/>
                    <a:lumOff val="50000"/>
                  </a:schemeClr>
                </a:solidFill>
              </a:rPr>
              <a:t>See Dyer </a:t>
            </a:r>
            <a:r>
              <a:rPr lang="en-GB" altLang="en-US" sz="1400" b="1" i="1" dirty="0">
                <a:solidFill>
                  <a:schemeClr val="tx1">
                    <a:lumMod val="50000"/>
                    <a:lumOff val="50000"/>
                  </a:schemeClr>
                </a:solidFill>
              </a:rPr>
              <a:t>et al</a:t>
            </a:r>
            <a:r>
              <a:rPr lang="en-GB" altLang="en-US" sz="1400" b="1" dirty="0">
                <a:solidFill>
                  <a:schemeClr val="tx1">
                    <a:lumMod val="50000"/>
                    <a:lumOff val="50000"/>
                  </a:schemeClr>
                </a:solidFill>
              </a:rPr>
              <a:t>., 2009</a:t>
            </a:r>
          </a:p>
        </p:txBody>
      </p:sp>
      <p:sp>
        <p:nvSpPr>
          <p:cNvPr id="6" name="Title 2"/>
          <p:cNvSpPr txBox="1">
            <a:spLocks/>
          </p:cNvSpPr>
          <p:nvPr/>
        </p:nvSpPr>
        <p:spPr>
          <a:xfrm>
            <a:off x="457200" y="54138"/>
            <a:ext cx="8229600" cy="683628"/>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600" dirty="0">
                <a:solidFill>
                  <a:srgbClr val="007DC3"/>
                </a:solidFill>
                <a:effectLst/>
              </a:rPr>
              <a:t>Discovery Skills</a:t>
            </a:r>
          </a:p>
        </p:txBody>
      </p:sp>
      <p:pic>
        <p:nvPicPr>
          <p:cNvPr id="5" name="Picture 2" descr="C:\Users\pburns\AppData\Local\Microsoft\Windows\Temporary Internet Files\Content.IE5\9MWAM7LW\MC900433865[1].png">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552" y="6165352"/>
            <a:ext cx="432000" cy="432000"/>
          </a:xfrm>
          <a:prstGeom prst="rect">
            <a:avLst/>
          </a:prstGeom>
          <a:noFill/>
          <a:effectLst>
            <a:softEdge rad="12700"/>
          </a:effectLst>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5496" y="6597352"/>
            <a:ext cx="2160240" cy="276999"/>
          </a:xfrm>
          <a:prstGeom prst="rect">
            <a:avLst/>
          </a:prstGeom>
          <a:noFill/>
        </p:spPr>
        <p:txBody>
          <a:bodyPr wrap="square" rtlCol="0">
            <a:spAutoFit/>
          </a:bodyPr>
          <a:lstStyle/>
          <a:p>
            <a:r>
              <a:rPr lang="en-GB" sz="1200" b="1" dirty="0">
                <a:solidFill>
                  <a:schemeClr val="bg1">
                    <a:lumMod val="50000"/>
                  </a:schemeClr>
                </a:solidFill>
              </a:rPr>
              <a:t>Jeff Dyer HBR interview</a:t>
            </a:r>
          </a:p>
        </p:txBody>
      </p:sp>
      <p:sp>
        <p:nvSpPr>
          <p:cNvPr id="3" name="TextBox 2"/>
          <p:cNvSpPr txBox="1"/>
          <p:nvPr/>
        </p:nvSpPr>
        <p:spPr>
          <a:xfrm>
            <a:off x="4580032" y="2204864"/>
            <a:ext cx="2800280" cy="2246769"/>
          </a:xfrm>
          <a:prstGeom prst="rect">
            <a:avLst/>
          </a:prstGeom>
          <a:noFill/>
        </p:spPr>
        <p:txBody>
          <a:bodyPr wrap="square" rtlCol="0">
            <a:spAutoFit/>
          </a:bodyPr>
          <a:lstStyle/>
          <a:p>
            <a:pPr marL="514350" indent="-514350">
              <a:buClr>
                <a:srgbClr val="007DC3"/>
              </a:buClr>
              <a:buFont typeface="+mj-lt"/>
              <a:buAutoNum type="arabicPeriod" startAt="5"/>
            </a:pPr>
            <a:r>
              <a:rPr lang="en-GB" altLang="en-US" sz="2800" b="1" dirty="0">
                <a:solidFill>
                  <a:srgbClr val="007DC3"/>
                </a:solidFill>
              </a:rPr>
              <a:t>Associating </a:t>
            </a:r>
            <a:r>
              <a:rPr lang="en-GB" altLang="en-US" sz="2800" b="1" dirty="0">
                <a:solidFill>
                  <a:schemeClr val="bg1">
                    <a:lumMod val="50000"/>
                  </a:schemeClr>
                </a:solidFill>
              </a:rPr>
              <a:t>seemingly unrelated things - </a:t>
            </a:r>
            <a:r>
              <a:rPr lang="en-GB" altLang="en-US" sz="2800" b="1" dirty="0">
                <a:solidFill>
                  <a:srgbClr val="007DC3"/>
                </a:solidFill>
              </a:rPr>
              <a:t>connectivity</a:t>
            </a:r>
          </a:p>
        </p:txBody>
      </p:sp>
      <p:sp>
        <p:nvSpPr>
          <p:cNvPr id="4" name="Right Brace 3"/>
          <p:cNvSpPr/>
          <p:nvPr/>
        </p:nvSpPr>
        <p:spPr>
          <a:xfrm>
            <a:off x="4067944" y="980728"/>
            <a:ext cx="648072" cy="4680520"/>
          </a:xfrm>
          <a:prstGeom prst="rightBrace">
            <a:avLst/>
          </a:prstGeom>
          <a:ln>
            <a:solidFill>
              <a:srgbClr val="007DC3"/>
            </a:solidFill>
          </a:ln>
        </p:spPr>
        <p:style>
          <a:lnRef idx="3">
            <a:schemeClr val="accent5"/>
          </a:lnRef>
          <a:fillRef idx="0">
            <a:schemeClr val="accent5"/>
          </a:fillRef>
          <a:effectRef idx="2">
            <a:schemeClr val="accent5"/>
          </a:effectRef>
          <a:fontRef idx="minor">
            <a:schemeClr val="tx1"/>
          </a:fontRef>
        </p:style>
        <p:txBody>
          <a:bodyPr rtlCol="0" anchor="ctr"/>
          <a:lstStyle/>
          <a:p>
            <a:pPr algn="ctr"/>
            <a:endParaRPr lang="en-GB">
              <a:ln>
                <a:solidFill>
                  <a:schemeClr val="tx2"/>
                </a:solidFill>
              </a:ln>
              <a:solidFill>
                <a:schemeClr val="tx2"/>
              </a:solidFill>
            </a:endParaRPr>
          </a:p>
        </p:txBody>
      </p:sp>
      <p:sp>
        <p:nvSpPr>
          <p:cNvPr id="9" name="TextBox 8"/>
          <p:cNvSpPr txBox="1"/>
          <p:nvPr/>
        </p:nvSpPr>
        <p:spPr>
          <a:xfrm rot="5400000">
            <a:off x="7226715" y="3131385"/>
            <a:ext cx="2520278" cy="523220"/>
          </a:xfrm>
          <a:prstGeom prst="rect">
            <a:avLst/>
          </a:prstGeom>
          <a:noFill/>
        </p:spPr>
        <p:txBody>
          <a:bodyPr wrap="square" rtlCol="0">
            <a:spAutoFit/>
          </a:bodyPr>
          <a:lstStyle/>
          <a:p>
            <a:pPr>
              <a:buClr>
                <a:schemeClr val="tx2"/>
              </a:buClr>
            </a:pPr>
            <a:r>
              <a:rPr lang="en-GB" altLang="en-US" sz="2800" b="1" cap="all" dirty="0">
                <a:solidFill>
                  <a:srgbClr val="007DC3"/>
                </a:solidFill>
              </a:rPr>
              <a:t>Innovation</a:t>
            </a:r>
          </a:p>
        </p:txBody>
      </p:sp>
      <p:sp>
        <p:nvSpPr>
          <p:cNvPr id="10" name="Right Brace 9"/>
          <p:cNvSpPr/>
          <p:nvPr/>
        </p:nvSpPr>
        <p:spPr>
          <a:xfrm>
            <a:off x="7092280" y="2276872"/>
            <a:ext cx="648072" cy="2246769"/>
          </a:xfrm>
          <a:prstGeom prst="rightBrace">
            <a:avLst/>
          </a:prstGeom>
          <a:ln>
            <a:solidFill>
              <a:srgbClr val="007DC3"/>
            </a:solidFill>
          </a:ln>
        </p:spPr>
        <p:style>
          <a:lnRef idx="3">
            <a:schemeClr val="accent5"/>
          </a:lnRef>
          <a:fillRef idx="0">
            <a:schemeClr val="accent5"/>
          </a:fillRef>
          <a:effectRef idx="2">
            <a:schemeClr val="accent5"/>
          </a:effectRef>
          <a:fontRef idx="minor">
            <a:schemeClr val="tx1"/>
          </a:fontRef>
        </p:style>
        <p:txBody>
          <a:bodyPr rtlCol="0" anchor="ctr"/>
          <a:lstStyle/>
          <a:p>
            <a:pPr algn="ctr"/>
            <a:endParaRPr lang="en-GB">
              <a:ln>
                <a:solidFill>
                  <a:schemeClr val="tx2"/>
                </a:solidFill>
              </a:ln>
              <a:solidFill>
                <a:schemeClr val="tx2"/>
              </a:solidFill>
            </a:endParaRPr>
          </a:p>
        </p:txBody>
      </p:sp>
      <p:sp>
        <p:nvSpPr>
          <p:cNvPr id="7" name="TextBox 6"/>
          <p:cNvSpPr txBox="1"/>
          <p:nvPr/>
        </p:nvSpPr>
        <p:spPr>
          <a:xfrm>
            <a:off x="7812360" y="3121804"/>
            <a:ext cx="432048" cy="523220"/>
          </a:xfrm>
          <a:prstGeom prst="rect">
            <a:avLst/>
          </a:prstGeom>
          <a:noFill/>
        </p:spPr>
        <p:txBody>
          <a:bodyPr wrap="square" rtlCol="0">
            <a:spAutoFit/>
          </a:bodyPr>
          <a:lstStyle/>
          <a:p>
            <a:pPr algn="ctr"/>
            <a:r>
              <a:rPr lang="en-GB" sz="2800" b="1" dirty="0">
                <a:solidFill>
                  <a:srgbClr val="007DC3"/>
                </a:solidFill>
              </a:rPr>
              <a:t>=</a:t>
            </a:r>
          </a:p>
        </p:txBody>
      </p:sp>
    </p:spTree>
    <p:extLst>
      <p:ext uri="{BB962C8B-B14F-4D97-AF65-F5344CB8AC3E}">
        <p14:creationId xmlns:p14="http://schemas.microsoft.com/office/powerpoint/2010/main" val="3348450434"/>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animEffect transition="in" filter="dissolve">
                                      <p:cBhvr>
                                        <p:cTn id="7" dur="500"/>
                                        <p:tgtEl>
                                          <p:spTgt spid="2867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8675">
                                            <p:txEl>
                                              <p:pRg st="1" end="1"/>
                                            </p:txEl>
                                          </p:spTgt>
                                        </p:tgtEl>
                                        <p:attrNameLst>
                                          <p:attrName>style.visibility</p:attrName>
                                        </p:attrNameLst>
                                      </p:cBhvr>
                                      <p:to>
                                        <p:strVal val="visible"/>
                                      </p:to>
                                    </p:set>
                                    <p:animEffect transition="in" filter="dissolve">
                                      <p:cBhvr>
                                        <p:cTn id="12" dur="500"/>
                                        <p:tgtEl>
                                          <p:spTgt spid="2867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28675">
                                            <p:txEl>
                                              <p:pRg st="2" end="2"/>
                                            </p:txEl>
                                          </p:spTgt>
                                        </p:tgtEl>
                                        <p:attrNameLst>
                                          <p:attrName>style.visibility</p:attrName>
                                        </p:attrNameLst>
                                      </p:cBhvr>
                                      <p:to>
                                        <p:strVal val="visible"/>
                                      </p:to>
                                    </p:set>
                                    <p:animEffect transition="in" filter="dissolve">
                                      <p:cBhvr>
                                        <p:cTn id="17" dur="500"/>
                                        <p:tgtEl>
                                          <p:spTgt spid="2867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28675">
                                            <p:txEl>
                                              <p:pRg st="3" end="3"/>
                                            </p:txEl>
                                          </p:spTgt>
                                        </p:tgtEl>
                                        <p:attrNameLst>
                                          <p:attrName>style.visibility</p:attrName>
                                        </p:attrNameLst>
                                      </p:cBhvr>
                                      <p:to>
                                        <p:strVal val="visible"/>
                                      </p:to>
                                    </p:set>
                                    <p:animEffect transition="in" filter="dissolve">
                                      <p:cBhvr>
                                        <p:cTn id="22" dur="500"/>
                                        <p:tgtEl>
                                          <p:spTgt spid="2867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dissolve">
                                      <p:cBhvr>
                                        <p:cTn id="27" dur="500"/>
                                        <p:tgtEl>
                                          <p:spTgt spid="4"/>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dissolve">
                                      <p:cBhvr>
                                        <p:cTn id="30" dur="5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dissolve">
                                      <p:cBhvr>
                                        <p:cTn id="35" dur="500"/>
                                        <p:tgtEl>
                                          <p:spTgt spid="10"/>
                                        </p:tgtEl>
                                      </p:cBhvr>
                                    </p:animEffect>
                                  </p:childTnLst>
                                </p:cTn>
                              </p:par>
                              <p:par>
                                <p:cTn id="36" presetID="9" presetClass="entr" presetSubtype="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dissolve">
                                      <p:cBhvr>
                                        <p:cTn id="38" dur="500"/>
                                        <p:tgtEl>
                                          <p:spTgt spid="7"/>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dissolve">
                                      <p:cBhvr>
                                        <p:cTn id="4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9" grpId="0"/>
      <p:bldP spid="10" grpId="0" animBg="1"/>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0723" name="Picture 7"/>
          <p:cNvPicPr>
            <a:picLocks noChangeAspect="1" noChangeArrowheads="1"/>
          </p:cNvPicPr>
          <p:nvPr/>
        </p:nvPicPr>
        <p:blipFill>
          <a:blip r:embed="rId3" cstate="print">
            <a:duotone>
              <a:schemeClr val="accent5">
                <a:shade val="45000"/>
                <a:satMod val="135000"/>
              </a:schemeClr>
              <a:prstClr val="white"/>
            </a:duotone>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1365614" y="2208737"/>
            <a:ext cx="2160588" cy="119127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24" name="Picture 10"/>
          <p:cNvPicPr>
            <a:picLocks noChangeAspect="1" noChangeArrowheads="1"/>
          </p:cNvPicPr>
          <p:nvPr/>
        </p:nvPicPr>
        <p:blipFill>
          <a:blip r:embed="rId3" cstate="print">
            <a:duotone>
              <a:schemeClr val="accent5">
                <a:shade val="45000"/>
                <a:satMod val="135000"/>
              </a:schemeClr>
              <a:prstClr val="white"/>
            </a:duotone>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flipH="1">
            <a:off x="6071879" y="2329308"/>
            <a:ext cx="2086744" cy="119127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0726" name="Text Box 12"/>
          <p:cNvSpPr txBox="1">
            <a:spLocks noChangeArrowheads="1"/>
          </p:cNvSpPr>
          <p:nvPr/>
        </p:nvSpPr>
        <p:spPr bwMode="auto">
          <a:xfrm>
            <a:off x="1547664" y="3357563"/>
            <a:ext cx="201590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GB" altLang="en-US" sz="2400" b="1" dirty="0">
                <a:solidFill>
                  <a:schemeClr val="bg1"/>
                </a:solidFill>
              </a:rPr>
              <a:t>Curiosity</a:t>
            </a:r>
          </a:p>
        </p:txBody>
      </p:sp>
      <p:sp>
        <p:nvSpPr>
          <p:cNvPr id="30727" name="Text Box 14"/>
          <p:cNvSpPr txBox="1">
            <a:spLocks noChangeArrowheads="1"/>
          </p:cNvSpPr>
          <p:nvPr/>
        </p:nvSpPr>
        <p:spPr bwMode="auto">
          <a:xfrm>
            <a:off x="5797624" y="3357563"/>
            <a:ext cx="2086744"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GB" altLang="en-US" sz="2400" b="1" dirty="0">
                <a:solidFill>
                  <a:schemeClr val="bg1"/>
                </a:solidFill>
              </a:rPr>
              <a:t>Connectivity</a:t>
            </a:r>
          </a:p>
        </p:txBody>
      </p:sp>
      <p:sp>
        <p:nvSpPr>
          <p:cNvPr id="34831" name="Text Box 15"/>
          <p:cNvSpPr txBox="1">
            <a:spLocks noChangeArrowheads="1"/>
          </p:cNvSpPr>
          <p:nvPr/>
        </p:nvSpPr>
        <p:spPr bwMode="auto">
          <a:xfrm>
            <a:off x="2817949" y="5136930"/>
            <a:ext cx="378116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GB" altLang="en-US" sz="2800" b="1" dirty="0">
                <a:solidFill>
                  <a:schemeClr val="bg1">
                    <a:lumMod val="50000"/>
                  </a:schemeClr>
                </a:solidFill>
              </a:rPr>
              <a:t>Creativity</a:t>
            </a:r>
          </a:p>
        </p:txBody>
      </p:sp>
      <p:sp>
        <p:nvSpPr>
          <p:cNvPr id="30729" name="AutoShape 16"/>
          <p:cNvSpPr>
            <a:spLocks noChangeArrowheads="1"/>
          </p:cNvSpPr>
          <p:nvPr/>
        </p:nvSpPr>
        <p:spPr bwMode="auto">
          <a:xfrm>
            <a:off x="863662" y="698684"/>
            <a:ext cx="7632700" cy="3431062"/>
          </a:xfrm>
          <a:prstGeom prst="roundRect">
            <a:avLst>
              <a:gd name="adj" fmla="val 16667"/>
            </a:avLst>
          </a:prstGeom>
          <a:noFill/>
          <a:ln w="76200">
            <a:solidFill>
              <a:srgbClr val="007DC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GB" altLang="en-US"/>
          </a:p>
        </p:txBody>
      </p:sp>
      <p:sp>
        <p:nvSpPr>
          <p:cNvPr id="30730" name="Text Box 17"/>
          <p:cNvSpPr txBox="1">
            <a:spLocks noChangeArrowheads="1"/>
          </p:cNvSpPr>
          <p:nvPr/>
        </p:nvSpPr>
        <p:spPr bwMode="auto">
          <a:xfrm>
            <a:off x="827087" y="948015"/>
            <a:ext cx="7489825" cy="677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GB" altLang="en-US" sz="2000" b="1" dirty="0">
                <a:solidFill>
                  <a:srgbClr val="007DC3"/>
                </a:solidFill>
              </a:rPr>
              <a:t>Networking</a:t>
            </a:r>
          </a:p>
          <a:p>
            <a:pPr algn="ctr" eaLnBrk="1" hangingPunct="1"/>
            <a:r>
              <a:rPr lang="en-GB" altLang="en-US" b="1" dirty="0">
                <a:solidFill>
                  <a:schemeClr val="bg1">
                    <a:lumMod val="50000"/>
                  </a:schemeClr>
                </a:solidFill>
              </a:rPr>
              <a:t>Exposure to diverse influences, ideas &amp; people</a:t>
            </a:r>
          </a:p>
        </p:txBody>
      </p:sp>
      <p:sp>
        <p:nvSpPr>
          <p:cNvPr id="34834" name="Text Box 18"/>
          <p:cNvSpPr txBox="1">
            <a:spLocks noChangeArrowheads="1"/>
          </p:cNvSpPr>
          <p:nvPr/>
        </p:nvSpPr>
        <p:spPr bwMode="auto">
          <a:xfrm>
            <a:off x="1158711" y="1734835"/>
            <a:ext cx="18002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GB" altLang="en-US" sz="2000" b="1" dirty="0">
                <a:solidFill>
                  <a:srgbClr val="007DC3"/>
                </a:solidFill>
              </a:rPr>
              <a:t>Observing</a:t>
            </a:r>
          </a:p>
        </p:txBody>
      </p:sp>
      <p:sp>
        <p:nvSpPr>
          <p:cNvPr id="34835" name="Text Box 19"/>
          <p:cNvSpPr txBox="1">
            <a:spLocks noChangeArrowheads="1"/>
          </p:cNvSpPr>
          <p:nvPr/>
        </p:nvSpPr>
        <p:spPr bwMode="auto">
          <a:xfrm>
            <a:off x="6156176" y="1737792"/>
            <a:ext cx="20161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GB" altLang="en-US" sz="2000" b="1" dirty="0">
                <a:solidFill>
                  <a:srgbClr val="007DC3"/>
                </a:solidFill>
              </a:rPr>
              <a:t>Associating</a:t>
            </a:r>
          </a:p>
        </p:txBody>
      </p:sp>
      <p:sp>
        <p:nvSpPr>
          <p:cNvPr id="34836" name="Text Box 20"/>
          <p:cNvSpPr txBox="1">
            <a:spLocks noChangeArrowheads="1"/>
          </p:cNvSpPr>
          <p:nvPr/>
        </p:nvSpPr>
        <p:spPr bwMode="auto">
          <a:xfrm>
            <a:off x="3653506" y="3634501"/>
            <a:ext cx="198110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GB" altLang="en-US" sz="2000" b="1" dirty="0">
                <a:solidFill>
                  <a:srgbClr val="007DC3"/>
                </a:solidFill>
              </a:rPr>
              <a:t>Experimenting</a:t>
            </a:r>
          </a:p>
        </p:txBody>
      </p:sp>
      <p:sp>
        <p:nvSpPr>
          <p:cNvPr id="34837" name="Text Box 21"/>
          <p:cNvSpPr txBox="1">
            <a:spLocks noChangeArrowheads="1"/>
          </p:cNvSpPr>
          <p:nvPr/>
        </p:nvSpPr>
        <p:spPr bwMode="auto">
          <a:xfrm>
            <a:off x="3653506" y="1707222"/>
            <a:ext cx="20161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GB" altLang="en-US" sz="2000" b="1" dirty="0">
                <a:solidFill>
                  <a:srgbClr val="007DC3"/>
                </a:solidFill>
              </a:rPr>
              <a:t>Questioning</a:t>
            </a:r>
          </a:p>
        </p:txBody>
      </p:sp>
      <p:sp>
        <p:nvSpPr>
          <p:cNvPr id="16" name="AutoShape 30"/>
          <p:cNvSpPr>
            <a:spLocks noChangeArrowheads="1"/>
          </p:cNvSpPr>
          <p:nvPr/>
        </p:nvSpPr>
        <p:spPr bwMode="auto">
          <a:xfrm rot="5400000">
            <a:off x="4170001" y="3057932"/>
            <a:ext cx="983134" cy="3240360"/>
          </a:xfrm>
          <a:prstGeom prst="stripedRightArrow">
            <a:avLst>
              <a:gd name="adj1" fmla="val 50000"/>
              <a:gd name="adj2" fmla="val 25000"/>
            </a:avLst>
          </a:prstGeom>
          <a:solidFill>
            <a:srgbClr val="007DC3"/>
          </a:solidFill>
          <a:ln w="12700">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rgbClr r="0" g="0" b="0"/>
          </a:lnRef>
          <a:fillRef idx="1002">
            <a:schemeClr val="dk2"/>
          </a:fillRef>
          <a:effectRef idx="0">
            <a:scrgbClr r="0" g="0" b="0"/>
          </a:effectRef>
          <a:fontRef idx="major"/>
        </p:style>
        <p:txBody>
          <a:bodyPr upright="1"/>
          <a:lstStyle/>
          <a:p>
            <a:pPr>
              <a:defRPr/>
            </a:pPr>
            <a:endParaRPr lang="en-GB" dirty="0"/>
          </a:p>
        </p:txBody>
      </p:sp>
      <p:sp>
        <p:nvSpPr>
          <p:cNvPr id="17" name="Title 2"/>
          <p:cNvSpPr txBox="1">
            <a:spLocks/>
          </p:cNvSpPr>
          <p:nvPr/>
        </p:nvSpPr>
        <p:spPr>
          <a:xfrm>
            <a:off x="458197" y="-108841"/>
            <a:ext cx="8229600" cy="769464"/>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600" dirty="0">
                <a:solidFill>
                  <a:srgbClr val="007DC3"/>
                </a:solidFill>
                <a:effectLst/>
              </a:rPr>
              <a:t>Discovery Skills</a:t>
            </a:r>
          </a:p>
        </p:txBody>
      </p:sp>
      <p:sp>
        <p:nvSpPr>
          <p:cNvPr id="2" name="TextBox 1"/>
          <p:cNvSpPr txBox="1"/>
          <p:nvPr/>
        </p:nvSpPr>
        <p:spPr>
          <a:xfrm>
            <a:off x="4007842" y="4470661"/>
            <a:ext cx="1368152" cy="369332"/>
          </a:xfrm>
          <a:prstGeom prst="rect">
            <a:avLst/>
          </a:prstGeom>
          <a:noFill/>
        </p:spPr>
        <p:txBody>
          <a:bodyPr wrap="square" rtlCol="0">
            <a:spAutoFit/>
          </a:bodyPr>
          <a:lstStyle/>
          <a:p>
            <a:r>
              <a:rPr lang="en-GB" b="1" dirty="0">
                <a:solidFill>
                  <a:schemeClr val="bg1"/>
                </a:solidFill>
              </a:rPr>
              <a:t>Incubation</a:t>
            </a:r>
          </a:p>
        </p:txBody>
      </p:sp>
      <p:pic>
        <p:nvPicPr>
          <p:cNvPr id="19" name="Picture 2" descr="K:\Editorial\BCSE\610 Business &amp; Management\Burns - New Venture Creation\2e\Website\FINAL Website materials\powerpoints and workbook january\formatted\85797.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14918"/>
          <a:stretch/>
        </p:blipFill>
        <p:spPr bwMode="auto">
          <a:xfrm>
            <a:off x="4028154" y="2179918"/>
            <a:ext cx="1338252" cy="1423013"/>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19"/>
          <p:cNvSpPr/>
          <p:nvPr/>
        </p:nvSpPr>
        <p:spPr>
          <a:xfrm rot="5400000">
            <a:off x="3539808" y="3199835"/>
            <a:ext cx="702436" cy="307777"/>
          </a:xfrm>
          <a:prstGeom prst="rect">
            <a:avLst/>
          </a:prstGeom>
        </p:spPr>
        <p:txBody>
          <a:bodyPr wrap="none">
            <a:spAutoFit/>
          </a:bodyPr>
          <a:lstStyle/>
          <a:p>
            <a:r>
              <a:rPr lang="en-GB" sz="1400" i="1" dirty="0">
                <a:solidFill>
                  <a:srgbClr val="8A8AA3"/>
                </a:solidFill>
              </a:rPr>
              <a:t>Corbis</a:t>
            </a:r>
          </a:p>
        </p:txBody>
      </p:sp>
      <p:sp>
        <p:nvSpPr>
          <p:cNvPr id="18" name="TextBox 2"/>
          <p:cNvSpPr txBox="1">
            <a:spLocks noChangeArrowheads="1"/>
          </p:cNvSpPr>
          <p:nvPr/>
        </p:nvSpPr>
        <p:spPr bwMode="auto">
          <a:xfrm>
            <a:off x="6311533" y="5440615"/>
            <a:ext cx="23762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GB" altLang="en-US" sz="1400" b="1" dirty="0">
                <a:solidFill>
                  <a:schemeClr val="tx1">
                    <a:lumMod val="50000"/>
                    <a:lumOff val="50000"/>
                  </a:schemeClr>
                </a:solidFill>
              </a:rPr>
              <a:t>See Dyer </a:t>
            </a:r>
            <a:r>
              <a:rPr lang="en-GB" altLang="en-US" sz="1400" b="1" i="1" dirty="0">
                <a:solidFill>
                  <a:schemeClr val="tx1">
                    <a:lumMod val="50000"/>
                    <a:lumOff val="50000"/>
                  </a:schemeClr>
                </a:solidFill>
              </a:rPr>
              <a:t>et al</a:t>
            </a:r>
            <a:r>
              <a:rPr lang="en-GB" altLang="en-US" sz="1400" b="1" dirty="0">
                <a:solidFill>
                  <a:schemeClr val="tx1">
                    <a:lumMod val="50000"/>
                    <a:lumOff val="50000"/>
                  </a:schemeClr>
                </a:solidFill>
              </a:rPr>
              <a:t>., 2009</a:t>
            </a:r>
          </a:p>
        </p:txBody>
      </p:sp>
    </p:spTree>
    <p:extLst>
      <p:ext uri="{BB962C8B-B14F-4D97-AF65-F5344CB8AC3E}">
        <p14:creationId xmlns:p14="http://schemas.microsoft.com/office/powerpoint/2010/main" val="2314720040"/>
      </p:ext>
    </p:extLst>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4834"/>
                                        </p:tgtEl>
                                        <p:attrNameLst>
                                          <p:attrName>style.visibility</p:attrName>
                                        </p:attrNameLst>
                                      </p:cBhvr>
                                      <p:to>
                                        <p:strVal val="visible"/>
                                      </p:to>
                                    </p:set>
                                    <p:animEffect transition="in" filter="dissolve">
                                      <p:cBhvr>
                                        <p:cTn id="7" dur="2000"/>
                                        <p:tgtEl>
                                          <p:spTgt spid="34834"/>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4837"/>
                                        </p:tgtEl>
                                        <p:attrNameLst>
                                          <p:attrName>style.visibility</p:attrName>
                                        </p:attrNameLst>
                                      </p:cBhvr>
                                      <p:to>
                                        <p:strVal val="visible"/>
                                      </p:to>
                                    </p:set>
                                    <p:animEffect transition="in" filter="dissolve">
                                      <p:cBhvr>
                                        <p:cTn id="10" dur="2000"/>
                                        <p:tgtEl>
                                          <p:spTgt spid="34837"/>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34835"/>
                                        </p:tgtEl>
                                        <p:attrNameLst>
                                          <p:attrName>style.visibility</p:attrName>
                                        </p:attrNameLst>
                                      </p:cBhvr>
                                      <p:to>
                                        <p:strVal val="visible"/>
                                      </p:to>
                                    </p:set>
                                    <p:animEffect transition="in" filter="dissolve">
                                      <p:cBhvr>
                                        <p:cTn id="13" dur="2000"/>
                                        <p:tgtEl>
                                          <p:spTgt spid="3483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34836"/>
                                        </p:tgtEl>
                                        <p:attrNameLst>
                                          <p:attrName>style.visibility</p:attrName>
                                        </p:attrNameLst>
                                      </p:cBhvr>
                                      <p:to>
                                        <p:strVal val="visible"/>
                                      </p:to>
                                    </p:set>
                                    <p:animEffect transition="in" filter="dissolve">
                                      <p:cBhvr>
                                        <p:cTn id="16" dur="2000"/>
                                        <p:tgtEl>
                                          <p:spTgt spid="34836"/>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9" presetClass="entr" presetSubtype="0"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dissolve">
                                      <p:cBhvr>
                                        <p:cTn id="21" dur="500"/>
                                        <p:tgtEl>
                                          <p:spTgt spid="16"/>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34831"/>
                                        </p:tgtEl>
                                        <p:attrNameLst>
                                          <p:attrName>style.visibility</p:attrName>
                                        </p:attrNameLst>
                                      </p:cBhvr>
                                      <p:to>
                                        <p:strVal val="visible"/>
                                      </p:to>
                                    </p:set>
                                    <p:animEffect transition="in" filter="dissolve">
                                      <p:cBhvr>
                                        <p:cTn id="24" dur="500"/>
                                        <p:tgtEl>
                                          <p:spTgt spid="34831"/>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ssolve">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31" grpId="0"/>
      <p:bldP spid="34834" grpId="0"/>
      <p:bldP spid="34835" grpId="0"/>
      <p:bldP spid="34836" grpId="0"/>
      <p:bldP spid="34837" grpId="0"/>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3" name="Rectangle 3"/>
          <p:cNvSpPr>
            <a:spLocks noGrp="1" noChangeArrowheads="1"/>
          </p:cNvSpPr>
          <p:nvPr>
            <p:ph idx="1"/>
          </p:nvPr>
        </p:nvSpPr>
        <p:spPr>
          <a:xfrm>
            <a:off x="643518" y="1484784"/>
            <a:ext cx="7561262" cy="3888432"/>
          </a:xfrm>
        </p:spPr>
        <p:txBody>
          <a:bodyPr>
            <a:normAutofit/>
          </a:bodyPr>
          <a:lstStyle/>
          <a:p>
            <a:pPr>
              <a:lnSpc>
                <a:spcPct val="200000"/>
              </a:lnSpc>
              <a:buClr>
                <a:srgbClr val="007DC3"/>
              </a:buClr>
              <a:buFont typeface="Wingdings" panose="05000000000000000000" pitchFamily="2" charset="2"/>
              <a:buChar char="Ø"/>
            </a:pPr>
            <a:r>
              <a:rPr lang="en-GB" altLang="en-US" sz="2800" dirty="0">
                <a:solidFill>
                  <a:schemeClr val="bg1">
                    <a:lumMod val="50000"/>
                  </a:schemeClr>
                </a:solidFill>
              </a:rPr>
              <a:t>Brainstorming</a:t>
            </a:r>
          </a:p>
          <a:p>
            <a:pPr>
              <a:lnSpc>
                <a:spcPct val="200000"/>
              </a:lnSpc>
              <a:buClr>
                <a:srgbClr val="007DC3"/>
              </a:buClr>
              <a:buFont typeface="Wingdings" panose="05000000000000000000" pitchFamily="2" charset="2"/>
              <a:buChar char="Ø"/>
            </a:pPr>
            <a:r>
              <a:rPr lang="en-GB" altLang="en-US" sz="2800" dirty="0">
                <a:solidFill>
                  <a:schemeClr val="bg1">
                    <a:lumMod val="50000"/>
                  </a:schemeClr>
                </a:solidFill>
              </a:rPr>
              <a:t>PESTEL analysis</a:t>
            </a:r>
          </a:p>
          <a:p>
            <a:pPr>
              <a:lnSpc>
                <a:spcPct val="200000"/>
              </a:lnSpc>
              <a:buClr>
                <a:srgbClr val="007DC3"/>
              </a:buClr>
              <a:buFont typeface="Wingdings" panose="05000000000000000000" pitchFamily="2" charset="2"/>
              <a:buChar char="Ø"/>
            </a:pPr>
            <a:r>
              <a:rPr lang="en-GB" altLang="en-US" sz="2800" dirty="0">
                <a:solidFill>
                  <a:schemeClr val="bg1">
                    <a:lumMod val="50000"/>
                  </a:schemeClr>
                </a:solidFill>
              </a:rPr>
              <a:t>Futures thinking </a:t>
            </a:r>
          </a:p>
          <a:p>
            <a:pPr>
              <a:lnSpc>
                <a:spcPct val="200000"/>
              </a:lnSpc>
              <a:buClr>
                <a:srgbClr val="007DC3"/>
              </a:buClr>
              <a:buFont typeface="Wingdings" panose="05000000000000000000" pitchFamily="2" charset="2"/>
              <a:buChar char="Ø"/>
            </a:pPr>
            <a:r>
              <a:rPr lang="en-GB" altLang="en-US" sz="2800" dirty="0">
                <a:solidFill>
                  <a:schemeClr val="bg1">
                    <a:lumMod val="50000"/>
                  </a:schemeClr>
                </a:solidFill>
              </a:rPr>
              <a:t>Mind maps</a:t>
            </a:r>
          </a:p>
        </p:txBody>
      </p:sp>
      <p:sp>
        <p:nvSpPr>
          <p:cNvPr id="6" name="Rectangle 3"/>
          <p:cNvSpPr txBox="1">
            <a:spLocks noChangeArrowheads="1"/>
          </p:cNvSpPr>
          <p:nvPr/>
        </p:nvSpPr>
        <p:spPr bwMode="auto">
          <a:xfrm>
            <a:off x="5540955" y="2205261"/>
            <a:ext cx="2663825" cy="2447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lr>
                <a:srgbClr val="FF0000"/>
              </a:buClr>
              <a:buChar char="•"/>
              <a:defRPr sz="3000" b="1">
                <a:solidFill>
                  <a:srgbClr val="4D4D4D"/>
                </a:solidFill>
                <a:latin typeface="+mn-lt"/>
                <a:ea typeface="+mn-ea"/>
                <a:cs typeface="+mn-cs"/>
              </a:defRPr>
            </a:lvl1pPr>
            <a:lvl2pPr marL="742950" indent="-285750" algn="l" rtl="0" eaLnBrk="0" fontAlgn="base" hangingPunct="0">
              <a:spcBef>
                <a:spcPct val="20000"/>
              </a:spcBef>
              <a:spcAft>
                <a:spcPct val="0"/>
              </a:spcAft>
              <a:buClr>
                <a:srgbClr val="292929"/>
              </a:buClr>
              <a:buFont typeface="Arial" charset="0"/>
              <a:buChar char="–"/>
              <a:defRPr sz="2800" b="1">
                <a:solidFill>
                  <a:srgbClr val="4D4D4D"/>
                </a:solidFill>
                <a:latin typeface="+mn-lt"/>
                <a:cs typeface="+mn-cs"/>
              </a:defRPr>
            </a:lvl2pPr>
            <a:lvl3pPr marL="1143000" indent="-228600" algn="l" rtl="0" eaLnBrk="0" fontAlgn="base" hangingPunct="0">
              <a:spcBef>
                <a:spcPct val="20000"/>
              </a:spcBef>
              <a:spcAft>
                <a:spcPct val="0"/>
              </a:spcAft>
              <a:buClr>
                <a:srgbClr val="FF0000"/>
              </a:buClr>
              <a:buChar char="•"/>
              <a:defRPr sz="2400" b="1">
                <a:solidFill>
                  <a:srgbClr val="4D4D4D"/>
                </a:solidFill>
                <a:latin typeface="+mn-lt"/>
                <a:cs typeface="+mn-cs"/>
              </a:defRPr>
            </a:lvl3pPr>
            <a:lvl4pPr marL="1600200" indent="-228600" algn="l" rtl="0" eaLnBrk="0" fontAlgn="base" hangingPunct="0">
              <a:spcBef>
                <a:spcPct val="20000"/>
              </a:spcBef>
              <a:spcAft>
                <a:spcPct val="0"/>
              </a:spcAft>
              <a:buChar char="–"/>
              <a:defRPr sz="2000" b="1">
                <a:solidFill>
                  <a:srgbClr val="4D4D4D"/>
                </a:solidFill>
                <a:latin typeface="+mn-lt"/>
                <a:cs typeface="+mn-cs"/>
              </a:defRPr>
            </a:lvl4pPr>
            <a:lvl5pPr marL="2057400" indent="-228600" algn="l" rtl="0" eaLnBrk="0" fontAlgn="base" hangingPunct="0">
              <a:spcBef>
                <a:spcPct val="20000"/>
              </a:spcBef>
              <a:spcAft>
                <a:spcPct val="0"/>
              </a:spcAft>
              <a:buChar char="»"/>
              <a:defRPr sz="2000" b="1">
                <a:solidFill>
                  <a:srgbClr val="4D4D4D"/>
                </a:solidFill>
                <a:latin typeface="+mn-lt"/>
                <a:cs typeface="+mn-cs"/>
              </a:defRPr>
            </a:lvl5pPr>
            <a:lvl6pPr marL="2514600" indent="-228600" algn="l" rtl="0" fontAlgn="base">
              <a:spcBef>
                <a:spcPct val="20000"/>
              </a:spcBef>
              <a:spcAft>
                <a:spcPct val="0"/>
              </a:spcAft>
              <a:buChar char="»"/>
              <a:defRPr sz="2000" b="1">
                <a:solidFill>
                  <a:srgbClr val="4D4D4D"/>
                </a:solidFill>
                <a:latin typeface="+mn-lt"/>
                <a:cs typeface="+mn-cs"/>
              </a:defRPr>
            </a:lvl6pPr>
            <a:lvl7pPr marL="2971800" indent="-228600" algn="l" rtl="0" fontAlgn="base">
              <a:spcBef>
                <a:spcPct val="20000"/>
              </a:spcBef>
              <a:spcAft>
                <a:spcPct val="0"/>
              </a:spcAft>
              <a:buChar char="»"/>
              <a:defRPr sz="2000" b="1">
                <a:solidFill>
                  <a:srgbClr val="4D4D4D"/>
                </a:solidFill>
                <a:latin typeface="+mn-lt"/>
                <a:cs typeface="+mn-cs"/>
              </a:defRPr>
            </a:lvl7pPr>
            <a:lvl8pPr marL="3429000" indent="-228600" algn="l" rtl="0" fontAlgn="base">
              <a:spcBef>
                <a:spcPct val="20000"/>
              </a:spcBef>
              <a:spcAft>
                <a:spcPct val="0"/>
              </a:spcAft>
              <a:buChar char="»"/>
              <a:defRPr sz="2000" b="1">
                <a:solidFill>
                  <a:srgbClr val="4D4D4D"/>
                </a:solidFill>
                <a:latin typeface="+mn-lt"/>
                <a:cs typeface="+mn-cs"/>
              </a:defRPr>
            </a:lvl8pPr>
            <a:lvl9pPr marL="3886200" indent="-228600" algn="l" rtl="0" fontAlgn="base">
              <a:spcBef>
                <a:spcPct val="20000"/>
              </a:spcBef>
              <a:spcAft>
                <a:spcPct val="0"/>
              </a:spcAft>
              <a:buChar char="»"/>
              <a:defRPr sz="2000" b="1">
                <a:solidFill>
                  <a:srgbClr val="4D4D4D"/>
                </a:solidFill>
                <a:latin typeface="+mn-lt"/>
                <a:cs typeface="+mn-cs"/>
              </a:defRPr>
            </a:lvl9pPr>
          </a:lstStyle>
          <a:p>
            <a:pPr marL="0" indent="0" eaLnBrk="1" hangingPunct="1">
              <a:spcBef>
                <a:spcPts val="0"/>
              </a:spcBef>
              <a:buNone/>
              <a:defRPr/>
            </a:pPr>
            <a:r>
              <a:rPr lang="en-GB" sz="2400" kern="0" dirty="0">
                <a:solidFill>
                  <a:srgbClr val="007DC3"/>
                </a:solidFill>
              </a:rPr>
              <a:t>P</a:t>
            </a:r>
            <a:r>
              <a:rPr lang="en-GB" sz="2000" kern="0" dirty="0">
                <a:solidFill>
                  <a:schemeClr val="accent1"/>
                </a:solidFill>
              </a:rPr>
              <a:t>olitical</a:t>
            </a:r>
          </a:p>
          <a:p>
            <a:pPr marL="0" indent="0" eaLnBrk="1" hangingPunct="1">
              <a:spcBef>
                <a:spcPts val="0"/>
              </a:spcBef>
              <a:buNone/>
              <a:defRPr/>
            </a:pPr>
            <a:r>
              <a:rPr lang="en-GB" sz="2400" kern="0" dirty="0">
                <a:solidFill>
                  <a:schemeClr val="tx2"/>
                </a:solidFill>
                <a:effectLst>
                  <a:outerShdw blurRad="38100" dist="38100" dir="2700000" algn="tl">
                    <a:srgbClr val="000000">
                      <a:alpha val="43137"/>
                    </a:srgbClr>
                  </a:outerShdw>
                </a:effectLst>
              </a:rPr>
              <a:t>  </a:t>
            </a:r>
            <a:r>
              <a:rPr lang="en-GB" sz="2400" kern="0" dirty="0">
                <a:solidFill>
                  <a:srgbClr val="007DC3"/>
                </a:solidFill>
              </a:rPr>
              <a:t>E</a:t>
            </a:r>
            <a:r>
              <a:rPr lang="en-GB" sz="2000" kern="0" dirty="0">
                <a:solidFill>
                  <a:schemeClr val="accent1"/>
                </a:solidFill>
              </a:rPr>
              <a:t>conomic</a:t>
            </a:r>
          </a:p>
          <a:p>
            <a:pPr marL="0" indent="0" eaLnBrk="1" hangingPunct="1">
              <a:spcBef>
                <a:spcPts val="0"/>
              </a:spcBef>
              <a:buFontTx/>
              <a:buNone/>
              <a:defRPr/>
            </a:pPr>
            <a:r>
              <a:rPr lang="en-GB" sz="2400" kern="0" dirty="0">
                <a:solidFill>
                  <a:schemeClr val="tx2"/>
                </a:solidFill>
                <a:effectLst>
                  <a:outerShdw blurRad="38100" dist="38100" dir="2700000" algn="tl">
                    <a:srgbClr val="000000">
                      <a:alpha val="43137"/>
                    </a:srgbClr>
                  </a:outerShdw>
                </a:effectLst>
              </a:rPr>
              <a:t>    </a:t>
            </a:r>
            <a:r>
              <a:rPr lang="en-GB" sz="2400" kern="0" dirty="0">
                <a:solidFill>
                  <a:srgbClr val="007DC3"/>
                </a:solidFill>
              </a:rPr>
              <a:t>S</a:t>
            </a:r>
            <a:r>
              <a:rPr lang="en-GB" sz="1800" kern="0" dirty="0">
                <a:solidFill>
                  <a:schemeClr val="accent1"/>
                </a:solidFill>
              </a:rPr>
              <a:t>ocial</a:t>
            </a:r>
          </a:p>
          <a:p>
            <a:pPr marL="0" indent="0" eaLnBrk="1" hangingPunct="1">
              <a:spcBef>
                <a:spcPts val="0"/>
              </a:spcBef>
              <a:buNone/>
              <a:defRPr/>
            </a:pPr>
            <a:r>
              <a:rPr lang="en-GB" sz="2000" kern="0" dirty="0">
                <a:solidFill>
                  <a:schemeClr val="accent1"/>
                </a:solidFill>
                <a:effectLst>
                  <a:outerShdw blurRad="38100" dist="38100" dir="2700000" algn="tl">
                    <a:srgbClr val="000000">
                      <a:alpha val="43137"/>
                    </a:srgbClr>
                  </a:outerShdw>
                </a:effectLst>
              </a:rPr>
              <a:t>       </a:t>
            </a:r>
            <a:r>
              <a:rPr lang="en-GB" sz="2400" kern="0" dirty="0">
                <a:solidFill>
                  <a:srgbClr val="007DC3"/>
                </a:solidFill>
              </a:rPr>
              <a:t>T</a:t>
            </a:r>
            <a:r>
              <a:rPr lang="en-GB" sz="2000" kern="0" dirty="0">
                <a:solidFill>
                  <a:schemeClr val="accent1"/>
                </a:solidFill>
              </a:rPr>
              <a:t>echnological</a:t>
            </a:r>
          </a:p>
          <a:p>
            <a:pPr marL="0" indent="0" eaLnBrk="1" hangingPunct="1">
              <a:spcBef>
                <a:spcPts val="0"/>
              </a:spcBef>
              <a:buFontTx/>
              <a:buNone/>
              <a:defRPr/>
            </a:pPr>
            <a:r>
              <a:rPr lang="en-GB" sz="2400" kern="0" dirty="0">
                <a:solidFill>
                  <a:schemeClr val="tx2"/>
                </a:solidFill>
                <a:effectLst>
                  <a:outerShdw blurRad="38100" dist="38100" dir="2700000" algn="tl">
                    <a:srgbClr val="000000">
                      <a:alpha val="43137"/>
                    </a:srgbClr>
                  </a:outerShdw>
                </a:effectLst>
              </a:rPr>
              <a:t>        </a:t>
            </a:r>
            <a:r>
              <a:rPr lang="en-GB" sz="2400" kern="0" dirty="0">
                <a:solidFill>
                  <a:srgbClr val="007DC3"/>
                </a:solidFill>
              </a:rPr>
              <a:t>E</a:t>
            </a:r>
            <a:r>
              <a:rPr lang="en-GB" sz="2000" kern="0" dirty="0">
                <a:solidFill>
                  <a:schemeClr val="accent5"/>
                </a:solidFill>
              </a:rPr>
              <a:t>conomic</a:t>
            </a:r>
          </a:p>
          <a:p>
            <a:pPr marL="0" indent="0" eaLnBrk="1" hangingPunct="1">
              <a:spcBef>
                <a:spcPts val="0"/>
              </a:spcBef>
              <a:buFontTx/>
              <a:buNone/>
              <a:defRPr/>
            </a:pPr>
            <a:r>
              <a:rPr lang="en-GB" sz="2800" kern="0" dirty="0">
                <a:solidFill>
                  <a:schemeClr val="tx2"/>
                </a:solidFill>
                <a:effectLst>
                  <a:outerShdw blurRad="38100" dist="38100" dir="2700000" algn="tl">
                    <a:srgbClr val="000000">
                      <a:alpha val="43137"/>
                    </a:srgbClr>
                  </a:outerShdw>
                </a:effectLst>
              </a:rPr>
              <a:t>          </a:t>
            </a:r>
            <a:r>
              <a:rPr lang="en-GB" sz="2800" kern="0" dirty="0">
                <a:solidFill>
                  <a:srgbClr val="007DC3"/>
                </a:solidFill>
              </a:rPr>
              <a:t>L</a:t>
            </a:r>
            <a:r>
              <a:rPr lang="en-GB" sz="2000" kern="0" dirty="0">
                <a:solidFill>
                  <a:schemeClr val="accent1"/>
                </a:solidFill>
              </a:rPr>
              <a:t>egal</a:t>
            </a:r>
          </a:p>
        </p:txBody>
      </p:sp>
      <p:sp>
        <p:nvSpPr>
          <p:cNvPr id="7" name="Title 2"/>
          <p:cNvSpPr txBox="1">
            <a:spLocks/>
          </p:cNvSpPr>
          <p:nvPr/>
        </p:nvSpPr>
        <p:spPr>
          <a:xfrm>
            <a:off x="457200" y="188640"/>
            <a:ext cx="8229600" cy="828328"/>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600" dirty="0">
                <a:solidFill>
                  <a:srgbClr val="007DC3"/>
                </a:solidFill>
                <a:effectLst/>
              </a:rPr>
              <a:t>Techniques for Exploring Change</a:t>
            </a:r>
          </a:p>
        </p:txBody>
      </p:sp>
    </p:spTree>
    <p:extLst>
      <p:ext uri="{BB962C8B-B14F-4D97-AF65-F5344CB8AC3E}">
        <p14:creationId xmlns:p14="http://schemas.microsoft.com/office/powerpoint/2010/main" val="3051145489"/>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22883">
                                            <p:txEl>
                                              <p:pRg st="0" end="0"/>
                                            </p:txEl>
                                          </p:spTgt>
                                        </p:tgtEl>
                                        <p:attrNameLst>
                                          <p:attrName>style.visibility</p:attrName>
                                        </p:attrNameLst>
                                      </p:cBhvr>
                                      <p:to>
                                        <p:strVal val="visible"/>
                                      </p:to>
                                    </p:set>
                                    <p:animEffect transition="in" filter="dissolve">
                                      <p:cBhvr>
                                        <p:cTn id="7" dur="500"/>
                                        <p:tgtEl>
                                          <p:spTgt spid="12288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22883">
                                            <p:txEl>
                                              <p:pRg st="1" end="1"/>
                                            </p:txEl>
                                          </p:spTgt>
                                        </p:tgtEl>
                                        <p:attrNameLst>
                                          <p:attrName>style.visibility</p:attrName>
                                        </p:attrNameLst>
                                      </p:cBhvr>
                                      <p:to>
                                        <p:strVal val="visible"/>
                                      </p:to>
                                    </p:set>
                                    <p:animEffect transition="in" filter="dissolve">
                                      <p:cBhvr>
                                        <p:cTn id="12" dur="500"/>
                                        <p:tgtEl>
                                          <p:spTgt spid="122883">
                                            <p:txEl>
                                              <p:pRg st="1" end="1"/>
                                            </p:txEl>
                                          </p:spTgt>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ssolv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122883">
                                            <p:txEl>
                                              <p:pRg st="2" end="2"/>
                                            </p:txEl>
                                          </p:spTgt>
                                        </p:tgtEl>
                                        <p:attrNameLst>
                                          <p:attrName>style.visibility</p:attrName>
                                        </p:attrNameLst>
                                      </p:cBhvr>
                                      <p:to>
                                        <p:strVal val="visible"/>
                                      </p:to>
                                    </p:set>
                                    <p:animEffect transition="in" filter="dissolve">
                                      <p:cBhvr>
                                        <p:cTn id="20" dur="500"/>
                                        <p:tgtEl>
                                          <p:spTgt spid="12288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122883">
                                            <p:txEl>
                                              <p:pRg st="3" end="3"/>
                                            </p:txEl>
                                          </p:spTgt>
                                        </p:tgtEl>
                                        <p:attrNameLst>
                                          <p:attrName>style.visibility</p:attrName>
                                        </p:attrNameLst>
                                      </p:cBhvr>
                                      <p:to>
                                        <p:strVal val="visible"/>
                                      </p:to>
                                    </p:set>
                                    <p:animEffect transition="in" filter="dissolve">
                                      <p:cBhvr>
                                        <p:cTn id="25" dur="500"/>
                                        <p:tgtEl>
                                          <p:spTgt spid="12288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83" grpId="0" build="p"/>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
          <p:cNvSpPr txBox="1"/>
          <p:nvPr/>
        </p:nvSpPr>
        <p:spPr>
          <a:xfrm>
            <a:off x="1045000" y="765545"/>
            <a:ext cx="7056784" cy="473509"/>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1"/>
          </a:lnRef>
          <a:fillRef idx="1001">
            <a:schemeClr val="dk2"/>
          </a:fillRef>
          <a:effectRef idx="3">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1000"/>
              </a:spcAft>
            </a:pPr>
            <a:r>
              <a:rPr lang="en-US" sz="2000" b="1" dirty="0">
                <a:solidFill>
                  <a:schemeClr val="bg1">
                    <a:lumMod val="50000"/>
                  </a:schemeClr>
                </a:solidFill>
                <a:effectLst/>
                <a:latin typeface="Arial"/>
                <a:ea typeface="Calibri"/>
                <a:cs typeface="Times New Roman"/>
              </a:rPr>
              <a:t>Brainstorm changes using </a:t>
            </a:r>
            <a:r>
              <a:rPr lang="en-US" sz="2000" b="1" dirty="0">
                <a:solidFill>
                  <a:schemeClr val="bg1">
                    <a:lumMod val="50000"/>
                  </a:schemeClr>
                </a:solidFill>
                <a:latin typeface="Arial"/>
                <a:ea typeface="Calibri"/>
                <a:cs typeface="Times New Roman"/>
              </a:rPr>
              <a:t>PESTEL</a:t>
            </a:r>
            <a:r>
              <a:rPr lang="en-US" sz="2000" b="1" dirty="0">
                <a:solidFill>
                  <a:schemeClr val="bg1">
                    <a:lumMod val="50000"/>
                  </a:schemeClr>
                </a:solidFill>
                <a:effectLst/>
                <a:latin typeface="Arial"/>
                <a:ea typeface="Calibri"/>
                <a:cs typeface="Times New Roman"/>
              </a:rPr>
              <a:t> Analysis</a:t>
            </a:r>
            <a:endParaRPr lang="en-GB" sz="2000" dirty="0">
              <a:solidFill>
                <a:schemeClr val="bg1">
                  <a:lumMod val="50000"/>
                </a:schemeClr>
              </a:solidFill>
              <a:effectLst/>
              <a:ea typeface="Calibri"/>
              <a:cs typeface="Times New Roman"/>
            </a:endParaRPr>
          </a:p>
        </p:txBody>
      </p:sp>
      <p:sp>
        <p:nvSpPr>
          <p:cNvPr id="3" name="Down Arrow 2"/>
          <p:cNvSpPr/>
          <p:nvPr/>
        </p:nvSpPr>
        <p:spPr>
          <a:xfrm>
            <a:off x="4396740" y="3669195"/>
            <a:ext cx="350520" cy="180340"/>
          </a:xfrm>
          <a:prstGeom prst="downArrow">
            <a:avLst/>
          </a:prstGeom>
          <a:solidFill>
            <a:srgbClr val="007DC3"/>
          </a:solidFill>
          <a:ln>
            <a:noFill/>
          </a:ln>
          <a:effectLst/>
          <a:scene3d>
            <a:camera prst="orthographicFront">
              <a:rot lat="0" lon="0" rev="0"/>
            </a:camera>
            <a:lightRig rig="contrasting" dir="t">
              <a:rot lat="0" lon="0" rev="7800000"/>
            </a:lightRig>
          </a:scene3d>
          <a:sp3d>
            <a:bevelT w="139700" h="139700"/>
          </a:sp3d>
        </p:spPr>
        <p:style>
          <a:lnRef idx="0">
            <a:schemeClr val="accent6"/>
          </a:lnRef>
          <a:fillRef idx="1001">
            <a:schemeClr val="dk2"/>
          </a:fillRef>
          <a:effectRef idx="3">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 name="Down Arrow 3"/>
          <p:cNvSpPr/>
          <p:nvPr/>
        </p:nvSpPr>
        <p:spPr>
          <a:xfrm>
            <a:off x="4396740" y="4352489"/>
            <a:ext cx="350520" cy="180340"/>
          </a:xfrm>
          <a:prstGeom prst="downArrow">
            <a:avLst/>
          </a:prstGeom>
          <a:solidFill>
            <a:srgbClr val="007DC3"/>
          </a:solidFill>
          <a:ln>
            <a:noFill/>
          </a:ln>
          <a:effectLst/>
          <a:scene3d>
            <a:camera prst="orthographicFront">
              <a:rot lat="0" lon="0" rev="0"/>
            </a:camera>
            <a:lightRig rig="contrasting" dir="t">
              <a:rot lat="0" lon="0" rev="7800000"/>
            </a:lightRig>
          </a:scene3d>
          <a:sp3d>
            <a:bevelT w="139700" h="139700"/>
          </a:sp3d>
        </p:spPr>
        <p:style>
          <a:lnRef idx="0">
            <a:schemeClr val="accent6"/>
          </a:lnRef>
          <a:fillRef idx="1001">
            <a:schemeClr val="dk2"/>
          </a:fillRef>
          <a:effectRef idx="3">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 name="Down Arrow 4"/>
          <p:cNvSpPr/>
          <p:nvPr/>
        </p:nvSpPr>
        <p:spPr>
          <a:xfrm>
            <a:off x="4396740" y="1336397"/>
            <a:ext cx="350520" cy="180340"/>
          </a:xfrm>
          <a:prstGeom prst="downArrow">
            <a:avLst/>
          </a:prstGeom>
          <a:solidFill>
            <a:srgbClr val="007DC3"/>
          </a:solidFill>
          <a:ln>
            <a:noFill/>
          </a:ln>
          <a:effectLst/>
          <a:scene3d>
            <a:camera prst="orthographicFront">
              <a:rot lat="0" lon="0" rev="0"/>
            </a:camera>
            <a:lightRig rig="contrasting" dir="t">
              <a:rot lat="0" lon="0" rev="7800000"/>
            </a:lightRig>
          </a:scene3d>
          <a:sp3d>
            <a:bevelT w="139700" h="139700"/>
          </a:sp3d>
        </p:spPr>
        <p:style>
          <a:lnRef idx="1">
            <a:schemeClr val="accent6"/>
          </a:lnRef>
          <a:fillRef idx="1001">
            <a:schemeClr val="dk2"/>
          </a:fillRef>
          <a:effectRef idx="1">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6" name="Down Arrow 5"/>
          <p:cNvSpPr/>
          <p:nvPr/>
        </p:nvSpPr>
        <p:spPr>
          <a:xfrm>
            <a:off x="4420864" y="2548437"/>
            <a:ext cx="350520" cy="180340"/>
          </a:xfrm>
          <a:prstGeom prst="downArrow">
            <a:avLst/>
          </a:prstGeom>
          <a:solidFill>
            <a:srgbClr val="007DC3"/>
          </a:solidFill>
          <a:ln>
            <a:noFill/>
          </a:ln>
          <a:effectLst/>
          <a:scene3d>
            <a:camera prst="orthographicFront">
              <a:rot lat="0" lon="0" rev="0"/>
            </a:camera>
            <a:lightRig rig="contrasting" dir="t">
              <a:rot lat="0" lon="0" rev="7800000"/>
            </a:lightRig>
          </a:scene3d>
          <a:sp3d>
            <a:bevelT w="139700" h="139700"/>
          </a:sp3d>
        </p:spPr>
        <p:style>
          <a:lnRef idx="1">
            <a:schemeClr val="accent6"/>
          </a:lnRef>
          <a:fillRef idx="1001">
            <a:schemeClr val="dk2"/>
          </a:fillRef>
          <a:effectRef idx="1">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 name="Text Box 49"/>
          <p:cNvSpPr txBox="1"/>
          <p:nvPr/>
        </p:nvSpPr>
        <p:spPr>
          <a:xfrm>
            <a:off x="1067732" y="1649523"/>
            <a:ext cx="7056784" cy="770523"/>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1"/>
          </a:lnRef>
          <a:fillRef idx="1001">
            <a:schemeClr val="dk2"/>
          </a:fillRef>
          <a:effectRef idx="3">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1000"/>
              </a:spcAft>
            </a:pPr>
            <a:r>
              <a:rPr lang="en-US" sz="2000" b="1" dirty="0">
                <a:solidFill>
                  <a:schemeClr val="bg1">
                    <a:lumMod val="50000"/>
                  </a:schemeClr>
                </a:solidFill>
                <a:effectLst/>
                <a:latin typeface="Arial"/>
                <a:ea typeface="Calibri"/>
                <a:cs typeface="Times New Roman"/>
              </a:rPr>
              <a:t>Develop a vision of the future after that change using futures </a:t>
            </a:r>
            <a:r>
              <a:rPr lang="en-US" sz="2000" b="1" dirty="0">
                <a:solidFill>
                  <a:schemeClr val="bg1">
                    <a:lumMod val="50000"/>
                  </a:schemeClr>
                </a:solidFill>
                <a:latin typeface="Arial"/>
                <a:ea typeface="Calibri"/>
                <a:cs typeface="Times New Roman"/>
              </a:rPr>
              <a:t>t</a:t>
            </a:r>
            <a:r>
              <a:rPr lang="en-US" sz="2000" b="1" dirty="0">
                <a:solidFill>
                  <a:schemeClr val="bg1">
                    <a:lumMod val="50000"/>
                  </a:schemeClr>
                </a:solidFill>
                <a:effectLst/>
                <a:latin typeface="Arial"/>
                <a:ea typeface="Calibri"/>
                <a:cs typeface="Times New Roman"/>
              </a:rPr>
              <a:t>hinking</a:t>
            </a:r>
            <a:endParaRPr lang="en-GB" sz="2000" dirty="0">
              <a:solidFill>
                <a:schemeClr val="bg1">
                  <a:lumMod val="50000"/>
                </a:schemeClr>
              </a:solidFill>
              <a:effectLst/>
              <a:ea typeface="Calibri"/>
              <a:cs typeface="Times New Roman"/>
            </a:endParaRPr>
          </a:p>
        </p:txBody>
      </p:sp>
      <p:sp>
        <p:nvSpPr>
          <p:cNvPr id="8" name="Text Box 50"/>
          <p:cNvSpPr txBox="1"/>
          <p:nvPr/>
        </p:nvSpPr>
        <p:spPr>
          <a:xfrm>
            <a:off x="1067732" y="2831602"/>
            <a:ext cx="7056784" cy="74219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1"/>
          </a:lnRef>
          <a:fillRef idx="1001">
            <a:schemeClr val="dk2"/>
          </a:fillRef>
          <a:effectRef idx="3">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1000"/>
              </a:spcAft>
            </a:pPr>
            <a:r>
              <a:rPr lang="en-US" sz="2000" b="1" dirty="0">
                <a:solidFill>
                  <a:schemeClr val="bg1">
                    <a:lumMod val="50000"/>
                  </a:schemeClr>
                </a:solidFill>
                <a:effectLst/>
                <a:latin typeface="Arial"/>
                <a:ea typeface="Calibri"/>
                <a:cs typeface="Times New Roman"/>
              </a:rPr>
              <a:t>Brainstorm commercial opportunities coming out of identified change</a:t>
            </a:r>
            <a:endParaRPr lang="en-GB" sz="2000" dirty="0">
              <a:solidFill>
                <a:schemeClr val="bg1">
                  <a:lumMod val="50000"/>
                </a:schemeClr>
              </a:solidFill>
              <a:effectLst/>
              <a:ea typeface="Calibri"/>
              <a:cs typeface="Times New Roman"/>
            </a:endParaRPr>
          </a:p>
        </p:txBody>
      </p:sp>
      <p:sp>
        <p:nvSpPr>
          <p:cNvPr id="9" name="Text Box 51"/>
          <p:cNvSpPr txBox="1"/>
          <p:nvPr/>
        </p:nvSpPr>
        <p:spPr>
          <a:xfrm>
            <a:off x="1067732" y="3900098"/>
            <a:ext cx="7056784" cy="453899"/>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1"/>
          </a:lnRef>
          <a:fillRef idx="1001">
            <a:schemeClr val="dk2"/>
          </a:fillRef>
          <a:effectRef idx="3">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1000"/>
              </a:spcAft>
            </a:pPr>
            <a:r>
              <a:rPr lang="en-US" sz="2000" b="1" dirty="0">
                <a:solidFill>
                  <a:schemeClr val="bg1">
                    <a:lumMod val="50000"/>
                  </a:schemeClr>
                </a:solidFill>
                <a:effectLst/>
                <a:latin typeface="Arial"/>
                <a:ea typeface="Calibri"/>
                <a:cs typeface="Times New Roman"/>
              </a:rPr>
              <a:t>Develop &amp; refine opportunity using </a:t>
            </a:r>
            <a:r>
              <a:rPr lang="en-US" sz="2000" b="1" dirty="0">
                <a:solidFill>
                  <a:schemeClr val="bg1">
                    <a:lumMod val="50000"/>
                  </a:schemeClr>
                </a:solidFill>
                <a:latin typeface="Arial"/>
                <a:ea typeface="Calibri"/>
                <a:cs typeface="Times New Roman"/>
              </a:rPr>
              <a:t>m</a:t>
            </a:r>
            <a:r>
              <a:rPr lang="en-US" sz="2000" b="1" dirty="0">
                <a:solidFill>
                  <a:schemeClr val="bg1">
                    <a:lumMod val="50000"/>
                  </a:schemeClr>
                </a:solidFill>
                <a:effectLst/>
                <a:latin typeface="Arial"/>
                <a:ea typeface="Calibri"/>
                <a:cs typeface="Times New Roman"/>
              </a:rPr>
              <a:t>ind maps</a:t>
            </a:r>
            <a:endParaRPr lang="en-GB" sz="2000" dirty="0">
              <a:solidFill>
                <a:schemeClr val="bg1">
                  <a:lumMod val="50000"/>
                </a:schemeClr>
              </a:solidFill>
              <a:effectLst/>
              <a:ea typeface="Calibri"/>
              <a:cs typeface="Times New Roman"/>
            </a:endParaRPr>
          </a:p>
        </p:txBody>
      </p:sp>
      <p:sp>
        <p:nvSpPr>
          <p:cNvPr id="18" name="Rectangle 19"/>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0" name="Rectangle 28"/>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br>
              <a:rPr kumimoji="0" lang="en-GB" altLang="en-US" sz="1100" b="0" i="0" u="none" strike="noStrike" cap="none" normalizeH="0" baseline="0">
                <a:ln>
                  <a:noFill/>
                </a:ln>
                <a:solidFill>
                  <a:schemeClr val="tx1"/>
                </a:solidFill>
                <a:effectLst/>
                <a:latin typeface="Arial" pitchFamily="34" charset="0"/>
                <a:cs typeface="Arial" pitchFamily="34" charset="0"/>
              </a:rPr>
            </a:br>
            <a:endParaRPr kumimoji="0" lang="en-GB" altLang="en-US" sz="1800" b="0" i="0" u="none" strike="noStrike" cap="none" normalizeH="0" baseline="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itchFamily="34" charset="0"/>
              <a:cs typeface="Arial" pitchFamily="34" charset="0"/>
            </a:endParaRPr>
          </a:p>
        </p:txBody>
      </p:sp>
      <p:sp>
        <p:nvSpPr>
          <p:cNvPr id="21" name="Rectangle 30"/>
          <p:cNvSpPr>
            <a:spLocks noChangeArrowheads="1"/>
          </p:cNvSpPr>
          <p:nvPr/>
        </p:nvSpPr>
        <p:spPr bwMode="auto">
          <a:xfrm>
            <a:off x="0" y="4572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24" name="Title 2"/>
          <p:cNvSpPr txBox="1">
            <a:spLocks/>
          </p:cNvSpPr>
          <p:nvPr/>
        </p:nvSpPr>
        <p:spPr>
          <a:xfrm>
            <a:off x="29051" y="50577"/>
            <a:ext cx="9144000" cy="597768"/>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a:lnSpc>
                <a:spcPts val="3800"/>
              </a:lnSpc>
            </a:pPr>
            <a:r>
              <a:rPr lang="en-GB" sz="3400" dirty="0">
                <a:solidFill>
                  <a:srgbClr val="007DC3"/>
                </a:solidFill>
                <a:effectLst/>
              </a:rPr>
              <a:t>Spotting Opportunity: Change</a:t>
            </a:r>
          </a:p>
        </p:txBody>
      </p:sp>
      <p:pic>
        <p:nvPicPr>
          <p:cNvPr id="1027" name="Picture 3" descr="K:\Editorial\BCSE\610 Business &amp; Management\Burns - New Venture Creation\2e\Website\FINAL Website materials\powerpoints and workbook january\formatted\photoshop\134505 cop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94633" y="4648533"/>
            <a:ext cx="802981" cy="1000338"/>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4846028" y="6304002"/>
            <a:ext cx="1547119" cy="553998"/>
          </a:xfrm>
          <a:prstGeom prst="rect">
            <a:avLst/>
          </a:prstGeom>
        </p:spPr>
        <p:txBody>
          <a:bodyPr wrap="square">
            <a:spAutoFit/>
          </a:bodyPr>
          <a:lstStyle/>
          <a:p>
            <a:br>
              <a:rPr lang="en-GB" sz="1000" dirty="0"/>
            </a:br>
            <a:r>
              <a:rPr lang="en-GB" sz="1000" i="1" dirty="0">
                <a:solidFill>
                  <a:srgbClr val="8A8AA3"/>
                </a:solidFill>
              </a:rPr>
              <a:t>Getty Images/ </a:t>
            </a:r>
            <a:r>
              <a:rPr lang="en-GB" sz="1000" i="1" dirty="0" err="1">
                <a:solidFill>
                  <a:srgbClr val="8A8AA3"/>
                </a:solidFill>
              </a:rPr>
              <a:t>iStockphoto</a:t>
            </a:r>
            <a:r>
              <a:rPr lang="en-GB" sz="1000" i="1" dirty="0">
                <a:solidFill>
                  <a:srgbClr val="8A8AA3"/>
                </a:solidFill>
              </a:rPr>
              <a:t>/</a:t>
            </a:r>
            <a:r>
              <a:rPr lang="en-GB" sz="1000" i="1" dirty="0" err="1">
                <a:solidFill>
                  <a:srgbClr val="8A8AA3"/>
                </a:solidFill>
              </a:rPr>
              <a:t>Samohin</a:t>
            </a:r>
            <a:endParaRPr lang="en-GB" sz="1000" i="1" dirty="0">
              <a:solidFill>
                <a:srgbClr val="8A8AA3"/>
              </a:solidFill>
            </a:endParaRPr>
          </a:p>
        </p:txBody>
      </p:sp>
    </p:spTree>
    <p:extLst>
      <p:ext uri="{BB962C8B-B14F-4D97-AF65-F5344CB8AC3E}">
        <p14:creationId xmlns:p14="http://schemas.microsoft.com/office/powerpoint/2010/main" val="1328554476"/>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dissolv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ssolve">
                                      <p:cBhvr>
                                        <p:cTn id="12" dur="500"/>
                                        <p:tgtEl>
                                          <p:spTgt spid="7"/>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ssolv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dissolve">
                                      <p:cBhvr>
                                        <p:cTn id="20" dur="500"/>
                                        <p:tgtEl>
                                          <p:spTgt spid="8"/>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dissolv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dissolve">
                                      <p:cBhvr>
                                        <p:cTn id="28" dur="500"/>
                                        <p:tgtEl>
                                          <p:spTgt spid="3"/>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dissolve">
                                      <p:cBhvr>
                                        <p:cTn id="31" dur="5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9" presetClass="entr" presetSubtype="0" fill="hold" nodeType="clickEffect">
                                  <p:stCondLst>
                                    <p:cond delay="0"/>
                                  </p:stCondLst>
                                  <p:childTnLst>
                                    <p:set>
                                      <p:cBhvr>
                                        <p:cTn id="35" dur="1" fill="hold">
                                          <p:stCondLst>
                                            <p:cond delay="0"/>
                                          </p:stCondLst>
                                        </p:cTn>
                                        <p:tgtEl>
                                          <p:spTgt spid="1027"/>
                                        </p:tgtEl>
                                        <p:attrNameLst>
                                          <p:attrName>style.visibility</p:attrName>
                                        </p:attrNameLst>
                                      </p:cBhvr>
                                      <p:to>
                                        <p:strVal val="visible"/>
                                      </p:to>
                                    </p:set>
                                    <p:animEffect transition="in" filter="dissolve">
                                      <p:cBhvr>
                                        <p:cTn id="36" dur="500"/>
                                        <p:tgtEl>
                                          <p:spTgt spid="1027"/>
                                        </p:tgtEl>
                                      </p:cBhvr>
                                    </p:animEffect>
                                  </p:childTnLst>
                                </p:cTn>
                              </p:par>
                              <p:par>
                                <p:cTn id="37" presetID="9" presetClass="entr" presetSubtype="0"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dissolve">
                                      <p:cBhvr>
                                        <p:cTn id="39" dur="500"/>
                                        <p:tgtEl>
                                          <p:spTgt spid="11"/>
                                        </p:tgtEl>
                                      </p:cBhvr>
                                    </p:animEffect>
                                  </p:childTnLst>
                                </p:cTn>
                              </p:par>
                              <p:par>
                                <p:cTn id="40" presetID="9" presetClass="entr" presetSubtype="0" fill="hold" grpId="0"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dissolve">
                                      <p:cBhvr>
                                        <p:cTn id="4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
          <p:cNvSpPr txBox="1"/>
          <p:nvPr/>
        </p:nvSpPr>
        <p:spPr>
          <a:xfrm>
            <a:off x="946737" y="1023124"/>
            <a:ext cx="7056784" cy="716324"/>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1"/>
          </a:lnRef>
          <a:fillRef idx="1001">
            <a:schemeClr val="dk2"/>
          </a:fillRef>
          <a:effectRef idx="3">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endParaRPr lang="en-US" sz="1200" b="1" dirty="0">
              <a:solidFill>
                <a:srgbClr val="FFFFFF"/>
              </a:solidFill>
              <a:effectLst/>
              <a:latin typeface="Arial"/>
              <a:ea typeface="Calibri"/>
              <a:cs typeface="Times New Roman"/>
            </a:endParaRPr>
          </a:p>
          <a:p>
            <a:pPr algn="ctr">
              <a:spcAft>
                <a:spcPts val="1000"/>
              </a:spcAft>
            </a:pPr>
            <a:r>
              <a:rPr lang="en-US" sz="2000" b="1" dirty="0">
                <a:solidFill>
                  <a:schemeClr val="bg1">
                    <a:lumMod val="50000"/>
                  </a:schemeClr>
                </a:solidFill>
                <a:effectLst/>
                <a:latin typeface="Arial"/>
                <a:ea typeface="Calibri"/>
                <a:cs typeface="Times New Roman"/>
              </a:rPr>
              <a:t>List attributes of product / service</a:t>
            </a:r>
            <a:endParaRPr lang="en-GB" sz="2000" dirty="0">
              <a:solidFill>
                <a:schemeClr val="bg1">
                  <a:lumMod val="50000"/>
                </a:schemeClr>
              </a:solidFill>
              <a:effectLst/>
              <a:ea typeface="Calibri"/>
              <a:cs typeface="Times New Roman"/>
            </a:endParaRPr>
          </a:p>
        </p:txBody>
      </p:sp>
      <p:sp>
        <p:nvSpPr>
          <p:cNvPr id="3" name="Down Arrow 2"/>
          <p:cNvSpPr/>
          <p:nvPr/>
        </p:nvSpPr>
        <p:spPr>
          <a:xfrm>
            <a:off x="4356042" y="3462465"/>
            <a:ext cx="350520" cy="180340"/>
          </a:xfrm>
          <a:prstGeom prst="downArrow">
            <a:avLst/>
          </a:prstGeom>
          <a:solidFill>
            <a:srgbClr val="007DC3"/>
          </a:solidFill>
          <a:ln>
            <a:noFill/>
          </a:ln>
          <a:effectLst/>
          <a:scene3d>
            <a:camera prst="orthographicFront">
              <a:rot lat="0" lon="0" rev="0"/>
            </a:camera>
            <a:lightRig rig="contrasting" dir="t">
              <a:rot lat="0" lon="0" rev="7800000"/>
            </a:lightRig>
          </a:scene3d>
          <a:sp3d>
            <a:bevelT w="139700" h="139700"/>
          </a:sp3d>
        </p:spPr>
        <p:style>
          <a:lnRef idx="0">
            <a:schemeClr val="accent6"/>
          </a:lnRef>
          <a:fillRef idx="1001">
            <a:schemeClr val="dk2"/>
          </a:fillRef>
          <a:effectRef idx="3">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 name="Down Arrow 4"/>
          <p:cNvSpPr/>
          <p:nvPr/>
        </p:nvSpPr>
        <p:spPr>
          <a:xfrm>
            <a:off x="4339177" y="1758002"/>
            <a:ext cx="350520" cy="180340"/>
          </a:xfrm>
          <a:prstGeom prst="downArrow">
            <a:avLst/>
          </a:prstGeom>
          <a:solidFill>
            <a:srgbClr val="007DC3"/>
          </a:solidFill>
          <a:ln>
            <a:noFill/>
          </a:ln>
          <a:effectLst/>
          <a:scene3d>
            <a:camera prst="orthographicFront">
              <a:rot lat="0" lon="0" rev="0"/>
            </a:camera>
            <a:lightRig rig="contrasting" dir="t">
              <a:rot lat="0" lon="0" rev="7800000"/>
            </a:lightRig>
          </a:scene3d>
          <a:sp3d>
            <a:bevelT w="139700" h="139700"/>
          </a:sp3d>
        </p:spPr>
        <p:style>
          <a:lnRef idx="1">
            <a:schemeClr val="accent6"/>
          </a:lnRef>
          <a:fillRef idx="1001">
            <a:schemeClr val="dk2"/>
          </a:fillRef>
          <a:effectRef idx="1">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6" name="Down Arrow 5"/>
          <p:cNvSpPr/>
          <p:nvPr/>
        </p:nvSpPr>
        <p:spPr>
          <a:xfrm>
            <a:off x="4339177" y="2593010"/>
            <a:ext cx="350520" cy="180340"/>
          </a:xfrm>
          <a:prstGeom prst="downArrow">
            <a:avLst/>
          </a:prstGeom>
          <a:solidFill>
            <a:srgbClr val="007DC3"/>
          </a:solidFill>
          <a:ln>
            <a:noFill/>
          </a:ln>
          <a:effectLst/>
          <a:scene3d>
            <a:camera prst="orthographicFront">
              <a:rot lat="0" lon="0" rev="0"/>
            </a:camera>
            <a:lightRig rig="contrasting" dir="t">
              <a:rot lat="0" lon="0" rev="7800000"/>
            </a:lightRig>
          </a:scene3d>
          <a:sp3d>
            <a:bevelT w="139700" h="139700"/>
          </a:sp3d>
        </p:spPr>
        <p:style>
          <a:lnRef idx="1">
            <a:schemeClr val="accent6"/>
          </a:lnRef>
          <a:fillRef idx="1001">
            <a:schemeClr val="dk2"/>
          </a:fillRef>
          <a:effectRef idx="1">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 name="Text Box 49"/>
          <p:cNvSpPr txBox="1"/>
          <p:nvPr/>
        </p:nvSpPr>
        <p:spPr>
          <a:xfrm>
            <a:off x="1043608" y="2158395"/>
            <a:ext cx="7056784" cy="500063"/>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1"/>
          </a:lnRef>
          <a:fillRef idx="1001">
            <a:schemeClr val="dk2"/>
          </a:fillRef>
          <a:effectRef idx="3">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1000"/>
              </a:spcAft>
            </a:pPr>
            <a:r>
              <a:rPr lang="en-US" sz="2000" b="1" dirty="0">
                <a:solidFill>
                  <a:schemeClr val="bg1">
                    <a:lumMod val="50000"/>
                  </a:schemeClr>
                </a:solidFill>
                <a:effectLst/>
                <a:latin typeface="Arial"/>
                <a:ea typeface="Calibri"/>
                <a:cs typeface="Times New Roman"/>
              </a:rPr>
              <a:t>Brainstorm how these attributes can be improved</a:t>
            </a:r>
            <a:endParaRPr lang="en-GB" sz="2000" dirty="0">
              <a:solidFill>
                <a:schemeClr val="bg1">
                  <a:lumMod val="50000"/>
                </a:schemeClr>
              </a:solidFill>
              <a:effectLst/>
              <a:ea typeface="Calibri"/>
              <a:cs typeface="Times New Roman"/>
            </a:endParaRPr>
          </a:p>
        </p:txBody>
      </p:sp>
      <p:sp>
        <p:nvSpPr>
          <p:cNvPr id="8" name="Text Box 50"/>
          <p:cNvSpPr txBox="1"/>
          <p:nvPr/>
        </p:nvSpPr>
        <p:spPr>
          <a:xfrm>
            <a:off x="1043608" y="2872982"/>
            <a:ext cx="7056784" cy="432384"/>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1"/>
          </a:lnRef>
          <a:fillRef idx="1001">
            <a:schemeClr val="dk2"/>
          </a:fillRef>
          <a:effectRef idx="3">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1000"/>
              </a:spcAft>
            </a:pPr>
            <a:r>
              <a:rPr lang="en-US" sz="2000" b="1" dirty="0">
                <a:solidFill>
                  <a:schemeClr val="bg1">
                    <a:lumMod val="50000"/>
                  </a:schemeClr>
                </a:solidFill>
                <a:effectLst/>
                <a:latin typeface="Arial"/>
                <a:ea typeface="Calibri"/>
                <a:cs typeface="Times New Roman"/>
              </a:rPr>
              <a:t>Develop &amp; refine opportunity using mind </a:t>
            </a:r>
            <a:r>
              <a:rPr lang="en-US" sz="2000" b="1" dirty="0">
                <a:solidFill>
                  <a:schemeClr val="bg1">
                    <a:lumMod val="50000"/>
                  </a:schemeClr>
                </a:solidFill>
                <a:latin typeface="Arial"/>
                <a:ea typeface="Calibri"/>
                <a:cs typeface="Times New Roman"/>
              </a:rPr>
              <a:t>m</a:t>
            </a:r>
            <a:r>
              <a:rPr lang="en-US" sz="2000" b="1" dirty="0">
                <a:solidFill>
                  <a:schemeClr val="bg1">
                    <a:lumMod val="50000"/>
                  </a:schemeClr>
                </a:solidFill>
                <a:effectLst/>
                <a:latin typeface="Arial"/>
                <a:ea typeface="Calibri"/>
                <a:cs typeface="Times New Roman"/>
              </a:rPr>
              <a:t>aps</a:t>
            </a:r>
            <a:endParaRPr lang="en-GB" sz="2000" dirty="0">
              <a:solidFill>
                <a:schemeClr val="bg1">
                  <a:lumMod val="50000"/>
                </a:schemeClr>
              </a:solidFill>
              <a:effectLst/>
              <a:ea typeface="Calibri"/>
              <a:cs typeface="Times New Roman"/>
            </a:endParaRPr>
          </a:p>
        </p:txBody>
      </p:sp>
      <p:sp>
        <p:nvSpPr>
          <p:cNvPr id="18" name="Rectangle 19"/>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0" name="Rectangle 28"/>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br>
              <a:rPr kumimoji="0" lang="en-GB" altLang="en-US" sz="1100" b="0" i="0" u="none" strike="noStrike" cap="none" normalizeH="0" baseline="0">
                <a:ln>
                  <a:noFill/>
                </a:ln>
                <a:solidFill>
                  <a:schemeClr val="tx1"/>
                </a:solidFill>
                <a:effectLst/>
                <a:latin typeface="Arial" pitchFamily="34" charset="0"/>
                <a:cs typeface="Arial" pitchFamily="34" charset="0"/>
              </a:rPr>
            </a:br>
            <a:endParaRPr kumimoji="0" lang="en-GB" altLang="en-US" sz="1800" b="0" i="0" u="none" strike="noStrike" cap="none" normalizeH="0" baseline="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itchFamily="34" charset="0"/>
              <a:cs typeface="Arial" pitchFamily="34" charset="0"/>
            </a:endParaRPr>
          </a:p>
        </p:txBody>
      </p:sp>
      <p:sp>
        <p:nvSpPr>
          <p:cNvPr id="21" name="Rectangle 30"/>
          <p:cNvSpPr>
            <a:spLocks noChangeArrowheads="1"/>
          </p:cNvSpPr>
          <p:nvPr/>
        </p:nvSpPr>
        <p:spPr bwMode="auto">
          <a:xfrm>
            <a:off x="0" y="4572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23" name="Title 2"/>
          <p:cNvSpPr txBox="1">
            <a:spLocks/>
          </p:cNvSpPr>
          <p:nvPr/>
        </p:nvSpPr>
        <p:spPr>
          <a:xfrm>
            <a:off x="0" y="294185"/>
            <a:ext cx="9144000" cy="597768"/>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a:lnSpc>
                <a:spcPts val="3800"/>
              </a:lnSpc>
            </a:pPr>
            <a:r>
              <a:rPr lang="en-GB" sz="3400" dirty="0">
                <a:solidFill>
                  <a:srgbClr val="007DC3"/>
                </a:solidFill>
                <a:effectLst/>
              </a:rPr>
              <a:t>Spotting Opportunity: Inadequate Products</a:t>
            </a:r>
          </a:p>
        </p:txBody>
      </p:sp>
      <p:pic>
        <p:nvPicPr>
          <p:cNvPr id="13" name="Picture 3" descr="K:\Editorial\BCSE\610 Business &amp; Management\Burns - New Venture Creation\2e\Website\FINAL Website materials\powerpoints and workbook january\formatted\photoshop\134505 cop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12946" y="3799904"/>
            <a:ext cx="802981" cy="1301021"/>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p:cNvSpPr/>
          <p:nvPr/>
        </p:nvSpPr>
        <p:spPr>
          <a:xfrm>
            <a:off x="3827491" y="6299648"/>
            <a:ext cx="1547119" cy="553998"/>
          </a:xfrm>
          <a:prstGeom prst="rect">
            <a:avLst/>
          </a:prstGeom>
        </p:spPr>
        <p:txBody>
          <a:bodyPr wrap="square">
            <a:spAutoFit/>
          </a:bodyPr>
          <a:lstStyle/>
          <a:p>
            <a:br>
              <a:rPr lang="en-GB" sz="1000" dirty="0"/>
            </a:br>
            <a:r>
              <a:rPr lang="en-GB" sz="1000" i="1" dirty="0">
                <a:solidFill>
                  <a:srgbClr val="8A8AA3"/>
                </a:solidFill>
              </a:rPr>
              <a:t>Getty Images/ </a:t>
            </a:r>
            <a:r>
              <a:rPr lang="en-GB" sz="1000" i="1" dirty="0" err="1">
                <a:solidFill>
                  <a:srgbClr val="8A8AA3"/>
                </a:solidFill>
              </a:rPr>
              <a:t>iStockphoto</a:t>
            </a:r>
            <a:r>
              <a:rPr lang="en-GB" sz="1000" i="1" dirty="0">
                <a:solidFill>
                  <a:srgbClr val="8A8AA3"/>
                </a:solidFill>
              </a:rPr>
              <a:t>/</a:t>
            </a:r>
            <a:r>
              <a:rPr lang="en-GB" sz="1000" i="1" dirty="0" err="1">
                <a:solidFill>
                  <a:srgbClr val="8A8AA3"/>
                </a:solidFill>
              </a:rPr>
              <a:t>Samohin</a:t>
            </a:r>
            <a:endParaRPr lang="en-GB" sz="1000" i="1" dirty="0">
              <a:solidFill>
                <a:srgbClr val="8A8AA3"/>
              </a:solidFill>
            </a:endParaRPr>
          </a:p>
        </p:txBody>
      </p:sp>
    </p:spTree>
    <p:extLst>
      <p:ext uri="{BB962C8B-B14F-4D97-AF65-F5344CB8AC3E}">
        <p14:creationId xmlns:p14="http://schemas.microsoft.com/office/powerpoint/2010/main" val="3105287258"/>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ssolve">
                                      <p:cBhvr>
                                        <p:cTn id="12" dur="500"/>
                                        <p:tgtEl>
                                          <p:spTgt spid="7"/>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ssolv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dissolve">
                                      <p:cBhvr>
                                        <p:cTn id="20" dur="500"/>
                                        <p:tgtEl>
                                          <p:spTgt spid="8"/>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dissolv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dissolve">
                                      <p:cBhvr>
                                        <p:cTn id="28" dur="500"/>
                                        <p:tgtEl>
                                          <p:spTgt spid="3"/>
                                        </p:tgtEl>
                                      </p:cBhvr>
                                    </p:animEffect>
                                  </p:childTnLst>
                                </p:cTn>
                              </p:par>
                              <p:par>
                                <p:cTn id="29" presetID="9" presetClass="entr" presetSubtype="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dissolve">
                                      <p:cBhvr>
                                        <p:cTn id="31" dur="500"/>
                                        <p:tgtEl>
                                          <p:spTgt spid="13"/>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dissolve">
                                      <p:cBhvr>
                                        <p:cTn id="3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5" grpId="0" animBg="1"/>
      <p:bldP spid="6" grpId="0" animBg="1"/>
      <p:bldP spid="7" grpId="0"/>
      <p:bldP spid="8"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
          <p:cNvSpPr txBox="1"/>
          <p:nvPr/>
        </p:nvSpPr>
        <p:spPr>
          <a:xfrm>
            <a:off x="1043608" y="1459632"/>
            <a:ext cx="7056784" cy="45720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1"/>
          </a:lnRef>
          <a:fillRef idx="1001">
            <a:schemeClr val="dk2"/>
          </a:fillRef>
          <a:effectRef idx="3">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1000"/>
              </a:spcAft>
            </a:pPr>
            <a:r>
              <a:rPr lang="en-US" sz="2000" b="1" dirty="0">
                <a:solidFill>
                  <a:schemeClr val="bg1">
                    <a:lumMod val="50000"/>
                  </a:schemeClr>
                </a:solidFill>
                <a:effectLst/>
                <a:latin typeface="Arial"/>
                <a:ea typeface="Calibri"/>
                <a:cs typeface="Times New Roman"/>
              </a:rPr>
              <a:t>List attributes of product / service</a:t>
            </a:r>
            <a:endParaRPr lang="en-GB" sz="2000" dirty="0">
              <a:solidFill>
                <a:schemeClr val="bg1">
                  <a:lumMod val="50000"/>
                </a:schemeClr>
              </a:solidFill>
              <a:effectLst/>
              <a:ea typeface="Calibri"/>
              <a:cs typeface="Times New Roman"/>
            </a:endParaRPr>
          </a:p>
        </p:txBody>
      </p:sp>
      <p:sp>
        <p:nvSpPr>
          <p:cNvPr id="3" name="Down Arrow 2"/>
          <p:cNvSpPr/>
          <p:nvPr/>
        </p:nvSpPr>
        <p:spPr>
          <a:xfrm>
            <a:off x="4339178" y="3752716"/>
            <a:ext cx="350520" cy="180340"/>
          </a:xfrm>
          <a:prstGeom prst="downArrow">
            <a:avLst/>
          </a:prstGeom>
          <a:solidFill>
            <a:srgbClr val="007DC3"/>
          </a:solidFill>
          <a:ln>
            <a:noFill/>
          </a:ln>
          <a:effectLst/>
          <a:scene3d>
            <a:camera prst="orthographicFront">
              <a:rot lat="0" lon="0" rev="0"/>
            </a:camera>
            <a:lightRig rig="contrasting" dir="t">
              <a:rot lat="0" lon="0" rev="7800000"/>
            </a:lightRig>
          </a:scene3d>
          <a:sp3d>
            <a:bevelT w="139700" h="139700"/>
          </a:sp3d>
        </p:spPr>
        <p:style>
          <a:lnRef idx="0">
            <a:schemeClr val="accent6"/>
          </a:lnRef>
          <a:fillRef idx="1001">
            <a:schemeClr val="dk2"/>
          </a:fillRef>
          <a:effectRef idx="3">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 name="Down Arrow 4"/>
          <p:cNvSpPr/>
          <p:nvPr/>
        </p:nvSpPr>
        <p:spPr>
          <a:xfrm>
            <a:off x="4339178" y="1952516"/>
            <a:ext cx="350520" cy="180340"/>
          </a:xfrm>
          <a:prstGeom prst="downArrow">
            <a:avLst/>
          </a:prstGeom>
          <a:solidFill>
            <a:srgbClr val="007DC3"/>
          </a:solidFill>
          <a:ln>
            <a:noFill/>
          </a:ln>
          <a:effectLst/>
          <a:scene3d>
            <a:camera prst="orthographicFront">
              <a:rot lat="0" lon="0" rev="0"/>
            </a:camera>
            <a:lightRig rig="contrasting" dir="t">
              <a:rot lat="0" lon="0" rev="7800000"/>
            </a:lightRig>
          </a:scene3d>
          <a:sp3d>
            <a:bevelT w="139700" h="139700"/>
          </a:sp3d>
        </p:spPr>
        <p:style>
          <a:lnRef idx="1">
            <a:schemeClr val="accent6"/>
          </a:lnRef>
          <a:fillRef idx="1001">
            <a:schemeClr val="dk2"/>
          </a:fillRef>
          <a:effectRef idx="1">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6" name="Down Arrow 5"/>
          <p:cNvSpPr/>
          <p:nvPr/>
        </p:nvSpPr>
        <p:spPr>
          <a:xfrm>
            <a:off x="4339178" y="2960628"/>
            <a:ext cx="350520" cy="180340"/>
          </a:xfrm>
          <a:prstGeom prst="downArrow">
            <a:avLst/>
          </a:prstGeom>
          <a:solidFill>
            <a:srgbClr val="007DC3"/>
          </a:solidFill>
          <a:ln>
            <a:noFill/>
          </a:ln>
          <a:effectLst/>
          <a:scene3d>
            <a:camera prst="orthographicFront">
              <a:rot lat="0" lon="0" rev="0"/>
            </a:camera>
            <a:lightRig rig="contrasting" dir="t">
              <a:rot lat="0" lon="0" rev="7800000"/>
            </a:lightRig>
          </a:scene3d>
          <a:sp3d>
            <a:bevelT w="139700" h="139700"/>
          </a:sp3d>
        </p:spPr>
        <p:style>
          <a:lnRef idx="1">
            <a:schemeClr val="accent6"/>
          </a:lnRef>
          <a:fillRef idx="1001">
            <a:schemeClr val="dk2"/>
          </a:fillRef>
          <a:effectRef idx="1">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 name="Text Box 49"/>
          <p:cNvSpPr txBox="1"/>
          <p:nvPr/>
        </p:nvSpPr>
        <p:spPr>
          <a:xfrm>
            <a:off x="1043608" y="2154421"/>
            <a:ext cx="7056784" cy="770523"/>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1"/>
          </a:lnRef>
          <a:fillRef idx="1001">
            <a:schemeClr val="dk2"/>
          </a:fillRef>
          <a:effectRef idx="3">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1000"/>
              </a:spcAft>
            </a:pPr>
            <a:r>
              <a:rPr lang="en-US" sz="2000" b="1" dirty="0">
                <a:solidFill>
                  <a:schemeClr val="bg1">
                    <a:lumMod val="50000"/>
                  </a:schemeClr>
                </a:solidFill>
                <a:effectLst/>
                <a:latin typeface="Arial"/>
                <a:ea typeface="Calibri"/>
                <a:cs typeface="Times New Roman"/>
              </a:rPr>
              <a:t>Brainstorm the dimensions onto which these attributes might be mapped</a:t>
            </a:r>
            <a:endParaRPr lang="en-GB" sz="2000" dirty="0">
              <a:solidFill>
                <a:schemeClr val="bg1">
                  <a:lumMod val="50000"/>
                </a:schemeClr>
              </a:solidFill>
              <a:effectLst/>
              <a:ea typeface="Calibri"/>
              <a:cs typeface="Times New Roman"/>
            </a:endParaRPr>
          </a:p>
        </p:txBody>
      </p:sp>
      <p:sp>
        <p:nvSpPr>
          <p:cNvPr id="8" name="Text Box 50"/>
          <p:cNvSpPr txBox="1"/>
          <p:nvPr/>
        </p:nvSpPr>
        <p:spPr>
          <a:xfrm>
            <a:off x="1106096" y="3216017"/>
            <a:ext cx="7056784" cy="50101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1"/>
          </a:lnRef>
          <a:fillRef idx="1001">
            <a:schemeClr val="dk2"/>
          </a:fillRef>
          <a:effectRef idx="3">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1000"/>
              </a:spcAft>
            </a:pPr>
            <a:r>
              <a:rPr lang="en-US" sz="2000" b="1" dirty="0">
                <a:solidFill>
                  <a:schemeClr val="bg1">
                    <a:lumMod val="50000"/>
                  </a:schemeClr>
                </a:solidFill>
                <a:effectLst/>
                <a:latin typeface="Arial"/>
                <a:ea typeface="Calibri"/>
                <a:cs typeface="Times New Roman"/>
              </a:rPr>
              <a:t>Identify the gaps in the mapping</a:t>
            </a:r>
            <a:endParaRPr lang="en-GB" sz="2000" dirty="0">
              <a:solidFill>
                <a:schemeClr val="bg1">
                  <a:lumMod val="50000"/>
                </a:schemeClr>
              </a:solidFill>
              <a:effectLst/>
              <a:ea typeface="Calibri"/>
              <a:cs typeface="Times New Roman"/>
            </a:endParaRPr>
          </a:p>
        </p:txBody>
      </p:sp>
      <p:sp>
        <p:nvSpPr>
          <p:cNvPr id="18" name="Rectangle 19"/>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0" name="Rectangle 28"/>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br>
              <a:rPr kumimoji="0" lang="en-GB" altLang="en-US" sz="1100" b="0" i="0" u="none" strike="noStrike" cap="none" normalizeH="0" baseline="0">
                <a:ln>
                  <a:noFill/>
                </a:ln>
                <a:solidFill>
                  <a:schemeClr val="tx1"/>
                </a:solidFill>
                <a:effectLst/>
                <a:latin typeface="Arial" pitchFamily="34" charset="0"/>
                <a:cs typeface="Arial" pitchFamily="34" charset="0"/>
              </a:rPr>
            </a:br>
            <a:endParaRPr kumimoji="0" lang="en-GB" altLang="en-US" sz="1800" b="0" i="0" u="none" strike="noStrike" cap="none" normalizeH="0" baseline="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itchFamily="34" charset="0"/>
              <a:cs typeface="Arial" pitchFamily="34" charset="0"/>
            </a:endParaRPr>
          </a:p>
        </p:txBody>
      </p:sp>
      <p:sp>
        <p:nvSpPr>
          <p:cNvPr id="21" name="Rectangle 30"/>
          <p:cNvSpPr>
            <a:spLocks noChangeArrowheads="1"/>
          </p:cNvSpPr>
          <p:nvPr/>
        </p:nvSpPr>
        <p:spPr bwMode="auto">
          <a:xfrm>
            <a:off x="0" y="4572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23" name="Title 2"/>
          <p:cNvSpPr txBox="1">
            <a:spLocks/>
          </p:cNvSpPr>
          <p:nvPr/>
        </p:nvSpPr>
        <p:spPr>
          <a:xfrm>
            <a:off x="62488" y="117279"/>
            <a:ext cx="9144000" cy="1104759"/>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a:lnSpc>
                <a:spcPts val="3800"/>
              </a:lnSpc>
            </a:pPr>
            <a:r>
              <a:rPr lang="en-GB" sz="3400" dirty="0">
                <a:solidFill>
                  <a:srgbClr val="007DC3"/>
                </a:solidFill>
                <a:effectLst/>
              </a:rPr>
              <a:t>Spotting opportunity: Gap analysis</a:t>
            </a:r>
          </a:p>
          <a:p>
            <a:pPr>
              <a:lnSpc>
                <a:spcPts val="3800"/>
              </a:lnSpc>
            </a:pPr>
            <a:r>
              <a:rPr lang="en-GB" sz="3200" dirty="0">
                <a:solidFill>
                  <a:srgbClr val="007DC3"/>
                </a:solidFill>
                <a:effectLst/>
              </a:rPr>
              <a:t>Exploring Existing Products</a:t>
            </a:r>
          </a:p>
        </p:txBody>
      </p:sp>
      <p:sp>
        <p:nvSpPr>
          <p:cNvPr id="14" name="Text Box 50"/>
          <p:cNvSpPr txBox="1"/>
          <p:nvPr/>
        </p:nvSpPr>
        <p:spPr>
          <a:xfrm>
            <a:off x="1043608" y="3925147"/>
            <a:ext cx="7056784" cy="51196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1"/>
          </a:lnRef>
          <a:fillRef idx="1001">
            <a:schemeClr val="dk2"/>
          </a:fillRef>
          <a:effectRef idx="3">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1000"/>
              </a:spcAft>
            </a:pPr>
            <a:r>
              <a:rPr lang="en-US" sz="2000" b="1" dirty="0">
                <a:solidFill>
                  <a:schemeClr val="bg1">
                    <a:lumMod val="50000"/>
                  </a:schemeClr>
                </a:solidFill>
                <a:effectLst/>
                <a:latin typeface="Arial"/>
                <a:ea typeface="Calibri"/>
                <a:cs typeface="Times New Roman"/>
              </a:rPr>
              <a:t>Verify dimensions &amp; gaps using market research</a:t>
            </a:r>
            <a:endParaRPr lang="en-GB" sz="2000" dirty="0">
              <a:solidFill>
                <a:schemeClr val="bg1">
                  <a:lumMod val="50000"/>
                </a:schemeClr>
              </a:solidFill>
              <a:effectLst/>
              <a:ea typeface="Calibri"/>
              <a:cs typeface="Times New Roman"/>
            </a:endParaRPr>
          </a:p>
        </p:txBody>
      </p:sp>
      <p:sp>
        <p:nvSpPr>
          <p:cNvPr id="15" name="Down Arrow 14"/>
          <p:cNvSpPr/>
          <p:nvPr/>
        </p:nvSpPr>
        <p:spPr>
          <a:xfrm>
            <a:off x="4339178" y="4393223"/>
            <a:ext cx="350520" cy="180340"/>
          </a:xfrm>
          <a:prstGeom prst="downArrow">
            <a:avLst/>
          </a:prstGeom>
          <a:solidFill>
            <a:srgbClr val="007DC3"/>
          </a:solidFill>
          <a:ln>
            <a:noFill/>
          </a:ln>
          <a:effectLst/>
          <a:scene3d>
            <a:camera prst="orthographicFront">
              <a:rot lat="0" lon="0" rev="0"/>
            </a:camera>
            <a:lightRig rig="contrasting" dir="t">
              <a:rot lat="0" lon="0" rev="7800000"/>
            </a:lightRig>
          </a:scene3d>
          <a:sp3d>
            <a:bevelT w="139700" h="139700"/>
          </a:sp3d>
        </p:spPr>
        <p:style>
          <a:lnRef idx="0">
            <a:schemeClr val="accent6"/>
          </a:lnRef>
          <a:fillRef idx="1001">
            <a:schemeClr val="dk2"/>
          </a:fillRef>
          <a:effectRef idx="3">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16" name="Picture 3" descr="K:\Editorial\BCSE\610 Business &amp; Management\Burns - New Venture Creation\2e\Website\FINAL Website materials\powerpoints and workbook january\formatted\photoshop\134505 cop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61976" y="4659644"/>
            <a:ext cx="802981" cy="103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1141399"/>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dissolv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ssolve">
                                      <p:cBhvr>
                                        <p:cTn id="12" dur="500"/>
                                        <p:tgtEl>
                                          <p:spTgt spid="7"/>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ssolv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dissolve">
                                      <p:cBhvr>
                                        <p:cTn id="20" dur="500"/>
                                        <p:tgtEl>
                                          <p:spTgt spid="8"/>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dissolv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dissolve">
                                      <p:cBhvr>
                                        <p:cTn id="28" dur="500"/>
                                        <p:tgtEl>
                                          <p:spTgt spid="14"/>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dissolve">
                                      <p:cBhvr>
                                        <p:cTn id="31" dur="500"/>
                                        <p:tgtEl>
                                          <p:spTgt spid="3"/>
                                        </p:tgtEl>
                                      </p:cBhvr>
                                    </p:animEffect>
                                  </p:childTnLst>
                                </p:cTn>
                              </p:par>
                            </p:childTnLst>
                          </p:cTn>
                        </p:par>
                      </p:childTnLst>
                    </p:cTn>
                  </p:par>
                  <p:par>
                    <p:cTn id="32" fill="hold">
                      <p:stCondLst>
                        <p:cond delay="indefinite"/>
                      </p:stCondLst>
                      <p:childTnLst>
                        <p:par>
                          <p:cTn id="33" fill="hold">
                            <p:stCondLst>
                              <p:cond delay="0"/>
                            </p:stCondLst>
                            <p:childTnLst>
                              <p:par>
                                <p:cTn id="34" presetID="9" presetClass="entr" presetSubtype="0" fill="hold" grpId="0" nodeType="click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dissolve">
                                      <p:cBhvr>
                                        <p:cTn id="36" dur="500"/>
                                        <p:tgtEl>
                                          <p:spTgt spid="15"/>
                                        </p:tgtEl>
                                      </p:cBhvr>
                                    </p:animEffect>
                                  </p:childTnLst>
                                </p:cTn>
                              </p:par>
                              <p:par>
                                <p:cTn id="37" presetID="9" presetClass="entr" presetSubtype="0"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dissolve">
                                      <p:cBhvr>
                                        <p:cTn id="3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p:bldP spid="8" grpId="0"/>
      <p:bldP spid="14" grpId="0"/>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5731" name="Rectangle 3"/>
          <p:cNvSpPr>
            <a:spLocks noGrp="1" noChangeArrowheads="1"/>
          </p:cNvSpPr>
          <p:nvPr>
            <p:ph idx="1"/>
          </p:nvPr>
        </p:nvSpPr>
        <p:spPr>
          <a:xfrm>
            <a:off x="457201" y="971430"/>
            <a:ext cx="8229600" cy="4104233"/>
          </a:xfrm>
        </p:spPr>
        <p:txBody>
          <a:bodyPr lIns="92075" tIns="46038" rIns="92075" bIns="46038">
            <a:normAutofit/>
          </a:bodyPr>
          <a:lstStyle/>
          <a:p>
            <a:pPr marL="533400" indent="-533400">
              <a:spcBef>
                <a:spcPct val="0"/>
              </a:spcBef>
              <a:spcAft>
                <a:spcPct val="30000"/>
              </a:spcAft>
              <a:buClr>
                <a:schemeClr val="bg1">
                  <a:lumMod val="50000"/>
                </a:schemeClr>
              </a:buClr>
              <a:buFontTx/>
              <a:buAutoNum type="arabicPeriod"/>
            </a:pPr>
            <a:r>
              <a:rPr lang="en-GB" altLang="en-US" sz="2400" dirty="0"/>
              <a:t>Analyse opportunities, internally &amp; externally. Innovate for NOW - timing is everything</a:t>
            </a:r>
          </a:p>
          <a:p>
            <a:pPr marL="533400" indent="-533400">
              <a:spcBef>
                <a:spcPct val="0"/>
              </a:spcBef>
              <a:spcAft>
                <a:spcPts val="1200"/>
              </a:spcAft>
              <a:buClr>
                <a:schemeClr val="bg1">
                  <a:lumMod val="50000"/>
                </a:schemeClr>
              </a:buClr>
              <a:buFontTx/>
              <a:buAutoNum type="arabicPeriod"/>
            </a:pPr>
            <a:r>
              <a:rPr lang="en-GB" altLang="en-US" sz="2400" dirty="0"/>
              <a:t>Innovation is conceptual &amp; perceptual, so look at financial implications &amp; analyse whether it meets the opportunity</a:t>
            </a:r>
          </a:p>
          <a:p>
            <a:pPr marL="533400" indent="-533400">
              <a:spcBef>
                <a:spcPct val="0"/>
              </a:spcBef>
              <a:spcAft>
                <a:spcPct val="50000"/>
              </a:spcAft>
              <a:buClr>
                <a:schemeClr val="bg1">
                  <a:lumMod val="50000"/>
                </a:schemeClr>
              </a:buClr>
              <a:buFontTx/>
              <a:buAutoNum type="arabicPeriod"/>
            </a:pPr>
            <a:r>
              <a:rPr lang="en-GB" altLang="en-US" sz="2400" dirty="0"/>
              <a:t>Keep innovation simple - KISS!</a:t>
            </a:r>
          </a:p>
          <a:p>
            <a:pPr marL="457200" indent="-457200">
              <a:spcAft>
                <a:spcPct val="30000"/>
              </a:spcAft>
              <a:buClr>
                <a:schemeClr val="bg1">
                  <a:lumMod val="50000"/>
                </a:schemeClr>
              </a:buClr>
              <a:buFont typeface="+mj-lt"/>
              <a:buAutoNum type="arabicPeriod" startAt="4"/>
            </a:pPr>
            <a:r>
              <a:rPr lang="en-GB" altLang="en-US" sz="2400" dirty="0"/>
              <a:t>Start small, take an incremental approach</a:t>
            </a:r>
          </a:p>
          <a:p>
            <a:pPr marL="457200" indent="-457200">
              <a:spcAft>
                <a:spcPct val="30000"/>
              </a:spcAft>
              <a:buClr>
                <a:schemeClr val="bg1">
                  <a:lumMod val="50000"/>
                </a:schemeClr>
              </a:buClr>
              <a:buFont typeface="+mj-lt"/>
              <a:buAutoNum type="arabicPeriod" startAt="4"/>
            </a:pPr>
            <a:r>
              <a:rPr lang="en-GB" altLang="en-US" sz="2400" dirty="0"/>
              <a:t>Think long term - aim at market leadership &amp; dominate the competition as soon as possible</a:t>
            </a:r>
          </a:p>
        </p:txBody>
      </p:sp>
      <p:sp>
        <p:nvSpPr>
          <p:cNvPr id="30724" name="TextBox 1"/>
          <p:cNvSpPr txBox="1">
            <a:spLocks noChangeArrowheads="1"/>
          </p:cNvSpPr>
          <p:nvPr/>
        </p:nvSpPr>
        <p:spPr bwMode="auto">
          <a:xfrm>
            <a:off x="3995936" y="5210833"/>
            <a:ext cx="50405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GB" altLang="en-US" sz="1200" b="1" i="1" dirty="0">
                <a:solidFill>
                  <a:srgbClr val="8A8AA3"/>
                </a:solidFill>
              </a:rPr>
              <a:t>See </a:t>
            </a:r>
            <a:r>
              <a:rPr lang="en-GB" altLang="en-US" sz="1200" b="1" i="1" dirty="0" err="1">
                <a:solidFill>
                  <a:srgbClr val="8A8AA3"/>
                </a:solidFill>
              </a:rPr>
              <a:t>Drucker</a:t>
            </a:r>
            <a:r>
              <a:rPr lang="en-GB" altLang="en-US" sz="1200" b="1" i="1" dirty="0">
                <a:solidFill>
                  <a:srgbClr val="8A8AA3"/>
                </a:solidFill>
              </a:rPr>
              <a:t>, P. (1985) Innovation and Entrepreneurship: Practice and Principles, London: Heinemann</a:t>
            </a:r>
          </a:p>
        </p:txBody>
      </p:sp>
      <p:sp>
        <p:nvSpPr>
          <p:cNvPr id="7" name="Title 2"/>
          <p:cNvSpPr txBox="1">
            <a:spLocks/>
          </p:cNvSpPr>
          <p:nvPr/>
        </p:nvSpPr>
        <p:spPr>
          <a:xfrm>
            <a:off x="457200" y="69365"/>
            <a:ext cx="8229600" cy="75632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600" dirty="0">
                <a:solidFill>
                  <a:srgbClr val="007DC3"/>
                </a:solidFill>
                <a:effectLst/>
              </a:rPr>
              <a:t>Innovation</a:t>
            </a:r>
          </a:p>
        </p:txBody>
      </p:sp>
    </p:spTree>
    <p:extLst>
      <p:ext uri="{BB962C8B-B14F-4D97-AF65-F5344CB8AC3E}">
        <p14:creationId xmlns:p14="http://schemas.microsoft.com/office/powerpoint/2010/main" val="1890120676"/>
      </p:ext>
    </p:extLst>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585731">
                                            <p:txEl>
                                              <p:pRg st="0" end="0"/>
                                            </p:txEl>
                                          </p:spTgt>
                                        </p:tgtEl>
                                        <p:attrNameLst>
                                          <p:attrName>style.visibility</p:attrName>
                                        </p:attrNameLst>
                                      </p:cBhvr>
                                      <p:to>
                                        <p:strVal val="visible"/>
                                      </p:to>
                                    </p:set>
                                    <p:animEffect transition="in" filter="dissolve">
                                      <p:cBhvr>
                                        <p:cTn id="7" dur="500"/>
                                        <p:tgtEl>
                                          <p:spTgt spid="58573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585731">
                                            <p:txEl>
                                              <p:pRg st="1" end="1"/>
                                            </p:txEl>
                                          </p:spTgt>
                                        </p:tgtEl>
                                        <p:attrNameLst>
                                          <p:attrName>style.visibility</p:attrName>
                                        </p:attrNameLst>
                                      </p:cBhvr>
                                      <p:to>
                                        <p:strVal val="visible"/>
                                      </p:to>
                                    </p:set>
                                    <p:animEffect transition="in" filter="dissolve">
                                      <p:cBhvr>
                                        <p:cTn id="12" dur="500"/>
                                        <p:tgtEl>
                                          <p:spTgt spid="58573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585731">
                                            <p:txEl>
                                              <p:pRg st="2" end="2"/>
                                            </p:txEl>
                                          </p:spTgt>
                                        </p:tgtEl>
                                        <p:attrNameLst>
                                          <p:attrName>style.visibility</p:attrName>
                                        </p:attrNameLst>
                                      </p:cBhvr>
                                      <p:to>
                                        <p:strVal val="visible"/>
                                      </p:to>
                                    </p:set>
                                    <p:animEffect transition="in" filter="dissolve">
                                      <p:cBhvr>
                                        <p:cTn id="17" dur="500"/>
                                        <p:tgtEl>
                                          <p:spTgt spid="58573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585731">
                                            <p:txEl>
                                              <p:pRg st="3" end="3"/>
                                            </p:txEl>
                                          </p:spTgt>
                                        </p:tgtEl>
                                        <p:attrNameLst>
                                          <p:attrName>style.visibility</p:attrName>
                                        </p:attrNameLst>
                                      </p:cBhvr>
                                      <p:to>
                                        <p:strVal val="visible"/>
                                      </p:to>
                                    </p:set>
                                    <p:animEffect transition="in" filter="dissolve">
                                      <p:cBhvr>
                                        <p:cTn id="22" dur="500"/>
                                        <p:tgtEl>
                                          <p:spTgt spid="58573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585731">
                                            <p:txEl>
                                              <p:pRg st="4" end="4"/>
                                            </p:txEl>
                                          </p:spTgt>
                                        </p:tgtEl>
                                        <p:attrNameLst>
                                          <p:attrName>style.visibility</p:attrName>
                                        </p:attrNameLst>
                                      </p:cBhvr>
                                      <p:to>
                                        <p:strVal val="visible"/>
                                      </p:to>
                                    </p:set>
                                    <p:animEffect transition="in" filter="dissolve">
                                      <p:cBhvr>
                                        <p:cTn id="27" dur="500"/>
                                        <p:tgtEl>
                                          <p:spTgt spid="58573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bIns="39675" anchor="ct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GB" altLang="en-US"/>
          </a:p>
        </p:txBody>
      </p:sp>
      <p:sp>
        <p:nvSpPr>
          <p:cNvPr id="23555" name="Rectangle 4"/>
          <p:cNvSpPr>
            <a:spLocks noChangeArrowheads="1"/>
          </p:cNvSpPr>
          <p:nvPr/>
        </p:nvSpPr>
        <p:spPr bwMode="auto">
          <a:xfrm>
            <a:off x="7932" y="314391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bIns="39675" anchor="ct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GB" altLang="en-US"/>
          </a:p>
        </p:txBody>
      </p:sp>
      <p:sp>
        <p:nvSpPr>
          <p:cNvPr id="23556" name="Rectangle 5"/>
          <p:cNvSpPr>
            <a:spLocks noChangeArrowheads="1"/>
          </p:cNvSpPr>
          <p:nvPr/>
        </p:nvSpPr>
        <p:spPr bwMode="auto">
          <a:xfrm>
            <a:off x="7932" y="314391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bIns="39675" anchor="ct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GB" altLang="en-US"/>
          </a:p>
        </p:txBody>
      </p:sp>
      <p:sp>
        <p:nvSpPr>
          <p:cNvPr id="23557" name="Rectangle 6"/>
          <p:cNvSpPr>
            <a:spLocks noChangeArrowheads="1"/>
          </p:cNvSpPr>
          <p:nvPr/>
        </p:nvSpPr>
        <p:spPr bwMode="auto">
          <a:xfrm>
            <a:off x="7932" y="314391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bIns="39675" anchor="ct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GB" altLang="en-US"/>
          </a:p>
        </p:txBody>
      </p:sp>
      <p:sp>
        <p:nvSpPr>
          <p:cNvPr id="23558" name="Rectangle 7"/>
          <p:cNvSpPr>
            <a:spLocks noChangeArrowheads="1"/>
          </p:cNvSpPr>
          <p:nvPr/>
        </p:nvSpPr>
        <p:spPr bwMode="auto">
          <a:xfrm>
            <a:off x="7932" y="314391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bIns="39675" anchor="ct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GB" altLang="en-US"/>
          </a:p>
        </p:txBody>
      </p:sp>
      <p:sp>
        <p:nvSpPr>
          <p:cNvPr id="23559"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bIns="39675" anchor="ct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endParaRPr lang="en-GB" altLang="en-US"/>
          </a:p>
        </p:txBody>
      </p:sp>
      <p:sp>
        <p:nvSpPr>
          <p:cNvPr id="10" name="Title 2"/>
          <p:cNvSpPr txBox="1">
            <a:spLocks/>
          </p:cNvSpPr>
          <p:nvPr/>
        </p:nvSpPr>
        <p:spPr>
          <a:xfrm>
            <a:off x="457200" y="152399"/>
            <a:ext cx="8229600" cy="786642"/>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600" dirty="0">
                <a:solidFill>
                  <a:srgbClr val="007DC3"/>
                </a:solidFill>
                <a:effectLst/>
              </a:rPr>
              <a:t>Creativity</a:t>
            </a:r>
          </a:p>
        </p:txBody>
      </p:sp>
      <p:sp>
        <p:nvSpPr>
          <p:cNvPr id="12" name="Content Placeholder 2"/>
          <p:cNvSpPr txBox="1">
            <a:spLocks/>
          </p:cNvSpPr>
          <p:nvPr/>
        </p:nvSpPr>
        <p:spPr bwMode="auto">
          <a:xfrm>
            <a:off x="2056417" y="4753814"/>
            <a:ext cx="5532894" cy="61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lr>
                <a:srgbClr val="FF0000"/>
              </a:buClr>
              <a:buChar char="•"/>
              <a:defRPr sz="3000" b="1">
                <a:solidFill>
                  <a:srgbClr val="4D4D4D"/>
                </a:solidFill>
                <a:latin typeface="+mn-lt"/>
                <a:ea typeface="+mn-ea"/>
                <a:cs typeface="+mn-cs"/>
              </a:defRPr>
            </a:lvl1pPr>
            <a:lvl2pPr marL="742950" indent="-285750" algn="l" rtl="0" eaLnBrk="0" fontAlgn="base" hangingPunct="0">
              <a:spcBef>
                <a:spcPct val="20000"/>
              </a:spcBef>
              <a:spcAft>
                <a:spcPct val="0"/>
              </a:spcAft>
              <a:buClr>
                <a:srgbClr val="292929"/>
              </a:buClr>
              <a:buFont typeface="Arial" charset="0"/>
              <a:buChar char="–"/>
              <a:defRPr sz="2800" b="1">
                <a:solidFill>
                  <a:srgbClr val="4D4D4D"/>
                </a:solidFill>
                <a:latin typeface="+mn-lt"/>
                <a:cs typeface="+mn-cs"/>
              </a:defRPr>
            </a:lvl2pPr>
            <a:lvl3pPr marL="1143000" indent="-228600" algn="l" rtl="0" eaLnBrk="0" fontAlgn="base" hangingPunct="0">
              <a:spcBef>
                <a:spcPct val="20000"/>
              </a:spcBef>
              <a:spcAft>
                <a:spcPct val="0"/>
              </a:spcAft>
              <a:buClr>
                <a:srgbClr val="FF0000"/>
              </a:buClr>
              <a:buChar char="•"/>
              <a:defRPr sz="2400" b="1">
                <a:solidFill>
                  <a:srgbClr val="4D4D4D"/>
                </a:solidFill>
                <a:latin typeface="+mn-lt"/>
                <a:cs typeface="+mn-cs"/>
              </a:defRPr>
            </a:lvl3pPr>
            <a:lvl4pPr marL="1600200" indent="-228600" algn="l" rtl="0" eaLnBrk="0" fontAlgn="base" hangingPunct="0">
              <a:spcBef>
                <a:spcPct val="20000"/>
              </a:spcBef>
              <a:spcAft>
                <a:spcPct val="0"/>
              </a:spcAft>
              <a:buChar char="–"/>
              <a:defRPr sz="2000" b="1">
                <a:solidFill>
                  <a:srgbClr val="4D4D4D"/>
                </a:solidFill>
                <a:latin typeface="+mn-lt"/>
                <a:cs typeface="+mn-cs"/>
              </a:defRPr>
            </a:lvl4pPr>
            <a:lvl5pPr marL="2057400" indent="-228600" algn="l" rtl="0" eaLnBrk="0" fontAlgn="base" hangingPunct="0">
              <a:spcBef>
                <a:spcPct val="20000"/>
              </a:spcBef>
              <a:spcAft>
                <a:spcPct val="0"/>
              </a:spcAft>
              <a:buChar char="»"/>
              <a:defRPr sz="2000" b="1">
                <a:solidFill>
                  <a:srgbClr val="4D4D4D"/>
                </a:solidFill>
                <a:latin typeface="+mn-lt"/>
                <a:cs typeface="+mn-cs"/>
              </a:defRPr>
            </a:lvl5pPr>
            <a:lvl6pPr marL="2514600" indent="-228600" algn="l" rtl="0" fontAlgn="base">
              <a:spcBef>
                <a:spcPct val="20000"/>
              </a:spcBef>
              <a:spcAft>
                <a:spcPct val="0"/>
              </a:spcAft>
              <a:buChar char="»"/>
              <a:defRPr sz="2000" b="1">
                <a:solidFill>
                  <a:srgbClr val="4D4D4D"/>
                </a:solidFill>
                <a:latin typeface="+mn-lt"/>
                <a:cs typeface="+mn-cs"/>
              </a:defRPr>
            </a:lvl6pPr>
            <a:lvl7pPr marL="2971800" indent="-228600" algn="l" rtl="0" fontAlgn="base">
              <a:spcBef>
                <a:spcPct val="20000"/>
              </a:spcBef>
              <a:spcAft>
                <a:spcPct val="0"/>
              </a:spcAft>
              <a:buChar char="»"/>
              <a:defRPr sz="2000" b="1">
                <a:solidFill>
                  <a:srgbClr val="4D4D4D"/>
                </a:solidFill>
                <a:latin typeface="+mn-lt"/>
                <a:cs typeface="+mn-cs"/>
              </a:defRPr>
            </a:lvl7pPr>
            <a:lvl8pPr marL="3429000" indent="-228600" algn="l" rtl="0" fontAlgn="base">
              <a:spcBef>
                <a:spcPct val="20000"/>
              </a:spcBef>
              <a:spcAft>
                <a:spcPct val="0"/>
              </a:spcAft>
              <a:buChar char="»"/>
              <a:defRPr sz="2000" b="1">
                <a:solidFill>
                  <a:srgbClr val="4D4D4D"/>
                </a:solidFill>
                <a:latin typeface="+mn-lt"/>
                <a:cs typeface="+mn-cs"/>
              </a:defRPr>
            </a:lvl8pPr>
            <a:lvl9pPr marL="3886200" indent="-228600" algn="l" rtl="0" fontAlgn="base">
              <a:spcBef>
                <a:spcPct val="20000"/>
              </a:spcBef>
              <a:spcAft>
                <a:spcPct val="0"/>
              </a:spcAft>
              <a:buChar char="»"/>
              <a:defRPr sz="2000" b="1">
                <a:solidFill>
                  <a:srgbClr val="4D4D4D"/>
                </a:solidFill>
                <a:latin typeface="+mn-lt"/>
                <a:cs typeface="+mn-cs"/>
              </a:defRPr>
            </a:lvl9pPr>
          </a:lstStyle>
          <a:p>
            <a:pPr marL="0" indent="0" algn="ctr">
              <a:spcBef>
                <a:spcPts val="0"/>
              </a:spcBef>
              <a:buFontTx/>
              <a:buNone/>
              <a:defRPr/>
            </a:pPr>
            <a:r>
              <a:rPr lang="en-GB" sz="2800" kern="0" dirty="0">
                <a:solidFill>
                  <a:schemeClr val="bg1">
                    <a:lumMod val="50000"/>
                  </a:schemeClr>
                </a:solidFill>
              </a:rPr>
              <a:t>Can you think </a:t>
            </a:r>
            <a:r>
              <a:rPr lang="en-GB" sz="2800" kern="0" dirty="0">
                <a:solidFill>
                  <a:srgbClr val="007DC3"/>
                </a:solidFill>
              </a:rPr>
              <a:t>outside</a:t>
            </a:r>
            <a:r>
              <a:rPr lang="en-GB" sz="2800" kern="0" dirty="0">
                <a:solidFill>
                  <a:schemeClr val="bg1">
                    <a:lumMod val="50000"/>
                  </a:schemeClr>
                </a:solidFill>
              </a:rPr>
              <a:t> the box?</a:t>
            </a:r>
          </a:p>
        </p:txBody>
      </p:sp>
      <p:pic>
        <p:nvPicPr>
          <p:cNvPr id="11" name="Picture 2" descr="C:\Users\pburns\AppData\Local\Microsoft\Windows\Temporary Internet Files\Content.IE5\9MWAM7LW\MC900433865[1].pn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00662" y="836760"/>
            <a:ext cx="432000" cy="432000"/>
          </a:xfrm>
          <a:prstGeom prst="rect">
            <a:avLst/>
          </a:prstGeom>
          <a:noFill/>
          <a:effectLst>
            <a:softEdge rad="12700"/>
          </a:effectLst>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553602" y="1351801"/>
            <a:ext cx="864096" cy="276999"/>
          </a:xfrm>
          <a:prstGeom prst="rect">
            <a:avLst/>
          </a:prstGeom>
          <a:noFill/>
        </p:spPr>
        <p:txBody>
          <a:bodyPr wrap="square" rtlCol="0">
            <a:spAutoFit/>
          </a:bodyPr>
          <a:lstStyle/>
          <a:p>
            <a:pPr algn="ctr"/>
            <a:r>
              <a:rPr lang="en-GB" sz="1200" b="1" dirty="0">
                <a:solidFill>
                  <a:schemeClr val="bg1">
                    <a:lumMod val="50000"/>
                  </a:schemeClr>
                </a:solidFill>
              </a:rPr>
              <a:t>Example</a:t>
            </a:r>
          </a:p>
        </p:txBody>
      </p:sp>
      <p:pic>
        <p:nvPicPr>
          <p:cNvPr id="7171" name="Picture 3" descr="K:\Editorial\BCSE\610 Business &amp; Management\Burns - New Venture Creation\2e\Website\FINAL Website materials\powerpoints and workbook january\formatted\136411.jpg"/>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backgroundRemoval t="9912" b="94273" l="17414" r="83615"/>
                    </a14:imgEffect>
                  </a14:imgLayer>
                </a14:imgProps>
              </a:ext>
              <a:ext uri="{28A0092B-C50C-407E-A947-70E740481C1C}">
                <a14:useLocalDpi xmlns:a14="http://schemas.microsoft.com/office/drawing/2010/main" val="0"/>
              </a:ext>
            </a:extLst>
          </a:blip>
          <a:srcRect l="17575" t="10190" r="16496" b="6192"/>
          <a:stretch/>
        </p:blipFill>
        <p:spPr bwMode="auto">
          <a:xfrm>
            <a:off x="857541" y="1484652"/>
            <a:ext cx="3725839" cy="3152633"/>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K:\Editorial\BCSE\610 Business &amp; Management\Burns - New Venture Creation\2e\Website\FINAL Website materials\powerpoints and workbook january\formatted\104516.JPG"/>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5605308" y="2044128"/>
            <a:ext cx="2812390" cy="22048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6253891"/>
      </p:ext>
    </p:extLst>
  </p:cSld>
  <p:clrMapOvr>
    <a:masterClrMapping/>
  </p:clrMapOvr>
  <p:transition>
    <p:dissolv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188640"/>
            <a:ext cx="8928992" cy="5400600"/>
          </a:xfrm>
        </p:spPr>
        <p:txBody>
          <a:bodyPr>
            <a:normAutofit/>
          </a:bodyPr>
          <a:lstStyle/>
          <a:p>
            <a:pPr algn="l"/>
            <a:r>
              <a:rPr lang="en-GB" sz="2000" dirty="0"/>
              <a:t>                                     </a:t>
            </a:r>
            <a:r>
              <a:rPr lang="en-GB" sz="3600" b="1" dirty="0"/>
              <a:t>Activity: Group Task</a:t>
            </a:r>
            <a:br>
              <a:rPr lang="en-GB" sz="3000" b="1" dirty="0"/>
            </a:br>
            <a:br>
              <a:rPr lang="en-GB" sz="3000" b="1" dirty="0"/>
            </a:br>
            <a:br>
              <a:rPr lang="en-GB" sz="3600" b="0" i="0" dirty="0">
                <a:effectLst/>
                <a:latin typeface="+mn-lt"/>
              </a:rPr>
            </a:br>
            <a:r>
              <a:rPr lang="en-GB" sz="3600" b="0" i="0" dirty="0">
                <a:effectLst/>
                <a:latin typeface="+mn-lt"/>
              </a:rPr>
              <a:t>Watch this video:</a:t>
            </a:r>
            <a:br>
              <a:rPr lang="en-GB" sz="3600" b="0" i="0" dirty="0">
                <a:effectLst/>
                <a:latin typeface="+mn-lt"/>
              </a:rPr>
            </a:br>
            <a:br>
              <a:rPr lang="en-GB" sz="3600" b="0" i="0" dirty="0">
                <a:effectLst/>
                <a:latin typeface="+mn-lt"/>
              </a:rPr>
            </a:br>
            <a:r>
              <a:rPr lang="en-GB" sz="3600" b="0" i="0" dirty="0">
                <a:effectLst/>
                <a:latin typeface="+mn-lt"/>
              </a:rPr>
              <a:t>How to Find Business Ideas:</a:t>
            </a:r>
            <a:br>
              <a:rPr lang="en-GB" sz="3600" b="0" i="0" dirty="0">
                <a:effectLst/>
                <a:latin typeface="+mn-lt"/>
              </a:rPr>
            </a:br>
            <a:r>
              <a:rPr lang="en-GB" sz="2700" b="0" i="0" dirty="0">
                <a:solidFill>
                  <a:srgbClr val="006621"/>
                </a:solidFill>
                <a:effectLst/>
                <a:latin typeface="+mn-lt"/>
                <a:hlinkClick r:id="rId2"/>
              </a:rPr>
              <a:t>https://www.youtube.com/watch?v=cIsA1s9SwEU</a:t>
            </a:r>
            <a:br>
              <a:rPr lang="en-GB" sz="2700" b="0" i="0" dirty="0">
                <a:solidFill>
                  <a:srgbClr val="006621"/>
                </a:solidFill>
                <a:effectLst/>
                <a:latin typeface="+mn-lt"/>
              </a:rPr>
            </a:br>
            <a:br>
              <a:rPr lang="en-GB" sz="1200" b="0" i="0" dirty="0">
                <a:effectLst/>
                <a:latin typeface="Roboto" panose="02000000000000000000" pitchFamily="2" charset="0"/>
              </a:rPr>
            </a:br>
            <a:br>
              <a:rPr lang="en-GB" sz="3200" dirty="0"/>
            </a:br>
            <a:endParaRPr lang="en-GB" sz="3200" dirty="0"/>
          </a:p>
        </p:txBody>
      </p:sp>
    </p:spTree>
  </p:cSld>
  <p:clrMapOvr>
    <a:masterClrMapping/>
  </p:clrMapOvr>
  <p:transition>
    <p:dissolv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1124744"/>
            <a:ext cx="8712968" cy="4032448"/>
          </a:xfrm>
        </p:spPr>
        <p:txBody>
          <a:bodyPr>
            <a:normAutofit fontScale="90000"/>
          </a:bodyPr>
          <a:lstStyle/>
          <a:p>
            <a:pPr algn="l"/>
            <a:r>
              <a:rPr lang="en-GB" sz="2000" dirty="0"/>
              <a:t>                                     </a:t>
            </a:r>
            <a:r>
              <a:rPr lang="en-GB" sz="3600" b="1" dirty="0"/>
              <a:t>Activity: Group Task</a:t>
            </a:r>
            <a:br>
              <a:rPr lang="en-GB" sz="3000" b="1" dirty="0"/>
            </a:br>
            <a:br>
              <a:rPr lang="en-GB" sz="3000" b="1" dirty="0"/>
            </a:br>
            <a:br>
              <a:rPr lang="en-GB" sz="3000" b="1" dirty="0"/>
            </a:br>
            <a:r>
              <a:rPr lang="en-GB" sz="3000" b="1" dirty="0"/>
              <a:t>  </a:t>
            </a:r>
            <a:r>
              <a:rPr lang="en-GB" sz="3600" b="1" dirty="0"/>
              <a:t>Complete the session 2 activity on Moodle.</a:t>
            </a:r>
            <a:br>
              <a:rPr lang="en-GB" sz="3600" b="1" dirty="0"/>
            </a:br>
            <a:br>
              <a:rPr lang="en-GB" sz="3000" b="1" dirty="0"/>
            </a:br>
            <a:r>
              <a:rPr lang="en-GB" sz="3000" dirty="0"/>
              <a:t>NB: </a:t>
            </a:r>
            <a:r>
              <a:rPr lang="en-GB" sz="3000" i="1" dirty="0"/>
              <a:t>Before completing this task. You are expected to have be in groups of 3 – 5 students.</a:t>
            </a:r>
            <a:br>
              <a:rPr lang="en-GB" sz="3000" i="1" dirty="0"/>
            </a:br>
            <a:br>
              <a:rPr lang="en-GB" sz="3000" i="1" dirty="0"/>
            </a:br>
            <a:r>
              <a:rPr lang="en-GB" sz="3000" i="1" dirty="0"/>
              <a:t>The task should be completed in your group settings with the mind of generating business idea for your group assignment.</a:t>
            </a:r>
            <a:br>
              <a:rPr lang="en-GB" sz="3000" i="1" dirty="0"/>
            </a:br>
            <a:br>
              <a:rPr lang="en-GB" sz="3200" dirty="0"/>
            </a:br>
            <a:endParaRPr lang="en-GB" sz="3200" dirty="0"/>
          </a:p>
        </p:txBody>
      </p:sp>
    </p:spTree>
    <p:extLst>
      <p:ext uri="{BB962C8B-B14F-4D97-AF65-F5344CB8AC3E}">
        <p14:creationId xmlns:p14="http://schemas.microsoft.com/office/powerpoint/2010/main" val="1645938557"/>
      </p:ext>
    </p:extLst>
  </p:cSld>
  <p:clrMapOvr>
    <a:masterClrMapping/>
  </p:clrMapOvr>
  <p:transition>
    <p:dissolve/>
  </p:transition>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5731" name="Rectangle 3"/>
          <p:cNvSpPr>
            <a:spLocks noGrp="1" noChangeArrowheads="1"/>
          </p:cNvSpPr>
          <p:nvPr>
            <p:ph idx="1"/>
          </p:nvPr>
        </p:nvSpPr>
        <p:spPr>
          <a:xfrm>
            <a:off x="457201" y="971430"/>
            <a:ext cx="8229600" cy="4104233"/>
          </a:xfrm>
        </p:spPr>
        <p:txBody>
          <a:bodyPr lIns="92075" tIns="46038" rIns="92075" bIns="46038">
            <a:normAutofit/>
          </a:bodyPr>
          <a:lstStyle/>
          <a:p>
            <a:pPr marL="0" indent="0">
              <a:spcBef>
                <a:spcPct val="0"/>
              </a:spcBef>
              <a:spcAft>
                <a:spcPct val="30000"/>
              </a:spcAft>
              <a:buClr>
                <a:schemeClr val="bg1">
                  <a:lumMod val="50000"/>
                </a:schemeClr>
              </a:buClr>
              <a:buNone/>
            </a:pPr>
            <a:r>
              <a:rPr lang="en-GB" altLang="en-US" sz="2400" b="1" dirty="0"/>
              <a:t>Thank you for listening</a:t>
            </a:r>
          </a:p>
        </p:txBody>
      </p:sp>
      <p:sp>
        <p:nvSpPr>
          <p:cNvPr id="7" name="Title 2"/>
          <p:cNvSpPr txBox="1">
            <a:spLocks/>
          </p:cNvSpPr>
          <p:nvPr/>
        </p:nvSpPr>
        <p:spPr>
          <a:xfrm>
            <a:off x="457200" y="69365"/>
            <a:ext cx="8229600" cy="75632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600" dirty="0">
                <a:solidFill>
                  <a:schemeClr val="tx1"/>
                </a:solidFill>
                <a:effectLst/>
              </a:rPr>
              <a:t>Group </a:t>
            </a:r>
            <a:r>
              <a:rPr lang="en-GB" sz="3600">
                <a:solidFill>
                  <a:schemeClr val="tx1"/>
                </a:solidFill>
                <a:effectLst/>
              </a:rPr>
              <a:t>Task, Question </a:t>
            </a:r>
            <a:r>
              <a:rPr lang="en-GB" sz="3600" dirty="0">
                <a:solidFill>
                  <a:schemeClr val="tx1"/>
                </a:solidFill>
                <a:effectLst/>
              </a:rPr>
              <a:t>&amp; Answer</a:t>
            </a:r>
          </a:p>
        </p:txBody>
      </p:sp>
      <p:pic>
        <p:nvPicPr>
          <p:cNvPr id="5" name="Picture 5" descr="Image result for any questions gif">
            <a:extLst>
              <a:ext uri="{FF2B5EF4-FFF2-40B4-BE49-F238E27FC236}">
                <a16:creationId xmlns:a16="http://schemas.microsoft.com/office/drawing/2014/main" id="{226ED6A0-FB6F-4E74-B6B1-3BBD315341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1772816"/>
            <a:ext cx="65532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95012290"/>
      </p:ext>
    </p:extLst>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585731">
                                            <p:txEl>
                                              <p:pRg st="0" end="0"/>
                                            </p:txEl>
                                          </p:spTgt>
                                        </p:tgtEl>
                                        <p:attrNameLst>
                                          <p:attrName>style.visibility</p:attrName>
                                        </p:attrNameLst>
                                      </p:cBhvr>
                                      <p:to>
                                        <p:strVal val="visible"/>
                                      </p:to>
                                    </p:set>
                                    <p:animEffect transition="in" filter="dissolve">
                                      <p:cBhvr>
                                        <p:cTn id="7" dur="500"/>
                                        <p:tgtEl>
                                          <p:spTgt spid="5857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5731" name="Rectangle 3"/>
          <p:cNvSpPr>
            <a:spLocks noGrp="1" noChangeArrowheads="1"/>
          </p:cNvSpPr>
          <p:nvPr>
            <p:ph idx="1"/>
          </p:nvPr>
        </p:nvSpPr>
        <p:spPr>
          <a:xfrm>
            <a:off x="457201" y="971430"/>
            <a:ext cx="8229600" cy="4545802"/>
          </a:xfrm>
        </p:spPr>
        <p:txBody>
          <a:bodyPr lIns="92075" tIns="46038" rIns="92075" bIns="46038">
            <a:normAutofit fontScale="92500" lnSpcReduction="20000"/>
          </a:bodyPr>
          <a:lstStyle/>
          <a:p>
            <a:pPr marL="533400" indent="-533400" algn="just">
              <a:spcBef>
                <a:spcPct val="0"/>
              </a:spcBef>
              <a:spcAft>
                <a:spcPct val="30000"/>
              </a:spcAft>
              <a:buClr>
                <a:schemeClr val="bg1">
                  <a:lumMod val="50000"/>
                </a:schemeClr>
              </a:buClr>
              <a:buFontTx/>
              <a:buAutoNum type="arabicPeriod"/>
            </a:pPr>
            <a:r>
              <a:rPr lang="en-GB" sz="2400" dirty="0"/>
              <a:t>Burns, P. (2014). New Venture Creation: A Framework for Entrepreneurial Start-ups. Basingstoke: Palgrave-Macmillan. </a:t>
            </a:r>
          </a:p>
          <a:p>
            <a:pPr marL="533400" indent="-533400" algn="just">
              <a:spcBef>
                <a:spcPct val="0"/>
              </a:spcBef>
              <a:spcAft>
                <a:spcPct val="30000"/>
              </a:spcAft>
              <a:buClr>
                <a:schemeClr val="bg1">
                  <a:lumMod val="50000"/>
                </a:schemeClr>
              </a:buClr>
              <a:buFontTx/>
              <a:buAutoNum type="arabicPeriod"/>
            </a:pPr>
            <a:r>
              <a:rPr lang="en-GB" altLang="en-US" sz="2400" dirty="0"/>
              <a:t>Drucker, P. (1985) Innovation and Entrepreneurship: Practice and Principles, London: Heinemann</a:t>
            </a:r>
            <a:endParaRPr lang="en-GB" altLang="en-US" sz="2400" i="1" dirty="0"/>
          </a:p>
          <a:p>
            <a:pPr marL="533400" indent="-533400" algn="just">
              <a:spcBef>
                <a:spcPct val="0"/>
              </a:spcBef>
              <a:spcAft>
                <a:spcPct val="30000"/>
              </a:spcAft>
              <a:buClr>
                <a:schemeClr val="bg1">
                  <a:lumMod val="50000"/>
                </a:schemeClr>
              </a:buClr>
              <a:buFontTx/>
              <a:buAutoNum type="arabicPeriod"/>
            </a:pPr>
            <a:r>
              <a:rPr lang="en-GB" altLang="en-US" sz="2400" dirty="0"/>
              <a:t>Dyer, J., Lindsay, J., </a:t>
            </a:r>
            <a:r>
              <a:rPr lang="en-GB" altLang="en-US" sz="2400" dirty="0" err="1"/>
              <a:t>Gregersen</a:t>
            </a:r>
            <a:r>
              <a:rPr lang="en-GB" altLang="en-US" sz="2400" dirty="0"/>
              <a:t>, H. and Garber, C. (2009) How Do Innovators Think? Available at: http: blogs.hbr.org/</a:t>
            </a:r>
            <a:r>
              <a:rPr lang="en-GB" altLang="en-US" sz="2400" dirty="0" err="1"/>
              <a:t>hbr</a:t>
            </a:r>
            <a:r>
              <a:rPr lang="en-GB" altLang="en-US" sz="2400" dirty="0"/>
              <a:t>/</a:t>
            </a:r>
            <a:r>
              <a:rPr lang="en-GB" altLang="en-US" sz="2400" dirty="0" err="1"/>
              <a:t>hbreditors</a:t>
            </a:r>
            <a:r>
              <a:rPr lang="en-GB" altLang="en-US" sz="2400" dirty="0"/>
              <a:t>/2009/.../how_do_innovators_think.htm (Accessed 11/09/2020). </a:t>
            </a:r>
          </a:p>
          <a:p>
            <a:pPr marL="533400" indent="-533400" algn="just">
              <a:spcBef>
                <a:spcPct val="0"/>
              </a:spcBef>
              <a:spcAft>
                <a:spcPct val="30000"/>
              </a:spcAft>
              <a:buClr>
                <a:schemeClr val="bg1">
                  <a:lumMod val="50000"/>
                </a:schemeClr>
              </a:buClr>
              <a:buFontTx/>
              <a:buAutoNum type="arabicPeriod"/>
            </a:pPr>
            <a:r>
              <a:rPr lang="en-GB" altLang="en-US" sz="2400" dirty="0" err="1"/>
              <a:t>M</a:t>
            </a:r>
            <a:r>
              <a:rPr lang="en-GB" sz="2400" dirty="0" err="1"/>
              <a:t>ariotti</a:t>
            </a:r>
            <a:r>
              <a:rPr lang="en-GB" sz="2400" dirty="0"/>
              <a:t>, S. and </a:t>
            </a:r>
            <a:r>
              <a:rPr lang="en-GB" sz="2400" dirty="0" err="1"/>
              <a:t>Glackin</a:t>
            </a:r>
            <a:r>
              <a:rPr lang="en-GB" sz="2400" dirty="0"/>
              <a:t>, C. (2016). Entrepreneurship: Starting and Operating A Small Business, 4</a:t>
            </a:r>
            <a:r>
              <a:rPr lang="en-GB" sz="2400" baseline="30000" dirty="0"/>
              <a:t>th</a:t>
            </a:r>
            <a:r>
              <a:rPr lang="en-GB" sz="2400" dirty="0"/>
              <a:t> Edition, Global Edition, Pearson. </a:t>
            </a:r>
          </a:p>
          <a:p>
            <a:pPr marL="533400" indent="-533400" algn="just">
              <a:spcBef>
                <a:spcPct val="0"/>
              </a:spcBef>
              <a:spcAft>
                <a:spcPct val="30000"/>
              </a:spcAft>
              <a:buClr>
                <a:schemeClr val="bg1">
                  <a:lumMod val="50000"/>
                </a:schemeClr>
              </a:buClr>
              <a:buFontTx/>
              <a:buAutoNum type="arabicPeriod"/>
            </a:pPr>
            <a:r>
              <a:rPr lang="en-GB" sz="2400" dirty="0" err="1"/>
              <a:t>Maund</a:t>
            </a:r>
            <a:r>
              <a:rPr lang="en-GB" sz="2400" dirty="0"/>
              <a:t>, A. </a:t>
            </a:r>
            <a:r>
              <a:rPr lang="en-GB" sz="2400" dirty="0" err="1"/>
              <a:t>Schriek</a:t>
            </a:r>
            <a:r>
              <a:rPr lang="en-GB" sz="2400" dirty="0"/>
              <a:t>, M. and </a:t>
            </a:r>
            <a:r>
              <a:rPr lang="en-GB" sz="2400" dirty="0" err="1"/>
              <a:t>Tinkler</a:t>
            </a:r>
            <a:r>
              <a:rPr lang="en-GB" sz="2400" dirty="0"/>
              <a:t>, P. (2017). Certificate in Higher Education: Skills for the Workplace Student Yearbook.  Sage Publications.</a:t>
            </a:r>
          </a:p>
        </p:txBody>
      </p:sp>
      <p:sp>
        <p:nvSpPr>
          <p:cNvPr id="7" name="Title 2"/>
          <p:cNvSpPr txBox="1">
            <a:spLocks/>
          </p:cNvSpPr>
          <p:nvPr/>
        </p:nvSpPr>
        <p:spPr>
          <a:xfrm>
            <a:off x="457200" y="69365"/>
            <a:ext cx="8229600" cy="75632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600" dirty="0">
                <a:solidFill>
                  <a:srgbClr val="007DC3"/>
                </a:solidFill>
                <a:effectLst/>
              </a:rPr>
              <a:t>References</a:t>
            </a:r>
          </a:p>
        </p:txBody>
      </p:sp>
    </p:spTree>
    <p:extLst>
      <p:ext uri="{BB962C8B-B14F-4D97-AF65-F5344CB8AC3E}">
        <p14:creationId xmlns:p14="http://schemas.microsoft.com/office/powerpoint/2010/main" val="2663034747"/>
      </p:ext>
    </p:extLst>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585731">
                                            <p:txEl>
                                              <p:pRg st="0" end="0"/>
                                            </p:txEl>
                                          </p:spTgt>
                                        </p:tgtEl>
                                        <p:attrNameLst>
                                          <p:attrName>style.visibility</p:attrName>
                                        </p:attrNameLst>
                                      </p:cBhvr>
                                      <p:to>
                                        <p:strVal val="visible"/>
                                      </p:to>
                                    </p:set>
                                    <p:animEffect transition="in" filter="dissolve">
                                      <p:cBhvr>
                                        <p:cTn id="7" dur="500"/>
                                        <p:tgtEl>
                                          <p:spTgt spid="58573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585731">
                                            <p:txEl>
                                              <p:pRg st="1" end="1"/>
                                            </p:txEl>
                                          </p:spTgt>
                                        </p:tgtEl>
                                        <p:attrNameLst>
                                          <p:attrName>style.visibility</p:attrName>
                                        </p:attrNameLst>
                                      </p:cBhvr>
                                      <p:to>
                                        <p:strVal val="visible"/>
                                      </p:to>
                                    </p:set>
                                    <p:animEffect transition="in" filter="dissolve">
                                      <p:cBhvr>
                                        <p:cTn id="12" dur="500"/>
                                        <p:tgtEl>
                                          <p:spTgt spid="58573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585731">
                                            <p:txEl>
                                              <p:pRg st="2" end="2"/>
                                            </p:txEl>
                                          </p:spTgt>
                                        </p:tgtEl>
                                        <p:attrNameLst>
                                          <p:attrName>style.visibility</p:attrName>
                                        </p:attrNameLst>
                                      </p:cBhvr>
                                      <p:to>
                                        <p:strVal val="visible"/>
                                      </p:to>
                                    </p:set>
                                    <p:animEffect transition="in" filter="dissolve">
                                      <p:cBhvr>
                                        <p:cTn id="17" dur="500"/>
                                        <p:tgtEl>
                                          <p:spTgt spid="58573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585731">
                                            <p:txEl>
                                              <p:pRg st="3" end="3"/>
                                            </p:txEl>
                                          </p:spTgt>
                                        </p:tgtEl>
                                        <p:attrNameLst>
                                          <p:attrName>style.visibility</p:attrName>
                                        </p:attrNameLst>
                                      </p:cBhvr>
                                      <p:to>
                                        <p:strVal val="visible"/>
                                      </p:to>
                                    </p:set>
                                    <p:animEffect transition="in" filter="dissolve">
                                      <p:cBhvr>
                                        <p:cTn id="22" dur="500"/>
                                        <p:tgtEl>
                                          <p:spTgt spid="58573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585731">
                                            <p:txEl>
                                              <p:pRg st="4" end="4"/>
                                            </p:txEl>
                                          </p:spTgt>
                                        </p:tgtEl>
                                        <p:attrNameLst>
                                          <p:attrName>style.visibility</p:attrName>
                                        </p:attrNameLst>
                                      </p:cBhvr>
                                      <p:to>
                                        <p:strVal val="visible"/>
                                      </p:to>
                                    </p:set>
                                    <p:animEffect transition="in" filter="dissolve">
                                      <p:cBhvr>
                                        <p:cTn id="27" dur="500"/>
                                        <p:tgtEl>
                                          <p:spTgt spid="58573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5520</TotalTime>
  <Words>1610</Words>
  <Application>Microsoft Office PowerPoint</Application>
  <PresentationFormat>On-screen Show (4:3)</PresentationFormat>
  <Paragraphs>182</Paragraphs>
  <Slides>26</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vt:lpstr>
      <vt:lpstr>Calibri</vt:lpstr>
      <vt:lpstr>Myriad Pro</vt:lpstr>
      <vt:lpstr>Roboto</vt:lpstr>
      <vt:lpstr>Times New Roman</vt:lpstr>
      <vt:lpstr>Wingdings</vt:lpstr>
      <vt:lpstr>20140311PresentationUWTSDTemplate</vt:lpstr>
      <vt:lpstr>Finding your Business Idea</vt:lpstr>
      <vt:lpstr>Recap of Last Week Lecture</vt:lpstr>
      <vt:lpstr>In Today’s Lecture…..</vt:lpstr>
      <vt:lpstr>Entrepreneurial Opportunity Recognition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Activity: Group Task   Watch this video:  How to Find Business Ideas: https://www.youtube.com/watch?v=cIsA1s9SwEU   </vt:lpstr>
      <vt:lpstr>                                     Activity: Group Task     Complete the session 2 activity on Moodle.  NB: Before completing this task. You are expected to have be in groups of 3 – 5 students.  The task should be completed in your group settings with the mind of generating business idea for your group assignment.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pburns</dc:creator>
  <cp:lastModifiedBy>Olu Adegbite</cp:lastModifiedBy>
  <cp:revision>256</cp:revision>
  <dcterms:created xsi:type="dcterms:W3CDTF">2013-10-11T12:05:37Z</dcterms:created>
  <dcterms:modified xsi:type="dcterms:W3CDTF">2022-01-28T23:37:01Z</dcterms:modified>
</cp:coreProperties>
</file>