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28"/>
  </p:notesMasterIdLst>
  <p:handoutMasterIdLst>
    <p:handoutMasterId r:id="rId29"/>
  </p:handoutMasterIdLst>
  <p:sldIdLst>
    <p:sldId id="256" r:id="rId6"/>
    <p:sldId id="658" r:id="rId7"/>
    <p:sldId id="667" r:id="rId8"/>
    <p:sldId id="537" r:id="rId9"/>
    <p:sldId id="676" r:id="rId10"/>
    <p:sldId id="259" r:id="rId11"/>
    <p:sldId id="260" r:id="rId12"/>
    <p:sldId id="714" r:id="rId13"/>
    <p:sldId id="709" r:id="rId14"/>
    <p:sldId id="715" r:id="rId15"/>
    <p:sldId id="708" r:id="rId16"/>
    <p:sldId id="713" r:id="rId17"/>
    <p:sldId id="712" r:id="rId18"/>
    <p:sldId id="710" r:id="rId19"/>
    <p:sldId id="711" r:id="rId20"/>
    <p:sldId id="724" r:id="rId21"/>
    <p:sldId id="725" r:id="rId22"/>
    <p:sldId id="716" r:id="rId23"/>
    <p:sldId id="717" r:id="rId24"/>
    <p:sldId id="726" r:id="rId25"/>
    <p:sldId id="727" r:id="rId26"/>
    <p:sldId id="323" r:id="rId27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7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6ECCF7-A1B9-4EC3-AAF7-685570EE6BB1}" v="844" dt="2025-10-10T11:06:10.5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12" autoAdjust="0"/>
    <p:restoredTop sz="63654" autoAdjust="0"/>
  </p:normalViewPr>
  <p:slideViewPr>
    <p:cSldViewPr>
      <p:cViewPr varScale="1">
        <p:scale>
          <a:sx n="58" d="100"/>
          <a:sy n="58" d="100"/>
        </p:scale>
        <p:origin x="132" y="3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729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3978" y="84"/>
      </p:cViewPr>
      <p:guideLst>
        <p:guide orient="horz" pos="3133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406ECCF7-A1B9-4EC3-AAF7-685570EE6BB1}"/>
    <pc:docChg chg="undo custSel addSld delSld modSld sldOrd">
      <pc:chgData name="Rhiannon Akers" userId="fb3c9d12-5c8c-42d7-8dc7-d872d7a3d202" providerId="ADAL" clId="{406ECCF7-A1B9-4EC3-AAF7-685570EE6BB1}" dt="2025-10-10T11:06:10.587" v="2170" actId="20577"/>
      <pc:docMkLst>
        <pc:docMk/>
      </pc:docMkLst>
      <pc:sldChg chg="modSp mod">
        <pc:chgData name="Rhiannon Akers" userId="fb3c9d12-5c8c-42d7-8dc7-d872d7a3d202" providerId="ADAL" clId="{406ECCF7-A1B9-4EC3-AAF7-685570EE6BB1}" dt="2025-10-10T10:13:18.093" v="23" actId="20577"/>
        <pc:sldMkLst>
          <pc:docMk/>
          <pc:sldMk cId="2087353130" sldId="256"/>
        </pc:sldMkLst>
        <pc:spChg chg="mod">
          <ac:chgData name="Rhiannon Akers" userId="fb3c9d12-5c8c-42d7-8dc7-d872d7a3d202" providerId="ADAL" clId="{406ECCF7-A1B9-4EC3-AAF7-685570EE6BB1}" dt="2025-10-10T10:13:18.093" v="23" actId="20577"/>
          <ac:spMkLst>
            <pc:docMk/>
            <pc:sldMk cId="2087353130" sldId="256"/>
            <ac:spMk id="3" creationId="{22C6E451-9A9C-40B0-8CEB-03CB8540F3F1}"/>
          </ac:spMkLst>
        </pc:spChg>
      </pc:sldChg>
      <pc:sldChg chg="modSp mod">
        <pc:chgData name="Rhiannon Akers" userId="fb3c9d12-5c8c-42d7-8dc7-d872d7a3d202" providerId="ADAL" clId="{406ECCF7-A1B9-4EC3-AAF7-685570EE6BB1}" dt="2025-10-10T10:20:12.112" v="489" actId="20577"/>
        <pc:sldMkLst>
          <pc:docMk/>
          <pc:sldMk cId="4207981340" sldId="260"/>
        </pc:sldMkLst>
        <pc:spChg chg="mod">
          <ac:chgData name="Rhiannon Akers" userId="fb3c9d12-5c8c-42d7-8dc7-d872d7a3d202" providerId="ADAL" clId="{406ECCF7-A1B9-4EC3-AAF7-685570EE6BB1}" dt="2025-10-10T10:20:12.112" v="489" actId="20577"/>
          <ac:spMkLst>
            <pc:docMk/>
            <pc:sldMk cId="4207981340" sldId="260"/>
            <ac:spMk id="4" creationId="{4CB0E1AF-51FC-48A3-8E07-9369120EE475}"/>
          </ac:spMkLst>
        </pc:spChg>
      </pc:sldChg>
      <pc:sldChg chg="del">
        <pc:chgData name="Rhiannon Akers" userId="fb3c9d12-5c8c-42d7-8dc7-d872d7a3d202" providerId="ADAL" clId="{406ECCF7-A1B9-4EC3-AAF7-685570EE6BB1}" dt="2025-10-10T10:16:20.821" v="427" actId="47"/>
        <pc:sldMkLst>
          <pc:docMk/>
          <pc:sldMk cId="2665193815" sldId="286"/>
        </pc:sldMkLst>
      </pc:sldChg>
      <pc:sldChg chg="del">
        <pc:chgData name="Rhiannon Akers" userId="fb3c9d12-5c8c-42d7-8dc7-d872d7a3d202" providerId="ADAL" clId="{406ECCF7-A1B9-4EC3-AAF7-685570EE6BB1}" dt="2025-10-10T10:16:19.469" v="426" actId="47"/>
        <pc:sldMkLst>
          <pc:docMk/>
          <pc:sldMk cId="658412409" sldId="289"/>
        </pc:sldMkLst>
      </pc:sldChg>
      <pc:sldChg chg="del">
        <pc:chgData name="Rhiannon Akers" userId="fb3c9d12-5c8c-42d7-8dc7-d872d7a3d202" providerId="ADAL" clId="{406ECCF7-A1B9-4EC3-AAF7-685570EE6BB1}" dt="2025-10-10T10:19:18.655" v="441" actId="2696"/>
        <pc:sldMkLst>
          <pc:docMk/>
          <pc:sldMk cId="3192810660" sldId="294"/>
        </pc:sldMkLst>
      </pc:sldChg>
      <pc:sldChg chg="del">
        <pc:chgData name="Rhiannon Akers" userId="fb3c9d12-5c8c-42d7-8dc7-d872d7a3d202" providerId="ADAL" clId="{406ECCF7-A1B9-4EC3-AAF7-685570EE6BB1}" dt="2025-10-10T10:17:31.065" v="430" actId="47"/>
        <pc:sldMkLst>
          <pc:docMk/>
          <pc:sldMk cId="3717047952" sldId="321"/>
        </pc:sldMkLst>
      </pc:sldChg>
      <pc:sldChg chg="modSp modAnim">
        <pc:chgData name="Rhiannon Akers" userId="fb3c9d12-5c8c-42d7-8dc7-d872d7a3d202" providerId="ADAL" clId="{406ECCF7-A1B9-4EC3-AAF7-685570EE6BB1}" dt="2025-10-10T11:06:10.587" v="2170" actId="20577"/>
        <pc:sldMkLst>
          <pc:docMk/>
          <pc:sldMk cId="2992949580" sldId="323"/>
        </pc:sldMkLst>
        <pc:spChg chg="mod">
          <ac:chgData name="Rhiannon Akers" userId="fb3c9d12-5c8c-42d7-8dc7-d872d7a3d202" providerId="ADAL" clId="{406ECCF7-A1B9-4EC3-AAF7-685570EE6BB1}" dt="2025-10-10T11:06:10.587" v="2170" actId="20577"/>
          <ac:spMkLst>
            <pc:docMk/>
            <pc:sldMk cId="2992949580" sldId="323"/>
            <ac:spMk id="6" creationId="{DC223F46-A390-654B-467A-ED49212122DC}"/>
          </ac:spMkLst>
        </pc:spChg>
      </pc:sldChg>
      <pc:sldChg chg="del ord">
        <pc:chgData name="Rhiannon Akers" userId="fb3c9d12-5c8c-42d7-8dc7-d872d7a3d202" providerId="ADAL" clId="{406ECCF7-A1B9-4EC3-AAF7-685570EE6BB1}" dt="2025-10-10T10:18:10.712" v="439" actId="2696"/>
        <pc:sldMkLst>
          <pc:docMk/>
          <pc:sldMk cId="296011953" sldId="324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798427634" sldId="326"/>
        </pc:sldMkLst>
      </pc:sldChg>
      <pc:sldChg chg="del">
        <pc:chgData name="Rhiannon Akers" userId="fb3c9d12-5c8c-42d7-8dc7-d872d7a3d202" providerId="ADAL" clId="{406ECCF7-A1B9-4EC3-AAF7-685570EE6BB1}" dt="2025-10-10T10:17:32.147" v="431" actId="47"/>
        <pc:sldMkLst>
          <pc:docMk/>
          <pc:sldMk cId="4288669709" sldId="328"/>
        </pc:sldMkLst>
      </pc:sldChg>
      <pc:sldChg chg="del">
        <pc:chgData name="Rhiannon Akers" userId="fb3c9d12-5c8c-42d7-8dc7-d872d7a3d202" providerId="ADAL" clId="{406ECCF7-A1B9-4EC3-AAF7-685570EE6BB1}" dt="2025-10-10T10:16:05.429" v="420" actId="47"/>
        <pc:sldMkLst>
          <pc:docMk/>
          <pc:sldMk cId="1733525719" sldId="463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1550550437" sldId="524"/>
        </pc:sldMkLst>
      </pc:sldChg>
      <pc:sldChg chg="modNotesTx">
        <pc:chgData name="Rhiannon Akers" userId="fb3c9d12-5c8c-42d7-8dc7-d872d7a3d202" providerId="ADAL" clId="{406ECCF7-A1B9-4EC3-AAF7-685570EE6BB1}" dt="2025-10-10T10:59:05.300" v="1753" actId="20577"/>
        <pc:sldMkLst>
          <pc:docMk/>
          <pc:sldMk cId="2437778186" sldId="537"/>
        </pc:sldMkLst>
      </pc:sldChg>
      <pc:sldChg chg="del">
        <pc:chgData name="Rhiannon Akers" userId="fb3c9d12-5c8c-42d7-8dc7-d872d7a3d202" providerId="ADAL" clId="{406ECCF7-A1B9-4EC3-AAF7-685570EE6BB1}" dt="2025-10-10T10:17:33.080" v="432" actId="47"/>
        <pc:sldMkLst>
          <pc:docMk/>
          <pc:sldMk cId="245344284" sldId="615"/>
        </pc:sldMkLst>
      </pc:sldChg>
      <pc:sldChg chg="del">
        <pc:chgData name="Rhiannon Akers" userId="fb3c9d12-5c8c-42d7-8dc7-d872d7a3d202" providerId="ADAL" clId="{406ECCF7-A1B9-4EC3-AAF7-685570EE6BB1}" dt="2025-10-10T10:16:12.101" v="423" actId="47"/>
        <pc:sldMkLst>
          <pc:docMk/>
          <pc:sldMk cId="2061443691" sldId="619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3331127284" sldId="656"/>
        </pc:sldMkLst>
      </pc:sldChg>
      <pc:sldChg chg="modSp modAnim">
        <pc:chgData name="Rhiannon Akers" userId="fb3c9d12-5c8c-42d7-8dc7-d872d7a3d202" providerId="ADAL" clId="{406ECCF7-A1B9-4EC3-AAF7-685570EE6BB1}" dt="2025-10-10T10:16:02.026" v="419" actId="20577"/>
        <pc:sldMkLst>
          <pc:docMk/>
          <pc:sldMk cId="3748452510" sldId="658"/>
        </pc:sldMkLst>
        <pc:spChg chg="mod">
          <ac:chgData name="Rhiannon Akers" userId="fb3c9d12-5c8c-42d7-8dc7-d872d7a3d202" providerId="ADAL" clId="{406ECCF7-A1B9-4EC3-AAF7-685570EE6BB1}" dt="2025-10-10T10:16:02.026" v="419" actId="20577"/>
          <ac:spMkLst>
            <pc:docMk/>
            <pc:sldMk cId="3748452510" sldId="658"/>
            <ac:spMk id="2" creationId="{2A207C74-AB0C-51A6-DE3D-7B20B3577E6F}"/>
          </ac:spMkLst>
        </pc:spChg>
      </pc:sldChg>
      <pc:sldChg chg="del">
        <pc:chgData name="Rhiannon Akers" userId="fb3c9d12-5c8c-42d7-8dc7-d872d7a3d202" providerId="ADAL" clId="{406ECCF7-A1B9-4EC3-AAF7-685570EE6BB1}" dt="2025-10-10T10:16:07.314" v="421" actId="47"/>
        <pc:sldMkLst>
          <pc:docMk/>
          <pc:sldMk cId="3092812341" sldId="660"/>
        </pc:sldMkLst>
      </pc:sldChg>
      <pc:sldChg chg="del">
        <pc:chgData name="Rhiannon Akers" userId="fb3c9d12-5c8c-42d7-8dc7-d872d7a3d202" providerId="ADAL" clId="{406ECCF7-A1B9-4EC3-AAF7-685570EE6BB1}" dt="2025-10-10T10:16:10.864" v="422" actId="47"/>
        <pc:sldMkLst>
          <pc:docMk/>
          <pc:sldMk cId="991266798" sldId="661"/>
        </pc:sldMkLst>
      </pc:sldChg>
      <pc:sldChg chg="del">
        <pc:chgData name="Rhiannon Akers" userId="fb3c9d12-5c8c-42d7-8dc7-d872d7a3d202" providerId="ADAL" clId="{406ECCF7-A1B9-4EC3-AAF7-685570EE6BB1}" dt="2025-10-10T10:19:15.358" v="440" actId="47"/>
        <pc:sldMkLst>
          <pc:docMk/>
          <pc:sldMk cId="303848135" sldId="664"/>
        </pc:sldMkLst>
      </pc:sldChg>
      <pc:sldChg chg="del">
        <pc:chgData name="Rhiannon Akers" userId="fb3c9d12-5c8c-42d7-8dc7-d872d7a3d202" providerId="ADAL" clId="{406ECCF7-A1B9-4EC3-AAF7-685570EE6BB1}" dt="2025-10-10T10:16:13.092" v="424" actId="47"/>
        <pc:sldMkLst>
          <pc:docMk/>
          <pc:sldMk cId="2737674834" sldId="666"/>
        </pc:sldMkLst>
      </pc:sldChg>
      <pc:sldChg chg="modSp mod modAnim modNotesTx">
        <pc:chgData name="Rhiannon Akers" userId="fb3c9d12-5c8c-42d7-8dc7-d872d7a3d202" providerId="ADAL" clId="{406ECCF7-A1B9-4EC3-AAF7-685570EE6BB1}" dt="2025-10-10T10:58:31.022" v="1686" actId="20577"/>
        <pc:sldMkLst>
          <pc:docMk/>
          <pc:sldMk cId="3506945095" sldId="667"/>
        </pc:sldMkLst>
        <pc:spChg chg="mod">
          <ac:chgData name="Rhiannon Akers" userId="fb3c9d12-5c8c-42d7-8dc7-d872d7a3d202" providerId="ADAL" clId="{406ECCF7-A1B9-4EC3-AAF7-685570EE6BB1}" dt="2025-10-10T10:58:31.022" v="1686" actId="20577"/>
          <ac:spMkLst>
            <pc:docMk/>
            <pc:sldMk cId="3506945095" sldId="667"/>
            <ac:spMk id="2" creationId="{B9D27FAC-6CCE-0B69-763C-11CB3DE63FFE}"/>
          </ac:spMkLst>
        </pc:spChg>
        <pc:spChg chg="mod">
          <ac:chgData name="Rhiannon Akers" userId="fb3c9d12-5c8c-42d7-8dc7-d872d7a3d202" providerId="ADAL" clId="{406ECCF7-A1B9-4EC3-AAF7-685570EE6BB1}" dt="2025-10-10T10:58:09.090" v="1676" actId="20577"/>
          <ac:spMkLst>
            <pc:docMk/>
            <pc:sldMk cId="3506945095" sldId="667"/>
            <ac:spMk id="3" creationId="{B29A69A7-0F1E-3DF6-B79D-52EF1B3903FE}"/>
          </ac:spMkLst>
        </pc:spChg>
      </pc:sldChg>
      <pc:sldChg chg="del">
        <pc:chgData name="Rhiannon Akers" userId="fb3c9d12-5c8c-42d7-8dc7-d872d7a3d202" providerId="ADAL" clId="{406ECCF7-A1B9-4EC3-AAF7-685570EE6BB1}" dt="2025-10-10T10:16:14.054" v="425" actId="47"/>
        <pc:sldMkLst>
          <pc:docMk/>
          <pc:sldMk cId="1101138102" sldId="668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444061831" sldId="669"/>
        </pc:sldMkLst>
      </pc:sldChg>
      <pc:sldChg chg="del">
        <pc:chgData name="Rhiannon Akers" userId="fb3c9d12-5c8c-42d7-8dc7-d872d7a3d202" providerId="ADAL" clId="{406ECCF7-A1B9-4EC3-AAF7-685570EE6BB1}" dt="2025-10-10T10:17:26.264" v="428" actId="47"/>
        <pc:sldMkLst>
          <pc:docMk/>
          <pc:sldMk cId="2889839615" sldId="670"/>
        </pc:sldMkLst>
      </pc:sldChg>
      <pc:sldChg chg="del">
        <pc:chgData name="Rhiannon Akers" userId="fb3c9d12-5c8c-42d7-8dc7-d872d7a3d202" providerId="ADAL" clId="{406ECCF7-A1B9-4EC3-AAF7-685570EE6BB1}" dt="2025-10-10T10:17:27.518" v="429" actId="47"/>
        <pc:sldMkLst>
          <pc:docMk/>
          <pc:sldMk cId="1365476331" sldId="671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4011980818" sldId="672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4051918683" sldId="673"/>
        </pc:sldMkLst>
      </pc:sldChg>
      <pc:sldChg chg="del">
        <pc:chgData name="Rhiannon Akers" userId="fb3c9d12-5c8c-42d7-8dc7-d872d7a3d202" providerId="ADAL" clId="{406ECCF7-A1B9-4EC3-AAF7-685570EE6BB1}" dt="2025-10-10T10:18:10.712" v="439" actId="2696"/>
        <pc:sldMkLst>
          <pc:docMk/>
          <pc:sldMk cId="1741182517" sldId="674"/>
        </pc:sldMkLst>
      </pc:sldChg>
      <pc:sldChg chg="del">
        <pc:chgData name="Rhiannon Akers" userId="fb3c9d12-5c8c-42d7-8dc7-d872d7a3d202" providerId="ADAL" clId="{406ECCF7-A1B9-4EC3-AAF7-685570EE6BB1}" dt="2025-10-10T10:19:38.220" v="442" actId="47"/>
        <pc:sldMkLst>
          <pc:docMk/>
          <pc:sldMk cId="3300760006" sldId="675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1213516723" sldId="708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2334840597" sldId="709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2697138579" sldId="710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573885512" sldId="711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1148301293" sldId="712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564274565" sldId="713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1363173876" sldId="714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1186896628" sldId="715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2376728442" sldId="716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3335865796" sldId="717"/>
        </pc:sldMkLst>
      </pc:sldChg>
      <pc:sldChg chg="add">
        <pc:chgData name="Rhiannon Akers" userId="fb3c9d12-5c8c-42d7-8dc7-d872d7a3d202" providerId="ADAL" clId="{406ECCF7-A1B9-4EC3-AAF7-685570EE6BB1}" dt="2025-10-10T10:20:58.368" v="490"/>
        <pc:sldMkLst>
          <pc:docMk/>
          <pc:sldMk cId="1942220191" sldId="724"/>
        </pc:sldMkLst>
      </pc:sldChg>
      <pc:sldChg chg="modSp new mod">
        <pc:chgData name="Rhiannon Akers" userId="fb3c9d12-5c8c-42d7-8dc7-d872d7a3d202" providerId="ADAL" clId="{406ECCF7-A1B9-4EC3-AAF7-685570EE6BB1}" dt="2025-10-10T10:29:01.546" v="935" actId="20577"/>
        <pc:sldMkLst>
          <pc:docMk/>
          <pc:sldMk cId="3743945422" sldId="725"/>
        </pc:sldMkLst>
        <pc:spChg chg="mod">
          <ac:chgData name="Rhiannon Akers" userId="fb3c9d12-5c8c-42d7-8dc7-d872d7a3d202" providerId="ADAL" clId="{406ECCF7-A1B9-4EC3-AAF7-685570EE6BB1}" dt="2025-10-10T10:21:20.353" v="520" actId="20577"/>
          <ac:spMkLst>
            <pc:docMk/>
            <pc:sldMk cId="3743945422" sldId="725"/>
            <ac:spMk id="2" creationId="{3B419D09-4F64-A95D-25D4-7EDDC287F232}"/>
          </ac:spMkLst>
        </pc:spChg>
        <pc:spChg chg="mod">
          <ac:chgData name="Rhiannon Akers" userId="fb3c9d12-5c8c-42d7-8dc7-d872d7a3d202" providerId="ADAL" clId="{406ECCF7-A1B9-4EC3-AAF7-685570EE6BB1}" dt="2025-10-10T10:29:01.546" v="935" actId="20577"/>
          <ac:spMkLst>
            <pc:docMk/>
            <pc:sldMk cId="3743945422" sldId="725"/>
            <ac:spMk id="3" creationId="{E57B607C-CC31-EB1A-8D66-3079DED86564}"/>
          </ac:spMkLst>
        </pc:spChg>
      </pc:sldChg>
      <pc:sldChg chg="modSp new mod modNotesTx">
        <pc:chgData name="Rhiannon Akers" userId="fb3c9d12-5c8c-42d7-8dc7-d872d7a3d202" providerId="ADAL" clId="{406ECCF7-A1B9-4EC3-AAF7-685570EE6BB1}" dt="2025-10-10T10:48:22.465" v="1382" actId="6549"/>
        <pc:sldMkLst>
          <pc:docMk/>
          <pc:sldMk cId="3247223021" sldId="726"/>
        </pc:sldMkLst>
        <pc:spChg chg="mod">
          <ac:chgData name="Rhiannon Akers" userId="fb3c9d12-5c8c-42d7-8dc7-d872d7a3d202" providerId="ADAL" clId="{406ECCF7-A1B9-4EC3-AAF7-685570EE6BB1}" dt="2025-10-10T10:35:03.219" v="1015" actId="20577"/>
          <ac:spMkLst>
            <pc:docMk/>
            <pc:sldMk cId="3247223021" sldId="726"/>
            <ac:spMk id="2" creationId="{4E0186E3-D9E8-2E75-DACC-3E77966E16AE}"/>
          </ac:spMkLst>
        </pc:spChg>
        <pc:spChg chg="mod">
          <ac:chgData name="Rhiannon Akers" userId="fb3c9d12-5c8c-42d7-8dc7-d872d7a3d202" providerId="ADAL" clId="{406ECCF7-A1B9-4EC3-AAF7-685570EE6BB1}" dt="2025-10-10T10:39:13.972" v="1381" actId="20577"/>
          <ac:spMkLst>
            <pc:docMk/>
            <pc:sldMk cId="3247223021" sldId="726"/>
            <ac:spMk id="3" creationId="{5BA0B052-8258-7AF0-FEB9-FBA20C3612A9}"/>
          </ac:spMkLst>
        </pc:spChg>
      </pc:sldChg>
      <pc:sldChg chg="addSp modSp new mod modClrScheme chgLayout">
        <pc:chgData name="Rhiannon Akers" userId="fb3c9d12-5c8c-42d7-8dc7-d872d7a3d202" providerId="ADAL" clId="{406ECCF7-A1B9-4EC3-AAF7-685570EE6BB1}" dt="2025-10-10T11:05:14.368" v="2012" actId="20577"/>
        <pc:sldMkLst>
          <pc:docMk/>
          <pc:sldMk cId="3408083650" sldId="727"/>
        </pc:sldMkLst>
        <pc:spChg chg="mod">
          <ac:chgData name="Rhiannon Akers" userId="fb3c9d12-5c8c-42d7-8dc7-d872d7a3d202" providerId="ADAL" clId="{406ECCF7-A1B9-4EC3-AAF7-685570EE6BB1}" dt="2025-10-10T11:04:28.131" v="1843" actId="26606"/>
          <ac:spMkLst>
            <pc:docMk/>
            <pc:sldMk cId="3408083650" sldId="727"/>
            <ac:spMk id="2" creationId="{2C6BDF22-2343-986A-3294-9EF33153CC48}"/>
          </ac:spMkLst>
        </pc:spChg>
        <pc:spChg chg="mod ord">
          <ac:chgData name="Rhiannon Akers" userId="fb3c9d12-5c8c-42d7-8dc7-d872d7a3d202" providerId="ADAL" clId="{406ECCF7-A1B9-4EC3-AAF7-685570EE6BB1}" dt="2025-10-10T11:05:14.368" v="2012" actId="20577"/>
          <ac:spMkLst>
            <pc:docMk/>
            <pc:sldMk cId="3408083650" sldId="727"/>
            <ac:spMk id="3" creationId="{70D1AF04-9BD2-859E-5C26-CB3C371E214A}"/>
          </ac:spMkLst>
        </pc:spChg>
        <pc:picChg chg="add mod">
          <ac:chgData name="Rhiannon Akers" userId="fb3c9d12-5c8c-42d7-8dc7-d872d7a3d202" providerId="ADAL" clId="{406ECCF7-A1B9-4EC3-AAF7-685570EE6BB1}" dt="2025-10-10T11:04:28.131" v="1843" actId="26606"/>
          <ac:picMkLst>
            <pc:docMk/>
            <pc:sldMk cId="3408083650" sldId="727"/>
            <ac:picMk id="5" creationId="{73F46152-EA05-CE8E-C0BD-9A2C4056ACD0}"/>
          </ac:picMkLst>
        </pc:picChg>
      </pc:sldChg>
      <pc:sldMasterChg chg="delSldLayout">
        <pc:chgData name="Rhiannon Akers" userId="fb3c9d12-5c8c-42d7-8dc7-d872d7a3d202" providerId="ADAL" clId="{406ECCF7-A1B9-4EC3-AAF7-685570EE6BB1}" dt="2025-10-10T10:18:10.712" v="439" actId="2696"/>
        <pc:sldMasterMkLst>
          <pc:docMk/>
          <pc:sldMasterMk cId="637017333" sldId="2147483648"/>
        </pc:sldMasterMkLst>
        <pc:sldLayoutChg chg="del">
          <pc:chgData name="Rhiannon Akers" userId="fb3c9d12-5c8c-42d7-8dc7-d872d7a3d202" providerId="ADAL" clId="{406ECCF7-A1B9-4EC3-AAF7-685570EE6BB1}" dt="2025-10-10T10:18:10.712" v="439" actId="2696"/>
          <pc:sldLayoutMkLst>
            <pc:docMk/>
            <pc:sldMasterMk cId="637017333" sldId="2147483648"/>
            <pc:sldLayoutMk cId="2010862469" sldId="214748366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7"/>
            <a:ext cx="2971800" cy="497284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859" tIns="45929" rIns="91859" bIns="45929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59" tIns="45929" rIns="91859" bIns="4592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859" tIns="45929" rIns="91859" bIns="4592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9"/>
            <a:ext cx="2971800" cy="499011"/>
          </a:xfrm>
          <a:prstGeom prst="rect">
            <a:avLst/>
          </a:prstGeom>
        </p:spPr>
        <p:txBody>
          <a:bodyPr vert="horz" lIns="91859" tIns="45929" rIns="91859" bIns="45929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055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D910D-1CCB-55CD-AEA3-01C69BB68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48405E-94FC-5113-0C8C-B7C6C1B604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D29A0-31D1-6290-ADBD-5AD3F244B1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Overview of today’s lecture</a:t>
            </a:r>
          </a:p>
          <a:p>
            <a:endParaRPr lang="en-GB" dirty="0"/>
          </a:p>
          <a:p>
            <a:r>
              <a:rPr lang="en-GB" dirty="0"/>
              <a:t>Spend 5-7 minutes recapping on slides 3-11 – 30-60 seconds per slide.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90B727-A0CE-16D9-F276-B41AA8037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BFB425-B183-42E8-B64A-79CD177D6D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951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765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if anyone completed this and anything to share?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829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video and advise student you will be discussing in more detail.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115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919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for a rough poll of how many of each role are present in the room – how many shapers?  Coordinators?  And so on.  Make a mental note, so that you can ask them about whether they recognise the traits for each role as they are discussed.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35D0D52-B7B8-4C70-AE2E-EA49A1FAC79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4705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is a Coordinator?   Draw out examples of how they behave in work or in groups – can they see this in themselves?  Is there a down-side to this preferred role?  Discuss with the whole group.  Pull out the learning…..these are summarised </a:t>
            </a:r>
            <a:r>
              <a:rPr lang="en-GB" dirty="0" err="1"/>
              <a:t>ina</a:t>
            </a:r>
            <a:r>
              <a:rPr lang="en-GB" dirty="0"/>
              <a:t> later slide.</a:t>
            </a:r>
          </a:p>
          <a:p>
            <a:r>
              <a:rPr lang="en-GB" b="1" dirty="0"/>
              <a:t>Now, go through each role and take the same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261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5971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88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441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FB50B6-F1B6-43E7-9F13-F7A06A05F4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2671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819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81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61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905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888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110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989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49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56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262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58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hMesDq_rNOw?feature=oembed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11050-FCC0-41D8-98D0-0FB7D3DBE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360785"/>
            <a:ext cx="10363200" cy="179010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b="1">
                <a:solidFill>
                  <a:schemeClr val="bg1"/>
                </a:solidFill>
                <a:latin typeface="Helvetica-Bold"/>
                <a:ea typeface="Calibri" panose="020F0502020204030204" pitchFamily="34" charset="0"/>
                <a:cs typeface="Helvetica-Bold" pitchFamily="2" charset="0"/>
              </a:rPr>
              <a:t>BMSW4009</a:t>
            </a:r>
            <a:r>
              <a:rPr lang="en-GB" sz="3600" b="1">
                <a:solidFill>
                  <a:schemeClr val="bg1"/>
                </a:solidFill>
                <a:effectLst/>
                <a:latin typeface="Helvetica-Bold"/>
                <a:ea typeface="Calibri" panose="020F0502020204030204" pitchFamily="34" charset="0"/>
                <a:cs typeface="Helvetica-Bold" pitchFamily="2" charset="0"/>
              </a:rPr>
              <a:t> </a:t>
            </a:r>
            <a:br>
              <a:rPr lang="en-GB" sz="3600" b="1" dirty="0">
                <a:effectLst/>
                <a:latin typeface="Helvetica-Bold" pitchFamily="2" charset="0"/>
                <a:ea typeface="Calibri" panose="020F0502020204030204" pitchFamily="34" charset="0"/>
                <a:cs typeface="Helvetica-Bold" pitchFamily="2" charset="0"/>
              </a:rPr>
            </a:br>
            <a:br>
              <a:rPr lang="en-GB" sz="1200" b="1" dirty="0">
                <a:effectLst/>
                <a:latin typeface="Helvetica-Bold" pitchFamily="2" charset="0"/>
                <a:ea typeface="Calibri" panose="020F0502020204030204" pitchFamily="34" charset="0"/>
                <a:cs typeface="Helvetica-Bold" pitchFamily="2" charset="0"/>
              </a:rPr>
            </a:br>
            <a:r>
              <a:rPr lang="en-GB" sz="3600" b="1" dirty="0">
                <a:solidFill>
                  <a:schemeClr val="bg1"/>
                </a:solidFill>
                <a:effectLst/>
                <a:latin typeface="Helvetica-Bold"/>
                <a:ea typeface="Calibri" panose="020F0502020204030204" pitchFamily="34" charset="0"/>
                <a:cs typeface="Helvetica-Bold" pitchFamily="2" charset="0"/>
              </a:rPr>
              <a:t>Effective Team Working and Communication</a:t>
            </a:r>
            <a:endParaRPr lang="en-GB" sz="3600" dirty="0">
              <a:solidFill>
                <a:schemeClr val="bg1"/>
              </a:solidFill>
              <a:effectLst/>
              <a:latin typeface="Helvetica-Bold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C6E451-9A9C-40B0-8CEB-03CB8540F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7648" y="3707110"/>
            <a:ext cx="6768752" cy="238618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Week 3</a:t>
            </a:r>
          </a:p>
          <a:p>
            <a:r>
              <a:rPr lang="en-GB" b="1" dirty="0">
                <a:solidFill>
                  <a:schemeClr val="bg1"/>
                </a:solidFill>
              </a:rPr>
              <a:t>October 2025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Muhammad Cassamo and Melanie Squire</a:t>
            </a:r>
          </a:p>
        </p:txBody>
      </p:sp>
    </p:spTree>
    <p:extLst>
      <p:ext uri="{BB962C8B-B14F-4D97-AF65-F5344CB8AC3E}">
        <p14:creationId xmlns:p14="http://schemas.microsoft.com/office/powerpoint/2010/main" val="2087353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5CA83-BDB0-A2D6-B721-D230A7D74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7EE258-9946-9160-1790-B6FC21DEBB6A}"/>
              </a:ext>
            </a:extLst>
          </p:cNvPr>
          <p:cNvSpPr txBox="1"/>
          <p:nvPr/>
        </p:nvSpPr>
        <p:spPr>
          <a:xfrm>
            <a:off x="695400" y="404664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Today we will…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07C74-AB0C-51A6-DE3D-7B20B3577E6F}"/>
              </a:ext>
            </a:extLst>
          </p:cNvPr>
          <p:cNvSpPr txBox="1"/>
          <p:nvPr/>
        </p:nvSpPr>
        <p:spPr>
          <a:xfrm>
            <a:off x="1271464" y="1201096"/>
            <a:ext cx="9649072" cy="3664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Recap from last week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 about Belbin’s team roles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what our team roles are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Introduce debate topics for future sessions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Confirm presentation groups </a:t>
            </a:r>
          </a:p>
          <a:p>
            <a:pPr marL="533400" marR="76200" indent="-457200">
              <a:lnSpc>
                <a:spcPct val="115000"/>
              </a:lnSpc>
              <a:spcAft>
                <a:spcPts val="1000"/>
              </a:spcAft>
              <a:buFont typeface="Courier New" panose="02070309020205020404" pitchFamily="49" charset="0"/>
              <a:buChar char="o"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452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27FAC-6CCE-0B69-763C-11CB3DE63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Recap of 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A69A7-0F1E-3DF6-B79D-52EF1B390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PAC model – What does this stand for?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Differences between groups and teams – Is a jury a group or a team?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Tuckman’s theory – What are the 5 stages? Which stage are you and your presentation group in?</a:t>
            </a: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694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10AC1-41E9-7C7F-6E84-8C619166A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9541443-CA03-4499-01A4-9A10E504A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40" y="24532"/>
            <a:ext cx="5544616" cy="56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C34190-007E-0ECD-3607-3F3A1A679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08" y="404664"/>
            <a:ext cx="4114800" cy="63408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Personal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4D9616-E99D-4E26-C91B-C87C394C1AB6}"/>
              </a:ext>
            </a:extLst>
          </p:cNvPr>
          <p:cNvSpPr txBox="1"/>
          <p:nvPr/>
        </p:nvSpPr>
        <p:spPr>
          <a:xfrm>
            <a:off x="983432" y="1981339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From the coloured “cheeses”, work out your list of values in order</a:t>
            </a:r>
          </a:p>
        </p:txBody>
      </p:sp>
    </p:spTree>
    <p:extLst>
      <p:ext uri="{BB962C8B-B14F-4D97-AF65-F5344CB8AC3E}">
        <p14:creationId xmlns:p14="http://schemas.microsoft.com/office/powerpoint/2010/main" val="2437778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059F-5A27-79F0-5A7D-87D7122FE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Belbin’s Theory</a:t>
            </a:r>
          </a:p>
        </p:txBody>
      </p:sp>
      <p:pic>
        <p:nvPicPr>
          <p:cNvPr id="5" name="Online Media 4" title="Belbin’s Theory on Team Dynamics">
            <a:hlinkClick r:id="" action="ppaction://media"/>
            <a:extLst>
              <a:ext uri="{FF2B5EF4-FFF2-40B4-BE49-F238E27FC236}">
                <a16:creationId xmlns:a16="http://schemas.microsoft.com/office/drawing/2014/main" id="{4633BA2B-C853-0986-232F-0AFE1C48D91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29600" y="1600201"/>
            <a:ext cx="693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553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C5A-DC42-4E43-A78A-BF804620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Team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23BE-BF4B-41BD-A944-2DBCFF304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Belbin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Based on these traits he identified 9 distinct team roles:</a:t>
            </a:r>
            <a:endParaRPr lang="en-US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A2BD-4958-4AEB-BEF4-8AB6C3DF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9 Team Roles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B0E1AF-51FC-48A3-8E07-9369120EE475}"/>
              </a:ext>
            </a:extLst>
          </p:cNvPr>
          <p:cNvSpPr/>
          <p:nvPr/>
        </p:nvSpPr>
        <p:spPr>
          <a:xfrm>
            <a:off x="335360" y="1268760"/>
            <a:ext cx="10729192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Action-Oriented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Shaper: Drives the team forward and thrives on pressure and challenge.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Implementer: Turns ideas into practical actions and organises work that needs to be done.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Completer Finisher: Pays attention to detail, ensures thorough, timely completion of tasks.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People-Oriented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Coordinator: Clarifies goals, delegates tasks, and promotes decision-making.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Team worker: Fosters team spirit, supports others, and helps the team to gel.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Resource Investigator: Explores opportunities, develops contacts, and brings in new ideas.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Thinking-Oriented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Plant: Provides creative ideas and solves difficult problems.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Monitor Evaluator: Offers logical analysis and objective judgment.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Specialist: Brings in-depth knowledge and expertise in a specific area.</a:t>
            </a:r>
          </a:p>
          <a:p>
            <a:pPr algn="ctr">
              <a:defRPr/>
            </a:pPr>
            <a:r>
              <a:rPr lang="en-GB" alt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  <a:cs typeface="Arial" pitchFamily="34" charset="0"/>
              </a:rPr>
              <a:t>We will discuss each role in detail</a:t>
            </a:r>
            <a:endParaRPr lang="en-GB" sz="32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07981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482-E1D3-40B8-BEF2-A5293E52B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Arial" pitchFamily="34" charset="0"/>
              </a:rPr>
              <a:t>Shaper (SH)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0C38A-44B0-4F8D-BC49-736F13F02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The task leader, </a:t>
            </a:r>
            <a:r>
              <a:rPr lang="en-GB" dirty="0">
                <a:cs typeface="Arial" pitchFamily="34" charset="0"/>
              </a:rPr>
              <a:t>where</a:t>
            </a:r>
            <a:r>
              <a:rPr lang="en-GB" dirty="0">
                <a:latin typeface="Arial" pitchFamily="34" charset="0"/>
                <a:cs typeface="Arial" pitchFamily="34" charset="0"/>
              </a:rPr>
              <a:t> the Coordinator is a sociable leader.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None/>
              <a:defRPr/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endParaRPr lang="en-GB" dirty="0"/>
          </a:p>
        </p:txBody>
      </p:sp>
      <p:pic>
        <p:nvPicPr>
          <p:cNvPr id="4" name="Picture 6" descr="Belbin Character - Shaper">
            <a:extLst>
              <a:ext uri="{FF2B5EF4-FFF2-40B4-BE49-F238E27FC236}">
                <a16:creationId xmlns:a16="http://schemas.microsoft.com/office/drawing/2014/main" id="{74F618CB-6244-4838-AC1D-CB6D2CCA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173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9D27-E21F-406E-8A46-20E400EC6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+mn-lt"/>
                <a:cs typeface="Arial" pitchFamily="34" charset="0"/>
              </a:rPr>
              <a:t>Implementer (IMP)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C9E3B-F88E-412D-BE3A-D34344D88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The practical organiser, concerned with what is feasible.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Turns decisions into defined and manageable tasks that people can actually get on with.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>
              <a:defRPr/>
            </a:pPr>
            <a:endParaRPr lang="en-GB" sz="105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Efficient, systematic, methodical, but can be inflexible.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endParaRPr lang="en-GB" dirty="0"/>
          </a:p>
        </p:txBody>
      </p:sp>
      <p:pic>
        <p:nvPicPr>
          <p:cNvPr id="4" name="Picture 6" descr="Belbin Character - Implementer">
            <a:extLst>
              <a:ext uri="{FF2B5EF4-FFF2-40B4-BE49-F238E27FC236}">
                <a16:creationId xmlns:a16="http://schemas.microsoft.com/office/drawing/2014/main" id="{2BCB4851-E978-4439-B222-DDEA95EC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4840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7F3B-77C2-4E9F-BE6B-16F0165E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Completer/Finisher (CF)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CF7-641E-4143-93F7-B2A39BBEE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cs typeface="Arial" charset="0"/>
              </a:rPr>
              <a:t>Worries about what might go wrong. </a:t>
            </a:r>
          </a:p>
          <a:p>
            <a:r>
              <a:rPr lang="en-GB" altLang="en-US" dirty="0">
                <a:cs typeface="Arial" charset="0"/>
              </a:rPr>
              <a:t>Checks every detail, this obsession being an expression of anxiety. </a:t>
            </a:r>
          </a:p>
          <a:p>
            <a:r>
              <a:rPr lang="en-GB" altLang="en-US" dirty="0">
                <a:cs typeface="Arial" charset="0"/>
              </a:rPr>
              <a:t>Preoccupied with order, compulsive in meeting deadlines, maintains a permanent sense of urgency. </a:t>
            </a:r>
          </a:p>
          <a:p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Although an asset to the team, can be a morale-lowering worrier, and be side-tracked by trivia.</a:t>
            </a:r>
          </a:p>
          <a:p>
            <a:endParaRPr lang="en-GB" dirty="0"/>
          </a:p>
        </p:txBody>
      </p:sp>
      <p:pic>
        <p:nvPicPr>
          <p:cNvPr id="4" name="Picture 6" descr="Belbin Character - Completer/Finisher">
            <a:extLst>
              <a:ext uri="{FF2B5EF4-FFF2-40B4-BE49-F238E27FC236}">
                <a16:creationId xmlns:a16="http://schemas.microsoft.com/office/drawing/2014/main" id="{F779D3DF-FDAB-4F33-9534-06BC11EE6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6896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E05C-56BD-4A3E-A790-044DF2D7C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Coordinator (CO)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32E1F-791F-45D6-A73F-8BEE7FBF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8077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Presides over the team and coordinates efforts to meet targets.</a:t>
            </a:r>
          </a:p>
          <a:p>
            <a:r>
              <a:rPr lang="en-GB" altLang="en-US" dirty="0">
                <a:cs typeface="Arial" charset="0"/>
              </a:rPr>
              <a:t>Intelligent rather than brilliant; not really an ‘ideas’ person. </a:t>
            </a:r>
          </a:p>
          <a:p>
            <a:r>
              <a:rPr lang="en-GB" altLang="en-US" dirty="0">
                <a:cs typeface="Arial" charset="0"/>
              </a:rPr>
              <a:t>Establishes roles/work boundaries according to individual abilities and focuses people on what they do best. </a:t>
            </a:r>
          </a:p>
          <a:p>
            <a:r>
              <a:rPr lang="en-GB" altLang="en-US" dirty="0">
                <a:cs typeface="Arial" charset="0"/>
              </a:rPr>
              <a:t>A good two-way communicator and self-disciplined in approach. </a:t>
            </a: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If a decision is necessary, it is taken firmly after everyone has had a say.</a:t>
            </a:r>
          </a:p>
          <a:p>
            <a:endParaRPr lang="en-GB" dirty="0"/>
          </a:p>
        </p:txBody>
      </p:sp>
      <p:pic>
        <p:nvPicPr>
          <p:cNvPr id="4" name="Picture 6" descr="Belbin Character - Coordinator">
            <a:extLst>
              <a:ext uri="{FF2B5EF4-FFF2-40B4-BE49-F238E27FC236}">
                <a16:creationId xmlns:a16="http://schemas.microsoft.com/office/drawing/2014/main" id="{98FC0A2E-D986-4F19-AA92-C51FD1840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F18A7D-F2E0-4EED-AE87-AE961FB874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9" y="119750"/>
            <a:ext cx="1814893" cy="1276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516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E34F-7C3F-4AF3-87FF-9D13054D1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Team Worker (TW)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C59AD-CA94-4B9C-AA44-41B0AB2E3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r>
              <a:rPr lang="en-GB" altLang="en-US" dirty="0">
                <a:cs typeface="Arial" charset="0"/>
              </a:rPr>
              <a:t>Likeable, popular, unassertive: the cement of the team. </a:t>
            </a:r>
          </a:p>
          <a:p>
            <a:r>
              <a:rPr lang="en-GB" altLang="en-US" dirty="0"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dirty="0">
                <a:cs typeface="Arial" charset="0"/>
              </a:rPr>
              <a:t>Exemplary team member, particularly in times of stress.</a:t>
            </a:r>
          </a:p>
          <a:p>
            <a:endParaRPr lang="en-GB" dirty="0"/>
          </a:p>
        </p:txBody>
      </p:sp>
      <p:pic>
        <p:nvPicPr>
          <p:cNvPr id="4" name="Picture 7" descr="Belbin Character - Teamworker">
            <a:extLst>
              <a:ext uri="{FF2B5EF4-FFF2-40B4-BE49-F238E27FC236}">
                <a16:creationId xmlns:a16="http://schemas.microsoft.com/office/drawing/2014/main" id="{1C446C59-8476-4752-90A9-5C5E7E56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4274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9A97-8ABA-4638-94DF-E00119ADF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pitchFamily="34" charset="0"/>
              </a:rPr>
              <a:t>Resource Investigator (RI)</a:t>
            </a:r>
            <a:br>
              <a:rPr lang="en-GB" altLang="en-US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BEC7-8432-496C-B445-B205489FB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Sociable, gregarious, positive, enthusiastic.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Goes outside the group and brings back information, ideas etc.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Needs the stimulus of others, gets bored in solitary work.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None/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Prevents the team from losing touch with reality.</a:t>
            </a:r>
          </a:p>
          <a:p>
            <a:endParaRPr lang="en-GB" dirty="0"/>
          </a:p>
        </p:txBody>
      </p:sp>
      <p:pic>
        <p:nvPicPr>
          <p:cNvPr id="4" name="Picture 6" descr="Belbin Character - Resource Investigator">
            <a:extLst>
              <a:ext uri="{FF2B5EF4-FFF2-40B4-BE49-F238E27FC236}">
                <a16:creationId xmlns:a16="http://schemas.microsoft.com/office/drawing/2014/main" id="{397EEDC0-9001-47E0-93B8-9A14425CF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301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FC10-4FD8-4EF0-8A99-62DF4FA8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Plant (PL)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71B37-A86D-4A77-A7D3-E7796E99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dirty="0">
                <a:cs typeface="Arial" charset="0"/>
              </a:rPr>
              <a:t>The ‘ideas’ person. </a:t>
            </a:r>
          </a:p>
          <a:p>
            <a:r>
              <a:rPr lang="en-GB" altLang="en-US" dirty="0"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r>
              <a:rPr lang="en-GB" altLang="en-US" dirty="0">
                <a:cs typeface="Arial" charset="0"/>
              </a:rPr>
              <a:t>Can cause offence when criticising other people’s ideas, usually counter-proposing own ideas. </a:t>
            </a:r>
          </a:p>
          <a:p>
            <a:r>
              <a:rPr lang="en-GB" altLang="en-US" dirty="0">
                <a:cs typeface="Arial" charset="0"/>
              </a:rPr>
              <a:t>Can sulk if own ideas are dissected or rejected. </a:t>
            </a:r>
          </a:p>
          <a:p>
            <a:pPr marL="0" indent="0"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Needs careful handling by the coordinator to ensure that vital spark is provided.</a:t>
            </a:r>
          </a:p>
          <a:p>
            <a:endParaRPr lang="en-GB" dirty="0"/>
          </a:p>
        </p:txBody>
      </p:sp>
      <p:pic>
        <p:nvPicPr>
          <p:cNvPr id="4" name="Picture 6" descr="Belbin Character - Plant">
            <a:extLst>
              <a:ext uri="{FF2B5EF4-FFF2-40B4-BE49-F238E27FC236}">
                <a16:creationId xmlns:a16="http://schemas.microsoft.com/office/drawing/2014/main" id="{06B73E1D-F915-4937-97DA-D74150F03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138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3F3A-FC6B-49FC-B264-52043336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Monitor/Evaluator (ME)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08E3B-155A-41D0-B32F-16ACEE8EE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Measured, dispassionate, analysis is his/her forte.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Critic rather than creator – but only if he/she can see a flaw in the argument.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One quality makes him / her indispensable – judgement is hardly ever wrong.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41341311-0BB6-45E4-BCE4-B2E40DFE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3885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BEFD9-67E9-F192-3108-A3067E43C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8EEE-984A-BDB6-8710-E73C2B7BC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Specialist (SP)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A3B27-A86A-7CBB-CA0F-8CB8A4722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Brings a high level of expertise in a particular field.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Priding themselves on skills, knowledge and abilities.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Experts in the team, often providing support to teammates.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Specialists may lack the social interaction skills of many of their colleagues. 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52BD5FE4-39BD-3417-0FE9-35123579B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2220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19D09-4F64-A95D-25D4-7EDDC287F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team role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B607C-CC31-EB1A-8D66-3079DED86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Belbin questionnaire on Moodle to determine which team member role you are most likely to adopt. </a:t>
            </a:r>
          </a:p>
          <a:p>
            <a:r>
              <a:rPr lang="en-GB" dirty="0"/>
              <a:t>There are seven statements for you to consider and respond to. </a:t>
            </a:r>
          </a:p>
          <a:p>
            <a:r>
              <a:rPr lang="en-GB" dirty="0"/>
              <a:t>We will help you to work out your results once you have completed. </a:t>
            </a:r>
          </a:p>
        </p:txBody>
      </p:sp>
    </p:spTree>
    <p:extLst>
      <p:ext uri="{BB962C8B-B14F-4D97-AF65-F5344CB8AC3E}">
        <p14:creationId xmlns:p14="http://schemas.microsoft.com/office/powerpoint/2010/main" val="3743945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8FBC-8299-4E30-956B-466D7600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FCB8E-B204-4290-82CA-3148F6CB53B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97000"/>
          <a:ext cx="8640960" cy="415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48">
                  <a:extLst>
                    <a:ext uri="{9D8B030D-6E8A-4147-A177-3AD203B41FA5}">
                      <a16:colId xmlns:a16="http://schemas.microsoft.com/office/drawing/2014/main" val="783200840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344182575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2449227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6546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Plant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+mn-lt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049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945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Coordinator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Mature, confident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4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183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3216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6728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5A8-3A30-4ED7-BEE3-13E672D7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23528"/>
            <a:ext cx="8229600" cy="1008112"/>
          </a:xfrm>
        </p:spPr>
        <p:txBody>
          <a:bodyPr/>
          <a:lstStyle/>
          <a:p>
            <a:r>
              <a:rPr lang="en-GB" dirty="0"/>
              <a:t>Team Roles (cont.)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1720-9656-4466-A7B2-F9A67AD5B4D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31640"/>
          <a:ext cx="864096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18905208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10909617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3853026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Monitor/Evaluator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Sober, strategic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discerning. Sees all options. Judges.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inspire others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58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Social, mild, perceptive and accommodating. Listens, builds, averts friction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2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Implementer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conservative and efficient. Turns ideas into plans/actions.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400" baseline="0" dirty="0">
                          <a:latin typeface="+mn-lt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00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Completer/Finisher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Inclined to worry unduly. Reluctant to delegate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2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Single-minded,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85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865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86E3-D9E8-2E75-DACC-3E77966E1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B052-8258-7AF0-FEB9-FBA20C361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pairs, match the team member to the team role type and consider the following questions:</a:t>
            </a:r>
          </a:p>
          <a:p>
            <a:pPr lvl="1"/>
            <a:r>
              <a:rPr lang="en-GB" dirty="0"/>
              <a:t>What strengths does the team have?</a:t>
            </a:r>
          </a:p>
          <a:p>
            <a:pPr lvl="1"/>
            <a:r>
              <a:rPr lang="en-GB" dirty="0"/>
              <a:t>Are there any weaknesses or gaps? </a:t>
            </a:r>
          </a:p>
          <a:p>
            <a:r>
              <a:rPr lang="en-GB" dirty="0"/>
              <a:t>Once everyone has completed the activity, swap with another pair to mark and we’ll go through the answers. </a:t>
            </a:r>
          </a:p>
        </p:txBody>
      </p:sp>
    </p:spTree>
    <p:extLst>
      <p:ext uri="{BB962C8B-B14F-4D97-AF65-F5344CB8AC3E}">
        <p14:creationId xmlns:p14="http://schemas.microsoft.com/office/powerpoint/2010/main" val="3247223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BDF22-2343-986A-3294-9EF33153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Desert Survival Task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F46152-EA05-CE8E-C0BD-9A2C4056A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864854"/>
            <a:ext cx="5384800" cy="345973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AF04-9BD2-859E-5C26-CB3C371E2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Time to work in your presentation groups.</a:t>
            </a:r>
          </a:p>
          <a:p>
            <a:r>
              <a:rPr lang="en-GB" dirty="0"/>
              <a:t>Prioritise the items on the handout.</a:t>
            </a:r>
          </a:p>
          <a:p>
            <a:r>
              <a:rPr lang="en-GB" dirty="0"/>
              <a:t>Consider how you worked as a team to make the decisions.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0836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6783-1F84-87EC-7F3F-B3D457A7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A934-5591-36AB-429C-288A9EF9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Looking back and learning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DC223F46-A390-654B-467A-ED49212122DC}"/>
              </a:ext>
            </a:extLst>
          </p:cNvPr>
          <p:cNvSpPr txBox="1">
            <a:spLocks noChangeArrowheads="1"/>
          </p:cNvSpPr>
          <p:nvPr/>
        </p:nvSpPr>
        <p:spPr>
          <a:xfrm>
            <a:off x="695400" y="1417638"/>
            <a:ext cx="9180474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Review the effects and learn from this experience.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Emphasis should be on the first step to understanding ourselves and the people around us than immediate solutions to problems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Try to look at yourself and how you interact with people this week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See if you notice anything different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keep a record.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2400" baseline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all help you with your reflective report.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28" name="Picture 4" descr="Communauté Steam :: Reflection">
            <a:extLst>
              <a:ext uri="{FF2B5EF4-FFF2-40B4-BE49-F238E27FC236}">
                <a16:creationId xmlns:a16="http://schemas.microsoft.com/office/drawing/2014/main" id="{8A425A98-5027-A328-486D-282233E76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288" y="3983037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1566</Words>
  <Application>Microsoft Office PowerPoint</Application>
  <PresentationFormat>Widescreen</PresentationFormat>
  <Paragraphs>184</Paragraphs>
  <Slides>22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fkGrotesk</vt:lpstr>
      <vt:lpstr>fkGroteskNeue</vt:lpstr>
      <vt:lpstr>Helvetica-Bold</vt:lpstr>
      <vt:lpstr>Myriad Pro</vt:lpstr>
      <vt:lpstr>Arial</vt:lpstr>
      <vt:lpstr>Calibri</vt:lpstr>
      <vt:lpstr>Courier New</vt:lpstr>
      <vt:lpstr>20140311PresentationUWTSDTemplate</vt:lpstr>
      <vt:lpstr>1_20140311PresentationUWTSDTemplate</vt:lpstr>
      <vt:lpstr>BMSW4009   Effective Team Working and Communication</vt:lpstr>
      <vt:lpstr>PowerPoint Presentation</vt:lpstr>
      <vt:lpstr>Recap of Week 2</vt:lpstr>
      <vt:lpstr>Personal Values</vt:lpstr>
      <vt:lpstr>Belbin’s Theory</vt:lpstr>
      <vt:lpstr>Belbin’s Team Roles</vt:lpstr>
      <vt:lpstr>Belbin’s 9 Team Roles</vt:lpstr>
      <vt:lpstr>Shaper (SH)</vt:lpstr>
      <vt:lpstr>Implementer (IMP)</vt:lpstr>
      <vt:lpstr>Completer/Finisher (CF) </vt:lpstr>
      <vt:lpstr>Coordinator (CO)</vt:lpstr>
      <vt:lpstr>Team Worker (TW) </vt:lpstr>
      <vt:lpstr>Resource Investigator (RI) </vt:lpstr>
      <vt:lpstr>Plant (PL)</vt:lpstr>
      <vt:lpstr>Monitor/Evaluator (ME)</vt:lpstr>
      <vt:lpstr>Specialist (SP)</vt:lpstr>
      <vt:lpstr>Which team role are you? </vt:lpstr>
      <vt:lpstr>Team Roles</vt:lpstr>
      <vt:lpstr>Team Roles (cont.)</vt:lpstr>
      <vt:lpstr>Activity</vt:lpstr>
      <vt:lpstr>Desert Survival Task</vt:lpstr>
      <vt:lpstr>Looking back and learning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Rhiannon Akers</cp:lastModifiedBy>
  <cp:revision>395</cp:revision>
  <cp:lastPrinted>2019-10-01T11:26:54Z</cp:lastPrinted>
  <dcterms:created xsi:type="dcterms:W3CDTF">2015-04-14T15:21:28Z</dcterms:created>
  <dcterms:modified xsi:type="dcterms:W3CDTF">2025-10-10T11:06:16Z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