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0"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92488-A2A2-D463-E91A-5EBDC540335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6DCA12-DAE1-B786-4166-68EF634E67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3B2A982-7FE6-48CC-677B-4417D24E2193}"/>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5" name="Footer Placeholder 4">
            <a:extLst>
              <a:ext uri="{FF2B5EF4-FFF2-40B4-BE49-F238E27FC236}">
                <a16:creationId xmlns:a16="http://schemas.microsoft.com/office/drawing/2014/main" id="{5EA3DC6A-86D0-7D8B-E9BD-B1F5411810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66D8FD-C0A8-7FB0-EFF8-806D4F8C8407}"/>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2980140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C977-4CC5-539B-42FE-BA139E18C1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FC36E9-F88D-C13A-68CB-C5532A6D8E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2D5D3E-3466-3C59-B13B-8A7D0E38E20B}"/>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5" name="Footer Placeholder 4">
            <a:extLst>
              <a:ext uri="{FF2B5EF4-FFF2-40B4-BE49-F238E27FC236}">
                <a16:creationId xmlns:a16="http://schemas.microsoft.com/office/drawing/2014/main" id="{85309716-C9F6-A13D-CB1E-95D08DDC21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E05DC0-DBC1-0784-6B54-C455AC7BFB76}"/>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4064082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CFCE-8835-E8D4-E92F-EE37EBCADB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71F0FE4-B85C-69B7-AC10-982445CAFE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567255-F1DD-E1EC-2E58-5A9444748BE9}"/>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5" name="Footer Placeholder 4">
            <a:extLst>
              <a:ext uri="{FF2B5EF4-FFF2-40B4-BE49-F238E27FC236}">
                <a16:creationId xmlns:a16="http://schemas.microsoft.com/office/drawing/2014/main" id="{2936DF8C-A4E0-AC3D-51BD-FA368754AE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1C1AF-CFDE-0958-F6E6-EB78035247A2}"/>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108611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CB4D-568A-7885-0C44-9B59819510E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A5FA25-E2AD-2AE0-AE11-5291CB7DA2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17FA6A-4D17-A7B7-5EBB-7375A9FAD2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9BE352-9854-524C-EEE5-873780526B9E}"/>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6" name="Footer Placeholder 5">
            <a:extLst>
              <a:ext uri="{FF2B5EF4-FFF2-40B4-BE49-F238E27FC236}">
                <a16:creationId xmlns:a16="http://schemas.microsoft.com/office/drawing/2014/main" id="{E074DA5F-D9A7-9513-7D2E-ECEB9585AA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09BA3C-9482-C4E9-BCC0-03DE78B8F581}"/>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4790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4B2C-C932-E3EE-0112-3C85255DD4B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228BB34-5872-5EA9-C461-D4EA3B228E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A2C9E7-6159-02FB-7B21-765481961B7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94DFB99-0651-84EF-B410-10BACE4595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28C9A33-EC3A-BB92-EDAE-13CAACDEAD0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FD92D97-79F2-764C-0A1A-043B24DD2324}"/>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8" name="Footer Placeholder 7">
            <a:extLst>
              <a:ext uri="{FF2B5EF4-FFF2-40B4-BE49-F238E27FC236}">
                <a16:creationId xmlns:a16="http://schemas.microsoft.com/office/drawing/2014/main" id="{F6421AEB-E414-02FA-3219-03C7B8D693F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9FC4B8-DEA9-4935-0DBC-DF45C7B6247D}"/>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3018275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E7BD9-9C9C-A888-F614-790EA3B13E1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0A90927-C41C-F65B-0D16-91FE42236037}"/>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4" name="Footer Placeholder 3">
            <a:extLst>
              <a:ext uri="{FF2B5EF4-FFF2-40B4-BE49-F238E27FC236}">
                <a16:creationId xmlns:a16="http://schemas.microsoft.com/office/drawing/2014/main" id="{F833BB59-0EF5-841F-E641-66D5DE2BAC9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F41F0-2780-4015-F7F4-92DC95C288E3}"/>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4227695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954F30-A5C8-6813-CA7B-CA4476DDD0E6}"/>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3" name="Footer Placeholder 2">
            <a:extLst>
              <a:ext uri="{FF2B5EF4-FFF2-40B4-BE49-F238E27FC236}">
                <a16:creationId xmlns:a16="http://schemas.microsoft.com/office/drawing/2014/main" id="{8F57D50A-EB81-3F15-FE11-30E57CCA2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92E604A-4A8E-2D3C-9768-A51076E13866}"/>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3357636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6CF8-E4FF-92F5-7601-D1C06D845C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15EAC02-8FB7-7131-52ED-744B3315EF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DB44A5-3D0E-F787-F5A8-3671E84DDA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F75989-41BB-1138-80D2-7E6D9B59F0C5}"/>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6" name="Footer Placeholder 5">
            <a:extLst>
              <a:ext uri="{FF2B5EF4-FFF2-40B4-BE49-F238E27FC236}">
                <a16:creationId xmlns:a16="http://schemas.microsoft.com/office/drawing/2014/main" id="{4B451F44-D2EC-386C-272A-BE9E4CBB1F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C4C789-5142-1CC2-6EFA-7BB0B8FE0C18}"/>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264544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02017-D36E-A295-F75F-14ABB0F46E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8D8DFBD-D663-9152-DBEC-BE164155E584}"/>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4670EF0-0C5C-6A71-903A-60EE24181D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F3A08B-1D8D-932A-6302-A3A83C6AD9B3}"/>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6" name="Footer Placeholder 5">
            <a:extLst>
              <a:ext uri="{FF2B5EF4-FFF2-40B4-BE49-F238E27FC236}">
                <a16:creationId xmlns:a16="http://schemas.microsoft.com/office/drawing/2014/main" id="{BCA8CD4D-60A1-48E0-05E8-548D7F8864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0B7E08-E234-72E3-D5F1-B3BCEF996801}"/>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3300672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64F68-214D-A21C-7F6E-A5401BE83BF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3CE152-A126-81E5-53C6-611F2872F5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C2DB55-632C-D88F-9AAA-C6A0D1E546A8}"/>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5" name="Footer Placeholder 4">
            <a:extLst>
              <a:ext uri="{FF2B5EF4-FFF2-40B4-BE49-F238E27FC236}">
                <a16:creationId xmlns:a16="http://schemas.microsoft.com/office/drawing/2014/main" id="{187A3042-5551-C172-81AF-B21C3160DE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EBAF8-E520-3534-8487-F5889B67BF50}"/>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994575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5B9194-7ED7-A07B-CB74-578ACBD1452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303F43-10E1-724B-70E2-C6EAF300200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08F5E1-F288-FD62-EC1A-F1966CD28B65}"/>
              </a:ext>
            </a:extLst>
          </p:cNvPr>
          <p:cNvSpPr>
            <a:spLocks noGrp="1"/>
          </p:cNvSpPr>
          <p:nvPr>
            <p:ph type="dt" sz="half" idx="10"/>
          </p:nvPr>
        </p:nvSpPr>
        <p:spPr/>
        <p:txBody>
          <a:bodyPr/>
          <a:lstStyle/>
          <a:p>
            <a:fld id="{7A9D18B4-B249-304F-939B-E5F0AC873C1B}" type="datetimeFigureOut">
              <a:rPr lang="en-US" smtClean="0"/>
              <a:t>10/5/26</a:t>
            </a:fld>
            <a:endParaRPr lang="en-US"/>
          </a:p>
        </p:txBody>
      </p:sp>
      <p:sp>
        <p:nvSpPr>
          <p:cNvPr id="5" name="Footer Placeholder 4">
            <a:extLst>
              <a:ext uri="{FF2B5EF4-FFF2-40B4-BE49-F238E27FC236}">
                <a16:creationId xmlns:a16="http://schemas.microsoft.com/office/drawing/2014/main" id="{259256E4-8A9B-F04C-0D69-519410BFDE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BFE10D-813E-C3DD-471B-C2A70AA0BF59}"/>
              </a:ext>
            </a:extLst>
          </p:cNvPr>
          <p:cNvSpPr>
            <a:spLocks noGrp="1"/>
          </p:cNvSpPr>
          <p:nvPr>
            <p:ph type="sldNum" sz="quarter" idx="12"/>
          </p:nvPr>
        </p:nvSpPr>
        <p:spPr/>
        <p:txBody>
          <a:bodyPr/>
          <a:lstStyle/>
          <a:p>
            <a:fld id="{265EB277-B67C-3449-B279-CD08E3834BEE}" type="slidenum">
              <a:rPr lang="en-US" smtClean="0"/>
              <a:t>‹#›</a:t>
            </a:fld>
            <a:endParaRPr lang="en-US"/>
          </a:p>
        </p:txBody>
      </p:sp>
    </p:spTree>
    <p:extLst>
      <p:ext uri="{BB962C8B-B14F-4D97-AF65-F5344CB8AC3E}">
        <p14:creationId xmlns:p14="http://schemas.microsoft.com/office/powerpoint/2010/main" val="2296257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2E7757-29CE-27F2-EEE6-10824FC7B0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371F76-A493-F2DA-E880-BBE2E2866E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DA1B3F-E961-EFD9-08E1-32891F439D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9D18B4-B249-304F-939B-E5F0AC873C1B}" type="datetimeFigureOut">
              <a:rPr lang="en-US" smtClean="0"/>
              <a:t>10/5/26</a:t>
            </a:fld>
            <a:endParaRPr lang="en-US"/>
          </a:p>
        </p:txBody>
      </p:sp>
      <p:sp>
        <p:nvSpPr>
          <p:cNvPr id="5" name="Footer Placeholder 4">
            <a:extLst>
              <a:ext uri="{FF2B5EF4-FFF2-40B4-BE49-F238E27FC236}">
                <a16:creationId xmlns:a16="http://schemas.microsoft.com/office/drawing/2014/main" id="{D001EE90-D26C-9A6B-A899-CC4A6C5EDF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698FB3E-0498-7BE9-296C-58445616D4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65EB277-B67C-3449-B279-CD08E3834BEE}" type="slidenum">
              <a:rPr lang="en-US" smtClean="0"/>
              <a:t>‹#›</a:t>
            </a:fld>
            <a:endParaRPr lang="en-US"/>
          </a:p>
        </p:txBody>
      </p:sp>
    </p:spTree>
    <p:extLst>
      <p:ext uri="{BB962C8B-B14F-4D97-AF65-F5344CB8AC3E}">
        <p14:creationId xmlns:p14="http://schemas.microsoft.com/office/powerpoint/2010/main" val="681085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6DF1139-6B34-E4E7-F672-DB7226C93C3E}"/>
              </a:ext>
            </a:extLst>
          </p:cNvPr>
          <p:cNvPicPr>
            <a:picLocks noChangeAspect="1"/>
          </p:cNvPicPr>
          <p:nvPr/>
        </p:nvPicPr>
        <p:blipFill>
          <a:blip r:embed="rId2">
            <a:extLst>
              <a:ext uri="{28A0092B-C50C-407E-A947-70E740481C1C}">
                <a14:useLocalDpi xmlns:a14="http://schemas.microsoft.com/office/drawing/2010/main" val="0"/>
              </a:ext>
            </a:extLst>
          </a:blip>
          <a:srcRect t="8473" r="23863" b="618"/>
          <a:stretch>
            <a:fillRect/>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8FE9D-DBE7-DC3D-956C-31C3E8EB5C18}"/>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600">
                <a:solidFill>
                  <a:schemeClr val="bg1"/>
                </a:solidFill>
              </a:rPr>
              <a:t>HRM STRATEGIES FOR HEALTHCONNECT UK</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FF252AA5-E945-355C-8558-742DBF84EEC4}"/>
              </a:ext>
            </a:extLst>
          </p:cNvPr>
          <p:cNvSpPr>
            <a:spLocks noGrp="1"/>
          </p:cNvSpPr>
          <p:nvPr>
            <p:ph type="subTitle" idx="1"/>
          </p:nvPr>
        </p:nvSpPr>
        <p:spPr>
          <a:xfrm>
            <a:off x="371094" y="2718054"/>
            <a:ext cx="3438906" cy="3207258"/>
          </a:xfrm>
        </p:spPr>
        <p:txBody>
          <a:bodyPr vert="horz" lIns="91440" tIns="45720" rIns="91440" bIns="45720" rtlCol="0">
            <a:normAutofit/>
          </a:bodyPr>
          <a:lstStyle/>
          <a:p>
            <a:pPr indent="-228600" algn="l">
              <a:buFont typeface="Arial" panose="020B0604020202020204" pitchFamily="34" charset="0"/>
              <a:buChar char="•"/>
            </a:pPr>
            <a:r>
              <a:rPr lang="en-US" sz="1700">
                <a:solidFill>
                  <a:schemeClr val="bg1"/>
                </a:solidFill>
              </a:rPr>
              <a:t>Student: David stoican </a:t>
            </a:r>
          </a:p>
          <a:p>
            <a:pPr indent="-228600" algn="l">
              <a:buFont typeface="Arial" panose="020B0604020202020204" pitchFamily="34" charset="0"/>
              <a:buChar char="•"/>
            </a:pPr>
            <a:r>
              <a:rPr lang="en-US" sz="1700">
                <a:solidFill>
                  <a:schemeClr val="bg1"/>
                </a:solidFill>
              </a:rPr>
              <a:t>Student number: 2506762 </a:t>
            </a:r>
          </a:p>
          <a:p>
            <a:pPr indent="-228600" algn="l">
              <a:buFont typeface="Arial" panose="020B0604020202020204" pitchFamily="34" charset="0"/>
              <a:buChar char="•"/>
            </a:pPr>
            <a:r>
              <a:rPr lang="en-US" sz="1700">
                <a:solidFill>
                  <a:schemeClr val="bg1"/>
                </a:solidFill>
              </a:rPr>
              <a:t>Module: LCLM5002  Developing &amp; Managing Individuals </a:t>
            </a:r>
          </a:p>
          <a:p>
            <a:pPr indent="-228600" algn="l">
              <a:buFont typeface="Arial" panose="020B0604020202020204" pitchFamily="34" charset="0"/>
              <a:buChar char="•"/>
            </a:pPr>
            <a:r>
              <a:rPr lang="en-US" sz="1700">
                <a:solidFill>
                  <a:schemeClr val="bg1"/>
                </a:solidFill>
              </a:rPr>
              <a:t> Teams Lecturers Amer Kareem, </a:t>
            </a:r>
          </a:p>
          <a:p>
            <a:pPr indent="-228600" algn="l">
              <a:buFont typeface="Arial" panose="020B0604020202020204" pitchFamily="34" charset="0"/>
              <a:buChar char="•"/>
            </a:pPr>
            <a:r>
              <a:rPr lang="en-US" sz="1700">
                <a:solidFill>
                  <a:schemeClr val="bg1"/>
                </a:solidFill>
              </a:rPr>
              <a:t>Samson Oladejo, </a:t>
            </a:r>
          </a:p>
          <a:p>
            <a:pPr indent="-228600" algn="l">
              <a:buFont typeface="Arial" panose="020B0604020202020204" pitchFamily="34" charset="0"/>
              <a:buChar char="•"/>
            </a:pPr>
            <a:r>
              <a:rPr lang="en-US" sz="1700">
                <a:solidFill>
                  <a:schemeClr val="bg1"/>
                </a:solidFill>
              </a:rPr>
              <a:t>Md Kalam</a:t>
            </a:r>
          </a:p>
        </p:txBody>
      </p:sp>
    </p:spTree>
    <p:extLst>
      <p:ext uri="{BB962C8B-B14F-4D97-AF65-F5344CB8AC3E}">
        <p14:creationId xmlns:p14="http://schemas.microsoft.com/office/powerpoint/2010/main" val="1937055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3178518-C7BF-BFD7-A451-37BC0E037ED8}"/>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E458A4FF-5F79-3ACA-7157-D53D9A6262EF}"/>
              </a:ext>
            </a:extLst>
          </p:cNvPr>
          <p:cNvSpPr>
            <a:spLocks noGrp="1"/>
          </p:cNvSpPr>
          <p:nvPr>
            <p:ph type="title"/>
          </p:nvPr>
        </p:nvSpPr>
        <p:spPr>
          <a:xfrm>
            <a:off x="838199" y="557189"/>
            <a:ext cx="5155263" cy="5571899"/>
          </a:xfrm>
        </p:spPr>
        <p:txBody>
          <a:bodyPr>
            <a:normAutofit/>
          </a:bodyPr>
          <a:lstStyle/>
          <a:p>
            <a:r>
              <a:rPr lang="en-US">
                <a:solidFill>
                  <a:srgbClr val="FFFFFF"/>
                </a:solidFill>
              </a:rPr>
              <a:t>Organisation &amp; Challenges</a:t>
            </a:r>
          </a:p>
        </p:txBody>
      </p:sp>
      <p:sp>
        <p:nvSpPr>
          <p:cNvPr id="3" name="Content Placeholder 2">
            <a:extLst>
              <a:ext uri="{FF2B5EF4-FFF2-40B4-BE49-F238E27FC236}">
                <a16:creationId xmlns:a16="http://schemas.microsoft.com/office/drawing/2014/main" id="{D7B8A3DB-56A5-9615-CF30-753E4CBCF54B}"/>
              </a:ext>
            </a:extLst>
          </p:cNvPr>
          <p:cNvSpPr>
            <a:spLocks noGrp="1"/>
          </p:cNvSpPr>
          <p:nvPr>
            <p:ph idx="1"/>
          </p:nvPr>
        </p:nvSpPr>
        <p:spPr>
          <a:xfrm>
            <a:off x="6195375" y="557189"/>
            <a:ext cx="5158424" cy="5571899"/>
          </a:xfrm>
        </p:spPr>
        <p:txBody>
          <a:bodyPr anchor="ctr">
            <a:normAutofit/>
          </a:bodyPr>
          <a:lstStyle/>
          <a:p>
            <a:r>
              <a:rPr lang="en-US" sz="2000" b="1">
                <a:solidFill>
                  <a:srgbClr val="FFFFFF"/>
                </a:solidFill>
              </a:rPr>
              <a:t>Who We Are</a:t>
            </a:r>
            <a:r>
              <a:rPr lang="en-GB" sz="2000">
                <a:solidFill>
                  <a:srgbClr val="FFFFFF"/>
                </a:solidFill>
              </a:rPr>
              <a:t> </a:t>
            </a:r>
          </a:p>
          <a:p>
            <a:r>
              <a:rPr lang="en-US" sz="2000">
                <a:solidFill>
                  <a:srgbClr val="FFFFFF"/>
                </a:solidFill>
              </a:rPr>
              <a:t>Fast-growing UK digital healthcare — virtual consultations, remote monitoring</a:t>
            </a:r>
            <a:endParaRPr lang="en-GB" sz="2000">
              <a:solidFill>
                <a:srgbClr val="FFFFFF"/>
              </a:solidFill>
            </a:endParaRPr>
          </a:p>
          <a:p>
            <a:r>
              <a:rPr lang="en-GB" sz="2000" b="1">
                <a:solidFill>
                  <a:srgbClr val="FFFFFF"/>
                </a:solidFill>
              </a:rPr>
              <a:t>Key issues</a:t>
            </a:r>
            <a:r>
              <a:rPr lang="en-GB" sz="2000">
                <a:solidFill>
                  <a:srgbClr val="FFFFFF"/>
                </a:solidFill>
              </a:rPr>
              <a:t> </a:t>
            </a:r>
          </a:p>
          <a:p>
            <a:r>
              <a:rPr lang="en-GB" sz="2000">
                <a:solidFill>
                  <a:srgbClr val="FFFFFF"/>
                </a:solidFill>
              </a:rPr>
              <a:t>Hard to hire skilled clinical &amp; digital staff</a:t>
            </a:r>
          </a:p>
          <a:p>
            <a:r>
              <a:rPr lang="en-GB" sz="2000">
                <a:solidFill>
                  <a:srgbClr val="FFFFFF"/>
                </a:solidFill>
              </a:rPr>
              <a:t>Rising turnover plus low engagement </a:t>
            </a:r>
          </a:p>
          <a:p>
            <a:r>
              <a:rPr lang="en-GB" sz="2000">
                <a:solidFill>
                  <a:srgbClr val="FFFFFF"/>
                </a:solidFill>
              </a:rPr>
              <a:t>Digital tech skills gaps</a:t>
            </a:r>
          </a:p>
          <a:p>
            <a:r>
              <a:rPr lang="en-GB" sz="2000">
                <a:solidFill>
                  <a:srgbClr val="FFFFFF"/>
                </a:solidFill>
              </a:rPr>
              <a:t>Leading mixed teams is complex</a:t>
            </a:r>
          </a:p>
          <a:p>
            <a:r>
              <a:rPr lang="en-GB" sz="2000">
                <a:solidFill>
                  <a:srgbClr val="FFFFFF"/>
                </a:solidFill>
              </a:rPr>
              <a:t>Leadership development gaps</a:t>
            </a:r>
          </a:p>
          <a:p>
            <a:r>
              <a:rPr lang="en-GB" sz="2000" b="1">
                <a:solidFill>
                  <a:srgbClr val="FFFFFF"/>
                </a:solidFill>
              </a:rPr>
              <a:t>Why HR is critical</a:t>
            </a:r>
            <a:r>
              <a:rPr lang="en-GB" sz="2000">
                <a:solidFill>
                  <a:srgbClr val="FFFFFF"/>
                </a:solidFill>
              </a:rPr>
              <a:t> </a:t>
            </a:r>
          </a:p>
          <a:p>
            <a:r>
              <a:rPr lang="en-GB" sz="2000">
                <a:solidFill>
                  <a:srgbClr val="FFFFFF"/>
                </a:solidFill>
              </a:rPr>
              <a:t>Right people strategies= sustainable growth better care stronger performance </a:t>
            </a:r>
          </a:p>
          <a:p>
            <a:endParaRPr lang="en-GB"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1786390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AF835-ED22-286D-6168-A5AD8FC96A14}"/>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Workforce Planning</a:t>
            </a:r>
          </a:p>
        </p:txBody>
      </p:sp>
      <p:sp>
        <p:nvSpPr>
          <p:cNvPr id="3" name="Content Placeholder 2">
            <a:extLst>
              <a:ext uri="{FF2B5EF4-FFF2-40B4-BE49-F238E27FC236}">
                <a16:creationId xmlns:a16="http://schemas.microsoft.com/office/drawing/2014/main" id="{E52E50A2-32EB-2A7E-8AB9-A060F69DFDA0}"/>
              </a:ext>
            </a:extLst>
          </p:cNvPr>
          <p:cNvSpPr>
            <a:spLocks noGrp="1"/>
          </p:cNvSpPr>
          <p:nvPr>
            <p:ph idx="1"/>
          </p:nvPr>
        </p:nvSpPr>
        <p:spPr>
          <a:xfrm>
            <a:off x="804672" y="2421683"/>
            <a:ext cx="4765949" cy="3353476"/>
          </a:xfrm>
        </p:spPr>
        <p:txBody>
          <a:bodyPr>
            <a:normAutofit/>
          </a:bodyPr>
          <a:lstStyle/>
          <a:p>
            <a:r>
              <a:rPr lang="en-GB" sz="1800" b="1">
                <a:solidFill>
                  <a:schemeClr val="tx2"/>
                </a:solidFill>
              </a:rPr>
              <a:t>What it means</a:t>
            </a:r>
            <a:r>
              <a:rPr lang="en-GB" sz="1800">
                <a:solidFill>
                  <a:schemeClr val="tx2"/>
                </a:solidFill>
              </a:rPr>
              <a:t> </a:t>
            </a:r>
          </a:p>
          <a:p>
            <a:r>
              <a:rPr lang="en-GB" sz="1800">
                <a:solidFill>
                  <a:schemeClr val="tx2"/>
                </a:solidFill>
              </a:rPr>
              <a:t>Matching people &amp; skills to business needs </a:t>
            </a:r>
          </a:p>
          <a:p>
            <a:r>
              <a:rPr lang="en-GB" sz="1800" b="1">
                <a:solidFill>
                  <a:schemeClr val="tx2"/>
                </a:solidFill>
              </a:rPr>
              <a:t>Our approach</a:t>
            </a:r>
            <a:r>
              <a:rPr lang="en-GB" sz="1800">
                <a:solidFill>
                  <a:schemeClr val="tx2"/>
                </a:solidFill>
              </a:rPr>
              <a:t> </a:t>
            </a:r>
          </a:p>
          <a:p>
            <a:r>
              <a:rPr lang="en-GB" sz="1800">
                <a:solidFill>
                  <a:schemeClr val="tx2"/>
                </a:solidFill>
              </a:rPr>
              <a:t>Audit current skills – identifying gaps </a:t>
            </a:r>
          </a:p>
          <a:p>
            <a:r>
              <a:rPr lang="en-GB" sz="1800">
                <a:solidFill>
                  <a:schemeClr val="tx2"/>
                </a:solidFill>
              </a:rPr>
              <a:t>Plan short &amp; long term hiring </a:t>
            </a:r>
          </a:p>
          <a:p>
            <a:r>
              <a:rPr lang="en-GB" sz="1800">
                <a:solidFill>
                  <a:schemeClr val="tx2"/>
                </a:solidFill>
              </a:rPr>
              <a:t>Align clinical + digital teams </a:t>
            </a:r>
          </a:p>
          <a:p>
            <a:r>
              <a:rPr lang="en-GB" sz="1800" b="1">
                <a:solidFill>
                  <a:schemeClr val="tx2"/>
                </a:solidFill>
              </a:rPr>
              <a:t>Current weakness</a:t>
            </a:r>
            <a:r>
              <a:rPr lang="en-GB" sz="1800">
                <a:solidFill>
                  <a:schemeClr val="tx2"/>
                </a:solidFill>
              </a:rPr>
              <a:t> </a:t>
            </a:r>
          </a:p>
          <a:p>
            <a:r>
              <a:rPr lang="en-GB" sz="1800">
                <a:solidFill>
                  <a:schemeClr val="tx2"/>
                </a:solidFill>
              </a:rPr>
              <a:t>Reactive hiring, no forward planning, unclear skills needs </a:t>
            </a:r>
            <a:endParaRPr lang="en-US" sz="18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CA5C569D-A05D-911D-215D-66254E6B33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722005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28200-0E33-318D-1A79-DC63951F6334}"/>
              </a:ext>
            </a:extLst>
          </p:cNvPr>
          <p:cNvSpPr>
            <a:spLocks noGrp="1"/>
          </p:cNvSpPr>
          <p:nvPr>
            <p:ph type="title"/>
          </p:nvPr>
        </p:nvSpPr>
        <p:spPr>
          <a:xfrm>
            <a:off x="180570" y="0"/>
            <a:ext cx="10515600" cy="1325563"/>
          </a:xfrm>
        </p:spPr>
        <p:txBody>
          <a:bodyPr/>
          <a:lstStyle/>
          <a:p>
            <a:r>
              <a:rPr lang="en-US" dirty="0"/>
              <a:t>Recruitment Options</a:t>
            </a:r>
          </a:p>
        </p:txBody>
      </p:sp>
      <p:sp>
        <p:nvSpPr>
          <p:cNvPr id="3" name="Content Placeholder 2">
            <a:extLst>
              <a:ext uri="{FF2B5EF4-FFF2-40B4-BE49-F238E27FC236}">
                <a16:creationId xmlns:a16="http://schemas.microsoft.com/office/drawing/2014/main" id="{7CA72643-F98D-97FF-114A-F5CDE55A8DA5}"/>
              </a:ext>
            </a:extLst>
          </p:cNvPr>
          <p:cNvSpPr>
            <a:spLocks noGrp="1"/>
          </p:cNvSpPr>
          <p:nvPr>
            <p:ph idx="1"/>
          </p:nvPr>
        </p:nvSpPr>
        <p:spPr>
          <a:xfrm>
            <a:off x="180570" y="1449249"/>
            <a:ext cx="4109972" cy="4727714"/>
          </a:xfrm>
        </p:spPr>
        <p:txBody>
          <a:bodyPr>
            <a:normAutofit fontScale="85000" lnSpcReduction="10000"/>
          </a:bodyPr>
          <a:lstStyle/>
          <a:p>
            <a:r>
              <a:rPr lang="en-GB" b="1" dirty="0"/>
              <a:t>I</a:t>
            </a:r>
            <a:r>
              <a:rPr lang="en-US" b="1" dirty="0" err="1"/>
              <a:t>nterna</a:t>
            </a:r>
            <a:r>
              <a:rPr lang="en-GB" b="1" dirty="0"/>
              <a:t>l </a:t>
            </a:r>
          </a:p>
          <a:p>
            <a:r>
              <a:rPr lang="en-US" dirty="0"/>
              <a:t>Staff already know our </a:t>
            </a:r>
            <a:r>
              <a:rPr lang="en-US" dirty="0" err="1"/>
              <a:t>organisation</a:t>
            </a:r>
            <a:endParaRPr lang="en-GB" dirty="0"/>
          </a:p>
          <a:p>
            <a:r>
              <a:rPr lang="en-US" dirty="0"/>
              <a:t>Boosts morale, fills gaps quickly </a:t>
            </a:r>
            <a:endParaRPr lang="en-GB" dirty="0"/>
          </a:p>
          <a:p>
            <a:r>
              <a:rPr lang="en-US" dirty="0"/>
              <a:t>Limited talent pool only</a:t>
            </a:r>
            <a:r>
              <a:rPr lang="en-GB" dirty="0"/>
              <a:t> </a:t>
            </a:r>
          </a:p>
          <a:p>
            <a:endParaRPr lang="en-GB" dirty="0"/>
          </a:p>
          <a:p>
            <a:r>
              <a:rPr lang="en-GB" b="1" dirty="0"/>
              <a:t>Current issues</a:t>
            </a:r>
          </a:p>
          <a:p>
            <a:r>
              <a:rPr lang="en-GB" dirty="0"/>
              <a:t>Process of hiring is too slow </a:t>
            </a:r>
          </a:p>
          <a:p>
            <a:r>
              <a:rPr lang="en-GB" dirty="0"/>
              <a:t>Ads don’t stand out enough </a:t>
            </a:r>
          </a:p>
          <a:p>
            <a:r>
              <a:rPr lang="en-GB" dirty="0"/>
              <a:t>Not enough people know who we are </a:t>
            </a:r>
          </a:p>
          <a:p>
            <a:endParaRPr lang="en-GB" dirty="0"/>
          </a:p>
          <a:p>
            <a:endParaRPr lang="en-GB" dirty="0"/>
          </a:p>
          <a:p>
            <a:endParaRPr lang="en-GB" dirty="0"/>
          </a:p>
          <a:p>
            <a:endParaRPr lang="en-US" dirty="0"/>
          </a:p>
        </p:txBody>
      </p:sp>
      <p:sp>
        <p:nvSpPr>
          <p:cNvPr id="5" name="TextBox 4">
            <a:extLst>
              <a:ext uri="{FF2B5EF4-FFF2-40B4-BE49-F238E27FC236}">
                <a16:creationId xmlns:a16="http://schemas.microsoft.com/office/drawing/2014/main" id="{7BEA5AB4-6F91-E62E-1094-B83C9ACE8938}"/>
              </a:ext>
            </a:extLst>
          </p:cNvPr>
          <p:cNvSpPr txBox="1"/>
          <p:nvPr/>
        </p:nvSpPr>
        <p:spPr>
          <a:xfrm>
            <a:off x="4290542" y="1504782"/>
            <a:ext cx="6105768" cy="2308324"/>
          </a:xfrm>
          <a:prstGeom prst="rect">
            <a:avLst/>
          </a:prstGeom>
          <a:noFill/>
        </p:spPr>
        <p:txBody>
          <a:bodyPr wrap="square">
            <a:spAutoFit/>
          </a:bodyPr>
          <a:lstStyle/>
          <a:p>
            <a:r>
              <a:rPr lang="en-GB" b="1" dirty="0"/>
              <a:t>External</a:t>
            </a:r>
          </a:p>
          <a:p>
            <a:r>
              <a:rPr lang="en-GB" dirty="0"/>
              <a:t>Brings fresh ideas, wider experience </a:t>
            </a:r>
          </a:p>
          <a:p>
            <a:r>
              <a:rPr lang="en-GB" dirty="0"/>
              <a:t>Slower process, costlier to hire</a:t>
            </a:r>
          </a:p>
          <a:p>
            <a:endParaRPr lang="en-GB" dirty="0"/>
          </a:p>
          <a:p>
            <a:r>
              <a:rPr lang="en-GB" b="1" dirty="0"/>
              <a:t>   Social and online </a:t>
            </a:r>
          </a:p>
          <a:p>
            <a:r>
              <a:rPr lang="en-GB" dirty="0"/>
              <a:t>Reaches digital professionals first </a:t>
            </a:r>
          </a:p>
          <a:p>
            <a:r>
              <a:rPr lang="en-GB" dirty="0"/>
              <a:t>Builds our brand publicly </a:t>
            </a:r>
          </a:p>
          <a:p>
            <a:r>
              <a:rPr lang="en-GB" dirty="0"/>
              <a:t>More applications to review </a:t>
            </a:r>
          </a:p>
        </p:txBody>
      </p:sp>
      <p:pic>
        <p:nvPicPr>
          <p:cNvPr id="9" name="Picture 8">
            <a:extLst>
              <a:ext uri="{FF2B5EF4-FFF2-40B4-BE49-F238E27FC236}">
                <a16:creationId xmlns:a16="http://schemas.microsoft.com/office/drawing/2014/main" id="{0F9AAD68-34E8-1653-A49C-A8E6E7C134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1395" y="3868639"/>
            <a:ext cx="6105768" cy="2925189"/>
          </a:xfrm>
          <a:prstGeom prst="rect">
            <a:avLst/>
          </a:prstGeom>
        </p:spPr>
      </p:pic>
    </p:spTree>
    <p:extLst>
      <p:ext uri="{BB962C8B-B14F-4D97-AF65-F5344CB8AC3E}">
        <p14:creationId xmlns:p14="http://schemas.microsoft.com/office/powerpoint/2010/main" val="120866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FEB31D2-DDBD-09BB-285A-F599A87460F7}"/>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DC6994-9AB4-03FB-71FA-751DA4F45782}"/>
              </a:ext>
            </a:extLst>
          </p:cNvPr>
          <p:cNvSpPr>
            <a:spLocks noGrp="1"/>
          </p:cNvSpPr>
          <p:nvPr>
            <p:ph type="title"/>
          </p:nvPr>
        </p:nvSpPr>
        <p:spPr>
          <a:xfrm>
            <a:off x="7531610" y="365125"/>
            <a:ext cx="3822189" cy="1899912"/>
          </a:xfrm>
        </p:spPr>
        <p:txBody>
          <a:bodyPr>
            <a:normAutofit/>
          </a:bodyPr>
          <a:lstStyle/>
          <a:p>
            <a:r>
              <a:rPr lang="en-US" sz="4000"/>
              <a:t>Recommended Recruitment Strategy</a:t>
            </a:r>
          </a:p>
        </p:txBody>
      </p:sp>
      <p:sp>
        <p:nvSpPr>
          <p:cNvPr id="3" name="Content Placeholder 2">
            <a:extLst>
              <a:ext uri="{FF2B5EF4-FFF2-40B4-BE49-F238E27FC236}">
                <a16:creationId xmlns:a16="http://schemas.microsoft.com/office/drawing/2014/main" id="{7836F708-8859-8948-FF22-5A2966F40FB1}"/>
              </a:ext>
            </a:extLst>
          </p:cNvPr>
          <p:cNvSpPr>
            <a:spLocks noGrp="1"/>
          </p:cNvSpPr>
          <p:nvPr>
            <p:ph idx="1"/>
          </p:nvPr>
        </p:nvSpPr>
        <p:spPr>
          <a:xfrm>
            <a:off x="7531610" y="2434201"/>
            <a:ext cx="3822189" cy="3742762"/>
          </a:xfrm>
        </p:spPr>
        <p:txBody>
          <a:bodyPr>
            <a:normAutofit/>
          </a:bodyPr>
          <a:lstStyle/>
          <a:p>
            <a:r>
              <a:rPr lang="en-US" sz="1600"/>
              <a:t>We will offer roles internally first to support growth and keep knowledge in the team. External hiring will target specialist boards with clear, purpose-focused descriptions.</a:t>
            </a:r>
            <a:endParaRPr lang="en-GB" sz="1600"/>
          </a:p>
          <a:p>
            <a:r>
              <a:rPr lang="en-US" sz="1600"/>
              <a:t>Social media will share real team stories to build connection. We will work with universities and NHS partners to build a steady talent pipeline.</a:t>
            </a:r>
            <a:endParaRPr lang="en-GB" sz="1600"/>
          </a:p>
          <a:p>
            <a:r>
              <a:rPr lang="en-US" sz="1600"/>
              <a:t>This follows the AMO Model — matching skill, motivation and opportunity drives strong performance (Boxall &amp; Purcell, 2023).</a:t>
            </a:r>
          </a:p>
        </p:txBody>
      </p:sp>
    </p:spTree>
    <p:extLst>
      <p:ext uri="{BB962C8B-B14F-4D97-AF65-F5344CB8AC3E}">
        <p14:creationId xmlns:p14="http://schemas.microsoft.com/office/powerpoint/2010/main" val="856091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65AF05F-51AE-7C07-3B6D-6C3B01139F12}"/>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9564AF-8A1E-EEFE-0A5D-3C91264199CB}"/>
              </a:ext>
            </a:extLst>
          </p:cNvPr>
          <p:cNvSpPr>
            <a:spLocks noGrp="1"/>
          </p:cNvSpPr>
          <p:nvPr>
            <p:ph type="title"/>
          </p:nvPr>
        </p:nvSpPr>
        <p:spPr>
          <a:xfrm>
            <a:off x="7531610" y="365125"/>
            <a:ext cx="3822189" cy="1899912"/>
          </a:xfrm>
        </p:spPr>
        <p:txBody>
          <a:bodyPr>
            <a:normAutofit/>
          </a:bodyPr>
          <a:lstStyle/>
          <a:p>
            <a:r>
              <a:rPr lang="en-US" sz="4000"/>
              <a:t>Learning &amp; Development</a:t>
            </a:r>
          </a:p>
        </p:txBody>
      </p:sp>
      <p:sp>
        <p:nvSpPr>
          <p:cNvPr id="3" name="Content Placeholder 2">
            <a:extLst>
              <a:ext uri="{FF2B5EF4-FFF2-40B4-BE49-F238E27FC236}">
                <a16:creationId xmlns:a16="http://schemas.microsoft.com/office/drawing/2014/main" id="{80F09C14-02F3-72A2-46D1-893298B6E992}"/>
              </a:ext>
            </a:extLst>
          </p:cNvPr>
          <p:cNvSpPr>
            <a:spLocks noGrp="1"/>
          </p:cNvSpPr>
          <p:nvPr>
            <p:ph idx="1"/>
          </p:nvPr>
        </p:nvSpPr>
        <p:spPr>
          <a:xfrm>
            <a:off x="7531610" y="2434201"/>
            <a:ext cx="3822189" cy="3742762"/>
          </a:xfrm>
        </p:spPr>
        <p:txBody>
          <a:bodyPr>
            <a:normAutofit/>
          </a:bodyPr>
          <a:lstStyle/>
          <a:p>
            <a:r>
              <a:rPr lang="en-GB" sz="1600" b="1"/>
              <a:t>Needs</a:t>
            </a:r>
          </a:p>
          <a:p>
            <a:r>
              <a:rPr lang="en-US" sz="1600"/>
              <a:t>Skills date fast in digital health</a:t>
            </a:r>
            <a:endParaRPr lang="en-GB" sz="1600"/>
          </a:p>
          <a:p>
            <a:r>
              <a:rPr lang="en-US" sz="1600"/>
              <a:t>Staff leave if they don’t grow</a:t>
            </a:r>
            <a:endParaRPr lang="en-GB" sz="1600"/>
          </a:p>
          <a:p>
            <a:r>
              <a:rPr lang="en-US" sz="1600"/>
              <a:t> New hires lack full digital + clinical confidenceSolutions</a:t>
            </a:r>
            <a:endParaRPr lang="en-GB" sz="1600"/>
          </a:p>
          <a:p>
            <a:endParaRPr lang="en-GB" sz="1600"/>
          </a:p>
          <a:p>
            <a:r>
              <a:rPr lang="en-GB" sz="1600" b="1"/>
              <a:t>Solutions</a:t>
            </a:r>
            <a:r>
              <a:rPr lang="en-GB" sz="1600"/>
              <a:t> </a:t>
            </a:r>
          </a:p>
          <a:p>
            <a:r>
              <a:rPr lang="en-US" sz="1600"/>
              <a:t>Personal development plans for all</a:t>
            </a:r>
            <a:endParaRPr lang="en-GB" sz="1600"/>
          </a:p>
          <a:p>
            <a:r>
              <a:rPr lang="en-US" sz="1600"/>
              <a:t>Cross-training: clinicians learn tech; techs learn care context</a:t>
            </a:r>
            <a:endParaRPr lang="en-GB" sz="1600"/>
          </a:p>
          <a:p>
            <a:r>
              <a:rPr lang="en-US" sz="1600"/>
              <a:t>Leadership development — spot &amp; grow potential early</a:t>
            </a:r>
          </a:p>
        </p:txBody>
      </p:sp>
    </p:spTree>
    <p:extLst>
      <p:ext uri="{BB962C8B-B14F-4D97-AF65-F5344CB8AC3E}">
        <p14:creationId xmlns:p14="http://schemas.microsoft.com/office/powerpoint/2010/main" val="822884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9F8B5D9-2134-C0F4-B774-833302AEC7C3}"/>
              </a:ext>
            </a:extLst>
          </p:cNvPr>
          <p:cNvPicPr>
            <a:picLocks noChangeAspect="1"/>
          </p:cNvPicPr>
          <p:nvPr/>
        </p:nvPicPr>
        <p:blipFill>
          <a:blip r:embed="rId2">
            <a:extLst>
              <a:ext uri="{28A0092B-C50C-407E-A947-70E740481C1C}">
                <a14:useLocalDpi xmlns:a14="http://schemas.microsoft.com/office/drawing/2010/main" val="0"/>
              </a:ext>
            </a:extLst>
          </a:blip>
          <a:srcRect l="26329" r="-1" b="-1"/>
          <a:stretch>
            <a:fillRect/>
          </a:stretch>
        </p:blipFill>
        <p:spPr>
          <a:xfrm>
            <a:off x="2522356" y="10"/>
            <a:ext cx="9669642" cy="6857990"/>
          </a:xfrm>
          <a:prstGeom prst="rect">
            <a:avLst/>
          </a:prstGeom>
        </p:spPr>
      </p:pic>
      <p:sp>
        <p:nvSpPr>
          <p:cNvPr id="41" name="Rectangle 4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58A508-F2CB-F3AB-D71C-A49BC930E494}"/>
              </a:ext>
            </a:extLst>
          </p:cNvPr>
          <p:cNvSpPr>
            <a:spLocks noGrp="1"/>
          </p:cNvSpPr>
          <p:nvPr>
            <p:ph type="title"/>
          </p:nvPr>
        </p:nvSpPr>
        <p:spPr>
          <a:xfrm>
            <a:off x="838200" y="365125"/>
            <a:ext cx="3822189" cy="1899912"/>
          </a:xfrm>
        </p:spPr>
        <p:txBody>
          <a:bodyPr>
            <a:normAutofit/>
          </a:bodyPr>
          <a:lstStyle/>
          <a:p>
            <a:r>
              <a:rPr lang="en-US" sz="4000"/>
              <a:t>Performance Management</a:t>
            </a:r>
          </a:p>
        </p:txBody>
      </p:sp>
      <p:sp>
        <p:nvSpPr>
          <p:cNvPr id="3" name="Content Placeholder 2">
            <a:extLst>
              <a:ext uri="{FF2B5EF4-FFF2-40B4-BE49-F238E27FC236}">
                <a16:creationId xmlns:a16="http://schemas.microsoft.com/office/drawing/2014/main" id="{E6FA8E4F-D8F5-7DCB-B3C5-B8920272886B}"/>
              </a:ext>
            </a:extLst>
          </p:cNvPr>
          <p:cNvSpPr>
            <a:spLocks noGrp="1"/>
          </p:cNvSpPr>
          <p:nvPr>
            <p:ph idx="1"/>
          </p:nvPr>
        </p:nvSpPr>
        <p:spPr>
          <a:xfrm>
            <a:off x="838200" y="2434201"/>
            <a:ext cx="3822189" cy="3742762"/>
          </a:xfrm>
        </p:spPr>
        <p:txBody>
          <a:bodyPr>
            <a:normAutofit/>
          </a:bodyPr>
          <a:lstStyle/>
          <a:p>
            <a:r>
              <a:rPr lang="en-US" sz="1400" b="1"/>
              <a:t>Now</a:t>
            </a:r>
            <a:endParaRPr lang="en-GB" sz="1400" b="1"/>
          </a:p>
          <a:p>
            <a:r>
              <a:rPr lang="en-US" sz="1400"/>
              <a:t> Annual reviews only</a:t>
            </a:r>
            <a:endParaRPr lang="en-GB" sz="1400"/>
          </a:p>
          <a:p>
            <a:r>
              <a:rPr lang="en-US" sz="1400"/>
              <a:t>Too focused on numbers, not peopl</a:t>
            </a:r>
            <a:r>
              <a:rPr lang="en-GB" sz="1400"/>
              <a:t>e</a:t>
            </a:r>
          </a:p>
          <a:p>
            <a:endParaRPr lang="en-GB" sz="1400"/>
          </a:p>
          <a:p>
            <a:r>
              <a:rPr lang="en-US" sz="1400" b="1"/>
              <a:t>Better Way</a:t>
            </a:r>
            <a:endParaRPr lang="en-GB" sz="1400" b="1"/>
          </a:p>
          <a:p>
            <a:r>
              <a:rPr lang="en-GB" sz="1400"/>
              <a:t> S</a:t>
            </a:r>
            <a:r>
              <a:rPr lang="en-US" sz="1400"/>
              <a:t>hort, regular check-ins</a:t>
            </a:r>
            <a:endParaRPr lang="en-GB" sz="1400"/>
          </a:p>
          <a:p>
            <a:r>
              <a:rPr lang="en-US" sz="1400"/>
              <a:t>Shared goals, not top-down targets</a:t>
            </a:r>
            <a:endParaRPr lang="en-GB" sz="1400"/>
          </a:p>
          <a:p>
            <a:r>
              <a:rPr lang="en-US" sz="1400"/>
              <a:t> Support before blame — training, resources, workload balance</a:t>
            </a:r>
            <a:endParaRPr lang="en-GB" sz="1400"/>
          </a:p>
          <a:p>
            <a:endParaRPr lang="en-GB" sz="1400"/>
          </a:p>
          <a:p>
            <a:r>
              <a:rPr lang="en-US" sz="1400" b="1"/>
              <a:t>Theory</a:t>
            </a:r>
            <a:r>
              <a:rPr lang="en-US" sz="1400"/>
              <a:t> — Goal-Setting Theory: shared, clear goals build commitment</a:t>
            </a:r>
            <a:r>
              <a:rPr lang="en-GB" sz="1400"/>
              <a:t> </a:t>
            </a:r>
            <a:endParaRPr lang="en-US" sz="1400"/>
          </a:p>
        </p:txBody>
      </p:sp>
    </p:spTree>
    <p:extLst>
      <p:ext uri="{BB962C8B-B14F-4D97-AF65-F5344CB8AC3E}">
        <p14:creationId xmlns:p14="http://schemas.microsoft.com/office/powerpoint/2010/main" val="4005923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5A19395-D214-8529-280E-8D3726B0EEF7}"/>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b="49"/>
          <a:stretch>
            <a:fillRect/>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5C16CFCE-2477-6A9C-725B-63323C7111C6}"/>
              </a:ext>
            </a:extLst>
          </p:cNvPr>
          <p:cNvSpPr>
            <a:spLocks noGrp="1"/>
          </p:cNvSpPr>
          <p:nvPr>
            <p:ph type="title"/>
          </p:nvPr>
        </p:nvSpPr>
        <p:spPr>
          <a:xfrm>
            <a:off x="838200" y="525195"/>
            <a:ext cx="10165218" cy="2806506"/>
          </a:xfrm>
        </p:spPr>
        <p:txBody>
          <a:bodyPr anchor="b">
            <a:normAutofit/>
          </a:bodyPr>
          <a:lstStyle/>
          <a:p>
            <a:r>
              <a:rPr lang="en-US" sz="4000">
                <a:solidFill>
                  <a:srgbClr val="FFFFFF"/>
                </a:solidFill>
              </a:rPr>
              <a:t>Motivation &amp; Reward</a:t>
            </a:r>
          </a:p>
        </p:txBody>
      </p:sp>
      <p:sp>
        <p:nvSpPr>
          <p:cNvPr id="3" name="Content Placeholder 2">
            <a:extLst>
              <a:ext uri="{FF2B5EF4-FFF2-40B4-BE49-F238E27FC236}">
                <a16:creationId xmlns:a16="http://schemas.microsoft.com/office/drawing/2014/main" id="{0A16BB54-A5EF-CA2F-650A-DFA7F6C84167}"/>
              </a:ext>
            </a:extLst>
          </p:cNvPr>
          <p:cNvSpPr>
            <a:spLocks noGrp="1"/>
          </p:cNvSpPr>
          <p:nvPr>
            <p:ph idx="1"/>
          </p:nvPr>
        </p:nvSpPr>
        <p:spPr>
          <a:xfrm>
            <a:off x="838200" y="3526300"/>
            <a:ext cx="10165218" cy="2588458"/>
          </a:xfrm>
        </p:spPr>
        <p:txBody>
          <a:bodyPr>
            <a:normAutofit/>
          </a:bodyPr>
          <a:lstStyle/>
          <a:p>
            <a:r>
              <a:rPr lang="en-US" sz="2000">
                <a:solidFill>
                  <a:srgbClr val="FFFFFF"/>
                </a:solidFill>
              </a:rPr>
              <a:t>Fair pay is important but not enough on its own. We will offer competitive salaries alongside flexible hours and recognition for good work. Clear career paths and learning opportunities will help people grow here, since feeling valued and seeing a future matters more than just money. This matches Herzberg’s view that pay prevents dissatisfaction while respect and growth create real commitment.</a:t>
            </a:r>
          </a:p>
        </p:txBody>
      </p:sp>
    </p:spTree>
    <p:extLst>
      <p:ext uri="{BB962C8B-B14F-4D97-AF65-F5344CB8AC3E}">
        <p14:creationId xmlns:p14="http://schemas.microsoft.com/office/powerpoint/2010/main" val="135665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A2180-D129-5C79-5363-6A14354C0AE9}"/>
              </a:ext>
            </a:extLst>
          </p:cNvPr>
          <p:cNvSpPr>
            <a:spLocks noGrp="1"/>
          </p:cNvSpPr>
          <p:nvPr>
            <p:ph type="title"/>
          </p:nvPr>
        </p:nvSpPr>
        <p:spPr>
          <a:xfrm>
            <a:off x="6513788" y="365125"/>
            <a:ext cx="4840010" cy="1807305"/>
          </a:xfrm>
        </p:spPr>
        <p:txBody>
          <a:bodyPr>
            <a:normAutofit/>
          </a:bodyPr>
          <a:lstStyle/>
          <a:p>
            <a:r>
              <a:rPr lang="en-US" dirty="0"/>
              <a:t> Leadership &amp; Wellbeing</a:t>
            </a:r>
          </a:p>
        </p:txBody>
      </p:sp>
      <p:pic>
        <p:nvPicPr>
          <p:cNvPr id="4" name="Picture 3">
            <a:extLst>
              <a:ext uri="{FF2B5EF4-FFF2-40B4-BE49-F238E27FC236}">
                <a16:creationId xmlns:a16="http://schemas.microsoft.com/office/drawing/2014/main" id="{6FCC2C66-9624-CC14-19C5-74ACF4C65F48}"/>
              </a:ext>
            </a:extLst>
          </p:cNvPr>
          <p:cNvPicPr>
            <a:picLocks noChangeAspect="1"/>
          </p:cNvPicPr>
          <p:nvPr/>
        </p:nvPicPr>
        <p:blipFill>
          <a:blip r:embed="rId2">
            <a:extLst>
              <a:ext uri="{28A0092B-C50C-407E-A947-70E740481C1C}">
                <a14:useLocalDpi xmlns:a14="http://schemas.microsoft.com/office/drawing/2010/main" val="0"/>
              </a:ext>
            </a:extLst>
          </a:blip>
          <a:srcRect l="21695" r="18771"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445500D-BF0C-C8B7-CF30-A482AEB265A8}"/>
              </a:ext>
            </a:extLst>
          </p:cNvPr>
          <p:cNvSpPr>
            <a:spLocks noGrp="1"/>
          </p:cNvSpPr>
          <p:nvPr>
            <p:ph idx="1"/>
          </p:nvPr>
        </p:nvSpPr>
        <p:spPr>
          <a:xfrm>
            <a:off x="6513788" y="2333297"/>
            <a:ext cx="4840010" cy="3843666"/>
          </a:xfrm>
        </p:spPr>
        <p:txBody>
          <a:bodyPr>
            <a:normAutofit/>
          </a:bodyPr>
          <a:lstStyle/>
          <a:p>
            <a:r>
              <a:rPr lang="en-US" sz="2000"/>
              <a:t>We will train managers to lead with empathy and give all team members an equal voice. Supporting people through fair workloads and mentorship protects wellbeing, reduces burnout, and helps us keep our best staff.</a:t>
            </a:r>
          </a:p>
        </p:txBody>
      </p:sp>
    </p:spTree>
    <p:extLst>
      <p:ext uri="{BB962C8B-B14F-4D97-AF65-F5344CB8AC3E}">
        <p14:creationId xmlns:p14="http://schemas.microsoft.com/office/powerpoint/2010/main" val="768579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ED384-D9F2-7960-4E7C-6AD38F6F9A60}"/>
              </a:ext>
            </a:extLst>
          </p:cNvPr>
          <p:cNvSpPr>
            <a:spLocks noGrp="1"/>
          </p:cNvSpPr>
          <p:nvPr>
            <p:ph type="title"/>
          </p:nvPr>
        </p:nvSpPr>
        <p:spPr>
          <a:xfrm>
            <a:off x="640080" y="325369"/>
            <a:ext cx="4368602" cy="1956841"/>
          </a:xfrm>
        </p:spPr>
        <p:txBody>
          <a:bodyPr anchor="b">
            <a:normAutofit/>
          </a:bodyPr>
          <a:lstStyle/>
          <a:p>
            <a:r>
              <a:rPr lang="en-GB" sz="5400"/>
              <a:t>Conclusion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53B92C-2E0C-62A4-344F-78F70BBEA115}"/>
              </a:ext>
            </a:extLst>
          </p:cNvPr>
          <p:cNvSpPr>
            <a:spLocks noGrp="1"/>
          </p:cNvSpPr>
          <p:nvPr>
            <p:ph idx="1"/>
          </p:nvPr>
        </p:nvSpPr>
        <p:spPr>
          <a:xfrm>
            <a:off x="640080" y="2872899"/>
            <a:ext cx="4243589" cy="3320668"/>
          </a:xfrm>
        </p:spPr>
        <p:txBody>
          <a:bodyPr>
            <a:normAutofit/>
          </a:bodyPr>
          <a:lstStyle/>
          <a:p>
            <a:r>
              <a:rPr lang="en-US" sz="2200"/>
              <a:t>Planning ahead, recruiting well, and investing in our people will help us attract talent, reduce turnover, and build a stronger organisation. Supporting growth and wellbeing leads to better care and lasting success for HealthConnect UK.</a:t>
            </a:r>
          </a:p>
        </p:txBody>
      </p:sp>
      <p:pic>
        <p:nvPicPr>
          <p:cNvPr id="4" name="Picture 3">
            <a:extLst>
              <a:ext uri="{FF2B5EF4-FFF2-40B4-BE49-F238E27FC236}">
                <a16:creationId xmlns:a16="http://schemas.microsoft.com/office/drawing/2014/main" id="{E8F56CA2-84D8-7F29-F263-BD6D19D1DC43}"/>
              </a:ext>
            </a:extLst>
          </p:cNvPr>
          <p:cNvPicPr>
            <a:picLocks noChangeAspect="1"/>
          </p:cNvPicPr>
          <p:nvPr/>
        </p:nvPicPr>
        <p:blipFill>
          <a:blip r:embed="rId2">
            <a:extLst>
              <a:ext uri="{28A0092B-C50C-407E-A947-70E740481C1C}">
                <a14:useLocalDpi xmlns:a14="http://schemas.microsoft.com/office/drawing/2010/main" val="0"/>
              </a:ext>
            </a:extLst>
          </a:blip>
          <a:srcRect l="9668" r="658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2329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33F2E-1377-D72E-E444-7B8D26622B69}"/>
              </a:ext>
            </a:extLst>
          </p:cNvPr>
          <p:cNvSpPr>
            <a:spLocks noGrp="1"/>
          </p:cNvSpPr>
          <p:nvPr>
            <p:ph type="title"/>
          </p:nvPr>
        </p:nvSpPr>
        <p:spPr>
          <a:xfrm>
            <a:off x="838201" y="365125"/>
            <a:ext cx="5251316" cy="1807305"/>
          </a:xfrm>
        </p:spPr>
        <p:txBody>
          <a:bodyPr>
            <a:normAutofit/>
          </a:bodyPr>
          <a:lstStyle/>
          <a:p>
            <a:r>
              <a:rPr lang="en-GB" dirty="0"/>
              <a:t>References </a:t>
            </a:r>
            <a:endParaRPr lang="en-US" dirty="0"/>
          </a:p>
        </p:txBody>
      </p:sp>
      <p:sp>
        <p:nvSpPr>
          <p:cNvPr id="3" name="Content Placeholder 2">
            <a:extLst>
              <a:ext uri="{FF2B5EF4-FFF2-40B4-BE49-F238E27FC236}">
                <a16:creationId xmlns:a16="http://schemas.microsoft.com/office/drawing/2014/main" id="{F58FB8D0-F15E-7A31-0E50-098516965C78}"/>
              </a:ext>
            </a:extLst>
          </p:cNvPr>
          <p:cNvSpPr>
            <a:spLocks noGrp="1"/>
          </p:cNvSpPr>
          <p:nvPr>
            <p:ph idx="1"/>
          </p:nvPr>
        </p:nvSpPr>
        <p:spPr>
          <a:xfrm>
            <a:off x="838200" y="2333297"/>
            <a:ext cx="4619621" cy="3843666"/>
          </a:xfrm>
        </p:spPr>
        <p:txBody>
          <a:bodyPr>
            <a:normAutofit/>
          </a:bodyPr>
          <a:lstStyle/>
          <a:p>
            <a:r>
              <a:rPr lang="en-US" sz="1300" dirty="0"/>
              <a:t>Armstrong M</a:t>
            </a:r>
            <a:r>
              <a:rPr lang="en-GB" sz="1300" dirty="0"/>
              <a:t> </a:t>
            </a:r>
            <a:r>
              <a:rPr lang="en-US" sz="1300" dirty="0"/>
              <a:t> (2023) Armstrong on Performance Management 3rd </a:t>
            </a:r>
            <a:r>
              <a:rPr lang="en-US" sz="1300" dirty="0" err="1"/>
              <a:t>edn</a:t>
            </a:r>
            <a:r>
              <a:rPr lang="en-US" sz="1300" dirty="0"/>
              <a:t>. Kogan Page.</a:t>
            </a:r>
            <a:endParaRPr lang="en-GB" sz="1300" dirty="0"/>
          </a:p>
          <a:p>
            <a:r>
              <a:rPr lang="en-US" sz="1300" dirty="0"/>
              <a:t>Armstrong M (2024) HRM Practice. 15</a:t>
            </a:r>
            <a:r>
              <a:rPr lang="en-US" sz="1300" baseline="30000" dirty="0"/>
              <a:t>th</a:t>
            </a:r>
            <a:r>
              <a:rPr lang="en-US" sz="1300" dirty="0"/>
              <a:t> </a:t>
            </a:r>
            <a:r>
              <a:rPr lang="en-US" sz="1300" dirty="0" err="1"/>
              <a:t>edn</a:t>
            </a:r>
            <a:r>
              <a:rPr lang="en-US" sz="1300" dirty="0"/>
              <a:t>. Kogan Page.</a:t>
            </a:r>
            <a:endParaRPr lang="en-GB" sz="1300" dirty="0"/>
          </a:p>
          <a:p>
            <a:r>
              <a:rPr lang="en-US" sz="1300" dirty="0"/>
              <a:t>Bass, B.M &amp; </a:t>
            </a:r>
            <a:r>
              <a:rPr lang="en-US" sz="1300" dirty="0" err="1"/>
              <a:t>Riggio</a:t>
            </a:r>
            <a:r>
              <a:rPr lang="en-US" sz="1300" dirty="0"/>
              <a:t>, R.E. (2024) Transformational Leadership. 3</a:t>
            </a:r>
            <a:r>
              <a:rPr lang="en-US" sz="1300" baseline="30000" dirty="0"/>
              <a:t>rd</a:t>
            </a:r>
            <a:r>
              <a:rPr lang="en-US" sz="1300" dirty="0"/>
              <a:t> </a:t>
            </a:r>
            <a:r>
              <a:rPr lang="en-US" sz="1300" dirty="0" err="1"/>
              <a:t>edn</a:t>
            </a:r>
            <a:r>
              <a:rPr lang="en-US" sz="1300" dirty="0"/>
              <a:t>. </a:t>
            </a:r>
            <a:r>
              <a:rPr lang="en-US" sz="1300" dirty="0" err="1"/>
              <a:t>Routledge</a:t>
            </a:r>
            <a:r>
              <a:rPr lang="en-US" sz="1300" dirty="0"/>
              <a:t>.</a:t>
            </a:r>
            <a:endParaRPr lang="en-GB" sz="1300" dirty="0"/>
          </a:p>
          <a:p>
            <a:r>
              <a:rPr lang="en-US" sz="1300" dirty="0" err="1"/>
              <a:t>Boxall</a:t>
            </a:r>
            <a:r>
              <a:rPr lang="en-US" sz="1300" dirty="0"/>
              <a:t>, P &amp; Purcell, J. (2023) Strategy &amp; HRM</a:t>
            </a:r>
            <a:r>
              <a:rPr lang="en-GB" sz="1300" dirty="0"/>
              <a:t> </a:t>
            </a:r>
            <a:r>
              <a:rPr lang="en-US" sz="1300" dirty="0"/>
              <a:t>4</a:t>
            </a:r>
            <a:r>
              <a:rPr lang="en-US" sz="1300" baseline="30000" dirty="0"/>
              <a:t>th</a:t>
            </a:r>
            <a:r>
              <a:rPr lang="en-US" sz="1300" dirty="0"/>
              <a:t> </a:t>
            </a:r>
            <a:r>
              <a:rPr lang="en-US" sz="1300" dirty="0" err="1"/>
              <a:t>edn</a:t>
            </a:r>
            <a:r>
              <a:rPr lang="en-US" sz="1300" dirty="0"/>
              <a:t>. </a:t>
            </a:r>
            <a:r>
              <a:rPr lang="en-US" sz="1300" dirty="0" err="1"/>
              <a:t>Palgrave</a:t>
            </a:r>
            <a:r>
              <a:rPr lang="en-US" sz="1300" dirty="0"/>
              <a:t> Macmillan.</a:t>
            </a:r>
            <a:endParaRPr lang="en-GB" sz="1300" dirty="0"/>
          </a:p>
          <a:p>
            <a:r>
              <a:rPr lang="en-US" sz="1300" dirty="0"/>
              <a:t>CIPD (2024) Social Media &amp; Recruitment. London: CIPD</a:t>
            </a:r>
            <a:endParaRPr lang="en-GB" sz="1300" dirty="0"/>
          </a:p>
          <a:p>
            <a:r>
              <a:rPr lang="en-US" sz="1300" dirty="0"/>
              <a:t>CIPD (2025) Wellbeing &amp; Productivity. London: CIPD.</a:t>
            </a:r>
            <a:endParaRPr lang="en-GB" sz="1300" dirty="0"/>
          </a:p>
          <a:p>
            <a:r>
              <a:rPr lang="en-GB" sz="1300" dirty="0"/>
              <a:t>  </a:t>
            </a:r>
            <a:r>
              <a:rPr lang="en-US" sz="1300" dirty="0"/>
              <a:t>Mullins, L.J</a:t>
            </a:r>
            <a:r>
              <a:rPr lang="en-GB" sz="1300" dirty="0"/>
              <a:t> </a:t>
            </a:r>
            <a:r>
              <a:rPr lang="en-US" sz="1300" dirty="0"/>
              <a:t>(2023) Management &amp; </a:t>
            </a:r>
            <a:r>
              <a:rPr lang="en-US" sz="1300" dirty="0" err="1"/>
              <a:t>Organisational</a:t>
            </a:r>
            <a:r>
              <a:rPr lang="en-US" sz="1300" dirty="0"/>
              <a:t> </a:t>
            </a:r>
            <a:r>
              <a:rPr lang="en-US" sz="1300" dirty="0" err="1"/>
              <a:t>Behaviour</a:t>
            </a:r>
            <a:r>
              <a:rPr lang="en-US" sz="1300" dirty="0"/>
              <a:t> 12</a:t>
            </a:r>
            <a:r>
              <a:rPr lang="en-US" sz="1300" baseline="30000" dirty="0"/>
              <a:t>th</a:t>
            </a:r>
            <a:r>
              <a:rPr lang="en-US" sz="1300" dirty="0"/>
              <a:t> </a:t>
            </a:r>
            <a:r>
              <a:rPr lang="en-US" sz="1300" dirty="0" err="1"/>
              <a:t>edn</a:t>
            </a:r>
            <a:r>
              <a:rPr lang="en-US" sz="1300" dirty="0"/>
              <a:t>. Pearson.</a:t>
            </a:r>
            <a:endParaRPr lang="en-GB" sz="1300" dirty="0"/>
          </a:p>
          <a:p>
            <a:r>
              <a:rPr lang="en-US" sz="1300" dirty="0" err="1"/>
              <a:t>Storey</a:t>
            </a:r>
            <a:r>
              <a:rPr lang="en-US" sz="1300" dirty="0"/>
              <a:t>, J (2024) HRM: A Critical Text 4th </a:t>
            </a:r>
            <a:r>
              <a:rPr lang="en-US" sz="1300" dirty="0" err="1"/>
              <a:t>edn</a:t>
            </a:r>
            <a:r>
              <a:rPr lang="en-GB" sz="1300" dirty="0"/>
              <a:t> </a:t>
            </a:r>
            <a:r>
              <a:rPr lang="en-US" sz="1300" dirty="0"/>
              <a:t>Thomson Learning</a:t>
            </a:r>
          </a:p>
        </p:txBody>
      </p:sp>
      <p:pic>
        <p:nvPicPr>
          <p:cNvPr id="4" name="Picture 3">
            <a:extLst>
              <a:ext uri="{FF2B5EF4-FFF2-40B4-BE49-F238E27FC236}">
                <a16:creationId xmlns:a16="http://schemas.microsoft.com/office/drawing/2014/main" id="{050B08BC-3384-4DC4-C19B-C35EE46CE943}"/>
              </a:ext>
            </a:extLst>
          </p:cNvPr>
          <p:cNvPicPr>
            <a:picLocks noChangeAspect="1"/>
          </p:cNvPicPr>
          <p:nvPr/>
        </p:nvPicPr>
        <p:blipFill>
          <a:blip r:embed="rId2">
            <a:extLst>
              <a:ext uri="{28A0092B-C50C-407E-A947-70E740481C1C}">
                <a14:useLocalDpi xmlns:a14="http://schemas.microsoft.com/office/drawing/2010/main" val="0"/>
              </a:ext>
            </a:extLst>
          </a:blip>
          <a:srcRect l="16534" r="3086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85411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HRM STRATEGIES FOR HEALTHCONNECT UK</vt:lpstr>
      <vt:lpstr>Organisation &amp; Challenges</vt:lpstr>
      <vt:lpstr>Workforce Planning</vt:lpstr>
      <vt:lpstr>Recruitment Options</vt:lpstr>
      <vt:lpstr>Recommended Recruitment Strategy</vt:lpstr>
      <vt:lpstr>Learning &amp; Development</vt:lpstr>
      <vt:lpstr>Performance Management</vt:lpstr>
      <vt:lpstr>Motivation &amp; Reward</vt:lpstr>
      <vt:lpstr> Leadership &amp; Wellbeing</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 STRATEGIES FOR HEALTHCONNECT UK</dc:title>
  <dc:creator>David Stoican (2506762)</dc:creator>
  <cp:lastModifiedBy>David Stoican (2506762)</cp:lastModifiedBy>
  <cp:revision>2</cp:revision>
  <dcterms:created xsi:type="dcterms:W3CDTF">2026-10-05T13:51:11Z</dcterms:created>
  <dcterms:modified xsi:type="dcterms:W3CDTF">2026-10-05T16:47:55Z</dcterms:modified>
</cp:coreProperties>
</file>