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1" r:id="rId2"/>
    <p:sldId id="2585" r:id="rId3"/>
    <p:sldId id="2562" r:id="rId4"/>
    <p:sldId id="2563" r:id="rId5"/>
    <p:sldId id="2564" r:id="rId6"/>
    <p:sldId id="2565" r:id="rId7"/>
    <p:sldId id="2586" r:id="rId8"/>
    <p:sldId id="2587" r:id="rId9"/>
    <p:sldId id="2588" r:id="rId10"/>
    <p:sldId id="2566" r:id="rId11"/>
    <p:sldId id="2567" r:id="rId12"/>
    <p:sldId id="2568" r:id="rId13"/>
    <p:sldId id="2569" r:id="rId14"/>
    <p:sldId id="2570" r:id="rId15"/>
    <p:sldId id="2571" r:id="rId16"/>
    <p:sldId id="2572" r:id="rId17"/>
    <p:sldId id="2573" r:id="rId18"/>
    <p:sldId id="2574" r:id="rId19"/>
    <p:sldId id="2575" r:id="rId20"/>
    <p:sldId id="2576" r:id="rId21"/>
    <p:sldId id="2577" r:id="rId22"/>
    <p:sldId id="2578" r:id="rId23"/>
    <p:sldId id="2579" r:id="rId24"/>
    <p:sldId id="2580" r:id="rId25"/>
    <p:sldId id="2581" r:id="rId26"/>
    <p:sldId id="2582" r:id="rId27"/>
    <p:sldId id="2583" r:id="rId28"/>
    <p:sldId id="25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F840FE-AC3B-474E-989E-E1C9347992F4}">
          <p14:sldIdLst/>
        </p14:section>
        <p14:section name="Week 2 – Public Health and Wellbeing in Wales: Determinants, Priorities, Campaigns, and Inequalities" id="{3D1849F9-D147-4594-B77F-76D87AEF592C}">
          <p14:sldIdLst>
            <p14:sldId id="2561"/>
            <p14:sldId id="2585"/>
            <p14:sldId id="2562"/>
          </p14:sldIdLst>
        </p14:section>
        <p14:section name="Key Determinants of Health in Wales" id="{4DC559D3-96AB-4203-BA78-0E0A2E2FCC84}">
          <p14:sldIdLst>
            <p14:sldId id="2563"/>
            <p14:sldId id="2564"/>
            <p14:sldId id="2565"/>
            <p14:sldId id="2586"/>
            <p14:sldId id="2587"/>
            <p14:sldId id="2588"/>
            <p14:sldId id="2566"/>
          </p14:sldIdLst>
        </p14:section>
        <p14:section name="Welsh Health Priorities and Challenges" id="{D11F62C8-914D-492D-98FF-32822C78279F}">
          <p14:sldIdLst>
            <p14:sldId id="2567"/>
            <p14:sldId id="2568"/>
            <p14:sldId id="2569"/>
            <p14:sldId id="2570"/>
            <p14:sldId id="2571"/>
          </p14:sldIdLst>
        </p14:section>
        <p14:section name="Public Health Wales Campaigns and Initiatives" id="{1814A4DA-8E52-4CAF-BC6D-9C3F3E093981}">
          <p14:sldIdLst>
            <p14:sldId id="2572"/>
            <p14:sldId id="2573"/>
            <p14:sldId id="2574"/>
            <p14:sldId id="2575"/>
          </p14:sldIdLst>
        </p14:section>
        <p14:section name="Rurality, Poverty, and Health Inequalities in Wales" id="{4EB724D9-876E-4A36-B283-FE4275092A12}">
          <p14:sldIdLst>
            <p14:sldId id="2576"/>
            <p14:sldId id="2577"/>
            <p14:sldId id="2578"/>
            <p14:sldId id="2579"/>
          </p14:sldIdLst>
        </p14:section>
        <p14:section name="Interactive Debate: Lifestyle Vs. Structural Disadvantage" id="{FF702EC1-B6AC-4CB1-8D91-FB0FEAB17B4B}">
          <p14:sldIdLst>
            <p14:sldId id="2580"/>
            <p14:sldId id="2581"/>
            <p14:sldId id="2582"/>
            <p14:sldId id="2583"/>
          </p14:sldIdLst>
        </p14:section>
        <p14:section name="Conclusion" id="{8C9A8164-4FE6-4497-9D48-95498140DE67}">
          <p14:sldIdLst>
            <p14:sldId id="25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323DC3-B634-4ECF-B1B9-33F00A154919}" v="9" dt="2025-10-21T08:35:23.4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2" d="100"/>
          <a:sy n="52" d="100"/>
        </p:scale>
        <p:origin x="35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John" userId="e6694ea556e16cdf" providerId="LiveId" clId="{CB183380-A334-4632-9A39-F86B70A90F4E}"/>
    <pc:docChg chg="undo custSel addSld delSld modSld modSection">
      <pc:chgData name="Stephanie John" userId="e6694ea556e16cdf" providerId="LiveId" clId="{CB183380-A334-4632-9A39-F86B70A90F4E}" dt="2025-10-21T08:35:57.342" v="991" actId="20577"/>
      <pc:docMkLst>
        <pc:docMk/>
      </pc:docMkLst>
      <pc:sldChg chg="modSp">
        <pc:chgData name="Stephanie John" userId="e6694ea556e16cdf" providerId="LiveId" clId="{CB183380-A334-4632-9A39-F86B70A90F4E}" dt="2025-10-14T09:48:44.371" v="204" actId="20577"/>
        <pc:sldMkLst>
          <pc:docMk/>
          <pc:sldMk cId="3585318344" sldId="2562"/>
        </pc:sldMkLst>
        <pc:spChg chg="mod">
          <ac:chgData name="Stephanie John" userId="e6694ea556e16cdf" providerId="LiveId" clId="{CB183380-A334-4632-9A39-F86B70A90F4E}" dt="2025-10-14T09:48:44.371" v="204" actId="20577"/>
          <ac:spMkLst>
            <pc:docMk/>
            <pc:sldMk cId="3585318344" sldId="2562"/>
            <ac:spMk id="3" creationId="{EE26A066-9985-9250-91E6-CCB8F12D0EA0}"/>
          </ac:spMkLst>
        </pc:spChg>
      </pc:sldChg>
      <pc:sldChg chg="modSp mod">
        <pc:chgData name="Stephanie John" userId="e6694ea556e16cdf" providerId="LiveId" clId="{CB183380-A334-4632-9A39-F86B70A90F4E}" dt="2025-10-14T09:50:13.625" v="464" actId="27636"/>
        <pc:sldMkLst>
          <pc:docMk/>
          <pc:sldMk cId="2364995663" sldId="2580"/>
        </pc:sldMkLst>
        <pc:spChg chg="mod">
          <ac:chgData name="Stephanie John" userId="e6694ea556e16cdf" providerId="LiveId" clId="{CB183380-A334-4632-9A39-F86B70A90F4E}" dt="2025-10-14T09:50:13.625" v="464" actId="27636"/>
          <ac:spMkLst>
            <pc:docMk/>
            <pc:sldMk cId="2364995663" sldId="2580"/>
            <ac:spMk id="2" creationId="{49624DD6-36D7-4990-8FC9-FE0DBDF05E9A}"/>
          </ac:spMkLst>
        </pc:spChg>
      </pc:sldChg>
      <pc:sldChg chg="addSp modSp new mod setBg">
        <pc:chgData name="Stephanie John" userId="e6694ea556e16cdf" providerId="LiveId" clId="{CB183380-A334-4632-9A39-F86B70A90F4E}" dt="2025-10-14T08:22:23.673" v="203" actId="403"/>
        <pc:sldMkLst>
          <pc:docMk/>
          <pc:sldMk cId="3377489897" sldId="2585"/>
        </pc:sldMkLst>
        <pc:spChg chg="mod">
          <ac:chgData name="Stephanie John" userId="e6694ea556e16cdf" providerId="LiveId" clId="{CB183380-A334-4632-9A39-F86B70A90F4E}" dt="2025-10-14T08:22:23.673" v="203" actId="403"/>
          <ac:spMkLst>
            <pc:docMk/>
            <pc:sldMk cId="3377489897" sldId="2585"/>
            <ac:spMk id="2" creationId="{2423C611-DA3E-A43B-4B04-4F72D9210991}"/>
          </ac:spMkLst>
        </pc:spChg>
        <pc:spChg chg="mod">
          <ac:chgData name="Stephanie John" userId="e6694ea556e16cdf" providerId="LiveId" clId="{CB183380-A334-4632-9A39-F86B70A90F4E}" dt="2025-10-14T08:22:11.385" v="196" actId="27636"/>
          <ac:spMkLst>
            <pc:docMk/>
            <pc:sldMk cId="3377489897" sldId="2585"/>
            <ac:spMk id="3" creationId="{BF090CE4-86D6-BEF2-9089-6D2739F4C813}"/>
          </ac:spMkLst>
        </pc:spChg>
        <pc:spChg chg="add">
          <ac:chgData name="Stephanie John" userId="e6694ea556e16cdf" providerId="LiveId" clId="{CB183380-A334-4632-9A39-F86B70A90F4E}" dt="2025-10-14T08:21:51.681" v="177" actId="26606"/>
          <ac:spMkLst>
            <pc:docMk/>
            <pc:sldMk cId="3377489897" sldId="2585"/>
            <ac:spMk id="1031" creationId="{058A14AF-9FB5-4CC7-BA35-E8E85D3EDF0E}"/>
          </ac:spMkLst>
        </pc:spChg>
        <pc:spChg chg="add">
          <ac:chgData name="Stephanie John" userId="e6694ea556e16cdf" providerId="LiveId" clId="{CB183380-A334-4632-9A39-F86B70A90F4E}" dt="2025-10-14T08:21:51.681" v="177" actId="26606"/>
          <ac:spMkLst>
            <pc:docMk/>
            <pc:sldMk cId="3377489897" sldId="2585"/>
            <ac:spMk id="1033" creationId="{3A9A4357-BD1D-4622-A4FE-766E6AB8DE84}"/>
          </ac:spMkLst>
        </pc:spChg>
        <pc:spChg chg="add">
          <ac:chgData name="Stephanie John" userId="e6694ea556e16cdf" providerId="LiveId" clId="{CB183380-A334-4632-9A39-F86B70A90F4E}" dt="2025-10-14T08:21:51.681" v="177" actId="26606"/>
          <ac:spMkLst>
            <pc:docMk/>
            <pc:sldMk cId="3377489897" sldId="2585"/>
            <ac:spMk id="1035" creationId="{E659831F-0D9A-4C63-9EBB-8435B85A440F}"/>
          </ac:spMkLst>
        </pc:spChg>
        <pc:spChg chg="add">
          <ac:chgData name="Stephanie John" userId="e6694ea556e16cdf" providerId="LiveId" clId="{CB183380-A334-4632-9A39-F86B70A90F4E}" dt="2025-10-14T08:21:51.681" v="177" actId="26606"/>
          <ac:spMkLst>
            <pc:docMk/>
            <pc:sldMk cId="3377489897" sldId="2585"/>
            <ac:spMk id="1037" creationId="{E6995CE5-F890-4ABA-82A2-26507CE8D2A3}"/>
          </ac:spMkLst>
        </pc:spChg>
        <pc:picChg chg="add mod">
          <ac:chgData name="Stephanie John" userId="e6694ea556e16cdf" providerId="LiveId" clId="{CB183380-A334-4632-9A39-F86B70A90F4E}" dt="2025-10-14T08:21:51.681" v="177" actId="26606"/>
          <ac:picMkLst>
            <pc:docMk/>
            <pc:sldMk cId="3377489897" sldId="2585"/>
            <ac:picMk id="1026" creationId="{18F4D658-94FA-062B-B60D-2133439F7E67}"/>
          </ac:picMkLst>
        </pc:picChg>
      </pc:sldChg>
      <pc:sldChg chg="modSp new del mod">
        <pc:chgData name="Stephanie John" userId="e6694ea556e16cdf" providerId="LiveId" clId="{CB183380-A334-4632-9A39-F86B70A90F4E}" dt="2025-10-14T08:18:54.943" v="10" actId="47"/>
        <pc:sldMkLst>
          <pc:docMk/>
          <pc:sldMk cId="3663035977" sldId="2585"/>
        </pc:sldMkLst>
      </pc:sldChg>
      <pc:sldChg chg="addSp delSp modSp new mod setBg setClrOvrMap">
        <pc:chgData name="Stephanie John" userId="e6694ea556e16cdf" providerId="LiveId" clId="{CB183380-A334-4632-9A39-F86B70A90F4E}" dt="2025-10-21T08:28:51.762" v="668" actId="26606"/>
        <pc:sldMkLst>
          <pc:docMk/>
          <pc:sldMk cId="3585394221" sldId="2586"/>
        </pc:sldMkLst>
        <pc:spChg chg="mod">
          <ac:chgData name="Stephanie John" userId="e6694ea556e16cdf" providerId="LiveId" clId="{CB183380-A334-4632-9A39-F86B70A90F4E}" dt="2025-10-21T08:28:51.762" v="668" actId="26606"/>
          <ac:spMkLst>
            <pc:docMk/>
            <pc:sldMk cId="3585394221" sldId="2586"/>
            <ac:spMk id="2" creationId="{0963DF68-5E39-3494-2E3C-4A227154B2F7}"/>
          </ac:spMkLst>
        </pc:spChg>
        <pc:spChg chg="del">
          <ac:chgData name="Stephanie John" userId="e6694ea556e16cdf" providerId="LiveId" clId="{CB183380-A334-4632-9A39-F86B70A90F4E}" dt="2025-10-21T08:27:29.526" v="466" actId="478"/>
          <ac:spMkLst>
            <pc:docMk/>
            <pc:sldMk cId="3585394221" sldId="2586"/>
            <ac:spMk id="3" creationId="{CC9F23BD-B683-D078-15AD-828B4A3039C0}"/>
          </ac:spMkLst>
        </pc:spChg>
        <pc:spChg chg="del">
          <ac:chgData name="Stephanie John" userId="e6694ea556e16cdf" providerId="LiveId" clId="{CB183380-A334-4632-9A39-F86B70A90F4E}" dt="2025-10-21T08:28:26.089" v="658" actId="26606"/>
          <ac:spMkLst>
            <pc:docMk/>
            <pc:sldMk cId="3585394221" sldId="2586"/>
            <ac:spMk id="4" creationId="{C825C543-0E6A-8708-40D2-C83051D1678A}"/>
          </ac:spMkLst>
        </pc:spChg>
        <pc:spChg chg="add del">
          <ac:chgData name="Stephanie John" userId="e6694ea556e16cdf" providerId="LiveId" clId="{CB183380-A334-4632-9A39-F86B70A90F4E}" dt="2025-10-21T08:28:51.762" v="668" actId="26606"/>
          <ac:spMkLst>
            <pc:docMk/>
            <pc:sldMk cId="3585394221" sldId="2586"/>
            <ac:spMk id="10" creationId="{ECC07320-C2CA-4E29-8481-9D9E143C7788}"/>
          </ac:spMkLst>
        </pc:spChg>
        <pc:spChg chg="add del">
          <ac:chgData name="Stephanie John" userId="e6694ea556e16cdf" providerId="LiveId" clId="{CB183380-A334-4632-9A39-F86B70A90F4E}" dt="2025-10-21T08:28:51.762" v="668" actId="26606"/>
          <ac:spMkLst>
            <pc:docMk/>
            <pc:sldMk cId="3585394221" sldId="2586"/>
            <ac:spMk id="12" creationId="{178FB36B-5BFE-42CA-BC60-1115E0D95EEC}"/>
          </ac:spMkLst>
        </pc:spChg>
        <pc:picChg chg="add mod">
          <ac:chgData name="Stephanie John" userId="e6694ea556e16cdf" providerId="LiveId" clId="{CB183380-A334-4632-9A39-F86B70A90F4E}" dt="2025-10-21T08:28:51.762" v="668" actId="26606"/>
          <ac:picMkLst>
            <pc:docMk/>
            <pc:sldMk cId="3585394221" sldId="2586"/>
            <ac:picMk id="6" creationId="{ABE466D7-1AAE-B3F9-9084-32EA4B55B819}"/>
          </ac:picMkLst>
        </pc:picChg>
      </pc:sldChg>
      <pc:sldChg chg="addSp delSp modSp new mod setBg">
        <pc:chgData name="Stephanie John" userId="e6694ea556e16cdf" providerId="LiveId" clId="{CB183380-A334-4632-9A39-F86B70A90F4E}" dt="2025-10-21T08:35:57.342" v="991" actId="20577"/>
        <pc:sldMkLst>
          <pc:docMk/>
          <pc:sldMk cId="4021541360" sldId="2587"/>
        </pc:sldMkLst>
        <pc:spChg chg="add del mod">
          <ac:chgData name="Stephanie John" userId="e6694ea556e16cdf" providerId="LiveId" clId="{CB183380-A334-4632-9A39-F86B70A90F4E}" dt="2025-10-21T08:35:57.342" v="991" actId="20577"/>
          <ac:spMkLst>
            <pc:docMk/>
            <pc:sldMk cId="4021541360" sldId="2587"/>
            <ac:spMk id="2" creationId="{66FF9B0F-A327-F2AF-E796-68DCF7D3A46D}"/>
          </ac:spMkLst>
        </pc:spChg>
        <pc:spChg chg="del">
          <ac:chgData name="Stephanie John" userId="e6694ea556e16cdf" providerId="LiveId" clId="{CB183380-A334-4632-9A39-F86B70A90F4E}" dt="2025-10-21T08:28:57.678" v="670" actId="478"/>
          <ac:spMkLst>
            <pc:docMk/>
            <pc:sldMk cId="4021541360" sldId="2587"/>
            <ac:spMk id="3" creationId="{6355D40D-FE13-AA0D-3931-758CA8087D26}"/>
          </ac:spMkLst>
        </pc:spChg>
        <pc:spChg chg="del mod">
          <ac:chgData name="Stephanie John" userId="e6694ea556e16cdf" providerId="LiveId" clId="{CB183380-A334-4632-9A39-F86B70A90F4E}" dt="2025-10-21T08:29:05.285" v="672" actId="26606"/>
          <ac:spMkLst>
            <pc:docMk/>
            <pc:sldMk cId="4021541360" sldId="2587"/>
            <ac:spMk id="4" creationId="{1DCFD3CE-5620-A02F-977A-956B9648AFE2}"/>
          </ac:spMkLst>
        </pc:spChg>
        <pc:spChg chg="add del mod">
          <ac:chgData name="Stephanie John" userId="e6694ea556e16cdf" providerId="LiveId" clId="{CB183380-A334-4632-9A39-F86B70A90F4E}" dt="2025-10-21T08:35:29.503" v="949" actId="478"/>
          <ac:spMkLst>
            <pc:docMk/>
            <pc:sldMk cId="4021541360" sldId="2587"/>
            <ac:spMk id="6" creationId="{EFDBE518-F359-2B50-72AD-48E52F7050AE}"/>
          </ac:spMkLst>
        </pc:spChg>
        <pc:spChg chg="add">
          <ac:chgData name="Stephanie John" userId="e6694ea556e16cdf" providerId="LiveId" clId="{CB183380-A334-4632-9A39-F86B70A90F4E}" dt="2025-10-21T08:29:05.285" v="672" actId="26606"/>
          <ac:spMkLst>
            <pc:docMk/>
            <pc:sldMk cId="4021541360" sldId="2587"/>
            <ac:spMk id="9" creationId="{EC8C6078-B9FC-62D3-82A6-AED0C1C0C03A}"/>
          </ac:spMkLst>
        </pc:spChg>
        <pc:spChg chg="add">
          <ac:chgData name="Stephanie John" userId="e6694ea556e16cdf" providerId="LiveId" clId="{CB183380-A334-4632-9A39-F86B70A90F4E}" dt="2025-10-21T08:29:05.285" v="672" actId="26606"/>
          <ac:spMkLst>
            <pc:docMk/>
            <pc:sldMk cId="4021541360" sldId="2587"/>
            <ac:spMk id="11" creationId="{8323CF07-AAA9-DC0B-9E00-84313AE4538F}"/>
          </ac:spMkLst>
        </pc:spChg>
        <pc:graphicFrameChg chg="add mod modGraphic">
          <ac:chgData name="Stephanie John" userId="e6694ea556e16cdf" providerId="LiveId" clId="{CB183380-A334-4632-9A39-F86B70A90F4E}" dt="2025-10-21T08:35:23.435" v="947" actId="478"/>
          <ac:graphicFrameMkLst>
            <pc:docMk/>
            <pc:sldMk cId="4021541360" sldId="2587"/>
            <ac:graphicFrameMk id="12" creationId="{B3AE8FE9-2604-FBDC-941F-240161E9FD95}"/>
          </ac:graphicFrameMkLst>
        </pc:graphicFrameChg>
      </pc:sldChg>
      <pc:sldChg chg="addSp delSp modSp new mod">
        <pc:chgData name="Stephanie John" userId="e6694ea556e16cdf" providerId="LiveId" clId="{CB183380-A334-4632-9A39-F86B70A90F4E}" dt="2025-10-21T08:35:13.246" v="946" actId="1076"/>
        <pc:sldMkLst>
          <pc:docMk/>
          <pc:sldMk cId="339160351" sldId="2588"/>
        </pc:sldMkLst>
        <pc:spChg chg="del">
          <ac:chgData name="Stephanie John" userId="e6694ea556e16cdf" providerId="LiveId" clId="{CB183380-A334-4632-9A39-F86B70A90F4E}" dt="2025-10-21T08:34:37.558" v="940" actId="478"/>
          <ac:spMkLst>
            <pc:docMk/>
            <pc:sldMk cId="339160351" sldId="2588"/>
            <ac:spMk id="2" creationId="{929A9BE4-646B-8D68-A8DF-1B601AD06E8A}"/>
          </ac:spMkLst>
        </pc:spChg>
        <pc:spChg chg="del">
          <ac:chgData name="Stephanie John" userId="e6694ea556e16cdf" providerId="LiveId" clId="{CB183380-A334-4632-9A39-F86B70A90F4E}" dt="2025-10-21T08:34:33.857" v="938" actId="478"/>
          <ac:spMkLst>
            <pc:docMk/>
            <pc:sldMk cId="339160351" sldId="2588"/>
            <ac:spMk id="3" creationId="{BF0023DD-4365-E87E-57DB-EB0ECF82700A}"/>
          </ac:spMkLst>
        </pc:spChg>
        <pc:spChg chg="del">
          <ac:chgData name="Stephanie John" userId="e6694ea556e16cdf" providerId="LiveId" clId="{CB183380-A334-4632-9A39-F86B70A90F4E}" dt="2025-10-21T08:34:39.251" v="941" actId="478"/>
          <ac:spMkLst>
            <pc:docMk/>
            <pc:sldMk cId="339160351" sldId="2588"/>
            <ac:spMk id="4" creationId="{A817F13A-53AA-2B78-C3D0-D3FB0406AC9E}"/>
          </ac:spMkLst>
        </pc:spChg>
        <pc:spChg chg="add mod">
          <ac:chgData name="Stephanie John" userId="e6694ea556e16cdf" providerId="LiveId" clId="{CB183380-A334-4632-9A39-F86B70A90F4E}" dt="2025-10-21T08:35:07.727" v="945" actId="403"/>
          <ac:spMkLst>
            <pc:docMk/>
            <pc:sldMk cId="339160351" sldId="2588"/>
            <ac:spMk id="11" creationId="{42232BDF-8525-3B78-17FA-83A86F4AB050}"/>
          </ac:spMkLst>
        </pc:spChg>
        <pc:spChg chg="add mod">
          <ac:chgData name="Stephanie John" userId="e6694ea556e16cdf" providerId="LiveId" clId="{CB183380-A334-4632-9A39-F86B70A90F4E}" dt="2025-10-21T08:35:07.727" v="945" actId="403"/>
          <ac:spMkLst>
            <pc:docMk/>
            <pc:sldMk cId="339160351" sldId="2588"/>
            <ac:spMk id="12" creationId="{4344259B-7BE1-B995-18C4-CF3EF7206631}"/>
          </ac:spMkLst>
        </pc:spChg>
        <pc:spChg chg="add mod">
          <ac:chgData name="Stephanie John" userId="e6694ea556e16cdf" providerId="LiveId" clId="{CB183380-A334-4632-9A39-F86B70A90F4E}" dt="2025-10-21T08:35:07.727" v="945" actId="403"/>
          <ac:spMkLst>
            <pc:docMk/>
            <pc:sldMk cId="339160351" sldId="2588"/>
            <ac:spMk id="13" creationId="{48926519-39B6-8A7F-EBDB-F538FCA86AEB}"/>
          </ac:spMkLst>
        </pc:spChg>
        <pc:spChg chg="add mod">
          <ac:chgData name="Stephanie John" userId="e6694ea556e16cdf" providerId="LiveId" clId="{CB183380-A334-4632-9A39-F86B70A90F4E}" dt="2025-10-21T08:35:07.727" v="945" actId="403"/>
          <ac:spMkLst>
            <pc:docMk/>
            <pc:sldMk cId="339160351" sldId="2588"/>
            <ac:spMk id="14" creationId="{2E326E60-6401-EFBA-00D1-A1FE0609AD03}"/>
          </ac:spMkLst>
        </pc:spChg>
        <pc:spChg chg="add mod">
          <ac:chgData name="Stephanie John" userId="e6694ea556e16cdf" providerId="LiveId" clId="{CB183380-A334-4632-9A39-F86B70A90F4E}" dt="2025-10-21T08:35:07.727" v="945" actId="403"/>
          <ac:spMkLst>
            <pc:docMk/>
            <pc:sldMk cId="339160351" sldId="2588"/>
            <ac:spMk id="15" creationId="{2A22474E-4422-4BDE-EEA1-385B8C203BB8}"/>
          </ac:spMkLst>
        </pc:spChg>
        <pc:spChg chg="add mod">
          <ac:chgData name="Stephanie John" userId="e6694ea556e16cdf" providerId="LiveId" clId="{CB183380-A334-4632-9A39-F86B70A90F4E}" dt="2025-10-21T08:35:07.727" v="945" actId="403"/>
          <ac:spMkLst>
            <pc:docMk/>
            <pc:sldMk cId="339160351" sldId="2588"/>
            <ac:spMk id="17" creationId="{74C0267C-315A-63B4-69E6-4C9972F0239A}"/>
          </ac:spMkLst>
        </pc:spChg>
        <pc:spChg chg="mod">
          <ac:chgData name="Stephanie John" userId="e6694ea556e16cdf" providerId="LiveId" clId="{CB183380-A334-4632-9A39-F86B70A90F4E}" dt="2025-10-21T08:35:07.727" v="945" actId="403"/>
          <ac:spMkLst>
            <pc:docMk/>
            <pc:sldMk cId="339160351" sldId="2588"/>
            <ac:spMk id="18" creationId="{F0215C8F-B037-E343-ACAF-10A33E2CFECD}"/>
          </ac:spMkLst>
        </pc:spChg>
        <pc:spChg chg="add mod">
          <ac:chgData name="Stephanie John" userId="e6694ea556e16cdf" providerId="LiveId" clId="{CB183380-A334-4632-9A39-F86B70A90F4E}" dt="2025-10-21T08:34:34.897" v="939"/>
          <ac:spMkLst>
            <pc:docMk/>
            <pc:sldMk cId="339160351" sldId="2588"/>
            <ac:spMk id="19" creationId="{D6813B50-C5EB-61FD-1005-F899379DB13A}"/>
          </ac:spMkLst>
        </pc:spChg>
        <pc:spChg chg="add mod">
          <ac:chgData name="Stephanie John" userId="e6694ea556e16cdf" providerId="LiveId" clId="{CB183380-A334-4632-9A39-F86B70A90F4E}" dt="2025-10-21T08:35:07.727" v="945" actId="403"/>
          <ac:spMkLst>
            <pc:docMk/>
            <pc:sldMk cId="339160351" sldId="2588"/>
            <ac:spMk id="20" creationId="{1F0E0B44-E370-A979-430A-51AE80AB6373}"/>
          </ac:spMkLst>
        </pc:spChg>
        <pc:spChg chg="add mod">
          <ac:chgData name="Stephanie John" userId="e6694ea556e16cdf" providerId="LiveId" clId="{CB183380-A334-4632-9A39-F86B70A90F4E}" dt="2025-10-21T08:35:07.727" v="945" actId="403"/>
          <ac:spMkLst>
            <pc:docMk/>
            <pc:sldMk cId="339160351" sldId="2588"/>
            <ac:spMk id="21" creationId="{F06E6B4C-5CBC-5AEC-67A6-CBAC9E14F9E1}"/>
          </ac:spMkLst>
        </pc:spChg>
        <pc:spChg chg="add mod">
          <ac:chgData name="Stephanie John" userId="e6694ea556e16cdf" providerId="LiveId" clId="{CB183380-A334-4632-9A39-F86B70A90F4E}" dt="2025-10-21T08:35:07.727" v="945" actId="403"/>
          <ac:spMkLst>
            <pc:docMk/>
            <pc:sldMk cId="339160351" sldId="2588"/>
            <ac:spMk id="22" creationId="{DF3109CA-F37A-F3D8-22DC-08D56639C0FA}"/>
          </ac:spMkLst>
        </pc:spChg>
        <pc:grpChg chg="mod">
          <ac:chgData name="Stephanie John" userId="e6694ea556e16cdf" providerId="LiveId" clId="{CB183380-A334-4632-9A39-F86B70A90F4E}" dt="2025-10-21T08:35:13.246" v="946" actId="1076"/>
          <ac:grpSpMkLst>
            <pc:docMk/>
            <pc:sldMk cId="339160351" sldId="2588"/>
            <ac:grpSpMk id="5" creationId="{54D01BBD-1BA0-F88E-79EA-88950432A8A0}"/>
          </ac:grpSpMkLst>
        </pc:grpChg>
        <pc:grpChg chg="mod">
          <ac:chgData name="Stephanie John" userId="e6694ea556e16cdf" providerId="LiveId" clId="{CB183380-A334-4632-9A39-F86B70A90F4E}" dt="2025-10-21T08:35:13.246" v="946" actId="1076"/>
          <ac:grpSpMkLst>
            <pc:docMk/>
            <pc:sldMk cId="339160351" sldId="2588"/>
            <ac:grpSpMk id="6" creationId="{AFF626D8-585C-8321-11A4-D9786E91D366}"/>
          </ac:grpSpMkLst>
        </pc:grpChg>
        <pc:grpChg chg="mod">
          <ac:chgData name="Stephanie John" userId="e6694ea556e16cdf" providerId="LiveId" clId="{CB183380-A334-4632-9A39-F86B70A90F4E}" dt="2025-10-21T08:35:13.246" v="946" actId="1076"/>
          <ac:grpSpMkLst>
            <pc:docMk/>
            <pc:sldMk cId="339160351" sldId="2588"/>
            <ac:grpSpMk id="7" creationId="{907B3472-09AB-EC63-E575-4CCDA781D345}"/>
          </ac:grpSpMkLst>
        </pc:grpChg>
        <pc:grpChg chg="mod">
          <ac:chgData name="Stephanie John" userId="e6694ea556e16cdf" providerId="LiveId" clId="{CB183380-A334-4632-9A39-F86B70A90F4E}" dt="2025-10-21T08:35:13.246" v="946" actId="1076"/>
          <ac:grpSpMkLst>
            <pc:docMk/>
            <pc:sldMk cId="339160351" sldId="2588"/>
            <ac:grpSpMk id="8" creationId="{B0A07C68-C575-CF75-871A-0D17197888A4}"/>
          </ac:grpSpMkLst>
        </pc:grpChg>
        <pc:grpChg chg="mod">
          <ac:chgData name="Stephanie John" userId="e6694ea556e16cdf" providerId="LiveId" clId="{CB183380-A334-4632-9A39-F86B70A90F4E}" dt="2025-10-21T08:35:13.246" v="946" actId="1076"/>
          <ac:grpSpMkLst>
            <pc:docMk/>
            <pc:sldMk cId="339160351" sldId="2588"/>
            <ac:grpSpMk id="9" creationId="{909D6385-8F4D-F762-BB77-79408E6A7E37}"/>
          </ac:grpSpMkLst>
        </pc:grpChg>
        <pc:grpChg chg="mod">
          <ac:chgData name="Stephanie John" userId="e6694ea556e16cdf" providerId="LiveId" clId="{CB183380-A334-4632-9A39-F86B70A90F4E}" dt="2025-10-21T08:35:13.246" v="946" actId="1076"/>
          <ac:grpSpMkLst>
            <pc:docMk/>
            <pc:sldMk cId="339160351" sldId="2588"/>
            <ac:grpSpMk id="10" creationId="{278F0D9F-1AAE-BB11-B6A7-0EE2E46C2675}"/>
          </ac:grpSpMkLst>
        </pc:gr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ata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s>
</file>

<file path=ppt/diagrams/_rels/data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diagrams/_rels/data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ppt/diagrams/_rels/data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diagrams/_rels/drawing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E0D91E-8170-4672-94D7-76A98CDF4EC8}"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8A70E140-1D25-48D4-87F2-830BBF0F997D}" type="pres">
      <dgm:prSet presAssocID="{46E0D91E-8170-4672-94D7-76A98CDF4EC8}" presName="Name0" presStyleCnt="0">
        <dgm:presLayoutVars>
          <dgm:dir/>
          <dgm:resizeHandles val="exact"/>
        </dgm:presLayoutVars>
      </dgm:prSet>
      <dgm:spPr/>
    </dgm:pt>
  </dgm:ptLst>
  <dgm:cxnLst>
    <dgm:cxn modelId="{22A86674-FE9F-451D-9AB8-BF2B65F2594A}" type="presOf" srcId="{46E0D91E-8170-4672-94D7-76A98CDF4EC8}" destId="{8A70E140-1D25-48D4-87F2-830BBF0F997D}" srcOrd="0"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9A4696-37BC-4787-A57C-87C5D6FD882A}"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614EA3BA-2CE5-4849-B79B-59B3BB29D14D}">
      <dgm:prSet custT="1"/>
      <dgm:spPr/>
      <dgm:t>
        <a:bodyPr/>
        <a:lstStyle/>
        <a:p>
          <a:pPr>
            <a:lnSpc>
              <a:spcPct val="100000"/>
            </a:lnSpc>
            <a:defRPr b="1"/>
          </a:pPr>
          <a:r>
            <a:rPr lang="en-GB" sz="2000" dirty="0"/>
            <a:t>Smoking Health Risks</a:t>
          </a:r>
        </a:p>
      </dgm:t>
    </dgm:pt>
    <dgm:pt modelId="{4BB07740-635B-4F77-960A-6D23BA3FA85B}" type="parTrans" cxnId="{98BA33E7-51C1-4350-8682-C77FC5E64EDC}">
      <dgm:prSet/>
      <dgm:spPr/>
      <dgm:t>
        <a:bodyPr/>
        <a:lstStyle/>
        <a:p>
          <a:endParaRPr lang="en-GB"/>
        </a:p>
      </dgm:t>
    </dgm:pt>
    <dgm:pt modelId="{D11D39CC-A4B8-4DA6-8207-D696AACDD8D1}" type="sibTrans" cxnId="{98BA33E7-51C1-4350-8682-C77FC5E64EDC}">
      <dgm:prSet/>
      <dgm:spPr/>
      <dgm:t>
        <a:bodyPr/>
        <a:lstStyle/>
        <a:p>
          <a:pPr>
            <a:lnSpc>
              <a:spcPct val="100000"/>
            </a:lnSpc>
            <a:defRPr b="1"/>
          </a:pPr>
          <a:endParaRPr lang="en-GB"/>
        </a:p>
      </dgm:t>
    </dgm:pt>
    <dgm:pt modelId="{985E22EA-163D-4411-AF2E-9B38B9F176FB}">
      <dgm:prSet custT="1"/>
      <dgm:spPr/>
      <dgm:t>
        <a:bodyPr/>
        <a:lstStyle/>
        <a:p>
          <a:pPr>
            <a:lnSpc>
              <a:spcPct val="100000"/>
            </a:lnSpc>
          </a:pPr>
          <a:r>
            <a:rPr lang="en-GB" sz="2000" dirty="0"/>
            <a:t>Smoking is a major cause of chronic diseases and health complications in Wales.</a:t>
          </a:r>
        </a:p>
      </dgm:t>
    </dgm:pt>
    <dgm:pt modelId="{AF5F4794-16A8-41E0-8ED0-300D7B69E54B}" type="parTrans" cxnId="{53F12E4F-B1E3-4AED-AF0C-8150925BDD9B}">
      <dgm:prSet/>
      <dgm:spPr/>
      <dgm:t>
        <a:bodyPr/>
        <a:lstStyle/>
        <a:p>
          <a:endParaRPr lang="en-GB"/>
        </a:p>
      </dgm:t>
    </dgm:pt>
    <dgm:pt modelId="{AB6366FE-F631-45E6-AF59-FD275574FF57}" type="sibTrans" cxnId="{53F12E4F-B1E3-4AED-AF0C-8150925BDD9B}">
      <dgm:prSet/>
      <dgm:spPr/>
      <dgm:t>
        <a:bodyPr/>
        <a:lstStyle/>
        <a:p>
          <a:endParaRPr lang="en-GB"/>
        </a:p>
      </dgm:t>
    </dgm:pt>
    <dgm:pt modelId="{FC6E60EF-4F2A-4774-9D28-7F6914EB7FBA}">
      <dgm:prSet/>
      <dgm:spPr/>
      <dgm:t>
        <a:bodyPr/>
        <a:lstStyle/>
        <a:p>
          <a:pPr>
            <a:lnSpc>
              <a:spcPct val="100000"/>
            </a:lnSpc>
            <a:defRPr b="1"/>
          </a:pPr>
          <a:r>
            <a:rPr lang="en-GB"/>
            <a:t>Prevalence in Wales</a:t>
          </a:r>
        </a:p>
      </dgm:t>
    </dgm:pt>
    <dgm:pt modelId="{4BF62F81-8CE1-43EB-88E1-C762FA047C9E}" type="parTrans" cxnId="{819B35EA-6AC6-4A89-A98B-3F697648717E}">
      <dgm:prSet/>
      <dgm:spPr/>
      <dgm:t>
        <a:bodyPr/>
        <a:lstStyle/>
        <a:p>
          <a:endParaRPr lang="en-GB"/>
        </a:p>
      </dgm:t>
    </dgm:pt>
    <dgm:pt modelId="{F2E5ACD5-7E26-44E2-AC3A-7067D1C2E4BF}" type="sibTrans" cxnId="{819B35EA-6AC6-4A89-A98B-3F697648717E}">
      <dgm:prSet/>
      <dgm:spPr/>
      <dgm:t>
        <a:bodyPr/>
        <a:lstStyle/>
        <a:p>
          <a:pPr>
            <a:lnSpc>
              <a:spcPct val="100000"/>
            </a:lnSpc>
            <a:defRPr b="1"/>
          </a:pPr>
          <a:endParaRPr lang="en-GB"/>
        </a:p>
      </dgm:t>
    </dgm:pt>
    <dgm:pt modelId="{05DD093D-C43B-4A8F-9576-A1DBAECFE970}">
      <dgm:prSet custT="1"/>
      <dgm:spPr/>
      <dgm:t>
        <a:bodyPr/>
        <a:lstStyle/>
        <a:p>
          <a:pPr>
            <a:lnSpc>
              <a:spcPct val="100000"/>
            </a:lnSpc>
          </a:pPr>
          <a:r>
            <a:rPr lang="en-GB" sz="2000" dirty="0"/>
            <a:t>Smoking remains prevalent among various populations despite public health efforts to reduce it.</a:t>
          </a:r>
        </a:p>
      </dgm:t>
    </dgm:pt>
    <dgm:pt modelId="{E57D6A1F-0CB0-4384-97D2-64FB29A74727}" type="parTrans" cxnId="{BD9D03AB-CD04-442D-BCE2-BA6C76043E67}">
      <dgm:prSet/>
      <dgm:spPr/>
      <dgm:t>
        <a:bodyPr/>
        <a:lstStyle/>
        <a:p>
          <a:endParaRPr lang="en-GB"/>
        </a:p>
      </dgm:t>
    </dgm:pt>
    <dgm:pt modelId="{43D60382-4491-4E93-A345-87A58B75DA60}" type="sibTrans" cxnId="{BD9D03AB-CD04-442D-BCE2-BA6C76043E67}">
      <dgm:prSet/>
      <dgm:spPr/>
      <dgm:t>
        <a:bodyPr/>
        <a:lstStyle/>
        <a:p>
          <a:endParaRPr lang="en-GB"/>
        </a:p>
      </dgm:t>
    </dgm:pt>
    <dgm:pt modelId="{2639CDAE-6CFC-401F-96F8-020F8E6B18FA}">
      <dgm:prSet/>
      <dgm:spPr/>
      <dgm:t>
        <a:bodyPr/>
        <a:lstStyle/>
        <a:p>
          <a:pPr>
            <a:lnSpc>
              <a:spcPct val="100000"/>
            </a:lnSpc>
            <a:defRPr b="1"/>
          </a:pPr>
          <a:r>
            <a:rPr lang="en-GB"/>
            <a:t>Cessation Interventions</a:t>
          </a:r>
        </a:p>
      </dgm:t>
    </dgm:pt>
    <dgm:pt modelId="{1250453E-1846-47EA-9459-5FF39ACE7E41}" type="parTrans" cxnId="{44BB010D-5E19-4630-BC22-D1C93B214F10}">
      <dgm:prSet/>
      <dgm:spPr/>
      <dgm:t>
        <a:bodyPr/>
        <a:lstStyle/>
        <a:p>
          <a:endParaRPr lang="en-GB"/>
        </a:p>
      </dgm:t>
    </dgm:pt>
    <dgm:pt modelId="{C8EB84F4-CB6B-498D-BE69-946E93AB3905}" type="sibTrans" cxnId="{44BB010D-5E19-4630-BC22-D1C93B214F10}">
      <dgm:prSet/>
      <dgm:spPr/>
      <dgm:t>
        <a:bodyPr/>
        <a:lstStyle/>
        <a:p>
          <a:endParaRPr lang="en-GB"/>
        </a:p>
      </dgm:t>
    </dgm:pt>
    <dgm:pt modelId="{8B939359-5B3A-49A6-B639-0107CB4C1D99}">
      <dgm:prSet custT="1"/>
      <dgm:spPr/>
      <dgm:t>
        <a:bodyPr/>
        <a:lstStyle/>
        <a:p>
          <a:pPr>
            <a:lnSpc>
              <a:spcPct val="100000"/>
            </a:lnSpc>
          </a:pPr>
          <a:r>
            <a:rPr lang="en-GB" sz="2000" dirty="0"/>
            <a:t>Different interventions are designed to support quitting smoking and lowering prevalence rates.</a:t>
          </a:r>
        </a:p>
      </dgm:t>
    </dgm:pt>
    <dgm:pt modelId="{0B279EDF-970E-435F-A15B-14DB36103444}" type="parTrans" cxnId="{AA361712-9049-434C-87D9-CE52309201CA}">
      <dgm:prSet/>
      <dgm:spPr/>
      <dgm:t>
        <a:bodyPr/>
        <a:lstStyle/>
        <a:p>
          <a:endParaRPr lang="en-GB"/>
        </a:p>
      </dgm:t>
    </dgm:pt>
    <dgm:pt modelId="{30E33AF7-C96E-431C-A12A-2FF7BCBBE9C7}" type="sibTrans" cxnId="{AA361712-9049-434C-87D9-CE52309201CA}">
      <dgm:prSet/>
      <dgm:spPr/>
      <dgm:t>
        <a:bodyPr/>
        <a:lstStyle/>
        <a:p>
          <a:endParaRPr lang="en-GB"/>
        </a:p>
      </dgm:t>
    </dgm:pt>
    <dgm:pt modelId="{52D8444C-6731-4052-8400-40BFFEB136EC}" type="pres">
      <dgm:prSet presAssocID="{2F9A4696-37BC-4787-A57C-87C5D6FD882A}" presName="Root" presStyleCnt="0">
        <dgm:presLayoutVars>
          <dgm:dir/>
          <dgm:resizeHandles val="exact"/>
        </dgm:presLayoutVars>
      </dgm:prSet>
      <dgm:spPr/>
    </dgm:pt>
    <dgm:pt modelId="{66D9C9CC-0B7F-474E-BE73-8F097422AAFA}" type="pres">
      <dgm:prSet presAssocID="{614EA3BA-2CE5-4849-B79B-59B3BB29D14D}" presName="Composite" presStyleCnt="0"/>
      <dgm:spPr/>
    </dgm:pt>
    <dgm:pt modelId="{6C4F65BF-33AF-4020-8CDE-36EB33794120}" type="pres">
      <dgm:prSet presAssocID="{614EA3BA-2CE5-4849-B79B-59B3BB29D14D}"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1289" r="22459" b="-4"/>
          <a:stretch>
            <a:fillRect l="-39000" r="-39000"/>
          </a:stretch>
        </a:blipFill>
      </dgm:spPr>
      <dgm:extLst>
        <a:ext uri="{E40237B7-FDA0-4F09-8148-C483321AD2D9}">
          <dgm14:cNvPr xmlns:dgm14="http://schemas.microsoft.com/office/drawing/2010/diagram" id="0" name="" descr="Lung Cancer, Lung Infection, COVID-19, Pandemic - Illness, Coronavirus"/>
        </a:ext>
      </dgm:extLst>
    </dgm:pt>
    <dgm:pt modelId="{93A26DAD-FB50-4D19-A9CD-28720444BA6C}" type="pres">
      <dgm:prSet presAssocID="{614EA3BA-2CE5-4849-B79B-59B3BB29D14D}" presName="Subtitle" presStyleLbl="revTx" presStyleIdx="0" presStyleCnt="6">
        <dgm:presLayoutVars>
          <dgm:chMax val="0"/>
          <dgm:bulletEnabled/>
        </dgm:presLayoutVars>
      </dgm:prSet>
      <dgm:spPr/>
    </dgm:pt>
    <dgm:pt modelId="{450AEBA8-FED4-4798-970E-08C0CEC279F4}" type="pres">
      <dgm:prSet presAssocID="{614EA3BA-2CE5-4849-B79B-59B3BB29D14D}" presName="Description" presStyleLbl="revTx" presStyleIdx="1" presStyleCnt="6">
        <dgm:presLayoutVars>
          <dgm:bulletEnabled/>
        </dgm:presLayoutVars>
      </dgm:prSet>
      <dgm:spPr/>
    </dgm:pt>
    <dgm:pt modelId="{0C26723C-FBB0-44B1-8164-BC1144AA4646}" type="pres">
      <dgm:prSet presAssocID="{D11D39CC-A4B8-4DA6-8207-D696AACDD8D1}" presName="sibTrans" presStyleLbl="sibTrans2D1" presStyleIdx="0" presStyleCnt="0"/>
      <dgm:spPr/>
    </dgm:pt>
    <dgm:pt modelId="{CEE64814-C370-4DE1-8639-279EC691C304}" type="pres">
      <dgm:prSet presAssocID="{FC6E60EF-4F2A-4774-9D28-7F6914EB7FBA}" presName="Composite" presStyleCnt="0"/>
      <dgm:spPr/>
    </dgm:pt>
    <dgm:pt modelId="{86981063-4EE5-44C4-A13F-BCF61B8E3F77}" type="pres">
      <dgm:prSet presAssocID="{FC6E60EF-4F2A-4774-9D28-7F6914EB7FBA}"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32049" r="1200" b="-2"/>
          <a:stretch>
            <a:fillRect l="-25000" r="-25000"/>
          </a:stretch>
        </a:blipFill>
      </dgm:spPr>
      <dgm:extLst>
        <a:ext uri="{E40237B7-FDA0-4F09-8148-C483321AD2D9}">
          <dgm14:cNvPr xmlns:dgm14="http://schemas.microsoft.com/office/drawing/2010/diagram" id="0" name="" descr="Riverbank, City, Fun, Meeting, Friends, Spring"/>
        </a:ext>
      </dgm:extLst>
    </dgm:pt>
    <dgm:pt modelId="{4292DBFA-AF5F-4D7A-A0CC-F072DC487544}" type="pres">
      <dgm:prSet presAssocID="{FC6E60EF-4F2A-4774-9D28-7F6914EB7FBA}" presName="Subtitle" presStyleLbl="revTx" presStyleIdx="2" presStyleCnt="6">
        <dgm:presLayoutVars>
          <dgm:chMax val="0"/>
          <dgm:bulletEnabled/>
        </dgm:presLayoutVars>
      </dgm:prSet>
      <dgm:spPr/>
    </dgm:pt>
    <dgm:pt modelId="{35D3E47E-64B2-4EF8-9D3E-99C91D2BECC8}" type="pres">
      <dgm:prSet presAssocID="{FC6E60EF-4F2A-4774-9D28-7F6914EB7FBA}" presName="Description" presStyleLbl="revTx" presStyleIdx="3" presStyleCnt="6">
        <dgm:presLayoutVars>
          <dgm:bulletEnabled/>
        </dgm:presLayoutVars>
      </dgm:prSet>
      <dgm:spPr/>
    </dgm:pt>
    <dgm:pt modelId="{762AFE8E-DEE9-4F93-BEEA-C3472B8D3BAD}" type="pres">
      <dgm:prSet presAssocID="{F2E5ACD5-7E26-44E2-AC3A-7067D1C2E4BF}" presName="sibTrans" presStyleLbl="sibTrans2D1" presStyleIdx="0" presStyleCnt="0"/>
      <dgm:spPr/>
    </dgm:pt>
    <dgm:pt modelId="{7CE7E3F5-7CD7-4A87-9B57-73D31DEE16B4}" type="pres">
      <dgm:prSet presAssocID="{2639CDAE-6CFC-401F-96F8-020F8E6B18FA}" presName="Composite" presStyleCnt="0"/>
      <dgm:spPr/>
    </dgm:pt>
    <dgm:pt modelId="{3518A02C-F5F4-4E94-A85B-69763CBD0225}" type="pres">
      <dgm:prSet presAssocID="{2639CDAE-6CFC-401F-96F8-020F8E6B18FA}"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4210" r="19038" b="-2"/>
          <a:stretch>
            <a:fillRect l="-25000" r="-25000"/>
          </a:stretch>
        </a:blipFill>
      </dgm:spPr>
      <dgm:extLst>
        <a:ext uri="{E40237B7-FDA0-4F09-8148-C483321AD2D9}">
          <dgm14:cNvPr xmlns:dgm14="http://schemas.microsoft.com/office/drawing/2010/diagram" id="0" name="" descr="Serbia, Cigarette Butt, Nature, Cigarette, Dry"/>
        </a:ext>
      </dgm:extLst>
    </dgm:pt>
    <dgm:pt modelId="{BB3A6207-50D5-48D2-967C-081E4EF0C549}" type="pres">
      <dgm:prSet presAssocID="{2639CDAE-6CFC-401F-96F8-020F8E6B18FA}" presName="Subtitle" presStyleLbl="revTx" presStyleIdx="4" presStyleCnt="6">
        <dgm:presLayoutVars>
          <dgm:chMax val="0"/>
          <dgm:bulletEnabled/>
        </dgm:presLayoutVars>
      </dgm:prSet>
      <dgm:spPr/>
    </dgm:pt>
    <dgm:pt modelId="{9278B7FB-72A3-467E-8FED-8EE62BB1F761}" type="pres">
      <dgm:prSet presAssocID="{2639CDAE-6CFC-401F-96F8-020F8E6B18FA}" presName="Description" presStyleLbl="revTx" presStyleIdx="5" presStyleCnt="6">
        <dgm:presLayoutVars>
          <dgm:bulletEnabled/>
        </dgm:presLayoutVars>
      </dgm:prSet>
      <dgm:spPr/>
    </dgm:pt>
  </dgm:ptLst>
  <dgm:cxnLst>
    <dgm:cxn modelId="{44BB010D-5E19-4630-BC22-D1C93B214F10}" srcId="{2F9A4696-37BC-4787-A57C-87C5D6FD882A}" destId="{2639CDAE-6CFC-401F-96F8-020F8E6B18FA}" srcOrd="2" destOrd="0" parTransId="{1250453E-1846-47EA-9459-5FF39ACE7E41}" sibTransId="{C8EB84F4-CB6B-498D-BE69-946E93AB3905}"/>
    <dgm:cxn modelId="{AA361712-9049-434C-87D9-CE52309201CA}" srcId="{2639CDAE-6CFC-401F-96F8-020F8E6B18FA}" destId="{8B939359-5B3A-49A6-B639-0107CB4C1D99}" srcOrd="0" destOrd="0" parTransId="{0B279EDF-970E-435F-A15B-14DB36103444}" sibTransId="{30E33AF7-C96E-431C-A12A-2FF7BCBBE9C7}"/>
    <dgm:cxn modelId="{8EA5B71E-4651-4B9C-A5BB-5ED331F77BBA}" type="presOf" srcId="{05DD093D-C43B-4A8F-9576-A1DBAECFE970}" destId="{35D3E47E-64B2-4EF8-9D3E-99C91D2BECC8}" srcOrd="0" destOrd="0" presId="urn:microsoft.com/office/officeart/2024/3/layout/verticalVisualTextBlock1"/>
    <dgm:cxn modelId="{F30D7F65-B72C-4749-89B8-56BE74CE45F7}" type="presOf" srcId="{614EA3BA-2CE5-4849-B79B-59B3BB29D14D}" destId="{93A26DAD-FB50-4D19-A9CD-28720444BA6C}" srcOrd="0" destOrd="0" presId="urn:microsoft.com/office/officeart/2024/3/layout/verticalVisualTextBlock1"/>
    <dgm:cxn modelId="{7220CB69-9F6C-4E4A-B3AC-D3AC498631B6}" type="presOf" srcId="{2639CDAE-6CFC-401F-96F8-020F8E6B18FA}" destId="{BB3A6207-50D5-48D2-967C-081E4EF0C549}" srcOrd="0" destOrd="0" presId="urn:microsoft.com/office/officeart/2024/3/layout/verticalVisualTextBlock1"/>
    <dgm:cxn modelId="{53F12E4F-B1E3-4AED-AF0C-8150925BDD9B}" srcId="{614EA3BA-2CE5-4849-B79B-59B3BB29D14D}" destId="{985E22EA-163D-4411-AF2E-9B38B9F176FB}" srcOrd="0" destOrd="0" parTransId="{AF5F4794-16A8-41E0-8ED0-300D7B69E54B}" sibTransId="{AB6366FE-F631-45E6-AF59-FD275574FF57}"/>
    <dgm:cxn modelId="{2DAEBA8C-DFDA-4A82-A858-6902C2D68F0D}" type="presOf" srcId="{985E22EA-163D-4411-AF2E-9B38B9F176FB}" destId="{450AEBA8-FED4-4798-970E-08C0CEC279F4}" srcOrd="0" destOrd="0" presId="urn:microsoft.com/office/officeart/2024/3/layout/verticalVisualTextBlock1"/>
    <dgm:cxn modelId="{BD9D03AB-CD04-442D-BCE2-BA6C76043E67}" srcId="{FC6E60EF-4F2A-4774-9D28-7F6914EB7FBA}" destId="{05DD093D-C43B-4A8F-9576-A1DBAECFE970}" srcOrd="0" destOrd="0" parTransId="{E57D6A1F-0CB0-4384-97D2-64FB29A74727}" sibTransId="{43D60382-4491-4E93-A345-87A58B75DA60}"/>
    <dgm:cxn modelId="{D33530BA-9688-4219-8436-201E6CAF4966}" type="presOf" srcId="{8B939359-5B3A-49A6-B639-0107CB4C1D99}" destId="{9278B7FB-72A3-467E-8FED-8EE62BB1F761}" srcOrd="0" destOrd="0" presId="urn:microsoft.com/office/officeart/2024/3/layout/verticalVisualTextBlock1"/>
    <dgm:cxn modelId="{B1432CDD-7ADC-49AF-BE96-ECE63244B7D3}" type="presOf" srcId="{2F9A4696-37BC-4787-A57C-87C5D6FD882A}" destId="{52D8444C-6731-4052-8400-40BFFEB136EC}" srcOrd="0" destOrd="0" presId="urn:microsoft.com/office/officeart/2024/3/layout/verticalVisualTextBlock1"/>
    <dgm:cxn modelId="{3C0AA2DF-AC58-4E20-977D-EDD51E679E75}" type="presOf" srcId="{D11D39CC-A4B8-4DA6-8207-D696AACDD8D1}" destId="{0C26723C-FBB0-44B1-8164-BC1144AA4646}" srcOrd="0" destOrd="0" presId="urn:microsoft.com/office/officeart/2024/3/layout/verticalVisualTextBlock1"/>
    <dgm:cxn modelId="{DE1AEEDF-FE2C-40EB-BD52-97E81F87C384}" type="presOf" srcId="{FC6E60EF-4F2A-4774-9D28-7F6914EB7FBA}" destId="{4292DBFA-AF5F-4D7A-A0CC-F072DC487544}" srcOrd="0" destOrd="0" presId="urn:microsoft.com/office/officeart/2024/3/layout/verticalVisualTextBlock1"/>
    <dgm:cxn modelId="{98BA33E7-51C1-4350-8682-C77FC5E64EDC}" srcId="{2F9A4696-37BC-4787-A57C-87C5D6FD882A}" destId="{614EA3BA-2CE5-4849-B79B-59B3BB29D14D}" srcOrd="0" destOrd="0" parTransId="{4BB07740-635B-4F77-960A-6D23BA3FA85B}" sibTransId="{D11D39CC-A4B8-4DA6-8207-D696AACDD8D1}"/>
    <dgm:cxn modelId="{819B35EA-6AC6-4A89-A98B-3F697648717E}" srcId="{2F9A4696-37BC-4787-A57C-87C5D6FD882A}" destId="{FC6E60EF-4F2A-4774-9D28-7F6914EB7FBA}" srcOrd="1" destOrd="0" parTransId="{4BF62F81-8CE1-43EB-88E1-C762FA047C9E}" sibTransId="{F2E5ACD5-7E26-44E2-AC3A-7067D1C2E4BF}"/>
    <dgm:cxn modelId="{7E6A23FC-BE2E-46B4-9C8A-3D03B0E9777B}" type="presOf" srcId="{F2E5ACD5-7E26-44E2-AC3A-7067D1C2E4BF}" destId="{762AFE8E-DEE9-4F93-BEEA-C3472B8D3BAD}" srcOrd="0" destOrd="0" presId="urn:microsoft.com/office/officeart/2024/3/layout/verticalVisualTextBlock1"/>
    <dgm:cxn modelId="{8C568519-CA6E-48F6-BC1F-1B26E46FAA75}" type="presParOf" srcId="{52D8444C-6731-4052-8400-40BFFEB136EC}" destId="{66D9C9CC-0B7F-474E-BE73-8F097422AAFA}" srcOrd="0" destOrd="0" presId="urn:microsoft.com/office/officeart/2024/3/layout/verticalVisualTextBlock1"/>
    <dgm:cxn modelId="{DCDC2FA8-FA68-4E0D-BA2C-0E9F0D3EA0C1}" type="presParOf" srcId="{66D9C9CC-0B7F-474E-BE73-8F097422AAFA}" destId="{6C4F65BF-33AF-4020-8CDE-36EB33794120}" srcOrd="0" destOrd="0" presId="urn:microsoft.com/office/officeart/2024/3/layout/verticalVisualTextBlock1"/>
    <dgm:cxn modelId="{60C641CB-B918-453D-8C39-9FF712A8CAAA}" type="presParOf" srcId="{66D9C9CC-0B7F-474E-BE73-8F097422AAFA}" destId="{93A26DAD-FB50-4D19-A9CD-28720444BA6C}" srcOrd="1" destOrd="0" presId="urn:microsoft.com/office/officeart/2024/3/layout/verticalVisualTextBlock1"/>
    <dgm:cxn modelId="{87DACDC4-5526-4165-BEC7-88F179588E7D}" type="presParOf" srcId="{66D9C9CC-0B7F-474E-BE73-8F097422AAFA}" destId="{450AEBA8-FED4-4798-970E-08C0CEC279F4}" srcOrd="2" destOrd="0" presId="urn:microsoft.com/office/officeart/2024/3/layout/verticalVisualTextBlock1"/>
    <dgm:cxn modelId="{54BB82AB-5BCB-4500-AA19-00A1ABC2A383}" type="presParOf" srcId="{52D8444C-6731-4052-8400-40BFFEB136EC}" destId="{0C26723C-FBB0-44B1-8164-BC1144AA4646}" srcOrd="1" destOrd="0" presId="urn:microsoft.com/office/officeart/2024/3/layout/verticalVisualTextBlock1"/>
    <dgm:cxn modelId="{7215354F-EDBA-4906-AA4D-A51E64F095A1}" type="presParOf" srcId="{52D8444C-6731-4052-8400-40BFFEB136EC}" destId="{CEE64814-C370-4DE1-8639-279EC691C304}" srcOrd="2" destOrd="0" presId="urn:microsoft.com/office/officeart/2024/3/layout/verticalVisualTextBlock1"/>
    <dgm:cxn modelId="{AB013959-3D11-492C-B528-F87F9CABA5D1}" type="presParOf" srcId="{CEE64814-C370-4DE1-8639-279EC691C304}" destId="{86981063-4EE5-44C4-A13F-BCF61B8E3F77}" srcOrd="0" destOrd="0" presId="urn:microsoft.com/office/officeart/2024/3/layout/verticalVisualTextBlock1"/>
    <dgm:cxn modelId="{84838DAC-7C0E-4209-8331-16713FCACFE3}" type="presParOf" srcId="{CEE64814-C370-4DE1-8639-279EC691C304}" destId="{4292DBFA-AF5F-4D7A-A0CC-F072DC487544}" srcOrd="1" destOrd="0" presId="urn:microsoft.com/office/officeart/2024/3/layout/verticalVisualTextBlock1"/>
    <dgm:cxn modelId="{B6647929-9867-45C4-A0DB-231A2573DD99}" type="presParOf" srcId="{CEE64814-C370-4DE1-8639-279EC691C304}" destId="{35D3E47E-64B2-4EF8-9D3E-99C91D2BECC8}" srcOrd="2" destOrd="0" presId="urn:microsoft.com/office/officeart/2024/3/layout/verticalVisualTextBlock1"/>
    <dgm:cxn modelId="{50AC4132-EC4F-4C98-956B-F1245687C0D3}" type="presParOf" srcId="{52D8444C-6731-4052-8400-40BFFEB136EC}" destId="{762AFE8E-DEE9-4F93-BEEA-C3472B8D3BAD}" srcOrd="3" destOrd="0" presId="urn:microsoft.com/office/officeart/2024/3/layout/verticalVisualTextBlock1"/>
    <dgm:cxn modelId="{54DC8896-24D4-4B2B-9D61-1C3613629C75}" type="presParOf" srcId="{52D8444C-6731-4052-8400-40BFFEB136EC}" destId="{7CE7E3F5-7CD7-4A87-9B57-73D31DEE16B4}" srcOrd="4" destOrd="0" presId="urn:microsoft.com/office/officeart/2024/3/layout/verticalVisualTextBlock1"/>
    <dgm:cxn modelId="{9010BBFF-5C90-4DDB-885A-48334E0ABD37}" type="presParOf" srcId="{7CE7E3F5-7CD7-4A87-9B57-73D31DEE16B4}" destId="{3518A02C-F5F4-4E94-A85B-69763CBD0225}" srcOrd="0" destOrd="0" presId="urn:microsoft.com/office/officeart/2024/3/layout/verticalVisualTextBlock1"/>
    <dgm:cxn modelId="{691687E2-76B0-40B9-91EC-0A2636587687}" type="presParOf" srcId="{7CE7E3F5-7CD7-4A87-9B57-73D31DEE16B4}" destId="{BB3A6207-50D5-48D2-967C-081E4EF0C549}" srcOrd="1" destOrd="0" presId="urn:microsoft.com/office/officeart/2024/3/layout/verticalVisualTextBlock1"/>
    <dgm:cxn modelId="{705A5E90-3839-463A-A1AB-538082709D6A}" type="presParOf" srcId="{7CE7E3F5-7CD7-4A87-9B57-73D31DEE16B4}" destId="{9278B7FB-72A3-467E-8FED-8EE62BB1F761}"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54F7C6-727B-4A18-83BA-1F6DFBDCA3C8}" type="doc">
      <dgm:prSet loTypeId="urn:microsoft.com/office/officeart/2024/3/layout/verticalVisualTextBlock1" loCatId="Picture" qsTypeId="urn:microsoft.com/office/officeart/2005/8/quickstyle/simple4" qsCatId="simple" csTypeId="urn:microsoft.com/office/officeart/2005/8/colors/colorful5" csCatId="colorful" phldr="1"/>
      <dgm:spPr/>
      <dgm:t>
        <a:bodyPr/>
        <a:lstStyle/>
        <a:p>
          <a:endParaRPr lang="en-GB"/>
        </a:p>
      </dgm:t>
    </dgm:pt>
    <dgm:pt modelId="{C2F94AB1-CFC2-4861-B8F7-88BA30702CEF}">
      <dgm:prSet/>
      <dgm:spPr/>
      <dgm:t>
        <a:bodyPr/>
        <a:lstStyle/>
        <a:p>
          <a:pPr>
            <a:defRPr b="1"/>
          </a:pPr>
          <a:r>
            <a:rPr lang="en-GB" dirty="0"/>
            <a:t>Promoting Physical Activity -</a:t>
          </a:r>
        </a:p>
      </dgm:t>
    </dgm:pt>
    <dgm:pt modelId="{CAF74D13-D795-4CFD-BC4F-8CE4918CC365}" type="parTrans" cxnId="{907EE63E-DA4D-467B-AF91-6858CA4319B6}">
      <dgm:prSet/>
      <dgm:spPr/>
      <dgm:t>
        <a:bodyPr/>
        <a:lstStyle/>
        <a:p>
          <a:endParaRPr lang="en-GB"/>
        </a:p>
      </dgm:t>
    </dgm:pt>
    <dgm:pt modelId="{B851D584-DB8C-4AAB-829A-50ADA94E3285}" type="sibTrans" cxnId="{907EE63E-DA4D-467B-AF91-6858CA4319B6}">
      <dgm:prSet/>
      <dgm:spPr/>
      <dgm:t>
        <a:bodyPr/>
        <a:lstStyle/>
        <a:p>
          <a:pPr>
            <a:defRPr b="1"/>
          </a:pPr>
          <a:endParaRPr lang="en-GB"/>
        </a:p>
      </dgm:t>
    </dgm:pt>
    <dgm:pt modelId="{C76718EC-03B7-4CC5-9D29-C6E244B59323}">
      <dgm:prSet custT="1"/>
      <dgm:spPr/>
      <dgm:t>
        <a:bodyPr/>
        <a:lstStyle/>
        <a:p>
          <a:r>
            <a:rPr lang="en-GB" sz="2000" dirty="0"/>
            <a:t>Campaigns encourage regular physical activity to improve fitness and reduce health risks</a:t>
          </a:r>
          <a:r>
            <a:rPr lang="en-GB" sz="1400" dirty="0"/>
            <a:t>.</a:t>
          </a:r>
        </a:p>
      </dgm:t>
    </dgm:pt>
    <dgm:pt modelId="{3312D604-11F3-49D0-B9C1-8FCC21409CC8}" type="parTrans" cxnId="{FA079685-56A5-4C46-B43D-B3A19B622FEF}">
      <dgm:prSet/>
      <dgm:spPr/>
      <dgm:t>
        <a:bodyPr/>
        <a:lstStyle/>
        <a:p>
          <a:endParaRPr lang="en-GB"/>
        </a:p>
      </dgm:t>
    </dgm:pt>
    <dgm:pt modelId="{ACF281BA-3F66-4E40-BF27-D97E5AB37839}" type="sibTrans" cxnId="{FA079685-56A5-4C46-B43D-B3A19B622FEF}">
      <dgm:prSet/>
      <dgm:spPr/>
      <dgm:t>
        <a:bodyPr/>
        <a:lstStyle/>
        <a:p>
          <a:endParaRPr lang="en-GB"/>
        </a:p>
      </dgm:t>
    </dgm:pt>
    <dgm:pt modelId="{178637B0-50CA-4970-9A09-F366334CDF67}">
      <dgm:prSet/>
      <dgm:spPr/>
      <dgm:t>
        <a:bodyPr/>
        <a:lstStyle/>
        <a:p>
          <a:pPr>
            <a:defRPr b="1"/>
          </a:pPr>
          <a:r>
            <a:rPr lang="en-GB"/>
            <a:t>Encouraging Healthy Eating</a:t>
          </a:r>
        </a:p>
      </dgm:t>
    </dgm:pt>
    <dgm:pt modelId="{DCE3482B-AEFC-42A6-9B80-BCE9D2768C5C}" type="parTrans" cxnId="{92AC5BD3-8CFA-4CD0-90B6-0E0B07A76637}">
      <dgm:prSet/>
      <dgm:spPr/>
      <dgm:t>
        <a:bodyPr/>
        <a:lstStyle/>
        <a:p>
          <a:endParaRPr lang="en-GB"/>
        </a:p>
      </dgm:t>
    </dgm:pt>
    <dgm:pt modelId="{5A7ADF72-1CC4-424E-A176-D89B1AB8AD05}" type="sibTrans" cxnId="{92AC5BD3-8CFA-4CD0-90B6-0E0B07A76637}">
      <dgm:prSet/>
      <dgm:spPr/>
      <dgm:t>
        <a:bodyPr/>
        <a:lstStyle/>
        <a:p>
          <a:pPr>
            <a:defRPr b="1"/>
          </a:pPr>
          <a:endParaRPr lang="en-GB"/>
        </a:p>
      </dgm:t>
    </dgm:pt>
    <dgm:pt modelId="{5AA75968-4D54-458D-BA23-71A991979BB6}">
      <dgm:prSet custT="1"/>
      <dgm:spPr/>
      <dgm:t>
        <a:bodyPr/>
        <a:lstStyle/>
        <a:p>
          <a:r>
            <a:rPr lang="en-GB" sz="2000" dirty="0"/>
            <a:t>Initiatives promote balanced diets with nutritious foods to support overall health.</a:t>
          </a:r>
        </a:p>
      </dgm:t>
    </dgm:pt>
    <dgm:pt modelId="{F8A3A40F-0A99-4A8F-A0DE-C286B62B4773}" type="parTrans" cxnId="{E2DB7D70-F8C2-49A3-BE62-02C6FCA22324}">
      <dgm:prSet/>
      <dgm:spPr/>
      <dgm:t>
        <a:bodyPr/>
        <a:lstStyle/>
        <a:p>
          <a:endParaRPr lang="en-GB"/>
        </a:p>
      </dgm:t>
    </dgm:pt>
    <dgm:pt modelId="{EEF10C7B-8D59-42B8-9668-2405D552AE24}" type="sibTrans" cxnId="{E2DB7D70-F8C2-49A3-BE62-02C6FCA22324}">
      <dgm:prSet/>
      <dgm:spPr/>
      <dgm:t>
        <a:bodyPr/>
        <a:lstStyle/>
        <a:p>
          <a:endParaRPr lang="en-GB"/>
        </a:p>
      </dgm:t>
    </dgm:pt>
    <dgm:pt modelId="{A6140CDB-B6D7-4D0C-9A3B-D1EFC68AA2F3}">
      <dgm:prSet/>
      <dgm:spPr/>
      <dgm:t>
        <a:bodyPr/>
        <a:lstStyle/>
        <a:p>
          <a:pPr>
            <a:defRPr b="1"/>
          </a:pPr>
          <a:r>
            <a:rPr lang="en-GB"/>
            <a:t>Supporting Mental Wellbeing</a:t>
          </a:r>
        </a:p>
      </dgm:t>
    </dgm:pt>
    <dgm:pt modelId="{544E2890-88C1-4EE8-9953-B43A019ABB05}" type="parTrans" cxnId="{5A4006D1-F0F8-45D3-826E-F014170A5D5E}">
      <dgm:prSet/>
      <dgm:spPr/>
      <dgm:t>
        <a:bodyPr/>
        <a:lstStyle/>
        <a:p>
          <a:endParaRPr lang="en-GB"/>
        </a:p>
      </dgm:t>
    </dgm:pt>
    <dgm:pt modelId="{DE715AA1-2C73-4895-9071-73BFEE18B4C2}" type="sibTrans" cxnId="{5A4006D1-F0F8-45D3-826E-F014170A5D5E}">
      <dgm:prSet/>
      <dgm:spPr/>
      <dgm:t>
        <a:bodyPr/>
        <a:lstStyle/>
        <a:p>
          <a:endParaRPr lang="en-GB"/>
        </a:p>
      </dgm:t>
    </dgm:pt>
    <dgm:pt modelId="{A5EAAEE3-7662-4C61-BCF8-AF1FA579F6F7}">
      <dgm:prSet custT="1"/>
      <dgm:spPr/>
      <dgm:t>
        <a:bodyPr/>
        <a:lstStyle/>
        <a:p>
          <a:r>
            <a:rPr lang="en-GB" sz="2000" dirty="0"/>
            <a:t>Programs focus on mental health awareness and coping strategies for wellbeing.</a:t>
          </a:r>
        </a:p>
      </dgm:t>
    </dgm:pt>
    <dgm:pt modelId="{6094B81C-E77D-4203-B400-E81DAE23759D}" type="parTrans" cxnId="{24CCAE6F-A364-4517-AD58-466069817BFE}">
      <dgm:prSet/>
      <dgm:spPr/>
      <dgm:t>
        <a:bodyPr/>
        <a:lstStyle/>
        <a:p>
          <a:endParaRPr lang="en-GB"/>
        </a:p>
      </dgm:t>
    </dgm:pt>
    <dgm:pt modelId="{01EF6ABF-3FC7-4E97-A96A-EC0382B2613E}" type="sibTrans" cxnId="{24CCAE6F-A364-4517-AD58-466069817BFE}">
      <dgm:prSet/>
      <dgm:spPr/>
      <dgm:t>
        <a:bodyPr/>
        <a:lstStyle/>
        <a:p>
          <a:endParaRPr lang="en-GB"/>
        </a:p>
      </dgm:t>
    </dgm:pt>
    <dgm:pt modelId="{9E304587-4460-4BFA-8476-8ADD1BF46732}" type="pres">
      <dgm:prSet presAssocID="{5F54F7C6-727B-4A18-83BA-1F6DFBDCA3C8}" presName="Root" presStyleCnt="0">
        <dgm:presLayoutVars>
          <dgm:dir/>
          <dgm:resizeHandles val="exact"/>
        </dgm:presLayoutVars>
      </dgm:prSet>
      <dgm:spPr/>
    </dgm:pt>
    <dgm:pt modelId="{BC42DA7A-9974-4706-9375-D3A86E7FAC33}" type="pres">
      <dgm:prSet presAssocID="{C2F94AB1-CFC2-4861-B8F7-88BA30702CEF}" presName="Composite" presStyleCnt="0"/>
      <dgm:spPr/>
    </dgm:pt>
    <dgm:pt modelId="{992C886D-0219-484E-BA17-F8888801AABF}" type="pres">
      <dgm:prSet presAssocID="{C2F94AB1-CFC2-4861-B8F7-88BA30702CEF}"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1233" r="22016" b="-2"/>
          <a:stretch>
            <a:fillRect l="-25000" r="-25000"/>
          </a:stretch>
        </a:blipFill>
      </dgm:spPr>
      <dgm:extLst>
        <a:ext uri="{E40237B7-FDA0-4F09-8148-C483321AD2D9}">
          <dgm14:cNvPr xmlns:dgm14="http://schemas.microsoft.com/office/drawing/2010/diagram" id="0" name="" descr="Happy people exercising in the park."/>
        </a:ext>
      </dgm:extLst>
    </dgm:pt>
    <dgm:pt modelId="{B25D05EE-1765-47AA-ABF6-85D2735A106F}" type="pres">
      <dgm:prSet presAssocID="{C2F94AB1-CFC2-4861-B8F7-88BA30702CEF}" presName="Subtitle" presStyleLbl="revTx" presStyleIdx="0" presStyleCnt="6">
        <dgm:presLayoutVars>
          <dgm:chMax val="0"/>
          <dgm:bulletEnabled/>
        </dgm:presLayoutVars>
      </dgm:prSet>
      <dgm:spPr/>
    </dgm:pt>
    <dgm:pt modelId="{EC8A5D8B-F85E-4B9F-96E4-9BCC19B9777F}" type="pres">
      <dgm:prSet presAssocID="{C2F94AB1-CFC2-4861-B8F7-88BA30702CEF}" presName="Description" presStyleLbl="revTx" presStyleIdx="1" presStyleCnt="6">
        <dgm:presLayoutVars>
          <dgm:bulletEnabled/>
        </dgm:presLayoutVars>
      </dgm:prSet>
      <dgm:spPr/>
    </dgm:pt>
    <dgm:pt modelId="{82441B72-269A-45C2-AD4F-9E55949D891C}" type="pres">
      <dgm:prSet presAssocID="{B851D584-DB8C-4AAB-829A-50ADA94E3285}" presName="sibTrans" presStyleLbl="sibTrans2D1" presStyleIdx="0" presStyleCnt="0"/>
      <dgm:spPr/>
    </dgm:pt>
    <dgm:pt modelId="{430D7AAD-1B0A-4DC3-819A-EE40F4C2D095}" type="pres">
      <dgm:prSet presAssocID="{178637B0-50CA-4970-9A09-F366334CDF67}" presName="Composite" presStyleCnt="0"/>
      <dgm:spPr/>
    </dgm:pt>
    <dgm:pt modelId="{401DB56F-04C5-4E02-903A-2CA2D261CA62}" type="pres">
      <dgm:prSet presAssocID="{178637B0-50CA-4970-9A09-F366334CDF67}"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1771" r="11478" b="-2"/>
          <a:stretch>
            <a:fillRect l="-25000" r="-25000"/>
          </a:stretch>
        </a:blipFill>
      </dgm:spPr>
      <dgm:extLst>
        <a:ext uri="{E40237B7-FDA0-4F09-8148-C483321AD2D9}">
          <dgm14:cNvPr xmlns:dgm14="http://schemas.microsoft.com/office/drawing/2010/diagram" id="0" name="" descr="Vegetarian food"/>
        </a:ext>
      </dgm:extLst>
    </dgm:pt>
    <dgm:pt modelId="{7938A1E8-534B-46EA-B0AB-2E9191000DB3}" type="pres">
      <dgm:prSet presAssocID="{178637B0-50CA-4970-9A09-F366334CDF67}" presName="Subtitle" presStyleLbl="revTx" presStyleIdx="2" presStyleCnt="6">
        <dgm:presLayoutVars>
          <dgm:chMax val="0"/>
          <dgm:bulletEnabled/>
        </dgm:presLayoutVars>
      </dgm:prSet>
      <dgm:spPr/>
    </dgm:pt>
    <dgm:pt modelId="{2E06F464-4E8B-4641-8DE0-7589C5B08163}" type="pres">
      <dgm:prSet presAssocID="{178637B0-50CA-4970-9A09-F366334CDF67}" presName="Description" presStyleLbl="revTx" presStyleIdx="3" presStyleCnt="6">
        <dgm:presLayoutVars>
          <dgm:bulletEnabled/>
        </dgm:presLayoutVars>
      </dgm:prSet>
      <dgm:spPr/>
    </dgm:pt>
    <dgm:pt modelId="{2BEA7C93-4FAC-473B-B175-B260A4B4A782}" type="pres">
      <dgm:prSet presAssocID="{5A7ADF72-1CC4-424E-A176-D89B1AB8AD05}" presName="sibTrans" presStyleLbl="sibTrans2D1" presStyleIdx="0" presStyleCnt="0"/>
      <dgm:spPr/>
    </dgm:pt>
    <dgm:pt modelId="{34B746FE-6ACD-48E9-A36F-B29246E29DE6}" type="pres">
      <dgm:prSet presAssocID="{A6140CDB-B6D7-4D0C-9A3B-D1EFC68AA2F3}" presName="Composite" presStyleCnt="0"/>
      <dgm:spPr/>
    </dgm:pt>
    <dgm:pt modelId="{D3255233-9E55-42CD-A2BA-B56E80CBF7D5}" type="pres">
      <dgm:prSet presAssocID="{A6140CDB-B6D7-4D0C-9A3B-D1EFC68AA2F3}"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3566" r="19683" b="-2"/>
          <a:stretch>
            <a:fillRect l="-25000" r="-25000"/>
          </a:stretch>
        </a:blipFill>
      </dgm:spPr>
      <dgm:extLst>
        <a:ext uri="{E40237B7-FDA0-4F09-8148-C483321AD2D9}">
          <dgm14:cNvPr xmlns:dgm14="http://schemas.microsoft.com/office/drawing/2010/diagram" id="0" name="" descr="Portrait of a hipster with double exposure technique."/>
        </a:ext>
      </dgm:extLst>
    </dgm:pt>
    <dgm:pt modelId="{DC35EC16-8463-4BBB-8D4C-722719CA71D8}" type="pres">
      <dgm:prSet presAssocID="{A6140CDB-B6D7-4D0C-9A3B-D1EFC68AA2F3}" presName="Subtitle" presStyleLbl="revTx" presStyleIdx="4" presStyleCnt="6">
        <dgm:presLayoutVars>
          <dgm:chMax val="0"/>
          <dgm:bulletEnabled/>
        </dgm:presLayoutVars>
      </dgm:prSet>
      <dgm:spPr/>
    </dgm:pt>
    <dgm:pt modelId="{97239D48-EF2A-4A5D-A768-1E19CDDA3532}" type="pres">
      <dgm:prSet presAssocID="{A6140CDB-B6D7-4D0C-9A3B-D1EFC68AA2F3}" presName="Description" presStyleLbl="revTx" presStyleIdx="5" presStyleCnt="6">
        <dgm:presLayoutVars>
          <dgm:bulletEnabled/>
        </dgm:presLayoutVars>
      </dgm:prSet>
      <dgm:spPr/>
    </dgm:pt>
  </dgm:ptLst>
  <dgm:cxnLst>
    <dgm:cxn modelId="{BDECBC17-F274-4724-9F2A-6B82A6CAE207}" type="presOf" srcId="{C76718EC-03B7-4CC5-9D29-C6E244B59323}" destId="{EC8A5D8B-F85E-4B9F-96E4-9BCC19B9777F}" srcOrd="0" destOrd="0" presId="urn:microsoft.com/office/officeart/2024/3/layout/verticalVisualTextBlock1"/>
    <dgm:cxn modelId="{907EE63E-DA4D-467B-AF91-6858CA4319B6}" srcId="{5F54F7C6-727B-4A18-83BA-1F6DFBDCA3C8}" destId="{C2F94AB1-CFC2-4861-B8F7-88BA30702CEF}" srcOrd="0" destOrd="0" parTransId="{CAF74D13-D795-4CFD-BC4F-8CE4918CC365}" sibTransId="{B851D584-DB8C-4AAB-829A-50ADA94E3285}"/>
    <dgm:cxn modelId="{F2122246-FE7E-4DFA-9FDC-F72BC210F00B}" type="presOf" srcId="{178637B0-50CA-4970-9A09-F366334CDF67}" destId="{7938A1E8-534B-46EA-B0AB-2E9191000DB3}" srcOrd="0" destOrd="0" presId="urn:microsoft.com/office/officeart/2024/3/layout/verticalVisualTextBlock1"/>
    <dgm:cxn modelId="{24CCAE6F-A364-4517-AD58-466069817BFE}" srcId="{A6140CDB-B6D7-4D0C-9A3B-D1EFC68AA2F3}" destId="{A5EAAEE3-7662-4C61-BCF8-AF1FA579F6F7}" srcOrd="0" destOrd="0" parTransId="{6094B81C-E77D-4203-B400-E81DAE23759D}" sibTransId="{01EF6ABF-3FC7-4E97-A96A-EC0382B2613E}"/>
    <dgm:cxn modelId="{E2DB7D70-F8C2-49A3-BE62-02C6FCA22324}" srcId="{178637B0-50CA-4970-9A09-F366334CDF67}" destId="{5AA75968-4D54-458D-BA23-71A991979BB6}" srcOrd="0" destOrd="0" parTransId="{F8A3A40F-0A99-4A8F-A0DE-C286B62B4773}" sibTransId="{EEF10C7B-8D59-42B8-9668-2405D552AE24}"/>
    <dgm:cxn modelId="{4AFC2676-D1E7-404A-AB02-58C01C3BC8A8}" type="presOf" srcId="{5F54F7C6-727B-4A18-83BA-1F6DFBDCA3C8}" destId="{9E304587-4460-4BFA-8476-8ADD1BF46732}" srcOrd="0" destOrd="0" presId="urn:microsoft.com/office/officeart/2024/3/layout/verticalVisualTextBlock1"/>
    <dgm:cxn modelId="{10392F7D-1F09-4244-83E3-8C2514E5A49C}" type="presOf" srcId="{B851D584-DB8C-4AAB-829A-50ADA94E3285}" destId="{82441B72-269A-45C2-AD4F-9E55949D891C}" srcOrd="0" destOrd="0" presId="urn:microsoft.com/office/officeart/2024/3/layout/verticalVisualTextBlock1"/>
    <dgm:cxn modelId="{53556F84-5B98-4D5B-88B9-D0A7B073FA59}" type="presOf" srcId="{C2F94AB1-CFC2-4861-B8F7-88BA30702CEF}" destId="{B25D05EE-1765-47AA-ABF6-85D2735A106F}" srcOrd="0" destOrd="0" presId="urn:microsoft.com/office/officeart/2024/3/layout/verticalVisualTextBlock1"/>
    <dgm:cxn modelId="{FA079685-56A5-4C46-B43D-B3A19B622FEF}" srcId="{C2F94AB1-CFC2-4861-B8F7-88BA30702CEF}" destId="{C76718EC-03B7-4CC5-9D29-C6E244B59323}" srcOrd="0" destOrd="0" parTransId="{3312D604-11F3-49D0-B9C1-8FCC21409CC8}" sibTransId="{ACF281BA-3F66-4E40-BF27-D97E5AB37839}"/>
    <dgm:cxn modelId="{92593F87-6FC2-43BC-A9D8-FC2506136154}" type="presOf" srcId="{5A7ADF72-1CC4-424E-A176-D89B1AB8AD05}" destId="{2BEA7C93-4FAC-473B-B175-B260A4B4A782}" srcOrd="0" destOrd="0" presId="urn:microsoft.com/office/officeart/2024/3/layout/verticalVisualTextBlock1"/>
    <dgm:cxn modelId="{BE6228A0-3DF1-4104-8DEC-8B447FC3D0E5}" type="presOf" srcId="{A6140CDB-B6D7-4D0C-9A3B-D1EFC68AA2F3}" destId="{DC35EC16-8463-4BBB-8D4C-722719CA71D8}" srcOrd="0" destOrd="0" presId="urn:microsoft.com/office/officeart/2024/3/layout/verticalVisualTextBlock1"/>
    <dgm:cxn modelId="{C90330C6-57E4-4748-8599-203CA9F5458E}" type="presOf" srcId="{A5EAAEE3-7662-4C61-BCF8-AF1FA579F6F7}" destId="{97239D48-EF2A-4A5D-A768-1E19CDDA3532}" srcOrd="0" destOrd="0" presId="urn:microsoft.com/office/officeart/2024/3/layout/verticalVisualTextBlock1"/>
    <dgm:cxn modelId="{5A4006D1-F0F8-45D3-826E-F014170A5D5E}" srcId="{5F54F7C6-727B-4A18-83BA-1F6DFBDCA3C8}" destId="{A6140CDB-B6D7-4D0C-9A3B-D1EFC68AA2F3}" srcOrd="2" destOrd="0" parTransId="{544E2890-88C1-4EE8-9953-B43A019ABB05}" sibTransId="{DE715AA1-2C73-4895-9071-73BFEE18B4C2}"/>
    <dgm:cxn modelId="{92AC5BD3-8CFA-4CD0-90B6-0E0B07A76637}" srcId="{5F54F7C6-727B-4A18-83BA-1F6DFBDCA3C8}" destId="{178637B0-50CA-4970-9A09-F366334CDF67}" srcOrd="1" destOrd="0" parTransId="{DCE3482B-AEFC-42A6-9B80-BCE9D2768C5C}" sibTransId="{5A7ADF72-1CC4-424E-A176-D89B1AB8AD05}"/>
    <dgm:cxn modelId="{742564D4-3AC7-43D1-B64C-0138CA5F6A00}" type="presOf" srcId="{5AA75968-4D54-458D-BA23-71A991979BB6}" destId="{2E06F464-4E8B-4641-8DE0-7589C5B08163}" srcOrd="0" destOrd="0" presId="urn:microsoft.com/office/officeart/2024/3/layout/verticalVisualTextBlock1"/>
    <dgm:cxn modelId="{66089CFE-AFF8-4380-BE1D-277537EE7DD7}" type="presParOf" srcId="{9E304587-4460-4BFA-8476-8ADD1BF46732}" destId="{BC42DA7A-9974-4706-9375-D3A86E7FAC33}" srcOrd="0" destOrd="0" presId="urn:microsoft.com/office/officeart/2024/3/layout/verticalVisualTextBlock1"/>
    <dgm:cxn modelId="{76A6D0E6-E638-41F0-B72E-84073FCFEF37}" type="presParOf" srcId="{BC42DA7A-9974-4706-9375-D3A86E7FAC33}" destId="{992C886D-0219-484E-BA17-F8888801AABF}" srcOrd="0" destOrd="0" presId="urn:microsoft.com/office/officeart/2024/3/layout/verticalVisualTextBlock1"/>
    <dgm:cxn modelId="{4A0B229E-1DE0-4524-8855-A317DB0A3276}" type="presParOf" srcId="{BC42DA7A-9974-4706-9375-D3A86E7FAC33}" destId="{B25D05EE-1765-47AA-ABF6-85D2735A106F}" srcOrd="1" destOrd="0" presId="urn:microsoft.com/office/officeart/2024/3/layout/verticalVisualTextBlock1"/>
    <dgm:cxn modelId="{39D4AA9C-CC97-4FFF-8195-AA1FE183E699}" type="presParOf" srcId="{BC42DA7A-9974-4706-9375-D3A86E7FAC33}" destId="{EC8A5D8B-F85E-4B9F-96E4-9BCC19B9777F}" srcOrd="2" destOrd="0" presId="urn:microsoft.com/office/officeart/2024/3/layout/verticalVisualTextBlock1"/>
    <dgm:cxn modelId="{7BE6C144-98D0-4810-A375-A653FF8B1504}" type="presParOf" srcId="{9E304587-4460-4BFA-8476-8ADD1BF46732}" destId="{82441B72-269A-45C2-AD4F-9E55949D891C}" srcOrd="1" destOrd="0" presId="urn:microsoft.com/office/officeart/2024/3/layout/verticalVisualTextBlock1"/>
    <dgm:cxn modelId="{CB88CBAE-8625-4944-AE79-443D11831EDC}" type="presParOf" srcId="{9E304587-4460-4BFA-8476-8ADD1BF46732}" destId="{430D7AAD-1B0A-4DC3-819A-EE40F4C2D095}" srcOrd="2" destOrd="0" presId="urn:microsoft.com/office/officeart/2024/3/layout/verticalVisualTextBlock1"/>
    <dgm:cxn modelId="{2AA76EC2-5644-43CA-BE62-5230E1AE82D4}" type="presParOf" srcId="{430D7AAD-1B0A-4DC3-819A-EE40F4C2D095}" destId="{401DB56F-04C5-4E02-903A-2CA2D261CA62}" srcOrd="0" destOrd="0" presId="urn:microsoft.com/office/officeart/2024/3/layout/verticalVisualTextBlock1"/>
    <dgm:cxn modelId="{83773177-7B5E-43C2-86DA-624B33821E86}" type="presParOf" srcId="{430D7AAD-1B0A-4DC3-819A-EE40F4C2D095}" destId="{7938A1E8-534B-46EA-B0AB-2E9191000DB3}" srcOrd="1" destOrd="0" presId="urn:microsoft.com/office/officeart/2024/3/layout/verticalVisualTextBlock1"/>
    <dgm:cxn modelId="{A707BFB3-FE72-4DE6-A0F1-5364235E5C64}" type="presParOf" srcId="{430D7AAD-1B0A-4DC3-819A-EE40F4C2D095}" destId="{2E06F464-4E8B-4641-8DE0-7589C5B08163}" srcOrd="2" destOrd="0" presId="urn:microsoft.com/office/officeart/2024/3/layout/verticalVisualTextBlock1"/>
    <dgm:cxn modelId="{BBCF1324-5B0E-4C53-9E6F-595B2C1652D8}" type="presParOf" srcId="{9E304587-4460-4BFA-8476-8ADD1BF46732}" destId="{2BEA7C93-4FAC-473B-B175-B260A4B4A782}" srcOrd="3" destOrd="0" presId="urn:microsoft.com/office/officeart/2024/3/layout/verticalVisualTextBlock1"/>
    <dgm:cxn modelId="{F413935A-EF9B-45FC-9E05-EDEFCD52BFA9}" type="presParOf" srcId="{9E304587-4460-4BFA-8476-8ADD1BF46732}" destId="{34B746FE-6ACD-48E9-A36F-B29246E29DE6}" srcOrd="4" destOrd="0" presId="urn:microsoft.com/office/officeart/2024/3/layout/verticalVisualTextBlock1"/>
    <dgm:cxn modelId="{C7CE849C-FCBD-42A7-A0B5-0635FAD19977}" type="presParOf" srcId="{34B746FE-6ACD-48E9-A36F-B29246E29DE6}" destId="{D3255233-9E55-42CD-A2BA-B56E80CBF7D5}" srcOrd="0" destOrd="0" presId="urn:microsoft.com/office/officeart/2024/3/layout/verticalVisualTextBlock1"/>
    <dgm:cxn modelId="{EF720CDD-E331-42BD-8709-C562E600980B}" type="presParOf" srcId="{34B746FE-6ACD-48E9-A36F-B29246E29DE6}" destId="{DC35EC16-8463-4BBB-8D4C-722719CA71D8}" srcOrd="1" destOrd="0" presId="urn:microsoft.com/office/officeart/2024/3/layout/verticalVisualTextBlock1"/>
    <dgm:cxn modelId="{27E6642F-F027-437F-A142-C63E0938595C}" type="presParOf" srcId="{34B746FE-6ACD-48E9-A36F-B29246E29DE6}" destId="{97239D48-EF2A-4A5D-A768-1E19CDDA3532}"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C9C8DB-32D8-4C68-B685-064AF7C96B52}"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23FB0088-EAA2-4EE4-981F-6857BFB09FA4}">
      <dgm:prSet/>
      <dgm:spPr/>
      <dgm:t>
        <a:bodyPr/>
        <a:lstStyle/>
        <a:p>
          <a:pPr>
            <a:lnSpc>
              <a:spcPct val="100000"/>
            </a:lnSpc>
            <a:defRPr b="1"/>
          </a:pPr>
          <a:r>
            <a:rPr lang="en-GB" dirty="0"/>
            <a:t>Healthcare Access Challenges</a:t>
          </a:r>
        </a:p>
      </dgm:t>
    </dgm:pt>
    <dgm:pt modelId="{5A918981-7994-481D-BB84-58FCDC2A94DA}" type="parTrans" cxnId="{A4DC2D24-CE26-4D77-98B0-5F554A28B61D}">
      <dgm:prSet/>
      <dgm:spPr/>
      <dgm:t>
        <a:bodyPr/>
        <a:lstStyle/>
        <a:p>
          <a:endParaRPr lang="en-GB"/>
        </a:p>
      </dgm:t>
    </dgm:pt>
    <dgm:pt modelId="{1F36C066-33CA-4673-A0E7-61C798FC8980}" type="sibTrans" cxnId="{A4DC2D24-CE26-4D77-98B0-5F554A28B61D}">
      <dgm:prSet/>
      <dgm:spPr/>
      <dgm:t>
        <a:bodyPr/>
        <a:lstStyle/>
        <a:p>
          <a:pPr>
            <a:lnSpc>
              <a:spcPct val="100000"/>
            </a:lnSpc>
            <a:defRPr b="1"/>
          </a:pPr>
          <a:endParaRPr lang="en-GB"/>
        </a:p>
      </dgm:t>
    </dgm:pt>
    <dgm:pt modelId="{DE14E018-AF2C-4D29-BBF8-92B42A8EA95B}">
      <dgm:prSet custT="1"/>
      <dgm:spPr/>
      <dgm:t>
        <a:bodyPr/>
        <a:lstStyle/>
        <a:p>
          <a:pPr>
            <a:lnSpc>
              <a:spcPct val="100000"/>
            </a:lnSpc>
          </a:pPr>
          <a:r>
            <a:rPr lang="en-GB" sz="2000" dirty="0"/>
            <a:t>Coastal communities often face limited access to healthcare services, impacting overall health outcomes.</a:t>
          </a:r>
        </a:p>
      </dgm:t>
    </dgm:pt>
    <dgm:pt modelId="{E233DCDB-86E3-4442-A844-A100688D4CB1}" type="parTrans" cxnId="{FE398D8C-4D37-420F-805D-C997076BF61B}">
      <dgm:prSet/>
      <dgm:spPr/>
      <dgm:t>
        <a:bodyPr/>
        <a:lstStyle/>
        <a:p>
          <a:endParaRPr lang="en-GB"/>
        </a:p>
      </dgm:t>
    </dgm:pt>
    <dgm:pt modelId="{2D3E3D80-B4CA-4396-BF98-0EBD3DD7A3A8}" type="sibTrans" cxnId="{FE398D8C-4D37-420F-805D-C997076BF61B}">
      <dgm:prSet/>
      <dgm:spPr/>
      <dgm:t>
        <a:bodyPr/>
        <a:lstStyle/>
        <a:p>
          <a:endParaRPr lang="en-GB"/>
        </a:p>
      </dgm:t>
    </dgm:pt>
    <dgm:pt modelId="{15CBDBEB-0D16-457C-B517-6C866F452FA9}">
      <dgm:prSet/>
      <dgm:spPr/>
      <dgm:t>
        <a:bodyPr/>
        <a:lstStyle/>
        <a:p>
          <a:pPr>
            <a:lnSpc>
              <a:spcPct val="100000"/>
            </a:lnSpc>
            <a:defRPr b="1"/>
          </a:pPr>
          <a:r>
            <a:rPr lang="en-GB"/>
            <a:t>Social Determinants Impact</a:t>
          </a:r>
        </a:p>
      </dgm:t>
    </dgm:pt>
    <dgm:pt modelId="{884C2427-D0DB-4ABF-A94C-759786B63DF3}" type="parTrans" cxnId="{582111FA-3DA4-4B0B-A4A3-3515DA65EB24}">
      <dgm:prSet/>
      <dgm:spPr/>
      <dgm:t>
        <a:bodyPr/>
        <a:lstStyle/>
        <a:p>
          <a:endParaRPr lang="en-GB"/>
        </a:p>
      </dgm:t>
    </dgm:pt>
    <dgm:pt modelId="{D99A9DC9-6D23-4925-98BD-24E81AEA708B}" type="sibTrans" cxnId="{582111FA-3DA4-4B0B-A4A3-3515DA65EB24}">
      <dgm:prSet/>
      <dgm:spPr/>
      <dgm:t>
        <a:bodyPr/>
        <a:lstStyle/>
        <a:p>
          <a:pPr>
            <a:lnSpc>
              <a:spcPct val="100000"/>
            </a:lnSpc>
            <a:defRPr b="1"/>
          </a:pPr>
          <a:endParaRPr lang="en-GB"/>
        </a:p>
      </dgm:t>
    </dgm:pt>
    <dgm:pt modelId="{3F0D9525-019D-4543-8CFE-4EC8023BF669}">
      <dgm:prSet custT="1"/>
      <dgm:spPr/>
      <dgm:t>
        <a:bodyPr/>
        <a:lstStyle/>
        <a:p>
          <a:pPr>
            <a:lnSpc>
              <a:spcPct val="100000"/>
            </a:lnSpc>
          </a:pPr>
          <a:r>
            <a:rPr lang="en-GB" sz="2000" dirty="0"/>
            <a:t>Social factors like education, income, and environment influence health disparities in coastal areas.</a:t>
          </a:r>
        </a:p>
      </dgm:t>
    </dgm:pt>
    <dgm:pt modelId="{584C4B96-7158-4EA3-9142-50C64C6179BF}" type="parTrans" cxnId="{785CAA0B-BAC8-4D26-B1AC-2756DE2742D2}">
      <dgm:prSet/>
      <dgm:spPr/>
      <dgm:t>
        <a:bodyPr/>
        <a:lstStyle/>
        <a:p>
          <a:endParaRPr lang="en-GB"/>
        </a:p>
      </dgm:t>
    </dgm:pt>
    <dgm:pt modelId="{3200D2F3-99D1-4DE7-B02F-668C20525087}" type="sibTrans" cxnId="{785CAA0B-BAC8-4D26-B1AC-2756DE2742D2}">
      <dgm:prSet/>
      <dgm:spPr/>
      <dgm:t>
        <a:bodyPr/>
        <a:lstStyle/>
        <a:p>
          <a:endParaRPr lang="en-GB"/>
        </a:p>
      </dgm:t>
    </dgm:pt>
    <dgm:pt modelId="{337F2A33-81D5-4816-A691-C02D4E6C73CF}">
      <dgm:prSet/>
      <dgm:spPr/>
      <dgm:t>
        <a:bodyPr/>
        <a:lstStyle/>
        <a:p>
          <a:pPr>
            <a:lnSpc>
              <a:spcPct val="100000"/>
            </a:lnSpc>
            <a:defRPr b="1"/>
          </a:pPr>
          <a:r>
            <a:rPr lang="en-GB"/>
            <a:t>Need for Targeted Interventions</a:t>
          </a:r>
        </a:p>
      </dgm:t>
    </dgm:pt>
    <dgm:pt modelId="{23070C7D-E12A-4361-BE04-870A913FA52F}" type="parTrans" cxnId="{D4B66051-A37F-4FA7-8146-E74FE5168766}">
      <dgm:prSet/>
      <dgm:spPr/>
      <dgm:t>
        <a:bodyPr/>
        <a:lstStyle/>
        <a:p>
          <a:endParaRPr lang="en-GB"/>
        </a:p>
      </dgm:t>
    </dgm:pt>
    <dgm:pt modelId="{38904479-BA2E-4319-95E1-0BAB61875574}" type="sibTrans" cxnId="{D4B66051-A37F-4FA7-8146-E74FE5168766}">
      <dgm:prSet/>
      <dgm:spPr/>
      <dgm:t>
        <a:bodyPr/>
        <a:lstStyle/>
        <a:p>
          <a:endParaRPr lang="en-GB"/>
        </a:p>
      </dgm:t>
    </dgm:pt>
    <dgm:pt modelId="{E2B2D5B7-6B6E-4684-A9AB-9A0EE229C58D}">
      <dgm:prSet custT="1"/>
      <dgm:spPr/>
      <dgm:t>
        <a:bodyPr/>
        <a:lstStyle/>
        <a:p>
          <a:pPr>
            <a:lnSpc>
              <a:spcPct val="100000"/>
            </a:lnSpc>
          </a:pPr>
          <a:r>
            <a:rPr lang="en-GB" sz="2000" dirty="0"/>
            <a:t>Addressing health disparities requires focused, community-specific interventions in coastal regions</a:t>
          </a:r>
          <a:r>
            <a:rPr lang="en-GB" sz="1400" dirty="0"/>
            <a:t>.</a:t>
          </a:r>
        </a:p>
      </dgm:t>
    </dgm:pt>
    <dgm:pt modelId="{7F7F5948-F964-42F2-BD2A-942C0A2C9B1B}" type="parTrans" cxnId="{DA898598-88E5-4066-A815-7803BCFEC3ED}">
      <dgm:prSet/>
      <dgm:spPr/>
      <dgm:t>
        <a:bodyPr/>
        <a:lstStyle/>
        <a:p>
          <a:endParaRPr lang="en-GB"/>
        </a:p>
      </dgm:t>
    </dgm:pt>
    <dgm:pt modelId="{D2BD5932-0D98-4F04-A148-1D45CC0CA19C}" type="sibTrans" cxnId="{DA898598-88E5-4066-A815-7803BCFEC3ED}">
      <dgm:prSet/>
      <dgm:spPr/>
      <dgm:t>
        <a:bodyPr/>
        <a:lstStyle/>
        <a:p>
          <a:endParaRPr lang="en-GB"/>
        </a:p>
      </dgm:t>
    </dgm:pt>
    <dgm:pt modelId="{0604DA03-CAC5-41C9-8D35-9F4A83897337}" type="pres">
      <dgm:prSet presAssocID="{3BC9C8DB-32D8-4C68-B685-064AF7C96B52}" presName="Root" presStyleCnt="0">
        <dgm:presLayoutVars>
          <dgm:dir/>
          <dgm:resizeHandles val="exact"/>
        </dgm:presLayoutVars>
      </dgm:prSet>
      <dgm:spPr/>
    </dgm:pt>
    <dgm:pt modelId="{7BD32D9D-3B85-493A-B1A9-99857240235B}" type="pres">
      <dgm:prSet presAssocID="{23FB0088-EAA2-4EE4-981F-6857BFB09FA4}" presName="Composite" presStyleCnt="0"/>
      <dgm:spPr/>
    </dgm:pt>
    <dgm:pt modelId="{6F2993BF-87AD-4590-A6B7-0C6E2BEC877C}" type="pres">
      <dgm:prSet presAssocID="{23FB0088-EAA2-4EE4-981F-6857BFB09FA4}"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0576" r="22924" b="1"/>
          <a:stretch/>
        </a:blipFill>
      </dgm:spPr>
      <dgm:extLst>
        <a:ext uri="{E40237B7-FDA0-4F09-8148-C483321AD2D9}">
          <dgm14:cNvPr xmlns:dgm14="http://schemas.microsoft.com/office/drawing/2010/diagram" id="0" name="" descr="Drone view of the base camp at the foot of the Koryaksky and Avachinsky volcanoes"/>
        </a:ext>
      </dgm:extLst>
    </dgm:pt>
    <dgm:pt modelId="{A2F43C6A-C4A5-4D3A-AE93-2B544E7E2F7C}" type="pres">
      <dgm:prSet presAssocID="{23FB0088-EAA2-4EE4-981F-6857BFB09FA4}" presName="Subtitle" presStyleLbl="revTx" presStyleIdx="0" presStyleCnt="6">
        <dgm:presLayoutVars>
          <dgm:chMax val="0"/>
          <dgm:bulletEnabled/>
        </dgm:presLayoutVars>
      </dgm:prSet>
      <dgm:spPr/>
    </dgm:pt>
    <dgm:pt modelId="{7B928CED-B433-4741-BC1C-8549AAD4BDE7}" type="pres">
      <dgm:prSet presAssocID="{23FB0088-EAA2-4EE4-981F-6857BFB09FA4}" presName="Description" presStyleLbl="revTx" presStyleIdx="1" presStyleCnt="6">
        <dgm:presLayoutVars>
          <dgm:bulletEnabled/>
        </dgm:presLayoutVars>
      </dgm:prSet>
      <dgm:spPr/>
    </dgm:pt>
    <dgm:pt modelId="{7F254F9B-8621-486C-A289-8D9738CD8268}" type="pres">
      <dgm:prSet presAssocID="{1F36C066-33CA-4673-A0E7-61C798FC8980}" presName="sibTrans" presStyleLbl="sibTrans2D1" presStyleIdx="0" presStyleCnt="0"/>
      <dgm:spPr/>
    </dgm:pt>
    <dgm:pt modelId="{497B99DD-E27A-4C16-8ACA-9108A90BBAA8}" type="pres">
      <dgm:prSet presAssocID="{15CBDBEB-0D16-457C-B517-6C866F452FA9}" presName="Composite" presStyleCnt="0"/>
      <dgm:spPr/>
    </dgm:pt>
    <dgm:pt modelId="{67B07C21-E0D9-4FDA-A326-4E8BEB9F9074}" type="pres">
      <dgm:prSet presAssocID="{15CBDBEB-0D16-457C-B517-6C866F452FA9}"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2668" r="12329" b="-4"/>
          <a:stretch/>
        </a:blipFill>
      </dgm:spPr>
      <dgm:extLst>
        <a:ext uri="{E40237B7-FDA0-4F09-8148-C483321AD2D9}">
          <dgm14:cNvPr xmlns:dgm14="http://schemas.microsoft.com/office/drawing/2010/diagram" id="0" name="" descr="Teamwork&#10;Map: https://visibleearth.nasa.gov/images/57730/the-blue-marble-land-surface-ocean-color-and-sea-ice"/>
        </a:ext>
      </dgm:extLst>
    </dgm:pt>
    <dgm:pt modelId="{F4562725-598E-4B01-8CDC-7FCE061A74BC}" type="pres">
      <dgm:prSet presAssocID="{15CBDBEB-0D16-457C-B517-6C866F452FA9}" presName="Subtitle" presStyleLbl="revTx" presStyleIdx="2" presStyleCnt="6">
        <dgm:presLayoutVars>
          <dgm:chMax val="0"/>
          <dgm:bulletEnabled/>
        </dgm:presLayoutVars>
      </dgm:prSet>
      <dgm:spPr/>
    </dgm:pt>
    <dgm:pt modelId="{51BACFEE-D4D1-4B8F-B968-F64A4AB482C9}" type="pres">
      <dgm:prSet presAssocID="{15CBDBEB-0D16-457C-B517-6C866F452FA9}" presName="Description" presStyleLbl="revTx" presStyleIdx="3" presStyleCnt="6">
        <dgm:presLayoutVars>
          <dgm:bulletEnabled/>
        </dgm:presLayoutVars>
      </dgm:prSet>
      <dgm:spPr/>
    </dgm:pt>
    <dgm:pt modelId="{6D76D3BD-6426-4AA7-9DB1-A669C1170A97}" type="pres">
      <dgm:prSet presAssocID="{D99A9DC9-6D23-4925-98BD-24E81AEA708B}" presName="sibTrans" presStyleLbl="sibTrans2D1" presStyleIdx="0" presStyleCnt="0"/>
      <dgm:spPr/>
    </dgm:pt>
    <dgm:pt modelId="{3567CDF6-805D-4B58-923D-A7205CFAAAC9}" type="pres">
      <dgm:prSet presAssocID="{337F2A33-81D5-4816-A691-C02D4E6C73CF}" presName="Composite" presStyleCnt="0"/>
      <dgm:spPr/>
    </dgm:pt>
    <dgm:pt modelId="{03F9CAE6-C045-4829-A6F8-999F3A92CD38}" type="pres">
      <dgm:prSet presAssocID="{337F2A33-81D5-4816-A691-C02D4E6C73CF}"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0292" r="12956" b="-2"/>
          <a:stretch/>
        </a:blipFill>
      </dgm:spPr>
      <dgm:extLst>
        <a:ext uri="{E40237B7-FDA0-4F09-8148-C483321AD2D9}">
          <dgm14:cNvPr xmlns:dgm14="http://schemas.microsoft.com/office/drawing/2010/diagram" id="0" name="" descr="Smiling medical staff"/>
        </a:ext>
      </dgm:extLst>
    </dgm:pt>
    <dgm:pt modelId="{567D9F82-2FCE-497F-8A00-8B20A73AC13D}" type="pres">
      <dgm:prSet presAssocID="{337F2A33-81D5-4816-A691-C02D4E6C73CF}" presName="Subtitle" presStyleLbl="revTx" presStyleIdx="4" presStyleCnt="6">
        <dgm:presLayoutVars>
          <dgm:chMax val="0"/>
          <dgm:bulletEnabled/>
        </dgm:presLayoutVars>
      </dgm:prSet>
      <dgm:spPr/>
    </dgm:pt>
    <dgm:pt modelId="{363EC7DF-404B-4FA0-AFE8-2FE638ACB787}" type="pres">
      <dgm:prSet presAssocID="{337F2A33-81D5-4816-A691-C02D4E6C73CF}" presName="Description" presStyleLbl="revTx" presStyleIdx="5" presStyleCnt="6">
        <dgm:presLayoutVars>
          <dgm:bulletEnabled/>
        </dgm:presLayoutVars>
      </dgm:prSet>
      <dgm:spPr/>
    </dgm:pt>
  </dgm:ptLst>
  <dgm:cxnLst>
    <dgm:cxn modelId="{785CAA0B-BAC8-4D26-B1AC-2756DE2742D2}" srcId="{15CBDBEB-0D16-457C-B517-6C866F452FA9}" destId="{3F0D9525-019D-4543-8CFE-4EC8023BF669}" srcOrd="0" destOrd="0" parTransId="{584C4B96-7158-4EA3-9142-50C64C6179BF}" sibTransId="{3200D2F3-99D1-4DE7-B02F-668C20525087}"/>
    <dgm:cxn modelId="{A4DC2D24-CE26-4D77-98B0-5F554A28B61D}" srcId="{3BC9C8DB-32D8-4C68-B685-064AF7C96B52}" destId="{23FB0088-EAA2-4EE4-981F-6857BFB09FA4}" srcOrd="0" destOrd="0" parTransId="{5A918981-7994-481D-BB84-58FCDC2A94DA}" sibTransId="{1F36C066-33CA-4673-A0E7-61C798FC8980}"/>
    <dgm:cxn modelId="{E0403F51-2625-4449-8F82-FA7012FD7D94}" type="presOf" srcId="{3BC9C8DB-32D8-4C68-B685-064AF7C96B52}" destId="{0604DA03-CAC5-41C9-8D35-9F4A83897337}" srcOrd="0" destOrd="0" presId="urn:microsoft.com/office/officeart/2024/3/layout/verticalVisualTextBlock1"/>
    <dgm:cxn modelId="{D4B66051-A37F-4FA7-8146-E74FE5168766}" srcId="{3BC9C8DB-32D8-4C68-B685-064AF7C96B52}" destId="{337F2A33-81D5-4816-A691-C02D4E6C73CF}" srcOrd="2" destOrd="0" parTransId="{23070C7D-E12A-4361-BE04-870A913FA52F}" sibTransId="{38904479-BA2E-4319-95E1-0BAB61875574}"/>
    <dgm:cxn modelId="{DC2D1A8C-9140-47A4-B059-5283708848DB}" type="presOf" srcId="{1F36C066-33CA-4673-A0E7-61C798FC8980}" destId="{7F254F9B-8621-486C-A289-8D9738CD8268}" srcOrd="0" destOrd="0" presId="urn:microsoft.com/office/officeart/2024/3/layout/verticalVisualTextBlock1"/>
    <dgm:cxn modelId="{FE398D8C-4D37-420F-805D-C997076BF61B}" srcId="{23FB0088-EAA2-4EE4-981F-6857BFB09FA4}" destId="{DE14E018-AF2C-4D29-BBF8-92B42A8EA95B}" srcOrd="0" destOrd="0" parTransId="{E233DCDB-86E3-4442-A844-A100688D4CB1}" sibTransId="{2D3E3D80-B4CA-4396-BF98-0EBD3DD7A3A8}"/>
    <dgm:cxn modelId="{DA898598-88E5-4066-A815-7803BCFEC3ED}" srcId="{337F2A33-81D5-4816-A691-C02D4E6C73CF}" destId="{E2B2D5B7-6B6E-4684-A9AB-9A0EE229C58D}" srcOrd="0" destOrd="0" parTransId="{7F7F5948-F964-42F2-BD2A-942C0A2C9B1B}" sibTransId="{D2BD5932-0D98-4F04-A148-1D45CC0CA19C}"/>
    <dgm:cxn modelId="{338C14AC-AF16-41BD-A1DE-5F6D5FB610B1}" type="presOf" srcId="{23FB0088-EAA2-4EE4-981F-6857BFB09FA4}" destId="{A2F43C6A-C4A5-4D3A-AE93-2B544E7E2F7C}" srcOrd="0" destOrd="0" presId="urn:microsoft.com/office/officeart/2024/3/layout/verticalVisualTextBlock1"/>
    <dgm:cxn modelId="{184074B4-EF97-42CF-B8ED-5286DDB7DE57}" type="presOf" srcId="{DE14E018-AF2C-4D29-BBF8-92B42A8EA95B}" destId="{7B928CED-B433-4741-BC1C-8549AAD4BDE7}" srcOrd="0" destOrd="0" presId="urn:microsoft.com/office/officeart/2024/3/layout/verticalVisualTextBlock1"/>
    <dgm:cxn modelId="{EBAB95B7-A48F-4473-A89A-77C294B59449}" type="presOf" srcId="{E2B2D5B7-6B6E-4684-A9AB-9A0EE229C58D}" destId="{363EC7DF-404B-4FA0-AFE8-2FE638ACB787}" srcOrd="0" destOrd="0" presId="urn:microsoft.com/office/officeart/2024/3/layout/verticalVisualTextBlock1"/>
    <dgm:cxn modelId="{2CE158CE-C09B-41D0-B96F-EC85A7769F6D}" type="presOf" srcId="{337F2A33-81D5-4816-A691-C02D4E6C73CF}" destId="{567D9F82-2FCE-497F-8A00-8B20A73AC13D}" srcOrd="0" destOrd="0" presId="urn:microsoft.com/office/officeart/2024/3/layout/verticalVisualTextBlock1"/>
    <dgm:cxn modelId="{D5E4ABD0-AF02-46D8-BFCF-06F9D92D4B3D}" type="presOf" srcId="{3F0D9525-019D-4543-8CFE-4EC8023BF669}" destId="{51BACFEE-D4D1-4B8F-B968-F64A4AB482C9}" srcOrd="0" destOrd="0" presId="urn:microsoft.com/office/officeart/2024/3/layout/verticalVisualTextBlock1"/>
    <dgm:cxn modelId="{9C90B3D4-D941-4FD1-8B1B-9398E250D0B2}" type="presOf" srcId="{15CBDBEB-0D16-457C-B517-6C866F452FA9}" destId="{F4562725-598E-4B01-8CDC-7FCE061A74BC}" srcOrd="0" destOrd="0" presId="urn:microsoft.com/office/officeart/2024/3/layout/verticalVisualTextBlock1"/>
    <dgm:cxn modelId="{403952D5-B560-4A9C-A7D9-7370F7C4D3C6}" type="presOf" srcId="{D99A9DC9-6D23-4925-98BD-24E81AEA708B}" destId="{6D76D3BD-6426-4AA7-9DB1-A669C1170A97}" srcOrd="0" destOrd="0" presId="urn:microsoft.com/office/officeart/2024/3/layout/verticalVisualTextBlock1"/>
    <dgm:cxn modelId="{582111FA-3DA4-4B0B-A4A3-3515DA65EB24}" srcId="{3BC9C8DB-32D8-4C68-B685-064AF7C96B52}" destId="{15CBDBEB-0D16-457C-B517-6C866F452FA9}" srcOrd="1" destOrd="0" parTransId="{884C2427-D0DB-4ABF-A94C-759786B63DF3}" sibTransId="{D99A9DC9-6D23-4925-98BD-24E81AEA708B}"/>
    <dgm:cxn modelId="{FF88CB68-C69C-4410-9C63-FC4F096C210F}" type="presParOf" srcId="{0604DA03-CAC5-41C9-8D35-9F4A83897337}" destId="{7BD32D9D-3B85-493A-B1A9-99857240235B}" srcOrd="0" destOrd="0" presId="urn:microsoft.com/office/officeart/2024/3/layout/verticalVisualTextBlock1"/>
    <dgm:cxn modelId="{053F4AC2-D9AA-4C7D-B0DE-E6DE4828F4A1}" type="presParOf" srcId="{7BD32D9D-3B85-493A-B1A9-99857240235B}" destId="{6F2993BF-87AD-4590-A6B7-0C6E2BEC877C}" srcOrd="0" destOrd="0" presId="urn:microsoft.com/office/officeart/2024/3/layout/verticalVisualTextBlock1"/>
    <dgm:cxn modelId="{52494D32-E09B-4B17-B724-E517E78BC55D}" type="presParOf" srcId="{7BD32D9D-3B85-493A-B1A9-99857240235B}" destId="{A2F43C6A-C4A5-4D3A-AE93-2B544E7E2F7C}" srcOrd="1" destOrd="0" presId="urn:microsoft.com/office/officeart/2024/3/layout/verticalVisualTextBlock1"/>
    <dgm:cxn modelId="{946B2F38-A656-4890-A8C0-A430B3319E16}" type="presParOf" srcId="{7BD32D9D-3B85-493A-B1A9-99857240235B}" destId="{7B928CED-B433-4741-BC1C-8549AAD4BDE7}" srcOrd="2" destOrd="0" presId="urn:microsoft.com/office/officeart/2024/3/layout/verticalVisualTextBlock1"/>
    <dgm:cxn modelId="{0083B746-A885-40DE-A6CD-EB1DBC357F6E}" type="presParOf" srcId="{0604DA03-CAC5-41C9-8D35-9F4A83897337}" destId="{7F254F9B-8621-486C-A289-8D9738CD8268}" srcOrd="1" destOrd="0" presId="urn:microsoft.com/office/officeart/2024/3/layout/verticalVisualTextBlock1"/>
    <dgm:cxn modelId="{130C36EE-C2BE-46EF-BD3A-5496D5D64AC6}" type="presParOf" srcId="{0604DA03-CAC5-41C9-8D35-9F4A83897337}" destId="{497B99DD-E27A-4C16-8ACA-9108A90BBAA8}" srcOrd="2" destOrd="0" presId="urn:microsoft.com/office/officeart/2024/3/layout/verticalVisualTextBlock1"/>
    <dgm:cxn modelId="{3D5FEE14-8A6C-452F-81DF-4E8E1E4C588B}" type="presParOf" srcId="{497B99DD-E27A-4C16-8ACA-9108A90BBAA8}" destId="{67B07C21-E0D9-4FDA-A326-4E8BEB9F9074}" srcOrd="0" destOrd="0" presId="urn:microsoft.com/office/officeart/2024/3/layout/verticalVisualTextBlock1"/>
    <dgm:cxn modelId="{15EC1A00-E8E2-4881-A214-857BFE6AECB1}" type="presParOf" srcId="{497B99DD-E27A-4C16-8ACA-9108A90BBAA8}" destId="{F4562725-598E-4B01-8CDC-7FCE061A74BC}" srcOrd="1" destOrd="0" presId="urn:microsoft.com/office/officeart/2024/3/layout/verticalVisualTextBlock1"/>
    <dgm:cxn modelId="{CB059751-06A5-4C3B-A85F-4888B2B258C0}" type="presParOf" srcId="{497B99DD-E27A-4C16-8ACA-9108A90BBAA8}" destId="{51BACFEE-D4D1-4B8F-B968-F64A4AB482C9}" srcOrd="2" destOrd="0" presId="urn:microsoft.com/office/officeart/2024/3/layout/verticalVisualTextBlock1"/>
    <dgm:cxn modelId="{1455BF89-CC15-4CC4-8F56-DE487D5A19E9}" type="presParOf" srcId="{0604DA03-CAC5-41C9-8D35-9F4A83897337}" destId="{6D76D3BD-6426-4AA7-9DB1-A669C1170A97}" srcOrd="3" destOrd="0" presId="urn:microsoft.com/office/officeart/2024/3/layout/verticalVisualTextBlock1"/>
    <dgm:cxn modelId="{D90E3454-E656-4171-8848-254B8F89C88E}" type="presParOf" srcId="{0604DA03-CAC5-41C9-8D35-9F4A83897337}" destId="{3567CDF6-805D-4B58-923D-A7205CFAAAC9}" srcOrd="4" destOrd="0" presId="urn:microsoft.com/office/officeart/2024/3/layout/verticalVisualTextBlock1"/>
    <dgm:cxn modelId="{5677091D-27CF-48DA-971F-262CE0E8D226}" type="presParOf" srcId="{3567CDF6-805D-4B58-923D-A7205CFAAAC9}" destId="{03F9CAE6-C045-4829-A6F8-999F3A92CD38}" srcOrd="0" destOrd="0" presId="urn:microsoft.com/office/officeart/2024/3/layout/verticalVisualTextBlock1"/>
    <dgm:cxn modelId="{06B8D6CC-5174-4FE8-8696-7A2FC33B04C3}" type="presParOf" srcId="{3567CDF6-805D-4B58-923D-A7205CFAAAC9}" destId="{567D9F82-2FCE-497F-8A00-8B20A73AC13D}" srcOrd="1" destOrd="0" presId="urn:microsoft.com/office/officeart/2024/3/layout/verticalVisualTextBlock1"/>
    <dgm:cxn modelId="{DC38956C-9CEB-4F46-8F92-D48CD027859F}" type="presParOf" srcId="{3567CDF6-805D-4B58-923D-A7205CFAAAC9}" destId="{363EC7DF-404B-4FA0-AFE8-2FE638ACB787}"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89CA13-E631-43E5-B98F-E1A038B84E2B}" type="doc">
      <dgm:prSet loTypeId="urn:microsoft.com/office/officeart/2024/3/layout/verticalVisualTextBlock1" loCatId="Picture" qsTypeId="urn:microsoft.com/office/officeart/2005/8/quickstyle/simple4" qsCatId="simple" csTypeId="urn:microsoft.com/office/officeart/2005/8/colors/accent1_2" csCatId="accent1" phldr="1"/>
      <dgm:spPr/>
      <dgm:t>
        <a:bodyPr/>
        <a:lstStyle/>
        <a:p>
          <a:endParaRPr lang="en-GB"/>
        </a:p>
      </dgm:t>
    </dgm:pt>
    <dgm:pt modelId="{18E26FB5-ADCA-47CE-9857-854FC054896E}">
      <dgm:prSet/>
      <dgm:spPr/>
      <dgm:t>
        <a:bodyPr/>
        <a:lstStyle/>
        <a:p>
          <a:pPr>
            <a:defRPr b="1"/>
          </a:pPr>
          <a:r>
            <a:rPr lang="en-GB" dirty="0"/>
            <a:t>Impact of Diet and Exercise</a:t>
          </a:r>
        </a:p>
      </dgm:t>
    </dgm:pt>
    <dgm:pt modelId="{E135CAE4-3ABE-426B-9282-49E56721BBC8}" type="parTrans" cxnId="{8A1D1BEB-E7EF-4C16-8CAA-7EEB72ACA8D4}">
      <dgm:prSet/>
      <dgm:spPr/>
      <dgm:t>
        <a:bodyPr/>
        <a:lstStyle/>
        <a:p>
          <a:endParaRPr lang="en-GB"/>
        </a:p>
      </dgm:t>
    </dgm:pt>
    <dgm:pt modelId="{09C0E717-442E-4F1A-8C7B-A19E7388E7C1}" type="sibTrans" cxnId="{8A1D1BEB-E7EF-4C16-8CAA-7EEB72ACA8D4}">
      <dgm:prSet/>
      <dgm:spPr/>
      <dgm:t>
        <a:bodyPr/>
        <a:lstStyle/>
        <a:p>
          <a:pPr>
            <a:defRPr b="1"/>
          </a:pPr>
          <a:endParaRPr lang="en-GB"/>
        </a:p>
      </dgm:t>
    </dgm:pt>
    <dgm:pt modelId="{7084C187-2664-4D5B-AC3F-1641B9780BAB}">
      <dgm:prSet custT="1"/>
      <dgm:spPr/>
      <dgm:t>
        <a:bodyPr/>
        <a:lstStyle/>
        <a:p>
          <a:r>
            <a:rPr lang="en-GB" sz="2000" dirty="0"/>
            <a:t>Healthy eating and regular physical activity are essential behaviours that influence overall health outcomes positively.</a:t>
          </a:r>
        </a:p>
      </dgm:t>
    </dgm:pt>
    <dgm:pt modelId="{F138D3EB-1800-46E0-A32E-3262313CC84E}" type="parTrans" cxnId="{FB2028FC-33B9-4C43-8E40-D1C3FD505257}">
      <dgm:prSet/>
      <dgm:spPr/>
      <dgm:t>
        <a:bodyPr/>
        <a:lstStyle/>
        <a:p>
          <a:endParaRPr lang="en-GB"/>
        </a:p>
      </dgm:t>
    </dgm:pt>
    <dgm:pt modelId="{76026BE4-CEF9-4F29-A1D9-2ECCD54DA43C}" type="sibTrans" cxnId="{FB2028FC-33B9-4C43-8E40-D1C3FD505257}">
      <dgm:prSet/>
      <dgm:spPr/>
      <dgm:t>
        <a:bodyPr/>
        <a:lstStyle/>
        <a:p>
          <a:endParaRPr lang="en-GB"/>
        </a:p>
      </dgm:t>
    </dgm:pt>
    <dgm:pt modelId="{57C2D61E-94FB-4158-8E09-7B0CCC879E6C}">
      <dgm:prSet/>
      <dgm:spPr/>
      <dgm:t>
        <a:bodyPr/>
        <a:lstStyle/>
        <a:p>
          <a:pPr>
            <a:defRPr b="1"/>
          </a:pPr>
          <a:r>
            <a:rPr lang="en-GB"/>
            <a:t>Risks of Smoking and Alcohol</a:t>
          </a:r>
        </a:p>
      </dgm:t>
    </dgm:pt>
    <dgm:pt modelId="{FD1B04E5-E1AE-4E8B-938E-AD2541F73619}" type="parTrans" cxnId="{10D27F45-0B7C-48B7-B81C-C7824281421C}">
      <dgm:prSet/>
      <dgm:spPr/>
      <dgm:t>
        <a:bodyPr/>
        <a:lstStyle/>
        <a:p>
          <a:endParaRPr lang="en-GB"/>
        </a:p>
      </dgm:t>
    </dgm:pt>
    <dgm:pt modelId="{470F074C-A826-424B-BF0A-D661011DF67F}" type="sibTrans" cxnId="{10D27F45-0B7C-48B7-B81C-C7824281421C}">
      <dgm:prSet/>
      <dgm:spPr/>
      <dgm:t>
        <a:bodyPr/>
        <a:lstStyle/>
        <a:p>
          <a:pPr>
            <a:defRPr b="1"/>
          </a:pPr>
          <a:endParaRPr lang="en-GB"/>
        </a:p>
      </dgm:t>
    </dgm:pt>
    <dgm:pt modelId="{D29C499C-5726-4C5A-B6A2-F90641EC5BC2}">
      <dgm:prSet custT="1"/>
      <dgm:spPr/>
      <dgm:t>
        <a:bodyPr/>
        <a:lstStyle/>
        <a:p>
          <a:r>
            <a:rPr lang="en-GB" sz="2000" dirty="0"/>
            <a:t>Avoiding smoking and limiting alcohol consumption reduce risks of chronic diseases and improve longevity.</a:t>
          </a:r>
        </a:p>
      </dgm:t>
    </dgm:pt>
    <dgm:pt modelId="{EBE0C4EF-9023-45FD-BAE6-A40E427CA3DE}" type="parTrans" cxnId="{CE95356A-50E0-4C45-910F-1CF1E176F19B}">
      <dgm:prSet/>
      <dgm:spPr/>
      <dgm:t>
        <a:bodyPr/>
        <a:lstStyle/>
        <a:p>
          <a:endParaRPr lang="en-GB"/>
        </a:p>
      </dgm:t>
    </dgm:pt>
    <dgm:pt modelId="{FBA2DA4A-90C5-4EB7-B847-0C37EC3856F6}" type="sibTrans" cxnId="{CE95356A-50E0-4C45-910F-1CF1E176F19B}">
      <dgm:prSet/>
      <dgm:spPr/>
      <dgm:t>
        <a:bodyPr/>
        <a:lstStyle/>
        <a:p>
          <a:endParaRPr lang="en-GB"/>
        </a:p>
      </dgm:t>
    </dgm:pt>
    <dgm:pt modelId="{E2DE2663-E1D0-4B2D-8D4B-075171FD9985}">
      <dgm:prSet/>
      <dgm:spPr/>
      <dgm:t>
        <a:bodyPr/>
        <a:lstStyle/>
        <a:p>
          <a:pPr>
            <a:defRPr b="1"/>
          </a:pPr>
          <a:r>
            <a:rPr lang="en-GB"/>
            <a:t>Empowerment for Public Health</a:t>
          </a:r>
        </a:p>
      </dgm:t>
    </dgm:pt>
    <dgm:pt modelId="{9910527F-BB3E-4F26-93B0-6CA79DE7DCAD}" type="parTrans" cxnId="{8DB89D72-63A2-4EA7-83A0-9A67C33D7E65}">
      <dgm:prSet/>
      <dgm:spPr/>
      <dgm:t>
        <a:bodyPr/>
        <a:lstStyle/>
        <a:p>
          <a:endParaRPr lang="en-GB"/>
        </a:p>
      </dgm:t>
    </dgm:pt>
    <dgm:pt modelId="{6B6C4553-123C-4C61-BABC-9CE0B840EFE8}" type="sibTrans" cxnId="{8DB89D72-63A2-4EA7-83A0-9A67C33D7E65}">
      <dgm:prSet/>
      <dgm:spPr/>
      <dgm:t>
        <a:bodyPr/>
        <a:lstStyle/>
        <a:p>
          <a:endParaRPr lang="en-GB"/>
        </a:p>
      </dgm:t>
    </dgm:pt>
    <dgm:pt modelId="{7AD63A7A-DA26-4963-8BA7-1D7A2F3E38C9}">
      <dgm:prSet custT="1"/>
      <dgm:spPr/>
      <dgm:t>
        <a:bodyPr/>
        <a:lstStyle/>
        <a:p>
          <a:r>
            <a:rPr lang="en-GB" sz="2000" dirty="0"/>
            <a:t>Empowering individuals to adopt healthier behaviours can significantly improve community and public health outcomes</a:t>
          </a:r>
          <a:r>
            <a:rPr lang="en-GB" sz="1400" dirty="0"/>
            <a:t>.</a:t>
          </a:r>
        </a:p>
      </dgm:t>
    </dgm:pt>
    <dgm:pt modelId="{E121E5E3-6D33-4170-AE4E-4240A1EB6730}" type="parTrans" cxnId="{8B788BA6-0564-4D1A-8BE7-EFF6CACFC0F4}">
      <dgm:prSet/>
      <dgm:spPr/>
      <dgm:t>
        <a:bodyPr/>
        <a:lstStyle/>
        <a:p>
          <a:endParaRPr lang="en-GB"/>
        </a:p>
      </dgm:t>
    </dgm:pt>
    <dgm:pt modelId="{080790E1-DB42-47FF-A45D-8568EB651744}" type="sibTrans" cxnId="{8B788BA6-0564-4D1A-8BE7-EFF6CACFC0F4}">
      <dgm:prSet/>
      <dgm:spPr/>
      <dgm:t>
        <a:bodyPr/>
        <a:lstStyle/>
        <a:p>
          <a:endParaRPr lang="en-GB"/>
        </a:p>
      </dgm:t>
    </dgm:pt>
    <dgm:pt modelId="{6AD71445-2149-4C86-85EE-DB17353BB15E}" type="pres">
      <dgm:prSet presAssocID="{1089CA13-E631-43E5-B98F-E1A038B84E2B}" presName="Root" presStyleCnt="0">
        <dgm:presLayoutVars>
          <dgm:dir/>
          <dgm:resizeHandles val="exact"/>
        </dgm:presLayoutVars>
      </dgm:prSet>
      <dgm:spPr/>
    </dgm:pt>
    <dgm:pt modelId="{A0E94D3F-A443-414A-A173-E073E5D35DC3}" type="pres">
      <dgm:prSet presAssocID="{18E26FB5-ADCA-47CE-9857-854FC054896E}" presName="Composite" presStyleCnt="0"/>
      <dgm:spPr/>
    </dgm:pt>
    <dgm:pt modelId="{5056C230-29FC-4070-B993-48AD640A46DC}" type="pres">
      <dgm:prSet presAssocID="{18E26FB5-ADCA-47CE-9857-854FC054896E}"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r="-2" b="33249"/>
          <a:stretch>
            <a:fillRect t="-25000" b="-25000"/>
          </a:stretch>
        </a:blipFill>
      </dgm:spPr>
      <dgm:extLst>
        <a:ext uri="{E40237B7-FDA0-4F09-8148-C483321AD2D9}">
          <dgm14:cNvPr xmlns:dgm14="http://schemas.microsoft.com/office/drawing/2010/diagram" id="0" name="" descr="Healthy food in front of fit mid adult woman exercising with dumbbells-isolated on white background."/>
        </a:ext>
      </dgm:extLst>
    </dgm:pt>
    <dgm:pt modelId="{8B5B837A-E2B1-4D67-B9B5-978FD9048BBC}" type="pres">
      <dgm:prSet presAssocID="{18E26FB5-ADCA-47CE-9857-854FC054896E}" presName="Subtitle" presStyleLbl="revTx" presStyleIdx="0" presStyleCnt="6">
        <dgm:presLayoutVars>
          <dgm:chMax val="0"/>
          <dgm:bulletEnabled/>
        </dgm:presLayoutVars>
      </dgm:prSet>
      <dgm:spPr/>
    </dgm:pt>
    <dgm:pt modelId="{4CCF4081-8D1A-4B20-A317-6B91FDB8365C}" type="pres">
      <dgm:prSet presAssocID="{18E26FB5-ADCA-47CE-9857-854FC054896E}" presName="Description" presStyleLbl="revTx" presStyleIdx="1" presStyleCnt="6">
        <dgm:presLayoutVars>
          <dgm:bulletEnabled/>
        </dgm:presLayoutVars>
      </dgm:prSet>
      <dgm:spPr/>
    </dgm:pt>
    <dgm:pt modelId="{0950E06D-C7E0-4C0E-88C3-1F31D1672C56}" type="pres">
      <dgm:prSet presAssocID="{09C0E717-442E-4F1A-8C7B-A19E7388E7C1}" presName="sibTrans" presStyleLbl="sibTrans2D1" presStyleIdx="0" presStyleCnt="0"/>
      <dgm:spPr/>
    </dgm:pt>
    <dgm:pt modelId="{0FB8A81E-2929-4A33-9935-72C516BF9ACB}" type="pres">
      <dgm:prSet presAssocID="{57C2D61E-94FB-4158-8E09-7B0CCC879E6C}" presName="Composite" presStyleCnt="0"/>
      <dgm:spPr/>
    </dgm:pt>
    <dgm:pt modelId="{A7E279A2-A328-4E10-B7E4-3964DC8A2D2E}" type="pres">
      <dgm:prSet presAssocID="{57C2D61E-94FB-4158-8E09-7B0CCC879E6C}"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9947" r="3302" b="-2"/>
          <a:stretch>
            <a:fillRect l="-25000" r="-25000"/>
          </a:stretch>
        </a:blipFill>
      </dgm:spPr>
      <dgm:extLst>
        <a:ext uri="{E40237B7-FDA0-4F09-8148-C483321AD2D9}">
          <dgm14:cNvPr xmlns:dgm14="http://schemas.microsoft.com/office/drawing/2010/diagram" id="0" name="" descr="NO SMOKING sign at Coney Island beach, NY"/>
        </a:ext>
      </dgm:extLst>
    </dgm:pt>
    <dgm:pt modelId="{227EE45E-8599-4B6E-9D6A-527FD6E8B81C}" type="pres">
      <dgm:prSet presAssocID="{57C2D61E-94FB-4158-8E09-7B0CCC879E6C}" presName="Subtitle" presStyleLbl="revTx" presStyleIdx="2" presStyleCnt="6">
        <dgm:presLayoutVars>
          <dgm:chMax val="0"/>
          <dgm:bulletEnabled/>
        </dgm:presLayoutVars>
      </dgm:prSet>
      <dgm:spPr/>
    </dgm:pt>
    <dgm:pt modelId="{5CBE7E0C-C126-4A7E-B9F4-C063BE4450EA}" type="pres">
      <dgm:prSet presAssocID="{57C2D61E-94FB-4158-8E09-7B0CCC879E6C}" presName="Description" presStyleLbl="revTx" presStyleIdx="3" presStyleCnt="6">
        <dgm:presLayoutVars>
          <dgm:bulletEnabled/>
        </dgm:presLayoutVars>
      </dgm:prSet>
      <dgm:spPr/>
    </dgm:pt>
    <dgm:pt modelId="{AEEBA783-75C2-4BD6-B68E-7F627867B4A4}" type="pres">
      <dgm:prSet presAssocID="{470F074C-A826-424B-BF0A-D661011DF67F}" presName="sibTrans" presStyleLbl="sibTrans2D1" presStyleIdx="0" presStyleCnt="0"/>
      <dgm:spPr/>
    </dgm:pt>
    <dgm:pt modelId="{E2519CCC-457C-4474-A903-78E948D358C1}" type="pres">
      <dgm:prSet presAssocID="{E2DE2663-E1D0-4B2D-8D4B-075171FD9985}" presName="Composite" presStyleCnt="0"/>
      <dgm:spPr/>
    </dgm:pt>
    <dgm:pt modelId="{E7E7EFCD-B0C4-41FE-8F66-556F27C710B0}" type="pres">
      <dgm:prSet presAssocID="{E2DE2663-E1D0-4B2D-8D4B-075171FD9985}"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r="2" b="2"/>
          <a:stretch>
            <a:fillRect/>
          </a:stretch>
        </a:blipFill>
      </dgm:spPr>
      <dgm:extLst>
        <a:ext uri="{E40237B7-FDA0-4F09-8148-C483321AD2D9}">
          <dgm14:cNvPr xmlns:dgm14="http://schemas.microsoft.com/office/drawing/2010/diagram" id="0" name="" descr="Paper illustration of boys and girls silhouettes standing side by side creating a circle over white background"/>
        </a:ext>
      </dgm:extLst>
    </dgm:pt>
    <dgm:pt modelId="{25C5C4B7-8778-4218-802F-D2BC06CF888B}" type="pres">
      <dgm:prSet presAssocID="{E2DE2663-E1D0-4B2D-8D4B-075171FD9985}" presName="Subtitle" presStyleLbl="revTx" presStyleIdx="4" presStyleCnt="6">
        <dgm:presLayoutVars>
          <dgm:chMax val="0"/>
          <dgm:bulletEnabled/>
        </dgm:presLayoutVars>
      </dgm:prSet>
      <dgm:spPr/>
    </dgm:pt>
    <dgm:pt modelId="{8DF5CC7D-39F1-4625-BB60-1CFB869014C4}" type="pres">
      <dgm:prSet presAssocID="{E2DE2663-E1D0-4B2D-8D4B-075171FD9985}" presName="Description" presStyleLbl="revTx" presStyleIdx="5" presStyleCnt="6">
        <dgm:presLayoutVars>
          <dgm:bulletEnabled/>
        </dgm:presLayoutVars>
      </dgm:prSet>
      <dgm:spPr/>
    </dgm:pt>
  </dgm:ptLst>
  <dgm:cxnLst>
    <dgm:cxn modelId="{F37ED706-8D53-496A-ABEE-DAA44BDC833E}" type="presOf" srcId="{7AD63A7A-DA26-4963-8BA7-1D7A2F3E38C9}" destId="{8DF5CC7D-39F1-4625-BB60-1CFB869014C4}" srcOrd="0" destOrd="0" presId="urn:microsoft.com/office/officeart/2024/3/layout/verticalVisualTextBlock1"/>
    <dgm:cxn modelId="{4350E609-2A70-4548-8980-5BE607A15055}" type="presOf" srcId="{18E26FB5-ADCA-47CE-9857-854FC054896E}" destId="{8B5B837A-E2B1-4D67-B9B5-978FD9048BBC}" srcOrd="0" destOrd="0" presId="urn:microsoft.com/office/officeart/2024/3/layout/verticalVisualTextBlock1"/>
    <dgm:cxn modelId="{33D9CA34-FE9E-49F7-8717-3C58091B2A72}" type="presOf" srcId="{470F074C-A826-424B-BF0A-D661011DF67F}" destId="{AEEBA783-75C2-4BD6-B68E-7F627867B4A4}" srcOrd="0" destOrd="0" presId="urn:microsoft.com/office/officeart/2024/3/layout/verticalVisualTextBlock1"/>
    <dgm:cxn modelId="{10D27F45-0B7C-48B7-B81C-C7824281421C}" srcId="{1089CA13-E631-43E5-B98F-E1A038B84E2B}" destId="{57C2D61E-94FB-4158-8E09-7B0CCC879E6C}" srcOrd="1" destOrd="0" parTransId="{FD1B04E5-E1AE-4E8B-938E-AD2541F73619}" sibTransId="{470F074C-A826-424B-BF0A-D661011DF67F}"/>
    <dgm:cxn modelId="{F1E8AB68-301D-40A1-8146-3754A2FC9697}" type="presOf" srcId="{D29C499C-5726-4C5A-B6A2-F90641EC5BC2}" destId="{5CBE7E0C-C126-4A7E-B9F4-C063BE4450EA}" srcOrd="0" destOrd="0" presId="urn:microsoft.com/office/officeart/2024/3/layout/verticalVisualTextBlock1"/>
    <dgm:cxn modelId="{CE95356A-50E0-4C45-910F-1CF1E176F19B}" srcId="{57C2D61E-94FB-4158-8E09-7B0CCC879E6C}" destId="{D29C499C-5726-4C5A-B6A2-F90641EC5BC2}" srcOrd="0" destOrd="0" parTransId="{EBE0C4EF-9023-45FD-BAE6-A40E427CA3DE}" sibTransId="{FBA2DA4A-90C5-4EB7-B847-0C37EC3856F6}"/>
    <dgm:cxn modelId="{8DB89D72-63A2-4EA7-83A0-9A67C33D7E65}" srcId="{1089CA13-E631-43E5-B98F-E1A038B84E2B}" destId="{E2DE2663-E1D0-4B2D-8D4B-075171FD9985}" srcOrd="2" destOrd="0" parTransId="{9910527F-BB3E-4F26-93B0-6CA79DE7DCAD}" sibTransId="{6B6C4553-123C-4C61-BABC-9CE0B840EFE8}"/>
    <dgm:cxn modelId="{E66F7F82-9EB1-4E45-B208-4F0219E65707}" type="presOf" srcId="{1089CA13-E631-43E5-B98F-E1A038B84E2B}" destId="{6AD71445-2149-4C86-85EE-DB17353BB15E}" srcOrd="0" destOrd="0" presId="urn:microsoft.com/office/officeart/2024/3/layout/verticalVisualTextBlock1"/>
    <dgm:cxn modelId="{53A0D090-5B4F-49E6-98F2-CE3DF96D2B5E}" type="presOf" srcId="{E2DE2663-E1D0-4B2D-8D4B-075171FD9985}" destId="{25C5C4B7-8778-4218-802F-D2BC06CF888B}" srcOrd="0" destOrd="0" presId="urn:microsoft.com/office/officeart/2024/3/layout/verticalVisualTextBlock1"/>
    <dgm:cxn modelId="{5B865B9A-D93C-4865-BAAE-02D4B7576C3C}" type="presOf" srcId="{7084C187-2664-4D5B-AC3F-1641B9780BAB}" destId="{4CCF4081-8D1A-4B20-A317-6B91FDB8365C}" srcOrd="0" destOrd="0" presId="urn:microsoft.com/office/officeart/2024/3/layout/verticalVisualTextBlock1"/>
    <dgm:cxn modelId="{8B788BA6-0564-4D1A-8BE7-EFF6CACFC0F4}" srcId="{E2DE2663-E1D0-4B2D-8D4B-075171FD9985}" destId="{7AD63A7A-DA26-4963-8BA7-1D7A2F3E38C9}" srcOrd="0" destOrd="0" parTransId="{E121E5E3-6D33-4170-AE4E-4240A1EB6730}" sibTransId="{080790E1-DB42-47FF-A45D-8568EB651744}"/>
    <dgm:cxn modelId="{EB66FABC-BEA6-4F47-BA5D-3F083ABC3178}" type="presOf" srcId="{09C0E717-442E-4F1A-8C7B-A19E7388E7C1}" destId="{0950E06D-C7E0-4C0E-88C3-1F31D1672C56}" srcOrd="0" destOrd="0" presId="urn:microsoft.com/office/officeart/2024/3/layout/verticalVisualTextBlock1"/>
    <dgm:cxn modelId="{F25BA5C2-E474-4C96-BB2D-A7C9CA49C7A5}" type="presOf" srcId="{57C2D61E-94FB-4158-8E09-7B0CCC879E6C}" destId="{227EE45E-8599-4B6E-9D6A-527FD6E8B81C}" srcOrd="0" destOrd="0" presId="urn:microsoft.com/office/officeart/2024/3/layout/verticalVisualTextBlock1"/>
    <dgm:cxn modelId="{8A1D1BEB-E7EF-4C16-8CAA-7EEB72ACA8D4}" srcId="{1089CA13-E631-43E5-B98F-E1A038B84E2B}" destId="{18E26FB5-ADCA-47CE-9857-854FC054896E}" srcOrd="0" destOrd="0" parTransId="{E135CAE4-3ABE-426B-9282-49E56721BBC8}" sibTransId="{09C0E717-442E-4F1A-8C7B-A19E7388E7C1}"/>
    <dgm:cxn modelId="{FB2028FC-33B9-4C43-8E40-D1C3FD505257}" srcId="{18E26FB5-ADCA-47CE-9857-854FC054896E}" destId="{7084C187-2664-4D5B-AC3F-1641B9780BAB}" srcOrd="0" destOrd="0" parTransId="{F138D3EB-1800-46E0-A32E-3262313CC84E}" sibTransId="{76026BE4-CEF9-4F29-A1D9-2ECCD54DA43C}"/>
    <dgm:cxn modelId="{36FAEDA4-D9EC-4E38-A7DC-536307F90751}" type="presParOf" srcId="{6AD71445-2149-4C86-85EE-DB17353BB15E}" destId="{A0E94D3F-A443-414A-A173-E073E5D35DC3}" srcOrd="0" destOrd="0" presId="urn:microsoft.com/office/officeart/2024/3/layout/verticalVisualTextBlock1"/>
    <dgm:cxn modelId="{62BB0DA6-3F7F-4410-98A3-44906CC60EDB}" type="presParOf" srcId="{A0E94D3F-A443-414A-A173-E073E5D35DC3}" destId="{5056C230-29FC-4070-B993-48AD640A46DC}" srcOrd="0" destOrd="0" presId="urn:microsoft.com/office/officeart/2024/3/layout/verticalVisualTextBlock1"/>
    <dgm:cxn modelId="{5D5FF719-4B7B-4B7E-8CA1-7ED4E9E6E273}" type="presParOf" srcId="{A0E94D3F-A443-414A-A173-E073E5D35DC3}" destId="{8B5B837A-E2B1-4D67-B9B5-978FD9048BBC}" srcOrd="1" destOrd="0" presId="urn:microsoft.com/office/officeart/2024/3/layout/verticalVisualTextBlock1"/>
    <dgm:cxn modelId="{63FCF044-B524-4559-8396-E170BC325572}" type="presParOf" srcId="{A0E94D3F-A443-414A-A173-E073E5D35DC3}" destId="{4CCF4081-8D1A-4B20-A317-6B91FDB8365C}" srcOrd="2" destOrd="0" presId="urn:microsoft.com/office/officeart/2024/3/layout/verticalVisualTextBlock1"/>
    <dgm:cxn modelId="{CE585C42-78C9-4025-A281-02E74124CD59}" type="presParOf" srcId="{6AD71445-2149-4C86-85EE-DB17353BB15E}" destId="{0950E06D-C7E0-4C0E-88C3-1F31D1672C56}" srcOrd="1" destOrd="0" presId="urn:microsoft.com/office/officeart/2024/3/layout/verticalVisualTextBlock1"/>
    <dgm:cxn modelId="{EAC2B846-FC81-41D9-AEBD-C06A44338617}" type="presParOf" srcId="{6AD71445-2149-4C86-85EE-DB17353BB15E}" destId="{0FB8A81E-2929-4A33-9935-72C516BF9ACB}" srcOrd="2" destOrd="0" presId="urn:microsoft.com/office/officeart/2024/3/layout/verticalVisualTextBlock1"/>
    <dgm:cxn modelId="{A8D3C564-5546-47DD-8E1F-09975DA00073}" type="presParOf" srcId="{0FB8A81E-2929-4A33-9935-72C516BF9ACB}" destId="{A7E279A2-A328-4E10-B7E4-3964DC8A2D2E}" srcOrd="0" destOrd="0" presId="urn:microsoft.com/office/officeart/2024/3/layout/verticalVisualTextBlock1"/>
    <dgm:cxn modelId="{5A8A50D9-B319-4382-A3F9-9C57338C09F9}" type="presParOf" srcId="{0FB8A81E-2929-4A33-9935-72C516BF9ACB}" destId="{227EE45E-8599-4B6E-9D6A-527FD6E8B81C}" srcOrd="1" destOrd="0" presId="urn:microsoft.com/office/officeart/2024/3/layout/verticalVisualTextBlock1"/>
    <dgm:cxn modelId="{4B6076A6-91BD-4386-AA8B-A0851B85AA0E}" type="presParOf" srcId="{0FB8A81E-2929-4A33-9935-72C516BF9ACB}" destId="{5CBE7E0C-C126-4A7E-B9F4-C063BE4450EA}" srcOrd="2" destOrd="0" presId="urn:microsoft.com/office/officeart/2024/3/layout/verticalVisualTextBlock1"/>
    <dgm:cxn modelId="{8C4B3484-F187-46BB-8BA5-6030503B986D}" type="presParOf" srcId="{6AD71445-2149-4C86-85EE-DB17353BB15E}" destId="{AEEBA783-75C2-4BD6-B68E-7F627867B4A4}" srcOrd="3" destOrd="0" presId="urn:microsoft.com/office/officeart/2024/3/layout/verticalVisualTextBlock1"/>
    <dgm:cxn modelId="{BDE50C62-FB09-47C7-A99D-A2D2AA212D45}" type="presParOf" srcId="{6AD71445-2149-4C86-85EE-DB17353BB15E}" destId="{E2519CCC-457C-4474-A903-78E948D358C1}" srcOrd="4" destOrd="0" presId="urn:microsoft.com/office/officeart/2024/3/layout/verticalVisualTextBlock1"/>
    <dgm:cxn modelId="{72FA395C-9B28-4200-B7FD-B5308F45DEDC}" type="presParOf" srcId="{E2519CCC-457C-4474-A903-78E948D358C1}" destId="{E7E7EFCD-B0C4-41FE-8F66-556F27C710B0}" srcOrd="0" destOrd="0" presId="urn:microsoft.com/office/officeart/2024/3/layout/verticalVisualTextBlock1"/>
    <dgm:cxn modelId="{3C499DBB-16D9-45EE-8EE8-DE50A04A383B}" type="presParOf" srcId="{E2519CCC-457C-4474-A903-78E948D358C1}" destId="{25C5C4B7-8778-4218-802F-D2BC06CF888B}" srcOrd="1" destOrd="0" presId="urn:microsoft.com/office/officeart/2024/3/layout/verticalVisualTextBlock1"/>
    <dgm:cxn modelId="{42C5B3AA-7D03-462A-A486-790CB6864081}" type="presParOf" srcId="{E2519CCC-457C-4474-A903-78E948D358C1}" destId="{8DF5CC7D-39F1-4625-BB60-1CFB869014C4}"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E8AC30-E28B-440C-BDAE-75B83C9B7B88}"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3FC99D0A-C811-48F3-B9B1-2EA43E9837F4}">
      <dgm:prSet/>
      <dgm:spPr/>
      <dgm:t>
        <a:bodyPr/>
        <a:lstStyle/>
        <a:p>
          <a:pPr>
            <a:defRPr b="1"/>
          </a:pPr>
          <a:r>
            <a:rPr lang="en-GB"/>
            <a:t>Role of Social Determinants</a:t>
          </a:r>
        </a:p>
      </dgm:t>
    </dgm:pt>
    <dgm:pt modelId="{3EB88001-DC56-4089-AB68-6AA49565E5C9}" type="parTrans" cxnId="{5EFAB7D7-FF1A-4C88-9CC6-593C3AFCDC06}">
      <dgm:prSet/>
      <dgm:spPr/>
      <dgm:t>
        <a:bodyPr/>
        <a:lstStyle/>
        <a:p>
          <a:endParaRPr lang="en-GB"/>
        </a:p>
      </dgm:t>
    </dgm:pt>
    <dgm:pt modelId="{137ED4DE-1BF4-4DDB-8EAB-2C1A2EE48D9A}" type="sibTrans" cxnId="{5EFAB7D7-FF1A-4C88-9CC6-593C3AFCDC06}">
      <dgm:prSet/>
      <dgm:spPr/>
      <dgm:t>
        <a:bodyPr/>
        <a:lstStyle/>
        <a:p>
          <a:pPr>
            <a:defRPr b="1"/>
          </a:pPr>
          <a:endParaRPr lang="en-GB"/>
        </a:p>
      </dgm:t>
    </dgm:pt>
    <dgm:pt modelId="{C92AB9D8-5406-4907-90CC-36D8DD2D9BBE}">
      <dgm:prSet custT="1"/>
      <dgm:spPr/>
      <dgm:t>
        <a:bodyPr/>
        <a:lstStyle/>
        <a:p>
          <a:r>
            <a:rPr lang="en-GB" sz="2000" dirty="0"/>
            <a:t>Social factors like poverty, education, and housing significantly influence health outcomes beyond personal behaviour</a:t>
          </a:r>
          <a:r>
            <a:rPr lang="en-GB" sz="1400" dirty="0"/>
            <a:t>.</a:t>
          </a:r>
        </a:p>
      </dgm:t>
    </dgm:pt>
    <dgm:pt modelId="{55CC9297-51C9-433D-A144-916923F2A80A}" type="parTrans" cxnId="{CF2DB80C-0ADF-48A4-9658-610C478CD4D1}">
      <dgm:prSet/>
      <dgm:spPr/>
      <dgm:t>
        <a:bodyPr/>
        <a:lstStyle/>
        <a:p>
          <a:endParaRPr lang="en-GB"/>
        </a:p>
      </dgm:t>
    </dgm:pt>
    <dgm:pt modelId="{99272A43-69AC-4EDC-91DF-95B1AE9BF20E}" type="sibTrans" cxnId="{CF2DB80C-0ADF-48A4-9658-610C478CD4D1}">
      <dgm:prSet/>
      <dgm:spPr/>
      <dgm:t>
        <a:bodyPr/>
        <a:lstStyle/>
        <a:p>
          <a:endParaRPr lang="en-GB"/>
        </a:p>
      </dgm:t>
    </dgm:pt>
    <dgm:pt modelId="{FA0B0CC4-8857-4139-B720-A7406777A7AB}">
      <dgm:prSet/>
      <dgm:spPr/>
      <dgm:t>
        <a:bodyPr/>
        <a:lstStyle/>
        <a:p>
          <a:pPr>
            <a:defRPr b="1"/>
          </a:pPr>
          <a:r>
            <a:rPr lang="en-GB"/>
            <a:t>Systemic Inequalities</a:t>
          </a:r>
        </a:p>
      </dgm:t>
    </dgm:pt>
    <dgm:pt modelId="{2C31BEF0-310C-4751-8C83-97F93D7D9AC6}" type="parTrans" cxnId="{BBB49162-AEAE-4117-BBCD-9DE9AC9B0200}">
      <dgm:prSet/>
      <dgm:spPr/>
      <dgm:t>
        <a:bodyPr/>
        <a:lstStyle/>
        <a:p>
          <a:endParaRPr lang="en-GB"/>
        </a:p>
      </dgm:t>
    </dgm:pt>
    <dgm:pt modelId="{5E71F641-A2EF-415F-B7F9-73DB91CA1F19}" type="sibTrans" cxnId="{BBB49162-AEAE-4117-BBCD-9DE9AC9B0200}">
      <dgm:prSet/>
      <dgm:spPr/>
      <dgm:t>
        <a:bodyPr/>
        <a:lstStyle/>
        <a:p>
          <a:pPr>
            <a:defRPr b="1"/>
          </a:pPr>
          <a:endParaRPr lang="en-GB"/>
        </a:p>
      </dgm:t>
    </dgm:pt>
    <dgm:pt modelId="{E05DE5B6-ECE2-4B71-87AF-81CD3A8CB4F5}">
      <dgm:prSet custT="1"/>
      <dgm:spPr/>
      <dgm:t>
        <a:bodyPr/>
        <a:lstStyle/>
        <a:p>
          <a:r>
            <a:rPr lang="en-GB" sz="2000" dirty="0"/>
            <a:t>Systemic inequalities create barriers that disproportionately affect marginalized groups’ health.</a:t>
          </a:r>
        </a:p>
      </dgm:t>
    </dgm:pt>
    <dgm:pt modelId="{B4C1A7E5-C047-43DD-B3C1-9FF809D86502}" type="parTrans" cxnId="{25B85B25-9D74-443B-81CF-C8CDB6CCCDBF}">
      <dgm:prSet/>
      <dgm:spPr/>
      <dgm:t>
        <a:bodyPr/>
        <a:lstStyle/>
        <a:p>
          <a:endParaRPr lang="en-GB"/>
        </a:p>
      </dgm:t>
    </dgm:pt>
    <dgm:pt modelId="{0B2C172E-48E7-4E4E-BA6C-21D1806439F7}" type="sibTrans" cxnId="{25B85B25-9D74-443B-81CF-C8CDB6CCCDBF}">
      <dgm:prSet/>
      <dgm:spPr/>
      <dgm:t>
        <a:bodyPr/>
        <a:lstStyle/>
        <a:p>
          <a:endParaRPr lang="en-GB"/>
        </a:p>
      </dgm:t>
    </dgm:pt>
    <dgm:pt modelId="{FF54B5EE-2C68-4835-9FF9-27D6756034F7}">
      <dgm:prSet/>
      <dgm:spPr/>
      <dgm:t>
        <a:bodyPr/>
        <a:lstStyle/>
        <a:p>
          <a:pPr>
            <a:defRPr b="1"/>
          </a:pPr>
          <a:r>
            <a:rPr lang="en-GB"/>
            <a:t>Health Beyond Choices</a:t>
          </a:r>
        </a:p>
      </dgm:t>
    </dgm:pt>
    <dgm:pt modelId="{24A65BAC-47B1-468F-864C-E123FA9F9BAB}" type="parTrans" cxnId="{54ED6537-40E8-4236-863C-44E5D35E83DC}">
      <dgm:prSet/>
      <dgm:spPr/>
      <dgm:t>
        <a:bodyPr/>
        <a:lstStyle/>
        <a:p>
          <a:endParaRPr lang="en-GB"/>
        </a:p>
      </dgm:t>
    </dgm:pt>
    <dgm:pt modelId="{6A6F97EA-5187-4DF7-A5F1-3476F501438D}" type="sibTrans" cxnId="{54ED6537-40E8-4236-863C-44E5D35E83DC}">
      <dgm:prSet/>
      <dgm:spPr/>
      <dgm:t>
        <a:bodyPr/>
        <a:lstStyle/>
        <a:p>
          <a:endParaRPr lang="en-GB"/>
        </a:p>
      </dgm:t>
    </dgm:pt>
    <dgm:pt modelId="{5695C417-A43D-4677-8707-62C14BD89EE9}">
      <dgm:prSet custT="1"/>
      <dgm:spPr/>
      <dgm:t>
        <a:bodyPr/>
        <a:lstStyle/>
        <a:p>
          <a:r>
            <a:rPr lang="en-GB" sz="1400" dirty="0"/>
            <a:t>H</a:t>
          </a:r>
          <a:r>
            <a:rPr lang="en-GB" sz="2000" dirty="0"/>
            <a:t>ealth is shaped more by structural conditions than by individual lifestyle choices alone</a:t>
          </a:r>
          <a:r>
            <a:rPr lang="en-GB" sz="1400" dirty="0"/>
            <a:t>.</a:t>
          </a:r>
        </a:p>
      </dgm:t>
    </dgm:pt>
    <dgm:pt modelId="{449E2D43-FB38-4B49-A95E-89F7330DF1F7}" type="parTrans" cxnId="{75B5C7D6-29BF-47F7-80FD-FC334D8604C7}">
      <dgm:prSet/>
      <dgm:spPr/>
      <dgm:t>
        <a:bodyPr/>
        <a:lstStyle/>
        <a:p>
          <a:endParaRPr lang="en-GB"/>
        </a:p>
      </dgm:t>
    </dgm:pt>
    <dgm:pt modelId="{D0BB60D8-C382-4BFB-9433-ADDA41DED9A0}" type="sibTrans" cxnId="{75B5C7D6-29BF-47F7-80FD-FC334D8604C7}">
      <dgm:prSet/>
      <dgm:spPr/>
      <dgm:t>
        <a:bodyPr/>
        <a:lstStyle/>
        <a:p>
          <a:endParaRPr lang="en-GB"/>
        </a:p>
      </dgm:t>
    </dgm:pt>
    <dgm:pt modelId="{1C59AB12-4562-4A8C-9109-7608640D13CC}" type="pres">
      <dgm:prSet presAssocID="{5DE8AC30-E28B-440C-BDAE-75B83C9B7B88}" presName="Root" presStyleCnt="0">
        <dgm:presLayoutVars>
          <dgm:dir/>
          <dgm:resizeHandles val="exact"/>
        </dgm:presLayoutVars>
      </dgm:prSet>
      <dgm:spPr/>
    </dgm:pt>
    <dgm:pt modelId="{D5D9A86A-49BC-474A-BDC2-B9B6ADAE479F}" type="pres">
      <dgm:prSet presAssocID="{3FC99D0A-C811-48F3-B9B1-2EA43E9837F4}" presName="Composite" presStyleCnt="0"/>
      <dgm:spPr/>
    </dgm:pt>
    <dgm:pt modelId="{AA148050-7291-4F12-9768-659EE8C6B848}" type="pres">
      <dgm:prSet presAssocID="{3FC99D0A-C811-48F3-B9B1-2EA43E9837F4}"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r="43748" b="-4"/>
          <a:stretch>
            <a:fillRect l="-39000" r="-39000"/>
          </a:stretch>
        </a:blipFill>
      </dgm:spPr>
      <dgm:extLst>
        <a:ext uri="{E40237B7-FDA0-4F09-8148-C483321AD2D9}">
          <dgm14:cNvPr xmlns:dgm14="http://schemas.microsoft.com/office/drawing/2010/diagram" id="0" name="" descr="COVID-19 impact business and economy"/>
        </a:ext>
      </dgm:extLst>
    </dgm:pt>
    <dgm:pt modelId="{0335AEAE-3BAD-4CBD-8733-735B77E49AE9}" type="pres">
      <dgm:prSet presAssocID="{3FC99D0A-C811-48F3-B9B1-2EA43E9837F4}" presName="Subtitle" presStyleLbl="revTx" presStyleIdx="0" presStyleCnt="6">
        <dgm:presLayoutVars>
          <dgm:chMax val="0"/>
          <dgm:bulletEnabled/>
        </dgm:presLayoutVars>
      </dgm:prSet>
      <dgm:spPr/>
    </dgm:pt>
    <dgm:pt modelId="{B7ED75A7-523F-417F-B729-234B0499ADEA}" type="pres">
      <dgm:prSet presAssocID="{3FC99D0A-C811-48F3-B9B1-2EA43E9837F4}" presName="Description" presStyleLbl="revTx" presStyleIdx="1" presStyleCnt="6">
        <dgm:presLayoutVars>
          <dgm:bulletEnabled/>
        </dgm:presLayoutVars>
      </dgm:prSet>
      <dgm:spPr/>
    </dgm:pt>
    <dgm:pt modelId="{2DF62B00-8463-47BC-8617-71E53476D4D5}" type="pres">
      <dgm:prSet presAssocID="{137ED4DE-1BF4-4DDB-8EAB-2C1A2EE48D9A}" presName="sibTrans" presStyleLbl="sibTrans2D1" presStyleIdx="0" presStyleCnt="0"/>
      <dgm:spPr/>
    </dgm:pt>
    <dgm:pt modelId="{26C044C1-CA22-45F1-8903-65C7A955EA96}" type="pres">
      <dgm:prSet presAssocID="{FA0B0CC4-8857-4139-B720-A7406777A7AB}" presName="Composite" presStyleCnt="0"/>
      <dgm:spPr/>
    </dgm:pt>
    <dgm:pt modelId="{174F7AF2-94E5-4F97-B1A9-9742000CB852}" type="pres">
      <dgm:prSet presAssocID="{FA0B0CC4-8857-4139-B720-A7406777A7AB}"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7630" r="15619" b="-2"/>
          <a:stretch>
            <a:fillRect l="-25000" r="-25000"/>
          </a:stretch>
        </a:blipFill>
      </dgm:spPr>
      <dgm:extLst>
        <a:ext uri="{E40237B7-FDA0-4F09-8148-C483321AD2D9}">
          <dgm14:cNvPr xmlns:dgm14="http://schemas.microsoft.com/office/drawing/2010/diagram" id="0" name="" descr="Social Distancing or teamwork or network concept of 3d people on rustic wood background with chalk lines drawn connecting the network of people."/>
        </a:ext>
      </dgm:extLst>
    </dgm:pt>
    <dgm:pt modelId="{851060B9-6429-437E-9D16-640D38CA54B4}" type="pres">
      <dgm:prSet presAssocID="{FA0B0CC4-8857-4139-B720-A7406777A7AB}" presName="Subtitle" presStyleLbl="revTx" presStyleIdx="2" presStyleCnt="6">
        <dgm:presLayoutVars>
          <dgm:chMax val="0"/>
          <dgm:bulletEnabled/>
        </dgm:presLayoutVars>
      </dgm:prSet>
      <dgm:spPr/>
    </dgm:pt>
    <dgm:pt modelId="{80B49BA0-B632-4521-872F-3D91A03A0C4B}" type="pres">
      <dgm:prSet presAssocID="{FA0B0CC4-8857-4139-B720-A7406777A7AB}" presName="Description" presStyleLbl="revTx" presStyleIdx="3" presStyleCnt="6">
        <dgm:presLayoutVars>
          <dgm:bulletEnabled/>
        </dgm:presLayoutVars>
      </dgm:prSet>
      <dgm:spPr/>
    </dgm:pt>
    <dgm:pt modelId="{5C33498A-140B-4630-8427-F9B806D2045E}" type="pres">
      <dgm:prSet presAssocID="{5E71F641-A2EF-415F-B7F9-73DB91CA1F19}" presName="sibTrans" presStyleLbl="sibTrans2D1" presStyleIdx="0" presStyleCnt="0"/>
      <dgm:spPr/>
    </dgm:pt>
    <dgm:pt modelId="{F3C31CE2-5BC3-4447-B5FA-E37C837A57C9}" type="pres">
      <dgm:prSet presAssocID="{FF54B5EE-2C68-4835-9FF9-27D6756034F7}" presName="Composite" presStyleCnt="0"/>
      <dgm:spPr/>
    </dgm:pt>
    <dgm:pt modelId="{4458026E-0D78-42FE-95DF-8106BDF6742E}" type="pres">
      <dgm:prSet presAssocID="{FF54B5EE-2C68-4835-9FF9-27D6756034F7}"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2056" r="23193" b="-2"/>
          <a:stretch>
            <a:fillRect l="-41000" r="-41000"/>
          </a:stretch>
        </a:blipFill>
      </dgm:spPr>
      <dgm:extLst>
        <a:ext uri="{E40237B7-FDA0-4F09-8148-C483321AD2D9}">
          <dgm14:cNvPr xmlns:dgm14="http://schemas.microsoft.com/office/drawing/2010/diagram" id="0" name="" descr="Close up hands and world map. NASA world map image layered and used; www.nasa.gov , https://www.flickr.com/photos/gsfc/sets/72157632172101342"/>
        </a:ext>
      </dgm:extLst>
    </dgm:pt>
    <dgm:pt modelId="{FFF10E9B-D28A-48D4-8ACA-15574DBA67E7}" type="pres">
      <dgm:prSet presAssocID="{FF54B5EE-2C68-4835-9FF9-27D6756034F7}" presName="Subtitle" presStyleLbl="revTx" presStyleIdx="4" presStyleCnt="6">
        <dgm:presLayoutVars>
          <dgm:chMax val="0"/>
          <dgm:bulletEnabled/>
        </dgm:presLayoutVars>
      </dgm:prSet>
      <dgm:spPr/>
    </dgm:pt>
    <dgm:pt modelId="{7411D69A-9E2B-499A-BD78-B05F612AAB36}" type="pres">
      <dgm:prSet presAssocID="{FF54B5EE-2C68-4835-9FF9-27D6756034F7}" presName="Description" presStyleLbl="revTx" presStyleIdx="5" presStyleCnt="6">
        <dgm:presLayoutVars>
          <dgm:bulletEnabled/>
        </dgm:presLayoutVars>
      </dgm:prSet>
      <dgm:spPr/>
    </dgm:pt>
  </dgm:ptLst>
  <dgm:cxnLst>
    <dgm:cxn modelId="{CF2DB80C-0ADF-48A4-9658-610C478CD4D1}" srcId="{3FC99D0A-C811-48F3-B9B1-2EA43E9837F4}" destId="{C92AB9D8-5406-4907-90CC-36D8DD2D9BBE}" srcOrd="0" destOrd="0" parTransId="{55CC9297-51C9-433D-A144-916923F2A80A}" sibTransId="{99272A43-69AC-4EDC-91DF-95B1AE9BF20E}"/>
    <dgm:cxn modelId="{4621A120-7333-4183-95D2-49A183201DB6}" type="presOf" srcId="{FA0B0CC4-8857-4139-B720-A7406777A7AB}" destId="{851060B9-6429-437E-9D16-640D38CA54B4}" srcOrd="0" destOrd="0" presId="urn:microsoft.com/office/officeart/2024/3/layout/verticalVisualTextBlock1"/>
    <dgm:cxn modelId="{25B85B25-9D74-443B-81CF-C8CDB6CCCDBF}" srcId="{FA0B0CC4-8857-4139-B720-A7406777A7AB}" destId="{E05DE5B6-ECE2-4B71-87AF-81CD3A8CB4F5}" srcOrd="0" destOrd="0" parTransId="{B4C1A7E5-C047-43DD-B3C1-9FF809D86502}" sibTransId="{0B2C172E-48E7-4E4E-BA6C-21D1806439F7}"/>
    <dgm:cxn modelId="{54ED6537-40E8-4236-863C-44E5D35E83DC}" srcId="{5DE8AC30-E28B-440C-BDAE-75B83C9B7B88}" destId="{FF54B5EE-2C68-4835-9FF9-27D6756034F7}" srcOrd="2" destOrd="0" parTransId="{24A65BAC-47B1-468F-864C-E123FA9F9BAB}" sibTransId="{6A6F97EA-5187-4DF7-A5F1-3476F501438D}"/>
    <dgm:cxn modelId="{BBB49162-AEAE-4117-BBCD-9DE9AC9B0200}" srcId="{5DE8AC30-E28B-440C-BDAE-75B83C9B7B88}" destId="{FA0B0CC4-8857-4139-B720-A7406777A7AB}" srcOrd="1" destOrd="0" parTransId="{2C31BEF0-310C-4751-8C83-97F93D7D9AC6}" sibTransId="{5E71F641-A2EF-415F-B7F9-73DB91CA1F19}"/>
    <dgm:cxn modelId="{25180644-9666-4E9A-BD0B-4CE35EAF7350}" type="presOf" srcId="{E05DE5B6-ECE2-4B71-87AF-81CD3A8CB4F5}" destId="{80B49BA0-B632-4521-872F-3D91A03A0C4B}" srcOrd="0" destOrd="0" presId="urn:microsoft.com/office/officeart/2024/3/layout/verticalVisualTextBlock1"/>
    <dgm:cxn modelId="{4425D36F-F2E8-4468-B63B-5B79E893D3D5}" type="presOf" srcId="{5E71F641-A2EF-415F-B7F9-73DB91CA1F19}" destId="{5C33498A-140B-4630-8427-F9B806D2045E}" srcOrd="0" destOrd="0" presId="urn:microsoft.com/office/officeart/2024/3/layout/verticalVisualTextBlock1"/>
    <dgm:cxn modelId="{EADD907F-A4EC-482D-8E60-F2AC4E4A4B85}" type="presOf" srcId="{3FC99D0A-C811-48F3-B9B1-2EA43E9837F4}" destId="{0335AEAE-3BAD-4CBD-8733-735B77E49AE9}" srcOrd="0" destOrd="0" presId="urn:microsoft.com/office/officeart/2024/3/layout/verticalVisualTextBlock1"/>
    <dgm:cxn modelId="{7DE4608E-8996-4757-8EFC-D1A52F2F45DB}" type="presOf" srcId="{137ED4DE-1BF4-4DDB-8EAB-2C1A2EE48D9A}" destId="{2DF62B00-8463-47BC-8617-71E53476D4D5}" srcOrd="0" destOrd="0" presId="urn:microsoft.com/office/officeart/2024/3/layout/verticalVisualTextBlock1"/>
    <dgm:cxn modelId="{E1115C90-8E13-4E67-99F2-D5055F601FA8}" type="presOf" srcId="{FF54B5EE-2C68-4835-9FF9-27D6756034F7}" destId="{FFF10E9B-D28A-48D4-8ACA-15574DBA67E7}" srcOrd="0" destOrd="0" presId="urn:microsoft.com/office/officeart/2024/3/layout/verticalVisualTextBlock1"/>
    <dgm:cxn modelId="{F7B7F39E-17F0-4EFC-AE03-297C84853252}" type="presOf" srcId="{C92AB9D8-5406-4907-90CC-36D8DD2D9BBE}" destId="{B7ED75A7-523F-417F-B729-234B0499ADEA}" srcOrd="0" destOrd="0" presId="urn:microsoft.com/office/officeart/2024/3/layout/verticalVisualTextBlock1"/>
    <dgm:cxn modelId="{C20E15AF-7997-4551-9A6C-DD2C6217DBFE}" type="presOf" srcId="{5DE8AC30-E28B-440C-BDAE-75B83C9B7B88}" destId="{1C59AB12-4562-4A8C-9109-7608640D13CC}" srcOrd="0" destOrd="0" presId="urn:microsoft.com/office/officeart/2024/3/layout/verticalVisualTextBlock1"/>
    <dgm:cxn modelId="{75B5C7D6-29BF-47F7-80FD-FC334D8604C7}" srcId="{FF54B5EE-2C68-4835-9FF9-27D6756034F7}" destId="{5695C417-A43D-4677-8707-62C14BD89EE9}" srcOrd="0" destOrd="0" parTransId="{449E2D43-FB38-4B49-A95E-89F7330DF1F7}" sibTransId="{D0BB60D8-C382-4BFB-9433-ADDA41DED9A0}"/>
    <dgm:cxn modelId="{83676BD7-7649-4D88-A0F0-AE0A033970B1}" type="presOf" srcId="{5695C417-A43D-4677-8707-62C14BD89EE9}" destId="{7411D69A-9E2B-499A-BD78-B05F612AAB36}" srcOrd="0" destOrd="0" presId="urn:microsoft.com/office/officeart/2024/3/layout/verticalVisualTextBlock1"/>
    <dgm:cxn modelId="{5EFAB7D7-FF1A-4C88-9CC6-593C3AFCDC06}" srcId="{5DE8AC30-E28B-440C-BDAE-75B83C9B7B88}" destId="{3FC99D0A-C811-48F3-B9B1-2EA43E9837F4}" srcOrd="0" destOrd="0" parTransId="{3EB88001-DC56-4089-AB68-6AA49565E5C9}" sibTransId="{137ED4DE-1BF4-4DDB-8EAB-2C1A2EE48D9A}"/>
    <dgm:cxn modelId="{6CBD83F8-1C1E-4D86-A074-F644CB99BA4C}" type="presParOf" srcId="{1C59AB12-4562-4A8C-9109-7608640D13CC}" destId="{D5D9A86A-49BC-474A-BDC2-B9B6ADAE479F}" srcOrd="0" destOrd="0" presId="urn:microsoft.com/office/officeart/2024/3/layout/verticalVisualTextBlock1"/>
    <dgm:cxn modelId="{F247C6A0-DF1A-4342-A715-4D728B72BE54}" type="presParOf" srcId="{D5D9A86A-49BC-474A-BDC2-B9B6ADAE479F}" destId="{AA148050-7291-4F12-9768-659EE8C6B848}" srcOrd="0" destOrd="0" presId="urn:microsoft.com/office/officeart/2024/3/layout/verticalVisualTextBlock1"/>
    <dgm:cxn modelId="{F88FAA19-8A4B-4B99-92C8-24655B56A28C}" type="presParOf" srcId="{D5D9A86A-49BC-474A-BDC2-B9B6ADAE479F}" destId="{0335AEAE-3BAD-4CBD-8733-735B77E49AE9}" srcOrd="1" destOrd="0" presId="urn:microsoft.com/office/officeart/2024/3/layout/verticalVisualTextBlock1"/>
    <dgm:cxn modelId="{6AB3FB01-B7F8-47CC-8984-5C9C212DF851}" type="presParOf" srcId="{D5D9A86A-49BC-474A-BDC2-B9B6ADAE479F}" destId="{B7ED75A7-523F-417F-B729-234B0499ADEA}" srcOrd="2" destOrd="0" presId="urn:microsoft.com/office/officeart/2024/3/layout/verticalVisualTextBlock1"/>
    <dgm:cxn modelId="{FF5AB534-93BB-4CAD-AF0F-8754FD668B5B}" type="presParOf" srcId="{1C59AB12-4562-4A8C-9109-7608640D13CC}" destId="{2DF62B00-8463-47BC-8617-71E53476D4D5}" srcOrd="1" destOrd="0" presId="urn:microsoft.com/office/officeart/2024/3/layout/verticalVisualTextBlock1"/>
    <dgm:cxn modelId="{8C81FF72-DE1C-4E51-9731-B6562E17A1BA}" type="presParOf" srcId="{1C59AB12-4562-4A8C-9109-7608640D13CC}" destId="{26C044C1-CA22-45F1-8903-65C7A955EA96}" srcOrd="2" destOrd="0" presId="urn:microsoft.com/office/officeart/2024/3/layout/verticalVisualTextBlock1"/>
    <dgm:cxn modelId="{5411D599-68E8-4235-AE4F-8FE253A1A960}" type="presParOf" srcId="{26C044C1-CA22-45F1-8903-65C7A955EA96}" destId="{174F7AF2-94E5-4F97-B1A9-9742000CB852}" srcOrd="0" destOrd="0" presId="urn:microsoft.com/office/officeart/2024/3/layout/verticalVisualTextBlock1"/>
    <dgm:cxn modelId="{0D5573A2-22D3-414D-8142-08C79D06C070}" type="presParOf" srcId="{26C044C1-CA22-45F1-8903-65C7A955EA96}" destId="{851060B9-6429-437E-9D16-640D38CA54B4}" srcOrd="1" destOrd="0" presId="urn:microsoft.com/office/officeart/2024/3/layout/verticalVisualTextBlock1"/>
    <dgm:cxn modelId="{3558DC73-995E-4041-8CE3-8CFEFE1C2F01}" type="presParOf" srcId="{26C044C1-CA22-45F1-8903-65C7A955EA96}" destId="{80B49BA0-B632-4521-872F-3D91A03A0C4B}" srcOrd="2" destOrd="0" presId="urn:microsoft.com/office/officeart/2024/3/layout/verticalVisualTextBlock1"/>
    <dgm:cxn modelId="{44508F59-0E5C-4BDA-A50B-E03C316441F5}" type="presParOf" srcId="{1C59AB12-4562-4A8C-9109-7608640D13CC}" destId="{5C33498A-140B-4630-8427-F9B806D2045E}" srcOrd="3" destOrd="0" presId="urn:microsoft.com/office/officeart/2024/3/layout/verticalVisualTextBlock1"/>
    <dgm:cxn modelId="{408119E7-4318-4811-9DE9-0505E2542049}" type="presParOf" srcId="{1C59AB12-4562-4A8C-9109-7608640D13CC}" destId="{F3C31CE2-5BC3-4447-B5FA-E37C837A57C9}" srcOrd="4" destOrd="0" presId="urn:microsoft.com/office/officeart/2024/3/layout/verticalVisualTextBlock1"/>
    <dgm:cxn modelId="{58BFFBAF-FB33-4E39-A620-ACBE4B16BDE1}" type="presParOf" srcId="{F3C31CE2-5BC3-4447-B5FA-E37C837A57C9}" destId="{4458026E-0D78-42FE-95DF-8106BDF6742E}" srcOrd="0" destOrd="0" presId="urn:microsoft.com/office/officeart/2024/3/layout/verticalVisualTextBlock1"/>
    <dgm:cxn modelId="{66132122-FB72-4E42-8506-36DF1449DAF2}" type="presParOf" srcId="{F3C31CE2-5BC3-4447-B5FA-E37C837A57C9}" destId="{FFF10E9B-D28A-48D4-8ACA-15574DBA67E7}" srcOrd="1" destOrd="0" presId="urn:microsoft.com/office/officeart/2024/3/layout/verticalVisualTextBlock1"/>
    <dgm:cxn modelId="{49264928-0998-427C-8A14-AC138E2390BD}" type="presParOf" srcId="{F3C31CE2-5BC3-4447-B5FA-E37C837A57C9}" destId="{7411D69A-9E2B-499A-BD78-B05F612AAB36}"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5A6D984-D35A-4F82-82BD-DC10251C5224}" type="doc">
      <dgm:prSet loTypeId="urn:microsoft.com/office/officeart/2024/3/layout/hArchList1" loCatId="List" qsTypeId="urn:microsoft.com/office/officeart/2005/8/quickstyle/simple2" qsCatId="simple" csTypeId="urn:microsoft.com/office/officeart/2005/8/colors/colorful1" csCatId="colorful" phldr="1"/>
      <dgm:spPr/>
      <dgm:t>
        <a:bodyPr/>
        <a:lstStyle/>
        <a:p>
          <a:endParaRPr lang="en-US"/>
        </a:p>
      </dgm:t>
    </dgm:pt>
    <dgm:pt modelId="{CF699FC1-8121-47B5-96D3-4564053BF2C9}">
      <dgm:prSet custT="1"/>
      <dgm:spPr/>
      <dgm:t>
        <a:bodyPr/>
        <a:lstStyle/>
        <a:p>
          <a:pPr>
            <a:lnSpc>
              <a:spcPct val="100000"/>
            </a:lnSpc>
            <a:defRPr b="1"/>
          </a:pPr>
          <a:r>
            <a:rPr lang="en-US" sz="2000" dirty="0"/>
            <a:t>Complex Determinants</a:t>
          </a:r>
        </a:p>
      </dgm:t>
    </dgm:pt>
    <dgm:pt modelId="{61600C83-1D8F-4059-AAD2-5E468A137294}" type="parTrans" cxnId="{EFC12846-C8C8-4E37-AAE3-17C4319BFF5F}">
      <dgm:prSet/>
      <dgm:spPr/>
      <dgm:t>
        <a:bodyPr/>
        <a:lstStyle/>
        <a:p>
          <a:endParaRPr lang="en-US"/>
        </a:p>
      </dgm:t>
    </dgm:pt>
    <dgm:pt modelId="{7B148AAF-220B-437A-9982-E1DF2B5D3B9E}" type="sibTrans" cxnId="{EFC12846-C8C8-4E37-AAE3-17C4319BFF5F}">
      <dgm:prSet/>
      <dgm:spPr/>
      <dgm:t>
        <a:bodyPr/>
        <a:lstStyle/>
        <a:p>
          <a:pPr>
            <a:lnSpc>
              <a:spcPct val="100000"/>
            </a:lnSpc>
            <a:defRPr b="1"/>
          </a:pPr>
          <a:endParaRPr lang="en-US"/>
        </a:p>
      </dgm:t>
    </dgm:pt>
    <dgm:pt modelId="{52FF7678-9FF3-40E9-B96B-2ABD85B91396}">
      <dgm:prSet custT="1"/>
      <dgm:spPr/>
      <dgm:t>
        <a:bodyPr/>
        <a:lstStyle/>
        <a:p>
          <a:pPr>
            <a:lnSpc>
              <a:spcPct val="100000"/>
            </a:lnSpc>
          </a:pPr>
          <a:r>
            <a:rPr lang="en-US" sz="2400" dirty="0"/>
            <a:t>Public health in Wales is influenced by multiple social, economic,  environmental determinants.</a:t>
          </a:r>
        </a:p>
      </dgm:t>
    </dgm:pt>
    <dgm:pt modelId="{1D890A1E-665A-4D7F-B937-BF78B35AE6FB}" type="parTrans" cxnId="{F9641E60-C1E9-40A2-93E7-A730BC04E22D}">
      <dgm:prSet/>
      <dgm:spPr/>
      <dgm:t>
        <a:bodyPr/>
        <a:lstStyle/>
        <a:p>
          <a:endParaRPr lang="en-US"/>
        </a:p>
      </dgm:t>
    </dgm:pt>
    <dgm:pt modelId="{2BCEBEBE-A482-4B0F-A10C-1C9B0E372906}" type="sibTrans" cxnId="{F9641E60-C1E9-40A2-93E7-A730BC04E22D}">
      <dgm:prSet/>
      <dgm:spPr/>
      <dgm:t>
        <a:bodyPr/>
        <a:lstStyle/>
        <a:p>
          <a:endParaRPr lang="en-US"/>
        </a:p>
      </dgm:t>
    </dgm:pt>
    <dgm:pt modelId="{AEF6FD13-A1C7-4299-BCF3-665928B86292}">
      <dgm:prSet custT="1"/>
      <dgm:spPr/>
      <dgm:t>
        <a:bodyPr/>
        <a:lstStyle/>
        <a:p>
          <a:pPr>
            <a:lnSpc>
              <a:spcPct val="100000"/>
            </a:lnSpc>
            <a:defRPr b="1"/>
          </a:pPr>
          <a:r>
            <a:rPr lang="en-US" sz="2000" dirty="0"/>
            <a:t>Priority Challenges</a:t>
          </a:r>
        </a:p>
      </dgm:t>
    </dgm:pt>
    <dgm:pt modelId="{B717526F-A51D-47DA-999B-109342C57964}" type="parTrans" cxnId="{EAF0E36C-F389-4315-928C-2F19E0BFB521}">
      <dgm:prSet/>
      <dgm:spPr/>
      <dgm:t>
        <a:bodyPr/>
        <a:lstStyle/>
        <a:p>
          <a:endParaRPr lang="en-US"/>
        </a:p>
      </dgm:t>
    </dgm:pt>
    <dgm:pt modelId="{1AA681AC-A460-47CE-95BE-2F702063B330}" type="sibTrans" cxnId="{EAF0E36C-F389-4315-928C-2F19E0BFB521}">
      <dgm:prSet/>
      <dgm:spPr/>
      <dgm:t>
        <a:bodyPr/>
        <a:lstStyle/>
        <a:p>
          <a:pPr>
            <a:lnSpc>
              <a:spcPct val="100000"/>
            </a:lnSpc>
            <a:defRPr b="1"/>
          </a:pPr>
          <a:endParaRPr lang="en-US"/>
        </a:p>
      </dgm:t>
    </dgm:pt>
    <dgm:pt modelId="{F460C0CD-A741-4A51-8925-FE48DE92786D}">
      <dgm:prSet custT="1"/>
      <dgm:spPr/>
      <dgm:t>
        <a:bodyPr/>
        <a:lstStyle/>
        <a:p>
          <a:pPr>
            <a:lnSpc>
              <a:spcPct val="100000"/>
            </a:lnSpc>
          </a:pPr>
          <a:r>
            <a:rPr lang="en-US" sz="2000" dirty="0"/>
            <a:t>Addressing health inequalities and priorities requires targeted and multifaceted public health strategies</a:t>
          </a:r>
          <a:r>
            <a:rPr lang="en-US" sz="1400" dirty="0"/>
            <a:t>.</a:t>
          </a:r>
        </a:p>
      </dgm:t>
    </dgm:pt>
    <dgm:pt modelId="{67482C4A-B323-46E7-BADF-74C7F8155866}" type="parTrans" cxnId="{597BCEC8-C9C8-4675-87E1-A8CCC0883D83}">
      <dgm:prSet/>
      <dgm:spPr/>
      <dgm:t>
        <a:bodyPr/>
        <a:lstStyle/>
        <a:p>
          <a:endParaRPr lang="en-US"/>
        </a:p>
      </dgm:t>
    </dgm:pt>
    <dgm:pt modelId="{AA019C57-8430-43D6-8270-1A82E9B48D46}" type="sibTrans" cxnId="{597BCEC8-C9C8-4675-87E1-A8CCC0883D83}">
      <dgm:prSet/>
      <dgm:spPr/>
      <dgm:t>
        <a:bodyPr/>
        <a:lstStyle/>
        <a:p>
          <a:endParaRPr lang="en-US"/>
        </a:p>
      </dgm:t>
    </dgm:pt>
    <dgm:pt modelId="{E88D2624-2CBC-4858-9176-8BD64E485142}">
      <dgm:prSet custT="1"/>
      <dgm:spPr/>
      <dgm:t>
        <a:bodyPr/>
        <a:lstStyle/>
        <a:p>
          <a:pPr>
            <a:lnSpc>
              <a:spcPct val="100000"/>
            </a:lnSpc>
            <a:defRPr b="1"/>
          </a:pPr>
          <a:r>
            <a:rPr lang="en-US" sz="2000" dirty="0"/>
            <a:t>Community Engagement</a:t>
          </a:r>
        </a:p>
      </dgm:t>
    </dgm:pt>
    <dgm:pt modelId="{42D396BD-DC64-411A-8EA9-95122BD45A65}" type="parTrans" cxnId="{F1BF7A55-601F-4610-892F-DF85BA4590FD}">
      <dgm:prSet/>
      <dgm:spPr/>
      <dgm:t>
        <a:bodyPr/>
        <a:lstStyle/>
        <a:p>
          <a:endParaRPr lang="en-US"/>
        </a:p>
      </dgm:t>
    </dgm:pt>
    <dgm:pt modelId="{224A3C6C-39E1-4C0F-BE3F-08451134D50A}" type="sibTrans" cxnId="{F1BF7A55-601F-4610-892F-DF85BA4590FD}">
      <dgm:prSet/>
      <dgm:spPr/>
      <dgm:t>
        <a:bodyPr/>
        <a:lstStyle/>
        <a:p>
          <a:endParaRPr lang="en-US"/>
        </a:p>
      </dgm:t>
    </dgm:pt>
    <dgm:pt modelId="{8C3763D4-F623-4A04-A3B7-83C4F32EE852}">
      <dgm:prSet custT="1"/>
      <dgm:spPr/>
      <dgm:t>
        <a:bodyPr/>
        <a:lstStyle/>
        <a:p>
          <a:pPr>
            <a:lnSpc>
              <a:spcPct val="100000"/>
            </a:lnSpc>
          </a:pPr>
          <a:r>
            <a:rPr lang="en-US" sz="2000" dirty="0"/>
            <a:t>Ongoing dialogue and community involvement are essential for effective public health interventions</a:t>
          </a:r>
          <a:r>
            <a:rPr lang="en-US" sz="1400" dirty="0"/>
            <a:t>.</a:t>
          </a:r>
        </a:p>
      </dgm:t>
    </dgm:pt>
    <dgm:pt modelId="{A69B99BC-CAEA-4E6F-B620-6029B8D34228}" type="parTrans" cxnId="{D038F882-C9E9-4EBD-940E-822A6A8FA6E7}">
      <dgm:prSet/>
      <dgm:spPr/>
      <dgm:t>
        <a:bodyPr/>
        <a:lstStyle/>
        <a:p>
          <a:endParaRPr lang="en-US"/>
        </a:p>
      </dgm:t>
    </dgm:pt>
    <dgm:pt modelId="{479729C3-158E-4666-94BC-C1049AF18935}" type="sibTrans" cxnId="{D038F882-C9E9-4EBD-940E-822A6A8FA6E7}">
      <dgm:prSet/>
      <dgm:spPr/>
      <dgm:t>
        <a:bodyPr/>
        <a:lstStyle/>
        <a:p>
          <a:endParaRPr lang="en-US"/>
        </a:p>
      </dgm:t>
    </dgm:pt>
    <dgm:pt modelId="{1181BCD7-95FB-4BDE-B5A5-0B082B071AE7}" type="pres">
      <dgm:prSet presAssocID="{35A6D984-D35A-4F82-82BD-DC10251C5224}" presName="Name0" presStyleCnt="0">
        <dgm:presLayoutVars>
          <dgm:dir/>
          <dgm:resizeHandles val="exact"/>
        </dgm:presLayoutVars>
      </dgm:prSet>
      <dgm:spPr/>
    </dgm:pt>
    <dgm:pt modelId="{9CBE0296-D331-455B-844F-B891B7B93FE2}" type="pres">
      <dgm:prSet presAssocID="{CF699FC1-8121-47B5-96D3-4564053BF2C9}" presName="compNode" presStyleCnt="0"/>
      <dgm:spPr/>
    </dgm:pt>
    <dgm:pt modelId="{1E0DD810-7AEA-4A8A-9BB0-8A5A0BD378EC}" type="pres">
      <dgm:prSet presAssocID="{CF699FC1-8121-47B5-96D3-4564053BF2C9}" presName="pictRect" presStyleLbl="revTx" presStyleIdx="0" presStyleCnt="6">
        <dgm:presLayoutVars>
          <dgm:chMax val="0"/>
          <dgm:bulletEnabled/>
        </dgm:presLayoutVars>
      </dgm:prSet>
      <dgm:spPr/>
    </dgm:pt>
    <dgm:pt modelId="{674D8CE7-38E4-413A-8DF5-41D510D956B6}" type="pres">
      <dgm:prSet presAssocID="{CF699FC1-8121-47B5-96D3-4564053BF2C9}" presName="textRect" presStyleLbl="revTx" presStyleIdx="1" presStyleCnt="6">
        <dgm:presLayoutVars>
          <dgm:bulletEnabled/>
        </dgm:presLayoutVars>
      </dgm:prSet>
      <dgm:spPr/>
    </dgm:pt>
    <dgm:pt modelId="{49269B78-FEA9-411F-9157-F75E56B3C0FC}" type="pres">
      <dgm:prSet presAssocID="{7B148AAF-220B-437A-9982-E1DF2B5D3B9E}" presName="sibTrans" presStyleLbl="sibTrans2D1" presStyleIdx="0" presStyleCnt="0"/>
      <dgm:spPr/>
    </dgm:pt>
    <dgm:pt modelId="{B936208A-5FE1-4EFF-AD85-3810E891D4DB}" type="pres">
      <dgm:prSet presAssocID="{AEF6FD13-A1C7-4299-BCF3-665928B86292}" presName="compNode" presStyleCnt="0"/>
      <dgm:spPr/>
    </dgm:pt>
    <dgm:pt modelId="{AA6662E0-F21C-4A0D-974C-154080E4CA93}" type="pres">
      <dgm:prSet presAssocID="{AEF6FD13-A1C7-4299-BCF3-665928B86292}" presName="pictRect" presStyleLbl="revTx" presStyleIdx="2" presStyleCnt="6">
        <dgm:presLayoutVars>
          <dgm:chMax val="0"/>
          <dgm:bulletEnabled/>
        </dgm:presLayoutVars>
      </dgm:prSet>
      <dgm:spPr/>
    </dgm:pt>
    <dgm:pt modelId="{7C3A857B-C080-4139-A91F-BD6E8D2EBBDD}" type="pres">
      <dgm:prSet presAssocID="{AEF6FD13-A1C7-4299-BCF3-665928B86292}" presName="textRect" presStyleLbl="revTx" presStyleIdx="3" presStyleCnt="6">
        <dgm:presLayoutVars>
          <dgm:bulletEnabled/>
        </dgm:presLayoutVars>
      </dgm:prSet>
      <dgm:spPr/>
    </dgm:pt>
    <dgm:pt modelId="{EC17E894-1813-4A57-A3FF-7A846593CD2B}" type="pres">
      <dgm:prSet presAssocID="{1AA681AC-A460-47CE-95BE-2F702063B330}" presName="sibTrans" presStyleLbl="sibTrans2D1" presStyleIdx="0" presStyleCnt="0"/>
      <dgm:spPr/>
    </dgm:pt>
    <dgm:pt modelId="{42EA3B6A-EC7D-4B84-A8F2-853CDAAC9855}" type="pres">
      <dgm:prSet presAssocID="{E88D2624-2CBC-4858-9176-8BD64E485142}" presName="compNode" presStyleCnt="0"/>
      <dgm:spPr/>
    </dgm:pt>
    <dgm:pt modelId="{ECF2F65A-3854-45E3-A4C3-AB11DC708810}" type="pres">
      <dgm:prSet presAssocID="{E88D2624-2CBC-4858-9176-8BD64E485142}" presName="pictRect" presStyleLbl="revTx" presStyleIdx="4" presStyleCnt="6">
        <dgm:presLayoutVars>
          <dgm:chMax val="0"/>
          <dgm:bulletEnabled/>
        </dgm:presLayoutVars>
      </dgm:prSet>
      <dgm:spPr/>
    </dgm:pt>
    <dgm:pt modelId="{2EFC09CC-31B6-4280-87C5-620BC04C6469}" type="pres">
      <dgm:prSet presAssocID="{E88D2624-2CBC-4858-9176-8BD64E485142}" presName="textRect" presStyleLbl="revTx" presStyleIdx="5" presStyleCnt="6">
        <dgm:presLayoutVars>
          <dgm:bulletEnabled/>
        </dgm:presLayoutVars>
      </dgm:prSet>
      <dgm:spPr/>
    </dgm:pt>
  </dgm:ptLst>
  <dgm:cxnLst>
    <dgm:cxn modelId="{6DE4E00F-9CE7-4856-BE4C-8D5E568A1C3D}" type="presOf" srcId="{AEF6FD13-A1C7-4299-BCF3-665928B86292}" destId="{AA6662E0-F21C-4A0D-974C-154080E4CA93}" srcOrd="0" destOrd="0" presId="urn:microsoft.com/office/officeart/2024/3/layout/hArchList1"/>
    <dgm:cxn modelId="{F9641E60-C1E9-40A2-93E7-A730BC04E22D}" srcId="{CF699FC1-8121-47B5-96D3-4564053BF2C9}" destId="{52FF7678-9FF3-40E9-B96B-2ABD85B91396}" srcOrd="0" destOrd="0" parTransId="{1D890A1E-665A-4D7F-B937-BF78B35AE6FB}" sibTransId="{2BCEBEBE-A482-4B0F-A10C-1C9B0E372906}"/>
    <dgm:cxn modelId="{DC280061-5284-43BF-AEC5-D05A44F84087}" type="presOf" srcId="{F460C0CD-A741-4A51-8925-FE48DE92786D}" destId="{7C3A857B-C080-4139-A91F-BD6E8D2EBBDD}" srcOrd="0" destOrd="0" presId="urn:microsoft.com/office/officeart/2024/3/layout/hArchList1"/>
    <dgm:cxn modelId="{19932A63-BD2E-40DB-A8E7-1F1A75A6B340}" type="presOf" srcId="{1AA681AC-A460-47CE-95BE-2F702063B330}" destId="{EC17E894-1813-4A57-A3FF-7A846593CD2B}" srcOrd="0" destOrd="0" presId="urn:microsoft.com/office/officeart/2024/3/layout/hArchList1"/>
    <dgm:cxn modelId="{EFC12846-C8C8-4E37-AAE3-17C4319BFF5F}" srcId="{35A6D984-D35A-4F82-82BD-DC10251C5224}" destId="{CF699FC1-8121-47B5-96D3-4564053BF2C9}" srcOrd="0" destOrd="0" parTransId="{61600C83-1D8F-4059-AAD2-5E468A137294}" sibTransId="{7B148AAF-220B-437A-9982-E1DF2B5D3B9E}"/>
    <dgm:cxn modelId="{EAF0E36C-F389-4315-928C-2F19E0BFB521}" srcId="{35A6D984-D35A-4F82-82BD-DC10251C5224}" destId="{AEF6FD13-A1C7-4299-BCF3-665928B86292}" srcOrd="1" destOrd="0" parTransId="{B717526F-A51D-47DA-999B-109342C57964}" sibTransId="{1AA681AC-A460-47CE-95BE-2F702063B330}"/>
    <dgm:cxn modelId="{F1BF7A55-601F-4610-892F-DF85BA4590FD}" srcId="{35A6D984-D35A-4F82-82BD-DC10251C5224}" destId="{E88D2624-2CBC-4858-9176-8BD64E485142}" srcOrd="2" destOrd="0" parTransId="{42D396BD-DC64-411A-8EA9-95122BD45A65}" sibTransId="{224A3C6C-39E1-4C0F-BE3F-08451134D50A}"/>
    <dgm:cxn modelId="{0B89C17B-7CB6-40E7-BD4D-1DB053230798}" type="presOf" srcId="{35A6D984-D35A-4F82-82BD-DC10251C5224}" destId="{1181BCD7-95FB-4BDE-B5A5-0B082B071AE7}" srcOrd="0" destOrd="0" presId="urn:microsoft.com/office/officeart/2024/3/layout/hArchList1"/>
    <dgm:cxn modelId="{D038F882-C9E9-4EBD-940E-822A6A8FA6E7}" srcId="{E88D2624-2CBC-4858-9176-8BD64E485142}" destId="{8C3763D4-F623-4A04-A3B7-83C4F32EE852}" srcOrd="0" destOrd="0" parTransId="{A69B99BC-CAEA-4E6F-B620-6029B8D34228}" sibTransId="{479729C3-158E-4666-94BC-C1049AF18935}"/>
    <dgm:cxn modelId="{5087B18B-ADCC-460C-9445-684600D68FE9}" type="presOf" srcId="{52FF7678-9FF3-40E9-B96B-2ABD85B91396}" destId="{674D8CE7-38E4-413A-8DF5-41D510D956B6}" srcOrd="0" destOrd="0" presId="urn:microsoft.com/office/officeart/2024/3/layout/hArchList1"/>
    <dgm:cxn modelId="{544329B0-28B1-45EE-895F-2940AB8B5D20}" type="presOf" srcId="{7B148AAF-220B-437A-9982-E1DF2B5D3B9E}" destId="{49269B78-FEA9-411F-9157-F75E56B3C0FC}" srcOrd="0" destOrd="0" presId="urn:microsoft.com/office/officeart/2024/3/layout/hArchList1"/>
    <dgm:cxn modelId="{9ABAB2B7-7108-4523-A000-135440B7E3A7}" type="presOf" srcId="{E88D2624-2CBC-4858-9176-8BD64E485142}" destId="{ECF2F65A-3854-45E3-A4C3-AB11DC708810}" srcOrd="0" destOrd="0" presId="urn:microsoft.com/office/officeart/2024/3/layout/hArchList1"/>
    <dgm:cxn modelId="{597BCEC8-C9C8-4675-87E1-A8CCC0883D83}" srcId="{AEF6FD13-A1C7-4299-BCF3-665928B86292}" destId="{F460C0CD-A741-4A51-8925-FE48DE92786D}" srcOrd="0" destOrd="0" parTransId="{67482C4A-B323-46E7-BADF-74C7F8155866}" sibTransId="{AA019C57-8430-43D6-8270-1A82E9B48D46}"/>
    <dgm:cxn modelId="{5BAD2AEC-F1C4-48C5-BD16-A01D9506BBB1}" type="presOf" srcId="{CF699FC1-8121-47B5-96D3-4564053BF2C9}" destId="{1E0DD810-7AEA-4A8A-9BB0-8A5A0BD378EC}" srcOrd="0" destOrd="0" presId="urn:microsoft.com/office/officeart/2024/3/layout/hArchList1"/>
    <dgm:cxn modelId="{23BAD6FB-7BDB-4D03-AB8D-FA4EFF757840}" type="presOf" srcId="{8C3763D4-F623-4A04-A3B7-83C4F32EE852}" destId="{2EFC09CC-31B6-4280-87C5-620BC04C6469}" srcOrd="0" destOrd="0" presId="urn:microsoft.com/office/officeart/2024/3/layout/hArchList1"/>
    <dgm:cxn modelId="{548BA4CE-D54B-4D8D-80C2-BD6D6FCF2622}" type="presParOf" srcId="{1181BCD7-95FB-4BDE-B5A5-0B082B071AE7}" destId="{9CBE0296-D331-455B-844F-B891B7B93FE2}" srcOrd="0" destOrd="0" presId="urn:microsoft.com/office/officeart/2024/3/layout/hArchList1"/>
    <dgm:cxn modelId="{921AA9CF-1DD0-4DA7-8018-E9CFAEEA81AD}" type="presParOf" srcId="{9CBE0296-D331-455B-844F-B891B7B93FE2}" destId="{1E0DD810-7AEA-4A8A-9BB0-8A5A0BD378EC}" srcOrd="0" destOrd="0" presId="urn:microsoft.com/office/officeart/2024/3/layout/hArchList1"/>
    <dgm:cxn modelId="{84AC047F-77D0-49D4-AB0A-FACF2332B026}" type="presParOf" srcId="{9CBE0296-D331-455B-844F-B891B7B93FE2}" destId="{674D8CE7-38E4-413A-8DF5-41D510D956B6}" srcOrd="1" destOrd="0" presId="urn:microsoft.com/office/officeart/2024/3/layout/hArchList1"/>
    <dgm:cxn modelId="{2B44DF79-6827-453C-9CE3-4F3E33A3F7D0}" type="presParOf" srcId="{1181BCD7-95FB-4BDE-B5A5-0B082B071AE7}" destId="{49269B78-FEA9-411F-9157-F75E56B3C0FC}" srcOrd="1" destOrd="0" presId="urn:microsoft.com/office/officeart/2024/3/layout/hArchList1"/>
    <dgm:cxn modelId="{949B79CA-8E9A-48FD-9E04-BC2FDFEB9A04}" type="presParOf" srcId="{1181BCD7-95FB-4BDE-B5A5-0B082B071AE7}" destId="{B936208A-5FE1-4EFF-AD85-3810E891D4DB}" srcOrd="2" destOrd="0" presId="urn:microsoft.com/office/officeart/2024/3/layout/hArchList1"/>
    <dgm:cxn modelId="{DBCBF2F0-62C5-496A-B876-D5BCF735CD31}" type="presParOf" srcId="{B936208A-5FE1-4EFF-AD85-3810E891D4DB}" destId="{AA6662E0-F21C-4A0D-974C-154080E4CA93}" srcOrd="0" destOrd="0" presId="urn:microsoft.com/office/officeart/2024/3/layout/hArchList1"/>
    <dgm:cxn modelId="{18A64CF1-BEC1-472D-9096-97640979AF95}" type="presParOf" srcId="{B936208A-5FE1-4EFF-AD85-3810E891D4DB}" destId="{7C3A857B-C080-4139-A91F-BD6E8D2EBBDD}" srcOrd="1" destOrd="0" presId="urn:microsoft.com/office/officeart/2024/3/layout/hArchList1"/>
    <dgm:cxn modelId="{7EFFC3A7-E08D-4412-AEA0-14F5A97B0076}" type="presParOf" srcId="{1181BCD7-95FB-4BDE-B5A5-0B082B071AE7}" destId="{EC17E894-1813-4A57-A3FF-7A846593CD2B}" srcOrd="3" destOrd="0" presId="urn:microsoft.com/office/officeart/2024/3/layout/hArchList1"/>
    <dgm:cxn modelId="{0E221F64-649F-4DBB-90A7-86CA6414588F}" type="presParOf" srcId="{1181BCD7-95FB-4BDE-B5A5-0B082B071AE7}" destId="{42EA3B6A-EC7D-4B84-A8F2-853CDAAC9855}" srcOrd="4" destOrd="0" presId="urn:microsoft.com/office/officeart/2024/3/layout/hArchList1"/>
    <dgm:cxn modelId="{8104934B-2AFC-46B2-AF6E-C00E9AC82295}" type="presParOf" srcId="{42EA3B6A-EC7D-4B84-A8F2-853CDAAC9855}" destId="{ECF2F65A-3854-45E3-A4C3-AB11DC708810}" srcOrd="0" destOrd="0" presId="urn:microsoft.com/office/officeart/2024/3/layout/hArchList1"/>
    <dgm:cxn modelId="{58CB6492-5DF2-4CA7-8DF5-643D4443E7B3}" type="presParOf" srcId="{42EA3B6A-EC7D-4B84-A8F2-853CDAAC9855}" destId="{2EFC09CC-31B6-4280-87C5-620BC04C6469}"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F65BF-33AF-4020-8CDE-36EB33794120}">
      <dsp:nvSpPr>
        <dsp:cNvPr id="0" name=""/>
        <dsp:cNvSpPr/>
      </dsp:nvSpPr>
      <dsp:spPr>
        <a:xfrm>
          <a:off x="0" y="0"/>
          <a:ext cx="1550765" cy="15507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1289" r="22459" b="-4"/>
          <a:stretch>
            <a:fillRect l="-39000" r="-39000"/>
          </a:stretch>
        </a:blipFill>
        <a:ln>
          <a:noFill/>
        </a:ln>
        <a:effectLst/>
      </dsp:spPr>
      <dsp:style>
        <a:lnRef idx="0">
          <a:scrgbClr r="0" g="0" b="0"/>
        </a:lnRef>
        <a:fillRef idx="3">
          <a:scrgbClr r="0" g="0" b="0"/>
        </a:fillRef>
        <a:effectRef idx="2">
          <a:scrgbClr r="0" g="0" b="0"/>
        </a:effectRef>
        <a:fontRef idx="minor">
          <a:schemeClr val="lt1"/>
        </a:fontRef>
      </dsp:style>
    </dsp:sp>
    <dsp:sp modelId="{93A26DAD-FB50-4D19-A9CD-28720444BA6C}">
      <dsp:nvSpPr>
        <dsp:cNvPr id="0" name=""/>
        <dsp:cNvSpPr/>
      </dsp:nvSpPr>
      <dsp:spPr>
        <a:xfrm>
          <a:off x="1730765" y="0"/>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defRPr b="1"/>
          </a:pPr>
          <a:r>
            <a:rPr lang="en-GB" sz="2000" kern="1200" dirty="0"/>
            <a:t>Smoking Health Risks</a:t>
          </a:r>
        </a:p>
      </dsp:txBody>
      <dsp:txXfrm>
        <a:off x="1730765" y="0"/>
        <a:ext cx="9598078" cy="385336"/>
      </dsp:txXfrm>
    </dsp:sp>
    <dsp:sp modelId="{450AEBA8-FED4-4798-970E-08C0CEC279F4}">
      <dsp:nvSpPr>
        <dsp:cNvPr id="0" name=""/>
        <dsp:cNvSpPr/>
      </dsp:nvSpPr>
      <dsp:spPr>
        <a:xfrm>
          <a:off x="1730765" y="385336"/>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Smoking is a major cause of chronic diseases and health complications in Wales.</a:t>
          </a:r>
        </a:p>
      </dsp:txBody>
      <dsp:txXfrm>
        <a:off x="1730765" y="385336"/>
        <a:ext cx="9598078" cy="1165429"/>
      </dsp:txXfrm>
    </dsp:sp>
    <dsp:sp modelId="{86981063-4EE5-44C4-A13F-BCF61B8E3F77}">
      <dsp:nvSpPr>
        <dsp:cNvPr id="0" name=""/>
        <dsp:cNvSpPr/>
      </dsp:nvSpPr>
      <dsp:spPr>
        <a:xfrm>
          <a:off x="0" y="1674826"/>
          <a:ext cx="1550765" cy="15507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32049" r="1200"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4292DBFA-AF5F-4D7A-A0CC-F072DC487544}">
      <dsp:nvSpPr>
        <dsp:cNvPr id="0" name=""/>
        <dsp:cNvSpPr/>
      </dsp:nvSpPr>
      <dsp:spPr>
        <a:xfrm>
          <a:off x="1730765" y="1674826"/>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Prevalence in Wales</a:t>
          </a:r>
        </a:p>
      </dsp:txBody>
      <dsp:txXfrm>
        <a:off x="1730765" y="1674826"/>
        <a:ext cx="9598078" cy="385336"/>
      </dsp:txXfrm>
    </dsp:sp>
    <dsp:sp modelId="{35D3E47E-64B2-4EF8-9D3E-99C91D2BECC8}">
      <dsp:nvSpPr>
        <dsp:cNvPr id="0" name=""/>
        <dsp:cNvSpPr/>
      </dsp:nvSpPr>
      <dsp:spPr>
        <a:xfrm>
          <a:off x="1730765" y="2060162"/>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Smoking remains prevalent among various populations despite public health efforts to reduce it.</a:t>
          </a:r>
        </a:p>
      </dsp:txBody>
      <dsp:txXfrm>
        <a:off x="1730765" y="2060162"/>
        <a:ext cx="9598078" cy="1165429"/>
      </dsp:txXfrm>
    </dsp:sp>
    <dsp:sp modelId="{3518A02C-F5F4-4E94-A85B-69763CBD0225}">
      <dsp:nvSpPr>
        <dsp:cNvPr id="0" name=""/>
        <dsp:cNvSpPr/>
      </dsp:nvSpPr>
      <dsp:spPr>
        <a:xfrm>
          <a:off x="0" y="3349652"/>
          <a:ext cx="1550765" cy="15507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4210" r="19038"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BB3A6207-50D5-48D2-967C-081E4EF0C549}">
      <dsp:nvSpPr>
        <dsp:cNvPr id="0" name=""/>
        <dsp:cNvSpPr/>
      </dsp:nvSpPr>
      <dsp:spPr>
        <a:xfrm>
          <a:off x="1730765" y="3349652"/>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Cessation Interventions</a:t>
          </a:r>
        </a:p>
      </dsp:txBody>
      <dsp:txXfrm>
        <a:off x="1730765" y="3349652"/>
        <a:ext cx="9598078" cy="385336"/>
      </dsp:txXfrm>
    </dsp:sp>
    <dsp:sp modelId="{9278B7FB-72A3-467E-8FED-8EE62BB1F761}">
      <dsp:nvSpPr>
        <dsp:cNvPr id="0" name=""/>
        <dsp:cNvSpPr/>
      </dsp:nvSpPr>
      <dsp:spPr>
        <a:xfrm>
          <a:off x="1730765" y="3734989"/>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Different interventions are designed to support quitting smoking and lowering prevalence rates.</a:t>
          </a:r>
        </a:p>
      </dsp:txBody>
      <dsp:txXfrm>
        <a:off x="1730765" y="3734989"/>
        <a:ext cx="9598078" cy="1165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C886D-0219-484E-BA17-F8888801AABF}">
      <dsp:nvSpPr>
        <dsp:cNvPr id="0" name=""/>
        <dsp:cNvSpPr/>
      </dsp:nvSpPr>
      <dsp:spPr>
        <a:xfrm>
          <a:off x="0" y="0"/>
          <a:ext cx="1303331" cy="130333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1233" r="22016"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B25D05EE-1765-47AA-ABF6-85D2735A106F}">
      <dsp:nvSpPr>
        <dsp:cNvPr id="0" name=""/>
        <dsp:cNvSpPr/>
      </dsp:nvSpPr>
      <dsp:spPr>
        <a:xfrm>
          <a:off x="1483331" y="0"/>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dirty="0"/>
            <a:t>Promoting Physical Activity -</a:t>
          </a:r>
        </a:p>
      </dsp:txBody>
      <dsp:txXfrm>
        <a:off x="1483331" y="0"/>
        <a:ext cx="5230220" cy="314247"/>
      </dsp:txXfrm>
    </dsp:sp>
    <dsp:sp modelId="{EC8A5D8B-F85E-4B9F-96E4-9BCC19B9777F}">
      <dsp:nvSpPr>
        <dsp:cNvPr id="0" name=""/>
        <dsp:cNvSpPr/>
      </dsp:nvSpPr>
      <dsp:spPr>
        <a:xfrm>
          <a:off x="1483331" y="314247"/>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Campaigns encourage regular physical activity to improve fitness and reduce health risks</a:t>
          </a:r>
          <a:r>
            <a:rPr lang="en-GB" sz="1400" kern="1200" dirty="0"/>
            <a:t>.</a:t>
          </a:r>
        </a:p>
      </dsp:txBody>
      <dsp:txXfrm>
        <a:off x="1483331" y="314247"/>
        <a:ext cx="5230220" cy="989084"/>
      </dsp:txXfrm>
    </dsp:sp>
    <dsp:sp modelId="{401DB56F-04C5-4E02-903A-2CA2D261CA62}">
      <dsp:nvSpPr>
        <dsp:cNvPr id="0" name=""/>
        <dsp:cNvSpPr/>
      </dsp:nvSpPr>
      <dsp:spPr>
        <a:xfrm>
          <a:off x="0" y="1407598"/>
          <a:ext cx="1303331" cy="130333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1771" r="11478"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7938A1E8-534B-46EA-B0AB-2E9191000DB3}">
      <dsp:nvSpPr>
        <dsp:cNvPr id="0" name=""/>
        <dsp:cNvSpPr/>
      </dsp:nvSpPr>
      <dsp:spPr>
        <a:xfrm>
          <a:off x="1483331" y="1407598"/>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Encouraging Healthy Eating</a:t>
          </a:r>
        </a:p>
      </dsp:txBody>
      <dsp:txXfrm>
        <a:off x="1483331" y="1407598"/>
        <a:ext cx="5230220" cy="314247"/>
      </dsp:txXfrm>
    </dsp:sp>
    <dsp:sp modelId="{2E06F464-4E8B-4641-8DE0-7589C5B08163}">
      <dsp:nvSpPr>
        <dsp:cNvPr id="0" name=""/>
        <dsp:cNvSpPr/>
      </dsp:nvSpPr>
      <dsp:spPr>
        <a:xfrm>
          <a:off x="1483331" y="1721846"/>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Initiatives promote balanced diets with nutritious foods to support overall health.</a:t>
          </a:r>
        </a:p>
      </dsp:txBody>
      <dsp:txXfrm>
        <a:off x="1483331" y="1721846"/>
        <a:ext cx="5230220" cy="989084"/>
      </dsp:txXfrm>
    </dsp:sp>
    <dsp:sp modelId="{D3255233-9E55-42CD-A2BA-B56E80CBF7D5}">
      <dsp:nvSpPr>
        <dsp:cNvPr id="0" name=""/>
        <dsp:cNvSpPr/>
      </dsp:nvSpPr>
      <dsp:spPr>
        <a:xfrm>
          <a:off x="0" y="2815196"/>
          <a:ext cx="1303331" cy="130333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3566" r="19683"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DC35EC16-8463-4BBB-8D4C-722719CA71D8}">
      <dsp:nvSpPr>
        <dsp:cNvPr id="0" name=""/>
        <dsp:cNvSpPr/>
      </dsp:nvSpPr>
      <dsp:spPr>
        <a:xfrm>
          <a:off x="1483331" y="2815196"/>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Supporting Mental Wellbeing</a:t>
          </a:r>
        </a:p>
      </dsp:txBody>
      <dsp:txXfrm>
        <a:off x="1483331" y="2815196"/>
        <a:ext cx="5230220" cy="314247"/>
      </dsp:txXfrm>
    </dsp:sp>
    <dsp:sp modelId="{97239D48-EF2A-4A5D-A768-1E19CDDA3532}">
      <dsp:nvSpPr>
        <dsp:cNvPr id="0" name=""/>
        <dsp:cNvSpPr/>
      </dsp:nvSpPr>
      <dsp:spPr>
        <a:xfrm>
          <a:off x="1483331" y="3129444"/>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Programs focus on mental health awareness and coping strategies for wellbeing.</a:t>
          </a:r>
        </a:p>
      </dsp:txBody>
      <dsp:txXfrm>
        <a:off x="1483331" y="3129444"/>
        <a:ext cx="5230220" cy="9890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993BF-87AD-4590-A6B7-0C6E2BEC877C}">
      <dsp:nvSpPr>
        <dsp:cNvPr id="0" name=""/>
        <dsp:cNvSpPr/>
      </dsp:nvSpPr>
      <dsp:spPr>
        <a:xfrm>
          <a:off x="0" y="0"/>
          <a:ext cx="1550765" cy="15507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0576" r="22924" b="1"/>
          <a:stretch/>
        </a:blipFill>
        <a:ln>
          <a:noFill/>
        </a:ln>
        <a:effectLst/>
      </dsp:spPr>
      <dsp:style>
        <a:lnRef idx="0">
          <a:scrgbClr r="0" g="0" b="0"/>
        </a:lnRef>
        <a:fillRef idx="3">
          <a:scrgbClr r="0" g="0" b="0"/>
        </a:fillRef>
        <a:effectRef idx="2">
          <a:scrgbClr r="0" g="0" b="0"/>
        </a:effectRef>
        <a:fontRef idx="minor">
          <a:schemeClr val="lt1"/>
        </a:fontRef>
      </dsp:style>
    </dsp:sp>
    <dsp:sp modelId="{A2F43C6A-C4A5-4D3A-AE93-2B544E7E2F7C}">
      <dsp:nvSpPr>
        <dsp:cNvPr id="0" name=""/>
        <dsp:cNvSpPr/>
      </dsp:nvSpPr>
      <dsp:spPr>
        <a:xfrm>
          <a:off x="1730765" y="0"/>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t>Healthcare Access Challenges</a:t>
          </a:r>
        </a:p>
      </dsp:txBody>
      <dsp:txXfrm>
        <a:off x="1730765" y="0"/>
        <a:ext cx="9598078" cy="385336"/>
      </dsp:txXfrm>
    </dsp:sp>
    <dsp:sp modelId="{7B928CED-B433-4741-BC1C-8549AAD4BDE7}">
      <dsp:nvSpPr>
        <dsp:cNvPr id="0" name=""/>
        <dsp:cNvSpPr/>
      </dsp:nvSpPr>
      <dsp:spPr>
        <a:xfrm>
          <a:off x="1730765" y="385336"/>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Coastal communities often face limited access to healthcare services, impacting overall health outcomes.</a:t>
          </a:r>
        </a:p>
      </dsp:txBody>
      <dsp:txXfrm>
        <a:off x="1730765" y="385336"/>
        <a:ext cx="9598078" cy="1165429"/>
      </dsp:txXfrm>
    </dsp:sp>
    <dsp:sp modelId="{67B07C21-E0D9-4FDA-A326-4E8BEB9F9074}">
      <dsp:nvSpPr>
        <dsp:cNvPr id="0" name=""/>
        <dsp:cNvSpPr/>
      </dsp:nvSpPr>
      <dsp:spPr>
        <a:xfrm>
          <a:off x="0" y="1674826"/>
          <a:ext cx="1550765" cy="15507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2668" r="12329" b="-4"/>
          <a:stretch/>
        </a:blipFill>
        <a:ln>
          <a:noFill/>
        </a:ln>
        <a:effectLst/>
      </dsp:spPr>
      <dsp:style>
        <a:lnRef idx="0">
          <a:scrgbClr r="0" g="0" b="0"/>
        </a:lnRef>
        <a:fillRef idx="3">
          <a:scrgbClr r="0" g="0" b="0"/>
        </a:fillRef>
        <a:effectRef idx="2">
          <a:scrgbClr r="0" g="0" b="0"/>
        </a:effectRef>
        <a:fontRef idx="minor">
          <a:schemeClr val="lt1"/>
        </a:fontRef>
      </dsp:style>
    </dsp:sp>
    <dsp:sp modelId="{F4562725-598E-4B01-8CDC-7FCE061A74BC}">
      <dsp:nvSpPr>
        <dsp:cNvPr id="0" name=""/>
        <dsp:cNvSpPr/>
      </dsp:nvSpPr>
      <dsp:spPr>
        <a:xfrm>
          <a:off x="1730765" y="1674826"/>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Social Determinants Impact</a:t>
          </a:r>
        </a:p>
      </dsp:txBody>
      <dsp:txXfrm>
        <a:off x="1730765" y="1674826"/>
        <a:ext cx="9598078" cy="385336"/>
      </dsp:txXfrm>
    </dsp:sp>
    <dsp:sp modelId="{51BACFEE-D4D1-4B8F-B968-F64A4AB482C9}">
      <dsp:nvSpPr>
        <dsp:cNvPr id="0" name=""/>
        <dsp:cNvSpPr/>
      </dsp:nvSpPr>
      <dsp:spPr>
        <a:xfrm>
          <a:off x="1730765" y="2060162"/>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Social factors like education, income, and environment influence health disparities in coastal areas.</a:t>
          </a:r>
        </a:p>
      </dsp:txBody>
      <dsp:txXfrm>
        <a:off x="1730765" y="2060162"/>
        <a:ext cx="9598078" cy="1165429"/>
      </dsp:txXfrm>
    </dsp:sp>
    <dsp:sp modelId="{03F9CAE6-C045-4829-A6F8-999F3A92CD38}">
      <dsp:nvSpPr>
        <dsp:cNvPr id="0" name=""/>
        <dsp:cNvSpPr/>
      </dsp:nvSpPr>
      <dsp:spPr>
        <a:xfrm>
          <a:off x="0" y="3349652"/>
          <a:ext cx="1550765" cy="15507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0292" r="12956" b="-2"/>
          <a:stretch/>
        </a:blipFill>
        <a:ln>
          <a:noFill/>
        </a:ln>
        <a:effectLst/>
      </dsp:spPr>
      <dsp:style>
        <a:lnRef idx="0">
          <a:scrgbClr r="0" g="0" b="0"/>
        </a:lnRef>
        <a:fillRef idx="3">
          <a:scrgbClr r="0" g="0" b="0"/>
        </a:fillRef>
        <a:effectRef idx="2">
          <a:scrgbClr r="0" g="0" b="0"/>
        </a:effectRef>
        <a:fontRef idx="minor">
          <a:schemeClr val="lt1"/>
        </a:fontRef>
      </dsp:style>
    </dsp:sp>
    <dsp:sp modelId="{567D9F82-2FCE-497F-8A00-8B20A73AC13D}">
      <dsp:nvSpPr>
        <dsp:cNvPr id="0" name=""/>
        <dsp:cNvSpPr/>
      </dsp:nvSpPr>
      <dsp:spPr>
        <a:xfrm>
          <a:off x="1730765" y="3349652"/>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Need for Targeted Interventions</a:t>
          </a:r>
        </a:p>
      </dsp:txBody>
      <dsp:txXfrm>
        <a:off x="1730765" y="3349652"/>
        <a:ext cx="9598078" cy="385336"/>
      </dsp:txXfrm>
    </dsp:sp>
    <dsp:sp modelId="{363EC7DF-404B-4FA0-AFE8-2FE638ACB787}">
      <dsp:nvSpPr>
        <dsp:cNvPr id="0" name=""/>
        <dsp:cNvSpPr/>
      </dsp:nvSpPr>
      <dsp:spPr>
        <a:xfrm>
          <a:off x="1730765" y="3734989"/>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Addressing health disparities requires focused, community-specific interventions in coastal regions</a:t>
          </a:r>
          <a:r>
            <a:rPr lang="en-GB" sz="1400" kern="1200" dirty="0"/>
            <a:t>.</a:t>
          </a:r>
        </a:p>
      </dsp:txBody>
      <dsp:txXfrm>
        <a:off x="1730765" y="3734989"/>
        <a:ext cx="9598078" cy="1165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6C230-29FC-4070-B993-48AD640A46DC}">
      <dsp:nvSpPr>
        <dsp:cNvPr id="0" name=""/>
        <dsp:cNvSpPr/>
      </dsp:nvSpPr>
      <dsp:spPr>
        <a:xfrm>
          <a:off x="0" y="0"/>
          <a:ext cx="1367533" cy="136753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r="-2" b="33249"/>
          <a:stretch>
            <a:fillRect t="-25000" b="-25000"/>
          </a:stretch>
        </a:blipFill>
        <a:ln>
          <a:noFill/>
        </a:ln>
        <a:effectLst/>
      </dsp:spPr>
      <dsp:style>
        <a:lnRef idx="0">
          <a:scrgbClr r="0" g="0" b="0"/>
        </a:lnRef>
        <a:fillRef idx="3">
          <a:scrgbClr r="0" g="0" b="0"/>
        </a:fillRef>
        <a:effectRef idx="2">
          <a:scrgbClr r="0" g="0" b="0"/>
        </a:effectRef>
        <a:fontRef idx="minor">
          <a:schemeClr val="lt1"/>
        </a:fontRef>
      </dsp:style>
    </dsp:sp>
    <dsp:sp modelId="{8B5B837A-E2B1-4D67-B9B5-978FD9048BBC}">
      <dsp:nvSpPr>
        <dsp:cNvPr id="0" name=""/>
        <dsp:cNvSpPr/>
      </dsp:nvSpPr>
      <dsp:spPr>
        <a:xfrm>
          <a:off x="1547533" y="0"/>
          <a:ext cx="9331744" cy="361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dirty="0"/>
            <a:t>Impact of Diet and Exercise</a:t>
          </a:r>
        </a:p>
      </dsp:txBody>
      <dsp:txXfrm>
        <a:off x="1547533" y="0"/>
        <a:ext cx="9331744" cy="361499"/>
      </dsp:txXfrm>
    </dsp:sp>
    <dsp:sp modelId="{4CCF4081-8D1A-4B20-A317-6B91FDB8365C}">
      <dsp:nvSpPr>
        <dsp:cNvPr id="0" name=""/>
        <dsp:cNvSpPr/>
      </dsp:nvSpPr>
      <dsp:spPr>
        <a:xfrm>
          <a:off x="1547533" y="361499"/>
          <a:ext cx="9331744" cy="1006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Healthy eating and regular physical activity are essential behaviours that influence overall health outcomes positively.</a:t>
          </a:r>
        </a:p>
      </dsp:txBody>
      <dsp:txXfrm>
        <a:off x="1547533" y="361499"/>
        <a:ext cx="9331744" cy="1006033"/>
      </dsp:txXfrm>
    </dsp:sp>
    <dsp:sp modelId="{A7E279A2-A328-4E10-B7E4-3964DC8A2D2E}">
      <dsp:nvSpPr>
        <dsp:cNvPr id="0" name=""/>
        <dsp:cNvSpPr/>
      </dsp:nvSpPr>
      <dsp:spPr>
        <a:xfrm>
          <a:off x="0" y="1476936"/>
          <a:ext cx="1367533" cy="136753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9947" r="3302"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227EE45E-8599-4B6E-9D6A-527FD6E8B81C}">
      <dsp:nvSpPr>
        <dsp:cNvPr id="0" name=""/>
        <dsp:cNvSpPr/>
      </dsp:nvSpPr>
      <dsp:spPr>
        <a:xfrm>
          <a:off x="1547533" y="1476936"/>
          <a:ext cx="9331744" cy="361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Risks of Smoking and Alcohol</a:t>
          </a:r>
        </a:p>
      </dsp:txBody>
      <dsp:txXfrm>
        <a:off x="1547533" y="1476936"/>
        <a:ext cx="9331744" cy="361499"/>
      </dsp:txXfrm>
    </dsp:sp>
    <dsp:sp modelId="{5CBE7E0C-C126-4A7E-B9F4-C063BE4450EA}">
      <dsp:nvSpPr>
        <dsp:cNvPr id="0" name=""/>
        <dsp:cNvSpPr/>
      </dsp:nvSpPr>
      <dsp:spPr>
        <a:xfrm>
          <a:off x="1547533" y="1838436"/>
          <a:ext cx="9331744" cy="1006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Avoiding smoking and limiting alcohol consumption reduce risks of chronic diseases and improve longevity.</a:t>
          </a:r>
        </a:p>
      </dsp:txBody>
      <dsp:txXfrm>
        <a:off x="1547533" y="1838436"/>
        <a:ext cx="9331744" cy="1006033"/>
      </dsp:txXfrm>
    </dsp:sp>
    <dsp:sp modelId="{E7E7EFCD-B0C4-41FE-8F66-556F27C710B0}">
      <dsp:nvSpPr>
        <dsp:cNvPr id="0" name=""/>
        <dsp:cNvSpPr/>
      </dsp:nvSpPr>
      <dsp:spPr>
        <a:xfrm>
          <a:off x="0" y="2953872"/>
          <a:ext cx="1367533" cy="136753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r="2" b="2"/>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5C5C4B7-8778-4218-802F-D2BC06CF888B}">
      <dsp:nvSpPr>
        <dsp:cNvPr id="0" name=""/>
        <dsp:cNvSpPr/>
      </dsp:nvSpPr>
      <dsp:spPr>
        <a:xfrm>
          <a:off x="1547533" y="2953872"/>
          <a:ext cx="9331744" cy="361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Empowerment for Public Health</a:t>
          </a:r>
        </a:p>
      </dsp:txBody>
      <dsp:txXfrm>
        <a:off x="1547533" y="2953872"/>
        <a:ext cx="9331744" cy="361499"/>
      </dsp:txXfrm>
    </dsp:sp>
    <dsp:sp modelId="{8DF5CC7D-39F1-4625-BB60-1CFB869014C4}">
      <dsp:nvSpPr>
        <dsp:cNvPr id="0" name=""/>
        <dsp:cNvSpPr/>
      </dsp:nvSpPr>
      <dsp:spPr>
        <a:xfrm>
          <a:off x="1547533" y="3315372"/>
          <a:ext cx="9331744" cy="1006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Empowering individuals to adopt healthier behaviours can significantly improve community and public health outcomes</a:t>
          </a:r>
          <a:r>
            <a:rPr lang="en-GB" sz="1400" kern="1200" dirty="0"/>
            <a:t>.</a:t>
          </a:r>
        </a:p>
      </dsp:txBody>
      <dsp:txXfrm>
        <a:off x="1547533" y="3315372"/>
        <a:ext cx="9331744" cy="10060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48050-7291-4F12-9768-659EE8C6B848}">
      <dsp:nvSpPr>
        <dsp:cNvPr id="0" name=""/>
        <dsp:cNvSpPr/>
      </dsp:nvSpPr>
      <dsp:spPr>
        <a:xfrm>
          <a:off x="0" y="0"/>
          <a:ext cx="1376790" cy="137679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r="43748" b="-4"/>
          <a:stretch>
            <a:fillRect l="-39000" r="-39000"/>
          </a:stretch>
        </a:blipFill>
        <a:ln>
          <a:noFill/>
        </a:ln>
        <a:effectLst/>
      </dsp:spPr>
      <dsp:style>
        <a:lnRef idx="0">
          <a:scrgbClr r="0" g="0" b="0"/>
        </a:lnRef>
        <a:fillRef idx="3">
          <a:scrgbClr r="0" g="0" b="0"/>
        </a:fillRef>
        <a:effectRef idx="2">
          <a:scrgbClr r="0" g="0" b="0"/>
        </a:effectRef>
        <a:fontRef idx="minor">
          <a:schemeClr val="lt1"/>
        </a:fontRef>
      </dsp:style>
    </dsp:sp>
    <dsp:sp modelId="{0335AEAE-3BAD-4CBD-8733-735B77E49AE9}">
      <dsp:nvSpPr>
        <dsp:cNvPr id="0" name=""/>
        <dsp:cNvSpPr/>
      </dsp:nvSpPr>
      <dsp:spPr>
        <a:xfrm>
          <a:off x="1556790" y="0"/>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Role of Social Determinants</a:t>
          </a:r>
        </a:p>
      </dsp:txBody>
      <dsp:txXfrm>
        <a:off x="1556790" y="0"/>
        <a:ext cx="8958809" cy="353044"/>
      </dsp:txXfrm>
    </dsp:sp>
    <dsp:sp modelId="{B7ED75A7-523F-417F-B729-234B0499ADEA}">
      <dsp:nvSpPr>
        <dsp:cNvPr id="0" name=""/>
        <dsp:cNvSpPr/>
      </dsp:nvSpPr>
      <dsp:spPr>
        <a:xfrm>
          <a:off x="1556790" y="353044"/>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Social factors like poverty, education, and housing significantly influence health outcomes beyond personal behaviour</a:t>
          </a:r>
          <a:r>
            <a:rPr lang="en-GB" sz="1400" kern="1200" dirty="0"/>
            <a:t>.</a:t>
          </a:r>
        </a:p>
      </dsp:txBody>
      <dsp:txXfrm>
        <a:off x="1556790" y="353044"/>
        <a:ext cx="8958809" cy="1023746"/>
      </dsp:txXfrm>
    </dsp:sp>
    <dsp:sp modelId="{174F7AF2-94E5-4F97-B1A9-9742000CB852}">
      <dsp:nvSpPr>
        <dsp:cNvPr id="0" name=""/>
        <dsp:cNvSpPr/>
      </dsp:nvSpPr>
      <dsp:spPr>
        <a:xfrm>
          <a:off x="0" y="1486933"/>
          <a:ext cx="1376790" cy="137679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7630" r="15619"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851060B9-6429-437E-9D16-640D38CA54B4}">
      <dsp:nvSpPr>
        <dsp:cNvPr id="0" name=""/>
        <dsp:cNvSpPr/>
      </dsp:nvSpPr>
      <dsp:spPr>
        <a:xfrm>
          <a:off x="1556790" y="1486933"/>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Systemic Inequalities</a:t>
          </a:r>
        </a:p>
      </dsp:txBody>
      <dsp:txXfrm>
        <a:off x="1556790" y="1486933"/>
        <a:ext cx="8958809" cy="353044"/>
      </dsp:txXfrm>
    </dsp:sp>
    <dsp:sp modelId="{80B49BA0-B632-4521-872F-3D91A03A0C4B}">
      <dsp:nvSpPr>
        <dsp:cNvPr id="0" name=""/>
        <dsp:cNvSpPr/>
      </dsp:nvSpPr>
      <dsp:spPr>
        <a:xfrm>
          <a:off x="1556790" y="1839978"/>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Systemic inequalities create barriers that disproportionately affect marginalized groups’ health.</a:t>
          </a:r>
        </a:p>
      </dsp:txBody>
      <dsp:txXfrm>
        <a:off x="1556790" y="1839978"/>
        <a:ext cx="8958809" cy="1023746"/>
      </dsp:txXfrm>
    </dsp:sp>
    <dsp:sp modelId="{4458026E-0D78-42FE-95DF-8106BDF6742E}">
      <dsp:nvSpPr>
        <dsp:cNvPr id="0" name=""/>
        <dsp:cNvSpPr/>
      </dsp:nvSpPr>
      <dsp:spPr>
        <a:xfrm>
          <a:off x="0" y="2973867"/>
          <a:ext cx="1376790" cy="137679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2056" r="23193" b="-2"/>
          <a:stretch>
            <a:fillRect l="-41000" r="-41000"/>
          </a:stretch>
        </a:blipFill>
        <a:ln>
          <a:noFill/>
        </a:ln>
        <a:effectLst/>
      </dsp:spPr>
      <dsp:style>
        <a:lnRef idx="0">
          <a:scrgbClr r="0" g="0" b="0"/>
        </a:lnRef>
        <a:fillRef idx="3">
          <a:scrgbClr r="0" g="0" b="0"/>
        </a:fillRef>
        <a:effectRef idx="2">
          <a:scrgbClr r="0" g="0" b="0"/>
        </a:effectRef>
        <a:fontRef idx="minor">
          <a:schemeClr val="lt1"/>
        </a:fontRef>
      </dsp:style>
    </dsp:sp>
    <dsp:sp modelId="{FFF10E9B-D28A-48D4-8ACA-15574DBA67E7}">
      <dsp:nvSpPr>
        <dsp:cNvPr id="0" name=""/>
        <dsp:cNvSpPr/>
      </dsp:nvSpPr>
      <dsp:spPr>
        <a:xfrm>
          <a:off x="1556790" y="2973867"/>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Health Beyond Choices</a:t>
          </a:r>
        </a:p>
      </dsp:txBody>
      <dsp:txXfrm>
        <a:off x="1556790" y="2973867"/>
        <a:ext cx="8958809" cy="353044"/>
      </dsp:txXfrm>
    </dsp:sp>
    <dsp:sp modelId="{7411D69A-9E2B-499A-BD78-B05F612AAB36}">
      <dsp:nvSpPr>
        <dsp:cNvPr id="0" name=""/>
        <dsp:cNvSpPr/>
      </dsp:nvSpPr>
      <dsp:spPr>
        <a:xfrm>
          <a:off x="1556790" y="3326911"/>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dirty="0"/>
            <a:t>H</a:t>
          </a:r>
          <a:r>
            <a:rPr lang="en-GB" sz="2000" kern="1200" dirty="0"/>
            <a:t>ealth is shaped more by structural conditions than by individual lifestyle choices alone</a:t>
          </a:r>
          <a:r>
            <a:rPr lang="en-GB" sz="1400" kern="1200" dirty="0"/>
            <a:t>.</a:t>
          </a:r>
        </a:p>
      </dsp:txBody>
      <dsp:txXfrm>
        <a:off x="1556790" y="3326911"/>
        <a:ext cx="8958809" cy="10237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DD810-7AEA-4A8A-9BB0-8A5A0BD378EC}">
      <dsp:nvSpPr>
        <dsp:cNvPr id="0" name=""/>
        <dsp:cNvSpPr/>
      </dsp:nvSpPr>
      <dsp:spPr>
        <a:xfrm>
          <a:off x="0" y="0"/>
          <a:ext cx="3490232" cy="466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defRPr b="1"/>
          </a:pPr>
          <a:r>
            <a:rPr lang="en-US" sz="2000" kern="1200" dirty="0"/>
            <a:t>Complex Determinants</a:t>
          </a:r>
        </a:p>
      </dsp:txBody>
      <dsp:txXfrm>
        <a:off x="0" y="0"/>
        <a:ext cx="3490232" cy="466725"/>
      </dsp:txXfrm>
    </dsp:sp>
    <dsp:sp modelId="{674D8CE7-38E4-413A-8DF5-41D510D956B6}">
      <dsp:nvSpPr>
        <dsp:cNvPr id="0" name=""/>
        <dsp:cNvSpPr/>
      </dsp:nvSpPr>
      <dsp:spPr>
        <a:xfrm>
          <a:off x="0" y="466725"/>
          <a:ext cx="3490232" cy="420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r>
            <a:rPr lang="en-US" sz="2400" kern="1200" dirty="0"/>
            <a:t>Public health in Wales is influenced by multiple social, economic,  environmental determinants.</a:t>
          </a:r>
        </a:p>
      </dsp:txBody>
      <dsp:txXfrm>
        <a:off x="0" y="466725"/>
        <a:ext cx="3490232" cy="4200525"/>
      </dsp:txXfrm>
    </dsp:sp>
    <dsp:sp modelId="{AA6662E0-F21C-4A0D-974C-154080E4CA93}">
      <dsp:nvSpPr>
        <dsp:cNvPr id="0" name=""/>
        <dsp:cNvSpPr/>
      </dsp:nvSpPr>
      <dsp:spPr>
        <a:xfrm>
          <a:off x="3839255" y="0"/>
          <a:ext cx="3490232" cy="466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defRPr b="1"/>
          </a:pPr>
          <a:r>
            <a:rPr lang="en-US" sz="2000" kern="1200" dirty="0"/>
            <a:t>Priority Challenges</a:t>
          </a:r>
        </a:p>
      </dsp:txBody>
      <dsp:txXfrm>
        <a:off x="3839255" y="0"/>
        <a:ext cx="3490232" cy="466725"/>
      </dsp:txXfrm>
    </dsp:sp>
    <dsp:sp modelId="{7C3A857B-C080-4139-A91F-BD6E8D2EBBDD}">
      <dsp:nvSpPr>
        <dsp:cNvPr id="0" name=""/>
        <dsp:cNvSpPr/>
      </dsp:nvSpPr>
      <dsp:spPr>
        <a:xfrm>
          <a:off x="3839255" y="466725"/>
          <a:ext cx="3490232" cy="420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pPr>
          <a:r>
            <a:rPr lang="en-US" sz="2000" kern="1200" dirty="0"/>
            <a:t>Addressing health inequalities and priorities requires targeted and multifaceted public health strategies</a:t>
          </a:r>
          <a:r>
            <a:rPr lang="en-US" sz="1400" kern="1200" dirty="0"/>
            <a:t>.</a:t>
          </a:r>
        </a:p>
      </dsp:txBody>
      <dsp:txXfrm>
        <a:off x="3839255" y="466725"/>
        <a:ext cx="3490232" cy="4200525"/>
      </dsp:txXfrm>
    </dsp:sp>
    <dsp:sp modelId="{ECF2F65A-3854-45E3-A4C3-AB11DC708810}">
      <dsp:nvSpPr>
        <dsp:cNvPr id="0" name=""/>
        <dsp:cNvSpPr/>
      </dsp:nvSpPr>
      <dsp:spPr>
        <a:xfrm>
          <a:off x="7678510" y="0"/>
          <a:ext cx="3490232" cy="466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defRPr b="1"/>
          </a:pPr>
          <a:r>
            <a:rPr lang="en-US" sz="2000" kern="1200" dirty="0"/>
            <a:t>Community Engagement</a:t>
          </a:r>
        </a:p>
      </dsp:txBody>
      <dsp:txXfrm>
        <a:off x="7678510" y="0"/>
        <a:ext cx="3490232" cy="466725"/>
      </dsp:txXfrm>
    </dsp:sp>
    <dsp:sp modelId="{2EFC09CC-31B6-4280-87C5-620BC04C6469}">
      <dsp:nvSpPr>
        <dsp:cNvPr id="0" name=""/>
        <dsp:cNvSpPr/>
      </dsp:nvSpPr>
      <dsp:spPr>
        <a:xfrm>
          <a:off x="7678510" y="466725"/>
          <a:ext cx="3490232" cy="420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pPr>
          <a:r>
            <a:rPr lang="en-US" sz="2000" kern="1200" dirty="0"/>
            <a:t>Ongoing dialogue and community involvement are essential for effective public health interventions</a:t>
          </a:r>
          <a:r>
            <a:rPr lang="en-US" sz="1400" kern="1200" dirty="0"/>
            <a:t>.</a:t>
          </a:r>
        </a:p>
      </dsp:txBody>
      <dsp:txXfrm>
        <a:off x="7678510" y="466725"/>
        <a:ext cx="3490232" cy="4200525"/>
      </dsp:txXfrm>
    </dsp:sp>
  </dsp:spTree>
</dsp:drawing>
</file>

<file path=ppt/diagrams/layout1.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EE7D42-E334-43DD-8AD7-A071A6D5F5FB}" type="datetimeFigureOut">
              <a:rPr lang="en-GB" smtClean="0"/>
              <a:t>21/10/2025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033D8E-81B3-446B-857E-FB20E890DB7F}" type="slidenum">
              <a:rPr lang="en-GB" smtClean="0"/>
              <a:t>‹#›</a:t>
            </a:fld>
            <a:endParaRPr lang="en-GB"/>
          </a:p>
        </p:txBody>
      </p:sp>
    </p:spTree>
    <p:extLst>
      <p:ext uri="{BB962C8B-B14F-4D97-AF65-F5344CB8AC3E}">
        <p14:creationId xmlns:p14="http://schemas.microsoft.com/office/powerpoint/2010/main" val="1139921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AI-generated content may be incorrect.
---
This presentation explores public health and wellbeing in Wales, focusing on key determinants, priority health challenges, ongoing campaigns, and health inequalities. We will also engage with an interactive debate around lifestyle factors versus structural disadvantages affecting health.
</a:t>
            </a:r>
          </a:p>
        </p:txBody>
      </p:sp>
      <p:sp>
        <p:nvSpPr>
          <p:cNvPr id="4" name="Slide Number Placeholder 3"/>
          <p:cNvSpPr>
            <a:spLocks noGrp="1"/>
          </p:cNvSpPr>
          <p:nvPr>
            <p:ph type="sldNum" sz="quarter" idx="5"/>
          </p:nvPr>
        </p:nvSpPr>
        <p:spPr/>
        <p:txBody>
          <a:bodyPr/>
          <a:lstStyle/>
          <a:p>
            <a:fld id="{5BE78A2A-987E-4FAD-AEB3-D495A935198F}" type="slidenum">
              <a:rPr lang="en-GB" smtClean="0"/>
              <a:t>1</a:t>
            </a:fld>
            <a:endParaRPr lang="en-GB"/>
          </a:p>
        </p:txBody>
      </p:sp>
    </p:spTree>
    <p:extLst>
      <p:ext uri="{BB962C8B-B14F-4D97-AF65-F5344CB8AC3E}">
        <p14:creationId xmlns:p14="http://schemas.microsoft.com/office/powerpoint/2010/main" val="2112900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cover the main determinants of health in Wales, discuss Welsh health priorities and challenges, review major public health campaigns, examine rurality and poverty-related health inequalities, and conclude with an interactive debate to stimulate critical thinking.</a:t>
            </a:r>
          </a:p>
        </p:txBody>
      </p:sp>
      <p:sp>
        <p:nvSpPr>
          <p:cNvPr id="4" name="Slide Number Placeholder 3"/>
          <p:cNvSpPr>
            <a:spLocks noGrp="1"/>
          </p:cNvSpPr>
          <p:nvPr>
            <p:ph type="sldNum" sz="quarter" idx="5"/>
          </p:nvPr>
        </p:nvSpPr>
        <p:spPr/>
        <p:txBody>
          <a:bodyPr/>
          <a:lstStyle/>
          <a:p>
            <a:fld id="{5BE78A2A-987E-4FAD-AEB3-D495A935198F}" type="slidenum">
              <a:rPr lang="en-GB" smtClean="0"/>
              <a:t>3</a:t>
            </a:fld>
            <a:endParaRPr lang="en-GB"/>
          </a:p>
        </p:txBody>
      </p:sp>
    </p:spTree>
    <p:extLst>
      <p:ext uri="{BB962C8B-B14F-4D97-AF65-F5344CB8AC3E}">
        <p14:creationId xmlns:p14="http://schemas.microsoft.com/office/powerpoint/2010/main" val="3086092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Understanding the factors influencing health is vital. This section looks at social, economic, and environmental determinants that shape public health and wellbeing across Wales.</a:t>
            </a:r>
          </a:p>
        </p:txBody>
      </p:sp>
      <p:sp>
        <p:nvSpPr>
          <p:cNvPr id="4" name="Slide Number Placeholder 3"/>
          <p:cNvSpPr>
            <a:spLocks noGrp="1"/>
          </p:cNvSpPr>
          <p:nvPr>
            <p:ph type="sldNum" sz="quarter" idx="5"/>
          </p:nvPr>
        </p:nvSpPr>
        <p:spPr/>
        <p:txBody>
          <a:bodyPr/>
          <a:lstStyle/>
          <a:p>
            <a:fld id="{5BE78A2A-987E-4FAD-AEB3-D495A935198F}" type="slidenum">
              <a:rPr lang="en-GB" smtClean="0"/>
              <a:t>4</a:t>
            </a:fld>
            <a:endParaRPr lang="en-GB"/>
          </a:p>
        </p:txBody>
      </p:sp>
    </p:spTree>
    <p:extLst>
      <p:ext uri="{BB962C8B-B14F-4D97-AF65-F5344CB8AC3E}">
        <p14:creationId xmlns:p14="http://schemas.microsoft.com/office/powerpoint/2010/main" val="611621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Social determinants such as education, community networks, and social support significantly impact health outcomes. In Wales, these factors contribute to variations in wellbeing and access to healthcare.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5</a:t>
            </a:fld>
            <a:endParaRPr lang="en-GB"/>
          </a:p>
        </p:txBody>
      </p:sp>
    </p:spTree>
    <p:extLst>
      <p:ext uri="{BB962C8B-B14F-4D97-AF65-F5344CB8AC3E}">
        <p14:creationId xmlns:p14="http://schemas.microsoft.com/office/powerpoint/2010/main" val="3591192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Economic conditions, including income levels, employment, and economic security, affect health by shaping access to resources and opportunities. Economic disparities remain a key challenge in Welsh public health.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6</a:t>
            </a:fld>
            <a:endParaRPr lang="en-GB"/>
          </a:p>
        </p:txBody>
      </p:sp>
    </p:spTree>
    <p:extLst>
      <p:ext uri="{BB962C8B-B14F-4D97-AF65-F5344CB8AC3E}">
        <p14:creationId xmlns:p14="http://schemas.microsoft.com/office/powerpoint/2010/main" val="4131500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Environmental determinants, such as housing quality, pollution, and green spaces, influence physical and mental health. Wales faces unique environmental challenges that directly affect community wellbeing.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10</a:t>
            </a:fld>
            <a:endParaRPr lang="en-GB"/>
          </a:p>
        </p:txBody>
      </p:sp>
    </p:spTree>
    <p:extLst>
      <p:ext uri="{BB962C8B-B14F-4D97-AF65-F5344CB8AC3E}">
        <p14:creationId xmlns:p14="http://schemas.microsoft.com/office/powerpoint/2010/main" val="3311942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addresses the main public health challenges in Wales, including smoking, obesity, alcohol misuse, and mental health. Understanding these priorities guides effective health interventions.</a:t>
            </a:r>
          </a:p>
        </p:txBody>
      </p:sp>
      <p:sp>
        <p:nvSpPr>
          <p:cNvPr id="4" name="Slide Number Placeholder 3"/>
          <p:cNvSpPr>
            <a:spLocks noGrp="1"/>
          </p:cNvSpPr>
          <p:nvPr>
            <p:ph type="sldNum" sz="quarter" idx="5"/>
          </p:nvPr>
        </p:nvSpPr>
        <p:spPr/>
        <p:txBody>
          <a:bodyPr/>
          <a:lstStyle/>
          <a:p>
            <a:fld id="{5BE78A2A-987E-4FAD-AEB3-D495A935198F}" type="slidenum">
              <a:rPr lang="en-GB" smtClean="0"/>
              <a:t>11</a:t>
            </a:fld>
            <a:endParaRPr lang="en-GB"/>
          </a:p>
        </p:txBody>
      </p:sp>
    </p:spTree>
    <p:extLst>
      <p:ext uri="{BB962C8B-B14F-4D97-AF65-F5344CB8AC3E}">
        <p14:creationId xmlns:p14="http://schemas.microsoft.com/office/powerpoint/2010/main" val="1030928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Smoking remains a significant health risk in Wales, contributing to chronic diseases. Various interventions aim to reduce prevalence and support cessation among different populations.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12</a:t>
            </a:fld>
            <a:endParaRPr lang="en-GB"/>
          </a:p>
        </p:txBody>
      </p:sp>
    </p:spTree>
    <p:extLst>
      <p:ext uri="{BB962C8B-B14F-4D97-AF65-F5344CB8AC3E}">
        <p14:creationId xmlns:p14="http://schemas.microsoft.com/office/powerpoint/2010/main" val="2774861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Rising obesity rates pose a serious public health concern, affecting both physical and mental wellbeing. Community-level strategies focus on nutrition, physical activity, and education to combat obesity.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13</a:t>
            </a:fld>
            <a:endParaRPr lang="en-GB"/>
          </a:p>
        </p:txBody>
      </p:sp>
    </p:spTree>
    <p:extLst>
      <p:ext uri="{BB962C8B-B14F-4D97-AF65-F5344CB8AC3E}">
        <p14:creationId xmlns:p14="http://schemas.microsoft.com/office/powerpoint/2010/main" val="2921867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Alcohol misuse contributes to a range of health and social problems in Wales. Public health efforts target awareness, prevention, and support for those affected by harmful drinking behaviors.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14</a:t>
            </a:fld>
            <a:endParaRPr lang="en-GB"/>
          </a:p>
        </p:txBody>
      </p:sp>
    </p:spTree>
    <p:extLst>
      <p:ext uri="{BB962C8B-B14F-4D97-AF65-F5344CB8AC3E}">
        <p14:creationId xmlns:p14="http://schemas.microsoft.com/office/powerpoint/2010/main" val="1460785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Mental health issues are increasingly recognized as critical public health challenges. Wales is developing support strategies to improve access to mental health services and promote wellbeing.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15</a:t>
            </a:fld>
            <a:endParaRPr lang="en-GB"/>
          </a:p>
        </p:txBody>
      </p:sp>
    </p:spTree>
    <p:extLst>
      <p:ext uri="{BB962C8B-B14F-4D97-AF65-F5344CB8AC3E}">
        <p14:creationId xmlns:p14="http://schemas.microsoft.com/office/powerpoint/2010/main" val="4218221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Public Health Wales leads several campaigns to improve health outcomes. This section highlights key programs addressing smoking cessation, child health, and other wellbeing initiatives.</a:t>
            </a:r>
          </a:p>
        </p:txBody>
      </p:sp>
      <p:sp>
        <p:nvSpPr>
          <p:cNvPr id="4" name="Slide Number Placeholder 3"/>
          <p:cNvSpPr>
            <a:spLocks noGrp="1"/>
          </p:cNvSpPr>
          <p:nvPr>
            <p:ph type="sldNum" sz="quarter" idx="5"/>
          </p:nvPr>
        </p:nvSpPr>
        <p:spPr/>
        <p:txBody>
          <a:bodyPr/>
          <a:lstStyle/>
          <a:p>
            <a:fld id="{5BE78A2A-987E-4FAD-AEB3-D495A935198F}" type="slidenum">
              <a:rPr lang="en-GB" smtClean="0"/>
              <a:t>16</a:t>
            </a:fld>
            <a:endParaRPr lang="en-GB"/>
          </a:p>
        </p:txBody>
      </p:sp>
    </p:spTree>
    <p:extLst>
      <p:ext uri="{BB962C8B-B14F-4D97-AF65-F5344CB8AC3E}">
        <p14:creationId xmlns:p14="http://schemas.microsoft.com/office/powerpoint/2010/main" val="1126409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The 'Help Me Quit' campaign provides resources and support to encourage smoking cessation, aiming to reduce tobacco use and associated health risks across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17</a:t>
            </a:fld>
            <a:endParaRPr lang="en-GB"/>
          </a:p>
        </p:txBody>
      </p:sp>
    </p:spTree>
    <p:extLst>
      <p:ext uri="{BB962C8B-B14F-4D97-AF65-F5344CB8AC3E}">
        <p14:creationId xmlns:p14="http://schemas.microsoft.com/office/powerpoint/2010/main" val="1443326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'Every Child Wales' focuses on improving health outcomes for children through integrated services, early intervention, and community support to ensure healthy childhood development.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18</a:t>
            </a:fld>
            <a:endParaRPr lang="en-GB"/>
          </a:p>
        </p:txBody>
      </p:sp>
    </p:spTree>
    <p:extLst>
      <p:ext uri="{BB962C8B-B14F-4D97-AF65-F5344CB8AC3E}">
        <p14:creationId xmlns:p14="http://schemas.microsoft.com/office/powerpoint/2010/main" val="19635963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Additional initiatives address issues like physical activity, healthy eating, and mental wellbeing, complementing broader efforts to enhance public health in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19</a:t>
            </a:fld>
            <a:endParaRPr lang="en-GB"/>
          </a:p>
        </p:txBody>
      </p:sp>
    </p:spTree>
    <p:extLst>
      <p:ext uri="{BB962C8B-B14F-4D97-AF65-F5344CB8AC3E}">
        <p14:creationId xmlns:p14="http://schemas.microsoft.com/office/powerpoint/2010/main" val="127705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explores how geographic and socioeconomic factors impact health disparities, with a focus on the valleys, coastal areas, and the role of poverty in health outcomes.</a:t>
            </a:r>
          </a:p>
        </p:txBody>
      </p:sp>
      <p:sp>
        <p:nvSpPr>
          <p:cNvPr id="4" name="Slide Number Placeholder 3"/>
          <p:cNvSpPr>
            <a:spLocks noGrp="1"/>
          </p:cNvSpPr>
          <p:nvPr>
            <p:ph type="sldNum" sz="quarter" idx="5"/>
          </p:nvPr>
        </p:nvSpPr>
        <p:spPr/>
        <p:txBody>
          <a:bodyPr/>
          <a:lstStyle/>
          <a:p>
            <a:fld id="{5BE78A2A-987E-4FAD-AEB3-D495A935198F}" type="slidenum">
              <a:rPr lang="en-GB" smtClean="0"/>
              <a:t>20</a:t>
            </a:fld>
            <a:endParaRPr lang="en-GB"/>
          </a:p>
        </p:txBody>
      </p:sp>
    </p:spTree>
    <p:extLst>
      <p:ext uri="{BB962C8B-B14F-4D97-AF65-F5344CB8AC3E}">
        <p14:creationId xmlns:p14="http://schemas.microsoft.com/office/powerpoint/2010/main" val="4223923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The Welsh Valleys face distinctive health challenges linked to industrial decline, limited access to services, and socioeconomic disadvantage affecting community wellbeing.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21</a:t>
            </a:fld>
            <a:endParaRPr lang="en-GB"/>
          </a:p>
        </p:txBody>
      </p:sp>
    </p:spTree>
    <p:extLst>
      <p:ext uri="{BB962C8B-B14F-4D97-AF65-F5344CB8AC3E}">
        <p14:creationId xmlns:p14="http://schemas.microsoft.com/office/powerpoint/2010/main" val="38067032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Coastal communities encounter barriers such as limited healthcare access and social determinants that influence health disparities and require targeted interventions.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22</a:t>
            </a:fld>
            <a:endParaRPr lang="en-GB"/>
          </a:p>
        </p:txBody>
      </p:sp>
    </p:spTree>
    <p:extLst>
      <p:ext uri="{BB962C8B-B14F-4D97-AF65-F5344CB8AC3E}">
        <p14:creationId xmlns:p14="http://schemas.microsoft.com/office/powerpoint/2010/main" val="1954554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Poverty is a major determinant of health inequalities, influencing nutrition, housing, education, and access to care, which collectively affect health status across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23</a:t>
            </a:fld>
            <a:endParaRPr lang="en-GB"/>
          </a:p>
        </p:txBody>
      </p:sp>
    </p:spTree>
    <p:extLst>
      <p:ext uri="{BB962C8B-B14F-4D97-AF65-F5344CB8AC3E}">
        <p14:creationId xmlns:p14="http://schemas.microsoft.com/office/powerpoint/2010/main" val="13899071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session, we will debate whether lifestyle choices or structural disadvantages are the primary drivers of health inequalities, encouraging critical thinking and student participation.</a:t>
            </a:r>
          </a:p>
        </p:txBody>
      </p:sp>
      <p:sp>
        <p:nvSpPr>
          <p:cNvPr id="4" name="Slide Number Placeholder 3"/>
          <p:cNvSpPr>
            <a:spLocks noGrp="1"/>
          </p:cNvSpPr>
          <p:nvPr>
            <p:ph type="sldNum" sz="quarter" idx="5"/>
          </p:nvPr>
        </p:nvSpPr>
        <p:spPr/>
        <p:txBody>
          <a:bodyPr/>
          <a:lstStyle/>
          <a:p>
            <a:fld id="{5BE78A2A-987E-4FAD-AEB3-D495A935198F}" type="slidenum">
              <a:rPr lang="en-GB" smtClean="0"/>
              <a:t>24</a:t>
            </a:fld>
            <a:endParaRPr lang="en-GB"/>
          </a:p>
        </p:txBody>
      </p:sp>
    </p:spTree>
    <p:extLst>
      <p:ext uri="{BB962C8B-B14F-4D97-AF65-F5344CB8AC3E}">
        <p14:creationId xmlns:p14="http://schemas.microsoft.com/office/powerpoint/2010/main" val="33846910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Proponents argue that personal behaviors such as diet, exercise, smoking, and alcohol use largely determine health outcomes and that empowering individuals can improve public health.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25</a:t>
            </a:fld>
            <a:endParaRPr lang="en-GB"/>
          </a:p>
        </p:txBody>
      </p:sp>
    </p:spTree>
    <p:extLst>
      <p:ext uri="{BB962C8B-B14F-4D97-AF65-F5344CB8AC3E}">
        <p14:creationId xmlns:p14="http://schemas.microsoft.com/office/powerpoint/2010/main" val="24165286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Opponents highlight the impact of social determinants like poverty, education, and housing, emphasizing that systemic inequalities shape health more than individual choices.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26</a:t>
            </a:fld>
            <a:endParaRPr lang="en-GB"/>
          </a:p>
        </p:txBody>
      </p:sp>
    </p:spTree>
    <p:extLst>
      <p:ext uri="{BB962C8B-B14F-4D97-AF65-F5344CB8AC3E}">
        <p14:creationId xmlns:p14="http://schemas.microsoft.com/office/powerpoint/2010/main" val="4986415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This slide invites students to engage thoughtfully with both perspectives, fostering dialogue to deepen understanding of complex public health issues in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27</a:t>
            </a:fld>
            <a:endParaRPr lang="en-GB"/>
          </a:p>
        </p:txBody>
      </p:sp>
    </p:spTree>
    <p:extLst>
      <p:ext uri="{BB962C8B-B14F-4D97-AF65-F5344CB8AC3E}">
        <p14:creationId xmlns:p14="http://schemas.microsoft.com/office/powerpoint/2010/main" val="1007331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Public health in Wales is shaped by a complex interplay of determinants, priorities, and inequalities. Addressing these challenges requires multifaceted strategies, community engagement, and ongoing dialogue.</a:t>
            </a:r>
          </a:p>
        </p:txBody>
      </p:sp>
      <p:sp>
        <p:nvSpPr>
          <p:cNvPr id="4" name="Slide Number Placeholder 3"/>
          <p:cNvSpPr>
            <a:spLocks noGrp="1"/>
          </p:cNvSpPr>
          <p:nvPr>
            <p:ph type="sldNum" sz="quarter" idx="5"/>
          </p:nvPr>
        </p:nvSpPr>
        <p:spPr/>
        <p:txBody>
          <a:bodyPr/>
          <a:lstStyle/>
          <a:p>
            <a:fld id="{5BE78A2A-987E-4FAD-AEB3-D495A935198F}" type="slidenum">
              <a:rPr lang="en-GB" smtClean="0"/>
              <a:t>28</a:t>
            </a:fld>
            <a:endParaRPr lang="en-GB"/>
          </a:p>
        </p:txBody>
      </p:sp>
    </p:spTree>
    <p:extLst>
      <p:ext uri="{BB962C8B-B14F-4D97-AF65-F5344CB8AC3E}">
        <p14:creationId xmlns:p14="http://schemas.microsoft.com/office/powerpoint/2010/main" val="1063828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D549-D4F3-7918-71C4-688807E2C6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2B85F3-2BA4-855F-870F-0079E58D51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3FB51C-2EC5-2C72-2C20-C453A4E3D0E5}"/>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5" name="Footer Placeholder 4">
            <a:extLst>
              <a:ext uri="{FF2B5EF4-FFF2-40B4-BE49-F238E27FC236}">
                <a16:creationId xmlns:a16="http://schemas.microsoft.com/office/drawing/2014/main" id="{7915B7DD-AB35-DFAF-EF55-ABC96639A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1AE2A-E61D-1A77-4ABC-BA88375A9E9D}"/>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567195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931E4-6A02-1ADD-E0AC-717AF212E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84FE32-026C-74BD-8EAE-B348F43893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2F4443-05EC-44FF-57B1-30B039058E45}"/>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5" name="Footer Placeholder 4">
            <a:extLst>
              <a:ext uri="{FF2B5EF4-FFF2-40B4-BE49-F238E27FC236}">
                <a16:creationId xmlns:a16="http://schemas.microsoft.com/office/drawing/2014/main" id="{4A101784-EEEE-6EB4-746B-72A6ADE4A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343964-831F-9554-B788-C62E26CF2076}"/>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80362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FE99F-06E8-6C23-3279-4DBB45D6E6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42A7A2-1032-E1CB-8E05-B0817A16CD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00CBE5-EE4B-8424-98E7-23115B49FD43}"/>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5" name="Footer Placeholder 4">
            <a:extLst>
              <a:ext uri="{FF2B5EF4-FFF2-40B4-BE49-F238E27FC236}">
                <a16:creationId xmlns:a16="http://schemas.microsoft.com/office/drawing/2014/main" id="{11B9504D-9663-5D8D-5E86-651FC4EE7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5CAA8E-D047-37C3-DAF8-3146133A3339}"/>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3736055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B8BCE-983C-C4AA-02B9-99F1E10219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DF246E-D49D-4CD6-0AD2-636BF950CB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2265F1-19F5-4FF6-3B6D-0A11321279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13E0FB-C6F1-B695-84F3-DA182E2024C1}"/>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6" name="Footer Placeholder 5">
            <a:extLst>
              <a:ext uri="{FF2B5EF4-FFF2-40B4-BE49-F238E27FC236}">
                <a16:creationId xmlns:a16="http://schemas.microsoft.com/office/drawing/2014/main" id="{1C90B03D-8D47-D38A-4113-015B6DCCD7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5ACFB-8178-D80A-071A-A0B34428ECC1}"/>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740261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3490-4972-4A38-AFF4-903B7EA1A4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C30EA8-4915-F7DC-AF83-02748053A6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3A373A-F063-649C-686C-57024C2489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87F5ED-FA4D-608F-31CD-803C149214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B68CCD-FE68-F4D4-D41D-C2EEAE0339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5C4CDF-4421-24D8-347F-3048C03E23D2}"/>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8" name="Footer Placeholder 7">
            <a:extLst>
              <a:ext uri="{FF2B5EF4-FFF2-40B4-BE49-F238E27FC236}">
                <a16:creationId xmlns:a16="http://schemas.microsoft.com/office/drawing/2014/main" id="{4BFD22E1-D35F-E82A-5E53-6CAB564283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C5B177-0DCA-CDA2-731A-730AE46CB401}"/>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414548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A7D8-4A88-2ACB-46D4-885D027E1B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42078F-82BC-8067-F056-90379DC66747}"/>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4" name="Footer Placeholder 3">
            <a:extLst>
              <a:ext uri="{FF2B5EF4-FFF2-40B4-BE49-F238E27FC236}">
                <a16:creationId xmlns:a16="http://schemas.microsoft.com/office/drawing/2014/main" id="{FC16EDD2-48BA-169E-2A39-5C0C7782A9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658672-6047-D60F-97A3-252A3FABC182}"/>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750503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729C72-D524-763E-58A5-222478DC8019}"/>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3" name="Footer Placeholder 2">
            <a:extLst>
              <a:ext uri="{FF2B5EF4-FFF2-40B4-BE49-F238E27FC236}">
                <a16:creationId xmlns:a16="http://schemas.microsoft.com/office/drawing/2014/main" id="{18738D15-A167-CDDF-0CB9-70B8D7C365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528559-CAD7-D76A-3570-7ED2E18395A3}"/>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647941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160B3-E711-A96C-AC85-697F11C17D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93B0E8-E188-F6E7-47C2-EFE2D25438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8CC4F5-20DD-F909-2297-8C78FEE6C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927D6A-9687-4C2B-4D67-3FA25F9ED154}"/>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6" name="Footer Placeholder 5">
            <a:extLst>
              <a:ext uri="{FF2B5EF4-FFF2-40B4-BE49-F238E27FC236}">
                <a16:creationId xmlns:a16="http://schemas.microsoft.com/office/drawing/2014/main" id="{9496EEB4-8D09-3CF9-BA19-5552BD66F2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717202-AEA5-7EC1-B023-B8C88ABD47E3}"/>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667863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5EA35-46AE-AE2B-01B6-129BD4BE01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265E72-FEF4-F3FC-F08E-4B09FECB4E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6DF7FE-4162-E2C2-174B-FF0DFAF78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8A9B73-BB78-DAD4-61F8-C3EC6C72390A}"/>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6" name="Footer Placeholder 5">
            <a:extLst>
              <a:ext uri="{FF2B5EF4-FFF2-40B4-BE49-F238E27FC236}">
                <a16:creationId xmlns:a16="http://schemas.microsoft.com/office/drawing/2014/main" id="{BF05B9A7-AF1F-1E0B-DAA8-8B4C8C5EC6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979AE0-6CF5-F4D7-F34E-0FCC9B91E45F}"/>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758989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02E2-77CB-7E5C-22F9-5DF1B0812D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42CE1C-C3F3-630C-87A1-9C6F547D1A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C6FF0-8415-A501-2B08-5767598C862C}"/>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5" name="Footer Placeholder 4">
            <a:extLst>
              <a:ext uri="{FF2B5EF4-FFF2-40B4-BE49-F238E27FC236}">
                <a16:creationId xmlns:a16="http://schemas.microsoft.com/office/drawing/2014/main" id="{93403590-F28C-07C1-6DC7-82CEE74120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79954-FBA1-3AE1-8391-5D090DCDD673}"/>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54408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27E60E-2722-F7A3-794F-DA6F34AFB9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0FEC3D-C836-12EF-AAC3-2D24945B1B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3B0449-B7AA-6DFB-9536-D96F1E688780}"/>
              </a:ext>
            </a:extLst>
          </p:cNvPr>
          <p:cNvSpPr>
            <a:spLocks noGrp="1"/>
          </p:cNvSpPr>
          <p:nvPr>
            <p:ph type="dt" sz="half" idx="10"/>
          </p:nvPr>
        </p:nvSpPr>
        <p:spPr/>
        <p:txBody>
          <a:bodyPr/>
          <a:lstStyle/>
          <a:p>
            <a:fld id="{249018BD-94B5-4E32-A7F3-EE1CFCF7A2B3}" type="datetimeFigureOut">
              <a:rPr lang="en-GB" smtClean="0"/>
              <a:t>21/10/2025</a:t>
            </a:fld>
            <a:endParaRPr lang="en-GB"/>
          </a:p>
        </p:txBody>
      </p:sp>
      <p:sp>
        <p:nvSpPr>
          <p:cNvPr id="5" name="Footer Placeholder 4">
            <a:extLst>
              <a:ext uri="{FF2B5EF4-FFF2-40B4-BE49-F238E27FC236}">
                <a16:creationId xmlns:a16="http://schemas.microsoft.com/office/drawing/2014/main" id="{336622C5-62CC-EA27-60CE-581D31191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80A4B-B2FC-48AC-7206-4C07FAA50E8E}"/>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044959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10/21/2025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42205621"/>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10/21/2025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82883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10/21/2025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694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10/21/2025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02776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10/21/2025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32730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10/21/2025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33643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10/21/2025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87942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2BDC70-D0A8-8518-93D5-9FAE907C7B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A03AA5-EE55-A497-CE2D-44EBC6D25E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9DBF4-0EE3-737D-B3DE-122050E142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9018BD-94B5-4E32-A7F3-EE1CFCF7A2B3}" type="datetimeFigureOut">
              <a:rPr lang="en-GB" smtClean="0"/>
              <a:t>21/10/2025</a:t>
            </a:fld>
            <a:endParaRPr lang="en-GB"/>
          </a:p>
        </p:txBody>
      </p:sp>
      <p:sp>
        <p:nvSpPr>
          <p:cNvPr id="5" name="Footer Placeholder 4">
            <a:extLst>
              <a:ext uri="{FF2B5EF4-FFF2-40B4-BE49-F238E27FC236}">
                <a16:creationId xmlns:a16="http://schemas.microsoft.com/office/drawing/2014/main" id="{D344F57F-8999-FDDD-D70F-A38C7DC0F1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A1C09B6-C624-35FD-0B5B-FA70AA368D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8C0B4A-F94E-4DD4-9389-218972362690}" type="slidenum">
              <a:rPr lang="en-GB" smtClean="0"/>
              <a:t>‹#›</a:t>
            </a:fld>
            <a:endParaRPr lang="en-GB"/>
          </a:p>
        </p:txBody>
      </p:sp>
    </p:spTree>
    <p:extLst>
      <p:ext uri="{BB962C8B-B14F-4D97-AF65-F5344CB8AC3E}">
        <p14:creationId xmlns:p14="http://schemas.microsoft.com/office/powerpoint/2010/main" val="2986783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1766BF-4578-C9F8-8D97-5AE364A4A8B7}"/>
              </a:ext>
            </a:extLst>
          </p:cNvPr>
          <p:cNvSpPr>
            <a:spLocks noGrp="1"/>
          </p:cNvSpPr>
          <p:nvPr>
            <p:ph type="ctrTitle"/>
          </p:nvPr>
        </p:nvSpPr>
        <p:spPr>
          <a:xfrm>
            <a:off x="4038600" y="1939159"/>
            <a:ext cx="7644627" cy="2751086"/>
          </a:xfrm>
        </p:spPr>
        <p:txBody>
          <a:bodyPr>
            <a:normAutofit/>
          </a:bodyPr>
          <a:lstStyle/>
          <a:p>
            <a:pPr algn="r"/>
            <a:r>
              <a:rPr lang="en-GB" sz="4700" dirty="0"/>
              <a:t>Public Health and Wellbeing in Wales: Determinants, Priorities, Campaigns, and Inequalities</a:t>
            </a:r>
          </a:p>
        </p:txBody>
      </p:sp>
      <p:sp>
        <p:nvSpPr>
          <p:cNvPr id="3" name="Subtitle 2">
            <a:extLst>
              <a:ext uri="{FF2B5EF4-FFF2-40B4-BE49-F238E27FC236}">
                <a16:creationId xmlns:a16="http://schemas.microsoft.com/office/drawing/2014/main" id="{3DB0C5AC-CFCE-9EBC-C4BF-E27A61025693}"/>
              </a:ext>
            </a:extLst>
          </p:cNvPr>
          <p:cNvSpPr>
            <a:spLocks noGrp="1"/>
          </p:cNvSpPr>
          <p:nvPr>
            <p:ph type="subTitle" idx="1"/>
          </p:nvPr>
        </p:nvSpPr>
        <p:spPr>
          <a:xfrm>
            <a:off x="4038600" y="4782320"/>
            <a:ext cx="7644627" cy="1329443"/>
          </a:xfrm>
        </p:spPr>
        <p:txBody>
          <a:bodyPr>
            <a:normAutofit/>
          </a:bodyPr>
          <a:lstStyle/>
          <a:p>
            <a:pPr algn="r"/>
            <a:r>
              <a:rPr lang="en-GB"/>
              <a:t>Examining key health factors and challenges in Wales</a:t>
            </a:r>
          </a:p>
        </p:txBody>
      </p:sp>
    </p:spTree>
    <p:extLst>
      <p:ext uri="{BB962C8B-B14F-4D97-AF65-F5344CB8AC3E}">
        <p14:creationId xmlns:p14="http://schemas.microsoft.com/office/powerpoint/2010/main" val="280287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3C611-DA3E-A43B-4B04-4F72D9210991}"/>
              </a:ext>
            </a:extLst>
          </p:cNvPr>
          <p:cNvSpPr>
            <a:spLocks noGrp="1"/>
          </p:cNvSpPr>
          <p:nvPr>
            <p:ph type="title"/>
          </p:nvPr>
        </p:nvSpPr>
        <p:spPr>
          <a:xfrm>
            <a:off x="793661" y="386930"/>
            <a:ext cx="11398337" cy="1298448"/>
          </a:xfrm>
        </p:spPr>
        <p:txBody>
          <a:bodyPr anchor="b">
            <a:normAutofit fontScale="90000"/>
          </a:bodyPr>
          <a:lstStyle/>
          <a:p>
            <a:r>
              <a:rPr lang="en-GB" dirty="0"/>
              <a:t>What are your thoughts on the following statement?</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090CE4-86D6-BEF2-9089-6D2739F4C813}"/>
              </a:ext>
            </a:extLst>
          </p:cNvPr>
          <p:cNvSpPr>
            <a:spLocks noGrp="1"/>
          </p:cNvSpPr>
          <p:nvPr>
            <p:ph idx="1"/>
          </p:nvPr>
        </p:nvSpPr>
        <p:spPr>
          <a:xfrm>
            <a:off x="163466" y="1816784"/>
            <a:ext cx="5932534" cy="3639450"/>
          </a:xfrm>
        </p:spPr>
        <p:txBody>
          <a:bodyPr anchor="ctr">
            <a:normAutofit fontScale="85000" lnSpcReduction="10000"/>
          </a:bodyPr>
          <a:lstStyle/>
          <a:p>
            <a:pPr marL="0" indent="0">
              <a:buNone/>
            </a:pPr>
            <a:endParaRPr lang="en-GB" sz="5200" dirty="0"/>
          </a:p>
          <a:p>
            <a:pPr marL="0" indent="0">
              <a:buNone/>
            </a:pPr>
            <a:r>
              <a:rPr lang="en-GB" sz="5200" i="1" dirty="0"/>
              <a:t>“People are primarily responsible for their own health.”</a:t>
            </a:r>
          </a:p>
          <a:p>
            <a:pPr marL="0" indent="0">
              <a:buNone/>
            </a:pPr>
            <a:endParaRPr lang="en-GB" sz="2000" dirty="0"/>
          </a:p>
          <a:p>
            <a:pPr marL="0" indent="0">
              <a:buNone/>
            </a:pPr>
            <a:endParaRPr lang="en-GB" sz="2000" dirty="0"/>
          </a:p>
          <a:p>
            <a:pPr marL="0" indent="0">
              <a:buNone/>
            </a:pPr>
            <a:r>
              <a:rPr lang="en-GB" sz="3500" dirty="0"/>
              <a:t>You will need to justify your views.</a:t>
            </a:r>
          </a:p>
        </p:txBody>
      </p:sp>
      <p:pic>
        <p:nvPicPr>
          <p:cNvPr id="1026" name="Picture 2" descr="International Debate Education ...">
            <a:extLst>
              <a:ext uri="{FF2B5EF4-FFF2-40B4-BE49-F238E27FC236}">
                <a16:creationId xmlns:a16="http://schemas.microsoft.com/office/drawing/2014/main" id="{18F4D658-94FA-062B-B60D-2133439F7E6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912646"/>
            <a:ext cx="5150277" cy="2857462"/>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748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F8185-1D72-7445-5312-F6ADDCCF5485}"/>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kern="1200">
                <a:solidFill>
                  <a:srgbClr val="FFFFFF"/>
                </a:solidFill>
                <a:latin typeface="+mj-lt"/>
                <a:ea typeface="+mj-ea"/>
                <a:cs typeface="+mj-cs"/>
              </a:rPr>
              <a:t>Today's Discussion Points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E26A066-9985-9250-91E6-CCB8F12D0EA0}"/>
              </a:ext>
            </a:extLst>
          </p:cNvPr>
          <p:cNvSpPr>
            <a:spLocks noGrp="1"/>
          </p:cNvSpPr>
          <p:nvPr>
            <p:ph sz="quarter" idx="13"/>
            <p:extLst>
              <p:ext uri="{E7BDC344-281C-4309-B0C6-D0EE65EED2A8}">
                <p202:designPr xmlns:p202="http://schemas.microsoft.com/office/powerpoint/2020/02/main">
                  <p202:designTagLst>
                    <p202:designTag name="ARCH:1:CLS" val="BulletedText"/>
                  </p202:designTagLst>
                </p202:designPr>
              </p:ext>
            </p:extLst>
          </p:nvPr>
        </p:nvSpPr>
        <p:spPr>
          <a:xfrm>
            <a:off x="4447308" y="591344"/>
            <a:ext cx="6906491" cy="5585619"/>
          </a:xfrm>
        </p:spPr>
        <p:txBody>
          <a:bodyPr vert="horz" lIns="91440" tIns="45720" rIns="91440" bIns="45720" rtlCol="0" anchor="ctr">
            <a:normAutofit/>
          </a:bodyPr>
          <a:lstStyle/>
          <a:p>
            <a:pPr indent="-228600">
              <a:buFont typeface="Arial" panose="020B0604020202020204" pitchFamily="34" charset="0"/>
              <a:buChar char="•"/>
            </a:pPr>
            <a:r>
              <a:rPr lang="en-US" dirty="0"/>
              <a:t>Key Determinants of Health in Wales</a:t>
            </a:r>
          </a:p>
          <a:p>
            <a:pPr indent="-228600">
              <a:buFont typeface="Arial" panose="020B0604020202020204" pitchFamily="34" charset="0"/>
              <a:buChar char="•"/>
            </a:pPr>
            <a:r>
              <a:rPr lang="en-US" dirty="0"/>
              <a:t>Welsh Health Priorities and Challenges</a:t>
            </a:r>
          </a:p>
          <a:p>
            <a:pPr indent="-228600">
              <a:buFont typeface="Arial" panose="020B0604020202020204" pitchFamily="34" charset="0"/>
              <a:buChar char="•"/>
            </a:pPr>
            <a:r>
              <a:rPr lang="en-US" dirty="0"/>
              <a:t>Public Health Wales Campaigns and Initiatives</a:t>
            </a:r>
          </a:p>
          <a:p>
            <a:pPr indent="-228600">
              <a:buFont typeface="Arial" panose="020B0604020202020204" pitchFamily="34" charset="0"/>
              <a:buChar char="•"/>
            </a:pPr>
            <a:r>
              <a:rPr lang="en-US" dirty="0"/>
              <a:t>Rurality, Poverty, and Health Inequalities in Wales</a:t>
            </a:r>
          </a:p>
        </p:txBody>
      </p:sp>
    </p:spTree>
    <p:extLst>
      <p:ext uri="{BB962C8B-B14F-4D97-AF65-F5344CB8AC3E}">
        <p14:creationId xmlns:p14="http://schemas.microsoft.com/office/powerpoint/2010/main" val="35853183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C5AC85-7584-CE1E-3FE4-8AEE73851D28}"/>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kern="1200">
                <a:solidFill>
                  <a:schemeClr val="tx1"/>
                </a:solidFill>
                <a:latin typeface="+mj-lt"/>
                <a:ea typeface="+mj-ea"/>
                <a:cs typeface="+mj-cs"/>
              </a:rPr>
              <a:t>Key Determinants of Health in Wales</a:t>
            </a:r>
          </a:p>
        </p:txBody>
      </p:sp>
      <p:sp>
        <p:nvSpPr>
          <p:cNvPr id="7" name="Text Placeholder 2">
            <a:extLst>
              <a:ext uri="{FF2B5EF4-FFF2-40B4-BE49-F238E27FC236}">
                <a16:creationId xmlns:a16="http://schemas.microsoft.com/office/drawing/2014/main" id="{F301379F-BB0F-9A55-5194-8EF71B78E9DC}"/>
              </a:ext>
            </a:extLst>
          </p:cNvPr>
          <p:cNvSpPr>
            <a:spLocks noGrp="1"/>
          </p:cNvSpPr>
          <p:nvPr>
            <p:ph type="body" idx="1"/>
          </p:nvPr>
        </p:nvSpPr>
        <p:spPr>
          <a:xfrm>
            <a:off x="4038600" y="4782321"/>
            <a:ext cx="7565571" cy="1189040"/>
          </a:xfrm>
        </p:spPr>
        <p:txBody>
          <a:bodyPr vert="horz" lIns="91440" tIns="45720" rIns="91440" bIns="45720" rtlCol="0">
            <a:normAutofit/>
          </a:bodyPr>
          <a:lstStyle/>
          <a:p>
            <a:pPr algn="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35504064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4816B-9AD5-1938-379D-7C7CDA90330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000" b="0"/>
              <a:t>Social Factors Influencing Public Health</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69B8B0-85F1-45EA-9765-DB4AA921320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2" y="2071315"/>
            <a:ext cx="7103165" cy="4198855"/>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Impact of Education on Health</a:t>
            </a:r>
          </a:p>
          <a:p>
            <a:pPr marL="0" lvl="1" indent="0">
              <a:spcBef>
                <a:spcPts val="1000"/>
              </a:spcBef>
              <a:spcAft>
                <a:spcPts val="600"/>
              </a:spcAft>
              <a:buFont typeface="Arial" panose="020B0604020202020204" pitchFamily="34" charset="0"/>
              <a:buNone/>
            </a:pPr>
            <a:r>
              <a:rPr lang="en-US" sz="2000" dirty="0"/>
              <a:t>Education influences health literacy and behaviors, improving overall health outcomes in communities.</a:t>
            </a:r>
          </a:p>
          <a:p>
            <a:pPr marL="0" indent="0">
              <a:spcBef>
                <a:spcPts val="2500"/>
              </a:spcBef>
              <a:spcAft>
                <a:spcPts val="600"/>
              </a:spcAft>
              <a:buFont typeface="Arial" panose="020B0604020202020204" pitchFamily="34" charset="0"/>
              <a:buNone/>
            </a:pPr>
            <a:r>
              <a:rPr lang="en-US" sz="2000" b="1" dirty="0"/>
              <a:t>Role of Community Networks</a:t>
            </a:r>
          </a:p>
          <a:p>
            <a:pPr marL="0" lvl="1" indent="0">
              <a:spcBef>
                <a:spcPts val="1000"/>
              </a:spcBef>
              <a:spcAft>
                <a:spcPts val="600"/>
              </a:spcAft>
              <a:buFont typeface="Arial" panose="020B0604020202020204" pitchFamily="34" charset="0"/>
              <a:buNone/>
            </a:pPr>
            <a:r>
              <a:rPr lang="en-US" sz="2000" dirty="0"/>
              <a:t>Strong community networks provide support systems that enhance wellbeing and access to resources.</a:t>
            </a:r>
          </a:p>
          <a:p>
            <a:pPr marL="0" indent="0">
              <a:spcBef>
                <a:spcPts val="2500"/>
              </a:spcBef>
              <a:spcAft>
                <a:spcPts val="600"/>
              </a:spcAft>
              <a:buFont typeface="Arial" panose="020B0604020202020204" pitchFamily="34" charset="0"/>
              <a:buNone/>
            </a:pPr>
            <a:r>
              <a:rPr lang="en-US" sz="2000" b="1" dirty="0"/>
              <a:t>Social Support and Healthcare Access</a:t>
            </a:r>
          </a:p>
          <a:p>
            <a:pPr marL="0" lvl="1" indent="0">
              <a:spcBef>
                <a:spcPts val="1000"/>
              </a:spcBef>
              <a:spcAft>
                <a:spcPts val="600"/>
              </a:spcAft>
              <a:buFont typeface="Arial" panose="020B0604020202020204" pitchFamily="34" charset="0"/>
              <a:buNone/>
            </a:pPr>
            <a:r>
              <a:rPr lang="en-US" sz="2000" dirty="0"/>
              <a:t>Social support facilitates access to healthcare services, reducing health disparities in regions like Wales.</a:t>
            </a:r>
          </a:p>
        </p:txBody>
      </p:sp>
      <p:pic>
        <p:nvPicPr>
          <p:cNvPr id="4" name="Content Placeholder 3" descr="Individual circle or globe on a white background made up of small human silhouette figures. Each figure is a different color one would find in a rainbow. Could also symbolize gay pride.">
            <a:extLst>
              <a:ext uri="{FF2B5EF4-FFF2-40B4-BE49-F238E27FC236}">
                <a16:creationId xmlns:a16="http://schemas.microsoft.com/office/drawing/2014/main" id="{4AA2E803-EF77-4993-8066-80C9E75B950D}"/>
              </a:ext>
            </a:extLst>
          </p:cNvPr>
          <p:cNvPicPr>
            <a:picLocks noGrp="1" noChangeAspect="1"/>
          </p:cNvPicPr>
          <p:nvPr>
            <p:ph type="pic" sz="quarter" idx="13"/>
          </p:nvPr>
        </p:nvPicPr>
        <p:blipFill>
          <a:blip r:embed="rId3"/>
          <a:srcRect l="17740" r="18044"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28980391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0E8A09-4A94-6F6B-6D2C-21DAEC07198C}"/>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000" b="0"/>
              <a:t>Economic Determinants and Their Impact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6CAEBC2-DF79-4E85-8680-5497F1CF1778}"/>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rmAutofit lnSpcReduction="10000"/>
          </a:bodyPr>
          <a:lstStyle/>
          <a:p>
            <a:pPr marL="0" indent="0">
              <a:spcBef>
                <a:spcPts val="2500"/>
              </a:spcBef>
              <a:spcAft>
                <a:spcPts val="600"/>
              </a:spcAft>
              <a:buFont typeface="Arial" panose="020B0604020202020204" pitchFamily="34" charset="0"/>
              <a:buNone/>
            </a:pPr>
            <a:r>
              <a:rPr lang="en-US" sz="2000" b="1" dirty="0"/>
              <a:t>Income and Health Access</a:t>
            </a:r>
          </a:p>
          <a:p>
            <a:pPr marL="0" lvl="1" indent="0">
              <a:spcBef>
                <a:spcPts val="1000"/>
              </a:spcBef>
              <a:spcAft>
                <a:spcPts val="600"/>
              </a:spcAft>
              <a:buFont typeface="Arial" panose="020B0604020202020204" pitchFamily="34" charset="0"/>
              <a:buNone/>
            </a:pPr>
            <a:r>
              <a:rPr lang="en-US" sz="2000" dirty="0"/>
              <a:t>Income levels influence individuals' ability to access healthcare and healthy living resources.</a:t>
            </a:r>
          </a:p>
          <a:p>
            <a:pPr marL="0" indent="0">
              <a:spcBef>
                <a:spcPts val="2500"/>
              </a:spcBef>
              <a:spcAft>
                <a:spcPts val="600"/>
              </a:spcAft>
              <a:buFont typeface="Arial" panose="020B0604020202020204" pitchFamily="34" charset="0"/>
              <a:buNone/>
            </a:pPr>
            <a:r>
              <a:rPr lang="en-US" sz="2000" b="1" dirty="0"/>
              <a:t>Employment and Wellbeing</a:t>
            </a:r>
          </a:p>
          <a:p>
            <a:pPr marL="0" lvl="1" indent="0">
              <a:spcBef>
                <a:spcPts val="1000"/>
              </a:spcBef>
              <a:spcAft>
                <a:spcPts val="600"/>
              </a:spcAft>
              <a:buFont typeface="Arial" panose="020B0604020202020204" pitchFamily="34" charset="0"/>
              <a:buNone/>
            </a:pPr>
            <a:r>
              <a:rPr lang="en-US" sz="2000" dirty="0"/>
              <a:t>Employment status affects economic security and overall health outcomes in communities.</a:t>
            </a:r>
          </a:p>
          <a:p>
            <a:pPr marL="0" indent="0">
              <a:spcBef>
                <a:spcPts val="2500"/>
              </a:spcBef>
              <a:spcAft>
                <a:spcPts val="600"/>
              </a:spcAft>
              <a:buFont typeface="Arial" panose="020B0604020202020204" pitchFamily="34" charset="0"/>
              <a:buNone/>
            </a:pPr>
            <a:r>
              <a:rPr lang="en-US" sz="2000" b="1" dirty="0"/>
              <a:t>Economic Disparities Challenge</a:t>
            </a:r>
          </a:p>
          <a:p>
            <a:pPr marL="0" lvl="1" indent="0">
              <a:spcBef>
                <a:spcPts val="1000"/>
              </a:spcBef>
              <a:spcAft>
                <a:spcPts val="600"/>
              </a:spcAft>
              <a:buFont typeface="Arial" panose="020B0604020202020204" pitchFamily="34" charset="0"/>
              <a:buNone/>
            </a:pPr>
            <a:r>
              <a:rPr lang="en-US" sz="2000" dirty="0"/>
              <a:t>Economic inequalities continue to challenge public health improvements in Wales</a:t>
            </a:r>
            <a:r>
              <a:rPr lang="en-US" sz="1400" dirty="0"/>
              <a:t>.</a:t>
            </a:r>
          </a:p>
        </p:txBody>
      </p:sp>
      <p:pic>
        <p:nvPicPr>
          <p:cNvPr id="4" name="Content Placeholder 3" descr="Global team">
            <a:extLst>
              <a:ext uri="{FF2B5EF4-FFF2-40B4-BE49-F238E27FC236}">
                <a16:creationId xmlns:a16="http://schemas.microsoft.com/office/drawing/2014/main" id="{085FA0CA-3CAC-47B3-A25E-4B147097B483}"/>
              </a:ext>
            </a:extLst>
          </p:cNvPr>
          <p:cNvPicPr>
            <a:picLocks noGrp="1" noChangeAspect="1"/>
          </p:cNvPicPr>
          <p:nvPr>
            <p:ph type="pic" sz="quarter" idx="13"/>
          </p:nvPr>
        </p:nvPicPr>
        <p:blipFill>
          <a:blip r:embed="rId3"/>
          <a:srcRect l="29422" r="6362"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29174967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Digital numbers art">
            <a:extLst>
              <a:ext uri="{FF2B5EF4-FFF2-40B4-BE49-F238E27FC236}">
                <a16:creationId xmlns:a16="http://schemas.microsoft.com/office/drawing/2014/main" id="{ABE466D7-1AAE-B3F9-9084-32EA4B55B819}"/>
              </a:ext>
            </a:extLst>
          </p:cNvPr>
          <p:cNvPicPr>
            <a:picLocks noChangeAspect="1"/>
          </p:cNvPicPr>
          <p:nvPr/>
        </p:nvPicPr>
        <p:blipFill>
          <a:blip r:embed="rId2">
            <a:alphaModFix amt="40000"/>
          </a:blip>
          <a:srcRect t="7865" b="786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963DF68-5E39-3494-2E3C-4A227154B2F7}"/>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4600">
                <a:ln w="22225">
                  <a:solidFill>
                    <a:schemeClr val="tx1"/>
                  </a:solidFill>
                  <a:miter lim="800000"/>
                </a:ln>
                <a:noFill/>
              </a:rPr>
              <a:t>Although rates of unemployment in Wales are lower than in the rest of the UK, economic inactivity his higher. </a:t>
            </a:r>
            <a:br>
              <a:rPr lang="en-US" sz="4600">
                <a:ln w="22225">
                  <a:solidFill>
                    <a:schemeClr val="tx1"/>
                  </a:solidFill>
                  <a:miter lim="800000"/>
                </a:ln>
                <a:noFill/>
              </a:rPr>
            </a:br>
            <a:r>
              <a:rPr lang="en-US" sz="4600">
                <a:ln w="22225">
                  <a:solidFill>
                    <a:schemeClr val="tx1"/>
                  </a:solidFill>
                  <a:miter lim="800000"/>
                </a:ln>
                <a:noFill/>
              </a:rPr>
              <a:t>What causes this?</a:t>
            </a:r>
          </a:p>
        </p:txBody>
      </p:sp>
    </p:spTree>
    <p:extLst>
      <p:ext uri="{BB962C8B-B14F-4D97-AF65-F5344CB8AC3E}">
        <p14:creationId xmlns:p14="http://schemas.microsoft.com/office/powerpoint/2010/main" val="358539422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8C6078-B9FC-62D3-82A6-AED0C1C0C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F9B0F-A327-F2AF-E796-68DCF7D3A46D}"/>
              </a:ext>
            </a:extLst>
          </p:cNvPr>
          <p:cNvSpPr>
            <a:spLocks noGrp="1"/>
          </p:cNvSpPr>
          <p:nvPr>
            <p:ph type="title"/>
          </p:nvPr>
        </p:nvSpPr>
        <p:spPr>
          <a:xfrm>
            <a:off x="753977" y="4989733"/>
            <a:ext cx="8278891" cy="1323867"/>
          </a:xfrm>
        </p:spPr>
        <p:txBody>
          <a:bodyPr vert="horz" lIns="91440" tIns="45720" rIns="91440" bIns="45720" rtlCol="0" anchor="b">
            <a:noAutofit/>
          </a:bodyPr>
          <a:lstStyle/>
          <a:p>
            <a:r>
              <a:rPr lang="en-US" sz="4000" b="1" kern="1200" dirty="0">
                <a:solidFill>
                  <a:schemeClr val="tx1"/>
                </a:solidFill>
                <a:latin typeface="+mj-lt"/>
                <a:ea typeface="+mj-ea"/>
                <a:cs typeface="+mj-cs"/>
              </a:rPr>
              <a:t>Causes of economic inactivity:</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The main issues in Wales:</a:t>
            </a:r>
            <a:br>
              <a:rPr lang="en-US" sz="4000" b="1" kern="1200" dirty="0">
                <a:solidFill>
                  <a:schemeClr val="tx1"/>
                </a:solidFill>
                <a:latin typeface="+mj-lt"/>
                <a:ea typeface="+mj-ea"/>
                <a:cs typeface="+mj-cs"/>
              </a:rPr>
            </a:br>
            <a:br>
              <a:rPr lang="en-US" sz="4000" b="1" kern="1200" dirty="0">
                <a:solidFill>
                  <a:schemeClr val="tx1"/>
                </a:solidFill>
                <a:latin typeface="+mj-lt"/>
                <a:ea typeface="+mj-ea"/>
                <a:cs typeface="+mj-cs"/>
              </a:rPr>
            </a:br>
            <a:r>
              <a:rPr lang="en-GB" sz="4000" b="1" dirty="0"/>
              <a:t>Long-term illness and disability</a:t>
            </a:r>
            <a:br>
              <a:rPr lang="en-GB" sz="4000" dirty="0"/>
            </a:br>
            <a:r>
              <a:rPr lang="en-GB" sz="4000" b="1" dirty="0"/>
              <a:t>Caring responsibilities and an aging population</a:t>
            </a:r>
            <a:br>
              <a:rPr lang="en-GB" sz="4000" dirty="0"/>
            </a:br>
            <a:r>
              <a:rPr lang="en-GB" sz="4000" b="1" dirty="0"/>
              <a:t>Weak local job markets and low demand in post-industrial regions</a:t>
            </a:r>
            <a:br>
              <a:rPr lang="en-GB" sz="4000" dirty="0"/>
            </a:br>
            <a:r>
              <a:rPr lang="en-GB" sz="4000" b="1" dirty="0"/>
              <a:t>Skills gaps and limited access to training or flexible work</a:t>
            </a:r>
            <a:br>
              <a:rPr lang="en-GB" sz="4000" dirty="0"/>
            </a:br>
            <a:endParaRPr lang="en-US" sz="4000" b="1" kern="1200" dirty="0">
              <a:solidFill>
                <a:schemeClr val="tx1"/>
              </a:solidFill>
              <a:latin typeface="+mj-lt"/>
              <a:ea typeface="+mj-ea"/>
              <a:cs typeface="+mj-cs"/>
            </a:endParaRPr>
          </a:p>
        </p:txBody>
      </p:sp>
      <p:graphicFrame>
        <p:nvGraphicFramePr>
          <p:cNvPr id="12" name="Content Placeholder 3">
            <a:extLst>
              <a:ext uri="{FF2B5EF4-FFF2-40B4-BE49-F238E27FC236}">
                <a16:creationId xmlns:a16="http://schemas.microsoft.com/office/drawing/2014/main" id="{B3AE8FE9-2604-FBDC-941F-240161E9FD95}"/>
              </a:ext>
            </a:extLst>
          </p:cNvPr>
          <p:cNvGraphicFramePr>
            <a:graphicFrameLocks noGrp="1"/>
          </p:cNvGraphicFramePr>
          <p:nvPr>
            <p:ph sz="quarter" idx="14"/>
            <p:extLst>
              <p:ext uri="{D42A27DB-BD31-4B8C-83A1-F6EECF244321}">
                <p14:modId xmlns:p14="http://schemas.microsoft.com/office/powerpoint/2010/main" val="3505658863"/>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1952481" y="2495774"/>
          <a:ext cx="8278892" cy="3273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541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4D01BBD-1BA0-F88E-79EA-88950432A8A0}"/>
              </a:ext>
            </a:extLst>
          </p:cNvPr>
          <p:cNvGrpSpPr/>
          <p:nvPr/>
        </p:nvGrpSpPr>
        <p:grpSpPr>
          <a:xfrm>
            <a:off x="2178976" y="481913"/>
            <a:ext cx="2719027" cy="229045"/>
            <a:chOff x="0" y="0"/>
            <a:chExt cx="2587153" cy="327342"/>
          </a:xfrm>
        </p:grpSpPr>
        <p:sp>
          <p:nvSpPr>
            <p:cNvPr id="21" name="Rectangle 20">
              <a:extLst>
                <a:ext uri="{FF2B5EF4-FFF2-40B4-BE49-F238E27FC236}">
                  <a16:creationId xmlns:a16="http://schemas.microsoft.com/office/drawing/2014/main" id="{F06E6B4C-5CBC-5AEC-67A6-CBAC9E14F9E1}"/>
                </a:ext>
              </a:extLst>
            </p:cNvPr>
            <p:cNvSpPr/>
            <p:nvPr/>
          </p:nvSpPr>
          <p:spPr>
            <a:xfrm>
              <a:off x="0" y="0"/>
              <a:ext cx="2587153" cy="32734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sz="2400" b="1"/>
            </a:p>
          </p:txBody>
        </p:sp>
        <p:sp>
          <p:nvSpPr>
            <p:cNvPr id="22" name="TextBox 21">
              <a:extLst>
                <a:ext uri="{FF2B5EF4-FFF2-40B4-BE49-F238E27FC236}">
                  <a16:creationId xmlns:a16="http://schemas.microsoft.com/office/drawing/2014/main" id="{DF3109CA-F37A-F3D8-22DC-08D56639C0FA}"/>
                </a:ext>
              </a:extLst>
            </p:cNvPr>
            <p:cNvSpPr txBox="1"/>
            <p:nvPr/>
          </p:nvSpPr>
          <p:spPr>
            <a:xfrm>
              <a:off x="0" y="0"/>
              <a:ext cx="2587153" cy="32734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GB" sz="2000" b="1" kern="1200" dirty="0"/>
                <a:t>Health and disability​</a:t>
              </a:r>
              <a:endParaRPr lang="en-US" sz="2000" b="1" kern="1200" dirty="0"/>
            </a:p>
          </p:txBody>
        </p:sp>
      </p:grpSp>
      <p:grpSp>
        <p:nvGrpSpPr>
          <p:cNvPr id="6" name="Group 5">
            <a:extLst>
              <a:ext uri="{FF2B5EF4-FFF2-40B4-BE49-F238E27FC236}">
                <a16:creationId xmlns:a16="http://schemas.microsoft.com/office/drawing/2014/main" id="{AFF626D8-585C-8321-11A4-D9786E91D366}"/>
              </a:ext>
            </a:extLst>
          </p:cNvPr>
          <p:cNvGrpSpPr/>
          <p:nvPr/>
        </p:nvGrpSpPr>
        <p:grpSpPr>
          <a:xfrm>
            <a:off x="2178976" y="1595634"/>
            <a:ext cx="2719027" cy="2061408"/>
            <a:chOff x="0" y="327342"/>
            <a:chExt cx="2587153" cy="2946083"/>
          </a:xfrm>
        </p:grpSpPr>
        <p:sp>
          <p:nvSpPr>
            <p:cNvPr id="19" name="Rectangle 18">
              <a:extLst>
                <a:ext uri="{FF2B5EF4-FFF2-40B4-BE49-F238E27FC236}">
                  <a16:creationId xmlns:a16="http://schemas.microsoft.com/office/drawing/2014/main" id="{D6813B50-C5EB-61FD-1005-F899379DB13A}"/>
                </a:ext>
              </a:extLst>
            </p:cNvPr>
            <p:cNvSpPr/>
            <p:nvPr/>
          </p:nvSpPr>
          <p:spPr>
            <a:xfrm>
              <a:off x="0" y="327342"/>
              <a:ext cx="2587153" cy="294608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sz="2400" b="1"/>
            </a:p>
          </p:txBody>
        </p:sp>
        <p:sp>
          <p:nvSpPr>
            <p:cNvPr id="20" name="TextBox 19">
              <a:extLst>
                <a:ext uri="{FF2B5EF4-FFF2-40B4-BE49-F238E27FC236}">
                  <a16:creationId xmlns:a16="http://schemas.microsoft.com/office/drawing/2014/main" id="{1F0E0B44-E370-A979-430A-51AE80AB6373}"/>
                </a:ext>
              </a:extLst>
            </p:cNvPr>
            <p:cNvSpPr txBox="1"/>
            <p:nvPr/>
          </p:nvSpPr>
          <p:spPr>
            <a:xfrm>
              <a:off x="0" y="327342"/>
              <a:ext cx="2587153" cy="294608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pPr>
              <a:r>
                <a:rPr lang="en-GB" sz="1600" b="1" kern="1200" dirty="0"/>
                <a:t>Long-term illness or disability is one of the most common reasons for inactivity, especially in developed economies.</a:t>
              </a:r>
              <a:endParaRPr lang="en-US" sz="1600" b="1" kern="1200" dirty="0"/>
            </a:p>
            <a:p>
              <a:pPr marL="0" lvl="0" indent="0" algn="l" defTabSz="533400">
                <a:lnSpc>
                  <a:spcPct val="100000"/>
                </a:lnSpc>
                <a:spcBef>
                  <a:spcPct val="0"/>
                </a:spcBef>
                <a:spcAft>
                  <a:spcPct val="35000"/>
                </a:spcAft>
                <a:buNone/>
              </a:pPr>
              <a:r>
                <a:rPr lang="en-GB" sz="1600" b="1" kern="1200" dirty="0"/>
                <a:t>Poor physical or mental health can make work difficult or impossible, and limited access to healthcare or workplace accommodations can worsen this.</a:t>
              </a:r>
            </a:p>
            <a:p>
              <a:pPr marL="0" lvl="0" indent="0" algn="l" defTabSz="533400">
                <a:lnSpc>
                  <a:spcPct val="100000"/>
                </a:lnSpc>
                <a:spcBef>
                  <a:spcPct val="0"/>
                </a:spcBef>
                <a:spcAft>
                  <a:spcPct val="35000"/>
                </a:spcAft>
                <a:buNone/>
              </a:pPr>
              <a:r>
                <a:rPr lang="en-GB" sz="1600" b="1" kern="1200" dirty="0"/>
                <a:t>Aging populations also contribute to more people leaving the workforce due to health issues.</a:t>
              </a:r>
            </a:p>
            <a:p>
              <a:pPr marL="0" lvl="0" indent="0" algn="l" defTabSz="533400">
                <a:lnSpc>
                  <a:spcPct val="100000"/>
                </a:lnSpc>
                <a:spcBef>
                  <a:spcPct val="0"/>
                </a:spcBef>
                <a:spcAft>
                  <a:spcPct val="35000"/>
                </a:spcAft>
                <a:buNone/>
              </a:pPr>
              <a:r>
                <a:rPr lang="en-GB" sz="1600" b="1" kern="1200" dirty="0"/>
                <a:t>Wales has some of the highest rates of chronic ill health in the </a:t>
              </a:r>
              <a:r>
                <a:rPr lang="en-GB" sz="1600" b="1" kern="1200" dirty="0" err="1"/>
                <a:t>uk</a:t>
              </a:r>
              <a:r>
                <a:rPr lang="en-GB" sz="1600" b="1" kern="1200" dirty="0"/>
                <a:t>. </a:t>
              </a:r>
            </a:p>
          </p:txBody>
        </p:sp>
      </p:grpSp>
      <p:grpSp>
        <p:nvGrpSpPr>
          <p:cNvPr id="7" name="Group 6">
            <a:extLst>
              <a:ext uri="{FF2B5EF4-FFF2-40B4-BE49-F238E27FC236}">
                <a16:creationId xmlns:a16="http://schemas.microsoft.com/office/drawing/2014/main" id="{907B3472-09AB-EC63-E575-4CCDA781D345}"/>
              </a:ext>
            </a:extLst>
          </p:cNvPr>
          <p:cNvGrpSpPr/>
          <p:nvPr/>
        </p:nvGrpSpPr>
        <p:grpSpPr>
          <a:xfrm>
            <a:off x="5024845" y="481913"/>
            <a:ext cx="2719027" cy="229045"/>
            <a:chOff x="2845869" y="0"/>
            <a:chExt cx="2587153" cy="327342"/>
          </a:xfrm>
        </p:grpSpPr>
        <p:sp>
          <p:nvSpPr>
            <p:cNvPr id="17" name="Rectangle 16">
              <a:extLst>
                <a:ext uri="{FF2B5EF4-FFF2-40B4-BE49-F238E27FC236}">
                  <a16:creationId xmlns:a16="http://schemas.microsoft.com/office/drawing/2014/main" id="{74C0267C-315A-63B4-69E6-4C9972F0239A}"/>
                </a:ext>
              </a:extLst>
            </p:cNvPr>
            <p:cNvSpPr/>
            <p:nvPr/>
          </p:nvSpPr>
          <p:spPr>
            <a:xfrm>
              <a:off x="2845869" y="0"/>
              <a:ext cx="2587153" cy="32734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sz="2400" b="1"/>
            </a:p>
          </p:txBody>
        </p:sp>
        <p:sp>
          <p:nvSpPr>
            <p:cNvPr id="18" name="TextBox 17">
              <a:extLst>
                <a:ext uri="{FF2B5EF4-FFF2-40B4-BE49-F238E27FC236}">
                  <a16:creationId xmlns:a16="http://schemas.microsoft.com/office/drawing/2014/main" id="{F0215C8F-B037-E343-ACAF-10A33E2CFECD}"/>
                </a:ext>
              </a:extLst>
            </p:cNvPr>
            <p:cNvSpPr txBox="1"/>
            <p:nvPr/>
          </p:nvSpPr>
          <p:spPr>
            <a:xfrm>
              <a:off x="2845869" y="0"/>
              <a:ext cx="2587153" cy="32734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GB" sz="2000" b="1" kern="1200" dirty="0"/>
                <a:t>Caring responsibilities.</a:t>
              </a:r>
              <a:endParaRPr lang="en-US" sz="2000" b="1" kern="1200" dirty="0"/>
            </a:p>
          </p:txBody>
        </p:sp>
      </p:grpSp>
      <p:grpSp>
        <p:nvGrpSpPr>
          <p:cNvPr id="8" name="Group 7">
            <a:extLst>
              <a:ext uri="{FF2B5EF4-FFF2-40B4-BE49-F238E27FC236}">
                <a16:creationId xmlns:a16="http://schemas.microsoft.com/office/drawing/2014/main" id="{B0A07C68-C575-CF75-871A-0D17197888A4}"/>
              </a:ext>
            </a:extLst>
          </p:cNvPr>
          <p:cNvGrpSpPr/>
          <p:nvPr/>
        </p:nvGrpSpPr>
        <p:grpSpPr>
          <a:xfrm>
            <a:off x="5024845" y="1595634"/>
            <a:ext cx="2719027" cy="2061408"/>
            <a:chOff x="2845869" y="327342"/>
            <a:chExt cx="2587153" cy="2946083"/>
          </a:xfrm>
        </p:grpSpPr>
        <p:sp>
          <p:nvSpPr>
            <p:cNvPr id="15" name="Rectangle 14">
              <a:extLst>
                <a:ext uri="{FF2B5EF4-FFF2-40B4-BE49-F238E27FC236}">
                  <a16:creationId xmlns:a16="http://schemas.microsoft.com/office/drawing/2014/main" id="{2A22474E-4422-4BDE-EEA1-385B8C203BB8}"/>
                </a:ext>
              </a:extLst>
            </p:cNvPr>
            <p:cNvSpPr/>
            <p:nvPr/>
          </p:nvSpPr>
          <p:spPr>
            <a:xfrm>
              <a:off x="2845869" y="327342"/>
              <a:ext cx="2587153" cy="294608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sz="2400" b="1"/>
            </a:p>
          </p:txBody>
        </p:sp>
        <p:sp>
          <p:nvSpPr>
            <p:cNvPr id="16" name="TextBox 15">
              <a:extLst>
                <a:ext uri="{FF2B5EF4-FFF2-40B4-BE49-F238E27FC236}">
                  <a16:creationId xmlns:a16="http://schemas.microsoft.com/office/drawing/2014/main" id="{E09EF97E-6FAB-0C99-CDAE-B978817968C1}"/>
                </a:ext>
              </a:extLst>
            </p:cNvPr>
            <p:cNvSpPr txBox="1"/>
            <p:nvPr/>
          </p:nvSpPr>
          <p:spPr>
            <a:xfrm>
              <a:off x="2845869" y="327342"/>
              <a:ext cx="2587153" cy="294608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pPr>
              <a:r>
                <a:rPr lang="en-GB" sz="1600" b="1" kern="1200" dirty="0"/>
                <a:t>Caring Responsibilities</a:t>
              </a:r>
              <a:endParaRPr lang="en-US" sz="1600" b="1" kern="1200" dirty="0"/>
            </a:p>
            <a:p>
              <a:pPr marL="0" lvl="0" indent="0" algn="l" defTabSz="533400">
                <a:lnSpc>
                  <a:spcPct val="100000"/>
                </a:lnSpc>
                <a:spcBef>
                  <a:spcPct val="0"/>
                </a:spcBef>
                <a:spcAft>
                  <a:spcPct val="35000"/>
                </a:spcAft>
                <a:buNone/>
              </a:pPr>
              <a:r>
                <a:rPr lang="en-GB" sz="1600" b="1" kern="1200" dirty="0"/>
                <a:t>Caring duties, especially unpaid care for relatives, remain a significant factor in inactivity.</a:t>
              </a:r>
            </a:p>
            <a:p>
              <a:pPr marL="0" lvl="0" indent="0" algn="l" defTabSz="533400">
                <a:lnSpc>
                  <a:spcPct val="100000"/>
                </a:lnSpc>
                <a:spcBef>
                  <a:spcPct val="0"/>
                </a:spcBef>
                <a:spcAft>
                  <a:spcPct val="35000"/>
                </a:spcAft>
                <a:buNone/>
              </a:pPr>
              <a:r>
                <a:rPr lang="en-GB" sz="1600" b="1" kern="1200" dirty="0"/>
                <a:t>Wales has an aging population and relatively high levels of people providing informal care, often leading working-age individuals (mostly women) to exit the workforce.</a:t>
              </a:r>
            </a:p>
            <a:p>
              <a:pPr marL="0" lvl="0" indent="0" algn="l" defTabSz="533400">
                <a:lnSpc>
                  <a:spcPct val="100000"/>
                </a:lnSpc>
                <a:spcBef>
                  <a:spcPct val="0"/>
                </a:spcBef>
                <a:spcAft>
                  <a:spcPct val="35000"/>
                </a:spcAft>
                <a:buNone/>
              </a:pPr>
              <a:r>
                <a:rPr lang="en-GB" sz="1600" b="1" kern="1200" dirty="0"/>
                <a:t>Access to affordable childcare can also be a barrier, particularly in rural areas where childcare provision is limited</a:t>
              </a:r>
            </a:p>
          </p:txBody>
        </p:sp>
      </p:grpSp>
      <p:grpSp>
        <p:nvGrpSpPr>
          <p:cNvPr id="9" name="Group 8">
            <a:extLst>
              <a:ext uri="{FF2B5EF4-FFF2-40B4-BE49-F238E27FC236}">
                <a16:creationId xmlns:a16="http://schemas.microsoft.com/office/drawing/2014/main" id="{909D6385-8F4D-F762-BB77-79408E6A7E37}"/>
              </a:ext>
            </a:extLst>
          </p:cNvPr>
          <p:cNvGrpSpPr/>
          <p:nvPr/>
        </p:nvGrpSpPr>
        <p:grpSpPr>
          <a:xfrm>
            <a:off x="7870714" y="481913"/>
            <a:ext cx="2719027" cy="229045"/>
            <a:chOff x="5691738" y="0"/>
            <a:chExt cx="2587153" cy="327342"/>
          </a:xfrm>
        </p:grpSpPr>
        <p:sp>
          <p:nvSpPr>
            <p:cNvPr id="13" name="Rectangle 12">
              <a:extLst>
                <a:ext uri="{FF2B5EF4-FFF2-40B4-BE49-F238E27FC236}">
                  <a16:creationId xmlns:a16="http://schemas.microsoft.com/office/drawing/2014/main" id="{48926519-39B6-8A7F-EBDB-F538FCA86AEB}"/>
                </a:ext>
              </a:extLst>
            </p:cNvPr>
            <p:cNvSpPr/>
            <p:nvPr/>
          </p:nvSpPr>
          <p:spPr>
            <a:xfrm>
              <a:off x="5691738" y="0"/>
              <a:ext cx="2587153" cy="32734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sz="2400" b="1"/>
            </a:p>
          </p:txBody>
        </p:sp>
        <p:sp>
          <p:nvSpPr>
            <p:cNvPr id="14" name="TextBox 13">
              <a:extLst>
                <a:ext uri="{FF2B5EF4-FFF2-40B4-BE49-F238E27FC236}">
                  <a16:creationId xmlns:a16="http://schemas.microsoft.com/office/drawing/2014/main" id="{2E326E60-6401-EFBA-00D1-A1FE0609AD03}"/>
                </a:ext>
              </a:extLst>
            </p:cNvPr>
            <p:cNvSpPr txBox="1"/>
            <p:nvPr/>
          </p:nvSpPr>
          <p:spPr>
            <a:xfrm>
              <a:off x="5691738" y="0"/>
              <a:ext cx="2587153" cy="32734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US" sz="2000" b="1" kern="1200" dirty="0"/>
                <a:t>Education and training</a:t>
              </a:r>
            </a:p>
          </p:txBody>
        </p:sp>
      </p:grpSp>
      <p:grpSp>
        <p:nvGrpSpPr>
          <p:cNvPr id="10" name="Group 9">
            <a:extLst>
              <a:ext uri="{FF2B5EF4-FFF2-40B4-BE49-F238E27FC236}">
                <a16:creationId xmlns:a16="http://schemas.microsoft.com/office/drawing/2014/main" id="{278F0D9F-1AAE-BB11-B6A7-0EE2E46C2675}"/>
              </a:ext>
            </a:extLst>
          </p:cNvPr>
          <p:cNvGrpSpPr/>
          <p:nvPr/>
        </p:nvGrpSpPr>
        <p:grpSpPr>
          <a:xfrm>
            <a:off x="7870714" y="1595634"/>
            <a:ext cx="2719027" cy="2061408"/>
            <a:chOff x="5691738" y="327342"/>
            <a:chExt cx="2587153" cy="2946083"/>
          </a:xfrm>
        </p:grpSpPr>
        <p:sp>
          <p:nvSpPr>
            <p:cNvPr id="11" name="Rectangle 10">
              <a:extLst>
                <a:ext uri="{FF2B5EF4-FFF2-40B4-BE49-F238E27FC236}">
                  <a16:creationId xmlns:a16="http://schemas.microsoft.com/office/drawing/2014/main" id="{42232BDF-8525-3B78-17FA-83A86F4AB050}"/>
                </a:ext>
              </a:extLst>
            </p:cNvPr>
            <p:cNvSpPr/>
            <p:nvPr/>
          </p:nvSpPr>
          <p:spPr>
            <a:xfrm>
              <a:off x="5691738" y="327342"/>
              <a:ext cx="2587153" cy="294608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sz="2400" b="1"/>
            </a:p>
          </p:txBody>
        </p:sp>
        <p:sp>
          <p:nvSpPr>
            <p:cNvPr id="12" name="TextBox 11">
              <a:extLst>
                <a:ext uri="{FF2B5EF4-FFF2-40B4-BE49-F238E27FC236}">
                  <a16:creationId xmlns:a16="http://schemas.microsoft.com/office/drawing/2014/main" id="{4344259B-7BE1-B995-18C4-CF3EF7206631}"/>
                </a:ext>
              </a:extLst>
            </p:cNvPr>
            <p:cNvSpPr txBox="1"/>
            <p:nvPr/>
          </p:nvSpPr>
          <p:spPr>
            <a:xfrm>
              <a:off x="5691738" y="327342"/>
              <a:ext cx="2587153" cy="294608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7160" tIns="15240" rIns="15240" bIns="15240" numCol="1" spcCol="1270" anchor="t" anchorCtr="0">
              <a:noAutofit/>
            </a:bodyPr>
            <a:lstStyle/>
            <a:p>
              <a:pPr marL="0" lvl="0" indent="0" algn="l" defTabSz="533400">
                <a:lnSpc>
                  <a:spcPct val="100000"/>
                </a:lnSpc>
                <a:spcBef>
                  <a:spcPct val="0"/>
                </a:spcBef>
                <a:spcAft>
                  <a:spcPct val="35000"/>
                </a:spcAft>
                <a:buNone/>
              </a:pPr>
              <a:r>
                <a:rPr lang="en-GB" sz="1600" b="1" kern="1200" dirty="0"/>
                <a:t>A portion of inactivity reflects students in higher or further education, especially in university towns like Cardiff, Swansea, and Aberystwyth.</a:t>
              </a:r>
              <a:endParaRPr lang="en-US" sz="1600" b="1" kern="1200" dirty="0"/>
            </a:p>
            <a:p>
              <a:pPr marL="0" lvl="0" indent="0" algn="l" defTabSz="533400">
                <a:lnSpc>
                  <a:spcPct val="100000"/>
                </a:lnSpc>
                <a:spcBef>
                  <a:spcPct val="0"/>
                </a:spcBef>
                <a:spcAft>
                  <a:spcPct val="35000"/>
                </a:spcAft>
                <a:buNone/>
              </a:pPr>
              <a:r>
                <a:rPr lang="en-GB" sz="1600" b="1" kern="1200"/>
                <a:t>However, skills mismatches and low qualification levels in some communities also prevent people from entering work.</a:t>
              </a:r>
            </a:p>
            <a:p>
              <a:pPr marL="0" lvl="0" indent="0" algn="l" defTabSz="533400">
                <a:lnSpc>
                  <a:spcPct val="100000"/>
                </a:lnSpc>
                <a:spcBef>
                  <a:spcPct val="0"/>
                </a:spcBef>
                <a:spcAft>
                  <a:spcPct val="35000"/>
                </a:spcAft>
                <a:buNone/>
              </a:pPr>
              <a:r>
                <a:rPr lang="en-GB" sz="1600" b="1" kern="1200" dirty="0"/>
                <a:t>Historically, Wales has lagged behind the UK average in higher-level qualifications, although this gap has narrowed in recent years</a:t>
              </a:r>
            </a:p>
          </p:txBody>
        </p:sp>
      </p:grpSp>
    </p:spTree>
    <p:extLst>
      <p:ext uri="{BB962C8B-B14F-4D97-AF65-F5344CB8AC3E}">
        <p14:creationId xmlns:p14="http://schemas.microsoft.com/office/powerpoint/2010/main" val="339160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31EB-3C0D-C411-F076-69B182457F13}"/>
              </a:ext>
            </a:extLst>
          </p:cNvPr>
          <p:cNvSpPr>
            <a:spLocks noGrp="1"/>
          </p:cNvSpPr>
          <p:nvPr>
            <p:ph type="title"/>
          </p:nvPr>
        </p:nvSpPr>
        <p:spPr>
          <a:xfrm>
            <a:off x="4820076" y="320040"/>
            <a:ext cx="6766560" cy="932688"/>
          </a:xfrm>
        </p:spPr>
        <p:txBody>
          <a:bodyPr vert="horz" lIns="91440" tIns="45720" rIns="91440" bIns="45720" rtlCol="0" anchor="b">
            <a:normAutofit/>
          </a:bodyPr>
          <a:lstStyle/>
          <a:p>
            <a:r>
              <a:rPr lang="en-US" sz="3000" b="0" kern="1200">
                <a:latin typeface="+mj-lt"/>
                <a:ea typeface="+mj-ea"/>
                <a:cs typeface="+mj-cs"/>
              </a:rPr>
              <a:t>Environmental Factors Shaping Wellbeing</a:t>
            </a:r>
          </a:p>
        </p:txBody>
      </p:sp>
      <p:pic>
        <p:nvPicPr>
          <p:cNvPr id="4" name="Content Placeholder 3" descr="Hot Seattle Housing Market">
            <a:extLst>
              <a:ext uri="{FF2B5EF4-FFF2-40B4-BE49-F238E27FC236}">
                <a16:creationId xmlns:a16="http://schemas.microsoft.com/office/drawing/2014/main" id="{76F9C7FA-A8B9-42EF-8526-87A1186FB50B}"/>
              </a:ext>
            </a:extLst>
          </p:cNvPr>
          <p:cNvPicPr>
            <a:picLocks noGrp="1" noChangeAspect="1"/>
          </p:cNvPicPr>
          <p:nvPr>
            <p:ph type="pic" sz="quarter" idx="13"/>
          </p:nvPr>
        </p:nvPicPr>
        <p:blipFill>
          <a:blip r:embed="rId3"/>
          <a:srcRect l="34633" r="30658"/>
          <a:stretch>
            <a:fillRect/>
          </a:stretch>
        </p:blipFill>
        <p:spPr>
          <a:xfrm>
            <a:off x="339373" y="344424"/>
            <a:ext cx="3808553" cy="6172200"/>
          </a:xfrm>
          <a:prstGeom prst="rect">
            <a:avLst/>
          </a:prstGeom>
          <a:noFill/>
        </p:spPr>
      </p:pic>
      <p:sp>
        <p:nvSpPr>
          <p:cNvPr id="5" name="TextBox 4">
            <a:extLst>
              <a:ext uri="{FF2B5EF4-FFF2-40B4-BE49-F238E27FC236}">
                <a16:creationId xmlns:a16="http://schemas.microsoft.com/office/drawing/2014/main" id="{D66C70BF-FA84-49BD-979B-535D9DD09AD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20076" y="1380744"/>
            <a:ext cx="6766560" cy="4983480"/>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b="1" dirty="0"/>
              <a:t>Housing Quality Impact</a:t>
            </a:r>
          </a:p>
          <a:p>
            <a:pPr marL="0" lvl="1" indent="0">
              <a:spcBef>
                <a:spcPts val="1000"/>
              </a:spcBef>
              <a:spcAft>
                <a:spcPts val="600"/>
              </a:spcAft>
              <a:buFont typeface="Arial" panose="020B0604020202020204" pitchFamily="34" charset="0"/>
              <a:buNone/>
            </a:pPr>
            <a:r>
              <a:rPr lang="en-US" dirty="0"/>
              <a:t>Housing quality significantly affects physical and mental health by providing safety and comfort.</a:t>
            </a:r>
          </a:p>
          <a:p>
            <a:pPr marL="0" indent="0">
              <a:spcBef>
                <a:spcPts val="2500"/>
              </a:spcBef>
              <a:spcAft>
                <a:spcPts val="600"/>
              </a:spcAft>
              <a:buFont typeface="Arial" panose="020B0604020202020204" pitchFamily="34" charset="0"/>
              <a:buNone/>
            </a:pPr>
            <a:r>
              <a:rPr lang="en-US" b="1" dirty="0"/>
              <a:t>Effects of Pollution</a:t>
            </a:r>
          </a:p>
          <a:p>
            <a:pPr marL="0" lvl="1" indent="0">
              <a:spcBef>
                <a:spcPts val="1000"/>
              </a:spcBef>
              <a:spcAft>
                <a:spcPts val="600"/>
              </a:spcAft>
              <a:buFont typeface="Arial" panose="020B0604020202020204" pitchFamily="34" charset="0"/>
              <a:buNone/>
            </a:pPr>
            <a:r>
              <a:rPr lang="en-US" dirty="0"/>
              <a:t>Pollution negatively influences community wellbeing through air and water contamination.</a:t>
            </a:r>
          </a:p>
          <a:p>
            <a:pPr marL="0" indent="0">
              <a:spcBef>
                <a:spcPts val="2500"/>
              </a:spcBef>
              <a:spcAft>
                <a:spcPts val="600"/>
              </a:spcAft>
              <a:buFont typeface="Arial" panose="020B0604020202020204" pitchFamily="34" charset="0"/>
              <a:buNone/>
            </a:pPr>
            <a:r>
              <a:rPr lang="en-US" b="1" dirty="0"/>
              <a:t>Role of Green Spaces</a:t>
            </a:r>
          </a:p>
          <a:p>
            <a:pPr marL="0" lvl="1" indent="0">
              <a:spcBef>
                <a:spcPts val="1000"/>
              </a:spcBef>
              <a:spcAft>
                <a:spcPts val="600"/>
              </a:spcAft>
              <a:buFont typeface="Arial" panose="020B0604020202020204" pitchFamily="34" charset="0"/>
              <a:buNone/>
            </a:pPr>
            <a:r>
              <a:rPr lang="en-US" dirty="0"/>
              <a:t>Green spaces support mental health and encourage physical activity in communities.</a:t>
            </a:r>
          </a:p>
          <a:p>
            <a:pPr marL="0" indent="0">
              <a:spcBef>
                <a:spcPts val="2500"/>
              </a:spcBef>
              <a:spcAft>
                <a:spcPts val="600"/>
              </a:spcAft>
              <a:buFont typeface="Arial" panose="020B0604020202020204" pitchFamily="34" charset="0"/>
              <a:buNone/>
            </a:pPr>
            <a:r>
              <a:rPr lang="en-US" b="1" dirty="0" err="1"/>
              <a:t>Wales'</a:t>
            </a:r>
            <a:r>
              <a:rPr lang="en-US" b="1" dirty="0"/>
              <a:t> Environmental Challenges</a:t>
            </a:r>
          </a:p>
          <a:p>
            <a:pPr marL="0" lvl="1" indent="0">
              <a:spcBef>
                <a:spcPts val="1000"/>
              </a:spcBef>
              <a:spcAft>
                <a:spcPts val="600"/>
              </a:spcAft>
              <a:buFont typeface="Arial" panose="020B0604020202020204" pitchFamily="34" charset="0"/>
              <a:buNone/>
            </a:pPr>
            <a:r>
              <a:rPr lang="en-US" dirty="0"/>
              <a:t>Wales faces unique environmental issues that impact local community wellbeing.</a:t>
            </a:r>
          </a:p>
        </p:txBody>
      </p:sp>
    </p:spTree>
    <p:extLst>
      <p:ext uri="{BB962C8B-B14F-4D97-AF65-F5344CB8AC3E}">
        <p14:creationId xmlns:p14="http://schemas.microsoft.com/office/powerpoint/2010/main" val="37305722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F45561-A146-44DE-21A2-ED19D1965A93}"/>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kern="1200">
                <a:solidFill>
                  <a:schemeClr val="tx1"/>
                </a:solidFill>
                <a:latin typeface="+mj-lt"/>
                <a:ea typeface="+mj-ea"/>
                <a:cs typeface="+mj-cs"/>
              </a:rPr>
              <a:t>Welsh Health Priorities and Challenges</a:t>
            </a:r>
          </a:p>
        </p:txBody>
      </p:sp>
    </p:spTree>
    <p:extLst>
      <p:ext uri="{BB962C8B-B14F-4D97-AF65-F5344CB8AC3E}">
        <p14:creationId xmlns:p14="http://schemas.microsoft.com/office/powerpoint/2010/main" val="11818870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C7D13-048F-61BB-F886-372C83CC42FE}"/>
              </a:ext>
            </a:extLst>
          </p:cNvPr>
          <p:cNvSpPr>
            <a:spLocks noGrp="1"/>
          </p:cNvSpPr>
          <p:nvPr>
            <p:ph type="title"/>
          </p:nvPr>
        </p:nvSpPr>
        <p:spPr>
          <a:xfrm>
            <a:off x="429767" y="640080"/>
            <a:ext cx="11328845" cy="740664"/>
          </a:xfrm>
        </p:spPr>
        <p:txBody>
          <a:bodyPr anchor="t">
            <a:normAutofit/>
          </a:bodyPr>
          <a:lstStyle/>
          <a:p>
            <a:r>
              <a:rPr lang="en-GB"/>
              <a:t>Smoking: Prevalence, Risks, and Interventions</a:t>
            </a:r>
          </a:p>
        </p:txBody>
      </p:sp>
      <p:graphicFrame>
        <p:nvGraphicFramePr>
          <p:cNvPr id="4" name="Content Placeholder 4">
            <a:extLst>
              <a:ext uri="{FF2B5EF4-FFF2-40B4-BE49-F238E27FC236}">
                <a16:creationId xmlns:a16="http://schemas.microsoft.com/office/drawing/2014/main" id="{0B3486D1-4881-4F38-B7F2-0BD742ED7911}"/>
              </a:ext>
            </a:extLst>
          </p:cNvPr>
          <p:cNvGraphicFramePr>
            <a:graphicFrameLocks noGrp="1"/>
          </p:cNvGraphicFramePr>
          <p:nvPr>
            <p:ph idx="1"/>
            <p:extLst>
              <p:ext uri="{D42A27DB-BD31-4B8C-83A1-F6EECF244321}">
                <p14:modId xmlns:p14="http://schemas.microsoft.com/office/powerpoint/2010/main" val="3873326568"/>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429768" y="1380744"/>
          <a:ext cx="11328844"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761599"/>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8EE41-606B-5D8B-C9AA-5B8A299A1B52}"/>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000" b="0"/>
              <a:t>Obesity and Its Impact on Welsh Communities</a:t>
            </a:r>
          </a:p>
        </p:txBody>
      </p:sp>
      <p:pic>
        <p:nvPicPr>
          <p:cNvPr id="4" name="Content Placeholder 3" descr="Five active and beautiful people are running on path in nature. They are in forest, everything around them is green and very lively. Everybody are dressed casual and sports equipment for comfortable training. Three women are in front of two guys. Guys have beard and warm jackets. One guy and one lady have headset. The best thing for health is running in nature where air is fresh, but everything is better when you do that with your friends.">
            <a:extLst>
              <a:ext uri="{FF2B5EF4-FFF2-40B4-BE49-F238E27FC236}">
                <a16:creationId xmlns:a16="http://schemas.microsoft.com/office/drawing/2014/main" id="{9841F137-E9BF-4DE4-8343-0CC0D62FC93C}"/>
              </a:ext>
            </a:extLst>
          </p:cNvPr>
          <p:cNvPicPr>
            <a:picLocks noGrp="1" noChangeAspect="1"/>
          </p:cNvPicPr>
          <p:nvPr>
            <p:ph type="pic" sz="quarter" idx="13"/>
          </p:nvPr>
        </p:nvPicPr>
        <p:blipFill>
          <a:blip r:embed="rId3"/>
          <a:srcRect t="171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680EBCB-8293-4068-9A72-9A1CB4E1CDB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97762" y="2706624"/>
            <a:ext cx="6251110" cy="3483864"/>
          </a:xfrm>
          <a:prstGeom prst="rect">
            <a:avLst/>
          </a:prstGeom>
        </p:spPr>
        <p:txBody>
          <a:bodyPr>
            <a:noAutofit/>
          </a:bodyPr>
          <a:lstStyle/>
          <a:p>
            <a:pPr marL="0" indent="0">
              <a:lnSpc>
                <a:spcPct val="90000"/>
              </a:lnSpc>
              <a:spcBef>
                <a:spcPts val="2500"/>
              </a:spcBef>
              <a:spcAft>
                <a:spcPts val="600"/>
              </a:spcAft>
              <a:buFont typeface="Arial" panose="020B0604020202020204" pitchFamily="34" charset="0"/>
              <a:buNone/>
            </a:pPr>
            <a:r>
              <a:rPr lang="en-US" sz="2000" b="1" dirty="0"/>
              <a:t>Public Health Concern-</a:t>
            </a:r>
            <a:r>
              <a:rPr lang="en-US" sz="2000" dirty="0"/>
              <a:t>Rising obesity rates significantly impact physical and mental health in Welsh communities.</a:t>
            </a:r>
          </a:p>
          <a:p>
            <a:pPr marL="0" indent="0">
              <a:lnSpc>
                <a:spcPct val="90000"/>
              </a:lnSpc>
              <a:spcBef>
                <a:spcPts val="2500"/>
              </a:spcBef>
              <a:spcAft>
                <a:spcPts val="600"/>
              </a:spcAft>
              <a:buFont typeface="Arial" panose="020B0604020202020204" pitchFamily="34" charset="0"/>
              <a:buNone/>
            </a:pPr>
            <a:r>
              <a:rPr lang="en-US" sz="2000" b="1" dirty="0"/>
              <a:t>Nutrition Strategies-</a:t>
            </a:r>
            <a:r>
              <a:rPr lang="en-US" sz="2000" dirty="0"/>
              <a:t>Community programs emphasize improved nutrition to reduce obesity prevalence.</a:t>
            </a:r>
          </a:p>
          <a:p>
            <a:pPr marL="0" indent="0">
              <a:lnSpc>
                <a:spcPct val="90000"/>
              </a:lnSpc>
              <a:spcBef>
                <a:spcPts val="2500"/>
              </a:spcBef>
              <a:spcAft>
                <a:spcPts val="600"/>
              </a:spcAft>
              <a:buFont typeface="Arial" panose="020B0604020202020204" pitchFamily="34" charset="0"/>
              <a:buNone/>
            </a:pPr>
            <a:r>
              <a:rPr lang="en-US" sz="2000" b="1" dirty="0"/>
              <a:t>Physical Activity Promotion-</a:t>
            </a:r>
            <a:r>
              <a:rPr lang="en-US" sz="2000" dirty="0"/>
              <a:t>Encouraging physical activity is a key strategy to combat obesity locally.</a:t>
            </a:r>
          </a:p>
          <a:p>
            <a:pPr marL="0" indent="0">
              <a:lnSpc>
                <a:spcPct val="90000"/>
              </a:lnSpc>
              <a:spcBef>
                <a:spcPts val="2500"/>
              </a:spcBef>
              <a:spcAft>
                <a:spcPts val="600"/>
              </a:spcAft>
              <a:buFont typeface="Arial" panose="020B0604020202020204" pitchFamily="34" charset="0"/>
              <a:buNone/>
            </a:pPr>
            <a:r>
              <a:rPr lang="en-US" sz="2000" b="1" dirty="0"/>
              <a:t>Educational Efforts-</a:t>
            </a:r>
            <a:r>
              <a:rPr lang="en-US" sz="2000" dirty="0"/>
              <a:t>Education on healthy lifestyle choices supports obesity prevention in communities.</a:t>
            </a:r>
          </a:p>
        </p:txBody>
      </p:sp>
    </p:spTree>
    <p:extLst>
      <p:ext uri="{BB962C8B-B14F-4D97-AF65-F5344CB8AC3E}">
        <p14:creationId xmlns:p14="http://schemas.microsoft.com/office/powerpoint/2010/main" val="40116030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2986C-9DBD-AD32-6110-8A92D079F466}"/>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Alcohol Misuse and Related Health Concerns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4F00E3E-3FC9-4362-9D15-7BE22D27E09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Health and Social Problems</a:t>
            </a:r>
          </a:p>
          <a:p>
            <a:pPr marL="0" lvl="1" indent="0">
              <a:spcBef>
                <a:spcPts val="1000"/>
              </a:spcBef>
              <a:spcAft>
                <a:spcPts val="600"/>
              </a:spcAft>
              <a:buFont typeface="Arial" panose="020B0604020202020204" pitchFamily="34" charset="0"/>
              <a:buNone/>
            </a:pPr>
            <a:r>
              <a:rPr lang="en-US" sz="2000" dirty="0"/>
              <a:t>Alcohol misuse causes significant health issues and social challenges within communities in Wales.</a:t>
            </a:r>
          </a:p>
          <a:p>
            <a:pPr marL="0" indent="0">
              <a:spcBef>
                <a:spcPts val="2500"/>
              </a:spcBef>
              <a:spcAft>
                <a:spcPts val="600"/>
              </a:spcAft>
              <a:buFont typeface="Arial" panose="020B0604020202020204" pitchFamily="34" charset="0"/>
              <a:buNone/>
            </a:pPr>
            <a:r>
              <a:rPr lang="en-US" sz="2000" b="1" dirty="0"/>
              <a:t>Public Health Awareness</a:t>
            </a:r>
          </a:p>
          <a:p>
            <a:pPr marL="0" lvl="1" indent="0">
              <a:spcBef>
                <a:spcPts val="1000"/>
              </a:spcBef>
              <a:spcAft>
                <a:spcPts val="600"/>
              </a:spcAft>
              <a:buFont typeface="Arial" panose="020B0604020202020204" pitchFamily="34" charset="0"/>
              <a:buNone/>
            </a:pPr>
            <a:r>
              <a:rPr lang="en-US" sz="2000" dirty="0"/>
              <a:t>Efforts focus on raising awareness about the dangers of harmful drinking and promoting healthier choices.</a:t>
            </a:r>
          </a:p>
          <a:p>
            <a:pPr marL="0" indent="0">
              <a:spcBef>
                <a:spcPts val="2500"/>
              </a:spcBef>
              <a:spcAft>
                <a:spcPts val="600"/>
              </a:spcAft>
              <a:buFont typeface="Arial" panose="020B0604020202020204" pitchFamily="34" charset="0"/>
              <a:buNone/>
            </a:pPr>
            <a:r>
              <a:rPr lang="en-US" sz="2000" b="1" dirty="0"/>
              <a:t>Prevention and Support</a:t>
            </a:r>
          </a:p>
          <a:p>
            <a:pPr marL="0" lvl="1" indent="0">
              <a:spcBef>
                <a:spcPts val="1000"/>
              </a:spcBef>
              <a:spcAft>
                <a:spcPts val="600"/>
              </a:spcAft>
              <a:buFont typeface="Arial" panose="020B0604020202020204" pitchFamily="34" charset="0"/>
              <a:buNone/>
            </a:pPr>
            <a:r>
              <a:rPr lang="en-US" sz="2000" dirty="0"/>
              <a:t>Prevention strategies and support systems are crucial to help individuals affected by alcohol misuse.</a:t>
            </a:r>
          </a:p>
        </p:txBody>
      </p:sp>
      <p:pic>
        <p:nvPicPr>
          <p:cNvPr id="4" name="Content Placeholder 3" descr="No Drinking sign with a bottle on a white background.">
            <a:extLst>
              <a:ext uri="{FF2B5EF4-FFF2-40B4-BE49-F238E27FC236}">
                <a16:creationId xmlns:a16="http://schemas.microsoft.com/office/drawing/2014/main" id="{F7FC50BA-D753-4F9C-80B1-EF4E1ECC45C7}"/>
              </a:ext>
            </a:extLst>
          </p:cNvPr>
          <p:cNvPicPr>
            <a:picLocks noGrp="1" noChangeAspect="1"/>
          </p:cNvPicPr>
          <p:nvPr>
            <p:ph type="pic" sz="quarter" idx="13"/>
          </p:nvPr>
        </p:nvPicPr>
        <p:blipFill>
          <a:blip r:embed="rId3"/>
          <a:srcRect r="3792" b="-3"/>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6248497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CB65B-A60B-D0AD-9AE8-EFB5AAF045A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Mental Health Trends and Support Strategies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B23787E-5319-44B4-A53D-557CE2C01662}"/>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Growing Mental Health Awareness</a:t>
            </a:r>
          </a:p>
          <a:p>
            <a:pPr marL="0" lvl="1" indent="0">
              <a:spcBef>
                <a:spcPts val="1000"/>
              </a:spcBef>
              <a:spcAft>
                <a:spcPts val="600"/>
              </a:spcAft>
              <a:buFont typeface="Arial" panose="020B0604020202020204" pitchFamily="34" charset="0"/>
              <a:buNone/>
            </a:pPr>
            <a:r>
              <a:rPr lang="en-US" sz="2000" dirty="0"/>
              <a:t>Mental health issues are increasingly acknowledged as major public health concerns worldwide.</a:t>
            </a:r>
          </a:p>
          <a:p>
            <a:pPr marL="0" indent="0">
              <a:spcBef>
                <a:spcPts val="2500"/>
              </a:spcBef>
              <a:spcAft>
                <a:spcPts val="600"/>
              </a:spcAft>
              <a:buFont typeface="Arial" panose="020B0604020202020204" pitchFamily="34" charset="0"/>
              <a:buNone/>
            </a:pPr>
            <a:r>
              <a:rPr lang="en-US" sz="2000" b="1" dirty="0"/>
              <a:t>Improving Service Access</a:t>
            </a:r>
          </a:p>
          <a:p>
            <a:pPr marL="0" lvl="1" indent="0">
              <a:spcBef>
                <a:spcPts val="1000"/>
              </a:spcBef>
              <a:spcAft>
                <a:spcPts val="600"/>
              </a:spcAft>
              <a:buFont typeface="Arial" panose="020B0604020202020204" pitchFamily="34" charset="0"/>
              <a:buNone/>
            </a:pPr>
            <a:r>
              <a:rPr lang="en-US" sz="2000" dirty="0"/>
              <a:t>Wales is focusing on enhancing access to mental health services to better support its population.</a:t>
            </a:r>
          </a:p>
          <a:p>
            <a:pPr marL="0" indent="0">
              <a:spcBef>
                <a:spcPts val="2500"/>
              </a:spcBef>
              <a:spcAft>
                <a:spcPts val="600"/>
              </a:spcAft>
              <a:buFont typeface="Arial" panose="020B0604020202020204" pitchFamily="34" charset="0"/>
              <a:buNone/>
            </a:pPr>
            <a:r>
              <a:rPr lang="en-US" sz="2000" b="1" dirty="0"/>
              <a:t>Promoting Wellbeing</a:t>
            </a:r>
          </a:p>
          <a:p>
            <a:pPr marL="0" lvl="1" indent="0">
              <a:spcBef>
                <a:spcPts val="1000"/>
              </a:spcBef>
              <a:spcAft>
                <a:spcPts val="600"/>
              </a:spcAft>
              <a:buFont typeface="Arial" panose="020B0604020202020204" pitchFamily="34" charset="0"/>
              <a:buNone/>
            </a:pPr>
            <a:r>
              <a:rPr lang="en-US" sz="2000" dirty="0"/>
              <a:t>Support strategies aim to promote overall wellbeing and resilience within communities in Wales.</a:t>
            </a:r>
          </a:p>
        </p:txBody>
      </p:sp>
      <p:pic>
        <p:nvPicPr>
          <p:cNvPr id="4" name="Content Placeholder 3" descr="young couple talk about their problems">
            <a:extLst>
              <a:ext uri="{FF2B5EF4-FFF2-40B4-BE49-F238E27FC236}">
                <a16:creationId xmlns:a16="http://schemas.microsoft.com/office/drawing/2014/main" id="{2F59BD31-A0EB-4FF7-ACAF-250F089AF563}"/>
              </a:ext>
            </a:extLst>
          </p:cNvPr>
          <p:cNvPicPr>
            <a:picLocks noGrp="1" noChangeAspect="1"/>
          </p:cNvPicPr>
          <p:nvPr>
            <p:ph type="pic" sz="quarter" idx="13"/>
          </p:nvPr>
        </p:nvPicPr>
        <p:blipFill>
          <a:blip r:embed="rId3"/>
          <a:srcRect l="6612" r="29172"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30893270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6784AF3-236F-0B6D-136D-29198E64425C}"/>
              </a:ext>
            </a:extLst>
          </p:cNvPr>
          <p:cNvSpPr>
            <a:spLocks noGrp="1"/>
          </p:cNvSpPr>
          <p:nvPr>
            <p:ph type="title"/>
          </p:nvPr>
        </p:nvSpPr>
        <p:spPr>
          <a:xfrm>
            <a:off x="648037" y="1298448"/>
            <a:ext cx="5895178" cy="4099642"/>
          </a:xfrm>
        </p:spPr>
        <p:txBody>
          <a:bodyPr vert="horz" lIns="91440" tIns="45720" rIns="91440" bIns="45720" rtlCol="0" anchor="b">
            <a:normAutofit/>
          </a:bodyPr>
          <a:lstStyle/>
          <a:p>
            <a:r>
              <a:rPr lang="en-US" sz="6600" kern="1200">
                <a:solidFill>
                  <a:srgbClr val="FFFFFF"/>
                </a:solidFill>
                <a:latin typeface="+mj-lt"/>
                <a:ea typeface="+mj-ea"/>
                <a:cs typeface="+mj-cs"/>
              </a:rPr>
              <a:t>Public Health Wales Campaigns and Initiatives</a:t>
            </a:r>
          </a:p>
        </p:txBody>
      </p:sp>
      <p:sp>
        <p:nvSpPr>
          <p:cNvPr id="7" name="Text Placeholder 2">
            <a:extLst>
              <a:ext uri="{FF2B5EF4-FFF2-40B4-BE49-F238E27FC236}">
                <a16:creationId xmlns:a16="http://schemas.microsoft.com/office/drawing/2014/main" id="{21227253-2620-D7F8-E9D7-4866D1829653}"/>
              </a:ext>
            </a:extLst>
          </p:cNvPr>
          <p:cNvSpPr>
            <a:spLocks noGrp="1"/>
          </p:cNvSpPr>
          <p:nvPr>
            <p:ph type="body" idx="1"/>
          </p:nvPr>
        </p:nvSpPr>
        <p:spPr>
          <a:xfrm>
            <a:off x="7848600" y="1122363"/>
            <a:ext cx="3505200" cy="4269549"/>
          </a:xfrm>
        </p:spPr>
        <p:txBody>
          <a:bodyPr vert="horz" lIns="91440" tIns="45720" rIns="91440" bIns="45720" rtlCol="0" anchor="b">
            <a:normAutofit/>
          </a:bodyPr>
          <a:lstStyle/>
          <a:p>
            <a:endParaRPr lang="en-US" sz="2400" kern="1200" dirty="0">
              <a:solidFill>
                <a:schemeClr val="tx1"/>
              </a:solidFill>
              <a:latin typeface="+mn-lt"/>
              <a:ea typeface="+mn-ea"/>
              <a:cs typeface="+mn-cs"/>
            </a:endParaRPr>
          </a:p>
        </p:txBody>
      </p:sp>
      <p:sp>
        <p:nvSpPr>
          <p:cNvPr id="16"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93400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45BA-A044-4321-1472-69EAE2F8D724}"/>
              </a:ext>
            </a:extLst>
          </p:cNvPr>
          <p:cNvSpPr>
            <a:spLocks noGrp="1"/>
          </p:cNvSpPr>
          <p:nvPr>
            <p:ph type="title"/>
          </p:nvPr>
        </p:nvSpPr>
        <p:spPr>
          <a:xfrm>
            <a:off x="321733" y="561425"/>
            <a:ext cx="2953618" cy="1892808"/>
          </a:xfrm>
        </p:spPr>
        <p:txBody>
          <a:bodyPr vert="horz" lIns="91440" tIns="45720" rIns="91440" bIns="45720" rtlCol="0" anchor="t">
            <a:normAutofit/>
          </a:bodyPr>
          <a:lstStyle/>
          <a:p>
            <a:r>
              <a:rPr lang="en-US" sz="2500" b="0" kern="1200">
                <a:latin typeface="+mj-lt"/>
                <a:ea typeface="+mj-ea"/>
                <a:cs typeface="+mj-cs"/>
              </a:rPr>
              <a:t>Overview of 'Help Me Quit' Smoking Cessation Campaign</a:t>
            </a:r>
          </a:p>
        </p:txBody>
      </p:sp>
      <p:pic>
        <p:nvPicPr>
          <p:cNvPr id="4" name="Content Placeholder 3" descr="Quit Smoking - Broken cigarettes">
            <a:extLst>
              <a:ext uri="{FF2B5EF4-FFF2-40B4-BE49-F238E27FC236}">
                <a16:creationId xmlns:a16="http://schemas.microsoft.com/office/drawing/2014/main" id="{8082BAF2-1ABD-40BA-AC23-D4E43D57AB9F}"/>
              </a:ext>
            </a:extLst>
          </p:cNvPr>
          <p:cNvPicPr>
            <a:picLocks noGrp="1" noChangeAspect="1"/>
          </p:cNvPicPr>
          <p:nvPr>
            <p:ph type="pic" sz="quarter" idx="13"/>
          </p:nvPr>
        </p:nvPicPr>
        <p:blipFill>
          <a:blip r:embed="rId3"/>
          <a:srcRect t="27030" r="-1" b="24703"/>
          <a:stretch>
            <a:fillRect/>
          </a:stretch>
        </p:blipFill>
        <p:spPr>
          <a:xfrm>
            <a:off x="339373" y="3067414"/>
            <a:ext cx="11509730" cy="3458229"/>
          </a:xfrm>
          <a:prstGeom prst="rect">
            <a:avLst/>
          </a:prstGeom>
          <a:noFill/>
        </p:spPr>
      </p:pic>
      <p:sp>
        <p:nvSpPr>
          <p:cNvPr id="5" name="TextBox 4">
            <a:extLst>
              <a:ext uri="{FF2B5EF4-FFF2-40B4-BE49-F238E27FC236}">
                <a16:creationId xmlns:a16="http://schemas.microsoft.com/office/drawing/2014/main" id="{FBF4DE5D-C8B9-4943-A73A-1ED1EA0C0B9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977640" y="561425"/>
            <a:ext cx="7772400" cy="2240280"/>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Campaign Purpose</a:t>
            </a:r>
          </a:p>
          <a:p>
            <a:pPr marL="0" lvl="1" indent="0">
              <a:spcBef>
                <a:spcPts val="1000"/>
              </a:spcBef>
              <a:spcAft>
                <a:spcPts val="600"/>
              </a:spcAft>
              <a:buFont typeface="Arial" panose="020B0604020202020204" pitchFamily="34" charset="0"/>
              <a:buNone/>
            </a:pPr>
            <a:r>
              <a:rPr lang="en-US" sz="2000" dirty="0"/>
              <a:t>The campaign aims to reduce tobacco use and improve health by encouraging smoking cessation across Wales.</a:t>
            </a:r>
          </a:p>
          <a:p>
            <a:pPr marL="0" indent="0">
              <a:spcBef>
                <a:spcPts val="2500"/>
              </a:spcBef>
              <a:spcAft>
                <a:spcPts val="600"/>
              </a:spcAft>
              <a:buFont typeface="Arial" panose="020B0604020202020204" pitchFamily="34" charset="0"/>
              <a:buNone/>
            </a:pPr>
            <a:r>
              <a:rPr lang="en-US" sz="2000" b="1" dirty="0"/>
              <a:t>Support and Resources</a:t>
            </a:r>
          </a:p>
          <a:p>
            <a:pPr marL="0" lvl="1" indent="0">
              <a:spcBef>
                <a:spcPts val="1000"/>
              </a:spcBef>
              <a:spcAft>
                <a:spcPts val="600"/>
              </a:spcAft>
              <a:buFont typeface="Arial" panose="020B0604020202020204" pitchFamily="34" charset="0"/>
              <a:buNone/>
            </a:pPr>
            <a:r>
              <a:rPr lang="en-US" sz="2000" dirty="0"/>
              <a:t>It offers resources and support including counselling, information, and tools for quitting smoking effectively.</a:t>
            </a:r>
          </a:p>
        </p:txBody>
      </p:sp>
    </p:spTree>
    <p:extLst>
      <p:ext uri="{BB962C8B-B14F-4D97-AF65-F5344CB8AC3E}">
        <p14:creationId xmlns:p14="http://schemas.microsoft.com/office/powerpoint/2010/main" val="24707932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F16D1-C851-894B-F81A-8587B69DA58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b="0"/>
              <a:t>The 'Every Child Wales' Strategy for Child Health</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4CE1D63-BDBA-4D10-8FB7-13448E74389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9332" y="2143557"/>
            <a:ext cx="4670097" cy="365973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Integrated Services Approach-</a:t>
            </a:r>
            <a:r>
              <a:rPr lang="en-US" sz="2000" dirty="0"/>
              <a:t>The strategy promotes integrated health and social services to provide comprehensive care for children.</a:t>
            </a:r>
          </a:p>
          <a:p>
            <a:pPr marL="0" indent="0">
              <a:spcBef>
                <a:spcPts val="2500"/>
              </a:spcBef>
              <a:spcAft>
                <a:spcPts val="600"/>
              </a:spcAft>
              <a:buFont typeface="Arial" panose="020B0604020202020204" pitchFamily="34" charset="0"/>
              <a:buNone/>
            </a:pPr>
            <a:r>
              <a:rPr lang="en-US" sz="2000" b="1" dirty="0"/>
              <a:t>Early Intervention Focus-</a:t>
            </a:r>
            <a:r>
              <a:rPr lang="en-US" sz="2000" dirty="0"/>
              <a:t>Early identification and support help improve long-term health outcomes for children.</a:t>
            </a:r>
          </a:p>
          <a:p>
            <a:pPr marL="0" indent="0">
              <a:spcBef>
                <a:spcPts val="2500"/>
              </a:spcBef>
              <a:spcAft>
                <a:spcPts val="600"/>
              </a:spcAft>
              <a:buFont typeface="Arial" panose="020B0604020202020204" pitchFamily="34" charset="0"/>
              <a:buNone/>
            </a:pPr>
            <a:r>
              <a:rPr lang="en-US" sz="2000" b="1" dirty="0"/>
              <a:t>Community Support Role-</a:t>
            </a:r>
            <a:r>
              <a:rPr lang="en-US" sz="2000" dirty="0"/>
              <a:t>Community involvement ensures children receive continuous care and support for healthy development.</a:t>
            </a:r>
          </a:p>
        </p:txBody>
      </p:sp>
      <p:pic>
        <p:nvPicPr>
          <p:cNvPr id="4" name="Content Placeholder 3" descr="Cropped shot of volunteer nurses giving checkups to underprivileged kids">
            <a:extLst>
              <a:ext uri="{FF2B5EF4-FFF2-40B4-BE49-F238E27FC236}">
                <a16:creationId xmlns:a16="http://schemas.microsoft.com/office/drawing/2014/main" id="{C7201529-745B-4B35-815C-CDF5E8588DB1}"/>
              </a:ext>
            </a:extLst>
          </p:cNvPr>
          <p:cNvPicPr>
            <a:picLocks noGrp="1" noChangeAspect="1"/>
          </p:cNvPicPr>
          <p:nvPr>
            <p:ph type="pic" sz="quarter" idx="13"/>
          </p:nvPr>
        </p:nvPicPr>
        <p:blipFill>
          <a:blip r:embed="rId3"/>
          <a:srcRect l="12899" r="2014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41477674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CACF0-94AF-C862-5652-48742714D2CF}"/>
              </a:ext>
            </a:extLst>
          </p:cNvPr>
          <p:cNvSpPr>
            <a:spLocks noGrp="1"/>
          </p:cNvSpPr>
          <p:nvPr>
            <p:ph type="title"/>
          </p:nvPr>
        </p:nvSpPr>
        <p:spPr>
          <a:xfrm>
            <a:off x="572493" y="238539"/>
            <a:ext cx="11018520" cy="1434415"/>
          </a:xfrm>
        </p:spPr>
        <p:txBody>
          <a:bodyPr anchor="b">
            <a:normAutofit/>
          </a:bodyPr>
          <a:lstStyle/>
          <a:p>
            <a:r>
              <a:rPr lang="en-GB" sz="4600"/>
              <a:t>Other Notable Campaigns Promoting Wellbeing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4">
            <a:extLst>
              <a:ext uri="{FF2B5EF4-FFF2-40B4-BE49-F238E27FC236}">
                <a16:creationId xmlns:a16="http://schemas.microsoft.com/office/drawing/2014/main" id="{DA1934DC-2675-4503-B47C-3043E1DA5A93}"/>
              </a:ext>
            </a:extLst>
          </p:cNvPr>
          <p:cNvGraphicFramePr>
            <a:graphicFrameLocks noGrp="1"/>
          </p:cNvGraphicFramePr>
          <p:nvPr>
            <p:ph idx="1"/>
            <p:extLst>
              <p:ext uri="{D42A27DB-BD31-4B8C-83A1-F6EECF244321}">
                <p14:modId xmlns:p14="http://schemas.microsoft.com/office/powerpoint/2010/main" val="52815729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8864435"/>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D24BFD5-D814-402B-B6C4-EEF6AE14B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5EFF6-C8FF-1799-EE6F-D0354A6D5292}"/>
              </a:ext>
            </a:extLst>
          </p:cNvPr>
          <p:cNvSpPr>
            <a:spLocks noGrp="1"/>
          </p:cNvSpPr>
          <p:nvPr>
            <p:ph type="title"/>
          </p:nvPr>
        </p:nvSpPr>
        <p:spPr>
          <a:xfrm>
            <a:off x="838200" y="1122362"/>
            <a:ext cx="6281928" cy="4135437"/>
          </a:xfrm>
        </p:spPr>
        <p:txBody>
          <a:bodyPr vert="horz" lIns="91440" tIns="45720" rIns="91440" bIns="45720" rtlCol="0" anchor="b">
            <a:normAutofit/>
          </a:bodyPr>
          <a:lstStyle/>
          <a:p>
            <a:r>
              <a:rPr lang="en-US" sz="6600" kern="1200">
                <a:solidFill>
                  <a:schemeClr val="tx1"/>
                </a:solidFill>
                <a:latin typeface="+mj-lt"/>
                <a:ea typeface="+mj-ea"/>
                <a:cs typeface="+mj-cs"/>
              </a:rPr>
              <a:t>Rurality, Poverty, and Health Inequalities in Wales</a:t>
            </a:r>
          </a:p>
        </p:txBody>
      </p:sp>
      <p:sp>
        <p:nvSpPr>
          <p:cNvPr id="14" name="Rectangle 13">
            <a:extLst>
              <a:ext uri="{FF2B5EF4-FFF2-40B4-BE49-F238E27FC236}">
                <a16:creationId xmlns:a16="http://schemas.microsoft.com/office/drawing/2014/main" id="{36FED7E8-9A97-475F-9FA4-113410D4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6139" y="1031284"/>
            <a:ext cx="3647661" cy="4436126"/>
          </a:xfrm>
          <a:custGeom>
            <a:avLst/>
            <a:gdLst>
              <a:gd name="connsiteX0" fmla="*/ 0 w 3647661"/>
              <a:gd name="connsiteY0" fmla="*/ 0 h 4436126"/>
              <a:gd name="connsiteX1" fmla="*/ 498514 w 3647661"/>
              <a:gd name="connsiteY1" fmla="*/ 0 h 4436126"/>
              <a:gd name="connsiteX2" fmla="*/ 1069981 w 3647661"/>
              <a:gd name="connsiteY2" fmla="*/ 0 h 4436126"/>
              <a:gd name="connsiteX3" fmla="*/ 1714401 w 3647661"/>
              <a:gd name="connsiteY3" fmla="*/ 0 h 4436126"/>
              <a:gd name="connsiteX4" fmla="*/ 2285868 w 3647661"/>
              <a:gd name="connsiteY4" fmla="*/ 0 h 4436126"/>
              <a:gd name="connsiteX5" fmla="*/ 2784381 w 3647661"/>
              <a:gd name="connsiteY5" fmla="*/ 0 h 4436126"/>
              <a:gd name="connsiteX6" fmla="*/ 3647661 w 3647661"/>
              <a:gd name="connsiteY6" fmla="*/ 0 h 4436126"/>
              <a:gd name="connsiteX7" fmla="*/ 3647661 w 3647661"/>
              <a:gd name="connsiteY7" fmla="*/ 633732 h 4436126"/>
              <a:gd name="connsiteX8" fmla="*/ 3647661 w 3647661"/>
              <a:gd name="connsiteY8" fmla="*/ 1267465 h 4436126"/>
              <a:gd name="connsiteX9" fmla="*/ 3647661 w 3647661"/>
              <a:gd name="connsiteY9" fmla="*/ 1768113 h 4436126"/>
              <a:gd name="connsiteX10" fmla="*/ 3647661 w 3647661"/>
              <a:gd name="connsiteY10" fmla="*/ 2446207 h 4436126"/>
              <a:gd name="connsiteX11" fmla="*/ 3647661 w 3647661"/>
              <a:gd name="connsiteY11" fmla="*/ 2946855 h 4436126"/>
              <a:gd name="connsiteX12" fmla="*/ 3647661 w 3647661"/>
              <a:gd name="connsiteY12" fmla="*/ 3580587 h 4436126"/>
              <a:gd name="connsiteX13" fmla="*/ 3647661 w 3647661"/>
              <a:gd name="connsiteY13" fmla="*/ 4436126 h 4436126"/>
              <a:gd name="connsiteX14" fmla="*/ 3039718 w 3647661"/>
              <a:gd name="connsiteY14" fmla="*/ 4436126 h 4436126"/>
              <a:gd name="connsiteX15" fmla="*/ 2431774 w 3647661"/>
              <a:gd name="connsiteY15" fmla="*/ 4436126 h 4436126"/>
              <a:gd name="connsiteX16" fmla="*/ 1823831 w 3647661"/>
              <a:gd name="connsiteY16" fmla="*/ 4436126 h 4436126"/>
              <a:gd name="connsiteX17" fmla="*/ 1288840 w 3647661"/>
              <a:gd name="connsiteY17" fmla="*/ 4436126 h 4436126"/>
              <a:gd name="connsiteX18" fmla="*/ 607943 w 3647661"/>
              <a:gd name="connsiteY18" fmla="*/ 4436126 h 4436126"/>
              <a:gd name="connsiteX19" fmla="*/ 0 w 3647661"/>
              <a:gd name="connsiteY19" fmla="*/ 4436126 h 4436126"/>
              <a:gd name="connsiteX20" fmla="*/ 0 w 3647661"/>
              <a:gd name="connsiteY20" fmla="*/ 3758032 h 4436126"/>
              <a:gd name="connsiteX21" fmla="*/ 0 w 3647661"/>
              <a:gd name="connsiteY21" fmla="*/ 3035578 h 4436126"/>
              <a:gd name="connsiteX22" fmla="*/ 0 w 3647661"/>
              <a:gd name="connsiteY22" fmla="*/ 2401845 h 4436126"/>
              <a:gd name="connsiteX23" fmla="*/ 0 w 3647661"/>
              <a:gd name="connsiteY23" fmla="*/ 1768113 h 4436126"/>
              <a:gd name="connsiteX24" fmla="*/ 0 w 3647661"/>
              <a:gd name="connsiteY24" fmla="*/ 1178742 h 4436126"/>
              <a:gd name="connsiteX25" fmla="*/ 0 w 3647661"/>
              <a:gd name="connsiteY25" fmla="*/ 589371 h 4436126"/>
              <a:gd name="connsiteX26" fmla="*/ 0 w 3647661"/>
              <a:gd name="connsiteY26" fmla="*/ 0 h 443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47661" h="4436126" fill="none" extrusionOk="0">
                <a:moveTo>
                  <a:pt x="0" y="0"/>
                </a:moveTo>
                <a:cubicBezTo>
                  <a:pt x="116158" y="-16963"/>
                  <a:pt x="364681" y="-4006"/>
                  <a:pt x="498514" y="0"/>
                </a:cubicBezTo>
                <a:cubicBezTo>
                  <a:pt x="632347" y="4006"/>
                  <a:pt x="950865" y="15164"/>
                  <a:pt x="1069981" y="0"/>
                </a:cubicBezTo>
                <a:cubicBezTo>
                  <a:pt x="1189097" y="-15164"/>
                  <a:pt x="1556518" y="-23132"/>
                  <a:pt x="1714401" y="0"/>
                </a:cubicBezTo>
                <a:cubicBezTo>
                  <a:pt x="1872284" y="23132"/>
                  <a:pt x="2015985" y="9364"/>
                  <a:pt x="2285868" y="0"/>
                </a:cubicBezTo>
                <a:cubicBezTo>
                  <a:pt x="2555751" y="-9364"/>
                  <a:pt x="2555148" y="14141"/>
                  <a:pt x="2784381" y="0"/>
                </a:cubicBezTo>
                <a:cubicBezTo>
                  <a:pt x="3013614" y="-14141"/>
                  <a:pt x="3216105" y="-3763"/>
                  <a:pt x="3647661" y="0"/>
                </a:cubicBezTo>
                <a:cubicBezTo>
                  <a:pt x="3623206" y="221859"/>
                  <a:pt x="3622213" y="458853"/>
                  <a:pt x="3647661" y="633732"/>
                </a:cubicBezTo>
                <a:cubicBezTo>
                  <a:pt x="3673109" y="808611"/>
                  <a:pt x="3674779" y="1138417"/>
                  <a:pt x="3647661" y="1267465"/>
                </a:cubicBezTo>
                <a:cubicBezTo>
                  <a:pt x="3620543" y="1396513"/>
                  <a:pt x="3664792" y="1625185"/>
                  <a:pt x="3647661" y="1768113"/>
                </a:cubicBezTo>
                <a:cubicBezTo>
                  <a:pt x="3630530" y="1911041"/>
                  <a:pt x="3671056" y="2135008"/>
                  <a:pt x="3647661" y="2446207"/>
                </a:cubicBezTo>
                <a:cubicBezTo>
                  <a:pt x="3624266" y="2757406"/>
                  <a:pt x="3642702" y="2713342"/>
                  <a:pt x="3647661" y="2946855"/>
                </a:cubicBezTo>
                <a:cubicBezTo>
                  <a:pt x="3652620" y="3180368"/>
                  <a:pt x="3664319" y="3290221"/>
                  <a:pt x="3647661" y="3580587"/>
                </a:cubicBezTo>
                <a:cubicBezTo>
                  <a:pt x="3631003" y="3870953"/>
                  <a:pt x="3617531" y="4259425"/>
                  <a:pt x="3647661" y="4436126"/>
                </a:cubicBezTo>
                <a:cubicBezTo>
                  <a:pt x="3523929" y="4410412"/>
                  <a:pt x="3241413" y="4436068"/>
                  <a:pt x="3039718" y="4436126"/>
                </a:cubicBezTo>
                <a:cubicBezTo>
                  <a:pt x="2838023" y="4436184"/>
                  <a:pt x="2630387" y="4431142"/>
                  <a:pt x="2431774" y="4436126"/>
                </a:cubicBezTo>
                <a:cubicBezTo>
                  <a:pt x="2233161" y="4441110"/>
                  <a:pt x="2003296" y="4449826"/>
                  <a:pt x="1823831" y="4436126"/>
                </a:cubicBezTo>
                <a:cubicBezTo>
                  <a:pt x="1644366" y="4422426"/>
                  <a:pt x="1399453" y="4442442"/>
                  <a:pt x="1288840" y="4436126"/>
                </a:cubicBezTo>
                <a:cubicBezTo>
                  <a:pt x="1178227" y="4429810"/>
                  <a:pt x="793482" y="4411099"/>
                  <a:pt x="607943" y="4436126"/>
                </a:cubicBezTo>
                <a:cubicBezTo>
                  <a:pt x="422404" y="4461153"/>
                  <a:pt x="158703" y="4453091"/>
                  <a:pt x="0" y="4436126"/>
                </a:cubicBezTo>
                <a:cubicBezTo>
                  <a:pt x="8129" y="4099466"/>
                  <a:pt x="23502" y="4014012"/>
                  <a:pt x="0" y="3758032"/>
                </a:cubicBezTo>
                <a:cubicBezTo>
                  <a:pt x="-23502" y="3502052"/>
                  <a:pt x="8018" y="3295661"/>
                  <a:pt x="0" y="3035578"/>
                </a:cubicBezTo>
                <a:cubicBezTo>
                  <a:pt x="-8018" y="2775495"/>
                  <a:pt x="-8720" y="2595880"/>
                  <a:pt x="0" y="2401845"/>
                </a:cubicBezTo>
                <a:cubicBezTo>
                  <a:pt x="8720" y="2207810"/>
                  <a:pt x="9279" y="1982551"/>
                  <a:pt x="0" y="1768113"/>
                </a:cubicBezTo>
                <a:cubicBezTo>
                  <a:pt x="-9279" y="1553675"/>
                  <a:pt x="7090" y="1354447"/>
                  <a:pt x="0" y="1178742"/>
                </a:cubicBezTo>
                <a:cubicBezTo>
                  <a:pt x="-7090" y="1003037"/>
                  <a:pt x="-23786" y="768334"/>
                  <a:pt x="0" y="589371"/>
                </a:cubicBezTo>
                <a:cubicBezTo>
                  <a:pt x="23786" y="410408"/>
                  <a:pt x="-16955" y="242082"/>
                  <a:pt x="0" y="0"/>
                </a:cubicBezTo>
                <a:close/>
              </a:path>
              <a:path w="3647661" h="4436126" stroke="0" extrusionOk="0">
                <a:moveTo>
                  <a:pt x="0" y="0"/>
                </a:moveTo>
                <a:cubicBezTo>
                  <a:pt x="171149" y="-7244"/>
                  <a:pt x="374684" y="2591"/>
                  <a:pt x="534990" y="0"/>
                </a:cubicBezTo>
                <a:cubicBezTo>
                  <a:pt x="695296" y="-2591"/>
                  <a:pt x="907320" y="7483"/>
                  <a:pt x="1069981" y="0"/>
                </a:cubicBezTo>
                <a:cubicBezTo>
                  <a:pt x="1232642" y="-7483"/>
                  <a:pt x="1543604" y="-26203"/>
                  <a:pt x="1677924" y="0"/>
                </a:cubicBezTo>
                <a:cubicBezTo>
                  <a:pt x="1812244" y="26203"/>
                  <a:pt x="2140632" y="31361"/>
                  <a:pt x="2322344" y="0"/>
                </a:cubicBezTo>
                <a:cubicBezTo>
                  <a:pt x="2504056" y="-31361"/>
                  <a:pt x="2658834" y="3381"/>
                  <a:pt x="2893811" y="0"/>
                </a:cubicBezTo>
                <a:cubicBezTo>
                  <a:pt x="3128788" y="-3381"/>
                  <a:pt x="3338741" y="-10376"/>
                  <a:pt x="3647661" y="0"/>
                </a:cubicBezTo>
                <a:cubicBezTo>
                  <a:pt x="3628986" y="244498"/>
                  <a:pt x="3624774" y="362520"/>
                  <a:pt x="3647661" y="545010"/>
                </a:cubicBezTo>
                <a:cubicBezTo>
                  <a:pt x="3670549" y="727500"/>
                  <a:pt x="3619543" y="968439"/>
                  <a:pt x="3647661" y="1134381"/>
                </a:cubicBezTo>
                <a:cubicBezTo>
                  <a:pt x="3675779" y="1300323"/>
                  <a:pt x="3670065" y="1646297"/>
                  <a:pt x="3647661" y="1856836"/>
                </a:cubicBezTo>
                <a:cubicBezTo>
                  <a:pt x="3625257" y="2067375"/>
                  <a:pt x="3632904" y="2315399"/>
                  <a:pt x="3647661" y="2490568"/>
                </a:cubicBezTo>
                <a:cubicBezTo>
                  <a:pt x="3662418" y="2665737"/>
                  <a:pt x="3616073" y="2880164"/>
                  <a:pt x="3647661" y="3124300"/>
                </a:cubicBezTo>
                <a:cubicBezTo>
                  <a:pt x="3679249" y="3368436"/>
                  <a:pt x="3677361" y="3519722"/>
                  <a:pt x="3647661" y="3758032"/>
                </a:cubicBezTo>
                <a:cubicBezTo>
                  <a:pt x="3617961" y="3996342"/>
                  <a:pt x="3615180" y="4147465"/>
                  <a:pt x="3647661" y="4436126"/>
                </a:cubicBezTo>
                <a:cubicBezTo>
                  <a:pt x="3506685" y="4421969"/>
                  <a:pt x="3266652" y="4433618"/>
                  <a:pt x="3149147" y="4436126"/>
                </a:cubicBezTo>
                <a:cubicBezTo>
                  <a:pt x="3031642" y="4438634"/>
                  <a:pt x="2832267" y="4432536"/>
                  <a:pt x="2650634" y="4436126"/>
                </a:cubicBezTo>
                <a:cubicBezTo>
                  <a:pt x="2469001" y="4439716"/>
                  <a:pt x="2324677" y="4416284"/>
                  <a:pt x="2042690" y="4436126"/>
                </a:cubicBezTo>
                <a:cubicBezTo>
                  <a:pt x="1760703" y="4455968"/>
                  <a:pt x="1686949" y="4416099"/>
                  <a:pt x="1398270" y="4436126"/>
                </a:cubicBezTo>
                <a:cubicBezTo>
                  <a:pt x="1109591" y="4456153"/>
                  <a:pt x="1071585" y="4455485"/>
                  <a:pt x="899756" y="4436126"/>
                </a:cubicBezTo>
                <a:cubicBezTo>
                  <a:pt x="727927" y="4416767"/>
                  <a:pt x="344407" y="4430463"/>
                  <a:pt x="0" y="4436126"/>
                </a:cubicBezTo>
                <a:cubicBezTo>
                  <a:pt x="5440" y="4303018"/>
                  <a:pt x="91" y="4161914"/>
                  <a:pt x="0" y="3891116"/>
                </a:cubicBezTo>
                <a:cubicBezTo>
                  <a:pt x="-91" y="3620318"/>
                  <a:pt x="-11601" y="3462294"/>
                  <a:pt x="0" y="3301745"/>
                </a:cubicBezTo>
                <a:cubicBezTo>
                  <a:pt x="11601" y="3141196"/>
                  <a:pt x="22776" y="2916996"/>
                  <a:pt x="0" y="2756735"/>
                </a:cubicBezTo>
                <a:cubicBezTo>
                  <a:pt x="-22776" y="2596474"/>
                  <a:pt x="5257" y="2440491"/>
                  <a:pt x="0" y="2256087"/>
                </a:cubicBezTo>
                <a:cubicBezTo>
                  <a:pt x="-5257" y="2071683"/>
                  <a:pt x="20189" y="1902567"/>
                  <a:pt x="0" y="1666716"/>
                </a:cubicBezTo>
                <a:cubicBezTo>
                  <a:pt x="-20189" y="1430865"/>
                  <a:pt x="-21241" y="1161108"/>
                  <a:pt x="0" y="988622"/>
                </a:cubicBezTo>
                <a:cubicBezTo>
                  <a:pt x="21241" y="816136"/>
                  <a:pt x="17108" y="406740"/>
                  <a:pt x="0" y="0"/>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8728339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2">
            <a:extLst>
              <a:ext uri="{FF2B5EF4-FFF2-40B4-BE49-F238E27FC236}">
                <a16:creationId xmlns:a16="http://schemas.microsoft.com/office/drawing/2014/main" id="{F8E6D029-CF34-406A-D828-8D52490E2BAD}"/>
              </a:ext>
            </a:extLst>
          </p:cNvPr>
          <p:cNvSpPr>
            <a:spLocks noGrp="1"/>
          </p:cNvSpPr>
          <p:nvPr>
            <p:ph type="body" idx="1"/>
          </p:nvPr>
        </p:nvSpPr>
        <p:spPr>
          <a:xfrm>
            <a:off x="7928114" y="1232452"/>
            <a:ext cx="3200400" cy="3850919"/>
          </a:xfrm>
        </p:spPr>
        <p:txBody>
          <a:bodyPr vert="horz" lIns="91440" tIns="45720" rIns="91440" bIns="45720" rtlCol="0" anchor="b">
            <a:normAutofit/>
          </a:bodyPr>
          <a:lstStyle/>
          <a:p>
            <a:endParaRPr lang="en-US" sz="2400" kern="1200" dirty="0">
              <a:solidFill>
                <a:srgbClr val="FFFFFF"/>
              </a:solidFill>
              <a:latin typeface="+mn-lt"/>
              <a:ea typeface="+mn-ea"/>
              <a:cs typeface="+mn-cs"/>
            </a:endParaRPr>
          </a:p>
        </p:txBody>
      </p:sp>
      <p:sp>
        <p:nvSpPr>
          <p:cNvPr id="16" name="sketch line">
            <a:extLst>
              <a:ext uri="{FF2B5EF4-FFF2-40B4-BE49-F238E27FC236}">
                <a16:creationId xmlns:a16="http://schemas.microsoft.com/office/drawing/2014/main" id="{2A39B854-4B6C-4F7F-A602-6F97770CE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39978"/>
            <a:ext cx="6281928" cy="18288"/>
          </a:xfrm>
          <a:custGeom>
            <a:avLst/>
            <a:gdLst>
              <a:gd name="connsiteX0" fmla="*/ 0 w 6281928"/>
              <a:gd name="connsiteY0" fmla="*/ 0 h 18288"/>
              <a:gd name="connsiteX1" fmla="*/ 572353 w 6281928"/>
              <a:gd name="connsiteY1" fmla="*/ 0 h 18288"/>
              <a:gd name="connsiteX2" fmla="*/ 1207526 w 6281928"/>
              <a:gd name="connsiteY2" fmla="*/ 0 h 18288"/>
              <a:gd name="connsiteX3" fmla="*/ 1779880 w 6281928"/>
              <a:gd name="connsiteY3" fmla="*/ 0 h 18288"/>
              <a:gd name="connsiteX4" fmla="*/ 2540691 w 6281928"/>
              <a:gd name="connsiteY4" fmla="*/ 0 h 18288"/>
              <a:gd name="connsiteX5" fmla="*/ 3238683 w 6281928"/>
              <a:gd name="connsiteY5" fmla="*/ 0 h 18288"/>
              <a:gd name="connsiteX6" fmla="*/ 3936675 w 6281928"/>
              <a:gd name="connsiteY6" fmla="*/ 0 h 18288"/>
              <a:gd name="connsiteX7" fmla="*/ 4760305 w 6281928"/>
              <a:gd name="connsiteY7" fmla="*/ 0 h 18288"/>
              <a:gd name="connsiteX8" fmla="*/ 5521117 w 6281928"/>
              <a:gd name="connsiteY8" fmla="*/ 0 h 18288"/>
              <a:gd name="connsiteX9" fmla="*/ 6281928 w 6281928"/>
              <a:gd name="connsiteY9" fmla="*/ 0 h 18288"/>
              <a:gd name="connsiteX10" fmla="*/ 6281928 w 6281928"/>
              <a:gd name="connsiteY10" fmla="*/ 18288 h 18288"/>
              <a:gd name="connsiteX11" fmla="*/ 5772394 w 6281928"/>
              <a:gd name="connsiteY11" fmla="*/ 18288 h 18288"/>
              <a:gd name="connsiteX12" fmla="*/ 5200040 w 6281928"/>
              <a:gd name="connsiteY12" fmla="*/ 18288 h 18288"/>
              <a:gd name="connsiteX13" fmla="*/ 4439229 w 6281928"/>
              <a:gd name="connsiteY13" fmla="*/ 18288 h 18288"/>
              <a:gd name="connsiteX14" fmla="*/ 3615599 w 6281928"/>
              <a:gd name="connsiteY14" fmla="*/ 18288 h 18288"/>
              <a:gd name="connsiteX15" fmla="*/ 2980426 w 6281928"/>
              <a:gd name="connsiteY15" fmla="*/ 18288 h 18288"/>
              <a:gd name="connsiteX16" fmla="*/ 2156795 w 6281928"/>
              <a:gd name="connsiteY16" fmla="*/ 18288 h 18288"/>
              <a:gd name="connsiteX17" fmla="*/ 1584442 w 6281928"/>
              <a:gd name="connsiteY17" fmla="*/ 18288 h 18288"/>
              <a:gd name="connsiteX18" fmla="*/ 1074908 w 6281928"/>
              <a:gd name="connsiteY18" fmla="*/ 18288 h 18288"/>
              <a:gd name="connsiteX19" fmla="*/ 0 w 6281928"/>
              <a:gd name="connsiteY19" fmla="*/ 18288 h 18288"/>
              <a:gd name="connsiteX20" fmla="*/ 0 w 6281928"/>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281928" h="18288" fill="none" extrusionOk="0">
                <a:moveTo>
                  <a:pt x="0" y="0"/>
                </a:moveTo>
                <a:cubicBezTo>
                  <a:pt x="205960" y="24870"/>
                  <a:pt x="343550" y="5918"/>
                  <a:pt x="572353" y="0"/>
                </a:cubicBezTo>
                <a:cubicBezTo>
                  <a:pt x="801156" y="-5918"/>
                  <a:pt x="1015649" y="-11381"/>
                  <a:pt x="1207526" y="0"/>
                </a:cubicBezTo>
                <a:cubicBezTo>
                  <a:pt x="1399403" y="11381"/>
                  <a:pt x="1549725" y="7866"/>
                  <a:pt x="1779880" y="0"/>
                </a:cubicBezTo>
                <a:cubicBezTo>
                  <a:pt x="2010035" y="-7866"/>
                  <a:pt x="2190674" y="12826"/>
                  <a:pt x="2540691" y="0"/>
                </a:cubicBezTo>
                <a:cubicBezTo>
                  <a:pt x="2890708" y="-12826"/>
                  <a:pt x="3025718" y="-18534"/>
                  <a:pt x="3238683" y="0"/>
                </a:cubicBezTo>
                <a:cubicBezTo>
                  <a:pt x="3451648" y="18534"/>
                  <a:pt x="3603947" y="14884"/>
                  <a:pt x="3936675" y="0"/>
                </a:cubicBezTo>
                <a:cubicBezTo>
                  <a:pt x="4269403" y="-14884"/>
                  <a:pt x="4480718" y="-24607"/>
                  <a:pt x="4760305" y="0"/>
                </a:cubicBezTo>
                <a:cubicBezTo>
                  <a:pt x="5039892" y="24607"/>
                  <a:pt x="5359549" y="-31311"/>
                  <a:pt x="5521117" y="0"/>
                </a:cubicBezTo>
                <a:cubicBezTo>
                  <a:pt x="5682685" y="31311"/>
                  <a:pt x="5986067" y="-12593"/>
                  <a:pt x="6281928" y="0"/>
                </a:cubicBezTo>
                <a:cubicBezTo>
                  <a:pt x="6282307" y="7355"/>
                  <a:pt x="6282212" y="10249"/>
                  <a:pt x="6281928" y="18288"/>
                </a:cubicBezTo>
                <a:cubicBezTo>
                  <a:pt x="6078981" y="8428"/>
                  <a:pt x="5961061" y="2290"/>
                  <a:pt x="5772394" y="18288"/>
                </a:cubicBezTo>
                <a:cubicBezTo>
                  <a:pt x="5583727" y="34286"/>
                  <a:pt x="5329968" y="24208"/>
                  <a:pt x="5200040" y="18288"/>
                </a:cubicBezTo>
                <a:cubicBezTo>
                  <a:pt x="5070112" y="12368"/>
                  <a:pt x="4793288" y="21070"/>
                  <a:pt x="4439229" y="18288"/>
                </a:cubicBezTo>
                <a:cubicBezTo>
                  <a:pt x="4085170" y="15506"/>
                  <a:pt x="3813765" y="-16466"/>
                  <a:pt x="3615599" y="18288"/>
                </a:cubicBezTo>
                <a:cubicBezTo>
                  <a:pt x="3417433" y="53042"/>
                  <a:pt x="3133643" y="20727"/>
                  <a:pt x="2980426" y="18288"/>
                </a:cubicBezTo>
                <a:cubicBezTo>
                  <a:pt x="2827209" y="15849"/>
                  <a:pt x="2380685" y="51850"/>
                  <a:pt x="2156795" y="18288"/>
                </a:cubicBezTo>
                <a:cubicBezTo>
                  <a:pt x="1932905" y="-15274"/>
                  <a:pt x="1716744" y="-1398"/>
                  <a:pt x="1584442" y="18288"/>
                </a:cubicBezTo>
                <a:cubicBezTo>
                  <a:pt x="1452140" y="37974"/>
                  <a:pt x="1280887" y="12750"/>
                  <a:pt x="1074908" y="18288"/>
                </a:cubicBezTo>
                <a:cubicBezTo>
                  <a:pt x="868929" y="23826"/>
                  <a:pt x="318124" y="-17878"/>
                  <a:pt x="0" y="18288"/>
                </a:cubicBezTo>
                <a:cubicBezTo>
                  <a:pt x="-384" y="12702"/>
                  <a:pt x="-513" y="4636"/>
                  <a:pt x="0" y="0"/>
                </a:cubicBezTo>
                <a:close/>
              </a:path>
              <a:path w="6281928" h="18288" stroke="0" extrusionOk="0">
                <a:moveTo>
                  <a:pt x="0" y="0"/>
                </a:moveTo>
                <a:cubicBezTo>
                  <a:pt x="135290" y="27650"/>
                  <a:pt x="488372" y="4391"/>
                  <a:pt x="635173" y="0"/>
                </a:cubicBezTo>
                <a:cubicBezTo>
                  <a:pt x="781974" y="-4391"/>
                  <a:pt x="992816" y="14310"/>
                  <a:pt x="1144707" y="0"/>
                </a:cubicBezTo>
                <a:cubicBezTo>
                  <a:pt x="1296598" y="-14310"/>
                  <a:pt x="1796462" y="-1258"/>
                  <a:pt x="1968337" y="0"/>
                </a:cubicBezTo>
                <a:cubicBezTo>
                  <a:pt x="2140212" y="1258"/>
                  <a:pt x="2343376" y="-12852"/>
                  <a:pt x="2603510" y="0"/>
                </a:cubicBezTo>
                <a:cubicBezTo>
                  <a:pt x="2863644" y="12852"/>
                  <a:pt x="2935073" y="-10591"/>
                  <a:pt x="3238683" y="0"/>
                </a:cubicBezTo>
                <a:cubicBezTo>
                  <a:pt x="3542293" y="10591"/>
                  <a:pt x="3731676" y="3538"/>
                  <a:pt x="4062313" y="0"/>
                </a:cubicBezTo>
                <a:cubicBezTo>
                  <a:pt x="4392950" y="-3538"/>
                  <a:pt x="4440715" y="28126"/>
                  <a:pt x="4634667" y="0"/>
                </a:cubicBezTo>
                <a:cubicBezTo>
                  <a:pt x="4828619" y="-28126"/>
                  <a:pt x="5052661" y="8974"/>
                  <a:pt x="5458297" y="0"/>
                </a:cubicBezTo>
                <a:cubicBezTo>
                  <a:pt x="5863933" y="-8974"/>
                  <a:pt x="5906900" y="-24516"/>
                  <a:pt x="6281928" y="0"/>
                </a:cubicBezTo>
                <a:cubicBezTo>
                  <a:pt x="6282268" y="5688"/>
                  <a:pt x="6281759" y="13142"/>
                  <a:pt x="6281928" y="18288"/>
                </a:cubicBezTo>
                <a:cubicBezTo>
                  <a:pt x="6036108" y="15339"/>
                  <a:pt x="5743611" y="10415"/>
                  <a:pt x="5583936" y="18288"/>
                </a:cubicBezTo>
                <a:cubicBezTo>
                  <a:pt x="5424261" y="26161"/>
                  <a:pt x="5250533" y="-179"/>
                  <a:pt x="4948763" y="18288"/>
                </a:cubicBezTo>
                <a:cubicBezTo>
                  <a:pt x="4646993" y="36755"/>
                  <a:pt x="4354673" y="7565"/>
                  <a:pt x="4125133" y="18288"/>
                </a:cubicBezTo>
                <a:cubicBezTo>
                  <a:pt x="3895593" y="29012"/>
                  <a:pt x="3570246" y="29209"/>
                  <a:pt x="3301502" y="18288"/>
                </a:cubicBezTo>
                <a:cubicBezTo>
                  <a:pt x="3032758" y="7367"/>
                  <a:pt x="2955340" y="11905"/>
                  <a:pt x="2729149" y="18288"/>
                </a:cubicBezTo>
                <a:cubicBezTo>
                  <a:pt x="2502958" y="24671"/>
                  <a:pt x="2269423" y="3142"/>
                  <a:pt x="2031157" y="18288"/>
                </a:cubicBezTo>
                <a:cubicBezTo>
                  <a:pt x="1792891" y="33434"/>
                  <a:pt x="1484731" y="22122"/>
                  <a:pt x="1207526" y="18288"/>
                </a:cubicBezTo>
                <a:cubicBezTo>
                  <a:pt x="930321" y="14454"/>
                  <a:pt x="560231" y="-33402"/>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29443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C343D-2A1B-1170-5BF6-583194AB80AF}"/>
              </a:ext>
            </a:extLst>
          </p:cNvPr>
          <p:cNvSpPr>
            <a:spLocks noGrp="1"/>
          </p:cNvSpPr>
          <p:nvPr>
            <p:ph type="title"/>
          </p:nvPr>
        </p:nvSpPr>
        <p:spPr>
          <a:xfrm>
            <a:off x="7196328" y="601755"/>
            <a:ext cx="4389120" cy="1527048"/>
          </a:xfrm>
        </p:spPr>
        <p:txBody>
          <a:bodyPr vert="horz" lIns="91440" tIns="45720" rIns="91440" bIns="45720" rtlCol="0" anchor="b">
            <a:normAutofit fontScale="90000"/>
          </a:bodyPr>
          <a:lstStyle/>
          <a:p>
            <a:r>
              <a:rPr lang="en-US" b="0" kern="1200">
                <a:latin typeface="+mj-lt"/>
                <a:ea typeface="+mj-ea"/>
                <a:cs typeface="+mj-cs"/>
              </a:rPr>
              <a:t>Unique Health Challenges in the Valleys</a:t>
            </a:r>
          </a:p>
        </p:txBody>
      </p:sp>
      <p:pic>
        <p:nvPicPr>
          <p:cNvPr id="4" name="Content Placeholder 3" descr="A village near the kampala city in Uganda.">
            <a:extLst>
              <a:ext uri="{FF2B5EF4-FFF2-40B4-BE49-F238E27FC236}">
                <a16:creationId xmlns:a16="http://schemas.microsoft.com/office/drawing/2014/main" id="{20D32F0A-3293-40D4-AFB9-4527A515BA1B}"/>
              </a:ext>
            </a:extLst>
          </p:cNvPr>
          <p:cNvPicPr>
            <a:picLocks noGrp="1" noChangeAspect="1"/>
          </p:cNvPicPr>
          <p:nvPr>
            <p:ph type="pic" sz="quarter" idx="13"/>
          </p:nvPr>
        </p:nvPicPr>
        <p:blipFill>
          <a:blip r:embed="rId3"/>
          <a:srcRect l="26130" r="6281" b="-2"/>
          <a:stretch>
            <a:fillRect/>
          </a:stretch>
        </p:blipFill>
        <p:spPr>
          <a:xfrm>
            <a:off x="341522" y="342902"/>
            <a:ext cx="6249778" cy="6172343"/>
          </a:xfrm>
          <a:prstGeom prst="rect">
            <a:avLst/>
          </a:prstGeom>
          <a:noFill/>
        </p:spPr>
      </p:pic>
      <p:sp>
        <p:nvSpPr>
          <p:cNvPr id="5" name="TextBox 4">
            <a:extLst>
              <a:ext uri="{FF2B5EF4-FFF2-40B4-BE49-F238E27FC236}">
                <a16:creationId xmlns:a16="http://schemas.microsoft.com/office/drawing/2014/main" id="{8003D22C-F428-4C14-9349-B2A076530AFA}"/>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96328" y="2276856"/>
            <a:ext cx="4389120" cy="4041648"/>
          </a:xfrm>
          <a:prstGeom prst="rect">
            <a:avLst/>
          </a:prstGeo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Industrial Decline Impact</a:t>
            </a:r>
          </a:p>
          <a:p>
            <a:pPr marL="0" lvl="1" indent="0">
              <a:lnSpc>
                <a:spcPct val="90000"/>
              </a:lnSpc>
              <a:spcBef>
                <a:spcPts val="1000"/>
              </a:spcBef>
              <a:spcAft>
                <a:spcPts val="600"/>
              </a:spcAft>
              <a:buFont typeface="Arial" panose="020B0604020202020204" pitchFamily="34" charset="0"/>
              <a:buNone/>
            </a:pPr>
            <a:r>
              <a:rPr lang="en-US" sz="1400"/>
              <a:t>Industrial decline has contributed to deteriorating health conditions in valley communities, affecting overall wellbeing.</a:t>
            </a:r>
          </a:p>
          <a:p>
            <a:pPr marL="0" indent="0">
              <a:lnSpc>
                <a:spcPct val="90000"/>
              </a:lnSpc>
              <a:spcBef>
                <a:spcPts val="2500"/>
              </a:spcBef>
              <a:spcAft>
                <a:spcPts val="600"/>
              </a:spcAft>
              <a:buFont typeface="Arial" panose="020B0604020202020204" pitchFamily="34" charset="0"/>
              <a:buNone/>
            </a:pPr>
            <a:r>
              <a:rPr lang="en-US" sz="1400" b="1"/>
              <a:t>Limited Access to Services</a:t>
            </a:r>
          </a:p>
          <a:p>
            <a:pPr marL="0" lvl="1" indent="0">
              <a:lnSpc>
                <a:spcPct val="90000"/>
              </a:lnSpc>
              <a:spcBef>
                <a:spcPts val="1000"/>
              </a:spcBef>
              <a:spcAft>
                <a:spcPts val="600"/>
              </a:spcAft>
              <a:buFont typeface="Arial" panose="020B0604020202020204" pitchFamily="34" charset="0"/>
              <a:buNone/>
            </a:pPr>
            <a:r>
              <a:rPr lang="en-US" sz="1400"/>
              <a:t>Restricted healthcare and social services access in valleys hinder timely medical and support interventions.</a:t>
            </a:r>
          </a:p>
          <a:p>
            <a:pPr marL="0" indent="0">
              <a:lnSpc>
                <a:spcPct val="90000"/>
              </a:lnSpc>
              <a:spcBef>
                <a:spcPts val="2500"/>
              </a:spcBef>
              <a:spcAft>
                <a:spcPts val="600"/>
              </a:spcAft>
              <a:buFont typeface="Arial" panose="020B0604020202020204" pitchFamily="34" charset="0"/>
              <a:buNone/>
            </a:pPr>
            <a:r>
              <a:rPr lang="en-US" sz="1400" b="1"/>
              <a:t>Socioeconomic Disadvantage</a:t>
            </a:r>
          </a:p>
          <a:p>
            <a:pPr marL="0" lvl="1" indent="0">
              <a:lnSpc>
                <a:spcPct val="90000"/>
              </a:lnSpc>
              <a:spcBef>
                <a:spcPts val="1000"/>
              </a:spcBef>
              <a:spcAft>
                <a:spcPts val="600"/>
              </a:spcAft>
              <a:buFont typeface="Arial" panose="020B0604020202020204" pitchFamily="34" charset="0"/>
              <a:buNone/>
            </a:pPr>
            <a:r>
              <a:rPr lang="en-US" sz="1400"/>
              <a:t>Economic hardship and social inequality in the valleys exacerbate health problems and community wellbeing.</a:t>
            </a:r>
          </a:p>
        </p:txBody>
      </p:sp>
    </p:spTree>
    <p:extLst>
      <p:ext uri="{BB962C8B-B14F-4D97-AF65-F5344CB8AC3E}">
        <p14:creationId xmlns:p14="http://schemas.microsoft.com/office/powerpoint/2010/main" val="31481264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4685D-5B57-565A-1498-B86EAEDD6940}"/>
              </a:ext>
            </a:extLst>
          </p:cNvPr>
          <p:cNvSpPr>
            <a:spLocks noGrp="1"/>
          </p:cNvSpPr>
          <p:nvPr>
            <p:ph type="title"/>
          </p:nvPr>
        </p:nvSpPr>
        <p:spPr>
          <a:xfrm>
            <a:off x="429767" y="640080"/>
            <a:ext cx="11328845" cy="740664"/>
          </a:xfrm>
        </p:spPr>
        <p:txBody>
          <a:bodyPr anchor="t">
            <a:normAutofit/>
          </a:bodyPr>
          <a:lstStyle/>
          <a:p>
            <a:r>
              <a:rPr lang="en-GB"/>
              <a:t>Coastal Areas: Access and Social Determinants</a:t>
            </a:r>
          </a:p>
        </p:txBody>
      </p:sp>
      <p:graphicFrame>
        <p:nvGraphicFramePr>
          <p:cNvPr id="4" name="Content Placeholder 4">
            <a:extLst>
              <a:ext uri="{FF2B5EF4-FFF2-40B4-BE49-F238E27FC236}">
                <a16:creationId xmlns:a16="http://schemas.microsoft.com/office/drawing/2014/main" id="{7C02CAE5-FD20-466A-A859-8A66C1A71556}"/>
              </a:ext>
            </a:extLst>
          </p:cNvPr>
          <p:cNvGraphicFramePr>
            <a:graphicFrameLocks noGrp="1"/>
          </p:cNvGraphicFramePr>
          <p:nvPr>
            <p:ph idx="1"/>
            <p:extLst>
              <p:ext uri="{D42A27DB-BD31-4B8C-83A1-F6EECF244321}">
                <p14:modId xmlns:p14="http://schemas.microsoft.com/office/powerpoint/2010/main" val="160036081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429768" y="1380744"/>
          <a:ext cx="11328844"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623787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C623F-3D1A-5F52-BC65-515ADF0ADBE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The Role of Poverty in Shaping Health Outcomes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9BA13B9-3465-4CF9-9789-BD69E560157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Poverty as Health Determinant-</a:t>
            </a:r>
            <a:r>
              <a:rPr lang="en-US" sz="2000" dirty="0"/>
              <a:t>Poverty significantly influences health disparities and is a primary determinant of uneven health outcomes.</a:t>
            </a:r>
          </a:p>
          <a:p>
            <a:pPr marL="0" indent="0">
              <a:spcBef>
                <a:spcPts val="2500"/>
              </a:spcBef>
              <a:spcAft>
                <a:spcPts val="600"/>
              </a:spcAft>
              <a:buFont typeface="Arial" panose="020B0604020202020204" pitchFamily="34" charset="0"/>
              <a:buNone/>
            </a:pPr>
            <a:r>
              <a:rPr lang="en-US" sz="2000" b="1" dirty="0"/>
              <a:t>Impact on Social Factors-</a:t>
            </a:r>
            <a:r>
              <a:rPr lang="en-US" sz="2000" dirty="0"/>
              <a:t>Poverty affects critical social determinants like nutrition, housing, education, and healthcare access, shaping overall health.</a:t>
            </a:r>
          </a:p>
          <a:p>
            <a:pPr marL="0" indent="0">
              <a:spcBef>
                <a:spcPts val="2500"/>
              </a:spcBef>
              <a:spcAft>
                <a:spcPts val="600"/>
              </a:spcAft>
              <a:buFont typeface="Arial" panose="020B0604020202020204" pitchFamily="34" charset="0"/>
              <a:buNone/>
            </a:pPr>
            <a:r>
              <a:rPr lang="en-US" sz="2000" b="1" dirty="0"/>
              <a:t>Health Inequalities in Wales-</a:t>
            </a:r>
            <a:r>
              <a:rPr lang="en-US" sz="2000" dirty="0"/>
              <a:t>These combined factors lead to significant health inequalities across different populations in Wales.</a:t>
            </a:r>
          </a:p>
        </p:txBody>
      </p:sp>
      <p:pic>
        <p:nvPicPr>
          <p:cNvPr id="4" name="Content Placeholder 3" descr="Red house symbol and green man symbol with arrow on white background">
            <a:extLst>
              <a:ext uri="{FF2B5EF4-FFF2-40B4-BE49-F238E27FC236}">
                <a16:creationId xmlns:a16="http://schemas.microsoft.com/office/drawing/2014/main" id="{57BA410C-5C5C-4444-B0D2-DF1276095CDA}"/>
              </a:ext>
            </a:extLst>
          </p:cNvPr>
          <p:cNvPicPr>
            <a:picLocks noGrp="1" noChangeAspect="1"/>
          </p:cNvPicPr>
          <p:nvPr>
            <p:ph type="pic" sz="quarter" idx="13"/>
          </p:nvPr>
        </p:nvPicPr>
        <p:blipFill>
          <a:blip r:embed="rId3"/>
          <a:srcRect l="12039" r="28793" b="-3"/>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10868961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24DD6-36D7-4990-8FC9-FE0DBDF05E9A}"/>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dirty="0"/>
              <a:t>Activity</a:t>
            </a:r>
            <a:r>
              <a:rPr lang="en-US" sz="6600" kern="1200" dirty="0">
                <a:solidFill>
                  <a:schemeClr val="tx1"/>
                </a:solidFill>
                <a:latin typeface="+mj-lt"/>
                <a:ea typeface="+mj-ea"/>
                <a:cs typeface="+mj-cs"/>
              </a:rPr>
              <a:t>: Look at the case study about Jade.  You are required to balance responsibility with Equality</a:t>
            </a:r>
          </a:p>
        </p:txBody>
      </p:sp>
      <p:sp>
        <p:nvSpPr>
          <p:cNvPr id="14"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49956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468A2-4607-695C-C852-123DB60EE8AC}"/>
              </a:ext>
            </a:extLst>
          </p:cNvPr>
          <p:cNvSpPr>
            <a:spLocks noGrp="1"/>
          </p:cNvSpPr>
          <p:nvPr>
            <p:ph type="title"/>
          </p:nvPr>
        </p:nvSpPr>
        <p:spPr>
          <a:xfrm>
            <a:off x="572493" y="238539"/>
            <a:ext cx="11018520" cy="1434415"/>
          </a:xfrm>
        </p:spPr>
        <p:txBody>
          <a:bodyPr anchor="b">
            <a:normAutofit/>
          </a:bodyPr>
          <a:lstStyle/>
          <a:p>
            <a:r>
              <a:rPr lang="en-GB" sz="4600"/>
              <a:t>Arguments Supporting Lifestyle as a Primary Driver</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4">
            <a:extLst>
              <a:ext uri="{FF2B5EF4-FFF2-40B4-BE49-F238E27FC236}">
                <a16:creationId xmlns:a16="http://schemas.microsoft.com/office/drawing/2014/main" id="{4B710047-FD5B-43C2-80BB-36313D77FB39}"/>
              </a:ext>
            </a:extLst>
          </p:cNvPr>
          <p:cNvGraphicFramePr>
            <a:graphicFrameLocks noGrp="1"/>
          </p:cNvGraphicFramePr>
          <p:nvPr>
            <p:ph idx="1"/>
            <p:extLst>
              <p:ext uri="{D42A27DB-BD31-4B8C-83A1-F6EECF244321}">
                <p14:modId xmlns:p14="http://schemas.microsoft.com/office/powerpoint/2010/main" val="215668895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72493" y="2071316"/>
          <a:ext cx="10879278" cy="4322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887481"/>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3375C-BA7A-4FF3-8AB2-C8CDA43B4C69}"/>
              </a:ext>
            </a:extLst>
          </p:cNvPr>
          <p:cNvSpPr>
            <a:spLocks noGrp="1"/>
          </p:cNvSpPr>
          <p:nvPr>
            <p:ph type="title"/>
          </p:nvPr>
        </p:nvSpPr>
        <p:spPr>
          <a:xfrm>
            <a:off x="838200" y="365125"/>
            <a:ext cx="10515600" cy="1325563"/>
          </a:xfrm>
        </p:spPr>
        <p:txBody>
          <a:bodyPr>
            <a:normAutofit/>
          </a:bodyPr>
          <a:lstStyle/>
          <a:p>
            <a:r>
              <a:rPr lang="en-GB"/>
              <a:t>Arguments Supporting Structural Disadvantage as a Primary Driver</a:t>
            </a:r>
          </a:p>
        </p:txBody>
      </p:sp>
      <p:graphicFrame>
        <p:nvGraphicFramePr>
          <p:cNvPr id="4" name="Content Placeholder 4">
            <a:extLst>
              <a:ext uri="{FF2B5EF4-FFF2-40B4-BE49-F238E27FC236}">
                <a16:creationId xmlns:a16="http://schemas.microsoft.com/office/drawing/2014/main" id="{79C0C350-CCD4-442D-94B2-BC5E812F816E}"/>
              </a:ext>
            </a:extLst>
          </p:cNvPr>
          <p:cNvGraphicFramePr>
            <a:graphicFrameLocks noGrp="1"/>
          </p:cNvGraphicFramePr>
          <p:nvPr>
            <p:ph idx="1"/>
            <p:extLst>
              <p:ext uri="{D42A27DB-BD31-4B8C-83A1-F6EECF244321}">
                <p14:modId xmlns:p14="http://schemas.microsoft.com/office/powerpoint/2010/main" val="200294649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12630"/>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A0A77-070B-6F57-7C6E-E6859F8FBD5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Encouraging Critical Thinking and Student Participation</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0CC1ED4-6278-4232-9881-D2B409F9B18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Fostering Thoughtful Engagement -</a:t>
            </a:r>
            <a:r>
              <a:rPr lang="en-US" sz="2000" dirty="0"/>
              <a:t>Encouraging students to analyze multiple perspectives enhances their critical thinking skills and depth of understanding.</a:t>
            </a:r>
          </a:p>
          <a:p>
            <a:pPr marL="0" indent="0">
              <a:spcBef>
                <a:spcPts val="2500"/>
              </a:spcBef>
              <a:spcAft>
                <a:spcPts val="600"/>
              </a:spcAft>
              <a:buFont typeface="Arial" panose="020B0604020202020204" pitchFamily="34" charset="0"/>
              <a:buNone/>
            </a:pPr>
            <a:r>
              <a:rPr lang="en-US" sz="2000" b="1" dirty="0"/>
              <a:t>Promoting Dialogue-</a:t>
            </a:r>
            <a:r>
              <a:rPr lang="en-US" sz="2000" dirty="0"/>
              <a:t>Open dialogue between students supports collaborative learning and deeper comprehension of complex issues.</a:t>
            </a:r>
          </a:p>
          <a:p>
            <a:pPr marL="0" indent="0">
              <a:spcBef>
                <a:spcPts val="2500"/>
              </a:spcBef>
              <a:spcAft>
                <a:spcPts val="600"/>
              </a:spcAft>
              <a:buFont typeface="Arial" panose="020B0604020202020204" pitchFamily="34" charset="0"/>
              <a:buNone/>
            </a:pPr>
            <a:r>
              <a:rPr lang="en-US" sz="2000" b="1" dirty="0"/>
              <a:t>Understanding Public Health- </a:t>
            </a:r>
            <a:r>
              <a:rPr lang="en-US" sz="2000" dirty="0"/>
              <a:t>Engagement with public health topics helps students grasp real-world complexities and encourages active learning.</a:t>
            </a:r>
          </a:p>
        </p:txBody>
      </p:sp>
      <p:pic>
        <p:nvPicPr>
          <p:cNvPr id="4" name="Content Placeholder 3" descr="People in classroom">
            <a:extLst>
              <a:ext uri="{FF2B5EF4-FFF2-40B4-BE49-F238E27FC236}">
                <a16:creationId xmlns:a16="http://schemas.microsoft.com/office/drawing/2014/main" id="{37DD6DCB-3DD7-4A45-81B6-E32A9FCF1FD2}"/>
              </a:ext>
            </a:extLst>
          </p:cNvPr>
          <p:cNvPicPr>
            <a:picLocks noGrp="1" noChangeAspect="1"/>
          </p:cNvPicPr>
          <p:nvPr>
            <p:ph type="pic" sz="quarter" idx="13"/>
          </p:nvPr>
        </p:nvPicPr>
        <p:blipFill>
          <a:blip r:embed="rId3"/>
          <a:srcRect l="16084" r="19700"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6964927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D6D55BCC-6255-250E-F647-B401ECABA166}"/>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sz="4400" kern="1200">
                <a:solidFill>
                  <a:schemeClr val="tx1"/>
                </a:solidFill>
                <a:latin typeface="+mj-lt"/>
                <a:ea typeface="+mj-ea"/>
                <a:cs typeface="+mj-cs"/>
              </a:rPr>
              <a:t>Conclusion</a:t>
            </a:r>
          </a:p>
        </p:txBody>
      </p:sp>
      <p:sp>
        <p:nvSpPr>
          <p:cNvPr id="16"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BDBE5C3D-472C-EDC2-2FE3-DC41B60267FF}"/>
              </a:ext>
            </a:extLst>
          </p:cNvPr>
          <p:cNvGraphicFramePr>
            <a:graphicFrameLocks noGrp="1"/>
          </p:cNvGraphicFramePr>
          <p:nvPr>
            <p:ph sz="quarter" idx="14"/>
            <p:extLst>
              <p:ext uri="{D42A27DB-BD31-4B8C-83A1-F6EECF244321}">
                <p14:modId xmlns:p14="http://schemas.microsoft.com/office/powerpoint/2010/main" val="3222349612"/>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838200" y="1825625"/>
          <a:ext cx="11168743"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7786930"/>
      </p:ext>
    </p:extLst>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TotalTime>
  <Words>2372</Words>
  <Application>Microsoft Office PowerPoint</Application>
  <PresentationFormat>Widescreen</PresentationFormat>
  <Paragraphs>190</Paragraphs>
  <Slides>28</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Aptos Display</vt:lpstr>
      <vt:lpstr>Arial</vt:lpstr>
      <vt:lpstr>Calibri</vt:lpstr>
      <vt:lpstr>Office Theme</vt:lpstr>
      <vt:lpstr>Public Health and Wellbeing in Wales: Determinants, Priorities, Campaigns, and Inequalities</vt:lpstr>
      <vt:lpstr>What are your thoughts on the following statement?</vt:lpstr>
      <vt:lpstr>Today's Discussion Points</vt:lpstr>
      <vt:lpstr>Key Determinants of Health in Wales</vt:lpstr>
      <vt:lpstr>Social Factors Influencing Public Health</vt:lpstr>
      <vt:lpstr>Economic Determinants and Their Impact</vt:lpstr>
      <vt:lpstr>Although rates of unemployment in Wales are lower than in the rest of the UK, economic inactivity his higher.  What causes this?</vt:lpstr>
      <vt:lpstr>Causes of economic inactivity: The main issues in Wales:  Long-term illness and disability Caring responsibilities and an aging population Weak local job markets and low demand in post-industrial regions Skills gaps and limited access to training or flexible work </vt:lpstr>
      <vt:lpstr>PowerPoint Presentation</vt:lpstr>
      <vt:lpstr>Environmental Factors Shaping Wellbeing</vt:lpstr>
      <vt:lpstr>Welsh Health Priorities and Challenges</vt:lpstr>
      <vt:lpstr>Smoking: Prevalence, Risks, and Interventions</vt:lpstr>
      <vt:lpstr>Obesity and Its Impact on Welsh Communities</vt:lpstr>
      <vt:lpstr>Alcohol Misuse and Related Health Concerns</vt:lpstr>
      <vt:lpstr>Mental Health Trends and Support Strategies</vt:lpstr>
      <vt:lpstr>Public Health Wales Campaigns and Initiatives</vt:lpstr>
      <vt:lpstr>Overview of 'Help Me Quit' Smoking Cessation Campaign</vt:lpstr>
      <vt:lpstr>The 'Every Child Wales' Strategy for Child Health</vt:lpstr>
      <vt:lpstr>Other Notable Campaigns Promoting Wellbeing</vt:lpstr>
      <vt:lpstr>Rurality, Poverty, and Health Inequalities in Wales</vt:lpstr>
      <vt:lpstr>Unique Health Challenges in the Valleys</vt:lpstr>
      <vt:lpstr>Coastal Areas: Access and Social Determinants</vt:lpstr>
      <vt:lpstr>The Role of Poverty in Shaping Health Outcomes</vt:lpstr>
      <vt:lpstr>Activity: Look at the case study about Jade.  You are required to balance responsibility with Equality</vt:lpstr>
      <vt:lpstr>Arguments Supporting Lifestyle as a Primary Driver</vt:lpstr>
      <vt:lpstr>Arguments Supporting Structural Disadvantage as a Primary Driver</vt:lpstr>
      <vt:lpstr>Encouraging Critical Thinking and Student Participation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Felicity Peacock</dc:creator>
  <cp:lastModifiedBy>Stephanie John</cp:lastModifiedBy>
  <cp:revision>2</cp:revision>
  <dcterms:created xsi:type="dcterms:W3CDTF">2025-09-16T12:38:18Z</dcterms:created>
  <dcterms:modified xsi:type="dcterms:W3CDTF">2025-10-21T08:36:03Z</dcterms:modified>
</cp:coreProperties>
</file>