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8" r:id="rId1"/>
  </p:sldMasterIdLst>
  <p:notesMasterIdLst>
    <p:notesMasterId r:id="rId13"/>
  </p:notesMasterIdLst>
  <p:sldIdLst>
    <p:sldId id="256" r:id="rId2"/>
    <p:sldId id="258" r:id="rId3"/>
    <p:sldId id="259" r:id="rId4"/>
    <p:sldId id="260" r:id="rId5"/>
    <p:sldId id="261" r:id="rId6"/>
    <p:sldId id="262" r:id="rId7"/>
    <p:sldId id="257" r:id="rId8"/>
    <p:sldId id="263" r:id="rId9"/>
    <p:sldId id="264" r:id="rId10"/>
    <p:sldId id="266"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88740"/>
  </p:normalViewPr>
  <p:slideViewPr>
    <p:cSldViewPr snapToGrid="0" snapToObjects="1">
      <p:cViewPr>
        <p:scale>
          <a:sx n="108" d="100"/>
          <a:sy n="108" d="100"/>
        </p:scale>
        <p:origin x="656"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BB9D4A-5370-4F01-9C8E-C4EE1180214D}" type="doc">
      <dgm:prSet loTypeId="urn:microsoft.com/office/officeart/2005/8/layout/default" loCatId="list" qsTypeId="urn:microsoft.com/office/officeart/2005/8/quickstyle/simple2" qsCatId="simple" csTypeId="urn:microsoft.com/office/officeart/2005/8/colors/accent2_2" csCatId="accent2" phldr="1"/>
      <dgm:spPr/>
      <dgm:t>
        <a:bodyPr/>
        <a:lstStyle/>
        <a:p>
          <a:endParaRPr lang="en-US"/>
        </a:p>
      </dgm:t>
    </dgm:pt>
    <dgm:pt modelId="{EECEEB0B-5FF5-4D27-B9CB-3F34AAB38134}">
      <dgm:prSet/>
      <dgm:spPr/>
      <dgm:t>
        <a:bodyPr/>
        <a:lstStyle/>
        <a:p>
          <a:r>
            <a:rPr lang="en-US" dirty="0">
              <a:latin typeface="Calibri" panose="020F0502020204030204" pitchFamily="34" charset="0"/>
              <a:cs typeface="Calibri" panose="020F0502020204030204" pitchFamily="34" charset="0"/>
            </a:rPr>
            <a:t>Children want to connect with nature,</a:t>
          </a:r>
        </a:p>
      </dgm:t>
    </dgm:pt>
    <dgm:pt modelId="{DE3804FA-E8BE-4CE1-9043-999837691415}" type="parTrans" cxnId="{10FB40F0-2B0F-4FE3-BC8A-B56418CC4105}">
      <dgm:prSet/>
      <dgm:spPr/>
      <dgm:t>
        <a:bodyPr/>
        <a:lstStyle/>
        <a:p>
          <a:endParaRPr lang="en-US"/>
        </a:p>
      </dgm:t>
    </dgm:pt>
    <dgm:pt modelId="{E9775705-3FBD-41B2-8B94-3B26FC506BF9}" type="sibTrans" cxnId="{10FB40F0-2B0F-4FE3-BC8A-B56418CC4105}">
      <dgm:prSet/>
      <dgm:spPr/>
      <dgm:t>
        <a:bodyPr/>
        <a:lstStyle/>
        <a:p>
          <a:endParaRPr lang="en-US"/>
        </a:p>
      </dgm:t>
    </dgm:pt>
    <dgm:pt modelId="{6D946B4E-F26B-46E7-B4D9-CD02526F0E8A}">
      <dgm:prSet/>
      <dgm:spPr/>
      <dgm:t>
        <a:bodyPr/>
        <a:lstStyle/>
        <a:p>
          <a:r>
            <a:rPr lang="en-US" dirty="0">
              <a:latin typeface="Calibri" panose="020F0502020204030204" pitchFamily="34" charset="0"/>
              <a:cs typeface="Calibri" panose="020F0502020204030204" pitchFamily="34" charset="0"/>
            </a:rPr>
            <a:t>Natural spaces on school grounds not only allow children to connect with nature but also enhance their personal development, gives a love and appreciation for nature and allows for practical learning. </a:t>
          </a:r>
        </a:p>
      </dgm:t>
    </dgm:pt>
    <dgm:pt modelId="{DA7A98F1-DAE5-425E-9923-0E4296927C39}" type="parTrans" cxnId="{16AD4F4C-3F56-4617-98D9-872EF854CF57}">
      <dgm:prSet/>
      <dgm:spPr/>
      <dgm:t>
        <a:bodyPr/>
        <a:lstStyle/>
        <a:p>
          <a:endParaRPr lang="en-US"/>
        </a:p>
      </dgm:t>
    </dgm:pt>
    <dgm:pt modelId="{D597F1A3-AC0B-4249-923C-8E78E80ED503}" type="sibTrans" cxnId="{16AD4F4C-3F56-4617-98D9-872EF854CF57}">
      <dgm:prSet/>
      <dgm:spPr/>
      <dgm:t>
        <a:bodyPr/>
        <a:lstStyle/>
        <a:p>
          <a:endParaRPr lang="en-US"/>
        </a:p>
      </dgm:t>
    </dgm:pt>
    <dgm:pt modelId="{1862E44C-D3F2-4ED3-AC76-37A1345C768A}">
      <dgm:prSet/>
      <dgm:spPr/>
      <dgm:t>
        <a:bodyPr/>
        <a:lstStyle/>
        <a:p>
          <a:r>
            <a:rPr lang="en-US" dirty="0">
              <a:latin typeface="Calibri" panose="020F0502020204030204" pitchFamily="34" charset="0"/>
              <a:cs typeface="Calibri" panose="020F0502020204030204" pitchFamily="34" charset="0"/>
            </a:rPr>
            <a:t>Learning in the outdoors can often offer more memorable learning experiences and opportunities than classroom-based learning, meaning children are more likely to  have positive experiences with the outdoors. </a:t>
          </a:r>
        </a:p>
      </dgm:t>
    </dgm:pt>
    <dgm:pt modelId="{508558ED-FECE-4297-9ACD-72EDB1614D29}" type="parTrans" cxnId="{1AC30337-95EF-4023-A87D-54B0B9659A6C}">
      <dgm:prSet/>
      <dgm:spPr/>
      <dgm:t>
        <a:bodyPr/>
        <a:lstStyle/>
        <a:p>
          <a:endParaRPr lang="en-US"/>
        </a:p>
      </dgm:t>
    </dgm:pt>
    <dgm:pt modelId="{E352EA60-755C-4324-A058-E0CC60068AFF}" type="sibTrans" cxnId="{1AC30337-95EF-4023-A87D-54B0B9659A6C}">
      <dgm:prSet/>
      <dgm:spPr/>
      <dgm:t>
        <a:bodyPr/>
        <a:lstStyle/>
        <a:p>
          <a:endParaRPr lang="en-US"/>
        </a:p>
      </dgm:t>
    </dgm:pt>
    <dgm:pt modelId="{6E49043A-2C28-F34C-BC29-73587109E896}" type="pres">
      <dgm:prSet presAssocID="{85BB9D4A-5370-4F01-9C8E-C4EE1180214D}" presName="diagram" presStyleCnt="0">
        <dgm:presLayoutVars>
          <dgm:dir/>
          <dgm:resizeHandles val="exact"/>
        </dgm:presLayoutVars>
      </dgm:prSet>
      <dgm:spPr/>
    </dgm:pt>
    <dgm:pt modelId="{7A20EC2D-C423-FF40-9E98-6DF52E55A7AA}" type="pres">
      <dgm:prSet presAssocID="{EECEEB0B-5FF5-4D27-B9CB-3F34AAB38134}" presName="node" presStyleLbl="node1" presStyleIdx="0" presStyleCnt="3">
        <dgm:presLayoutVars>
          <dgm:bulletEnabled val="1"/>
        </dgm:presLayoutVars>
      </dgm:prSet>
      <dgm:spPr/>
    </dgm:pt>
    <dgm:pt modelId="{DF2D4A2A-F1A7-0545-A089-739674D7FE65}" type="pres">
      <dgm:prSet presAssocID="{E9775705-3FBD-41B2-8B94-3B26FC506BF9}" presName="sibTrans" presStyleCnt="0"/>
      <dgm:spPr/>
    </dgm:pt>
    <dgm:pt modelId="{8BB61542-42D6-674F-8FC1-6E4966C3EBB4}" type="pres">
      <dgm:prSet presAssocID="{6D946B4E-F26B-46E7-B4D9-CD02526F0E8A}" presName="node" presStyleLbl="node1" presStyleIdx="1" presStyleCnt="3">
        <dgm:presLayoutVars>
          <dgm:bulletEnabled val="1"/>
        </dgm:presLayoutVars>
      </dgm:prSet>
      <dgm:spPr/>
    </dgm:pt>
    <dgm:pt modelId="{00BE60AB-71CE-CB43-9B3F-9353590273F8}" type="pres">
      <dgm:prSet presAssocID="{D597F1A3-AC0B-4249-923C-8E78E80ED503}" presName="sibTrans" presStyleCnt="0"/>
      <dgm:spPr/>
    </dgm:pt>
    <dgm:pt modelId="{418FE1C6-CC69-5849-811B-C4825E85ACFB}" type="pres">
      <dgm:prSet presAssocID="{1862E44C-D3F2-4ED3-AC76-37A1345C768A}" presName="node" presStyleLbl="node1" presStyleIdx="2" presStyleCnt="3">
        <dgm:presLayoutVars>
          <dgm:bulletEnabled val="1"/>
        </dgm:presLayoutVars>
      </dgm:prSet>
      <dgm:spPr/>
    </dgm:pt>
  </dgm:ptLst>
  <dgm:cxnLst>
    <dgm:cxn modelId="{A9454002-13F7-8F4C-8732-E50126C9D238}" type="presOf" srcId="{1862E44C-D3F2-4ED3-AC76-37A1345C768A}" destId="{418FE1C6-CC69-5849-811B-C4825E85ACFB}" srcOrd="0" destOrd="0" presId="urn:microsoft.com/office/officeart/2005/8/layout/default"/>
    <dgm:cxn modelId="{8E09140A-5786-7B4B-A89B-234D45D264BA}" type="presOf" srcId="{85BB9D4A-5370-4F01-9C8E-C4EE1180214D}" destId="{6E49043A-2C28-F34C-BC29-73587109E896}" srcOrd="0" destOrd="0" presId="urn:microsoft.com/office/officeart/2005/8/layout/default"/>
    <dgm:cxn modelId="{1AC30337-95EF-4023-A87D-54B0B9659A6C}" srcId="{85BB9D4A-5370-4F01-9C8E-C4EE1180214D}" destId="{1862E44C-D3F2-4ED3-AC76-37A1345C768A}" srcOrd="2" destOrd="0" parTransId="{508558ED-FECE-4297-9ACD-72EDB1614D29}" sibTransId="{E352EA60-755C-4324-A058-E0CC60068AFF}"/>
    <dgm:cxn modelId="{16AD4F4C-3F56-4617-98D9-872EF854CF57}" srcId="{85BB9D4A-5370-4F01-9C8E-C4EE1180214D}" destId="{6D946B4E-F26B-46E7-B4D9-CD02526F0E8A}" srcOrd="1" destOrd="0" parTransId="{DA7A98F1-DAE5-425E-9923-0E4296927C39}" sibTransId="{D597F1A3-AC0B-4249-923C-8E78E80ED503}"/>
    <dgm:cxn modelId="{5DE219CA-A19B-F34A-874C-4248B8A7E9C2}" type="presOf" srcId="{EECEEB0B-5FF5-4D27-B9CB-3F34AAB38134}" destId="{7A20EC2D-C423-FF40-9E98-6DF52E55A7AA}" srcOrd="0" destOrd="0" presId="urn:microsoft.com/office/officeart/2005/8/layout/default"/>
    <dgm:cxn modelId="{10FB40F0-2B0F-4FE3-BC8A-B56418CC4105}" srcId="{85BB9D4A-5370-4F01-9C8E-C4EE1180214D}" destId="{EECEEB0B-5FF5-4D27-B9CB-3F34AAB38134}" srcOrd="0" destOrd="0" parTransId="{DE3804FA-E8BE-4CE1-9043-999837691415}" sibTransId="{E9775705-3FBD-41B2-8B94-3B26FC506BF9}"/>
    <dgm:cxn modelId="{B7043AF7-F01D-2641-9DC2-58235A95D471}" type="presOf" srcId="{6D946B4E-F26B-46E7-B4D9-CD02526F0E8A}" destId="{8BB61542-42D6-674F-8FC1-6E4966C3EBB4}" srcOrd="0" destOrd="0" presId="urn:microsoft.com/office/officeart/2005/8/layout/default"/>
    <dgm:cxn modelId="{07D5F8C4-C976-E744-93B3-582DE5D85882}" type="presParOf" srcId="{6E49043A-2C28-F34C-BC29-73587109E896}" destId="{7A20EC2D-C423-FF40-9E98-6DF52E55A7AA}" srcOrd="0" destOrd="0" presId="urn:microsoft.com/office/officeart/2005/8/layout/default"/>
    <dgm:cxn modelId="{239CBBC6-1AA3-1143-82B3-17BDCFDBA190}" type="presParOf" srcId="{6E49043A-2C28-F34C-BC29-73587109E896}" destId="{DF2D4A2A-F1A7-0545-A089-739674D7FE65}" srcOrd="1" destOrd="0" presId="urn:microsoft.com/office/officeart/2005/8/layout/default"/>
    <dgm:cxn modelId="{6944C2BC-2E1D-CC4E-B6DE-55FC284CC12B}" type="presParOf" srcId="{6E49043A-2C28-F34C-BC29-73587109E896}" destId="{8BB61542-42D6-674F-8FC1-6E4966C3EBB4}" srcOrd="2" destOrd="0" presId="urn:microsoft.com/office/officeart/2005/8/layout/default"/>
    <dgm:cxn modelId="{32296F49-C6AB-864F-A3B8-DEDB851A66E2}" type="presParOf" srcId="{6E49043A-2C28-F34C-BC29-73587109E896}" destId="{00BE60AB-71CE-CB43-9B3F-9353590273F8}" srcOrd="3" destOrd="0" presId="urn:microsoft.com/office/officeart/2005/8/layout/default"/>
    <dgm:cxn modelId="{A2B0770C-FCAA-B640-B8C0-9E3A2BA3D34E}" type="presParOf" srcId="{6E49043A-2C28-F34C-BC29-73587109E896}" destId="{418FE1C6-CC69-5849-811B-C4825E85ACFB}"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85C5E2-FD51-405D-85AC-CFD5AC697B2C}" type="doc">
      <dgm:prSet loTypeId="urn:microsoft.com/office/officeart/2008/layout/LinedList" loCatId="list" qsTypeId="urn:microsoft.com/office/officeart/2005/8/quickstyle/simple5" qsCatId="simple" csTypeId="urn:microsoft.com/office/officeart/2005/8/colors/accent0_3" csCatId="mainScheme"/>
      <dgm:spPr/>
      <dgm:t>
        <a:bodyPr/>
        <a:lstStyle/>
        <a:p>
          <a:endParaRPr lang="en-US"/>
        </a:p>
      </dgm:t>
    </dgm:pt>
    <dgm:pt modelId="{5B58F68F-0EDE-4971-9BC1-B44BD2491565}">
      <dgm:prSet/>
      <dgm:spPr/>
      <dgm:t>
        <a:bodyPr/>
        <a:lstStyle/>
        <a:p>
          <a:r>
            <a:rPr lang="en-GB" dirty="0">
              <a:latin typeface="Calibri" panose="020F0502020204030204" pitchFamily="34" charset="0"/>
              <a:cs typeface="Calibri" panose="020F0502020204030204" pitchFamily="34" charset="0"/>
            </a:rPr>
            <a:t>Outdoor learning is a pedagogical approach used to enrich learning, enhance school engagement and improve pupil health and wellbeing.  </a:t>
          </a:r>
          <a:endParaRPr lang="en-US" dirty="0">
            <a:latin typeface="Calibri" panose="020F0502020204030204" pitchFamily="34" charset="0"/>
            <a:cs typeface="Calibri" panose="020F0502020204030204" pitchFamily="34" charset="0"/>
          </a:endParaRPr>
        </a:p>
      </dgm:t>
    </dgm:pt>
    <dgm:pt modelId="{4D2017F8-90C4-499B-B352-3BB2A7BF2246}" type="parTrans" cxnId="{A917CD5E-6421-4688-9B96-30CA58C7C4C4}">
      <dgm:prSet/>
      <dgm:spPr/>
      <dgm:t>
        <a:bodyPr/>
        <a:lstStyle/>
        <a:p>
          <a:endParaRPr lang="en-US"/>
        </a:p>
      </dgm:t>
    </dgm:pt>
    <dgm:pt modelId="{BF6BCF91-AD1E-4805-B299-A361C98303A2}" type="sibTrans" cxnId="{A917CD5E-6421-4688-9B96-30CA58C7C4C4}">
      <dgm:prSet/>
      <dgm:spPr/>
      <dgm:t>
        <a:bodyPr/>
        <a:lstStyle/>
        <a:p>
          <a:endParaRPr lang="en-US"/>
        </a:p>
      </dgm:t>
    </dgm:pt>
    <dgm:pt modelId="{F1B9A0F8-7447-413E-8BAB-4C1B36A64AFD}">
      <dgm:prSet/>
      <dgm:spPr/>
      <dgm:t>
        <a:bodyPr/>
        <a:lstStyle/>
        <a:p>
          <a:r>
            <a:rPr lang="en-GB" dirty="0">
              <a:latin typeface="Calibri" panose="020F0502020204030204" pitchFamily="34" charset="0"/>
              <a:cs typeface="Calibri" panose="020F0502020204030204" pitchFamily="34" charset="0"/>
            </a:rPr>
            <a:t>Improved behaviours, learning , concentration and mental health. </a:t>
          </a:r>
          <a:endParaRPr lang="en-US" dirty="0">
            <a:latin typeface="Calibri" panose="020F0502020204030204" pitchFamily="34" charset="0"/>
            <a:cs typeface="Calibri" panose="020F0502020204030204" pitchFamily="34" charset="0"/>
          </a:endParaRPr>
        </a:p>
      </dgm:t>
    </dgm:pt>
    <dgm:pt modelId="{60A5B3FD-FC4F-4A2A-9536-A7175C0A5CBB}" type="parTrans" cxnId="{D0A2244A-0998-4F90-BA7C-46302805EAD9}">
      <dgm:prSet/>
      <dgm:spPr/>
      <dgm:t>
        <a:bodyPr/>
        <a:lstStyle/>
        <a:p>
          <a:endParaRPr lang="en-US"/>
        </a:p>
      </dgm:t>
    </dgm:pt>
    <dgm:pt modelId="{DCA1ADFE-53CE-4F1E-A74F-35E4FB2DEB0F}" type="sibTrans" cxnId="{D0A2244A-0998-4F90-BA7C-46302805EAD9}">
      <dgm:prSet/>
      <dgm:spPr/>
      <dgm:t>
        <a:bodyPr/>
        <a:lstStyle/>
        <a:p>
          <a:endParaRPr lang="en-US"/>
        </a:p>
      </dgm:t>
    </dgm:pt>
    <dgm:pt modelId="{66CF8473-313F-4FEA-BEB1-A7C2BF79BD31}">
      <dgm:prSet/>
      <dgm:spPr/>
      <dgm:t>
        <a:bodyPr/>
        <a:lstStyle/>
        <a:p>
          <a:r>
            <a:rPr lang="en-GB" dirty="0">
              <a:latin typeface="Calibri" panose="020F0502020204030204" pitchFamily="34" charset="0"/>
              <a:cs typeface="Calibri" panose="020F0502020204030204" pitchFamily="34" charset="0"/>
            </a:rPr>
            <a:t>The four purposes in the Welsh Curriculum (2020) talks about being ethical informed citizens, healthy confidence individuals, ambitious, capable learners and enterprising, creative contributors. </a:t>
          </a:r>
          <a:endParaRPr lang="en-US" dirty="0">
            <a:latin typeface="Calibri" panose="020F0502020204030204" pitchFamily="34" charset="0"/>
            <a:cs typeface="Calibri" panose="020F0502020204030204" pitchFamily="34" charset="0"/>
          </a:endParaRPr>
        </a:p>
      </dgm:t>
    </dgm:pt>
    <dgm:pt modelId="{8DBC6483-CB8B-482C-94F1-597D41485F32}" type="parTrans" cxnId="{514CE910-48A7-424D-910F-4FE0D98CA9D1}">
      <dgm:prSet/>
      <dgm:spPr/>
      <dgm:t>
        <a:bodyPr/>
        <a:lstStyle/>
        <a:p>
          <a:endParaRPr lang="en-US"/>
        </a:p>
      </dgm:t>
    </dgm:pt>
    <dgm:pt modelId="{3E91C7AC-5164-4BE5-873B-C3DA740F649F}" type="sibTrans" cxnId="{514CE910-48A7-424D-910F-4FE0D98CA9D1}">
      <dgm:prSet/>
      <dgm:spPr/>
      <dgm:t>
        <a:bodyPr/>
        <a:lstStyle/>
        <a:p>
          <a:endParaRPr lang="en-US"/>
        </a:p>
      </dgm:t>
    </dgm:pt>
    <dgm:pt modelId="{73E7189E-2520-2243-98B1-BC047177F6FF}" type="pres">
      <dgm:prSet presAssocID="{9385C5E2-FD51-405D-85AC-CFD5AC697B2C}" presName="vert0" presStyleCnt="0">
        <dgm:presLayoutVars>
          <dgm:dir/>
          <dgm:animOne val="branch"/>
          <dgm:animLvl val="lvl"/>
        </dgm:presLayoutVars>
      </dgm:prSet>
      <dgm:spPr/>
    </dgm:pt>
    <dgm:pt modelId="{BCEDF15E-E5E1-F549-94AD-ECFAC14354D3}" type="pres">
      <dgm:prSet presAssocID="{5B58F68F-0EDE-4971-9BC1-B44BD2491565}" presName="thickLine" presStyleLbl="alignNode1" presStyleIdx="0" presStyleCnt="3"/>
      <dgm:spPr/>
    </dgm:pt>
    <dgm:pt modelId="{BC3D4293-F56C-0C43-80DF-47B253536B5B}" type="pres">
      <dgm:prSet presAssocID="{5B58F68F-0EDE-4971-9BC1-B44BD2491565}" presName="horz1" presStyleCnt="0"/>
      <dgm:spPr/>
    </dgm:pt>
    <dgm:pt modelId="{696B6557-EE14-834E-860B-B87FAD97DB61}" type="pres">
      <dgm:prSet presAssocID="{5B58F68F-0EDE-4971-9BC1-B44BD2491565}" presName="tx1" presStyleLbl="revTx" presStyleIdx="0" presStyleCnt="3"/>
      <dgm:spPr/>
    </dgm:pt>
    <dgm:pt modelId="{4A98E9EE-7E81-C144-BCC9-D0EFCD1BBFCF}" type="pres">
      <dgm:prSet presAssocID="{5B58F68F-0EDE-4971-9BC1-B44BD2491565}" presName="vert1" presStyleCnt="0"/>
      <dgm:spPr/>
    </dgm:pt>
    <dgm:pt modelId="{0EE89A86-672A-C941-A726-FE9F8827F97F}" type="pres">
      <dgm:prSet presAssocID="{F1B9A0F8-7447-413E-8BAB-4C1B36A64AFD}" presName="thickLine" presStyleLbl="alignNode1" presStyleIdx="1" presStyleCnt="3"/>
      <dgm:spPr/>
    </dgm:pt>
    <dgm:pt modelId="{5D5B1B84-264B-8B48-97E3-ACEE2FFC6A78}" type="pres">
      <dgm:prSet presAssocID="{F1B9A0F8-7447-413E-8BAB-4C1B36A64AFD}" presName="horz1" presStyleCnt="0"/>
      <dgm:spPr/>
    </dgm:pt>
    <dgm:pt modelId="{3B13C7F2-C62F-FE48-BAB1-956D880320A1}" type="pres">
      <dgm:prSet presAssocID="{F1B9A0F8-7447-413E-8BAB-4C1B36A64AFD}" presName="tx1" presStyleLbl="revTx" presStyleIdx="1" presStyleCnt="3"/>
      <dgm:spPr/>
    </dgm:pt>
    <dgm:pt modelId="{9F45EE6C-5402-CA42-848A-183A7E6D54F7}" type="pres">
      <dgm:prSet presAssocID="{F1B9A0F8-7447-413E-8BAB-4C1B36A64AFD}" presName="vert1" presStyleCnt="0"/>
      <dgm:spPr/>
    </dgm:pt>
    <dgm:pt modelId="{439A6644-1CA1-8B4A-9214-63094D000578}" type="pres">
      <dgm:prSet presAssocID="{66CF8473-313F-4FEA-BEB1-A7C2BF79BD31}" presName="thickLine" presStyleLbl="alignNode1" presStyleIdx="2" presStyleCnt="3"/>
      <dgm:spPr/>
    </dgm:pt>
    <dgm:pt modelId="{A202A042-3B46-254C-BFD8-03487F3269E4}" type="pres">
      <dgm:prSet presAssocID="{66CF8473-313F-4FEA-BEB1-A7C2BF79BD31}" presName="horz1" presStyleCnt="0"/>
      <dgm:spPr/>
    </dgm:pt>
    <dgm:pt modelId="{B30F0C54-125A-5044-BBA6-0F6D6E44F3FE}" type="pres">
      <dgm:prSet presAssocID="{66CF8473-313F-4FEA-BEB1-A7C2BF79BD31}" presName="tx1" presStyleLbl="revTx" presStyleIdx="2" presStyleCnt="3"/>
      <dgm:spPr/>
    </dgm:pt>
    <dgm:pt modelId="{ACB379D1-4B66-A84F-B3A5-4C66F7973D20}" type="pres">
      <dgm:prSet presAssocID="{66CF8473-313F-4FEA-BEB1-A7C2BF79BD31}" presName="vert1" presStyleCnt="0"/>
      <dgm:spPr/>
    </dgm:pt>
  </dgm:ptLst>
  <dgm:cxnLst>
    <dgm:cxn modelId="{514CE910-48A7-424D-910F-4FE0D98CA9D1}" srcId="{9385C5E2-FD51-405D-85AC-CFD5AC697B2C}" destId="{66CF8473-313F-4FEA-BEB1-A7C2BF79BD31}" srcOrd="2" destOrd="0" parTransId="{8DBC6483-CB8B-482C-94F1-597D41485F32}" sibTransId="{3E91C7AC-5164-4BE5-873B-C3DA740F649F}"/>
    <dgm:cxn modelId="{31A0A11F-0759-DA47-B8D2-70C7F64EA71C}" type="presOf" srcId="{F1B9A0F8-7447-413E-8BAB-4C1B36A64AFD}" destId="{3B13C7F2-C62F-FE48-BAB1-956D880320A1}" srcOrd="0" destOrd="0" presId="urn:microsoft.com/office/officeart/2008/layout/LinedList"/>
    <dgm:cxn modelId="{8C7E0E22-6201-D44C-9E3E-4A9C899FDA93}" type="presOf" srcId="{66CF8473-313F-4FEA-BEB1-A7C2BF79BD31}" destId="{B30F0C54-125A-5044-BBA6-0F6D6E44F3FE}" srcOrd="0" destOrd="0" presId="urn:microsoft.com/office/officeart/2008/layout/LinedList"/>
    <dgm:cxn modelId="{D0A2244A-0998-4F90-BA7C-46302805EAD9}" srcId="{9385C5E2-FD51-405D-85AC-CFD5AC697B2C}" destId="{F1B9A0F8-7447-413E-8BAB-4C1B36A64AFD}" srcOrd="1" destOrd="0" parTransId="{60A5B3FD-FC4F-4A2A-9536-A7175C0A5CBB}" sibTransId="{DCA1ADFE-53CE-4F1E-A74F-35E4FB2DEB0F}"/>
    <dgm:cxn modelId="{A917CD5E-6421-4688-9B96-30CA58C7C4C4}" srcId="{9385C5E2-FD51-405D-85AC-CFD5AC697B2C}" destId="{5B58F68F-0EDE-4971-9BC1-B44BD2491565}" srcOrd="0" destOrd="0" parTransId="{4D2017F8-90C4-499B-B352-3BB2A7BF2246}" sibTransId="{BF6BCF91-AD1E-4805-B299-A361C98303A2}"/>
    <dgm:cxn modelId="{14DFA4C0-F961-724E-93FC-87684C890691}" type="presOf" srcId="{9385C5E2-FD51-405D-85AC-CFD5AC697B2C}" destId="{73E7189E-2520-2243-98B1-BC047177F6FF}" srcOrd="0" destOrd="0" presId="urn:microsoft.com/office/officeart/2008/layout/LinedList"/>
    <dgm:cxn modelId="{602404CE-FB26-1741-8273-A7724B465A76}" type="presOf" srcId="{5B58F68F-0EDE-4971-9BC1-B44BD2491565}" destId="{696B6557-EE14-834E-860B-B87FAD97DB61}" srcOrd="0" destOrd="0" presId="urn:microsoft.com/office/officeart/2008/layout/LinedList"/>
    <dgm:cxn modelId="{81834E3D-2599-7646-8CC8-30CBA2749E8A}" type="presParOf" srcId="{73E7189E-2520-2243-98B1-BC047177F6FF}" destId="{BCEDF15E-E5E1-F549-94AD-ECFAC14354D3}" srcOrd="0" destOrd="0" presId="urn:microsoft.com/office/officeart/2008/layout/LinedList"/>
    <dgm:cxn modelId="{126A2358-F366-3A45-A5E1-41D528732ACC}" type="presParOf" srcId="{73E7189E-2520-2243-98B1-BC047177F6FF}" destId="{BC3D4293-F56C-0C43-80DF-47B253536B5B}" srcOrd="1" destOrd="0" presId="urn:microsoft.com/office/officeart/2008/layout/LinedList"/>
    <dgm:cxn modelId="{2C99CE27-9F23-1240-A285-744ECFA0B66D}" type="presParOf" srcId="{BC3D4293-F56C-0C43-80DF-47B253536B5B}" destId="{696B6557-EE14-834E-860B-B87FAD97DB61}" srcOrd="0" destOrd="0" presId="urn:microsoft.com/office/officeart/2008/layout/LinedList"/>
    <dgm:cxn modelId="{A54EABBF-9D48-7F49-889F-E68D48088834}" type="presParOf" srcId="{BC3D4293-F56C-0C43-80DF-47B253536B5B}" destId="{4A98E9EE-7E81-C144-BCC9-D0EFCD1BBFCF}" srcOrd="1" destOrd="0" presId="urn:microsoft.com/office/officeart/2008/layout/LinedList"/>
    <dgm:cxn modelId="{B5CFF6F0-6293-164D-9A3E-026498F79F5D}" type="presParOf" srcId="{73E7189E-2520-2243-98B1-BC047177F6FF}" destId="{0EE89A86-672A-C941-A726-FE9F8827F97F}" srcOrd="2" destOrd="0" presId="urn:microsoft.com/office/officeart/2008/layout/LinedList"/>
    <dgm:cxn modelId="{C3ADAAD0-4F0C-8042-94CD-5DDAB7328FDA}" type="presParOf" srcId="{73E7189E-2520-2243-98B1-BC047177F6FF}" destId="{5D5B1B84-264B-8B48-97E3-ACEE2FFC6A78}" srcOrd="3" destOrd="0" presId="urn:microsoft.com/office/officeart/2008/layout/LinedList"/>
    <dgm:cxn modelId="{386BE062-AA95-6B48-9DBA-BD283CF5BC34}" type="presParOf" srcId="{5D5B1B84-264B-8B48-97E3-ACEE2FFC6A78}" destId="{3B13C7F2-C62F-FE48-BAB1-956D880320A1}" srcOrd="0" destOrd="0" presId="urn:microsoft.com/office/officeart/2008/layout/LinedList"/>
    <dgm:cxn modelId="{1DDD8128-3346-9A43-9D1C-060178C421BF}" type="presParOf" srcId="{5D5B1B84-264B-8B48-97E3-ACEE2FFC6A78}" destId="{9F45EE6C-5402-CA42-848A-183A7E6D54F7}" srcOrd="1" destOrd="0" presId="urn:microsoft.com/office/officeart/2008/layout/LinedList"/>
    <dgm:cxn modelId="{98B8BFE4-CB79-DD4C-A636-C0314F57572F}" type="presParOf" srcId="{73E7189E-2520-2243-98B1-BC047177F6FF}" destId="{439A6644-1CA1-8B4A-9214-63094D000578}" srcOrd="4" destOrd="0" presId="urn:microsoft.com/office/officeart/2008/layout/LinedList"/>
    <dgm:cxn modelId="{A68912A8-2B4C-7A4F-B098-2DBBA786E219}" type="presParOf" srcId="{73E7189E-2520-2243-98B1-BC047177F6FF}" destId="{A202A042-3B46-254C-BFD8-03487F3269E4}" srcOrd="5" destOrd="0" presId="urn:microsoft.com/office/officeart/2008/layout/LinedList"/>
    <dgm:cxn modelId="{93B5BB7E-FF76-DE48-B5D5-46EFA540C7BA}" type="presParOf" srcId="{A202A042-3B46-254C-BFD8-03487F3269E4}" destId="{B30F0C54-125A-5044-BBA6-0F6D6E44F3FE}" srcOrd="0" destOrd="0" presId="urn:microsoft.com/office/officeart/2008/layout/LinedList"/>
    <dgm:cxn modelId="{ED0A73A1-D3FB-2C46-A44B-AAE1DFE1C770}" type="presParOf" srcId="{A202A042-3B46-254C-BFD8-03487F3269E4}" destId="{ACB379D1-4B66-A84F-B3A5-4C66F7973D2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856CDCA0-2C0F-446E-AFA2-472BF85D3A79}"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770DA7AA-085A-42FC-B373-541F91EA5DBE}">
      <dgm:prSet/>
      <dgm:spPr/>
      <dgm:t>
        <a:bodyPr/>
        <a:lstStyle/>
        <a:p>
          <a:r>
            <a:rPr lang="en-US" dirty="0">
              <a:latin typeface="Calibri" panose="020F0502020204030204" pitchFamily="34" charset="0"/>
              <a:cs typeface="Calibri" panose="020F0502020204030204" pitchFamily="34" charset="0"/>
            </a:rPr>
            <a:t>Throughout the unit of work pupils will develop their literacy, numeracy and ICT skills. </a:t>
          </a:r>
        </a:p>
      </dgm:t>
    </dgm:pt>
    <dgm:pt modelId="{7AE9E9D5-2827-491B-A32A-08D88065444B}" type="parTrans" cxnId="{B0EE11A9-BEFC-4AFD-955B-4459C1E52D47}">
      <dgm:prSet/>
      <dgm:spPr/>
      <dgm:t>
        <a:bodyPr/>
        <a:lstStyle/>
        <a:p>
          <a:endParaRPr lang="en-US"/>
        </a:p>
      </dgm:t>
    </dgm:pt>
    <dgm:pt modelId="{3B06BF88-7D69-4DA2-BE48-28549121A046}" type="sibTrans" cxnId="{B0EE11A9-BEFC-4AFD-955B-4459C1E52D47}">
      <dgm:prSet/>
      <dgm:spPr/>
      <dgm:t>
        <a:bodyPr/>
        <a:lstStyle/>
        <a:p>
          <a:endParaRPr lang="en-US"/>
        </a:p>
      </dgm:t>
    </dgm:pt>
    <dgm:pt modelId="{88B59A1E-4BA9-4DCB-B767-7F9C25944A68}">
      <dgm:prSet/>
      <dgm:spPr/>
      <dgm:t>
        <a:bodyPr/>
        <a:lstStyle/>
        <a:p>
          <a:r>
            <a:rPr lang="en-US">
              <a:latin typeface="Calibri" panose="020F0502020204030204" pitchFamily="34" charset="0"/>
              <a:cs typeface="Calibri" panose="020F0502020204030204" pitchFamily="34" charset="0"/>
            </a:rPr>
            <a:t>Pupils are mor likely to leave school with better knowledge, skills and a well-rounded citizen through learning a varied curriculum (Byrne and Brodie, 2013). </a:t>
          </a:r>
        </a:p>
      </dgm:t>
    </dgm:pt>
    <dgm:pt modelId="{B4B0D738-9183-4E42-BC40-6B1A6F0EFD99}" type="parTrans" cxnId="{2366EAD0-6BC5-466C-8503-9DE93FC96971}">
      <dgm:prSet/>
      <dgm:spPr/>
      <dgm:t>
        <a:bodyPr/>
        <a:lstStyle/>
        <a:p>
          <a:endParaRPr lang="en-US"/>
        </a:p>
      </dgm:t>
    </dgm:pt>
    <dgm:pt modelId="{595F5AC1-7D46-4CED-9D68-9E4AE9F1D78D}" type="sibTrans" cxnId="{2366EAD0-6BC5-466C-8503-9DE93FC96971}">
      <dgm:prSet/>
      <dgm:spPr/>
      <dgm:t>
        <a:bodyPr/>
        <a:lstStyle/>
        <a:p>
          <a:endParaRPr lang="en-US"/>
        </a:p>
      </dgm:t>
    </dgm:pt>
    <dgm:pt modelId="{8B8A5EF7-BBFD-4083-9D7B-E649A421479E}">
      <dgm:prSet/>
      <dgm:spPr/>
      <dgm:t>
        <a:bodyPr/>
        <a:lstStyle/>
        <a:p>
          <a:r>
            <a:rPr lang="en-US" dirty="0">
              <a:latin typeface="Calibri" panose="020F0502020204030204" pitchFamily="34" charset="0"/>
              <a:cs typeface="Calibri" panose="020F0502020204030204" pitchFamily="34" charset="0"/>
            </a:rPr>
            <a:t>Hard to execute for teachers. </a:t>
          </a:r>
        </a:p>
      </dgm:t>
    </dgm:pt>
    <dgm:pt modelId="{7C5CF72B-C439-4862-B24E-ACAB90567332}" type="parTrans" cxnId="{11522F5E-97ED-47FF-BA14-3C94372A42C3}">
      <dgm:prSet/>
      <dgm:spPr/>
      <dgm:t>
        <a:bodyPr/>
        <a:lstStyle/>
        <a:p>
          <a:endParaRPr lang="en-US"/>
        </a:p>
      </dgm:t>
    </dgm:pt>
    <dgm:pt modelId="{18FA969E-AD28-479D-B182-FBE6F4BE856E}" type="sibTrans" cxnId="{11522F5E-97ED-47FF-BA14-3C94372A42C3}">
      <dgm:prSet/>
      <dgm:spPr/>
      <dgm:t>
        <a:bodyPr/>
        <a:lstStyle/>
        <a:p>
          <a:endParaRPr lang="en-US"/>
        </a:p>
      </dgm:t>
    </dgm:pt>
    <dgm:pt modelId="{960FD2CC-BBC4-8D4C-8F29-47098F50C88B}" type="pres">
      <dgm:prSet presAssocID="{856CDCA0-2C0F-446E-AFA2-472BF85D3A79}" presName="vert0" presStyleCnt="0">
        <dgm:presLayoutVars>
          <dgm:dir/>
          <dgm:animOne val="branch"/>
          <dgm:animLvl val="lvl"/>
        </dgm:presLayoutVars>
      </dgm:prSet>
      <dgm:spPr/>
    </dgm:pt>
    <dgm:pt modelId="{B0FE5325-E647-CA40-ACBB-AA09B6DE5A13}" type="pres">
      <dgm:prSet presAssocID="{770DA7AA-085A-42FC-B373-541F91EA5DBE}" presName="thickLine" presStyleLbl="alignNode1" presStyleIdx="0" presStyleCnt="3"/>
      <dgm:spPr/>
    </dgm:pt>
    <dgm:pt modelId="{45D2D562-7787-934F-AF23-81119186756F}" type="pres">
      <dgm:prSet presAssocID="{770DA7AA-085A-42FC-B373-541F91EA5DBE}" presName="horz1" presStyleCnt="0"/>
      <dgm:spPr/>
    </dgm:pt>
    <dgm:pt modelId="{085D108B-7C9A-BA4F-BFEA-8F8E83D074D4}" type="pres">
      <dgm:prSet presAssocID="{770DA7AA-085A-42FC-B373-541F91EA5DBE}" presName="tx1" presStyleLbl="revTx" presStyleIdx="0" presStyleCnt="3"/>
      <dgm:spPr/>
    </dgm:pt>
    <dgm:pt modelId="{6EEEB0AC-772F-944E-94FE-3F7F19C6163A}" type="pres">
      <dgm:prSet presAssocID="{770DA7AA-085A-42FC-B373-541F91EA5DBE}" presName="vert1" presStyleCnt="0"/>
      <dgm:spPr/>
    </dgm:pt>
    <dgm:pt modelId="{ADD19F14-BF77-5748-8FDC-07B16EAC94CC}" type="pres">
      <dgm:prSet presAssocID="{88B59A1E-4BA9-4DCB-B767-7F9C25944A68}" presName="thickLine" presStyleLbl="alignNode1" presStyleIdx="1" presStyleCnt="3"/>
      <dgm:spPr/>
    </dgm:pt>
    <dgm:pt modelId="{DC6C3DA2-5CDE-3249-B9A5-84B3CD35E8C8}" type="pres">
      <dgm:prSet presAssocID="{88B59A1E-4BA9-4DCB-B767-7F9C25944A68}" presName="horz1" presStyleCnt="0"/>
      <dgm:spPr/>
    </dgm:pt>
    <dgm:pt modelId="{BDFFE020-6FE4-3D43-86AB-58C8D0D8A3B2}" type="pres">
      <dgm:prSet presAssocID="{88B59A1E-4BA9-4DCB-B767-7F9C25944A68}" presName="tx1" presStyleLbl="revTx" presStyleIdx="1" presStyleCnt="3"/>
      <dgm:spPr/>
    </dgm:pt>
    <dgm:pt modelId="{4180FFBD-C2EC-D848-848E-2D11F18A13FE}" type="pres">
      <dgm:prSet presAssocID="{88B59A1E-4BA9-4DCB-B767-7F9C25944A68}" presName="vert1" presStyleCnt="0"/>
      <dgm:spPr/>
    </dgm:pt>
    <dgm:pt modelId="{A4F24EB1-39A6-AB47-9EBF-E12BE554B77F}" type="pres">
      <dgm:prSet presAssocID="{8B8A5EF7-BBFD-4083-9D7B-E649A421479E}" presName="thickLine" presStyleLbl="alignNode1" presStyleIdx="2" presStyleCnt="3"/>
      <dgm:spPr/>
    </dgm:pt>
    <dgm:pt modelId="{1B9EA6F7-3C2F-5E40-87F7-53F49E1F49CE}" type="pres">
      <dgm:prSet presAssocID="{8B8A5EF7-BBFD-4083-9D7B-E649A421479E}" presName="horz1" presStyleCnt="0"/>
      <dgm:spPr/>
    </dgm:pt>
    <dgm:pt modelId="{965175E5-B0D6-894B-91B3-0297C07AAE89}" type="pres">
      <dgm:prSet presAssocID="{8B8A5EF7-BBFD-4083-9D7B-E649A421479E}" presName="tx1" presStyleLbl="revTx" presStyleIdx="2" presStyleCnt="3"/>
      <dgm:spPr/>
    </dgm:pt>
    <dgm:pt modelId="{3B1D2ACE-66C5-9B49-996C-03416599ADB9}" type="pres">
      <dgm:prSet presAssocID="{8B8A5EF7-BBFD-4083-9D7B-E649A421479E}" presName="vert1" presStyleCnt="0"/>
      <dgm:spPr/>
    </dgm:pt>
  </dgm:ptLst>
  <dgm:cxnLst>
    <dgm:cxn modelId="{984D7E49-493B-144B-B227-194A189E6E27}" type="presOf" srcId="{8B8A5EF7-BBFD-4083-9D7B-E649A421479E}" destId="{965175E5-B0D6-894B-91B3-0297C07AAE89}" srcOrd="0" destOrd="0" presId="urn:microsoft.com/office/officeart/2008/layout/LinedList"/>
    <dgm:cxn modelId="{11522F5E-97ED-47FF-BA14-3C94372A42C3}" srcId="{856CDCA0-2C0F-446E-AFA2-472BF85D3A79}" destId="{8B8A5EF7-BBFD-4083-9D7B-E649A421479E}" srcOrd="2" destOrd="0" parTransId="{7C5CF72B-C439-4862-B24E-ACAB90567332}" sibTransId="{18FA969E-AD28-479D-B182-FBE6F4BE856E}"/>
    <dgm:cxn modelId="{A6625F6E-65AB-964D-B185-AD7932C6E75C}" type="presOf" srcId="{88B59A1E-4BA9-4DCB-B767-7F9C25944A68}" destId="{BDFFE020-6FE4-3D43-86AB-58C8D0D8A3B2}" srcOrd="0" destOrd="0" presId="urn:microsoft.com/office/officeart/2008/layout/LinedList"/>
    <dgm:cxn modelId="{7E9C268D-18C5-FA4F-AB1C-41203B68B1F9}" type="presOf" srcId="{770DA7AA-085A-42FC-B373-541F91EA5DBE}" destId="{085D108B-7C9A-BA4F-BFEA-8F8E83D074D4}" srcOrd="0" destOrd="0" presId="urn:microsoft.com/office/officeart/2008/layout/LinedList"/>
    <dgm:cxn modelId="{B0EE11A9-BEFC-4AFD-955B-4459C1E52D47}" srcId="{856CDCA0-2C0F-446E-AFA2-472BF85D3A79}" destId="{770DA7AA-085A-42FC-B373-541F91EA5DBE}" srcOrd="0" destOrd="0" parTransId="{7AE9E9D5-2827-491B-A32A-08D88065444B}" sibTransId="{3B06BF88-7D69-4DA2-BE48-28549121A046}"/>
    <dgm:cxn modelId="{2366EAD0-6BC5-466C-8503-9DE93FC96971}" srcId="{856CDCA0-2C0F-446E-AFA2-472BF85D3A79}" destId="{88B59A1E-4BA9-4DCB-B767-7F9C25944A68}" srcOrd="1" destOrd="0" parTransId="{B4B0D738-9183-4E42-BC40-6B1A6F0EFD99}" sibTransId="{595F5AC1-7D46-4CED-9D68-9E4AE9F1D78D}"/>
    <dgm:cxn modelId="{0DAA3DEB-1776-074F-B8CF-82BA3AB23866}" type="presOf" srcId="{856CDCA0-2C0F-446E-AFA2-472BF85D3A79}" destId="{960FD2CC-BBC4-8D4C-8F29-47098F50C88B}" srcOrd="0" destOrd="0" presId="urn:microsoft.com/office/officeart/2008/layout/LinedList"/>
    <dgm:cxn modelId="{A3FC2CD6-8305-B748-8C3E-0C663DCA4237}" type="presParOf" srcId="{960FD2CC-BBC4-8D4C-8F29-47098F50C88B}" destId="{B0FE5325-E647-CA40-ACBB-AA09B6DE5A13}" srcOrd="0" destOrd="0" presId="urn:microsoft.com/office/officeart/2008/layout/LinedList"/>
    <dgm:cxn modelId="{B3046B17-1FAE-7C48-803F-FB20ADE37790}" type="presParOf" srcId="{960FD2CC-BBC4-8D4C-8F29-47098F50C88B}" destId="{45D2D562-7787-934F-AF23-81119186756F}" srcOrd="1" destOrd="0" presId="urn:microsoft.com/office/officeart/2008/layout/LinedList"/>
    <dgm:cxn modelId="{CCC3B294-B0F2-4540-9D59-3FC57AF277BA}" type="presParOf" srcId="{45D2D562-7787-934F-AF23-81119186756F}" destId="{085D108B-7C9A-BA4F-BFEA-8F8E83D074D4}" srcOrd="0" destOrd="0" presId="urn:microsoft.com/office/officeart/2008/layout/LinedList"/>
    <dgm:cxn modelId="{F2550346-B765-5B47-B9DE-8B39B755B6B8}" type="presParOf" srcId="{45D2D562-7787-934F-AF23-81119186756F}" destId="{6EEEB0AC-772F-944E-94FE-3F7F19C6163A}" srcOrd="1" destOrd="0" presId="urn:microsoft.com/office/officeart/2008/layout/LinedList"/>
    <dgm:cxn modelId="{88CE0CBB-7A4B-6B49-8E76-59B69C82B0A4}" type="presParOf" srcId="{960FD2CC-BBC4-8D4C-8F29-47098F50C88B}" destId="{ADD19F14-BF77-5748-8FDC-07B16EAC94CC}" srcOrd="2" destOrd="0" presId="urn:microsoft.com/office/officeart/2008/layout/LinedList"/>
    <dgm:cxn modelId="{883EFBC1-A8F2-A94D-AE22-D477B4A545FE}" type="presParOf" srcId="{960FD2CC-BBC4-8D4C-8F29-47098F50C88B}" destId="{DC6C3DA2-5CDE-3249-B9A5-84B3CD35E8C8}" srcOrd="3" destOrd="0" presId="urn:microsoft.com/office/officeart/2008/layout/LinedList"/>
    <dgm:cxn modelId="{9479C3C1-1194-8041-9451-B15B0B637B40}" type="presParOf" srcId="{DC6C3DA2-5CDE-3249-B9A5-84B3CD35E8C8}" destId="{BDFFE020-6FE4-3D43-86AB-58C8D0D8A3B2}" srcOrd="0" destOrd="0" presId="urn:microsoft.com/office/officeart/2008/layout/LinedList"/>
    <dgm:cxn modelId="{97BEE36F-18FE-454E-8718-B439012C8FD2}" type="presParOf" srcId="{DC6C3DA2-5CDE-3249-B9A5-84B3CD35E8C8}" destId="{4180FFBD-C2EC-D848-848E-2D11F18A13FE}" srcOrd="1" destOrd="0" presId="urn:microsoft.com/office/officeart/2008/layout/LinedList"/>
    <dgm:cxn modelId="{EB6DD655-3741-F44B-9B02-0F0648F95B1C}" type="presParOf" srcId="{960FD2CC-BBC4-8D4C-8F29-47098F50C88B}" destId="{A4F24EB1-39A6-AB47-9EBF-E12BE554B77F}" srcOrd="4" destOrd="0" presId="urn:microsoft.com/office/officeart/2008/layout/LinedList"/>
    <dgm:cxn modelId="{C7A5193F-6AE4-8149-BF01-25603AB5886C}" type="presParOf" srcId="{960FD2CC-BBC4-8D4C-8F29-47098F50C88B}" destId="{1B9EA6F7-3C2F-5E40-87F7-53F49E1F49CE}" srcOrd="5" destOrd="0" presId="urn:microsoft.com/office/officeart/2008/layout/LinedList"/>
    <dgm:cxn modelId="{32063C6E-DAB9-244B-B2BC-647CA0054636}" type="presParOf" srcId="{1B9EA6F7-3C2F-5E40-87F7-53F49E1F49CE}" destId="{965175E5-B0D6-894B-91B3-0297C07AAE89}" srcOrd="0" destOrd="0" presId="urn:microsoft.com/office/officeart/2008/layout/LinedList"/>
    <dgm:cxn modelId="{FE0BCDC4-2A78-FF42-943B-AA7FB78D2C49}" type="presParOf" srcId="{1B9EA6F7-3C2F-5E40-87F7-53F49E1F49CE}" destId="{3B1D2ACE-66C5-9B49-996C-03416599AD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EFA650-EC9C-4977-AADA-DA827E4E349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7B63F08-2FF4-46BB-BEB5-E1E1FA319B14}">
      <dgm:prSet/>
      <dgm:spPr/>
      <dgm:t>
        <a:bodyPr/>
        <a:lstStyle/>
        <a:p>
          <a:r>
            <a:rPr lang="en-US" dirty="0">
              <a:latin typeface="Calibri" panose="020F0502020204030204" pitchFamily="34" charset="0"/>
              <a:cs typeface="Calibri" panose="020F0502020204030204" pitchFamily="34" charset="0"/>
            </a:rPr>
            <a:t>Literacy Skills: can be devolved through this unit of work by: Communication with peers through the 6 weeks,  in weeks 1&amp;2 in team bonding it is essential to communicate with members of the teams to complete the tasks at hand. Discussions of ideas will be encouraged for the pupils, for examples sharing their ideas, ways of learning and thoughts. </a:t>
          </a:r>
        </a:p>
      </dgm:t>
    </dgm:pt>
    <dgm:pt modelId="{3CB7A93F-7BC3-4FB1-BEDF-0442DF56386D}" type="parTrans" cxnId="{2F9704B7-BA4B-4444-A40B-335A293947D3}">
      <dgm:prSet/>
      <dgm:spPr/>
      <dgm:t>
        <a:bodyPr/>
        <a:lstStyle/>
        <a:p>
          <a:endParaRPr lang="en-US"/>
        </a:p>
      </dgm:t>
    </dgm:pt>
    <dgm:pt modelId="{1828FEB6-70E1-4AD0-B7F9-0E37D34CDB11}" type="sibTrans" cxnId="{2F9704B7-BA4B-4444-A40B-335A293947D3}">
      <dgm:prSet/>
      <dgm:spPr/>
      <dgm:t>
        <a:bodyPr/>
        <a:lstStyle/>
        <a:p>
          <a:endParaRPr lang="en-US"/>
        </a:p>
      </dgm:t>
    </dgm:pt>
    <dgm:pt modelId="{7B144928-8F94-4D9F-8882-5AA5873A730B}">
      <dgm:prSet/>
      <dgm:spPr/>
      <dgm:t>
        <a:bodyPr/>
        <a:lstStyle/>
        <a:p>
          <a:r>
            <a:rPr lang="en-US" dirty="0">
              <a:latin typeface="Calibri" panose="020F0502020204030204" pitchFamily="34" charset="0"/>
              <a:cs typeface="Calibri" panose="020F0502020204030204" pitchFamily="34" charset="0"/>
            </a:rPr>
            <a:t>Numeracy Skills: can be devolved through the unit of work by:  during weeks 5&amp;6 the class will be asked to use a compass and a map to go to different areas of the school and collect answers, the first group with </a:t>
          </a:r>
          <a:r>
            <a:rPr lang="en-US" dirty="0" err="1">
              <a:latin typeface="Calibri" panose="020F0502020204030204" pitchFamily="34" charset="0"/>
              <a:cs typeface="Calibri" panose="020F0502020204030204" pitchFamily="34" charset="0"/>
            </a:rPr>
            <a:t>lal</a:t>
          </a:r>
          <a:r>
            <a:rPr lang="en-US" dirty="0">
              <a:latin typeface="Calibri" panose="020F0502020204030204" pitchFamily="34" charset="0"/>
              <a:cs typeface="Calibri" panose="020F0502020204030204" pitchFamily="34" charset="0"/>
            </a:rPr>
            <a:t> the answers wins and in week 6 the pupils will be given a scale to read and use. </a:t>
          </a:r>
        </a:p>
      </dgm:t>
    </dgm:pt>
    <dgm:pt modelId="{4E33C064-DC80-40A2-A021-286165A7693F}" type="parTrans" cxnId="{46A4B802-281A-495E-A146-37242D353130}">
      <dgm:prSet/>
      <dgm:spPr/>
      <dgm:t>
        <a:bodyPr/>
        <a:lstStyle/>
        <a:p>
          <a:endParaRPr lang="en-US"/>
        </a:p>
      </dgm:t>
    </dgm:pt>
    <dgm:pt modelId="{18FFDF4B-888B-47DE-95F4-87B1D3A19C72}" type="sibTrans" cxnId="{46A4B802-281A-495E-A146-37242D353130}">
      <dgm:prSet/>
      <dgm:spPr/>
      <dgm:t>
        <a:bodyPr/>
        <a:lstStyle/>
        <a:p>
          <a:endParaRPr lang="en-US"/>
        </a:p>
      </dgm:t>
    </dgm:pt>
    <dgm:pt modelId="{0C1584EA-9992-414C-AFAA-5A6260A9E0E1}">
      <dgm:prSet/>
      <dgm:spPr/>
      <dgm:t>
        <a:bodyPr/>
        <a:lstStyle/>
        <a:p>
          <a:r>
            <a:rPr lang="en-US" dirty="0">
              <a:latin typeface="Calibri" panose="020F0502020204030204" pitchFamily="34" charset="0"/>
              <a:cs typeface="Calibri" panose="020F0502020204030204" pitchFamily="34" charset="0"/>
            </a:rPr>
            <a:t>ICT skills:  Can be devolved through weeks 3 &amp;4 when doing fire building by documenting each stage of building the fires </a:t>
          </a:r>
        </a:p>
      </dgm:t>
    </dgm:pt>
    <dgm:pt modelId="{80DE13C4-6231-4171-B23D-8A48BB40F145}" type="parTrans" cxnId="{C0D7D696-94B5-4562-A253-4AD193820EF8}">
      <dgm:prSet/>
      <dgm:spPr/>
      <dgm:t>
        <a:bodyPr/>
        <a:lstStyle/>
        <a:p>
          <a:endParaRPr lang="en-US"/>
        </a:p>
      </dgm:t>
    </dgm:pt>
    <dgm:pt modelId="{EF3A7826-A465-4636-AD34-3224923C42E6}" type="sibTrans" cxnId="{C0D7D696-94B5-4562-A253-4AD193820EF8}">
      <dgm:prSet/>
      <dgm:spPr/>
      <dgm:t>
        <a:bodyPr/>
        <a:lstStyle/>
        <a:p>
          <a:endParaRPr lang="en-US"/>
        </a:p>
      </dgm:t>
    </dgm:pt>
    <dgm:pt modelId="{AEA27F11-12E1-3F48-9205-455FAF6325EC}" type="pres">
      <dgm:prSet presAssocID="{44EFA650-EC9C-4977-AADA-DA827E4E349B}" presName="vert0" presStyleCnt="0">
        <dgm:presLayoutVars>
          <dgm:dir/>
          <dgm:animOne val="branch"/>
          <dgm:animLvl val="lvl"/>
        </dgm:presLayoutVars>
      </dgm:prSet>
      <dgm:spPr/>
    </dgm:pt>
    <dgm:pt modelId="{31A233AD-B5B6-A749-AC43-F3C37F8928DD}" type="pres">
      <dgm:prSet presAssocID="{A7B63F08-2FF4-46BB-BEB5-E1E1FA319B14}" presName="thickLine" presStyleLbl="alignNode1" presStyleIdx="0" presStyleCnt="3"/>
      <dgm:spPr/>
    </dgm:pt>
    <dgm:pt modelId="{34F58C20-118C-6D4C-B13D-BEE1B0DB4208}" type="pres">
      <dgm:prSet presAssocID="{A7B63F08-2FF4-46BB-BEB5-E1E1FA319B14}" presName="horz1" presStyleCnt="0"/>
      <dgm:spPr/>
    </dgm:pt>
    <dgm:pt modelId="{6651A140-8C1F-314B-B6B7-0A265F9F666C}" type="pres">
      <dgm:prSet presAssocID="{A7B63F08-2FF4-46BB-BEB5-E1E1FA319B14}" presName="tx1" presStyleLbl="revTx" presStyleIdx="0" presStyleCnt="3"/>
      <dgm:spPr/>
    </dgm:pt>
    <dgm:pt modelId="{1145CBE5-1253-7446-B286-A36463DBA5AC}" type="pres">
      <dgm:prSet presAssocID="{A7B63F08-2FF4-46BB-BEB5-E1E1FA319B14}" presName="vert1" presStyleCnt="0"/>
      <dgm:spPr/>
    </dgm:pt>
    <dgm:pt modelId="{9EDCF936-64E2-034D-9172-EC1416546E63}" type="pres">
      <dgm:prSet presAssocID="{7B144928-8F94-4D9F-8882-5AA5873A730B}" presName="thickLine" presStyleLbl="alignNode1" presStyleIdx="1" presStyleCnt="3"/>
      <dgm:spPr/>
    </dgm:pt>
    <dgm:pt modelId="{0D47A3C9-A503-EC45-BB1B-C0F691DC783F}" type="pres">
      <dgm:prSet presAssocID="{7B144928-8F94-4D9F-8882-5AA5873A730B}" presName="horz1" presStyleCnt="0"/>
      <dgm:spPr/>
    </dgm:pt>
    <dgm:pt modelId="{BF32AB55-D5AE-554A-9F17-32598467F826}" type="pres">
      <dgm:prSet presAssocID="{7B144928-8F94-4D9F-8882-5AA5873A730B}" presName="tx1" presStyleLbl="revTx" presStyleIdx="1" presStyleCnt="3"/>
      <dgm:spPr/>
    </dgm:pt>
    <dgm:pt modelId="{B1582FA5-B890-0D4E-A5AD-3A42554E4CEA}" type="pres">
      <dgm:prSet presAssocID="{7B144928-8F94-4D9F-8882-5AA5873A730B}" presName="vert1" presStyleCnt="0"/>
      <dgm:spPr/>
    </dgm:pt>
    <dgm:pt modelId="{CA1DA9DC-BE3D-F645-85BC-10E25CD6E618}" type="pres">
      <dgm:prSet presAssocID="{0C1584EA-9992-414C-AFAA-5A6260A9E0E1}" presName="thickLine" presStyleLbl="alignNode1" presStyleIdx="2" presStyleCnt="3"/>
      <dgm:spPr/>
    </dgm:pt>
    <dgm:pt modelId="{B1FBBDF8-F75D-2A41-A3DC-9336FB71777D}" type="pres">
      <dgm:prSet presAssocID="{0C1584EA-9992-414C-AFAA-5A6260A9E0E1}" presName="horz1" presStyleCnt="0"/>
      <dgm:spPr/>
    </dgm:pt>
    <dgm:pt modelId="{86B06BAD-69FD-CD43-BFC1-AC95E256B9A8}" type="pres">
      <dgm:prSet presAssocID="{0C1584EA-9992-414C-AFAA-5A6260A9E0E1}" presName="tx1" presStyleLbl="revTx" presStyleIdx="2" presStyleCnt="3"/>
      <dgm:spPr/>
    </dgm:pt>
    <dgm:pt modelId="{5B0BC545-BA8C-C54E-8B6F-082C766EDE94}" type="pres">
      <dgm:prSet presAssocID="{0C1584EA-9992-414C-AFAA-5A6260A9E0E1}" presName="vert1" presStyleCnt="0"/>
      <dgm:spPr/>
    </dgm:pt>
  </dgm:ptLst>
  <dgm:cxnLst>
    <dgm:cxn modelId="{46A4B802-281A-495E-A146-37242D353130}" srcId="{44EFA650-EC9C-4977-AADA-DA827E4E349B}" destId="{7B144928-8F94-4D9F-8882-5AA5873A730B}" srcOrd="1" destOrd="0" parTransId="{4E33C064-DC80-40A2-A021-286165A7693F}" sibTransId="{18FFDF4B-888B-47DE-95F4-87B1D3A19C72}"/>
    <dgm:cxn modelId="{B9490F4B-C5A3-8B40-BB9D-B6152647308D}" type="presOf" srcId="{0C1584EA-9992-414C-AFAA-5A6260A9E0E1}" destId="{86B06BAD-69FD-CD43-BFC1-AC95E256B9A8}" srcOrd="0" destOrd="0" presId="urn:microsoft.com/office/officeart/2008/layout/LinedList"/>
    <dgm:cxn modelId="{67116A89-56DD-3D48-AEE4-C7D4718B386C}" type="presOf" srcId="{44EFA650-EC9C-4977-AADA-DA827E4E349B}" destId="{AEA27F11-12E1-3F48-9205-455FAF6325EC}" srcOrd="0" destOrd="0" presId="urn:microsoft.com/office/officeart/2008/layout/LinedList"/>
    <dgm:cxn modelId="{DC60E590-DE18-024D-BB58-941AD0A59F70}" type="presOf" srcId="{A7B63F08-2FF4-46BB-BEB5-E1E1FA319B14}" destId="{6651A140-8C1F-314B-B6B7-0A265F9F666C}" srcOrd="0" destOrd="0" presId="urn:microsoft.com/office/officeart/2008/layout/LinedList"/>
    <dgm:cxn modelId="{C0D7D696-94B5-4562-A253-4AD193820EF8}" srcId="{44EFA650-EC9C-4977-AADA-DA827E4E349B}" destId="{0C1584EA-9992-414C-AFAA-5A6260A9E0E1}" srcOrd="2" destOrd="0" parTransId="{80DE13C4-6231-4171-B23D-8A48BB40F145}" sibTransId="{EF3A7826-A465-4636-AD34-3224923C42E6}"/>
    <dgm:cxn modelId="{2F9704B7-BA4B-4444-A40B-335A293947D3}" srcId="{44EFA650-EC9C-4977-AADA-DA827E4E349B}" destId="{A7B63F08-2FF4-46BB-BEB5-E1E1FA319B14}" srcOrd="0" destOrd="0" parTransId="{3CB7A93F-7BC3-4FB1-BEDF-0442DF56386D}" sibTransId="{1828FEB6-70E1-4AD0-B7F9-0E37D34CDB11}"/>
    <dgm:cxn modelId="{7D95F2B9-84D7-054B-A9E0-4D9AB7514D06}" type="presOf" srcId="{7B144928-8F94-4D9F-8882-5AA5873A730B}" destId="{BF32AB55-D5AE-554A-9F17-32598467F826}" srcOrd="0" destOrd="0" presId="urn:microsoft.com/office/officeart/2008/layout/LinedList"/>
    <dgm:cxn modelId="{2BB3790C-5C12-9248-B8DD-B432283EF750}" type="presParOf" srcId="{AEA27F11-12E1-3F48-9205-455FAF6325EC}" destId="{31A233AD-B5B6-A749-AC43-F3C37F8928DD}" srcOrd="0" destOrd="0" presId="urn:microsoft.com/office/officeart/2008/layout/LinedList"/>
    <dgm:cxn modelId="{0D307283-C7F5-6040-9FD4-FB8A822D8655}" type="presParOf" srcId="{AEA27F11-12E1-3F48-9205-455FAF6325EC}" destId="{34F58C20-118C-6D4C-B13D-BEE1B0DB4208}" srcOrd="1" destOrd="0" presId="urn:microsoft.com/office/officeart/2008/layout/LinedList"/>
    <dgm:cxn modelId="{C768A537-931F-0C40-B450-01E7577FC954}" type="presParOf" srcId="{34F58C20-118C-6D4C-B13D-BEE1B0DB4208}" destId="{6651A140-8C1F-314B-B6B7-0A265F9F666C}" srcOrd="0" destOrd="0" presId="urn:microsoft.com/office/officeart/2008/layout/LinedList"/>
    <dgm:cxn modelId="{7C367CDA-2B75-6743-AE0F-19F40B1211F5}" type="presParOf" srcId="{34F58C20-118C-6D4C-B13D-BEE1B0DB4208}" destId="{1145CBE5-1253-7446-B286-A36463DBA5AC}" srcOrd="1" destOrd="0" presId="urn:microsoft.com/office/officeart/2008/layout/LinedList"/>
    <dgm:cxn modelId="{525E61B9-303F-034D-ACF2-238564744470}" type="presParOf" srcId="{AEA27F11-12E1-3F48-9205-455FAF6325EC}" destId="{9EDCF936-64E2-034D-9172-EC1416546E63}" srcOrd="2" destOrd="0" presId="urn:microsoft.com/office/officeart/2008/layout/LinedList"/>
    <dgm:cxn modelId="{8D6186EE-1AB1-C54D-A8B6-BDA46FEA4948}" type="presParOf" srcId="{AEA27F11-12E1-3F48-9205-455FAF6325EC}" destId="{0D47A3C9-A503-EC45-BB1B-C0F691DC783F}" srcOrd="3" destOrd="0" presId="urn:microsoft.com/office/officeart/2008/layout/LinedList"/>
    <dgm:cxn modelId="{BF428B0A-1FE3-7A4E-8AB9-8A87B20AB6AA}" type="presParOf" srcId="{0D47A3C9-A503-EC45-BB1B-C0F691DC783F}" destId="{BF32AB55-D5AE-554A-9F17-32598467F826}" srcOrd="0" destOrd="0" presId="urn:microsoft.com/office/officeart/2008/layout/LinedList"/>
    <dgm:cxn modelId="{3DC157B1-5124-3E4D-9EEC-01D8971185B1}" type="presParOf" srcId="{0D47A3C9-A503-EC45-BB1B-C0F691DC783F}" destId="{B1582FA5-B890-0D4E-A5AD-3A42554E4CEA}" srcOrd="1" destOrd="0" presId="urn:microsoft.com/office/officeart/2008/layout/LinedList"/>
    <dgm:cxn modelId="{B0667FB7-49ED-ED43-883C-C827D45E3E69}" type="presParOf" srcId="{AEA27F11-12E1-3F48-9205-455FAF6325EC}" destId="{CA1DA9DC-BE3D-F645-85BC-10E25CD6E618}" srcOrd="4" destOrd="0" presId="urn:microsoft.com/office/officeart/2008/layout/LinedList"/>
    <dgm:cxn modelId="{F37CE3A2-1EE6-5547-A4C4-D40A26F38AB5}" type="presParOf" srcId="{AEA27F11-12E1-3F48-9205-455FAF6325EC}" destId="{B1FBBDF8-F75D-2A41-A3DC-9336FB71777D}" srcOrd="5" destOrd="0" presId="urn:microsoft.com/office/officeart/2008/layout/LinedList"/>
    <dgm:cxn modelId="{3612DFF0-C17F-4342-B857-19F13928B5B3}" type="presParOf" srcId="{B1FBBDF8-F75D-2A41-A3DC-9336FB71777D}" destId="{86B06BAD-69FD-CD43-BFC1-AC95E256B9A8}" srcOrd="0" destOrd="0" presId="urn:microsoft.com/office/officeart/2008/layout/LinedList"/>
    <dgm:cxn modelId="{ABCE8A74-CE1C-AF4D-B32F-38D1838D53C8}" type="presParOf" srcId="{B1FBBDF8-F75D-2A41-A3DC-9336FB71777D}" destId="{5B0BC545-BA8C-C54E-8B6F-082C766EDE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0EC2D-C423-FF40-9E98-6DF52E55A7AA}">
      <dsp:nvSpPr>
        <dsp:cNvPr id="0" name=""/>
        <dsp:cNvSpPr/>
      </dsp:nvSpPr>
      <dsp:spPr>
        <a:xfrm>
          <a:off x="0" y="1022985"/>
          <a:ext cx="3143249" cy="18859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panose="020F0502020204030204" pitchFamily="34" charset="0"/>
              <a:cs typeface="Calibri" panose="020F0502020204030204" pitchFamily="34" charset="0"/>
            </a:rPr>
            <a:t>Children want to connect with nature,</a:t>
          </a:r>
        </a:p>
      </dsp:txBody>
      <dsp:txXfrm>
        <a:off x="0" y="1022985"/>
        <a:ext cx="3143249" cy="1885950"/>
      </dsp:txXfrm>
    </dsp:sp>
    <dsp:sp modelId="{8BB61542-42D6-674F-8FC1-6E4966C3EBB4}">
      <dsp:nvSpPr>
        <dsp:cNvPr id="0" name=""/>
        <dsp:cNvSpPr/>
      </dsp:nvSpPr>
      <dsp:spPr>
        <a:xfrm>
          <a:off x="3457575" y="1022985"/>
          <a:ext cx="3143249" cy="18859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panose="020F0502020204030204" pitchFamily="34" charset="0"/>
              <a:cs typeface="Calibri" panose="020F0502020204030204" pitchFamily="34" charset="0"/>
            </a:rPr>
            <a:t>Natural spaces on school grounds not only allow children to connect with nature but also enhance their personal development, gives a love and appreciation for nature and allows for practical learning. </a:t>
          </a:r>
        </a:p>
      </dsp:txBody>
      <dsp:txXfrm>
        <a:off x="3457575" y="1022985"/>
        <a:ext cx="3143249" cy="1885950"/>
      </dsp:txXfrm>
    </dsp:sp>
    <dsp:sp modelId="{418FE1C6-CC69-5849-811B-C4825E85ACFB}">
      <dsp:nvSpPr>
        <dsp:cNvPr id="0" name=""/>
        <dsp:cNvSpPr/>
      </dsp:nvSpPr>
      <dsp:spPr>
        <a:xfrm>
          <a:off x="6915149" y="1022985"/>
          <a:ext cx="3143249" cy="188595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Calibri" panose="020F0502020204030204" pitchFamily="34" charset="0"/>
              <a:cs typeface="Calibri" panose="020F0502020204030204" pitchFamily="34" charset="0"/>
            </a:rPr>
            <a:t>Learning in the outdoors can often offer more memorable learning experiences and opportunities than classroom-based learning, meaning children are more likely to  have positive experiences with the outdoors. </a:t>
          </a:r>
        </a:p>
      </dsp:txBody>
      <dsp:txXfrm>
        <a:off x="6915149" y="1022985"/>
        <a:ext cx="3143249" cy="1885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EDF15E-E5E1-F549-94AD-ECFAC14354D3}">
      <dsp:nvSpPr>
        <dsp:cNvPr id="0" name=""/>
        <dsp:cNvSpPr/>
      </dsp:nvSpPr>
      <dsp:spPr>
        <a:xfrm>
          <a:off x="0" y="1919"/>
          <a:ext cx="1005839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sp>
    <dsp:sp modelId="{696B6557-EE14-834E-860B-B87FAD97DB61}">
      <dsp:nvSpPr>
        <dsp:cNvPr id="0" name=""/>
        <dsp:cNvSpPr/>
      </dsp:nvSpPr>
      <dsp:spPr>
        <a:xfrm>
          <a:off x="0" y="1919"/>
          <a:ext cx="10058399" cy="1309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Calibri" panose="020F0502020204030204" pitchFamily="34" charset="0"/>
              <a:cs typeface="Calibri" panose="020F0502020204030204" pitchFamily="34" charset="0"/>
            </a:rPr>
            <a:t>Outdoor learning is a pedagogical approach used to enrich learning, enhance school engagement and improve pupil health and wellbeing.  </a:t>
          </a:r>
          <a:endParaRPr lang="en-US" sz="2600" kern="1200" dirty="0">
            <a:latin typeface="Calibri" panose="020F0502020204030204" pitchFamily="34" charset="0"/>
            <a:cs typeface="Calibri" panose="020F0502020204030204" pitchFamily="34" charset="0"/>
          </a:endParaRPr>
        </a:p>
      </dsp:txBody>
      <dsp:txXfrm>
        <a:off x="0" y="1919"/>
        <a:ext cx="10058399" cy="1309360"/>
      </dsp:txXfrm>
    </dsp:sp>
    <dsp:sp modelId="{0EE89A86-672A-C941-A726-FE9F8827F97F}">
      <dsp:nvSpPr>
        <dsp:cNvPr id="0" name=""/>
        <dsp:cNvSpPr/>
      </dsp:nvSpPr>
      <dsp:spPr>
        <a:xfrm>
          <a:off x="0" y="1311279"/>
          <a:ext cx="1005839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sp>
    <dsp:sp modelId="{3B13C7F2-C62F-FE48-BAB1-956D880320A1}">
      <dsp:nvSpPr>
        <dsp:cNvPr id="0" name=""/>
        <dsp:cNvSpPr/>
      </dsp:nvSpPr>
      <dsp:spPr>
        <a:xfrm>
          <a:off x="0" y="1311279"/>
          <a:ext cx="10058399" cy="1309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Calibri" panose="020F0502020204030204" pitchFamily="34" charset="0"/>
              <a:cs typeface="Calibri" panose="020F0502020204030204" pitchFamily="34" charset="0"/>
            </a:rPr>
            <a:t>Improved behaviours, learning , concentration and mental health. </a:t>
          </a:r>
          <a:endParaRPr lang="en-US" sz="2600" kern="1200" dirty="0">
            <a:latin typeface="Calibri" panose="020F0502020204030204" pitchFamily="34" charset="0"/>
            <a:cs typeface="Calibri" panose="020F0502020204030204" pitchFamily="34" charset="0"/>
          </a:endParaRPr>
        </a:p>
      </dsp:txBody>
      <dsp:txXfrm>
        <a:off x="0" y="1311279"/>
        <a:ext cx="10058399" cy="1309360"/>
      </dsp:txXfrm>
    </dsp:sp>
    <dsp:sp modelId="{439A6644-1CA1-8B4A-9214-63094D000578}">
      <dsp:nvSpPr>
        <dsp:cNvPr id="0" name=""/>
        <dsp:cNvSpPr/>
      </dsp:nvSpPr>
      <dsp:spPr>
        <a:xfrm>
          <a:off x="0" y="2620640"/>
          <a:ext cx="1005839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1">
          <a:scrgbClr r="0" g="0" b="0"/>
        </a:lnRef>
        <a:fillRef idx="3">
          <a:scrgbClr r="0" g="0" b="0"/>
        </a:fillRef>
        <a:effectRef idx="3">
          <a:scrgbClr r="0" g="0" b="0"/>
        </a:effectRef>
        <a:fontRef idx="minor">
          <a:schemeClr val="lt1"/>
        </a:fontRef>
      </dsp:style>
    </dsp:sp>
    <dsp:sp modelId="{B30F0C54-125A-5044-BBA6-0F6D6E44F3FE}">
      <dsp:nvSpPr>
        <dsp:cNvPr id="0" name=""/>
        <dsp:cNvSpPr/>
      </dsp:nvSpPr>
      <dsp:spPr>
        <a:xfrm>
          <a:off x="0" y="2620640"/>
          <a:ext cx="10058399" cy="1309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latin typeface="Calibri" panose="020F0502020204030204" pitchFamily="34" charset="0"/>
              <a:cs typeface="Calibri" panose="020F0502020204030204" pitchFamily="34" charset="0"/>
            </a:rPr>
            <a:t>The four purposes in the Welsh Curriculum (2020) talks about being ethical informed citizens, healthy confidence individuals, ambitious, capable learners and enterprising, creative contributors. </a:t>
          </a:r>
          <a:endParaRPr lang="en-US" sz="2600" kern="1200" dirty="0">
            <a:latin typeface="Calibri" panose="020F0502020204030204" pitchFamily="34" charset="0"/>
            <a:cs typeface="Calibri" panose="020F0502020204030204" pitchFamily="34" charset="0"/>
          </a:endParaRPr>
        </a:p>
      </dsp:txBody>
      <dsp:txXfrm>
        <a:off x="0" y="2620640"/>
        <a:ext cx="10058399" cy="1309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FE5325-E647-CA40-ACBB-AA09B6DE5A13}">
      <dsp:nvSpPr>
        <dsp:cNvPr id="0" name=""/>
        <dsp:cNvSpPr/>
      </dsp:nvSpPr>
      <dsp:spPr>
        <a:xfrm>
          <a:off x="0" y="1723"/>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5D108B-7C9A-BA4F-BFEA-8F8E83D074D4}">
      <dsp:nvSpPr>
        <dsp:cNvPr id="0" name=""/>
        <dsp:cNvSpPr/>
      </dsp:nvSpPr>
      <dsp:spPr>
        <a:xfrm>
          <a:off x="0" y="1723"/>
          <a:ext cx="10058399" cy="1175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Throughout the unit of work pupils will develop their literacy, numeracy and ICT skills. </a:t>
          </a:r>
        </a:p>
      </dsp:txBody>
      <dsp:txXfrm>
        <a:off x="0" y="1723"/>
        <a:ext cx="10058399" cy="1175717"/>
      </dsp:txXfrm>
    </dsp:sp>
    <dsp:sp modelId="{ADD19F14-BF77-5748-8FDC-07B16EAC94CC}">
      <dsp:nvSpPr>
        <dsp:cNvPr id="0" name=""/>
        <dsp:cNvSpPr/>
      </dsp:nvSpPr>
      <dsp:spPr>
        <a:xfrm>
          <a:off x="0" y="1177441"/>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FFE020-6FE4-3D43-86AB-58C8D0D8A3B2}">
      <dsp:nvSpPr>
        <dsp:cNvPr id="0" name=""/>
        <dsp:cNvSpPr/>
      </dsp:nvSpPr>
      <dsp:spPr>
        <a:xfrm>
          <a:off x="0" y="1177441"/>
          <a:ext cx="10058399" cy="1175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latin typeface="Calibri" panose="020F0502020204030204" pitchFamily="34" charset="0"/>
              <a:cs typeface="Calibri" panose="020F0502020204030204" pitchFamily="34" charset="0"/>
            </a:rPr>
            <a:t>Pupils are mor likely to leave school with better knowledge, skills and a well-rounded citizen through learning a varied curriculum (Byrne and Brodie, 2013). </a:t>
          </a:r>
        </a:p>
      </dsp:txBody>
      <dsp:txXfrm>
        <a:off x="0" y="1177441"/>
        <a:ext cx="10058399" cy="1175717"/>
      </dsp:txXfrm>
    </dsp:sp>
    <dsp:sp modelId="{A4F24EB1-39A6-AB47-9EBF-E12BE554B77F}">
      <dsp:nvSpPr>
        <dsp:cNvPr id="0" name=""/>
        <dsp:cNvSpPr/>
      </dsp:nvSpPr>
      <dsp:spPr>
        <a:xfrm>
          <a:off x="0" y="2353158"/>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5175E5-B0D6-894B-91B3-0297C07AAE89}">
      <dsp:nvSpPr>
        <dsp:cNvPr id="0" name=""/>
        <dsp:cNvSpPr/>
      </dsp:nvSpPr>
      <dsp:spPr>
        <a:xfrm>
          <a:off x="0" y="2353158"/>
          <a:ext cx="10058399" cy="1175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latin typeface="Calibri" panose="020F0502020204030204" pitchFamily="34" charset="0"/>
              <a:cs typeface="Calibri" panose="020F0502020204030204" pitchFamily="34" charset="0"/>
            </a:rPr>
            <a:t>Hard to execute for teachers. </a:t>
          </a:r>
        </a:p>
      </dsp:txBody>
      <dsp:txXfrm>
        <a:off x="0" y="2353158"/>
        <a:ext cx="10058399" cy="11757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233AD-B5B6-A749-AC43-F3C37F8928DD}">
      <dsp:nvSpPr>
        <dsp:cNvPr id="0" name=""/>
        <dsp:cNvSpPr/>
      </dsp:nvSpPr>
      <dsp:spPr>
        <a:xfrm>
          <a:off x="0" y="2554"/>
          <a:ext cx="590618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51A140-8C1F-314B-B6B7-0A265F9F666C}">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cs typeface="Calibri" panose="020F0502020204030204" pitchFamily="34" charset="0"/>
            </a:rPr>
            <a:t>Literacy Skills: can be devolved through this unit of work by: Communication with peers through the 6 weeks,  in weeks 1&amp;2 in team bonding it is essential to communicate with members of the teams to complete the tasks at hand. Discussions of ideas will be encouraged for the pupils, for examples sharing their ideas, ways of learning and thoughts. </a:t>
          </a:r>
        </a:p>
      </dsp:txBody>
      <dsp:txXfrm>
        <a:off x="0" y="2554"/>
        <a:ext cx="5906181" cy="1741869"/>
      </dsp:txXfrm>
    </dsp:sp>
    <dsp:sp modelId="{9EDCF936-64E2-034D-9172-EC1416546E63}">
      <dsp:nvSpPr>
        <dsp:cNvPr id="0" name=""/>
        <dsp:cNvSpPr/>
      </dsp:nvSpPr>
      <dsp:spPr>
        <a:xfrm>
          <a:off x="0" y="1744424"/>
          <a:ext cx="5906181" cy="0"/>
        </a:xfrm>
        <a:prstGeom prst="line">
          <a:avLst/>
        </a:prstGeom>
        <a:solidFill>
          <a:schemeClr val="accent2">
            <a:hueOff val="1620045"/>
            <a:satOff val="225"/>
            <a:lumOff val="196"/>
            <a:alphaOff val="0"/>
          </a:schemeClr>
        </a:solidFill>
        <a:ln w="12700" cap="flat" cmpd="sng" algn="ctr">
          <a:solidFill>
            <a:schemeClr val="accent2">
              <a:hueOff val="1620045"/>
              <a:satOff val="225"/>
              <a:lumOff val="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32AB55-D5AE-554A-9F17-32598467F826}">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cs typeface="Calibri" panose="020F0502020204030204" pitchFamily="34" charset="0"/>
            </a:rPr>
            <a:t>Numeracy Skills: can be devolved through the unit of work by:  during weeks 5&amp;6 the class will be asked to use a compass and a map to go to different areas of the school and collect answers, the first group with </a:t>
          </a:r>
          <a:r>
            <a:rPr lang="en-US" sz="1800" kern="1200" dirty="0" err="1">
              <a:latin typeface="Calibri" panose="020F0502020204030204" pitchFamily="34" charset="0"/>
              <a:cs typeface="Calibri" panose="020F0502020204030204" pitchFamily="34" charset="0"/>
            </a:rPr>
            <a:t>lal</a:t>
          </a:r>
          <a:r>
            <a:rPr lang="en-US" sz="1800" kern="1200" dirty="0">
              <a:latin typeface="Calibri" panose="020F0502020204030204" pitchFamily="34" charset="0"/>
              <a:cs typeface="Calibri" panose="020F0502020204030204" pitchFamily="34" charset="0"/>
            </a:rPr>
            <a:t> the answers wins and in week 6 the pupils will be given a scale to read and use. </a:t>
          </a:r>
        </a:p>
      </dsp:txBody>
      <dsp:txXfrm>
        <a:off x="0" y="1744424"/>
        <a:ext cx="5906181" cy="1741869"/>
      </dsp:txXfrm>
    </dsp:sp>
    <dsp:sp modelId="{CA1DA9DC-BE3D-F645-85BC-10E25CD6E618}">
      <dsp:nvSpPr>
        <dsp:cNvPr id="0" name=""/>
        <dsp:cNvSpPr/>
      </dsp:nvSpPr>
      <dsp:spPr>
        <a:xfrm>
          <a:off x="0" y="3486293"/>
          <a:ext cx="5906181" cy="0"/>
        </a:xfrm>
        <a:prstGeom prst="line">
          <a:avLst/>
        </a:prstGeom>
        <a:solidFill>
          <a:schemeClr val="accent2">
            <a:hueOff val="3240090"/>
            <a:satOff val="451"/>
            <a:lumOff val="392"/>
            <a:alphaOff val="0"/>
          </a:schemeClr>
        </a:solidFill>
        <a:ln w="12700" cap="flat" cmpd="sng" algn="ctr">
          <a:solidFill>
            <a:schemeClr val="accent2">
              <a:hueOff val="3240090"/>
              <a:satOff val="451"/>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B06BAD-69FD-CD43-BFC1-AC95E256B9A8}">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latin typeface="Calibri" panose="020F0502020204030204" pitchFamily="34" charset="0"/>
              <a:cs typeface="Calibri" panose="020F0502020204030204" pitchFamily="34" charset="0"/>
            </a:rPr>
            <a:t>ICT skills:  Can be devolved through weeks 3 &amp;4 when doing fire building by documenting each stage of building the fires </a:t>
          </a:r>
        </a:p>
      </dsp:txBody>
      <dsp:txXfrm>
        <a:off x="0" y="3486293"/>
        <a:ext cx="5906181" cy="174186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49000F-9408-9545-A172-D40E5EEEBD33}" type="datetimeFigureOut">
              <a:rPr lang="en-US" smtClean="0"/>
              <a:t>1/12/22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0A4459-BDDC-354C-9AA5-5BD526A3B4D8}" type="slidenum">
              <a:rPr lang="en-US" smtClean="0"/>
              <a:t>‹#›</a:t>
            </a:fld>
            <a:endParaRPr lang="en-US"/>
          </a:p>
        </p:txBody>
      </p:sp>
    </p:spTree>
    <p:extLst>
      <p:ext uri="{BB962C8B-B14F-4D97-AF65-F5344CB8AC3E}">
        <p14:creationId xmlns:p14="http://schemas.microsoft.com/office/powerpoint/2010/main" val="1261559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I’m Katie James and I will be discussing my unit of work. </a:t>
            </a:r>
          </a:p>
        </p:txBody>
      </p:sp>
      <p:sp>
        <p:nvSpPr>
          <p:cNvPr id="4" name="Slide Number Placeholder 3"/>
          <p:cNvSpPr>
            <a:spLocks noGrp="1"/>
          </p:cNvSpPr>
          <p:nvPr>
            <p:ph type="sldNum" sz="quarter" idx="5"/>
          </p:nvPr>
        </p:nvSpPr>
        <p:spPr/>
        <p:txBody>
          <a:bodyPr/>
          <a:lstStyle/>
          <a:p>
            <a:fld id="{3F0A4459-BDDC-354C-9AA5-5BD526A3B4D8}" type="slidenum">
              <a:rPr lang="en-US" smtClean="0"/>
              <a:t>1</a:t>
            </a:fld>
            <a:endParaRPr lang="en-US"/>
          </a:p>
        </p:txBody>
      </p:sp>
    </p:spTree>
    <p:extLst>
      <p:ext uri="{BB962C8B-B14F-4D97-AF65-F5344CB8AC3E}">
        <p14:creationId xmlns:p14="http://schemas.microsoft.com/office/powerpoint/2010/main" val="3593764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aims of this presentation are to, explain the benefits of learning outdoors, what learning in the outdoors looks like within the PE curriculum. The importance of cross curriculum links and finally the unit of work itself. </a:t>
            </a:r>
          </a:p>
        </p:txBody>
      </p:sp>
      <p:sp>
        <p:nvSpPr>
          <p:cNvPr id="4" name="Slide Number Placeholder 3"/>
          <p:cNvSpPr>
            <a:spLocks noGrp="1"/>
          </p:cNvSpPr>
          <p:nvPr>
            <p:ph type="sldNum" sz="quarter" idx="5"/>
          </p:nvPr>
        </p:nvSpPr>
        <p:spPr/>
        <p:txBody>
          <a:bodyPr/>
          <a:lstStyle/>
          <a:p>
            <a:fld id="{3F0A4459-BDDC-354C-9AA5-5BD526A3B4D8}" type="slidenum">
              <a:rPr lang="en-US" smtClean="0"/>
              <a:t>2</a:t>
            </a:fld>
            <a:endParaRPr lang="en-US"/>
          </a:p>
        </p:txBody>
      </p:sp>
    </p:spTree>
    <p:extLst>
      <p:ext uri="{BB962C8B-B14F-4D97-AF65-F5344CB8AC3E}">
        <p14:creationId xmlns:p14="http://schemas.microsoft.com/office/powerpoint/2010/main" val="986808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Many schools across the UK are increasing their number of natural spaces within the school grounds, this is due to extensive research being completed showing the benefits and importance of green areas for pupils. Natural spaces on school grounds not only allow children to connect with nature but also enhance their personal development, gives a love and appreciation for nature and allows for practical learning. </a:t>
            </a:r>
          </a:p>
          <a:p>
            <a:endParaRPr lang="en-US" dirty="0"/>
          </a:p>
          <a:p>
            <a:r>
              <a:rPr lang="en-US" dirty="0"/>
              <a:t>From a study conducted by Khan </a:t>
            </a:r>
            <a:r>
              <a:rPr lang="en-US" i="1" dirty="0"/>
              <a:t>et al (2019)</a:t>
            </a:r>
            <a:r>
              <a:rPr lang="en-US" i="0" dirty="0"/>
              <a:t> it is said that many parents value the importance of natural space within the school grounds. As it can be a place for their children to learn and socialize (Khan </a:t>
            </a:r>
            <a:r>
              <a:rPr lang="en-US" i="1" dirty="0"/>
              <a:t>et al, </a:t>
            </a:r>
            <a:r>
              <a:rPr lang="en-US" i="0" dirty="0"/>
              <a:t>2019).  </a:t>
            </a:r>
          </a:p>
          <a:p>
            <a:endParaRPr lang="en-US" i="0" dirty="0"/>
          </a:p>
          <a:p>
            <a:r>
              <a:rPr lang="en-US" dirty="0"/>
              <a:t>It is discussed by many but in particular Prince (2018) that learning in the outdoors can often offer more memorable learning experiences and opportunities than classroom-based learning (Prince, 2018). </a:t>
            </a:r>
          </a:p>
          <a:p>
            <a:endParaRPr lang="en-US" dirty="0"/>
          </a:p>
          <a:p>
            <a:endParaRPr lang="en-US" dirty="0"/>
          </a:p>
          <a:p>
            <a:endParaRPr lang="en-US" dirty="0"/>
          </a:p>
          <a:p>
            <a:r>
              <a:rPr lang="en-US" dirty="0"/>
              <a:t> https://</a:t>
            </a:r>
            <a:r>
              <a:rPr lang="en-US" dirty="0" err="1"/>
              <a:t>www.tandfonline.com</a:t>
            </a:r>
            <a:r>
              <a:rPr lang="en-US" dirty="0"/>
              <a:t>/</a:t>
            </a:r>
            <a:r>
              <a:rPr lang="en-US" dirty="0" err="1"/>
              <a:t>doi</a:t>
            </a:r>
            <a:r>
              <a:rPr lang="en-US" dirty="0"/>
              <a:t>/full/10.1080/14729679.2018.1548363?casa_token=YFHg4MXHwTMAAAAA%3AGOCxCFV40pMS5rAhpZ1lTnn5BrMV9ggr8dwCIOcBp-6QBQC4tL2-DuAKQlmIf9RdI_amnFyAYrU1fuY </a:t>
            </a:r>
            <a:endParaRPr lang="en-US" i="0" dirty="0"/>
          </a:p>
        </p:txBody>
      </p:sp>
      <p:sp>
        <p:nvSpPr>
          <p:cNvPr id="4" name="Slide Number Placeholder 3"/>
          <p:cNvSpPr>
            <a:spLocks noGrp="1"/>
          </p:cNvSpPr>
          <p:nvPr>
            <p:ph type="sldNum" sz="quarter" idx="5"/>
          </p:nvPr>
        </p:nvSpPr>
        <p:spPr/>
        <p:txBody>
          <a:bodyPr/>
          <a:lstStyle/>
          <a:p>
            <a:fld id="{3F0A4459-BDDC-354C-9AA5-5BD526A3B4D8}" type="slidenum">
              <a:rPr lang="en-US" smtClean="0"/>
              <a:t>3</a:t>
            </a:fld>
            <a:endParaRPr lang="en-US"/>
          </a:p>
        </p:txBody>
      </p:sp>
    </p:spTree>
    <p:extLst>
      <p:ext uri="{BB962C8B-B14F-4D97-AF65-F5344CB8AC3E}">
        <p14:creationId xmlns:p14="http://schemas.microsoft.com/office/powerpoint/2010/main" val="2646810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study conducted in Wales by Marchant </a:t>
            </a:r>
            <a:r>
              <a:rPr lang="en-US" i="1" dirty="0"/>
              <a:t>et al </a:t>
            </a:r>
            <a:r>
              <a:rPr lang="en-US" i="0" dirty="0"/>
              <a:t>(2019) found that both teachers and pupils </a:t>
            </a:r>
            <a:r>
              <a:rPr lang="en-GB" sz="1200" b="0" i="0" kern="1200" dirty="0">
                <a:solidFill>
                  <a:schemeClr val="tx1"/>
                </a:solidFill>
                <a:effectLst/>
                <a:latin typeface="+mn-lt"/>
                <a:ea typeface="+mn-ea"/>
                <a:cs typeface="+mn-cs"/>
              </a:rPr>
              <a:t>noticed improvements in pupils’ engagement with learning, concentration and behaviour, as well as positive impacts on health and wellbeing and teachers’ job satisfaction (Marchant </a:t>
            </a:r>
            <a:r>
              <a:rPr lang="en-GB" sz="1200" b="0" i="1" kern="1200" dirty="0">
                <a:solidFill>
                  <a:schemeClr val="tx1"/>
                </a:solidFill>
                <a:effectLst/>
                <a:latin typeface="+mn-lt"/>
                <a:ea typeface="+mn-ea"/>
                <a:cs typeface="+mn-cs"/>
              </a:rPr>
              <a:t>et al, </a:t>
            </a:r>
            <a:r>
              <a:rPr lang="en-GB" sz="1200" b="0" i="0" kern="1200" dirty="0">
                <a:solidFill>
                  <a:schemeClr val="tx1"/>
                </a:solidFill>
                <a:effectLst/>
                <a:latin typeface="+mn-lt"/>
                <a:ea typeface="+mn-ea"/>
                <a:cs typeface="+mn-cs"/>
              </a:rPr>
              <a:t>2019). </a:t>
            </a:r>
          </a:p>
        </p:txBody>
      </p:sp>
      <p:sp>
        <p:nvSpPr>
          <p:cNvPr id="4" name="Slide Number Placeholder 3"/>
          <p:cNvSpPr>
            <a:spLocks noGrp="1"/>
          </p:cNvSpPr>
          <p:nvPr>
            <p:ph type="sldNum" sz="quarter" idx="5"/>
          </p:nvPr>
        </p:nvSpPr>
        <p:spPr/>
        <p:txBody>
          <a:bodyPr/>
          <a:lstStyle/>
          <a:p>
            <a:fld id="{3F0A4459-BDDC-354C-9AA5-5BD526A3B4D8}" type="slidenum">
              <a:rPr lang="en-US" smtClean="0"/>
              <a:t>4</a:t>
            </a:fld>
            <a:endParaRPr lang="en-US"/>
          </a:p>
        </p:txBody>
      </p:sp>
    </p:spTree>
    <p:extLst>
      <p:ext uri="{BB962C8B-B14F-4D97-AF65-F5344CB8AC3E}">
        <p14:creationId xmlns:p14="http://schemas.microsoft.com/office/powerpoint/2010/main" val="3846993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an teaching pedagogy , cross-curricular teaching methods can be seen as a way of supporting the varied and diverse abilities of pupils. This process sees the combining of one or more subject areas  and often the incorporation of a wide range of concepts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Cross curriculum learning is important as the pupils are learning each subject, it cannot guarantee the pupil to finish school and have high levels of knowledge skills and be able to be a good citizen, from just the core subjects therefore the importance of cross curricular teachings.  </a:t>
            </a:r>
          </a:p>
          <a:p>
            <a:endParaRPr lang="en-US" dirty="0"/>
          </a:p>
          <a:p>
            <a:r>
              <a:rPr lang="en-US" dirty="0"/>
              <a:t>For many teachers, teaching across the curriculum can be difficult as it means gaining greater depth in a different area of learning. However recently it is becoming more likely schools are seeking specific teachers to address areas in which potentially a school nurse would do for example hygiene lessons are typically delivered by a PE teacher or a biology teacher. </a:t>
            </a:r>
          </a:p>
        </p:txBody>
      </p:sp>
      <p:sp>
        <p:nvSpPr>
          <p:cNvPr id="4" name="Slide Number Placeholder 3"/>
          <p:cNvSpPr>
            <a:spLocks noGrp="1"/>
          </p:cNvSpPr>
          <p:nvPr>
            <p:ph type="sldNum" sz="quarter" idx="5"/>
          </p:nvPr>
        </p:nvSpPr>
        <p:spPr/>
        <p:txBody>
          <a:bodyPr/>
          <a:lstStyle/>
          <a:p>
            <a:fld id="{3F0A4459-BDDC-354C-9AA5-5BD526A3B4D8}" type="slidenum">
              <a:rPr lang="en-US" smtClean="0"/>
              <a:t>5</a:t>
            </a:fld>
            <a:endParaRPr lang="en-US"/>
          </a:p>
        </p:txBody>
      </p:sp>
    </p:spTree>
    <p:extLst>
      <p:ext uri="{BB962C8B-B14F-4D97-AF65-F5344CB8AC3E}">
        <p14:creationId xmlns:p14="http://schemas.microsoft.com/office/powerpoint/2010/main" val="35911562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decided to use team bonding at the beginning of the unit of work to allow the pupils to gain a relationship with one and other through completing tasks, communication  and working towards a common goal. </a:t>
            </a:r>
          </a:p>
        </p:txBody>
      </p:sp>
      <p:sp>
        <p:nvSpPr>
          <p:cNvPr id="4" name="Slide Number Placeholder 3"/>
          <p:cNvSpPr>
            <a:spLocks noGrp="1"/>
          </p:cNvSpPr>
          <p:nvPr>
            <p:ph type="sldNum" sz="quarter" idx="5"/>
          </p:nvPr>
        </p:nvSpPr>
        <p:spPr/>
        <p:txBody>
          <a:bodyPr/>
          <a:lstStyle/>
          <a:p>
            <a:fld id="{3F0A4459-BDDC-354C-9AA5-5BD526A3B4D8}" type="slidenum">
              <a:rPr lang="en-US" smtClean="0"/>
              <a:t>6</a:t>
            </a:fld>
            <a:endParaRPr lang="en-US"/>
          </a:p>
        </p:txBody>
      </p:sp>
    </p:spTree>
    <p:extLst>
      <p:ext uri="{BB962C8B-B14F-4D97-AF65-F5344CB8AC3E}">
        <p14:creationId xmlns:p14="http://schemas.microsoft.com/office/powerpoint/2010/main" val="659623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0A4459-BDDC-354C-9AA5-5BD526A3B4D8}" type="slidenum">
              <a:rPr lang="en-US" smtClean="0"/>
              <a:t>7</a:t>
            </a:fld>
            <a:endParaRPr lang="en-US"/>
          </a:p>
        </p:txBody>
      </p:sp>
    </p:spTree>
    <p:extLst>
      <p:ext uri="{BB962C8B-B14F-4D97-AF65-F5344CB8AC3E}">
        <p14:creationId xmlns:p14="http://schemas.microsoft.com/office/powerpoint/2010/main" val="38491819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F0A4459-BDDC-354C-9AA5-5BD526A3B4D8}" type="slidenum">
              <a:rPr lang="en-US" smtClean="0"/>
              <a:t>8</a:t>
            </a:fld>
            <a:endParaRPr lang="en-US"/>
          </a:p>
        </p:txBody>
      </p:sp>
    </p:spTree>
    <p:extLst>
      <p:ext uri="{BB962C8B-B14F-4D97-AF65-F5344CB8AC3E}">
        <p14:creationId xmlns:p14="http://schemas.microsoft.com/office/powerpoint/2010/main" val="24251650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485584D-7D79-4248-9986-4CA35242F944}" type="datetimeFigureOut">
              <a:rPr lang="en-US" smtClean="0"/>
              <a:t>1/10/22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321597823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1/10/22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066036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85584D-7D79-4248-9986-4CA35242F944}" type="datetimeFigureOut">
              <a:rPr lang="en-US" smtClean="0"/>
              <a:t>1/10/22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07265233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485584D-7D79-4248-9986-4CA35242F944}" type="datetimeFigureOut">
              <a:rPr lang="en-US" smtClean="0"/>
              <a:t>1/10/22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96951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485584D-7D79-4248-9986-4CA35242F944}" type="datetimeFigureOut">
              <a:rPr lang="en-US" smtClean="0"/>
              <a:t>1/10/22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75312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485584D-7D79-4248-9986-4CA35242F944}" type="datetimeFigureOut">
              <a:rPr lang="en-US" smtClean="0"/>
              <a:t>1/10/22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134589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85584D-7D79-4248-9986-4CA35242F944}" type="datetimeFigureOut">
              <a:rPr lang="en-US" smtClean="0"/>
              <a:t>1/10/22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86330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C485584D-7D79-4248-9986-4CA35242F944}" type="datetimeFigureOut">
              <a:rPr lang="en-US" smtClean="0"/>
              <a:t>1/10/22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9590046-DA73-4BBF-84B5-C08E6F75191A}"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464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485584D-7D79-4248-9986-4CA35242F944}" type="datetimeFigureOut">
              <a:rPr lang="en-US" smtClean="0"/>
              <a:t>1/10/22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9590046-DA73-4BBF-84B5-C08E6F75191A}"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067778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62627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485584D-7D79-4248-9986-4CA35242F944}" type="datetimeFigureOut">
              <a:rPr lang="en-US" smtClean="0"/>
              <a:t>1/10/22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95803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485584D-7D79-4248-9986-4CA35242F944}" type="datetimeFigureOut">
              <a:rPr lang="en-US" smtClean="0"/>
              <a:t>1/10/22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353188325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erial photo of the river flowing through the forest">
            <a:extLst>
              <a:ext uri="{FF2B5EF4-FFF2-40B4-BE49-F238E27FC236}">
                <a16:creationId xmlns:a16="http://schemas.microsoft.com/office/drawing/2014/main" id="{63C2200B-4686-4274-A3D0-F98213553F12}"/>
              </a:ext>
            </a:extLst>
          </p:cNvPr>
          <p:cNvPicPr>
            <a:picLocks noChangeAspect="1"/>
          </p:cNvPicPr>
          <p:nvPr/>
        </p:nvPicPr>
        <p:blipFill rotWithShape="1">
          <a:blip r:embed="rId3"/>
          <a:srcRect t="11417" b="13583"/>
          <a:stretch/>
        </p:blipFill>
        <p:spPr>
          <a:xfrm>
            <a:off x="20" y="-839"/>
            <a:ext cx="12191980" cy="6858000"/>
          </a:xfrm>
          <a:prstGeom prst="rect">
            <a:avLst/>
          </a:prstGeom>
        </p:spPr>
      </p:pic>
      <p:sp>
        <p:nvSpPr>
          <p:cNvPr id="2" name="Title 1">
            <a:extLst>
              <a:ext uri="{FF2B5EF4-FFF2-40B4-BE49-F238E27FC236}">
                <a16:creationId xmlns:a16="http://schemas.microsoft.com/office/drawing/2014/main" id="{7DF8E74B-140A-4F4F-B15E-36C150156193}"/>
              </a:ext>
            </a:extLst>
          </p:cNvPr>
          <p:cNvSpPr>
            <a:spLocks noGrp="1"/>
          </p:cNvSpPr>
          <p:nvPr>
            <p:ph type="ctrTitle"/>
          </p:nvPr>
        </p:nvSpPr>
        <p:spPr>
          <a:xfrm>
            <a:off x="2076091" y="2633933"/>
            <a:ext cx="8039818" cy="1643572"/>
          </a:xfrm>
        </p:spPr>
        <p:txBody>
          <a:bodyPr>
            <a:normAutofit fontScale="90000"/>
          </a:bodyPr>
          <a:lstStyle/>
          <a:p>
            <a:r>
              <a:rPr lang="en-US">
                <a:solidFill>
                  <a:srgbClr val="FFFFFF"/>
                </a:solidFill>
              </a:rPr>
              <a:t>Unit of work</a:t>
            </a:r>
            <a:br>
              <a:rPr lang="en-US">
                <a:solidFill>
                  <a:srgbClr val="FFFFFF"/>
                </a:solidFill>
              </a:rPr>
            </a:br>
            <a:r>
              <a:rPr lang="en-US">
                <a:solidFill>
                  <a:srgbClr val="FFFFFF"/>
                </a:solidFill>
              </a:rPr>
              <a:t>By Katie James : 2020086</a:t>
            </a:r>
          </a:p>
        </p:txBody>
      </p:sp>
      <p:sp>
        <p:nvSpPr>
          <p:cNvPr id="3" name="Subtitle 2">
            <a:extLst>
              <a:ext uri="{FF2B5EF4-FFF2-40B4-BE49-F238E27FC236}">
                <a16:creationId xmlns:a16="http://schemas.microsoft.com/office/drawing/2014/main" id="{60E71A58-6718-9448-8364-8A1EFC76D01C}"/>
              </a:ext>
            </a:extLst>
          </p:cNvPr>
          <p:cNvSpPr>
            <a:spLocks noGrp="1"/>
          </p:cNvSpPr>
          <p:nvPr>
            <p:ph type="subTitle" idx="1"/>
          </p:nvPr>
        </p:nvSpPr>
        <p:spPr>
          <a:xfrm>
            <a:off x="1857556" y="5272809"/>
            <a:ext cx="8442384" cy="725018"/>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827863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2" name="Rectangle 72">
            <a:extLst>
              <a:ext uri="{FF2B5EF4-FFF2-40B4-BE49-F238E27FC236}">
                <a16:creationId xmlns:a16="http://schemas.microsoft.com/office/drawing/2014/main" id="{93EF527E-76C9-48D0-AD8D-3694C5FCE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F0B011F-6C65-4AC1-9953-6861E70AA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7C0E754-A924-9643-A1F7-320D0C3F8AB3}"/>
              </a:ext>
            </a:extLst>
          </p:cNvPr>
          <p:cNvSpPr>
            <a:spLocks noGrp="1"/>
          </p:cNvSpPr>
          <p:nvPr>
            <p:ph type="title"/>
          </p:nvPr>
        </p:nvSpPr>
        <p:spPr>
          <a:xfrm>
            <a:off x="868680" y="642593"/>
            <a:ext cx="6281928" cy="1744183"/>
          </a:xfrm>
        </p:spPr>
        <p:txBody>
          <a:bodyPr>
            <a:normAutofit/>
          </a:bodyPr>
          <a:lstStyle/>
          <a:p>
            <a:r>
              <a:rPr lang="en-US" dirty="0"/>
              <a:t>A</a:t>
            </a:r>
            <a:r>
              <a:rPr lang="en-US" dirty="0">
                <a:latin typeface="Calibri" panose="020F0502020204030204" pitchFamily="34" charset="0"/>
                <a:cs typeface="Calibri" panose="020F0502020204030204" pitchFamily="34" charset="0"/>
              </a:rPr>
              <a:t>im of presentation </a:t>
            </a:r>
          </a:p>
        </p:txBody>
      </p:sp>
      <p:sp>
        <p:nvSpPr>
          <p:cNvPr id="3" name="Content Placeholder 2">
            <a:extLst>
              <a:ext uri="{FF2B5EF4-FFF2-40B4-BE49-F238E27FC236}">
                <a16:creationId xmlns:a16="http://schemas.microsoft.com/office/drawing/2014/main" id="{2EFF8A07-0F23-B04D-8256-2541D1E64D16}"/>
              </a:ext>
            </a:extLst>
          </p:cNvPr>
          <p:cNvSpPr>
            <a:spLocks noGrp="1"/>
          </p:cNvSpPr>
          <p:nvPr>
            <p:ph idx="1"/>
          </p:nvPr>
        </p:nvSpPr>
        <p:spPr>
          <a:xfrm>
            <a:off x="868680" y="2386584"/>
            <a:ext cx="6281928" cy="3648456"/>
          </a:xfrm>
        </p:spPr>
        <p:txBody>
          <a:bodyPr>
            <a:normAutofit/>
          </a:bodyPr>
          <a:lstStyle/>
          <a:p>
            <a:r>
              <a:rPr lang="en-US" dirty="0">
                <a:latin typeface="Calibri" panose="020F0502020204030204" pitchFamily="34" charset="0"/>
                <a:cs typeface="Calibri" panose="020F0502020204030204" pitchFamily="34" charset="0"/>
              </a:rPr>
              <a:t>Today what will be discussed:</a:t>
            </a: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Benefits of outdoor learning in schools</a:t>
            </a: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How outdoor adventure fits in the PE curriculum </a:t>
            </a: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Cross-curricular links  </a:t>
            </a:r>
          </a:p>
          <a:p>
            <a:pPr marL="342900" indent="-342900">
              <a:buFont typeface="Arial" panose="020B0604020202020204" pitchFamily="34" charset="0"/>
              <a:buChar char="•"/>
            </a:pPr>
            <a:r>
              <a:rPr lang="en-US" dirty="0">
                <a:latin typeface="Calibri" panose="020F0502020204030204" pitchFamily="34" charset="0"/>
                <a:cs typeface="Calibri" panose="020F0502020204030204" pitchFamily="34" charset="0"/>
              </a:rPr>
              <a:t>The unit of work - designed for year 7’s KS3 </a:t>
            </a:r>
          </a:p>
          <a:p>
            <a:pPr marL="342900" indent="-342900">
              <a:buFont typeface="Arial" panose="020B0604020202020204" pitchFamily="34" charset="0"/>
              <a:buChar char="•"/>
            </a:pPr>
            <a:endParaRPr lang="en-US" dirty="0"/>
          </a:p>
        </p:txBody>
      </p:sp>
      <p:pic>
        <p:nvPicPr>
          <p:cNvPr id="7" name="Graphic 6" descr="Hike">
            <a:extLst>
              <a:ext uri="{FF2B5EF4-FFF2-40B4-BE49-F238E27FC236}">
                <a16:creationId xmlns:a16="http://schemas.microsoft.com/office/drawing/2014/main" id="{44AEBC7D-B818-440D-A8E4-789D93C009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50635" y="484632"/>
            <a:ext cx="2790023" cy="2790023"/>
          </a:xfrm>
          <a:prstGeom prst="rect">
            <a:avLst/>
          </a:prstGeom>
        </p:spPr>
      </p:pic>
      <p:pic>
        <p:nvPicPr>
          <p:cNvPr id="4100" name="Picture 4" descr="People, Outdoors, Child, Fun, Education, School, Play">
            <a:extLst>
              <a:ext uri="{FF2B5EF4-FFF2-40B4-BE49-F238E27FC236}">
                <a16:creationId xmlns:a16="http://schemas.microsoft.com/office/drawing/2014/main" id="{1D057335-14E9-1747-9D6B-3CF88F917A93}"/>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386170" y="3722084"/>
            <a:ext cx="3321198" cy="2216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766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chool, Primary School, East Kilbride, South Park">
            <a:extLst>
              <a:ext uri="{FF2B5EF4-FFF2-40B4-BE49-F238E27FC236}">
                <a16:creationId xmlns:a16="http://schemas.microsoft.com/office/drawing/2014/main" id="{B7BA84B0-FE64-6947-9A49-5947549BED76}"/>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t="663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8BB9238-8DA4-EC4B-9CA1-DB55EE0A7100}"/>
              </a:ext>
            </a:extLst>
          </p:cNvPr>
          <p:cNvSpPr>
            <a:spLocks noGrp="1"/>
          </p:cNvSpPr>
          <p:nvPr>
            <p:ph type="title"/>
          </p:nvPr>
        </p:nvSpPr>
        <p:spPr>
          <a:xfrm>
            <a:off x="1066800" y="642594"/>
            <a:ext cx="10058400" cy="1371600"/>
          </a:xfrm>
        </p:spPr>
        <p:txBody>
          <a:bodyPr>
            <a:normAutofit/>
          </a:bodyPr>
          <a:lstStyle/>
          <a:p>
            <a:r>
              <a:rPr lang="en-US" dirty="0">
                <a:latin typeface="Calibri" panose="020F0502020204030204" pitchFamily="34" charset="0"/>
                <a:cs typeface="Calibri" panose="020F0502020204030204" pitchFamily="34" charset="0"/>
              </a:rPr>
              <a:t>Use of school Grounds </a:t>
            </a:r>
            <a:endParaRPr lang="en-US">
              <a:latin typeface="Calibri" panose="020F0502020204030204" pitchFamily="34" charset="0"/>
              <a:cs typeface="Calibri" panose="020F0502020204030204" pitchFamily="34" charset="0"/>
            </a:endParaRPr>
          </a:p>
        </p:txBody>
      </p:sp>
      <p:sp>
        <p:nvSpPr>
          <p:cNvPr id="73" name="Rectangle 72">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graphicFrame>
        <p:nvGraphicFramePr>
          <p:cNvPr id="38" name="Content Placeholder 2">
            <a:extLst>
              <a:ext uri="{FF2B5EF4-FFF2-40B4-BE49-F238E27FC236}">
                <a16:creationId xmlns:a16="http://schemas.microsoft.com/office/drawing/2014/main" id="{B6D71356-AF44-4492-B7BF-F3B1D10E14AC}"/>
              </a:ext>
            </a:extLst>
          </p:cNvPr>
          <p:cNvGraphicFramePr>
            <a:graphicFrameLocks noGrp="1"/>
          </p:cNvGraphicFramePr>
          <p:nvPr>
            <p:ph idx="1"/>
            <p:extLst>
              <p:ext uri="{D42A27DB-BD31-4B8C-83A1-F6EECF244321}">
                <p14:modId xmlns:p14="http://schemas.microsoft.com/office/powerpoint/2010/main" val="1121477179"/>
              </p:ext>
            </p:extLst>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7736536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6148" name="Rectangle 70">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Mental Health, Mental Wellness, Mind, Mindfulness, Love">
            <a:extLst>
              <a:ext uri="{FF2B5EF4-FFF2-40B4-BE49-F238E27FC236}">
                <a16:creationId xmlns:a16="http://schemas.microsoft.com/office/drawing/2014/main" id="{356DF1FF-A7DD-AA47-9085-F57AD6DDF279}"/>
              </a:ext>
            </a:extLst>
          </p:cNvPr>
          <p:cNvPicPr>
            <a:picLocks noChangeAspect="1" noChangeArrowheads="1"/>
          </p:cNvPicPr>
          <p:nvPr/>
        </p:nvPicPr>
        <p:blipFill rotWithShape="1">
          <a:blip r:embed="rId3">
            <a:alphaModFix amt="35000"/>
            <a:extLst>
              <a:ext uri="{28A0092B-C50C-407E-A947-70E740481C1C}">
                <a14:useLocalDpi xmlns:a14="http://schemas.microsoft.com/office/drawing/2010/main" val="0"/>
              </a:ext>
            </a:extLst>
          </a:blip>
          <a:srcRect b="384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42FA801-919A-974A-ABCC-8ECF3AC8B161}"/>
              </a:ext>
            </a:extLst>
          </p:cNvPr>
          <p:cNvSpPr>
            <a:spLocks noGrp="1"/>
          </p:cNvSpPr>
          <p:nvPr>
            <p:ph type="title"/>
          </p:nvPr>
        </p:nvSpPr>
        <p:spPr>
          <a:xfrm>
            <a:off x="1066800" y="642594"/>
            <a:ext cx="10058400" cy="1371600"/>
          </a:xfrm>
        </p:spPr>
        <p:txBody>
          <a:bodyPr>
            <a:normAutofit/>
          </a:bodyPr>
          <a:lstStyle/>
          <a:p>
            <a:r>
              <a:rPr lang="en-US">
                <a:latin typeface="Calibri" panose="020F0502020204030204" pitchFamily="34" charset="0"/>
                <a:cs typeface="Calibri" panose="020F0502020204030204" pitchFamily="34" charset="0"/>
              </a:rPr>
              <a:t>Outdoor Adventure in the Curriculum </a:t>
            </a:r>
          </a:p>
        </p:txBody>
      </p:sp>
      <p:sp>
        <p:nvSpPr>
          <p:cNvPr id="6149" name="Rectangle 72">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graphicFrame>
        <p:nvGraphicFramePr>
          <p:cNvPr id="5" name="Content Placeholder 2">
            <a:extLst>
              <a:ext uri="{FF2B5EF4-FFF2-40B4-BE49-F238E27FC236}">
                <a16:creationId xmlns:a16="http://schemas.microsoft.com/office/drawing/2014/main" id="{30EBBA28-BAD0-432F-A9D3-5B9C1A89005B}"/>
              </a:ext>
            </a:extLst>
          </p:cNvPr>
          <p:cNvGraphicFramePr>
            <a:graphicFrameLocks noGrp="1"/>
          </p:cNvGraphicFramePr>
          <p:nvPr>
            <p:ph idx="1"/>
            <p:extLst>
              <p:ext uri="{D42A27DB-BD31-4B8C-83A1-F6EECF244321}">
                <p14:modId xmlns:p14="http://schemas.microsoft.com/office/powerpoint/2010/main" val="2716362616"/>
              </p:ext>
            </p:extLst>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07584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B29CF-CF9F-5D48-9D09-F15561BA742C}"/>
              </a:ext>
            </a:extLst>
          </p:cNvPr>
          <p:cNvSpPr>
            <a:spLocks noGrp="1"/>
          </p:cNvSpPr>
          <p:nvPr>
            <p:ph type="title"/>
          </p:nvPr>
        </p:nvSpPr>
        <p:spPr>
          <a:xfrm>
            <a:off x="1066800" y="4800074"/>
            <a:ext cx="10058400" cy="1371600"/>
          </a:xfrm>
        </p:spPr>
        <p:txBody>
          <a:bodyPr>
            <a:normAutofit/>
          </a:bodyPr>
          <a:lstStyle/>
          <a:p>
            <a:pPr algn="ctr"/>
            <a:r>
              <a:rPr lang="en-US" dirty="0">
                <a:latin typeface="Calibri" panose="020F0502020204030204" pitchFamily="34" charset="0"/>
                <a:cs typeface="Calibri" panose="020F0502020204030204" pitchFamily="34" charset="0"/>
              </a:rPr>
              <a:t>Cross  Curricular Links </a:t>
            </a:r>
          </a:p>
        </p:txBody>
      </p:sp>
      <p:graphicFrame>
        <p:nvGraphicFramePr>
          <p:cNvPr id="5" name="Content Placeholder 2">
            <a:extLst>
              <a:ext uri="{FF2B5EF4-FFF2-40B4-BE49-F238E27FC236}">
                <a16:creationId xmlns:a16="http://schemas.microsoft.com/office/drawing/2014/main" id="{F429D4CB-999B-4062-8F71-16CAF209C010}"/>
              </a:ext>
            </a:extLst>
          </p:cNvPr>
          <p:cNvGraphicFramePr>
            <a:graphicFrameLocks noGrp="1"/>
          </p:cNvGraphicFramePr>
          <p:nvPr>
            <p:ph idx="1"/>
            <p:extLst>
              <p:ext uri="{D42A27DB-BD31-4B8C-83A1-F6EECF244321}">
                <p14:modId xmlns:p14="http://schemas.microsoft.com/office/powerpoint/2010/main" val="3673253235"/>
              </p:ext>
            </p:extLst>
          </p:nvPr>
        </p:nvGraphicFramePr>
        <p:xfrm>
          <a:off x="1066800" y="990600"/>
          <a:ext cx="10058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04235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968D1AB6-9669-804D-9504-862BF311977B}"/>
              </a:ext>
            </a:extLst>
          </p:cNvPr>
          <p:cNvSpPr>
            <a:spLocks noGrp="1"/>
          </p:cNvSpPr>
          <p:nvPr>
            <p:ph type="title"/>
          </p:nvPr>
        </p:nvSpPr>
        <p:spPr>
          <a:xfrm>
            <a:off x="573409" y="559477"/>
            <a:ext cx="3765200" cy="5709931"/>
          </a:xfrm>
        </p:spPr>
        <p:txBody>
          <a:bodyPr>
            <a:normAutofit/>
          </a:bodyPr>
          <a:lstStyle/>
          <a:p>
            <a:pPr algn="ctr"/>
            <a:r>
              <a:rPr lang="en-US" dirty="0">
                <a:latin typeface="Calibri" panose="020F0502020204030204" pitchFamily="34" charset="0"/>
                <a:cs typeface="Calibri" panose="020F0502020204030204" pitchFamily="34" charset="0"/>
              </a:rPr>
              <a:t>Literacy, Numeracy and ICT skills</a:t>
            </a:r>
          </a:p>
        </p:txBody>
      </p:sp>
      <p:graphicFrame>
        <p:nvGraphicFramePr>
          <p:cNvPr id="21" name="Content Placeholder 9">
            <a:extLst>
              <a:ext uri="{FF2B5EF4-FFF2-40B4-BE49-F238E27FC236}">
                <a16:creationId xmlns:a16="http://schemas.microsoft.com/office/drawing/2014/main" id="{148CE050-C8CA-4E89-88CE-ED89B4A3CA1A}"/>
              </a:ext>
            </a:extLst>
          </p:cNvPr>
          <p:cNvGraphicFramePr>
            <a:graphicFrameLocks noGrp="1"/>
          </p:cNvGraphicFramePr>
          <p:nvPr>
            <p:ph idx="1"/>
            <p:extLst>
              <p:ext uri="{D42A27DB-BD31-4B8C-83A1-F6EECF244321}">
                <p14:modId xmlns:p14="http://schemas.microsoft.com/office/powerpoint/2010/main" val="161130129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911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05680-D33C-E542-B99F-CB14F2A01C3D}"/>
              </a:ext>
            </a:extLst>
          </p:cNvPr>
          <p:cNvSpPr>
            <a:spLocks noGrp="1"/>
          </p:cNvSpPr>
          <p:nvPr>
            <p:ph type="title"/>
          </p:nvPr>
        </p:nvSpPr>
        <p:spPr>
          <a:xfrm>
            <a:off x="601918" y="328741"/>
            <a:ext cx="10134600" cy="443419"/>
          </a:xfrm>
        </p:spPr>
        <p:txBody>
          <a:bodyPr>
            <a:normAutofit fontScale="90000"/>
          </a:bodyPr>
          <a:lstStyle/>
          <a:p>
            <a:r>
              <a:rPr lang="en-US" dirty="0"/>
              <a:t>U</a:t>
            </a:r>
            <a:r>
              <a:rPr lang="en-US" sz="4000" dirty="0"/>
              <a:t>nit of work- week 1&amp;2 – team building </a:t>
            </a:r>
            <a:endParaRPr lang="en-US" dirty="0"/>
          </a:p>
        </p:txBody>
      </p:sp>
      <p:graphicFrame>
        <p:nvGraphicFramePr>
          <p:cNvPr id="4" name="Content Placeholder 3">
            <a:extLst>
              <a:ext uri="{FF2B5EF4-FFF2-40B4-BE49-F238E27FC236}">
                <a16:creationId xmlns:a16="http://schemas.microsoft.com/office/drawing/2014/main" id="{C81090A2-AD62-D14C-B0E3-A5F39FD1A1D3}"/>
              </a:ext>
            </a:extLst>
          </p:cNvPr>
          <p:cNvGraphicFramePr>
            <a:graphicFrameLocks noGrp="1"/>
          </p:cNvGraphicFramePr>
          <p:nvPr>
            <p:ph idx="1"/>
            <p:extLst>
              <p:ext uri="{D42A27DB-BD31-4B8C-83A1-F6EECF244321}">
                <p14:modId xmlns:p14="http://schemas.microsoft.com/office/powerpoint/2010/main" val="1269128718"/>
              </p:ext>
            </p:extLst>
          </p:nvPr>
        </p:nvGraphicFramePr>
        <p:xfrm>
          <a:off x="601918" y="1029652"/>
          <a:ext cx="11159776" cy="2656840"/>
        </p:xfrm>
        <a:graphic>
          <a:graphicData uri="http://schemas.openxmlformats.org/drawingml/2006/table">
            <a:tbl>
              <a:tblPr firstRow="1" firstCol="1" bandRow="1">
                <a:tableStyleId>{5C22544A-7EE6-4342-B048-85BDC9FD1C3A}</a:tableStyleId>
              </a:tblPr>
              <a:tblGrid>
                <a:gridCol w="1204595">
                  <a:extLst>
                    <a:ext uri="{9D8B030D-6E8A-4147-A177-3AD203B41FA5}">
                      <a16:colId xmlns:a16="http://schemas.microsoft.com/office/drawing/2014/main" val="24827931"/>
                    </a:ext>
                  </a:extLst>
                </a:gridCol>
                <a:gridCol w="2098675">
                  <a:extLst>
                    <a:ext uri="{9D8B030D-6E8A-4147-A177-3AD203B41FA5}">
                      <a16:colId xmlns:a16="http://schemas.microsoft.com/office/drawing/2014/main" val="465152442"/>
                    </a:ext>
                  </a:extLst>
                </a:gridCol>
                <a:gridCol w="4794885">
                  <a:extLst>
                    <a:ext uri="{9D8B030D-6E8A-4147-A177-3AD203B41FA5}">
                      <a16:colId xmlns:a16="http://schemas.microsoft.com/office/drawing/2014/main" val="3987238305"/>
                    </a:ext>
                  </a:extLst>
                </a:gridCol>
                <a:gridCol w="3061621">
                  <a:extLst>
                    <a:ext uri="{9D8B030D-6E8A-4147-A177-3AD203B41FA5}">
                      <a16:colId xmlns:a16="http://schemas.microsoft.com/office/drawing/2014/main" val="1179205724"/>
                    </a:ext>
                  </a:extLst>
                </a:gridCol>
              </a:tblGrid>
              <a:tr h="645160">
                <a:tc>
                  <a:txBody>
                    <a:bodyPr/>
                    <a:lstStyle/>
                    <a:p>
                      <a:pPr algn="ctr"/>
                      <a:r>
                        <a:rPr lang="en-GB" sz="1600">
                          <a:effectLst/>
                        </a:rPr>
                        <a:t>Week/ Lesson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r>
                        <a:rPr lang="en-GB" sz="1600">
                          <a:effectLst/>
                        </a:rPr>
                        <a:t>Learning Outcomes</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r>
                        <a:rPr lang="en-GB" sz="1600" dirty="0">
                          <a:effectLst/>
                        </a:rPr>
                        <a:t>Learning Activities</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r>
                        <a:rPr lang="en-GB" sz="1600">
                          <a:effectLst/>
                        </a:rPr>
                        <a:t>Additional Information</a:t>
                      </a:r>
                      <a:endParaRPr lang="en-GB" sz="12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4283689418"/>
                  </a:ext>
                </a:extLst>
              </a:tr>
              <a:tr h="645160">
                <a:tc>
                  <a:txBody>
                    <a:bodyPr/>
                    <a:lstStyle/>
                    <a:p>
                      <a:r>
                        <a:rPr lang="en-GB" sz="1100">
                          <a:effectLst/>
                          <a:latin typeface="Calibri" panose="020F0502020204030204" pitchFamily="34" charset="0"/>
                          <a:cs typeface="Calibri" panose="020F0502020204030204" pitchFamily="34" charset="0"/>
                        </a:rPr>
                        <a:t>Week 1 </a:t>
                      </a:r>
                      <a:endParaRPr lang="en-GB" sz="110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r>
                        <a:rPr lang="en-GB" sz="1100" dirty="0">
                          <a:effectLst/>
                          <a:latin typeface="Calibri" panose="020F0502020204030204" pitchFamily="34" charset="0"/>
                          <a:cs typeface="Calibri" panose="020F0502020204030204" pitchFamily="34" charset="0"/>
                        </a:rPr>
                        <a:t>All- pupils will work together and use communication and balance skills.  </a:t>
                      </a:r>
                    </a:p>
                    <a:p>
                      <a:r>
                        <a:rPr lang="en-GB" sz="1100" dirty="0">
                          <a:effectLst/>
                          <a:latin typeface="Calibri" panose="020F0502020204030204" pitchFamily="34" charset="0"/>
                          <a:cs typeface="Calibri" panose="020F0502020204030204" pitchFamily="34" charset="0"/>
                        </a:rPr>
                        <a:t> </a:t>
                      </a:r>
                    </a:p>
                    <a:p>
                      <a:r>
                        <a:rPr lang="en-GB" sz="1100" dirty="0">
                          <a:effectLst/>
                          <a:latin typeface="Calibri" panose="020F0502020204030204" pitchFamily="34" charset="0"/>
                          <a:cs typeface="Calibri" panose="020F0502020204030204" pitchFamily="34" charset="0"/>
                        </a:rPr>
                        <a:t>Most- pupils will participate in the organisation of the group. Use communication with their peers to complete the task. </a:t>
                      </a:r>
                    </a:p>
                    <a:p>
                      <a:endParaRPr lang="en-GB" sz="1100" dirty="0">
                        <a:effectLst/>
                        <a:latin typeface="Calibri" panose="020F0502020204030204" pitchFamily="34" charset="0"/>
                        <a:cs typeface="Calibri" panose="020F0502020204030204" pitchFamily="34" charset="0"/>
                      </a:endParaRPr>
                    </a:p>
                    <a:p>
                      <a:r>
                        <a:rPr lang="en-GB" sz="1100" dirty="0">
                          <a:effectLst/>
                          <a:latin typeface="Calibri" panose="020F0502020204030204" pitchFamily="34" charset="0"/>
                          <a:cs typeface="Calibri" panose="020F0502020204030204" pitchFamily="34" charset="0"/>
                        </a:rPr>
                        <a:t>Some-  pupils will be able to maintain their balance throughout and remain stable. </a:t>
                      </a:r>
                      <a:endParaRPr lang="en-GB" sz="11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The class will spilt into groups of 8-10 and use a narrow bench, to  rearrange the group into height order, without anyone falling off the bench. </a:t>
                      </a:r>
                    </a:p>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Explain, the skills which should be used within the task and some potential ideas of the ways of creating success. </a:t>
                      </a:r>
                    </a:p>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If the group is excelling a progression could be added, for example not allowing the pupils to talk to one and another and everyone in the group needs to face to same way. </a:t>
                      </a:r>
                    </a:p>
                    <a:p>
                      <a:pPr marL="342900" lvl="0" indent="-342900">
                        <a:buFont typeface="Symbol" pitchFamily="2" charset="2"/>
                        <a:buChar char=""/>
                      </a:pPr>
                      <a:r>
                        <a:rPr lang="en-GB" sz="1100" dirty="0">
                          <a:effectLst/>
                          <a:latin typeface="Calibri" panose="020F0502020204030204" pitchFamily="34" charset="0"/>
                          <a:ea typeface="Calibri" panose="020F0502020204030204" pitchFamily="34" charset="0"/>
                          <a:cs typeface="Calibri" panose="020F0502020204030204" pitchFamily="34" charset="0"/>
                        </a:rPr>
                        <a:t>If groups complete this task, ask then to order themselves using their birthdays, same rules apply if they are finding the task too easy. </a:t>
                      </a:r>
                    </a:p>
                    <a:p>
                      <a:pPr marL="342900" lvl="0" indent="-342900">
                        <a:buFont typeface="Symbol" pitchFamily="2" charset="2"/>
                        <a:buChar char=""/>
                      </a:pPr>
                      <a:r>
                        <a:rPr lang="en-GB" sz="1100" dirty="0">
                          <a:effectLst/>
                          <a:latin typeface="Calibri" panose="020F0502020204030204" pitchFamily="34" charset="0"/>
                          <a:ea typeface="Calibri" panose="020F0502020204030204" pitchFamily="34" charset="0"/>
                          <a:cs typeface="Calibri" panose="020F0502020204030204" pitchFamily="34" charset="0"/>
                        </a:rPr>
                        <a:t>If some groups are struggling, set out lines using rope or cones and ask to complete the task on the floor level. </a:t>
                      </a:r>
                    </a:p>
                  </a:txBody>
                  <a:tcPr marL="68580" marR="68580" marT="0" marB="0"/>
                </a:tc>
                <a:tc>
                  <a:txBody>
                    <a:bodyPr/>
                    <a:lstStyle/>
                    <a:p>
                      <a:pPr marL="0" lvl="0" indent="0" algn="ctr">
                        <a:buFont typeface="Symbol" pitchFamily="2" charset="2"/>
                        <a:buNone/>
                      </a:pPr>
                      <a:r>
                        <a:rPr lang="en-GB" sz="1100" u="sng" dirty="0">
                          <a:effectLst/>
                          <a:latin typeface="Calibri" panose="020F0502020204030204" pitchFamily="34" charset="0"/>
                          <a:ea typeface="Calibri" panose="020F0502020204030204" pitchFamily="34" charset="0"/>
                          <a:cs typeface="Calibri" panose="020F0502020204030204" pitchFamily="34" charset="0"/>
                        </a:rPr>
                        <a:t>Equipment Needed:</a:t>
                      </a:r>
                    </a:p>
                    <a:p>
                      <a:pPr marL="342900" lvl="0" indent="-342900">
                        <a:buFont typeface="Symbol" pitchFamily="2" charset="2"/>
                        <a:buChar char=""/>
                      </a:pPr>
                      <a:r>
                        <a:rPr lang="en-GB" sz="1100" kern="1200" dirty="0">
                          <a:solidFill>
                            <a:schemeClr val="dk1"/>
                          </a:solidFill>
                          <a:effectLst/>
                          <a:latin typeface="Calibri" panose="020F0502020204030204" pitchFamily="34" charset="0"/>
                          <a:ea typeface="+mn-ea"/>
                          <a:cs typeface="Calibri" panose="020F0502020204030204" pitchFamily="34" charset="0"/>
                        </a:rPr>
                        <a:t>bench, cones or rope.</a:t>
                      </a:r>
                    </a:p>
                    <a:p>
                      <a:pPr marL="342900" lvl="0" indent="-342900">
                        <a:buFont typeface="Symbol" pitchFamily="2" charset="2"/>
                        <a:buChar char=""/>
                      </a:pPr>
                      <a:endParaRPr lang="en-GB" sz="1100" kern="1200" dirty="0">
                        <a:solidFill>
                          <a:schemeClr val="dk1"/>
                        </a:solidFill>
                        <a:effectLst/>
                        <a:latin typeface="Calibri" panose="020F0502020204030204" pitchFamily="34" charset="0"/>
                        <a:ea typeface="+mn-ea"/>
                        <a:cs typeface="Calibri" panose="020F0502020204030204" pitchFamily="34" charset="0"/>
                      </a:endParaRPr>
                    </a:p>
                    <a:p>
                      <a:pPr marL="0" lvl="0" indent="0" algn="ctr">
                        <a:buFont typeface="Symbol" pitchFamily="2" charset="2"/>
                        <a:buNone/>
                      </a:pPr>
                      <a:r>
                        <a:rPr lang="en-GB" sz="1100" u="sng" kern="1200" dirty="0">
                          <a:solidFill>
                            <a:schemeClr val="dk1"/>
                          </a:solidFill>
                          <a:effectLst/>
                          <a:latin typeface="Calibri" panose="020F0502020204030204" pitchFamily="34" charset="0"/>
                          <a:ea typeface="+mn-ea"/>
                          <a:cs typeface="Calibri" panose="020F0502020204030204" pitchFamily="34" charset="0"/>
                        </a:rPr>
                        <a:t>Review and Evaluation:  </a:t>
                      </a:r>
                    </a:p>
                    <a:p>
                      <a:pPr marL="171450" lvl="0" indent="-171450" algn="ctr">
                        <a:buFont typeface="Arial" panose="020B0604020202020204" pitchFamily="34" charset="0"/>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Did any planning happen? </a:t>
                      </a:r>
                    </a:p>
                    <a:p>
                      <a:pPr marL="171450" lvl="0" indent="-171450" algn="ctr">
                        <a:buFont typeface="Arial" panose="020B0604020202020204" pitchFamily="34" charset="0"/>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What was the best way to pass eachother? </a:t>
                      </a:r>
                    </a:p>
                    <a:p>
                      <a:pPr marL="171450" lvl="0" indent="-171450" algn="ctr">
                        <a:buFont typeface="Arial" panose="020B0604020202020204" pitchFamily="34" charset="0"/>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What was more useful, speaking or physically moving each other? </a:t>
                      </a:r>
                      <a:endParaRPr lang="en-GB" sz="1100" u="none"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3068923395"/>
                  </a:ext>
                </a:extLst>
              </a:tr>
            </a:tbl>
          </a:graphicData>
        </a:graphic>
      </p:graphicFrame>
      <p:graphicFrame>
        <p:nvGraphicFramePr>
          <p:cNvPr id="7" name="Table 6">
            <a:extLst>
              <a:ext uri="{FF2B5EF4-FFF2-40B4-BE49-F238E27FC236}">
                <a16:creationId xmlns:a16="http://schemas.microsoft.com/office/drawing/2014/main" id="{E87FD459-3322-BE47-8C49-6FABB868C5B2}"/>
              </a:ext>
            </a:extLst>
          </p:cNvPr>
          <p:cNvGraphicFramePr>
            <a:graphicFrameLocks noGrp="1"/>
          </p:cNvGraphicFramePr>
          <p:nvPr>
            <p:extLst>
              <p:ext uri="{D42A27DB-BD31-4B8C-83A1-F6EECF244321}">
                <p14:modId xmlns:p14="http://schemas.microsoft.com/office/powerpoint/2010/main" val="2991070182"/>
              </p:ext>
            </p:extLst>
          </p:nvPr>
        </p:nvGraphicFramePr>
        <p:xfrm>
          <a:off x="601918" y="3758057"/>
          <a:ext cx="11195635" cy="2824480"/>
        </p:xfrm>
        <a:graphic>
          <a:graphicData uri="http://schemas.openxmlformats.org/drawingml/2006/table">
            <a:tbl>
              <a:tblPr firstRow="1" firstCol="1" bandRow="1">
                <a:tableStyleId>{5C22544A-7EE6-4342-B048-85BDC9FD1C3A}</a:tableStyleId>
              </a:tblPr>
              <a:tblGrid>
                <a:gridCol w="1204595">
                  <a:extLst>
                    <a:ext uri="{9D8B030D-6E8A-4147-A177-3AD203B41FA5}">
                      <a16:colId xmlns:a16="http://schemas.microsoft.com/office/drawing/2014/main" val="2841092628"/>
                    </a:ext>
                  </a:extLst>
                </a:gridCol>
                <a:gridCol w="2098675">
                  <a:extLst>
                    <a:ext uri="{9D8B030D-6E8A-4147-A177-3AD203B41FA5}">
                      <a16:colId xmlns:a16="http://schemas.microsoft.com/office/drawing/2014/main" val="3857467842"/>
                    </a:ext>
                  </a:extLst>
                </a:gridCol>
                <a:gridCol w="4794885">
                  <a:extLst>
                    <a:ext uri="{9D8B030D-6E8A-4147-A177-3AD203B41FA5}">
                      <a16:colId xmlns:a16="http://schemas.microsoft.com/office/drawing/2014/main" val="3066300171"/>
                    </a:ext>
                  </a:extLst>
                </a:gridCol>
                <a:gridCol w="3097480">
                  <a:extLst>
                    <a:ext uri="{9D8B030D-6E8A-4147-A177-3AD203B41FA5}">
                      <a16:colId xmlns:a16="http://schemas.microsoft.com/office/drawing/2014/main" val="345340239"/>
                    </a:ext>
                  </a:extLst>
                </a:gridCol>
              </a:tblGrid>
              <a:tr h="645160">
                <a:tc>
                  <a:txBody>
                    <a:bodyPr/>
                    <a:lstStyle/>
                    <a:p>
                      <a:pPr algn="ctr"/>
                      <a:r>
                        <a:rPr lang="en-GB" sz="1600" dirty="0">
                          <a:effectLst/>
                        </a:rPr>
                        <a:t>Week/ Lesson</a:t>
                      </a:r>
                      <a:endParaRPr lang="en-GB" sz="12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lgn="ctr"/>
                      <a:r>
                        <a:rPr lang="en-GB" sz="1600">
                          <a:effectLst/>
                          <a:latin typeface="Calibri" panose="020F0502020204030204" pitchFamily="34" charset="0"/>
                          <a:cs typeface="Calibri" panose="020F0502020204030204" pitchFamily="34" charset="0"/>
                        </a:rPr>
                        <a:t>Learning Outcomes</a:t>
                      </a:r>
                      <a:endParaRPr lang="en-GB" sz="120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algn="ctr"/>
                      <a:r>
                        <a:rPr lang="en-GB" sz="1600" dirty="0">
                          <a:effectLst/>
                          <a:latin typeface="Calibri" panose="020F0502020204030204" pitchFamily="34" charset="0"/>
                          <a:cs typeface="Calibri" panose="020F0502020204030204" pitchFamily="34" charset="0"/>
                        </a:rPr>
                        <a:t>Learning Activities</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algn="ctr"/>
                      <a:r>
                        <a:rPr lang="en-GB" sz="1600">
                          <a:effectLst/>
                          <a:latin typeface="Calibri" panose="020F0502020204030204" pitchFamily="34" charset="0"/>
                          <a:cs typeface="Calibri" panose="020F0502020204030204" pitchFamily="34" charset="0"/>
                        </a:rPr>
                        <a:t>Additional Information</a:t>
                      </a:r>
                      <a:endParaRPr lang="en-GB" sz="120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extLst>
                  <a:ext uri="{0D108BD9-81ED-4DB2-BD59-A6C34878D82A}">
                    <a16:rowId xmlns:a16="http://schemas.microsoft.com/office/drawing/2014/main" val="369377963"/>
                  </a:ext>
                </a:extLst>
              </a:tr>
              <a:tr h="645160">
                <a:tc>
                  <a:txBody>
                    <a:bodyPr/>
                    <a:lstStyle/>
                    <a:p>
                      <a:r>
                        <a:rPr lang="en-GB" sz="1100" dirty="0">
                          <a:effectLst/>
                          <a:latin typeface="Calibri" panose="020F0502020204030204" pitchFamily="34" charset="0"/>
                          <a:cs typeface="Calibri" panose="020F0502020204030204" pitchFamily="34" charset="0"/>
                        </a:rPr>
                        <a:t>Week 2 </a:t>
                      </a:r>
                      <a:endParaRPr lang="en-GB" sz="11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r>
                        <a:rPr lang="en-GB" sz="1100" dirty="0">
                          <a:effectLst/>
                          <a:latin typeface="Calibri" panose="020F0502020204030204" pitchFamily="34" charset="0"/>
                          <a:cs typeface="Calibri" panose="020F0502020204030204" pitchFamily="34" charset="0"/>
                        </a:rPr>
                        <a:t>All- pupils will work together and use communication and balance skills.  </a:t>
                      </a:r>
                    </a:p>
                    <a:p>
                      <a:r>
                        <a:rPr lang="en-GB" sz="1100" dirty="0">
                          <a:effectLst/>
                          <a:latin typeface="Calibri" panose="020F0502020204030204" pitchFamily="34" charset="0"/>
                          <a:cs typeface="Calibri" panose="020F0502020204030204" pitchFamily="34" charset="0"/>
                        </a:rPr>
                        <a:t> </a:t>
                      </a:r>
                    </a:p>
                    <a:p>
                      <a:r>
                        <a:rPr lang="en-GB" sz="1100" dirty="0">
                          <a:effectLst/>
                          <a:latin typeface="Calibri" panose="020F0502020204030204" pitchFamily="34" charset="0"/>
                          <a:cs typeface="Calibri" panose="020F0502020204030204" pitchFamily="34" charset="0"/>
                        </a:rPr>
                        <a:t>Most- pupils will follow the course set by the leader and complete some areas of the course set. </a:t>
                      </a:r>
                    </a:p>
                    <a:p>
                      <a:endParaRPr lang="en-GB" sz="1100" dirty="0">
                        <a:effectLst/>
                        <a:latin typeface="Calibri" panose="020F0502020204030204" pitchFamily="34" charset="0"/>
                        <a:cs typeface="Calibri" panose="020F0502020204030204" pitchFamily="34" charset="0"/>
                      </a:endParaRPr>
                    </a:p>
                    <a:p>
                      <a:r>
                        <a:rPr lang="en-GB" sz="1100" dirty="0">
                          <a:effectLst/>
                          <a:latin typeface="Calibri" panose="020F0502020204030204" pitchFamily="34" charset="0"/>
                          <a:cs typeface="Calibri" panose="020F0502020204030204" pitchFamily="34" charset="0"/>
                        </a:rPr>
                        <a:t>Some-  pupils will be confident following the leaders instructions and be able to complete the obstacle course, using all different areas. </a:t>
                      </a:r>
                      <a:endParaRPr lang="en-GB" sz="11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The class will be put into pairs and one will have a blind fold on first and the other is to give the instructions and guide their partner around the course.  </a:t>
                      </a:r>
                    </a:p>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The leader will first lead their partner around the course on the floor levels just avoiding objects, going around them or through them for example will the hoops. </a:t>
                      </a:r>
                    </a:p>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If the air progresses the leader can instruct their partner on to the benches and over more complex areas of the course. </a:t>
                      </a:r>
                    </a:p>
                    <a:p>
                      <a:pPr marL="342900" lvl="0" indent="-342900">
                        <a:buFont typeface="Symbol" pitchFamily="2" charset="2"/>
                        <a:buChar char=""/>
                      </a:pPr>
                      <a:r>
                        <a:rPr lang="en-GB" sz="1100" dirty="0">
                          <a:effectLst/>
                          <a:latin typeface="Calibri" panose="020F0502020204030204" pitchFamily="34" charset="0"/>
                          <a:cs typeface="Calibri" panose="020F0502020204030204" pitchFamily="34" charset="0"/>
                        </a:rPr>
                        <a:t>Them the pair are to switch jobs and repeat the task. </a:t>
                      </a:r>
                    </a:p>
                    <a:p>
                      <a:pPr marL="342900" lvl="0" indent="-342900">
                        <a:buFont typeface="Symbol" pitchFamily="2" charset="2"/>
                        <a:buChar char=""/>
                      </a:pPr>
                      <a:endParaRPr lang="en-GB" sz="1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buFont typeface="Symbol" pitchFamily="2" charset="2"/>
                        <a:buChar char=""/>
                      </a:pPr>
                      <a:r>
                        <a:rPr lang="en-GB" sz="1100" dirty="0">
                          <a:effectLst/>
                          <a:latin typeface="Calibri" panose="020F0502020204030204" pitchFamily="34" charset="0"/>
                          <a:ea typeface="Calibri" panose="020F0502020204030204" pitchFamily="34" charset="0"/>
                          <a:cs typeface="Calibri" panose="020F0502020204030204" pitchFamily="34" charset="0"/>
                        </a:rPr>
                        <a:t>If the task is too difficult or the pair feels uncomfortable the blind folded pupil can take off the blindfold and just keep their eyes shut or one eye. </a:t>
                      </a:r>
                    </a:p>
                  </a:txBody>
                  <a:tcPr marL="68580" marR="68580" marT="0" marB="0"/>
                </a:tc>
                <a:tc>
                  <a:txBody>
                    <a:bodyPr/>
                    <a:lstStyle/>
                    <a:p>
                      <a:pPr marL="0" lvl="0" indent="0" algn="ctr">
                        <a:buFont typeface="Symbol" pitchFamily="2" charset="2"/>
                        <a:buNone/>
                      </a:pPr>
                      <a:r>
                        <a:rPr lang="en-GB" sz="1100" u="sng" dirty="0">
                          <a:effectLst/>
                          <a:latin typeface="Calibri" panose="020F0502020204030204" pitchFamily="34" charset="0"/>
                          <a:ea typeface="Calibri" panose="020F0502020204030204" pitchFamily="34" charset="0"/>
                          <a:cs typeface="Calibri" panose="020F0502020204030204" pitchFamily="34" charset="0"/>
                        </a:rPr>
                        <a:t>Equipment Needed:</a:t>
                      </a:r>
                    </a:p>
                    <a:p>
                      <a:pPr marL="342900" lvl="0" indent="-342900">
                        <a:buFont typeface="Symbol" pitchFamily="2" charset="2"/>
                        <a:buChar char=""/>
                      </a:pPr>
                      <a:r>
                        <a:rPr lang="en-GB" sz="1100" kern="1200" dirty="0">
                          <a:solidFill>
                            <a:schemeClr val="dk1"/>
                          </a:solidFill>
                          <a:effectLst/>
                          <a:latin typeface="Calibri" panose="020F0502020204030204" pitchFamily="34" charset="0"/>
                          <a:ea typeface="+mn-ea"/>
                          <a:cs typeface="Calibri" panose="020F0502020204030204" pitchFamily="34" charset="0"/>
                        </a:rPr>
                        <a:t>You will need 1 eyeshade for each pair.</a:t>
                      </a:r>
                      <a:r>
                        <a:rPr lang="en-GB" sz="1100" dirty="0">
                          <a:effectLst/>
                          <a:latin typeface="Calibri" panose="020F0502020204030204" pitchFamily="34" charset="0"/>
                          <a:cs typeface="Calibri" panose="020F0502020204030204" pitchFamily="34" charset="0"/>
                        </a:rPr>
                        <a:t> </a:t>
                      </a:r>
                    </a:p>
                    <a:p>
                      <a:pPr marL="342900" lvl="0" indent="-342900" algn="ctr">
                        <a:buFont typeface="Symbol" pitchFamily="2" charset="2"/>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Bench, cones, bean bags, hoops and rope </a:t>
                      </a:r>
                      <a:r>
                        <a:rPr lang="en-GB" sz="1100" u="sng" kern="1200" dirty="0">
                          <a:solidFill>
                            <a:schemeClr val="dk1"/>
                          </a:solidFill>
                          <a:effectLst/>
                          <a:latin typeface="Calibri" panose="020F0502020204030204" pitchFamily="34" charset="0"/>
                          <a:ea typeface="+mn-ea"/>
                          <a:cs typeface="Calibri" panose="020F0502020204030204" pitchFamily="34" charset="0"/>
                        </a:rPr>
                        <a:t>Review and Evaluation:  </a:t>
                      </a:r>
                    </a:p>
                    <a:p>
                      <a:pPr marL="342900" lvl="0" indent="-342900">
                        <a:buFont typeface="Symbol" pitchFamily="2" charset="2"/>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Was your partner a good leader? </a:t>
                      </a:r>
                    </a:p>
                    <a:p>
                      <a:pPr marL="342900" lvl="0" indent="-342900">
                        <a:buFont typeface="Symbol" pitchFamily="2" charset="2"/>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Did you feel safe?</a:t>
                      </a:r>
                    </a:p>
                    <a:p>
                      <a:pPr marL="342900" lvl="0" indent="-342900">
                        <a:buFont typeface="Symbol" pitchFamily="2" charset="2"/>
                        <a:buChar char=""/>
                      </a:pPr>
                      <a:r>
                        <a:rPr lang="en-GB" sz="1100" u="none" kern="1200" dirty="0">
                          <a:solidFill>
                            <a:schemeClr val="dk1"/>
                          </a:solidFill>
                          <a:effectLst/>
                          <a:latin typeface="Calibri" panose="020F0502020204030204" pitchFamily="34" charset="0"/>
                          <a:ea typeface="+mn-ea"/>
                          <a:cs typeface="Calibri" panose="020F0502020204030204" pitchFamily="34" charset="0"/>
                        </a:rPr>
                        <a:t>As the leader- how did you try and make your partner feel safe? </a:t>
                      </a:r>
                    </a:p>
                  </a:txBody>
                  <a:tcPr marL="68580" marR="68580" marT="0" marB="0"/>
                </a:tc>
                <a:extLst>
                  <a:ext uri="{0D108BD9-81ED-4DB2-BD59-A6C34878D82A}">
                    <a16:rowId xmlns:a16="http://schemas.microsoft.com/office/drawing/2014/main" val="2610370406"/>
                  </a:ext>
                </a:extLst>
              </a:tr>
            </a:tbl>
          </a:graphicData>
        </a:graphic>
      </p:graphicFrame>
    </p:spTree>
    <p:extLst>
      <p:ext uri="{BB962C8B-B14F-4D97-AF65-F5344CB8AC3E}">
        <p14:creationId xmlns:p14="http://schemas.microsoft.com/office/powerpoint/2010/main" val="1956849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369BD-EC4E-5646-9668-42D994924851}"/>
              </a:ext>
            </a:extLst>
          </p:cNvPr>
          <p:cNvSpPr>
            <a:spLocks noGrp="1"/>
          </p:cNvSpPr>
          <p:nvPr>
            <p:ph type="title"/>
          </p:nvPr>
        </p:nvSpPr>
        <p:spPr>
          <a:xfrm>
            <a:off x="359625" y="566044"/>
            <a:ext cx="10134600" cy="550718"/>
          </a:xfrm>
        </p:spPr>
        <p:txBody>
          <a:bodyPr>
            <a:noAutofit/>
          </a:bodyPr>
          <a:lstStyle/>
          <a:p>
            <a:r>
              <a:rPr lang="en-US" sz="3600" dirty="0"/>
              <a:t>Weeks 3&amp;4- shelter building &amp; fire building</a:t>
            </a:r>
          </a:p>
        </p:txBody>
      </p:sp>
      <p:graphicFrame>
        <p:nvGraphicFramePr>
          <p:cNvPr id="6" name="Content Placeholder 5">
            <a:extLst>
              <a:ext uri="{FF2B5EF4-FFF2-40B4-BE49-F238E27FC236}">
                <a16:creationId xmlns:a16="http://schemas.microsoft.com/office/drawing/2014/main" id="{DBEC1002-8A9B-8445-ABD7-B34F916E5766}"/>
              </a:ext>
            </a:extLst>
          </p:cNvPr>
          <p:cNvGraphicFramePr>
            <a:graphicFrameLocks noGrp="1"/>
          </p:cNvGraphicFramePr>
          <p:nvPr>
            <p:ph idx="1"/>
            <p:extLst>
              <p:ext uri="{D42A27DB-BD31-4B8C-83A1-F6EECF244321}">
                <p14:modId xmlns:p14="http://schemas.microsoft.com/office/powerpoint/2010/main" val="2074656067"/>
              </p:ext>
            </p:extLst>
          </p:nvPr>
        </p:nvGraphicFramePr>
        <p:xfrm>
          <a:off x="210335" y="1116762"/>
          <a:ext cx="11079340" cy="2367269"/>
        </p:xfrm>
        <a:graphic>
          <a:graphicData uri="http://schemas.openxmlformats.org/drawingml/2006/table">
            <a:tbl>
              <a:tblPr firstRow="1" firstCol="1" bandRow="1">
                <a:tableStyleId>{5C22544A-7EE6-4342-B048-85BDC9FD1C3A}</a:tableStyleId>
              </a:tblPr>
              <a:tblGrid>
                <a:gridCol w="1337758">
                  <a:extLst>
                    <a:ext uri="{9D8B030D-6E8A-4147-A177-3AD203B41FA5}">
                      <a16:colId xmlns:a16="http://schemas.microsoft.com/office/drawing/2014/main" val="2318040964"/>
                    </a:ext>
                  </a:extLst>
                </a:gridCol>
                <a:gridCol w="2330674">
                  <a:extLst>
                    <a:ext uri="{9D8B030D-6E8A-4147-A177-3AD203B41FA5}">
                      <a16:colId xmlns:a16="http://schemas.microsoft.com/office/drawing/2014/main" val="1575289305"/>
                    </a:ext>
                  </a:extLst>
                </a:gridCol>
                <a:gridCol w="5324937">
                  <a:extLst>
                    <a:ext uri="{9D8B030D-6E8A-4147-A177-3AD203B41FA5}">
                      <a16:colId xmlns:a16="http://schemas.microsoft.com/office/drawing/2014/main" val="1391956323"/>
                    </a:ext>
                  </a:extLst>
                </a:gridCol>
                <a:gridCol w="2085971">
                  <a:extLst>
                    <a:ext uri="{9D8B030D-6E8A-4147-A177-3AD203B41FA5}">
                      <a16:colId xmlns:a16="http://schemas.microsoft.com/office/drawing/2014/main" val="2221661129"/>
                    </a:ext>
                  </a:extLst>
                </a:gridCol>
              </a:tblGrid>
              <a:tr h="558489">
                <a:tc>
                  <a:txBody>
                    <a:bodyPr/>
                    <a:lstStyle/>
                    <a:p>
                      <a:pPr algn="ctr"/>
                      <a:r>
                        <a:rPr lang="en-GB" sz="1300" dirty="0">
                          <a:effectLst/>
                        </a:rPr>
                        <a:t>Week/ Lesson</a:t>
                      </a:r>
                      <a:endParaRPr lang="en-GB" sz="1000" dirty="0">
                        <a:effectLst/>
                        <a:latin typeface="Times New Roman" panose="02020603050405020304" pitchFamily="18" charset="0"/>
                        <a:ea typeface="Times New Roman" panose="02020603050405020304" pitchFamily="18" charset="0"/>
                      </a:endParaRPr>
                    </a:p>
                  </a:txBody>
                  <a:tcPr marL="55022" marR="55022" marT="0" marB="0"/>
                </a:tc>
                <a:tc>
                  <a:txBody>
                    <a:bodyPr/>
                    <a:lstStyle/>
                    <a:p>
                      <a:pPr algn="ctr"/>
                      <a:r>
                        <a:rPr lang="en-GB" sz="1300">
                          <a:effectLst/>
                        </a:rPr>
                        <a:t>Learning Outcomes</a:t>
                      </a:r>
                      <a:endParaRPr lang="en-GB" sz="1000">
                        <a:effectLst/>
                        <a:latin typeface="Times New Roman" panose="02020603050405020304" pitchFamily="18" charset="0"/>
                        <a:ea typeface="Times New Roman" panose="02020603050405020304" pitchFamily="18" charset="0"/>
                      </a:endParaRPr>
                    </a:p>
                  </a:txBody>
                  <a:tcPr marL="55022" marR="55022" marT="0" marB="0"/>
                </a:tc>
                <a:tc>
                  <a:txBody>
                    <a:bodyPr/>
                    <a:lstStyle/>
                    <a:p>
                      <a:pPr algn="ctr"/>
                      <a:r>
                        <a:rPr lang="en-GB" sz="1300">
                          <a:effectLst/>
                        </a:rPr>
                        <a:t>Learning Activities</a:t>
                      </a:r>
                      <a:endParaRPr lang="en-GB" sz="1000">
                        <a:effectLst/>
                        <a:latin typeface="Times New Roman" panose="02020603050405020304" pitchFamily="18" charset="0"/>
                        <a:ea typeface="Times New Roman" panose="02020603050405020304" pitchFamily="18" charset="0"/>
                      </a:endParaRPr>
                    </a:p>
                  </a:txBody>
                  <a:tcPr marL="55022" marR="55022" marT="0" marB="0"/>
                </a:tc>
                <a:tc>
                  <a:txBody>
                    <a:bodyPr/>
                    <a:lstStyle/>
                    <a:p>
                      <a:pPr algn="ctr"/>
                      <a:r>
                        <a:rPr lang="en-GB" sz="1300" dirty="0">
                          <a:effectLst/>
                        </a:rPr>
                        <a:t>Additional Information</a:t>
                      </a:r>
                      <a:endParaRPr lang="en-GB" sz="1000" dirty="0">
                        <a:effectLst/>
                        <a:latin typeface="Times New Roman" panose="02020603050405020304" pitchFamily="18" charset="0"/>
                        <a:ea typeface="Times New Roman" panose="02020603050405020304" pitchFamily="18" charset="0"/>
                      </a:endParaRPr>
                    </a:p>
                  </a:txBody>
                  <a:tcPr marL="55022" marR="55022" marT="0" marB="0"/>
                </a:tc>
                <a:extLst>
                  <a:ext uri="{0D108BD9-81ED-4DB2-BD59-A6C34878D82A}">
                    <a16:rowId xmlns:a16="http://schemas.microsoft.com/office/drawing/2014/main" val="766942310"/>
                  </a:ext>
                </a:extLst>
              </a:tr>
              <a:tr h="1808780">
                <a:tc>
                  <a:txBody>
                    <a:bodyPr/>
                    <a:lstStyle/>
                    <a:p>
                      <a:r>
                        <a:rPr lang="en-GB" sz="1000" dirty="0">
                          <a:effectLst/>
                        </a:rPr>
                        <a:t>Week 3</a:t>
                      </a:r>
                      <a:endParaRPr lang="en-GB" sz="1000" dirty="0">
                        <a:effectLst/>
                        <a:latin typeface="Times New Roman" panose="02020603050405020304" pitchFamily="18" charset="0"/>
                        <a:ea typeface="Times New Roman" panose="02020603050405020304" pitchFamily="18" charset="0"/>
                      </a:endParaRPr>
                    </a:p>
                  </a:txBody>
                  <a:tcPr marL="55022" marR="55022" marT="0" marB="0"/>
                </a:tc>
                <a:tc>
                  <a:txBody>
                    <a:bodyPr/>
                    <a:lstStyle/>
                    <a:p>
                      <a:r>
                        <a:rPr lang="en-GB" sz="1000" dirty="0">
                          <a:effectLst/>
                          <a:latin typeface="Calibri" panose="020F0502020204030204" pitchFamily="34" charset="0"/>
                          <a:cs typeface="Calibri" panose="020F0502020204030204" pitchFamily="34" charset="0"/>
                        </a:rPr>
                        <a:t>All-  collaborate with other pupils and use problem solving skills.  </a:t>
                      </a:r>
                    </a:p>
                    <a:p>
                      <a:endParaRPr lang="en-GB" sz="1000" dirty="0">
                        <a:effectLst/>
                        <a:latin typeface="Calibri" panose="020F0502020204030204" pitchFamily="34" charset="0"/>
                        <a:cs typeface="Calibri" panose="020F0502020204030204" pitchFamily="34" charset="0"/>
                      </a:endParaRPr>
                    </a:p>
                    <a:p>
                      <a:r>
                        <a:rPr lang="en-GB" sz="1000" dirty="0">
                          <a:effectLst/>
                          <a:latin typeface="Calibri" panose="020F0502020204030204" pitchFamily="34" charset="0"/>
                          <a:cs typeface="Calibri" panose="020F0502020204030204" pitchFamily="34" charset="0"/>
                        </a:rPr>
                        <a:t>Most- pupils will take on participate rolls of decision making, planning and organising, </a:t>
                      </a:r>
                    </a:p>
                    <a:p>
                      <a:r>
                        <a:rPr lang="en-GB" sz="1000" dirty="0">
                          <a:effectLst/>
                          <a:latin typeface="Calibri" panose="020F0502020204030204" pitchFamily="34" charset="0"/>
                          <a:cs typeface="Calibri" panose="020F0502020204030204" pitchFamily="34" charset="0"/>
                        </a:rPr>
                        <a:t> </a:t>
                      </a:r>
                    </a:p>
                    <a:p>
                      <a:r>
                        <a:rPr lang="en-GB" sz="1000" dirty="0">
                          <a:effectLst/>
                          <a:latin typeface="Calibri" panose="020F0502020204030204" pitchFamily="34" charset="0"/>
                          <a:cs typeface="Calibri" panose="020F0502020204030204" pitchFamily="34" charset="0"/>
                        </a:rPr>
                        <a:t>Some- will take key leadership skills and help guide the group into success. </a:t>
                      </a:r>
                      <a:endParaRPr lang="en-GB" sz="1000" dirty="0">
                        <a:effectLst/>
                        <a:latin typeface="Calibri" panose="020F0502020204030204" pitchFamily="34" charset="0"/>
                        <a:ea typeface="Times New Roman" panose="02020603050405020304" pitchFamily="18" charset="0"/>
                        <a:cs typeface="Calibri" panose="020F0502020204030204" pitchFamily="34" charset="0"/>
                      </a:endParaRPr>
                    </a:p>
                  </a:txBody>
                  <a:tcPr marL="55022" marR="55022" marT="0" marB="0"/>
                </a:tc>
                <a:tc>
                  <a:txBody>
                    <a:bodyPr/>
                    <a:lstStyle/>
                    <a:p>
                      <a:pPr marL="342900" lvl="0" indent="-342900">
                        <a:buFont typeface="Symbol" pitchFamily="2" charset="2"/>
                        <a:buChar char=""/>
                      </a:pPr>
                      <a:r>
                        <a:rPr lang="en-GB" sz="1000" dirty="0">
                          <a:effectLst/>
                          <a:latin typeface="Calibri" panose="020F0502020204030204" pitchFamily="34" charset="0"/>
                          <a:ea typeface="Calibri" panose="020F0502020204030204" pitchFamily="34" charset="0"/>
                          <a:cs typeface="Calibri" panose="020F0502020204030204" pitchFamily="34" charset="0"/>
                        </a:rPr>
                        <a:t>Pupils will be out into groups of 5-6, given their materials and first will have a safety briefing of rules for being in the outdoor classroom and the woodland. </a:t>
                      </a:r>
                    </a:p>
                    <a:p>
                      <a:pPr marL="342900" lvl="0" indent="-342900">
                        <a:buFont typeface="Symbol" pitchFamily="2" charset="2"/>
                        <a:buChar char=""/>
                      </a:pPr>
                      <a:r>
                        <a:rPr lang="en-GB" sz="1000" dirty="0">
                          <a:effectLst/>
                          <a:latin typeface="Calibri" panose="020F0502020204030204" pitchFamily="34" charset="0"/>
                          <a:ea typeface="Calibri" panose="020F0502020204030204" pitchFamily="34" charset="0"/>
                          <a:cs typeface="Calibri" panose="020F0502020204030204" pitchFamily="34" charset="0"/>
                        </a:rPr>
                        <a:t>The pupils are then to look for suitable materials In the area in which could be used to make a shelter. </a:t>
                      </a:r>
                    </a:p>
                    <a:p>
                      <a:pPr marL="342900" lvl="0" indent="-342900">
                        <a:buFont typeface="Symbol" pitchFamily="2" charset="2"/>
                        <a:buChar char=""/>
                      </a:pPr>
                      <a:r>
                        <a:rPr lang="en-GB" sz="1000" dirty="0">
                          <a:effectLst/>
                          <a:latin typeface="Calibri" panose="020F0502020204030204" pitchFamily="34" charset="0"/>
                          <a:ea typeface="Calibri" panose="020F0502020204030204" pitchFamily="34" charset="0"/>
                          <a:cs typeface="Calibri" panose="020F0502020204030204" pitchFamily="34" charset="0"/>
                        </a:rPr>
                        <a:t>Working as part of a group the pupils are to then attempt to make shelters in which ever way they think are suitable. </a:t>
                      </a:r>
                    </a:p>
                    <a:p>
                      <a:pPr marL="342900" lvl="0" indent="-342900">
                        <a:buFont typeface="Symbol" pitchFamily="2" charset="2"/>
                        <a:buChar char=""/>
                      </a:pPr>
                      <a:r>
                        <a:rPr lang="en-GB" sz="1000" dirty="0">
                          <a:effectLst/>
                          <a:latin typeface="Calibri" panose="020F0502020204030204" pitchFamily="34" charset="0"/>
                          <a:ea typeface="Calibri" panose="020F0502020204030204" pitchFamily="34" charset="0"/>
                          <a:cs typeface="Calibri" panose="020F0502020204030204" pitchFamily="34" charset="0"/>
                        </a:rPr>
                        <a:t>Little to none guidance should be given unless a group is particularly  struggling. </a:t>
                      </a:r>
                    </a:p>
                    <a:p>
                      <a:pPr marL="342900" lvl="0" indent="-342900">
                        <a:buFont typeface="Symbol" pitchFamily="2" charset="2"/>
                        <a:buChar char=""/>
                      </a:pPr>
                      <a:r>
                        <a:rPr lang="en-GB" sz="1000" dirty="0">
                          <a:effectLst/>
                          <a:latin typeface="Calibri" panose="020F0502020204030204" pitchFamily="34" charset="0"/>
                          <a:ea typeface="Calibri" panose="020F0502020204030204" pitchFamily="34" charset="0"/>
                          <a:cs typeface="Calibri" panose="020F0502020204030204" pitchFamily="34" charset="0"/>
                        </a:rPr>
                        <a:t>The shelter needs to be able to big enough for all members to fit underneath it. </a:t>
                      </a:r>
                    </a:p>
                    <a:p>
                      <a:pPr marL="342900" lvl="0" indent="-342900">
                        <a:buFont typeface="Symbol" pitchFamily="2" charset="2"/>
                        <a:buChar char=""/>
                      </a:pPr>
                      <a:r>
                        <a:rPr lang="en-GB" sz="1000" dirty="0">
                          <a:effectLst/>
                          <a:latin typeface="Calibri" panose="020F0502020204030204" pitchFamily="34" charset="0"/>
                          <a:ea typeface="Calibri" panose="020F0502020204030204" pitchFamily="34" charset="0"/>
                          <a:cs typeface="Calibri" panose="020F0502020204030204" pitchFamily="34" charset="0"/>
                        </a:rPr>
                        <a:t>A progression for some groups may be to use an little materials as possible. </a:t>
                      </a:r>
                    </a:p>
                  </a:txBody>
                  <a:tcPr marL="55022" marR="55022" marT="0" marB="0"/>
                </a:tc>
                <a:tc>
                  <a:txBody>
                    <a:bodyPr/>
                    <a:lstStyle/>
                    <a:p>
                      <a:pPr marL="0" lvl="0" indent="0" algn="ctr">
                        <a:buFont typeface="Symbol" pitchFamily="2" charset="2"/>
                        <a:buNone/>
                      </a:pPr>
                      <a:r>
                        <a:rPr lang="en-GB" sz="1000" u="sng" dirty="0">
                          <a:effectLst/>
                          <a:latin typeface="Calibri" panose="020F0502020204030204" pitchFamily="34" charset="0"/>
                          <a:ea typeface="Calibri" panose="020F0502020204030204" pitchFamily="34" charset="0"/>
                          <a:cs typeface="Calibri" panose="020F0502020204030204" pitchFamily="34" charset="0"/>
                        </a:rPr>
                        <a:t>Equipment: </a:t>
                      </a:r>
                    </a:p>
                    <a:p>
                      <a:pPr marL="171450" lvl="0" indent="-171450" algn="ctr">
                        <a:buFont typeface="Arial" panose="020B0604020202020204" pitchFamily="34" charset="0"/>
                        <a:buChar char="•"/>
                      </a:pPr>
                      <a:r>
                        <a:rPr lang="en-GB" sz="1000" u="none" dirty="0">
                          <a:effectLst/>
                          <a:latin typeface="Calibri" panose="020F0502020204030204" pitchFamily="34" charset="0"/>
                          <a:ea typeface="Calibri" panose="020F0502020204030204" pitchFamily="34" charset="0"/>
                          <a:cs typeface="Calibri" panose="020F0502020204030204" pitchFamily="34" charset="0"/>
                        </a:rPr>
                        <a:t>Tarp and rope. </a:t>
                      </a:r>
                    </a:p>
                    <a:p>
                      <a:pPr marL="171450" lvl="0" indent="-171450" algn="ctr">
                        <a:buFont typeface="Arial" panose="020B0604020202020204" pitchFamily="34" charset="0"/>
                        <a:buChar char="•"/>
                      </a:pPr>
                      <a:endParaRPr lang="en-GB" sz="1000" u="none" kern="1200" dirty="0">
                        <a:solidFill>
                          <a:schemeClr val="dk1"/>
                        </a:solidFill>
                        <a:effectLst/>
                        <a:latin typeface="Calibri" panose="020F0502020204030204" pitchFamily="34" charset="0"/>
                        <a:ea typeface="+mn-ea"/>
                        <a:cs typeface="Calibri" panose="020F0502020204030204" pitchFamily="34" charset="0"/>
                      </a:endParaRPr>
                    </a:p>
                    <a:p>
                      <a:pPr marL="171450" lvl="0" indent="-171450" algn="ctr">
                        <a:buFont typeface="Arial" panose="020B0604020202020204" pitchFamily="34" charset="0"/>
                        <a:buChar char="•"/>
                      </a:pPr>
                      <a:endParaRPr lang="en-GB" sz="1000" u="none" kern="1200" dirty="0">
                        <a:solidFill>
                          <a:schemeClr val="dk1"/>
                        </a:solidFill>
                        <a:effectLst/>
                        <a:latin typeface="Calibri" panose="020F0502020204030204" pitchFamily="34" charset="0"/>
                        <a:ea typeface="+mn-ea"/>
                        <a:cs typeface="Calibri" panose="020F0502020204030204" pitchFamily="34" charset="0"/>
                      </a:endParaRPr>
                    </a:p>
                    <a:p>
                      <a:pPr marL="0" lvl="0" indent="0" algn="ctr">
                        <a:buFont typeface="Arial" panose="020B0604020202020204" pitchFamily="34" charset="0"/>
                        <a:buNone/>
                      </a:pPr>
                      <a:r>
                        <a:rPr lang="en-GB" sz="1000" u="sng" kern="1200" dirty="0">
                          <a:solidFill>
                            <a:schemeClr val="dk1"/>
                          </a:solidFill>
                          <a:effectLst/>
                          <a:latin typeface="Calibri" panose="020F0502020204030204" pitchFamily="34" charset="0"/>
                          <a:ea typeface="+mn-ea"/>
                          <a:cs typeface="Calibri" panose="020F0502020204030204" pitchFamily="34" charset="0"/>
                        </a:rPr>
                        <a:t>Review and Evaluation:  </a:t>
                      </a:r>
                    </a:p>
                    <a:p>
                      <a:pPr marL="171450" lvl="0" indent="-171450" algn="ctr">
                        <a:buFont typeface="Arial" panose="020B0604020202020204" pitchFamily="34" charset="0"/>
                        <a:buChar char="•"/>
                      </a:pPr>
                      <a:r>
                        <a:rPr lang="en-GB" sz="1000" u="none" kern="1200" dirty="0">
                          <a:solidFill>
                            <a:schemeClr val="dk1"/>
                          </a:solidFill>
                          <a:effectLst/>
                          <a:latin typeface="Calibri" panose="020F0502020204030204" pitchFamily="34" charset="0"/>
                          <a:ea typeface="+mn-ea"/>
                          <a:cs typeface="Calibri" panose="020F0502020204030204" pitchFamily="34" charset="0"/>
                        </a:rPr>
                        <a:t>Do you think you worked well as a group? </a:t>
                      </a:r>
                    </a:p>
                    <a:p>
                      <a:pPr marL="171450" lvl="0" indent="-171450" algn="ctr">
                        <a:buFont typeface="Arial" panose="020B0604020202020204" pitchFamily="34" charset="0"/>
                        <a:buChar char="•"/>
                      </a:pPr>
                      <a:r>
                        <a:rPr lang="en-GB" sz="1000" u="none" kern="1200" dirty="0">
                          <a:solidFill>
                            <a:schemeClr val="dk1"/>
                          </a:solidFill>
                          <a:effectLst/>
                          <a:latin typeface="Calibri" panose="020F0502020204030204" pitchFamily="34" charset="0"/>
                          <a:ea typeface="+mn-ea"/>
                          <a:cs typeface="Calibri" panose="020F0502020204030204" pitchFamily="34" charset="0"/>
                        </a:rPr>
                        <a:t>Do you think any other methods would of worked better? </a:t>
                      </a:r>
                    </a:p>
                    <a:p>
                      <a:pPr marL="171450" lvl="0" indent="-171450" algn="ctr">
                        <a:buFont typeface="Arial" panose="020B0604020202020204" pitchFamily="34" charset="0"/>
                        <a:buChar char="•"/>
                      </a:pPr>
                      <a:r>
                        <a:rPr lang="en-GB" sz="1000" u="none" kern="1200" dirty="0">
                          <a:solidFill>
                            <a:schemeClr val="dk1"/>
                          </a:solidFill>
                          <a:effectLst/>
                          <a:latin typeface="Calibri" panose="020F0502020204030204" pitchFamily="34" charset="0"/>
                          <a:ea typeface="+mn-ea"/>
                          <a:cs typeface="Calibri" panose="020F0502020204030204" pitchFamily="34" charset="0"/>
                        </a:rPr>
                        <a:t>Anything you’d change next time? </a:t>
                      </a:r>
                    </a:p>
                    <a:p>
                      <a:pPr marL="171450" lvl="0" indent="-171450" algn="ctr">
                        <a:buFont typeface="Arial" panose="020B0604020202020204" pitchFamily="34" charset="0"/>
                        <a:buChar char="•"/>
                      </a:pPr>
                      <a:endParaRPr lang="en-GB" sz="1000" u="none" dirty="0">
                        <a:effectLst/>
                        <a:latin typeface="Calibri" panose="020F0502020204030204" pitchFamily="34" charset="0"/>
                        <a:ea typeface="Calibri" panose="020F0502020204030204" pitchFamily="34" charset="0"/>
                        <a:cs typeface="Calibri" panose="020F0502020204030204" pitchFamily="34" charset="0"/>
                      </a:endParaRPr>
                    </a:p>
                  </a:txBody>
                  <a:tcPr marL="55022" marR="55022" marT="0" marB="0"/>
                </a:tc>
                <a:extLst>
                  <a:ext uri="{0D108BD9-81ED-4DB2-BD59-A6C34878D82A}">
                    <a16:rowId xmlns:a16="http://schemas.microsoft.com/office/drawing/2014/main" val="1637200267"/>
                  </a:ext>
                </a:extLst>
              </a:tr>
            </a:tbl>
          </a:graphicData>
        </a:graphic>
      </p:graphicFrame>
      <p:graphicFrame>
        <p:nvGraphicFramePr>
          <p:cNvPr id="10" name="Table 9">
            <a:extLst>
              <a:ext uri="{FF2B5EF4-FFF2-40B4-BE49-F238E27FC236}">
                <a16:creationId xmlns:a16="http://schemas.microsoft.com/office/drawing/2014/main" id="{781978F3-6941-5042-ADE7-9C7DB5E67C5A}"/>
              </a:ext>
            </a:extLst>
          </p:cNvPr>
          <p:cNvGraphicFramePr>
            <a:graphicFrameLocks noGrp="1"/>
          </p:cNvGraphicFramePr>
          <p:nvPr>
            <p:extLst>
              <p:ext uri="{D42A27DB-BD31-4B8C-83A1-F6EECF244321}">
                <p14:modId xmlns:p14="http://schemas.microsoft.com/office/powerpoint/2010/main" val="2019956595"/>
              </p:ext>
            </p:extLst>
          </p:nvPr>
        </p:nvGraphicFramePr>
        <p:xfrm>
          <a:off x="210335" y="3484031"/>
          <a:ext cx="11079340" cy="2839720"/>
        </p:xfrm>
        <a:graphic>
          <a:graphicData uri="http://schemas.openxmlformats.org/drawingml/2006/table">
            <a:tbl>
              <a:tblPr firstRow="1" firstCol="1" bandRow="1">
                <a:tableStyleId>{5C22544A-7EE6-4342-B048-85BDC9FD1C3A}</a:tableStyleId>
              </a:tblPr>
              <a:tblGrid>
                <a:gridCol w="1337757">
                  <a:extLst>
                    <a:ext uri="{9D8B030D-6E8A-4147-A177-3AD203B41FA5}">
                      <a16:colId xmlns:a16="http://schemas.microsoft.com/office/drawing/2014/main" val="17471586"/>
                    </a:ext>
                  </a:extLst>
                </a:gridCol>
                <a:gridCol w="2330674">
                  <a:extLst>
                    <a:ext uri="{9D8B030D-6E8A-4147-A177-3AD203B41FA5}">
                      <a16:colId xmlns:a16="http://schemas.microsoft.com/office/drawing/2014/main" val="3945022990"/>
                    </a:ext>
                  </a:extLst>
                </a:gridCol>
                <a:gridCol w="5324938">
                  <a:extLst>
                    <a:ext uri="{9D8B030D-6E8A-4147-A177-3AD203B41FA5}">
                      <a16:colId xmlns:a16="http://schemas.microsoft.com/office/drawing/2014/main" val="2303239975"/>
                    </a:ext>
                  </a:extLst>
                </a:gridCol>
                <a:gridCol w="2085971">
                  <a:extLst>
                    <a:ext uri="{9D8B030D-6E8A-4147-A177-3AD203B41FA5}">
                      <a16:colId xmlns:a16="http://schemas.microsoft.com/office/drawing/2014/main" val="1033071994"/>
                    </a:ext>
                  </a:extLst>
                </a:gridCol>
              </a:tblGrid>
              <a:tr h="645160">
                <a:tc>
                  <a:txBody>
                    <a:bodyPr/>
                    <a:lstStyle/>
                    <a:p>
                      <a:pPr algn="ctr"/>
                      <a:r>
                        <a:rPr lang="en-GB" sz="1600" dirty="0">
                          <a:effectLst/>
                        </a:rPr>
                        <a:t>Week/ Lesson</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a:effectLst/>
                        </a:rPr>
                        <a:t>Learning Outcomes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a:effectLst/>
                        </a:rPr>
                        <a:t>Learning Activities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dirty="0">
                          <a:effectLst/>
                        </a:rPr>
                        <a:t>Additional Information</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20921170"/>
                  </a:ext>
                </a:extLst>
              </a:tr>
              <a:tr h="75166">
                <a:tc>
                  <a:txBody>
                    <a:bodyPr/>
                    <a:lstStyle/>
                    <a:p>
                      <a:r>
                        <a:rPr lang="en-GB" sz="1200" dirty="0">
                          <a:effectLst/>
                        </a:rPr>
                        <a:t>Week 4 </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200" dirty="0">
                          <a:effectLst/>
                          <a:latin typeface="Calibri" panose="020F0502020204030204" pitchFamily="34" charset="0"/>
                          <a:cs typeface="Calibri" panose="020F0502020204030204" pitchFamily="34" charset="0"/>
                        </a:rPr>
                        <a:t>All-  pupils will try the bushcraft activities.  Communicate  with the group and share ideas. </a:t>
                      </a:r>
                    </a:p>
                    <a:p>
                      <a:r>
                        <a:rPr lang="en-GB" sz="1200" dirty="0">
                          <a:effectLst/>
                          <a:latin typeface="Calibri" panose="020F0502020204030204" pitchFamily="34" charset="0"/>
                          <a:cs typeface="Calibri" panose="020F0502020204030204" pitchFamily="34" charset="0"/>
                        </a:rPr>
                        <a:t>Most- pupils will take leadership roles within the groups. </a:t>
                      </a:r>
                    </a:p>
                    <a:p>
                      <a:r>
                        <a:rPr lang="en-GB" sz="1200" dirty="0">
                          <a:effectLst/>
                          <a:latin typeface="Calibri" panose="020F0502020204030204" pitchFamily="34" charset="0"/>
                          <a:cs typeface="Calibri" panose="020F0502020204030204" pitchFamily="34" charset="0"/>
                        </a:rPr>
                        <a:t>Some- will demonstrate their fire building skills  to the class at the end and be able to complete task without teacher guidance.  </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marL="342900" lvl="0" indent="-342900">
                        <a:buFont typeface="Symbol" pitchFamily="2" charset="2"/>
                        <a:buChar char=""/>
                      </a:pPr>
                      <a:r>
                        <a:rPr lang="en-GB" sz="1200" dirty="0">
                          <a:effectLst/>
                          <a:latin typeface="Calibri" panose="020F0502020204030204" pitchFamily="34" charset="0"/>
                          <a:cs typeface="Calibri" panose="020F0502020204030204" pitchFamily="34" charset="0"/>
                        </a:rPr>
                        <a:t>A class discussion around  brush craft safety and woodland safety. </a:t>
                      </a:r>
                    </a:p>
                    <a:p>
                      <a:pPr marL="342900" lvl="0" indent="-342900">
                        <a:buFont typeface="Symbol" pitchFamily="2" charset="2"/>
                        <a:buChar char=""/>
                      </a:pPr>
                      <a:r>
                        <a:rPr lang="en-GB" sz="1200" dirty="0">
                          <a:effectLst/>
                          <a:latin typeface="Calibri" panose="020F0502020204030204" pitchFamily="34" charset="0"/>
                          <a:cs typeface="Calibri" panose="020F0502020204030204" pitchFamily="34" charset="0"/>
                        </a:rPr>
                        <a:t>The class will be put into groups of 4 and split off into areas of the woodland around the outdoor classroom and begin to set up their fire. </a:t>
                      </a:r>
                    </a:p>
                    <a:p>
                      <a:pPr marL="342900" lvl="0" indent="-342900">
                        <a:buFont typeface="Symbol" pitchFamily="2" charset="2"/>
                        <a:buChar char=""/>
                      </a:pPr>
                      <a:r>
                        <a:rPr lang="en-GB" sz="1200" dirty="0">
                          <a:effectLst/>
                          <a:latin typeface="Calibri" panose="020F0502020204030204" pitchFamily="34" charset="0"/>
                          <a:cs typeface="Calibri" panose="020F0502020204030204" pitchFamily="34" charset="0"/>
                        </a:rPr>
                        <a:t>Pupils will then go and collect materials which they believe will be suitable to make the fire. </a:t>
                      </a:r>
                    </a:p>
                    <a:p>
                      <a:pPr marL="342900" lvl="0" indent="-342900">
                        <a:buFont typeface="Symbol" pitchFamily="2" charset="2"/>
                        <a:buChar char=""/>
                      </a:pPr>
                      <a:r>
                        <a:rPr lang="en-GB" sz="1200" dirty="0">
                          <a:effectLst/>
                          <a:latin typeface="Calibri" panose="020F0502020204030204" pitchFamily="34" charset="0"/>
                          <a:cs typeface="Calibri" panose="020F0502020204030204" pitchFamily="34" charset="0"/>
                        </a:rPr>
                        <a:t>These should include matchstick size twigs, small sticks and larger sticks. </a:t>
                      </a:r>
                    </a:p>
                    <a:p>
                      <a:pPr marL="342900" lvl="0" indent="-342900">
                        <a:buFont typeface="Symbol" pitchFamily="2" charset="2"/>
                        <a:buChar char=""/>
                      </a:pPr>
                      <a:r>
                        <a:rPr lang="en-GB" sz="1200" dirty="0">
                          <a:effectLst/>
                          <a:latin typeface="Calibri" panose="020F0502020204030204" pitchFamily="34" charset="0"/>
                          <a:cs typeface="Calibri" panose="020F0502020204030204" pitchFamily="34" charset="0"/>
                        </a:rPr>
                        <a:t>Demonstration from the teacher should occur and show the pupils how to use the fire steels and the cotton wool. </a:t>
                      </a:r>
                    </a:p>
                    <a:p>
                      <a:pPr marL="342900" lvl="0" indent="-342900">
                        <a:buFont typeface="Symbol" pitchFamily="2" charset="2"/>
                        <a:buChar char=""/>
                      </a:pPr>
                      <a:r>
                        <a:rPr lang="en-GB" sz="1200" dirty="0">
                          <a:effectLst/>
                          <a:latin typeface="Calibri" panose="020F0502020204030204" pitchFamily="34" charset="0"/>
                          <a:cs typeface="Calibri" panose="020F0502020204030204" pitchFamily="34" charset="0"/>
                        </a:rPr>
                        <a:t>With guidance groups will begin the process of lighting a fire and keeping the fire alight. </a:t>
                      </a:r>
                    </a:p>
                    <a:p>
                      <a:pPr marL="342900" lvl="0" indent="-342900">
                        <a:buFont typeface="Symbol" pitchFamily="2" charset="2"/>
                        <a:buChar char=""/>
                      </a:pPr>
                      <a:endParaRPr lang="en-GB" sz="1200" dirty="0">
                        <a:effectLst/>
                        <a:latin typeface="Calibri" panose="020F0502020204030204" pitchFamily="34" charset="0"/>
                        <a:cs typeface="Calibri" panose="020F0502020204030204" pitchFamily="34" charset="0"/>
                      </a:endParaRPr>
                    </a:p>
                    <a:p>
                      <a:pPr marL="342900" lvl="0" indent="-342900">
                        <a:buFont typeface="Symbol" pitchFamily="2" charset="2"/>
                        <a:buChar char=""/>
                      </a:pPr>
                      <a:endParaRPr lang="en-GB" sz="1200" dirty="0">
                        <a:effectLst/>
                        <a:latin typeface="Calibri" panose="020F0502020204030204" pitchFamily="34" charset="0"/>
                        <a:cs typeface="Calibri" panose="020F0502020204030204" pitchFamily="34" charset="0"/>
                      </a:endParaRPr>
                    </a:p>
                  </a:txBody>
                  <a:tcPr marL="68580" marR="68580" marT="0" marB="0"/>
                </a:tc>
                <a:tc>
                  <a:txBody>
                    <a:bodyPr/>
                    <a:lstStyle/>
                    <a:p>
                      <a:pPr marL="0" lvl="0" indent="0" algn="ctr">
                        <a:buFont typeface="Symbol" pitchFamily="2" charset="2"/>
                        <a:buNone/>
                      </a:pPr>
                      <a:r>
                        <a:rPr lang="en-GB" sz="1200" u="sng" dirty="0">
                          <a:effectLst/>
                          <a:latin typeface="Calibri" panose="020F0502020204030204" pitchFamily="34" charset="0"/>
                          <a:ea typeface="Calibri" panose="020F0502020204030204" pitchFamily="34" charset="0"/>
                          <a:cs typeface="Calibri" panose="020F0502020204030204" pitchFamily="34" charset="0"/>
                        </a:rPr>
                        <a:t>Equipment: </a:t>
                      </a:r>
                    </a:p>
                    <a:p>
                      <a:pPr marL="342900" lvl="0" indent="-342900">
                        <a:buFont typeface="Symbol" pitchFamily="2" charset="2"/>
                        <a:buChar char=""/>
                      </a:pPr>
                      <a:r>
                        <a:rPr lang="en-GB" sz="1200" dirty="0">
                          <a:effectLst/>
                          <a:latin typeface="Calibri" panose="020F0502020204030204" pitchFamily="34" charset="0"/>
                          <a:ea typeface="Calibri" panose="020F0502020204030204" pitchFamily="34" charset="0"/>
                          <a:cs typeface="Calibri" panose="020F0502020204030204" pitchFamily="34" charset="0"/>
                        </a:rPr>
                        <a:t>Fire steels </a:t>
                      </a:r>
                    </a:p>
                    <a:p>
                      <a:pPr marL="342900" lvl="0" indent="-342900">
                        <a:buFont typeface="Symbol" pitchFamily="2" charset="2"/>
                        <a:buChar char=""/>
                      </a:pPr>
                      <a:r>
                        <a:rPr lang="en-GB" sz="1200" dirty="0">
                          <a:effectLst/>
                          <a:latin typeface="Calibri" panose="020F0502020204030204" pitchFamily="34" charset="0"/>
                          <a:ea typeface="Calibri" panose="020F0502020204030204" pitchFamily="34" charset="0"/>
                          <a:cs typeface="Calibri" panose="020F0502020204030204" pitchFamily="34" charset="0"/>
                        </a:rPr>
                        <a:t>Cotton wool</a:t>
                      </a:r>
                    </a:p>
                    <a:p>
                      <a:pPr marL="342900" lvl="0" indent="-342900">
                        <a:buFont typeface="Symbol" pitchFamily="2" charset="2"/>
                        <a:buChar char=""/>
                      </a:pPr>
                      <a:r>
                        <a:rPr lang="en-GB" sz="1200" dirty="0">
                          <a:effectLst/>
                          <a:latin typeface="Calibri" panose="020F0502020204030204" pitchFamily="34" charset="0"/>
                          <a:ea typeface="Calibri" panose="020F0502020204030204" pitchFamily="34" charset="0"/>
                          <a:cs typeface="Calibri" panose="020F0502020204030204" pitchFamily="34" charset="0"/>
                        </a:rPr>
                        <a:t>Water (safety) </a:t>
                      </a:r>
                    </a:p>
                    <a:p>
                      <a:pPr marL="342900" lvl="0" indent="-342900">
                        <a:buFont typeface="Symbol" pitchFamily="2" charset="2"/>
                        <a:buChar char=""/>
                      </a:pPr>
                      <a:r>
                        <a:rPr lang="en-GB" sz="1200" dirty="0">
                          <a:effectLst/>
                          <a:latin typeface="Calibri" panose="020F0502020204030204" pitchFamily="34" charset="0"/>
                          <a:ea typeface="Calibri" panose="020F0502020204030204" pitchFamily="34" charset="0"/>
                          <a:cs typeface="Calibri" panose="020F0502020204030204" pitchFamily="34" charset="0"/>
                        </a:rPr>
                        <a:t>Sticks of different sizes.</a:t>
                      </a:r>
                    </a:p>
                    <a:p>
                      <a:pPr marL="342900" lvl="0" indent="-342900">
                        <a:buFont typeface="Symbol" pitchFamily="2" charset="2"/>
                        <a:buChar char=""/>
                      </a:pPr>
                      <a:endParaRPr lang="en-GB" sz="1200" dirty="0">
                        <a:effectLst/>
                        <a:latin typeface="Calibri" panose="020F0502020204030204" pitchFamily="34" charset="0"/>
                        <a:ea typeface="Calibri" panose="020F0502020204030204" pitchFamily="34" charset="0"/>
                        <a:cs typeface="Calibri" panose="020F0502020204030204" pitchFamily="34" charset="0"/>
                      </a:endParaRPr>
                    </a:p>
                    <a:p>
                      <a:pPr marL="0" lvl="0" indent="0" algn="ctr">
                        <a:buFont typeface="Symbol" pitchFamily="2" charset="2"/>
                        <a:buNone/>
                      </a:pPr>
                      <a:r>
                        <a:rPr lang="en-GB" sz="1200" u="sng" dirty="0">
                          <a:effectLst/>
                          <a:latin typeface="Calibri" panose="020F0502020204030204" pitchFamily="34" charset="0"/>
                          <a:ea typeface="Calibri" panose="020F0502020204030204" pitchFamily="34" charset="0"/>
                          <a:cs typeface="Calibri" panose="020F0502020204030204" pitchFamily="34" charset="0"/>
                        </a:rPr>
                        <a:t>Review and Evaluation:  </a:t>
                      </a:r>
                    </a:p>
                    <a:p>
                      <a:pPr marL="171450" lvl="0" indent="-171450" algn="ctr">
                        <a:buFont typeface="Arial" panose="020B0604020202020204" pitchFamily="34" charset="0"/>
                        <a:buChar char="•"/>
                      </a:pPr>
                      <a:r>
                        <a:rPr lang="en-GB" sz="1200" u="none" dirty="0">
                          <a:effectLst/>
                          <a:latin typeface="Calibri" panose="020F0502020204030204" pitchFamily="34" charset="0"/>
                          <a:ea typeface="Calibri" panose="020F0502020204030204" pitchFamily="34" charset="0"/>
                          <a:cs typeface="Calibri" panose="020F0502020204030204" pitchFamily="34" charset="0"/>
                        </a:rPr>
                        <a:t>Can you think of a better way to start a fire? </a:t>
                      </a:r>
                    </a:p>
                    <a:p>
                      <a:pPr marL="171450" lvl="0" indent="-171450" algn="ctr">
                        <a:buFont typeface="Arial" panose="020B0604020202020204" pitchFamily="34" charset="0"/>
                        <a:buChar char="•"/>
                      </a:pPr>
                      <a:r>
                        <a:rPr lang="en-GB" sz="1200" u="none" dirty="0">
                          <a:effectLst/>
                          <a:latin typeface="Calibri" panose="020F0502020204030204" pitchFamily="34" charset="0"/>
                          <a:ea typeface="Calibri" panose="020F0502020204030204" pitchFamily="34" charset="0"/>
                          <a:cs typeface="Calibri" panose="020F0502020204030204" pitchFamily="34" charset="0"/>
                        </a:rPr>
                        <a:t>What are some of the important safety aspects </a:t>
                      </a:r>
                      <a:r>
                        <a:rPr lang="en-GB" sz="1200" u="none">
                          <a:effectLst/>
                          <a:latin typeface="Calibri" panose="020F0502020204030204" pitchFamily="34" charset="0"/>
                          <a:ea typeface="Calibri" panose="020F0502020204030204" pitchFamily="34" charset="0"/>
                          <a:cs typeface="Calibri" panose="020F0502020204030204" pitchFamily="34" charset="0"/>
                        </a:rPr>
                        <a:t>of building fires? </a:t>
                      </a:r>
                      <a:endParaRPr lang="en-GB" sz="1200" u="none"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extLst>
                  <a:ext uri="{0D108BD9-81ED-4DB2-BD59-A6C34878D82A}">
                    <a16:rowId xmlns:a16="http://schemas.microsoft.com/office/drawing/2014/main" val="1842951867"/>
                  </a:ext>
                </a:extLst>
              </a:tr>
            </a:tbl>
          </a:graphicData>
        </a:graphic>
      </p:graphicFrame>
    </p:spTree>
    <p:extLst>
      <p:ext uri="{BB962C8B-B14F-4D97-AF65-F5344CB8AC3E}">
        <p14:creationId xmlns:p14="http://schemas.microsoft.com/office/powerpoint/2010/main" val="3310121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0A5EF-89F5-D84E-B8A6-40673BD7A92F}"/>
              </a:ext>
            </a:extLst>
          </p:cNvPr>
          <p:cNvSpPr>
            <a:spLocks noGrp="1"/>
          </p:cNvSpPr>
          <p:nvPr>
            <p:ph type="title"/>
          </p:nvPr>
        </p:nvSpPr>
        <p:spPr>
          <a:xfrm>
            <a:off x="1066800" y="348344"/>
            <a:ext cx="10058400" cy="738337"/>
          </a:xfrm>
        </p:spPr>
        <p:txBody>
          <a:bodyPr>
            <a:noAutofit/>
          </a:bodyPr>
          <a:lstStyle/>
          <a:p>
            <a:r>
              <a:rPr lang="en-US" sz="3600" dirty="0"/>
              <a:t>Weeks 5 &amp; 6 – compass using and star relay </a:t>
            </a:r>
          </a:p>
        </p:txBody>
      </p:sp>
      <p:graphicFrame>
        <p:nvGraphicFramePr>
          <p:cNvPr id="4" name="Content Placeholder 3">
            <a:extLst>
              <a:ext uri="{FF2B5EF4-FFF2-40B4-BE49-F238E27FC236}">
                <a16:creationId xmlns:a16="http://schemas.microsoft.com/office/drawing/2014/main" id="{E19CBBAB-EEC6-E042-8172-A642B3BD2BC0}"/>
              </a:ext>
            </a:extLst>
          </p:cNvPr>
          <p:cNvGraphicFramePr>
            <a:graphicFrameLocks noGrp="1"/>
          </p:cNvGraphicFramePr>
          <p:nvPr>
            <p:ph idx="1"/>
            <p:extLst>
              <p:ext uri="{D42A27DB-BD31-4B8C-83A1-F6EECF244321}">
                <p14:modId xmlns:p14="http://schemas.microsoft.com/office/powerpoint/2010/main" val="2717268537"/>
              </p:ext>
            </p:extLst>
          </p:nvPr>
        </p:nvGraphicFramePr>
        <p:xfrm>
          <a:off x="710192" y="1086681"/>
          <a:ext cx="10565003" cy="2725420"/>
        </p:xfrm>
        <a:graphic>
          <a:graphicData uri="http://schemas.openxmlformats.org/drawingml/2006/table">
            <a:tbl>
              <a:tblPr firstRow="1" firstCol="1" bandRow="1">
                <a:tableStyleId>{5C22544A-7EE6-4342-B048-85BDC9FD1C3A}</a:tableStyleId>
              </a:tblPr>
              <a:tblGrid>
                <a:gridCol w="1204595">
                  <a:extLst>
                    <a:ext uri="{9D8B030D-6E8A-4147-A177-3AD203B41FA5}">
                      <a16:colId xmlns:a16="http://schemas.microsoft.com/office/drawing/2014/main" val="3014827754"/>
                    </a:ext>
                  </a:extLst>
                </a:gridCol>
                <a:gridCol w="2286152">
                  <a:extLst>
                    <a:ext uri="{9D8B030D-6E8A-4147-A177-3AD203B41FA5}">
                      <a16:colId xmlns:a16="http://schemas.microsoft.com/office/drawing/2014/main" val="3930926591"/>
                    </a:ext>
                  </a:extLst>
                </a:gridCol>
                <a:gridCol w="5102087">
                  <a:extLst>
                    <a:ext uri="{9D8B030D-6E8A-4147-A177-3AD203B41FA5}">
                      <a16:colId xmlns:a16="http://schemas.microsoft.com/office/drawing/2014/main" val="495636509"/>
                    </a:ext>
                  </a:extLst>
                </a:gridCol>
                <a:gridCol w="1972169">
                  <a:extLst>
                    <a:ext uri="{9D8B030D-6E8A-4147-A177-3AD203B41FA5}">
                      <a16:colId xmlns:a16="http://schemas.microsoft.com/office/drawing/2014/main" val="3075187924"/>
                    </a:ext>
                  </a:extLst>
                </a:gridCol>
              </a:tblGrid>
              <a:tr h="645160">
                <a:tc>
                  <a:txBody>
                    <a:bodyPr/>
                    <a:lstStyle/>
                    <a:p>
                      <a:pPr algn="ctr"/>
                      <a:r>
                        <a:rPr lang="en-GB" sz="1600">
                          <a:effectLst/>
                        </a:rPr>
                        <a:t>Week/ Lesson</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dirty="0">
                          <a:effectLst/>
                        </a:rPr>
                        <a:t>Learning Outcomes</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a:effectLst/>
                        </a:rPr>
                        <a:t>Learning Activities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a:effectLst/>
                        </a:rPr>
                        <a:t>Additional Information</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89019534"/>
                  </a:ext>
                </a:extLst>
              </a:tr>
              <a:tr h="645160">
                <a:tc>
                  <a:txBody>
                    <a:bodyPr/>
                    <a:lstStyle/>
                    <a:p>
                      <a:r>
                        <a:rPr lang="en-GB" sz="1200" dirty="0">
                          <a:effectLst/>
                        </a:rPr>
                        <a:t>Week 5</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050" dirty="0">
                          <a:effectLst/>
                          <a:latin typeface="Calibri" panose="020F0502020204030204" pitchFamily="34" charset="0"/>
                          <a:ea typeface="Times New Roman" panose="02020603050405020304" pitchFamily="18" charset="0"/>
                          <a:cs typeface="Calibri" panose="020F0502020204030204" pitchFamily="34" charset="0"/>
                        </a:rPr>
                        <a:t>All – will use a compass and look at a map of the school grounds with set areas. All pupils will be communicating as a group.  </a:t>
                      </a:r>
                    </a:p>
                    <a:p>
                      <a:r>
                        <a:rPr lang="en-GB" sz="1050" dirty="0">
                          <a:effectLst/>
                          <a:latin typeface="Calibri" panose="020F0502020204030204" pitchFamily="34" charset="0"/>
                          <a:ea typeface="Times New Roman" panose="02020603050405020304" pitchFamily="18" charset="0"/>
                          <a:cs typeface="Calibri" panose="020F0502020204030204" pitchFamily="34" charset="0"/>
                        </a:rPr>
                        <a:t>Most- take a turn of leading their group to a control area. </a:t>
                      </a:r>
                    </a:p>
                    <a:p>
                      <a:r>
                        <a:rPr lang="en-GB" sz="1050" dirty="0">
                          <a:effectLst/>
                          <a:latin typeface="Calibri" panose="020F0502020204030204" pitchFamily="34" charset="0"/>
                          <a:ea typeface="Times New Roman" panose="02020603050405020304" pitchFamily="18" charset="0"/>
                          <a:cs typeface="Calibri" panose="020F0502020204030204" pitchFamily="34" charset="0"/>
                        </a:rPr>
                        <a:t>Some- take on leadership skills in leader their group to areas. </a:t>
                      </a:r>
                    </a:p>
                  </a:txBody>
                  <a:tcPr marL="68580" marR="68580" marT="0" marB="0"/>
                </a:tc>
                <a:tc>
                  <a:txBody>
                    <a:bodyPr/>
                    <a:lstStyle/>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Pupils will be briefed on how to use the compass and read the map of the school grounds.</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The control areas will have answers hidden in the area for the pupils to collect, once the site has been visited. </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The pupils will be put into groups of 4-5 and each group will have a compass and a map of the school grounds.</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There should be in-between 10-15 control sites with answers hidden in the area for the pupils to collect. </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If the pupils are confident, a competitive element could be added to make it a race for the first group to follow to compass correctly and gain all of the hidden answers. </a:t>
                      </a:r>
                    </a:p>
                    <a:p>
                      <a:pPr marL="342900" lvl="0" indent="-342900">
                        <a:buFont typeface="Symbol" pitchFamily="2" charset="2"/>
                        <a:buChar char=""/>
                      </a:pPr>
                      <a:endParaRPr lang="en-GB" sz="1050" dirty="0">
                        <a:effectLst/>
                        <a:latin typeface="Calibri" panose="020F0502020204030204" pitchFamily="34" charset="0"/>
                        <a:ea typeface="Calibri" panose="020F0502020204030204" pitchFamily="34" charset="0"/>
                        <a:cs typeface="Calibri" panose="020F0502020204030204" pitchFamily="34" charset="0"/>
                      </a:endParaRPr>
                    </a:p>
                  </a:txBody>
                  <a:tcPr marL="68580" marR="68580" marT="0" marB="0"/>
                </a:tc>
                <a:tc>
                  <a:txBody>
                    <a:bodyPr/>
                    <a:lstStyle/>
                    <a:p>
                      <a:pPr marL="0" lvl="0" indent="0" algn="ctr">
                        <a:buFont typeface="Symbol" pitchFamily="2" charset="2"/>
                        <a:buNone/>
                      </a:pPr>
                      <a:r>
                        <a:rPr lang="en-GB" sz="1050" u="sng" dirty="0">
                          <a:effectLst/>
                          <a:latin typeface="Calibri" panose="020F0502020204030204" pitchFamily="34" charset="0"/>
                          <a:ea typeface="Calibri" panose="020F0502020204030204" pitchFamily="34" charset="0"/>
                          <a:cs typeface="Calibri" panose="020F0502020204030204" pitchFamily="34" charset="0"/>
                        </a:rPr>
                        <a:t>Equipment: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Compass</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Map of the school</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10-15 control areas with answers.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Stop watch to keep time.</a:t>
                      </a:r>
                    </a:p>
                    <a:p>
                      <a:pPr marL="171450" lvl="0" indent="-171450">
                        <a:buFont typeface="Arial" panose="020B0604020202020204" pitchFamily="34" charset="0"/>
                        <a:buChar char="•"/>
                      </a:pPr>
                      <a:endParaRPr lang="en-GB" sz="1050" dirty="0">
                        <a:effectLst/>
                        <a:latin typeface="Calibri" panose="020F0502020204030204" pitchFamily="34" charset="0"/>
                        <a:ea typeface="Calibri" panose="020F0502020204030204" pitchFamily="34" charset="0"/>
                        <a:cs typeface="Calibri" panose="020F0502020204030204" pitchFamily="34" charset="0"/>
                      </a:endParaRPr>
                    </a:p>
                    <a:p>
                      <a:pPr marL="0" lvl="0" indent="0" algn="ctr">
                        <a:buFont typeface="Arial" panose="020B0604020202020204" pitchFamily="34" charset="0"/>
                        <a:buNone/>
                      </a:pPr>
                      <a:r>
                        <a:rPr lang="en-GB" sz="1050" u="sng" dirty="0">
                          <a:effectLst/>
                          <a:latin typeface="Calibri" panose="020F0502020204030204" pitchFamily="34" charset="0"/>
                          <a:ea typeface="Calibri" panose="020F0502020204030204" pitchFamily="34" charset="0"/>
                          <a:cs typeface="Calibri" panose="020F0502020204030204" pitchFamily="34" charset="0"/>
                        </a:rPr>
                        <a:t>Review and evaluation: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Did you have a go using the compass?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What aspect did you find the hardest? Map reading or using the compass? </a:t>
                      </a:r>
                    </a:p>
                  </a:txBody>
                  <a:tcPr marL="68580" marR="68580" marT="0" marB="0"/>
                </a:tc>
                <a:extLst>
                  <a:ext uri="{0D108BD9-81ED-4DB2-BD59-A6C34878D82A}">
                    <a16:rowId xmlns:a16="http://schemas.microsoft.com/office/drawing/2014/main" val="1896581131"/>
                  </a:ext>
                </a:extLst>
              </a:tr>
            </a:tbl>
          </a:graphicData>
        </a:graphic>
      </p:graphicFrame>
      <p:graphicFrame>
        <p:nvGraphicFramePr>
          <p:cNvPr id="7" name="Table 6">
            <a:extLst>
              <a:ext uri="{FF2B5EF4-FFF2-40B4-BE49-F238E27FC236}">
                <a16:creationId xmlns:a16="http://schemas.microsoft.com/office/drawing/2014/main" id="{467C48A0-51BE-2940-B7B9-30DA8AD5B7DD}"/>
              </a:ext>
            </a:extLst>
          </p:cNvPr>
          <p:cNvGraphicFramePr>
            <a:graphicFrameLocks noGrp="1"/>
          </p:cNvGraphicFramePr>
          <p:nvPr>
            <p:extLst>
              <p:ext uri="{D42A27DB-BD31-4B8C-83A1-F6EECF244321}">
                <p14:modId xmlns:p14="http://schemas.microsoft.com/office/powerpoint/2010/main" val="2065673716"/>
              </p:ext>
            </p:extLst>
          </p:nvPr>
        </p:nvGraphicFramePr>
        <p:xfrm>
          <a:off x="710192" y="3822931"/>
          <a:ext cx="10565004" cy="2686725"/>
        </p:xfrm>
        <a:graphic>
          <a:graphicData uri="http://schemas.openxmlformats.org/drawingml/2006/table">
            <a:tbl>
              <a:tblPr firstRow="1" firstCol="1" bandRow="1">
                <a:tableStyleId>{5C22544A-7EE6-4342-B048-85BDC9FD1C3A}</a:tableStyleId>
              </a:tblPr>
              <a:tblGrid>
                <a:gridCol w="1275655">
                  <a:extLst>
                    <a:ext uri="{9D8B030D-6E8A-4147-A177-3AD203B41FA5}">
                      <a16:colId xmlns:a16="http://schemas.microsoft.com/office/drawing/2014/main" val="4040988032"/>
                    </a:ext>
                  </a:extLst>
                </a:gridCol>
                <a:gridCol w="2222477">
                  <a:extLst>
                    <a:ext uri="{9D8B030D-6E8A-4147-A177-3AD203B41FA5}">
                      <a16:colId xmlns:a16="http://schemas.microsoft.com/office/drawing/2014/main" val="331159244"/>
                    </a:ext>
                  </a:extLst>
                </a:gridCol>
                <a:gridCol w="5077738">
                  <a:extLst>
                    <a:ext uri="{9D8B030D-6E8A-4147-A177-3AD203B41FA5}">
                      <a16:colId xmlns:a16="http://schemas.microsoft.com/office/drawing/2014/main" val="3786404695"/>
                    </a:ext>
                  </a:extLst>
                </a:gridCol>
                <a:gridCol w="1989134">
                  <a:extLst>
                    <a:ext uri="{9D8B030D-6E8A-4147-A177-3AD203B41FA5}">
                      <a16:colId xmlns:a16="http://schemas.microsoft.com/office/drawing/2014/main" val="3685425686"/>
                    </a:ext>
                  </a:extLst>
                </a:gridCol>
              </a:tblGrid>
              <a:tr h="606465">
                <a:tc>
                  <a:txBody>
                    <a:bodyPr/>
                    <a:lstStyle/>
                    <a:p>
                      <a:pPr algn="ctr"/>
                      <a:r>
                        <a:rPr lang="en-GB" sz="1600">
                          <a:effectLst/>
                        </a:rPr>
                        <a:t>Week/ Lesson</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600">
                          <a:effectLst/>
                          <a:latin typeface="Calibri" panose="020F0502020204030204" pitchFamily="34" charset="0"/>
                          <a:cs typeface="Calibri" panose="020F0502020204030204" pitchFamily="34" charset="0"/>
                        </a:rPr>
                        <a:t>Learning Outcomes</a:t>
                      </a:r>
                      <a:endParaRPr lang="en-GB" sz="120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algn="ctr"/>
                      <a:r>
                        <a:rPr lang="en-GB" sz="1600" dirty="0">
                          <a:effectLst/>
                          <a:latin typeface="Calibri" panose="020F0502020204030204" pitchFamily="34" charset="0"/>
                          <a:cs typeface="Calibri" panose="020F0502020204030204" pitchFamily="34" charset="0"/>
                        </a:rPr>
                        <a:t>Learning Activities</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tc>
                  <a:txBody>
                    <a:bodyPr/>
                    <a:lstStyle/>
                    <a:p>
                      <a:pPr algn="ctr"/>
                      <a:r>
                        <a:rPr lang="en-GB" sz="1600" dirty="0">
                          <a:effectLst/>
                          <a:latin typeface="Calibri" panose="020F0502020204030204" pitchFamily="34" charset="0"/>
                          <a:cs typeface="Calibri" panose="020F0502020204030204" pitchFamily="34" charset="0"/>
                        </a:rPr>
                        <a:t>Additional Information</a:t>
                      </a:r>
                      <a:endParaRPr lang="en-GB" sz="1200" dirty="0">
                        <a:effectLst/>
                        <a:latin typeface="Calibri" panose="020F0502020204030204" pitchFamily="34" charset="0"/>
                        <a:ea typeface="Times New Roman" panose="02020603050405020304" pitchFamily="18" charset="0"/>
                        <a:cs typeface="Calibri" panose="020F0502020204030204" pitchFamily="34" charset="0"/>
                      </a:endParaRPr>
                    </a:p>
                  </a:txBody>
                  <a:tcPr marL="68580" marR="68580" marT="0" marB="0"/>
                </a:tc>
                <a:extLst>
                  <a:ext uri="{0D108BD9-81ED-4DB2-BD59-A6C34878D82A}">
                    <a16:rowId xmlns:a16="http://schemas.microsoft.com/office/drawing/2014/main" val="734545980"/>
                  </a:ext>
                </a:extLst>
              </a:tr>
              <a:tr h="1186696">
                <a:tc>
                  <a:txBody>
                    <a:bodyPr/>
                    <a:lstStyle/>
                    <a:p>
                      <a:r>
                        <a:rPr lang="en-GB" sz="1200" dirty="0">
                          <a:effectLst/>
                        </a:rPr>
                        <a:t>Week 6 </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r>
                        <a:rPr lang="en-GB" sz="1050" dirty="0">
                          <a:effectLst/>
                          <a:latin typeface="Calibri" panose="020F0502020204030204" pitchFamily="34" charset="0"/>
                          <a:ea typeface="Times New Roman" panose="02020603050405020304" pitchFamily="18" charset="0"/>
                          <a:cs typeface="Calibri" panose="020F0502020204030204" pitchFamily="34" charset="0"/>
                        </a:rPr>
                        <a:t>All- pupils will use communication, problem solving and numeracy skills.</a:t>
                      </a:r>
                    </a:p>
                    <a:p>
                      <a:r>
                        <a:rPr lang="en-GB" sz="1050" dirty="0">
                          <a:effectLst/>
                          <a:latin typeface="Calibri" panose="020F0502020204030204" pitchFamily="34" charset="0"/>
                          <a:ea typeface="Times New Roman" panose="02020603050405020304" pitchFamily="18" charset="0"/>
                          <a:cs typeface="Calibri" panose="020F0502020204030204" pitchFamily="34" charset="0"/>
                        </a:rPr>
                        <a:t>Most-  will take on key roles within the group. </a:t>
                      </a:r>
                    </a:p>
                    <a:p>
                      <a:r>
                        <a:rPr lang="en-GB" sz="1050" dirty="0">
                          <a:effectLst/>
                          <a:latin typeface="Calibri" panose="020F0502020204030204" pitchFamily="34" charset="0"/>
                          <a:ea typeface="Times New Roman" panose="02020603050405020304" pitchFamily="18" charset="0"/>
                          <a:cs typeface="Calibri" panose="020F0502020204030204" pitchFamily="34" charset="0"/>
                        </a:rPr>
                        <a:t>Some- understand to a higher grade of map reading and following the route. </a:t>
                      </a:r>
                    </a:p>
                  </a:txBody>
                  <a:tcPr marL="68580" marR="68580" marT="0" marB="0"/>
                </a:tc>
                <a:tc>
                  <a:txBody>
                    <a:bodyPr/>
                    <a:lstStyle/>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Pupils will be put into groups of 4 and all given a map of the areas which has to be visited. </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The aim is to visit the areas in as little distance as possible. </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The map will have a key and scale to enable to pupils to gage the distance from different points. </a:t>
                      </a:r>
                    </a:p>
                    <a:p>
                      <a:pPr marL="342900" lvl="0" indent="-342900">
                        <a:buFont typeface="Symbol" pitchFamily="2" charset="2"/>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The group which makes it from the start to finish in the shortest distance wins. </a:t>
                      </a:r>
                    </a:p>
                  </a:txBody>
                  <a:tcPr marL="68580" marR="68580" marT="0" marB="0"/>
                </a:tc>
                <a:tc>
                  <a:txBody>
                    <a:bodyPr/>
                    <a:lstStyle/>
                    <a:p>
                      <a:pPr marL="0" lvl="0" indent="0" algn="ctr">
                        <a:buFont typeface="Symbol" pitchFamily="2" charset="2"/>
                        <a:buNone/>
                      </a:pPr>
                      <a:r>
                        <a:rPr lang="en-GB" sz="1050" u="sng" dirty="0">
                          <a:effectLst/>
                          <a:latin typeface="Calibri" panose="020F0502020204030204" pitchFamily="34" charset="0"/>
                          <a:ea typeface="Calibri" panose="020F0502020204030204" pitchFamily="34" charset="0"/>
                          <a:cs typeface="Calibri" panose="020F0502020204030204" pitchFamily="34" charset="0"/>
                        </a:rPr>
                        <a:t>Equipment: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Compass</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Map of the school</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10-15 areas.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Stop watch to keep time.</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Ruler for the scale.</a:t>
                      </a:r>
                    </a:p>
                    <a:p>
                      <a:pPr marL="171450" lvl="0" indent="-171450">
                        <a:buFont typeface="Arial" panose="020B0604020202020204" pitchFamily="34" charset="0"/>
                        <a:buChar char="•"/>
                      </a:pPr>
                      <a:endParaRPr lang="en-GB" sz="1050" dirty="0">
                        <a:effectLst/>
                        <a:latin typeface="Calibri" panose="020F0502020204030204" pitchFamily="34" charset="0"/>
                        <a:ea typeface="Calibri" panose="020F0502020204030204" pitchFamily="34" charset="0"/>
                        <a:cs typeface="Calibri" panose="020F0502020204030204" pitchFamily="34" charset="0"/>
                      </a:endParaRPr>
                    </a:p>
                    <a:p>
                      <a:pPr marL="0" lvl="0" indent="0" algn="ctr">
                        <a:buFont typeface="Arial" panose="020B0604020202020204" pitchFamily="34" charset="0"/>
                        <a:buNone/>
                      </a:pPr>
                      <a:r>
                        <a:rPr lang="en-GB" sz="1050" u="sng" dirty="0">
                          <a:effectLst/>
                          <a:latin typeface="Calibri" panose="020F0502020204030204" pitchFamily="34" charset="0"/>
                          <a:ea typeface="Calibri" panose="020F0502020204030204" pitchFamily="34" charset="0"/>
                          <a:cs typeface="Calibri" panose="020F0502020204030204" pitchFamily="34" charset="0"/>
                        </a:rPr>
                        <a:t>Review and evaluation: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Did you have a go using the scale </a:t>
                      </a:r>
                    </a:p>
                    <a:p>
                      <a:pPr marL="171450" lvl="0" indent="-171450">
                        <a:buFont typeface="Arial" panose="020B0604020202020204" pitchFamily="34" charset="0"/>
                        <a:buChar char="•"/>
                      </a:pPr>
                      <a:r>
                        <a:rPr lang="en-GB" sz="1050" dirty="0">
                          <a:effectLst/>
                          <a:latin typeface="Calibri" panose="020F0502020204030204" pitchFamily="34" charset="0"/>
                          <a:ea typeface="Calibri" panose="020F0502020204030204" pitchFamily="34" charset="0"/>
                          <a:cs typeface="Calibri" panose="020F0502020204030204" pitchFamily="34" charset="0"/>
                        </a:rPr>
                        <a:t>What aspect did you find the hardest? Map reading or using the scale. </a:t>
                      </a:r>
                    </a:p>
                  </a:txBody>
                  <a:tcPr marL="68580" marR="68580" marT="0" marB="0"/>
                </a:tc>
                <a:extLst>
                  <a:ext uri="{0D108BD9-81ED-4DB2-BD59-A6C34878D82A}">
                    <a16:rowId xmlns:a16="http://schemas.microsoft.com/office/drawing/2014/main" val="2704140891"/>
                  </a:ext>
                </a:extLst>
              </a:tr>
            </a:tbl>
          </a:graphicData>
        </a:graphic>
      </p:graphicFrame>
    </p:spTree>
    <p:extLst>
      <p:ext uri="{BB962C8B-B14F-4D97-AF65-F5344CB8AC3E}">
        <p14:creationId xmlns:p14="http://schemas.microsoft.com/office/powerpoint/2010/main" val="758637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0782-31E1-9C40-ADC7-E2EFF7A6E202}"/>
              </a:ext>
            </a:extLst>
          </p:cNvPr>
          <p:cNvSpPr>
            <a:spLocks noGrp="1"/>
          </p:cNvSpPr>
          <p:nvPr>
            <p:ph type="title"/>
          </p:nvPr>
        </p:nvSpPr>
        <p:spPr/>
        <p:txBody>
          <a:bodyPr/>
          <a:lstStyle/>
          <a:p>
            <a:pPr algn="ctr"/>
            <a:r>
              <a:rPr lang="en-US" dirty="0"/>
              <a:t>ANY QUESTIONS !! </a:t>
            </a:r>
          </a:p>
        </p:txBody>
      </p:sp>
      <mc:AlternateContent xmlns:mc="http://schemas.openxmlformats.org/markup-compatibility/2006">
        <mc:Choice xmlns:am3d="http://schemas.microsoft.com/office/drawing/2017/model3d" Requires="am3d">
          <p:graphicFrame>
            <p:nvGraphicFramePr>
              <p:cNvPr id="4" name="Content Placeholder 3" descr="Question Mark">
                <a:extLst>
                  <a:ext uri="{FF2B5EF4-FFF2-40B4-BE49-F238E27FC236}">
                    <a16:creationId xmlns:a16="http://schemas.microsoft.com/office/drawing/2014/main" id="{BEB8EC36-D6AF-1042-AF14-E828BEFAC2C8}"/>
                  </a:ext>
                </a:extLst>
              </p:cNvPr>
              <p:cNvGraphicFramePr>
                <a:graphicFrameLocks noGrp="1"/>
              </p:cNvGraphicFramePr>
              <p:nvPr>
                <p:ph idx="1"/>
                <p:extLst>
                  <p:ext uri="{D42A27DB-BD31-4B8C-83A1-F6EECF244321}">
                    <p14:modId xmlns:p14="http://schemas.microsoft.com/office/powerpoint/2010/main" val="6723169"/>
                  </p:ext>
                </p:extLst>
              </p:nvPr>
            </p:nvGraphicFramePr>
            <p:xfrm>
              <a:off x="5008198" y="2471927"/>
              <a:ext cx="2175603" cy="3195258"/>
            </p:xfrm>
            <a:graphic>
              <a:graphicData uri="http://schemas.microsoft.com/office/drawing/2017/model3d">
                <am3d:model3d r:embed="rId2">
                  <am3d:spPr>
                    <a:xfrm>
                      <a:off x="0" y="0"/>
                      <a:ext cx="2175603" cy="3195258"/>
                    </a:xfrm>
                    <a:prstGeom prst="rect">
                      <a:avLst/>
                    </a:prstGeom>
                  </am3d:spPr>
                  <am3d:camera>
                    <am3d:pos x="0" y="0" z="58615274"/>
                    <am3d:up dx="0" dy="36000000" dz="0"/>
                    <am3d:lookAt x="0" y="0" z="0"/>
                    <am3d:perspective fov="2700000"/>
                  </am3d:camera>
                  <am3d:trans>
                    <am3d:meterPerModelUnit n="10675758" d="1000000"/>
                    <am3d:preTrans dx="-721111" dy="-18000000" dz="8896"/>
                    <am3d:scale>
                      <am3d:sx n="1000000" d="1000000"/>
                      <am3d:sy n="1000000" d="1000000"/>
                      <am3d:sz n="1000000" d="1000000"/>
                    </am3d:scale>
                    <am3d:rot/>
                    <am3d:postTrans dx="0" dy="0" dz="0"/>
                  </am3d:trans>
                  <am3d:raster rName="Office3DRenderer" rVer="16.0.8326">
                    <am3d:blip r:embed="rId3"/>
                  </am3d:raster>
                  <am3d:objViewport viewportSz="391373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Question Mark">
                <a:extLst>
                  <a:ext uri="{FF2B5EF4-FFF2-40B4-BE49-F238E27FC236}">
                    <a16:creationId xmlns:a16="http://schemas.microsoft.com/office/drawing/2014/main" id="{BEB8EC36-D6AF-1042-AF14-E828BEFAC2C8}"/>
                  </a:ext>
                </a:extLst>
              </p:cNvPr>
              <p:cNvPicPr>
                <a:picLocks noGrp="1" noRot="1" noChangeAspect="1" noMove="1" noResize="1" noEditPoints="1" noAdjustHandles="1" noChangeArrowheads="1" noChangeShapeType="1" noCrop="1"/>
              </p:cNvPicPr>
              <p:nvPr/>
            </p:nvPicPr>
            <p:blipFill>
              <a:blip r:embed="rId3"/>
              <a:stretch>
                <a:fillRect/>
              </a:stretch>
            </p:blipFill>
            <p:spPr>
              <a:xfrm>
                <a:off x="5008198" y="2471927"/>
                <a:ext cx="2175603" cy="3195258"/>
              </a:xfrm>
              <a:prstGeom prst="rect">
                <a:avLst/>
              </a:prstGeom>
            </p:spPr>
          </p:pic>
        </mc:Fallback>
      </mc:AlternateContent>
    </p:spTree>
    <p:extLst>
      <p:ext uri="{BB962C8B-B14F-4D97-AF65-F5344CB8AC3E}">
        <p14:creationId xmlns:p14="http://schemas.microsoft.com/office/powerpoint/2010/main" val="1365766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7E9BB-A605-5748-AF8B-564CA739FFA4}"/>
              </a:ext>
            </a:extLst>
          </p:cNvPr>
          <p:cNvSpPr>
            <a:spLocks noGrp="1"/>
          </p:cNvSpPr>
          <p:nvPr>
            <p:ph type="title"/>
          </p:nvPr>
        </p:nvSpPr>
        <p:spPr/>
        <p:txBody>
          <a:bodyPr>
            <a:normAutofit fontScale="90000"/>
          </a:bodyPr>
          <a:lstStyle/>
          <a:p>
            <a:r>
              <a:rPr lang="en-US" dirty="0"/>
              <a:t>References: </a:t>
            </a:r>
            <a:br>
              <a:rPr lang="en-US" dirty="0"/>
            </a:br>
            <a:endParaRPr lang="en-US" dirty="0"/>
          </a:p>
        </p:txBody>
      </p:sp>
      <p:sp>
        <p:nvSpPr>
          <p:cNvPr id="3" name="Content Placeholder 2">
            <a:extLst>
              <a:ext uri="{FF2B5EF4-FFF2-40B4-BE49-F238E27FC236}">
                <a16:creationId xmlns:a16="http://schemas.microsoft.com/office/drawing/2014/main" id="{CBDDD509-2423-2D49-A2D1-E215C88CA040}"/>
              </a:ext>
            </a:extLst>
          </p:cNvPr>
          <p:cNvSpPr>
            <a:spLocks noGrp="1"/>
          </p:cNvSpPr>
          <p:nvPr>
            <p:ph idx="1"/>
          </p:nvPr>
        </p:nvSpPr>
        <p:spPr/>
        <p:txBody>
          <a:bodyPr vert="horz">
            <a:normAutofit fontScale="92500"/>
          </a:bodyPr>
          <a:lstStyle/>
          <a:p>
            <a:pPr lvl="0"/>
            <a:r>
              <a:rPr lang="en-GB" dirty="0">
                <a:latin typeface="Calibri" panose="020F0502020204030204" pitchFamily="34" charset="0"/>
                <a:cs typeface="Calibri" panose="020F0502020204030204" pitchFamily="34" charset="0"/>
              </a:rPr>
              <a:t>Byrne, E. Brodie, M. (2013) ‘</a:t>
            </a:r>
            <a:r>
              <a:rPr lang="en-GB" i="1" dirty="0">
                <a:latin typeface="Calibri" panose="020F0502020204030204" pitchFamily="34" charset="0"/>
                <a:cs typeface="Calibri" panose="020F0502020204030204" pitchFamily="34" charset="0"/>
              </a:rPr>
              <a:t>Cross curricular teaching and learning in the secondary school… science</a:t>
            </a:r>
            <a:r>
              <a:rPr lang="en-GB" dirty="0">
                <a:latin typeface="Calibri" panose="020F0502020204030204" pitchFamily="34" charset="0"/>
                <a:cs typeface="Calibri" panose="020F0502020204030204" pitchFamily="34" charset="0"/>
              </a:rPr>
              <a:t>’, London: Routledge.</a:t>
            </a:r>
          </a:p>
          <a:p>
            <a:pPr lvl="0"/>
            <a:endParaRPr lang="en-GB" dirty="0">
              <a:latin typeface="Calibri" panose="020F0502020204030204" pitchFamily="34" charset="0"/>
              <a:cs typeface="Calibri" panose="020F0502020204030204" pitchFamily="34" charset="0"/>
            </a:endParaRPr>
          </a:p>
          <a:p>
            <a:pPr lvl="0"/>
            <a:r>
              <a:rPr lang="en-GB" dirty="0">
                <a:latin typeface="Calibri" panose="020F0502020204030204" pitchFamily="34" charset="0"/>
                <a:cs typeface="Calibri" panose="020F0502020204030204" pitchFamily="34" charset="0"/>
              </a:rPr>
              <a:t>Khan, M. Bell, S. McGeown, S. de Oliveira, E. S. (2019) ‘Designing an outdoor learning environment for and with a primary school community: A case study in Bangladesh’, </a:t>
            </a:r>
            <a:r>
              <a:rPr lang="en-GB" i="1" dirty="0">
                <a:latin typeface="Calibri" panose="020F0502020204030204" pitchFamily="34" charset="0"/>
                <a:cs typeface="Calibri" panose="020F0502020204030204" pitchFamily="34" charset="0"/>
              </a:rPr>
              <a:t>Landscape Research, </a:t>
            </a:r>
            <a:r>
              <a:rPr lang="en-GB" dirty="0">
                <a:latin typeface="Calibri" panose="020F0502020204030204" pitchFamily="34" charset="0"/>
                <a:cs typeface="Calibri" panose="020F0502020204030204" pitchFamily="34" charset="0"/>
              </a:rPr>
              <a:t>45 (1), pp.-95-110. </a:t>
            </a:r>
          </a:p>
          <a:p>
            <a:pPr lvl="0"/>
            <a:endParaRPr lang="en-GB" dirty="0">
              <a:latin typeface="Calibri" panose="020F0502020204030204" pitchFamily="34" charset="0"/>
              <a:cs typeface="Calibri" panose="020F0502020204030204" pitchFamily="34" charset="0"/>
            </a:endParaRPr>
          </a:p>
          <a:p>
            <a:pPr lvl="0"/>
            <a:r>
              <a:rPr lang="en-GB" dirty="0">
                <a:latin typeface="Calibri" panose="020F0502020204030204" pitchFamily="34" charset="0"/>
                <a:cs typeface="Calibri" panose="020F0502020204030204" pitchFamily="34" charset="0"/>
              </a:rPr>
              <a:t>Marchant, E. Todd, C. Cooksey, R. Dredge, S. Jones, H. Reynolds, D. Brophy, S. (2019) ‘Curriculum-based outdoor learning for children aged 9-11: A qualitative analysis of pupils’ and teachers’ views’, </a:t>
            </a:r>
            <a:r>
              <a:rPr lang="en-GB" i="1" dirty="0" err="1">
                <a:latin typeface="Calibri" panose="020F0502020204030204" pitchFamily="34" charset="0"/>
                <a:cs typeface="Calibri" panose="020F0502020204030204" pitchFamily="34" charset="0"/>
              </a:rPr>
              <a:t>PloS</a:t>
            </a:r>
            <a:r>
              <a:rPr lang="en-GB" i="1" dirty="0">
                <a:latin typeface="Calibri" panose="020F0502020204030204" pitchFamily="34" charset="0"/>
                <a:cs typeface="Calibri" panose="020F0502020204030204" pitchFamily="34" charset="0"/>
              </a:rPr>
              <a:t> one</a:t>
            </a: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14</a:t>
            </a:r>
            <a:r>
              <a:rPr lang="en-GB" dirty="0">
                <a:latin typeface="Calibri" panose="020F0502020204030204" pitchFamily="34" charset="0"/>
                <a:cs typeface="Calibri" panose="020F0502020204030204" pitchFamily="34" charset="0"/>
              </a:rPr>
              <a:t>(5), pp. 1-40. </a:t>
            </a:r>
          </a:p>
          <a:p>
            <a:pPr marL="0" lvl="0" indent="0">
              <a:buNone/>
            </a:pPr>
            <a:r>
              <a:rPr lang="en-GB" dirty="0">
                <a:latin typeface="Calibri" panose="020F0502020204030204" pitchFamily="34" charset="0"/>
                <a:cs typeface="Calibri" panose="020F0502020204030204" pitchFamily="34" charset="0"/>
              </a:rPr>
              <a:t> </a:t>
            </a:r>
          </a:p>
          <a:p>
            <a:pPr lvl="0"/>
            <a:r>
              <a:rPr lang="en-GB" dirty="0">
                <a:latin typeface="Calibri" panose="020F0502020204030204" pitchFamily="34" charset="0"/>
                <a:cs typeface="Calibri" panose="020F0502020204030204" pitchFamily="34" charset="0"/>
              </a:rPr>
              <a:t>Prince, H. E. (2019) ‘Changes in outdoor learning in primary schools in England, 1995 and 2017: Lessons for good practice’, </a:t>
            </a:r>
            <a:r>
              <a:rPr lang="en-GB" i="1" dirty="0">
                <a:latin typeface="Calibri" panose="020F0502020204030204" pitchFamily="34" charset="0"/>
                <a:cs typeface="Calibri" panose="020F0502020204030204" pitchFamily="34" charset="0"/>
              </a:rPr>
              <a:t>Journal of Adventure Education and Outdoor Learning</a:t>
            </a:r>
            <a:r>
              <a:rPr lang="en-GB" dirty="0">
                <a:latin typeface="Calibri" panose="020F0502020204030204" pitchFamily="34" charset="0"/>
                <a:cs typeface="Calibri" panose="020F0502020204030204" pitchFamily="34" charset="0"/>
              </a:rPr>
              <a:t>, </a:t>
            </a:r>
            <a:r>
              <a:rPr lang="en-GB" i="1" dirty="0">
                <a:latin typeface="Calibri" panose="020F0502020204030204" pitchFamily="34" charset="0"/>
                <a:cs typeface="Calibri" panose="020F0502020204030204" pitchFamily="34" charset="0"/>
              </a:rPr>
              <a:t>19</a:t>
            </a:r>
            <a:r>
              <a:rPr lang="en-GB" dirty="0">
                <a:latin typeface="Calibri" panose="020F0502020204030204" pitchFamily="34" charset="0"/>
                <a:cs typeface="Calibri" panose="020F0502020204030204" pitchFamily="34" charset="0"/>
              </a:rPr>
              <a:t>(4), pp. 329-342.</a:t>
            </a:r>
          </a:p>
          <a:p>
            <a:endParaRPr lang="en-US" dirty="0"/>
          </a:p>
        </p:txBody>
      </p:sp>
    </p:spTree>
    <p:extLst>
      <p:ext uri="{BB962C8B-B14F-4D97-AF65-F5344CB8AC3E}">
        <p14:creationId xmlns:p14="http://schemas.microsoft.com/office/powerpoint/2010/main" val="1931322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2401</Words>
  <Application>Microsoft Macintosh PowerPoint</Application>
  <PresentationFormat>Widescreen</PresentationFormat>
  <Paragraphs>196</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Century Gothic</vt:lpstr>
      <vt:lpstr>Garamond</vt:lpstr>
      <vt:lpstr>Symbol</vt:lpstr>
      <vt:lpstr>Times New Roman</vt:lpstr>
      <vt:lpstr>Savon</vt:lpstr>
      <vt:lpstr>Unit of work By Katie James : 2020086</vt:lpstr>
      <vt:lpstr>Aim of presentation </vt:lpstr>
      <vt:lpstr>Use of school Grounds </vt:lpstr>
      <vt:lpstr>Outdoor Adventure in the Curriculum </vt:lpstr>
      <vt:lpstr>Cross  Curricular Links </vt:lpstr>
      <vt:lpstr>Literacy, Numeracy and ICT skills</vt:lpstr>
      <vt:lpstr>Unit of work- week 1&amp;2 – team building </vt:lpstr>
      <vt:lpstr>Weeks 3&amp;4- shelter building &amp; fire building</vt:lpstr>
      <vt:lpstr>Weeks 5 &amp; 6 – compass using and star relay </vt:lpstr>
      <vt:lpstr>ANY QUESTIONS !!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of work By Katie James : 2020086</dc:title>
  <dc:creator>Katie Louise James (2020086)</dc:creator>
  <cp:lastModifiedBy>Katie Louise James (2020086)</cp:lastModifiedBy>
  <cp:revision>1</cp:revision>
  <dcterms:created xsi:type="dcterms:W3CDTF">2022-01-12T08:40:41Z</dcterms:created>
  <dcterms:modified xsi:type="dcterms:W3CDTF">2022-01-12T08:44:08Z</dcterms:modified>
</cp:coreProperties>
</file>