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sldIdLst>
    <p:sldId id="256" r:id="rId2"/>
    <p:sldId id="257" r:id="rId3"/>
    <p:sldId id="258" r:id="rId4"/>
    <p:sldId id="270" r:id="rId5"/>
    <p:sldId id="260" r:id="rId6"/>
    <p:sldId id="261" r:id="rId7"/>
    <p:sldId id="262" r:id="rId8"/>
    <p:sldId id="266" r:id="rId9"/>
    <p:sldId id="265" r:id="rId10"/>
    <p:sldId id="263" r:id="rId11"/>
    <p:sldId id="267" r:id="rId12"/>
    <p:sldId id="271" r:id="rId13"/>
    <p:sldId id="272" r:id="rId14"/>
    <p:sldId id="268" r:id="rId15"/>
    <p:sldId id="269" r:id="rId16"/>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69" d="100"/>
          <a:sy n="69" d="100"/>
        </p:scale>
        <p:origin x="-14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interSettings" Target="printerSettings/printerSettings1.bin"/><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15179CF0-6378-D349-90C1-6098F535BAB0}"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C868C1F4-CB4D-3246-84BD-68A483D118B9}" type="datetimeFigureOut">
              <a:rPr lang="en-GB" smtClean="0"/>
              <a:pPr/>
              <a:t>10/22/12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8C1F4-CB4D-3246-84BD-68A483D118B9}" type="datetimeFigureOut">
              <a:rPr lang="en-GB" smtClean="0"/>
              <a:pPr/>
              <a:t>10/22/12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868C1F4-CB4D-3246-84BD-68A483D118B9}" type="datetimeFigureOut">
              <a:rPr lang="en-GB" smtClean="0"/>
              <a:pPr/>
              <a:t>10/22/12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179CF0-6378-D349-90C1-6098F535BA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C868C1F4-CB4D-3246-84BD-68A483D118B9}" type="datetimeFigureOut">
              <a:rPr lang="en-GB" smtClean="0"/>
              <a:pPr/>
              <a:t>10/22/12</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15179CF0-6378-D349-90C1-6098F535BAB0}"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png"/><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1" Type="http://schemas.openxmlformats.org/officeDocument/2006/relationships/slideLayout" Target="../slideLayouts/slideLayout8.xml"/><Relationship Id="rId2"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Fast and the Fusion</a:t>
            </a:r>
            <a:endParaRPr lang="en-GB" dirty="0"/>
          </a:p>
        </p:txBody>
      </p:sp>
      <p:sp>
        <p:nvSpPr>
          <p:cNvPr id="3" name="Subtitle 2"/>
          <p:cNvSpPr>
            <a:spLocks noGrp="1"/>
          </p:cNvSpPr>
          <p:nvPr>
            <p:ph type="subTitle" idx="1"/>
          </p:nvPr>
        </p:nvSpPr>
        <p:spPr/>
        <p:txBody>
          <a:bodyPr/>
          <a:lstStyle/>
          <a:p>
            <a:r>
              <a:rPr lang="en-GB" sz="2400" dirty="0" smtClean="0"/>
              <a:t>Class, Colonialism and the Remaking of </a:t>
            </a:r>
            <a:r>
              <a:rPr lang="en-GB" sz="2400" i="1" dirty="0" smtClean="0"/>
              <a:t>Comida Típica</a:t>
            </a:r>
            <a:r>
              <a:rPr lang="en-GB" sz="2400" dirty="0" smtClean="0"/>
              <a:t> in Highland Ecuador</a:t>
            </a:r>
          </a:p>
          <a:p>
            <a:endParaRPr lang="en-GB" sz="2400" dirty="0" smtClean="0"/>
          </a:p>
          <a:p>
            <a:endParaRPr lang="en-GB" sz="2400" dirty="0" smtClean="0"/>
          </a:p>
          <a:p>
            <a:pPr algn="r">
              <a:spcBef>
                <a:spcPts val="800"/>
              </a:spcBef>
            </a:pPr>
            <a:r>
              <a:rPr lang="en-GB" sz="2000" dirty="0" smtClean="0"/>
              <a:t>Emma-Jayne Abbots</a:t>
            </a:r>
          </a:p>
          <a:p>
            <a:pPr algn="r">
              <a:spcBef>
                <a:spcPts val="800"/>
              </a:spcBef>
            </a:pPr>
            <a:r>
              <a:rPr lang="en-GB" sz="2000" dirty="0" smtClean="0"/>
              <a:t>SOAS Food Studies Centre</a:t>
            </a: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889000"/>
            <a:ext cx="8913813" cy="1397000"/>
          </a:xfrm>
        </p:spPr>
        <p:txBody>
          <a:bodyPr>
            <a:normAutofit/>
          </a:bodyPr>
          <a:lstStyle/>
          <a:p>
            <a:r>
              <a:rPr lang="en-GB" dirty="0" smtClean="0"/>
              <a:t>The Valorisation of the </a:t>
            </a:r>
            <a:r>
              <a:rPr lang="en-GB" dirty="0" err="1" smtClean="0"/>
              <a:t>Cañari</a:t>
            </a:r>
            <a:r>
              <a:rPr lang="en-GB" dirty="0" smtClean="0"/>
              <a:t> Past</a:t>
            </a:r>
            <a:endParaRPr lang="en-GB" dirty="0"/>
          </a:p>
        </p:txBody>
      </p:sp>
      <p:sp>
        <p:nvSpPr>
          <p:cNvPr id="3" name="Content Placeholder 2"/>
          <p:cNvSpPr>
            <a:spLocks noGrp="1"/>
          </p:cNvSpPr>
          <p:nvPr>
            <p:ph idx="1"/>
          </p:nvPr>
        </p:nvSpPr>
        <p:spPr/>
        <p:txBody>
          <a:bodyPr/>
          <a:lstStyle/>
          <a:p>
            <a:pPr>
              <a:buNone/>
            </a:pPr>
            <a:r>
              <a:rPr lang="en-GB" sz="2400" dirty="0" smtClean="0"/>
              <a:t> “These are our traditional foods….the Incas were here, but not for very long. Before the area – all of </a:t>
            </a:r>
            <a:r>
              <a:rPr lang="en-GB" sz="2400" dirty="0" err="1" smtClean="0"/>
              <a:t>Sígsig</a:t>
            </a:r>
            <a:r>
              <a:rPr lang="en-GB" sz="2400" dirty="0" smtClean="0"/>
              <a:t> canton – was </a:t>
            </a:r>
            <a:r>
              <a:rPr lang="en-GB" sz="2400" dirty="0" err="1" smtClean="0"/>
              <a:t>Cañari</a:t>
            </a:r>
            <a:r>
              <a:rPr lang="en-GB" sz="2400" dirty="0" smtClean="0"/>
              <a:t>, and it is our </a:t>
            </a:r>
            <a:r>
              <a:rPr lang="en-GB" sz="2400" dirty="0" err="1" smtClean="0"/>
              <a:t>Cañari</a:t>
            </a:r>
            <a:r>
              <a:rPr lang="en-GB" sz="2400" dirty="0" smtClean="0"/>
              <a:t> traditions and </a:t>
            </a:r>
            <a:r>
              <a:rPr lang="en-GB" sz="2400" dirty="0" err="1" smtClean="0"/>
              <a:t>Cañari</a:t>
            </a:r>
            <a:r>
              <a:rPr lang="en-GB" sz="2400" dirty="0" smtClean="0"/>
              <a:t> foods that live on today. The </a:t>
            </a:r>
            <a:r>
              <a:rPr lang="en-GB" sz="2400" i="1" dirty="0" smtClean="0"/>
              <a:t>mestizo</a:t>
            </a:r>
            <a:r>
              <a:rPr lang="en-GB" sz="2400" dirty="0" smtClean="0"/>
              <a:t> town of Jima has </a:t>
            </a:r>
            <a:r>
              <a:rPr lang="en-GB" sz="2400" dirty="0" err="1" smtClean="0"/>
              <a:t>Cañari</a:t>
            </a:r>
            <a:r>
              <a:rPr lang="en-GB" sz="2400" dirty="0" smtClean="0"/>
              <a:t> origins and traditions, and </a:t>
            </a:r>
            <a:r>
              <a:rPr lang="en-GB" sz="2400" i="1" dirty="0" smtClean="0"/>
              <a:t>this</a:t>
            </a:r>
            <a:r>
              <a:rPr lang="en-GB" sz="2400" dirty="0" smtClean="0"/>
              <a:t> gives us our culture.” (Jorge)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descr="61510033"/>
          <p:cNvPicPr>
            <a:picLocks noChangeAspect="1" noChangeArrowheads="1"/>
          </p:cNvPicPr>
          <p:nvPr/>
        </p:nvPicPr>
        <p:blipFill>
          <a:blip r:embed="rId2"/>
          <a:srcRect/>
          <a:stretch>
            <a:fillRect/>
          </a:stretch>
        </p:blipFill>
        <p:spPr bwMode="auto">
          <a:xfrm>
            <a:off x="780143" y="1995714"/>
            <a:ext cx="7944757" cy="4485595"/>
          </a:xfrm>
          <a:prstGeom prst="rect">
            <a:avLst/>
          </a:prstGeom>
          <a:noFill/>
        </p:spPr>
      </p:pic>
      <p:sp>
        <p:nvSpPr>
          <p:cNvPr id="7" name="Content Placeholder 6"/>
          <p:cNvSpPr>
            <a:spLocks noGrp="1"/>
          </p:cNvSpPr>
          <p:nvPr>
            <p:ph idx="1"/>
          </p:nvPr>
        </p:nvSpPr>
        <p:spPr>
          <a:xfrm>
            <a:off x="780143" y="635000"/>
            <a:ext cx="7944757" cy="2086429"/>
          </a:xfrm>
        </p:spPr>
        <p:txBody>
          <a:bodyPr/>
          <a:lstStyle/>
          <a:p>
            <a:pPr>
              <a:buNone/>
            </a:pPr>
            <a:r>
              <a:rPr lang="en-GB" dirty="0" smtClean="0"/>
              <a:t>    We have delicious local </a:t>
            </a:r>
            <a:r>
              <a:rPr lang="en-GB" i="1" dirty="0" smtClean="0"/>
              <a:t>cuy</a:t>
            </a:r>
            <a:r>
              <a:rPr lang="en-GB" dirty="0" smtClean="0"/>
              <a:t> here, fed on local grass. Our </a:t>
            </a:r>
            <a:r>
              <a:rPr lang="en-GB" i="1" dirty="0" smtClean="0"/>
              <a:t>cuy</a:t>
            </a:r>
            <a:r>
              <a:rPr lang="en-GB" dirty="0" smtClean="0"/>
              <a:t> is the healthiest, most natural and the tastiest. It’s fed on local grass for a delicious flavour.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p:nvPr/>
        </p:nvPicPr>
        <p:blipFill>
          <a:blip r:embed="rId2"/>
          <a:srcRect/>
          <a:stretch>
            <a:fillRect/>
          </a:stretch>
        </p:blipFill>
        <p:spPr bwMode="auto">
          <a:xfrm>
            <a:off x="743686" y="1135383"/>
            <a:ext cx="7375763" cy="481391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srcRect/>
          <a:stretch>
            <a:fillRect/>
          </a:stretch>
        </p:blipFill>
        <p:spPr bwMode="auto">
          <a:xfrm>
            <a:off x="334238" y="643467"/>
            <a:ext cx="4542562" cy="5032873"/>
          </a:xfrm>
          <a:prstGeom prst="rect">
            <a:avLst/>
          </a:prstGeom>
          <a:noFill/>
          <a:ln w="9525">
            <a:noFill/>
            <a:miter lim="800000"/>
            <a:headEnd/>
            <a:tailEnd/>
          </a:ln>
          <a:effectLst/>
        </p:spPr>
      </p:pic>
      <p:pic>
        <p:nvPicPr>
          <p:cNvPr id="4" name="Picture 3"/>
          <p:cNvPicPr>
            <a:picLocks noChangeAspect="1" noChangeArrowheads="1"/>
          </p:cNvPicPr>
          <p:nvPr/>
        </p:nvPicPr>
        <p:blipFill>
          <a:blip r:embed="rId3"/>
          <a:srcRect/>
          <a:stretch>
            <a:fillRect/>
          </a:stretch>
        </p:blipFill>
        <p:spPr bwMode="auto">
          <a:xfrm>
            <a:off x="5447765" y="1185333"/>
            <a:ext cx="3425302" cy="407291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a:xfrm>
            <a:off x="0" y="762000"/>
            <a:ext cx="8915400" cy="1277112"/>
          </a:xfrm>
        </p:spPr>
        <p:txBody>
          <a:bodyPr>
            <a:normAutofit/>
          </a:bodyPr>
          <a:lstStyle/>
          <a:p>
            <a:r>
              <a:rPr lang="en-GB" dirty="0" smtClean="0"/>
              <a:t>Expatriate Dreams and Cuencano Realities</a:t>
            </a:r>
            <a:endParaRPr lang="en-GB" dirty="0"/>
          </a:p>
        </p:txBody>
      </p:sp>
      <p:sp>
        <p:nvSpPr>
          <p:cNvPr id="3" name="Content Placeholder 2"/>
          <p:cNvSpPr>
            <a:spLocks noGrp="1"/>
          </p:cNvSpPr>
          <p:nvPr>
            <p:ph type="body" sz="half" idx="2"/>
          </p:nvPr>
        </p:nvSpPr>
        <p:spPr/>
        <p:txBody>
          <a:bodyPr/>
          <a:lstStyle/>
          <a:p>
            <a:r>
              <a:rPr lang="en-GB" dirty="0" smtClean="0"/>
              <a:t>“live a simple life, away from all those industrialised food chains.”</a:t>
            </a:r>
          </a:p>
          <a:p>
            <a:r>
              <a:rPr lang="en-GB" dirty="0" smtClean="0"/>
              <a:t>“like living in the 1950s in the USA”</a:t>
            </a:r>
          </a:p>
          <a:p>
            <a:r>
              <a:rPr lang="en-GB" dirty="0" smtClean="0"/>
              <a:t>“I can’t help but think that we export the worst of American culture to these countries – it’s embarrassing!”</a:t>
            </a:r>
            <a:endParaRPr lang="en-GB" dirty="0"/>
          </a:p>
        </p:txBody>
      </p:sp>
      <p:pic>
        <p:nvPicPr>
          <p:cNvPr id="7" name="Picture Placeholder 6"/>
          <p:cNvPicPr>
            <a:picLocks noGrp="1"/>
          </p:cNvPicPr>
          <p:nvPr>
            <p:ph type="pic" idx="1"/>
          </p:nvPr>
        </p:nvPicPr>
        <p:blipFill>
          <a:blip r:embed="rId2"/>
          <a:srcRect t="-31828" b="-31828"/>
          <a:stretch>
            <a:fillRect/>
          </a:stretch>
        </p:blipFill>
        <p:spPr bwMode="auto">
          <a:xfrm>
            <a:off x="5486400" y="2039112"/>
            <a:ext cx="3427413" cy="420624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Grammar of Fast Food</a:t>
            </a:r>
            <a:endParaRPr lang="en-GB" dirty="0"/>
          </a:p>
        </p:txBody>
      </p:sp>
      <p:sp>
        <p:nvSpPr>
          <p:cNvPr id="3" name="Content Placeholder 2"/>
          <p:cNvSpPr>
            <a:spLocks noGrp="1"/>
          </p:cNvSpPr>
          <p:nvPr>
            <p:ph idx="1"/>
          </p:nvPr>
        </p:nvSpPr>
        <p:spPr>
          <a:xfrm>
            <a:off x="1114424" y="2304144"/>
            <a:ext cx="7610476" cy="3519714"/>
          </a:xfrm>
        </p:spPr>
        <p:txBody>
          <a:bodyPr>
            <a:normAutofit lnSpcReduction="10000"/>
          </a:bodyPr>
          <a:lstStyle/>
          <a:p>
            <a:r>
              <a:rPr lang="en-GB" sz="2400" dirty="0" smtClean="0"/>
              <a:t>“Why shouldn’t we have them; everybody else has”</a:t>
            </a:r>
          </a:p>
          <a:p>
            <a:r>
              <a:rPr lang="en-GB" sz="2400" dirty="0" smtClean="0"/>
              <a:t>“Our traditions, our food is very strong – they [KFC] are having to adapt to us!” (Rafe)</a:t>
            </a:r>
          </a:p>
          <a:p>
            <a:r>
              <a:rPr lang="en-GB" sz="2400" dirty="0" smtClean="0"/>
              <a:t>“You have your chicken pieces, and you’ve also got potatoes, and rice and menestra too – if you go to </a:t>
            </a:r>
            <a:r>
              <a:rPr lang="en-GB" sz="2400" dirty="0" err="1" smtClean="0"/>
              <a:t>Raymipampa</a:t>
            </a:r>
            <a:r>
              <a:rPr lang="en-GB" sz="2400" dirty="0" smtClean="0"/>
              <a:t> or Los </a:t>
            </a:r>
            <a:r>
              <a:rPr lang="en-GB" sz="2400" dirty="0" err="1" smtClean="0"/>
              <a:t>Canibales</a:t>
            </a:r>
            <a:r>
              <a:rPr lang="en-GB" sz="2400" dirty="0" smtClean="0"/>
              <a:t>,  you’ll get exactly the same” (Rafe)</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4424" y="1088571"/>
            <a:ext cx="7610476" cy="4898572"/>
          </a:xfrm>
        </p:spPr>
        <p:txBody>
          <a:bodyPr>
            <a:normAutofit fontScale="92500"/>
          </a:bodyPr>
          <a:lstStyle/>
          <a:p>
            <a:r>
              <a:rPr lang="en-GB" sz="2400" dirty="0" smtClean="0"/>
              <a:t>“The Spanish took many things out of this country, many things – potatoes maize, and fruit, pineapple, papaya and bananas. They brought in white rice. White rice used to be called rice of the castle, because castles were the only place it went to. Only the Spanish could eat it. The Indians didn’t eat white rice. It was a rich man’s food; now, now we all eat it.” (Marcelo) </a:t>
            </a:r>
          </a:p>
          <a:p>
            <a:r>
              <a:rPr lang="en-GB" sz="2400" dirty="0" smtClean="0"/>
              <a:t>“When the Spanish came they ate these foods, and the indigenous people saw the Spanish people eating it and wanted to too, so they started eating it and it became typical of our food.” (Marco)</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Food of our Ancestors”</a:t>
            </a:r>
            <a:endParaRPr lang="en-GB" dirty="0"/>
          </a:p>
        </p:txBody>
      </p:sp>
      <p:sp>
        <p:nvSpPr>
          <p:cNvPr id="3" name="Content Placeholder 2"/>
          <p:cNvSpPr>
            <a:spLocks noGrp="1"/>
          </p:cNvSpPr>
          <p:nvPr>
            <p:ph idx="1"/>
          </p:nvPr>
        </p:nvSpPr>
        <p:spPr/>
        <p:txBody>
          <a:bodyPr>
            <a:normAutofit/>
          </a:bodyPr>
          <a:lstStyle/>
          <a:p>
            <a:r>
              <a:rPr lang="en-GB" sz="2400" dirty="0" smtClean="0"/>
              <a:t>In four to five generations, we will be the ancestors, and we’re eating hamburgers, so of course hamburgers could be </a:t>
            </a:r>
            <a:r>
              <a:rPr lang="en-GB" sz="2400" i="1" dirty="0" smtClean="0"/>
              <a:t>comida típica</a:t>
            </a:r>
            <a:r>
              <a:rPr lang="en-GB" sz="2400" dirty="0" smtClean="0"/>
              <a:t>. (Carlos)</a:t>
            </a:r>
          </a:p>
          <a:p>
            <a:r>
              <a:rPr lang="en-GB" sz="2400" dirty="0" smtClean="0"/>
              <a:t>Hamburgers are made with local ingredients now, local sauces and served with local dishes, and this keeps traditions alive; it’s a mixing. (Jenny)</a:t>
            </a:r>
          </a:p>
          <a:p>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a:xfrm>
            <a:off x="0" y="616857"/>
            <a:ext cx="8913813" cy="1421399"/>
          </a:xfrm>
        </p:spPr>
        <p:txBody>
          <a:bodyPr>
            <a:normAutofit/>
          </a:bodyPr>
          <a:lstStyle/>
          <a:p>
            <a:r>
              <a:rPr lang="en-GB" dirty="0" smtClean="0"/>
              <a:t>Keeping Fast Food and </a:t>
            </a:r>
            <a:r>
              <a:rPr lang="en-GB" i="1" dirty="0" smtClean="0"/>
              <a:t>Comida Típica</a:t>
            </a:r>
            <a:r>
              <a:rPr lang="en-GB" dirty="0" smtClean="0"/>
              <a:t> Distinct</a:t>
            </a:r>
            <a:endParaRPr lang="en-GB" dirty="0"/>
          </a:p>
        </p:txBody>
      </p:sp>
      <p:sp>
        <p:nvSpPr>
          <p:cNvPr id="3" name="Content Placeholder 2"/>
          <p:cNvSpPr>
            <a:spLocks noGrp="1"/>
          </p:cNvSpPr>
          <p:nvPr>
            <p:ph idx="1"/>
          </p:nvPr>
        </p:nvSpPr>
        <p:spPr/>
        <p:txBody>
          <a:bodyPr>
            <a:normAutofit/>
          </a:bodyPr>
          <a:lstStyle/>
          <a:p>
            <a:r>
              <a:rPr lang="en-GB" sz="2400" dirty="0" smtClean="0"/>
              <a:t>“Fast food helps us protect our traditions, because it makes us more aware of them; it highlights them.” (Sara)</a:t>
            </a:r>
          </a:p>
          <a:p>
            <a:r>
              <a:rPr lang="en-GB" sz="2400" dirty="0" smtClean="0"/>
              <a:t> “I may be here with my laptop and modern clothes and go to Burger King, but I will still teach my children our traditions – my daughters will still know how to cook </a:t>
            </a:r>
            <a:r>
              <a:rPr lang="en-GB" sz="2400" i="1" dirty="0" smtClean="0"/>
              <a:t>cuy</a:t>
            </a:r>
            <a:r>
              <a:rPr lang="en-GB" sz="2400" dirty="0" smtClean="0"/>
              <a:t>.” (Victoria)</a:t>
            </a:r>
          </a:p>
          <a:p>
            <a:endParaRPr lang="en-GB"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889001"/>
            <a:ext cx="8913813" cy="1451428"/>
          </a:xfrm>
        </p:spPr>
        <p:txBody>
          <a:bodyPr>
            <a:normAutofit/>
          </a:bodyPr>
          <a:lstStyle/>
          <a:p>
            <a:r>
              <a:rPr lang="en-GB" dirty="0" smtClean="0"/>
              <a:t>“Checking out the </a:t>
            </a:r>
            <a:r>
              <a:rPr lang="en-GB" i="1" dirty="0" smtClean="0"/>
              <a:t>Comida Típica </a:t>
            </a:r>
            <a:r>
              <a:rPr lang="en-GB" dirty="0" smtClean="0"/>
              <a:t>Scene</a:t>
            </a:r>
            <a:r>
              <a:rPr lang="en-GB" i="1" dirty="0" smtClean="0"/>
              <a:t>”</a:t>
            </a:r>
            <a:r>
              <a:rPr lang="en-GB" dirty="0" smtClean="0"/>
              <a:t> </a:t>
            </a:r>
            <a:endParaRPr lang="en-GB" dirty="0"/>
          </a:p>
        </p:txBody>
      </p:sp>
      <p:sp>
        <p:nvSpPr>
          <p:cNvPr id="3" name="Content Placeholder 2"/>
          <p:cNvSpPr>
            <a:spLocks noGrp="1"/>
          </p:cNvSpPr>
          <p:nvPr>
            <p:ph idx="1"/>
          </p:nvPr>
        </p:nvSpPr>
        <p:spPr/>
        <p:txBody>
          <a:bodyPr/>
          <a:lstStyle/>
          <a:p>
            <a:r>
              <a:rPr lang="en-GB" dirty="0" smtClean="0"/>
              <a:t>You should see the desserts there, they’re just like you would get in San Francisco.” (Alan)</a:t>
            </a:r>
            <a:endParaRPr lang="en-GB" dirty="0"/>
          </a:p>
        </p:txBody>
      </p:sp>
      <p:pic>
        <p:nvPicPr>
          <p:cNvPr id="4" name="Picture 3"/>
          <p:cNvPicPr>
            <a:picLocks noChangeAspect="1"/>
          </p:cNvPicPr>
          <p:nvPr/>
        </p:nvPicPr>
        <p:blipFill>
          <a:blip r:embed="rId2"/>
          <a:stretch>
            <a:fillRect/>
          </a:stretch>
        </p:blipFill>
        <p:spPr>
          <a:xfrm>
            <a:off x="303725" y="3468945"/>
            <a:ext cx="4064000" cy="3048000"/>
          </a:xfrm>
          <a:prstGeom prst="rect">
            <a:avLst/>
          </a:prstGeom>
        </p:spPr>
      </p:pic>
      <p:pic>
        <p:nvPicPr>
          <p:cNvPr id="26626" name="Picture 2" descr="image"/>
          <p:cNvPicPr>
            <a:picLocks noChangeAspect="1" noChangeArrowheads="1"/>
          </p:cNvPicPr>
          <p:nvPr/>
        </p:nvPicPr>
        <p:blipFill>
          <a:blip r:embed="rId3"/>
          <a:srcRect/>
          <a:stretch>
            <a:fillRect/>
          </a:stretch>
        </p:blipFill>
        <p:spPr bwMode="auto">
          <a:xfrm>
            <a:off x="4656853" y="3468945"/>
            <a:ext cx="4068047" cy="3047999"/>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smtClean="0"/>
              <a:t>Chola Cuencana</a:t>
            </a:r>
            <a:endParaRPr lang="en-GB" i="1" dirty="0"/>
          </a:p>
        </p:txBody>
      </p:sp>
      <p:pic>
        <p:nvPicPr>
          <p:cNvPr id="5" name="Picture 4"/>
          <p:cNvPicPr>
            <a:picLocks noChangeAspect="1"/>
          </p:cNvPicPr>
          <p:nvPr/>
        </p:nvPicPr>
        <p:blipFill>
          <a:blip r:embed="rId2"/>
          <a:stretch>
            <a:fillRect/>
          </a:stretch>
        </p:blipFill>
        <p:spPr>
          <a:xfrm>
            <a:off x="1638282" y="2539830"/>
            <a:ext cx="5338218" cy="355208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4281714" y="527277"/>
            <a:ext cx="4366079" cy="2463800"/>
          </a:xfrm>
          <a:prstGeom prst="rect">
            <a:avLst/>
          </a:prstGeom>
        </p:spPr>
      </p:pic>
      <p:pic>
        <p:nvPicPr>
          <p:cNvPr id="10" name="Picture 9"/>
          <p:cNvPicPr>
            <a:picLocks noChangeAspect="1"/>
          </p:cNvPicPr>
          <p:nvPr/>
        </p:nvPicPr>
        <p:blipFill>
          <a:blip r:embed="rId3"/>
          <a:stretch>
            <a:fillRect/>
          </a:stretch>
        </p:blipFill>
        <p:spPr>
          <a:xfrm>
            <a:off x="677636" y="705077"/>
            <a:ext cx="3048000" cy="2286000"/>
          </a:xfrm>
          <a:prstGeom prst="rect">
            <a:avLst/>
          </a:prstGeom>
        </p:spPr>
      </p:pic>
      <p:pic>
        <p:nvPicPr>
          <p:cNvPr id="11" name="Picture 10"/>
          <p:cNvPicPr>
            <a:picLocks noChangeAspect="1"/>
          </p:cNvPicPr>
          <p:nvPr/>
        </p:nvPicPr>
        <p:blipFill>
          <a:blip r:embed="rId4"/>
          <a:stretch>
            <a:fillRect/>
          </a:stretch>
        </p:blipFill>
        <p:spPr>
          <a:xfrm>
            <a:off x="5086350" y="3267527"/>
            <a:ext cx="3839936" cy="2937329"/>
          </a:xfrm>
          <a:prstGeom prst="rect">
            <a:avLst/>
          </a:prstGeom>
        </p:spPr>
      </p:pic>
      <p:pic>
        <p:nvPicPr>
          <p:cNvPr id="12" name="Picture 11"/>
          <p:cNvPicPr>
            <a:picLocks noChangeAspect="1"/>
          </p:cNvPicPr>
          <p:nvPr/>
        </p:nvPicPr>
        <p:blipFill>
          <a:blip r:embed="rId5"/>
          <a:stretch>
            <a:fillRect/>
          </a:stretch>
        </p:blipFill>
        <p:spPr>
          <a:xfrm>
            <a:off x="925286" y="3267528"/>
            <a:ext cx="3683000" cy="2937328"/>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0" y="762000"/>
            <a:ext cx="8913813" cy="1276256"/>
          </a:xfrm>
        </p:spPr>
        <p:txBody>
          <a:bodyPr/>
          <a:lstStyle/>
          <a:p>
            <a:r>
              <a:rPr lang="en-GB" dirty="0" smtClean="0"/>
              <a:t>The Grammar of Elegant Dining</a:t>
            </a:r>
            <a:endParaRPr lang="en-GB" dirty="0"/>
          </a:p>
        </p:txBody>
      </p:sp>
      <p:sp>
        <p:nvSpPr>
          <p:cNvPr id="5" name="Content Placeholder 4"/>
          <p:cNvSpPr>
            <a:spLocks noGrp="1"/>
          </p:cNvSpPr>
          <p:nvPr>
            <p:ph idx="1"/>
          </p:nvPr>
        </p:nvSpPr>
        <p:spPr>
          <a:xfrm>
            <a:off x="1114424" y="2322286"/>
            <a:ext cx="7610476" cy="3944043"/>
          </a:xfrm>
        </p:spPr>
        <p:txBody>
          <a:bodyPr>
            <a:normAutofit lnSpcReduction="10000"/>
          </a:bodyPr>
          <a:lstStyle/>
          <a:p>
            <a:r>
              <a:rPr lang="en-GB" dirty="0" smtClean="0"/>
              <a:t>“Now, that’s what I call a civilised meal!..... good </a:t>
            </a:r>
            <a:r>
              <a:rPr lang="en-GB" i="1" dirty="0" err="1" smtClean="0"/>
              <a:t>entres</a:t>
            </a:r>
            <a:r>
              <a:rPr lang="en-GB" dirty="0" smtClean="0"/>
              <a:t>, the bread with the dips and relishes, a nice main course with well cooked meat and tasty sauces, a nice beautifully presented desert, wine and good service.” (Phil) </a:t>
            </a:r>
          </a:p>
          <a:p>
            <a:r>
              <a:rPr lang="en-GB" dirty="0" smtClean="0"/>
              <a:t>“Now this is what I call fine dining! The presentation of the food, it’s so elegant and nicely presented, nicely laid out….all those platefuls of rice – I don’t know how they eat all those </a:t>
            </a:r>
            <a:r>
              <a:rPr lang="en-GB" dirty="0" err="1" smtClean="0"/>
              <a:t>carbs</a:t>
            </a:r>
            <a:r>
              <a:rPr lang="en-GB" dirty="0" smtClean="0"/>
              <a:t> – and meat with bones in – and don’t even get me started on the chicken feet, </a:t>
            </a:r>
            <a:r>
              <a:rPr lang="en-GB" dirty="0" err="1" smtClean="0"/>
              <a:t>urgh</a:t>
            </a:r>
            <a:r>
              <a:rPr lang="en-GB" dirty="0" smtClean="0"/>
              <a:t>! It’s the one thing I haven’t gotten used to here yet, the bones.” (Bob)</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598714"/>
            <a:ext cx="8913813" cy="1070429"/>
          </a:xfrm>
        </p:spPr>
        <p:txBody>
          <a:bodyPr>
            <a:normAutofit fontScale="90000"/>
          </a:bodyPr>
          <a:lstStyle/>
          <a:p>
            <a:r>
              <a:rPr lang="en-GB" dirty="0" smtClean="0"/>
              <a:t>Valorising through US service standards</a:t>
            </a:r>
            <a:endParaRPr lang="en-GB" dirty="0"/>
          </a:p>
        </p:txBody>
      </p:sp>
      <p:sp>
        <p:nvSpPr>
          <p:cNvPr id="3" name="Content Placeholder 2"/>
          <p:cNvSpPr>
            <a:spLocks noGrp="1"/>
          </p:cNvSpPr>
          <p:nvPr>
            <p:ph idx="1"/>
          </p:nvPr>
        </p:nvSpPr>
        <p:spPr>
          <a:xfrm>
            <a:off x="1114424" y="2032000"/>
            <a:ext cx="7610476" cy="4234329"/>
          </a:xfrm>
        </p:spPr>
        <p:txBody>
          <a:bodyPr>
            <a:normAutofit/>
          </a:bodyPr>
          <a:lstStyle/>
          <a:p>
            <a:r>
              <a:rPr lang="en-GB" dirty="0" smtClean="0"/>
              <a:t> “He knows about good food and good service, and you can’t get that combination in this country. They don’t understand service. But he just does it right, he could be a case study for a MBA programme.” (Billy) </a:t>
            </a:r>
          </a:p>
          <a:p>
            <a:r>
              <a:rPr lang="en-GB" dirty="0" smtClean="0"/>
              <a:t> “I had this great soup and main course, and man, I’m full after that, and I don’t want any dessert, but he [the chef-owner] says you must try this and he brings me out this great big dessert, and so after all of that I order a cappuccino, and this massive coffee comes out. He knows how to do it right – he’d do well in Chicago, or New York, that restaurant is good enough to do well in the cities, or the </a:t>
            </a:r>
            <a:r>
              <a:rPr lang="en-GB" dirty="0" err="1" smtClean="0"/>
              <a:t>burbs</a:t>
            </a:r>
            <a:r>
              <a:rPr lang="en-GB" dirty="0" smtClean="0"/>
              <a:t> back home.” (Chuck) </a:t>
            </a:r>
          </a:p>
          <a:p>
            <a:endParaRPr lang="en-GB" dirty="0"/>
          </a:p>
        </p:txBody>
      </p:sp>
    </p:spTree>
  </p:cSld>
  <p:clrMapOvr>
    <a:masterClrMapping/>
  </p:clrMapOvr>
</p:sld>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333333"/>
      </a:dk2>
      <a:lt2>
        <a:srgbClr val="BBC0AC"/>
      </a:lt2>
      <a:accent1>
        <a:srgbClr val="A2C816"/>
      </a:accent1>
      <a:accent2>
        <a:srgbClr val="E07602"/>
      </a:accent2>
      <a:accent3>
        <a:srgbClr val="E4C402"/>
      </a:accent3>
      <a:accent4>
        <a:srgbClr val="7DC1EF"/>
      </a:accent4>
      <a:accent5>
        <a:srgbClr val="21449B"/>
      </a:accent5>
      <a:accent6>
        <a:srgbClr val="A2B170"/>
      </a:accent6>
      <a:hlink>
        <a:srgbClr val="8DA440"/>
      </a:hlink>
      <a:folHlink>
        <a:srgbClr val="4C4F3F"/>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78</TotalTime>
  <Words>864</Words>
  <Application>Microsoft Macintosh PowerPoint</Application>
  <PresentationFormat>On-screen Show (4:3)</PresentationFormat>
  <Paragraphs>34</Paragraphs>
  <Slides>15</Slides>
  <Notes>0</Notes>
  <HiddenSlides>0</HiddenSlides>
  <MMClips>0</MMClips>
  <ScaleCrop>false</ScaleCrop>
  <HeadingPairs>
    <vt:vector size="4" baseType="variant">
      <vt:variant>
        <vt:lpstr>Design Template</vt:lpstr>
      </vt:variant>
      <vt:variant>
        <vt:i4>1</vt:i4>
      </vt:variant>
      <vt:variant>
        <vt:lpstr>Slide Titles</vt:lpstr>
      </vt:variant>
      <vt:variant>
        <vt:i4>15</vt:i4>
      </vt:variant>
    </vt:vector>
  </HeadingPairs>
  <TitlesOfParts>
    <vt:vector size="16" baseType="lpstr">
      <vt:lpstr>Perspective</vt:lpstr>
      <vt:lpstr>The Fast and the Fusion</vt:lpstr>
      <vt:lpstr>The Valorisation of the Cañari Past</vt:lpstr>
      <vt:lpstr>Slide 3</vt:lpstr>
      <vt:lpstr>Slide 4</vt:lpstr>
      <vt:lpstr>Slide 5</vt:lpstr>
      <vt:lpstr>Expatriate Dreams and Cuencano Realities</vt:lpstr>
      <vt:lpstr>The Grammar of Fast Food</vt:lpstr>
      <vt:lpstr>Slide 8</vt:lpstr>
      <vt:lpstr>‘The Food of our Ancestors”</vt:lpstr>
      <vt:lpstr>Keeping Fast Food and Comida Típica Distinct</vt:lpstr>
      <vt:lpstr>“Checking out the Comida Típica Scene” </vt:lpstr>
      <vt:lpstr>Chola Cuencana</vt:lpstr>
      <vt:lpstr>Slide 13</vt:lpstr>
      <vt:lpstr>The Grammar of Elegant Dining</vt:lpstr>
      <vt:lpstr>Valorising through US service standards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Fast and the Fusion</dc:title>
  <dc:creator>Emma-Jayne Abbots</dc:creator>
  <cp:lastModifiedBy>Emma-Jayne Abbots</cp:lastModifiedBy>
  <cp:revision>9</cp:revision>
  <dcterms:created xsi:type="dcterms:W3CDTF">2012-10-22T06:56:31Z</dcterms:created>
  <dcterms:modified xsi:type="dcterms:W3CDTF">2012-10-22T07:28:19Z</dcterms:modified>
</cp:coreProperties>
</file>