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1" r:id="rId4"/>
    <p:sldId id="263" r:id="rId5"/>
    <p:sldId id="267" r:id="rId6"/>
    <p:sldId id="258" r:id="rId7"/>
    <p:sldId id="269" r:id="rId8"/>
    <p:sldId id="270" r:id="rId9"/>
    <p:sldId id="271" r:id="rId10"/>
    <p:sldId id="275" r:id="rId11"/>
    <p:sldId id="276" r:id="rId12"/>
    <p:sldId id="279" r:id="rId13"/>
    <p:sldId id="278" r:id="rId14"/>
    <p:sldId id="280" r:id="rId15"/>
    <p:sldId id="283" r:id="rId16"/>
    <p:sldId id="28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5FF"/>
    <a:srgbClr val="FF89FF"/>
    <a:srgbClr val="B30D9B"/>
    <a:srgbClr val="A51B9E"/>
    <a:srgbClr val="D6EDBD"/>
    <a:srgbClr val="F6EA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82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extLst>
      <p:ext uri="{BB962C8B-B14F-4D97-AF65-F5344CB8AC3E}">
        <p14:creationId xmlns:p14="http://schemas.microsoft.com/office/powerpoint/2010/main" val="257949547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61875962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199369753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20/09/2021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3012572487"/>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a:t>Click to edit Master title style</a:t>
            </a:r>
          </a:p>
        </p:txBody>
      </p:sp>
    </p:spTree>
    <p:extLst>
      <p:ext uri="{BB962C8B-B14F-4D97-AF65-F5344CB8AC3E}">
        <p14:creationId xmlns:p14="http://schemas.microsoft.com/office/powerpoint/2010/main" val="3568193456"/>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3314657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a:p>
        </p:txBody>
      </p:sp>
    </p:spTree>
    <p:extLst>
      <p:ext uri="{BB962C8B-B14F-4D97-AF65-F5344CB8AC3E}">
        <p14:creationId xmlns:p14="http://schemas.microsoft.com/office/powerpoint/2010/main" val="54653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extLst>
      <p:ext uri="{BB962C8B-B14F-4D97-AF65-F5344CB8AC3E}">
        <p14:creationId xmlns:p14="http://schemas.microsoft.com/office/powerpoint/2010/main" val="3590225807"/>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20/09/2021</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extLst>
      <p:ext uri="{BB962C8B-B14F-4D97-AF65-F5344CB8AC3E}">
        <p14:creationId xmlns:p14="http://schemas.microsoft.com/office/powerpoint/2010/main" val="2221414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1510676624"/>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extLst>
      <p:ext uri="{BB962C8B-B14F-4D97-AF65-F5344CB8AC3E}">
        <p14:creationId xmlns:p14="http://schemas.microsoft.com/office/powerpoint/2010/main" val="249980806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20/09/2021</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extLst>
      <p:ext uri="{BB962C8B-B14F-4D97-AF65-F5344CB8AC3E}">
        <p14:creationId xmlns:p14="http://schemas.microsoft.com/office/powerpoint/2010/main" val="13982238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670174"/>
            <a:ext cx="6400800" cy="1752600"/>
          </a:xfrm>
        </p:spPr>
        <p:txBody>
          <a:bodyPr/>
          <a:lstStyle/>
          <a:p>
            <a:r>
              <a:rPr lang="en-GB" dirty="0"/>
              <a:t>HPAH5037; HPAH6037</a:t>
            </a:r>
          </a:p>
          <a:p>
            <a:r>
              <a:rPr lang="en-GB" dirty="0"/>
              <a:t>Tyranny and Debauchery Unchecked</a:t>
            </a:r>
          </a:p>
        </p:txBody>
      </p:sp>
      <p:sp>
        <p:nvSpPr>
          <p:cNvPr id="2" name="Title 1"/>
          <p:cNvSpPr>
            <a:spLocks noGrp="1"/>
          </p:cNvSpPr>
          <p:nvPr>
            <p:ph type="ctrTitle"/>
          </p:nvPr>
        </p:nvSpPr>
        <p:spPr>
          <a:xfrm>
            <a:off x="685800" y="548680"/>
            <a:ext cx="7772400" cy="1512168"/>
          </a:xfrm>
        </p:spPr>
        <p:txBody>
          <a:bodyPr>
            <a:normAutofit fontScale="90000"/>
          </a:bodyPr>
          <a:lstStyle/>
          <a:p>
            <a:r>
              <a:rPr lang="en-GB" dirty="0"/>
              <a:t>Murder, Mayhem and Megalomania: The Life and Times of the Emperor Nero</a:t>
            </a:r>
          </a:p>
        </p:txBody>
      </p:sp>
      <p:pic>
        <p:nvPicPr>
          <p:cNvPr id="5" name="Picture 4"/>
          <p:cNvPicPr>
            <a:picLocks noChangeAspect="1"/>
          </p:cNvPicPr>
          <p:nvPr/>
        </p:nvPicPr>
        <p:blipFill>
          <a:blip r:embed="rId2"/>
          <a:stretch>
            <a:fillRect/>
          </a:stretch>
        </p:blipFill>
        <p:spPr>
          <a:xfrm>
            <a:off x="259624" y="3370973"/>
            <a:ext cx="2448272" cy="3053987"/>
          </a:xfrm>
          <a:prstGeom prst="rect">
            <a:avLst/>
          </a:prstGeom>
        </p:spPr>
      </p:pic>
      <p:pic>
        <p:nvPicPr>
          <p:cNvPr id="6" name="Picture 5"/>
          <p:cNvPicPr>
            <a:picLocks noChangeAspect="1"/>
          </p:cNvPicPr>
          <p:nvPr/>
        </p:nvPicPr>
        <p:blipFill>
          <a:blip r:embed="rId3"/>
          <a:stretch>
            <a:fillRect/>
          </a:stretch>
        </p:blipFill>
        <p:spPr>
          <a:xfrm>
            <a:off x="2812422" y="3346144"/>
            <a:ext cx="1404390" cy="3096344"/>
          </a:xfrm>
          <a:prstGeom prst="rect">
            <a:avLst/>
          </a:prstGeom>
        </p:spPr>
      </p:pic>
      <p:sp>
        <p:nvSpPr>
          <p:cNvPr id="7" name="Rectangle 6"/>
          <p:cNvSpPr/>
          <p:nvPr/>
        </p:nvSpPr>
        <p:spPr>
          <a:xfrm>
            <a:off x="1599692" y="6410979"/>
            <a:ext cx="3744416" cy="276999"/>
          </a:xfrm>
          <a:prstGeom prst="rect">
            <a:avLst/>
          </a:prstGeom>
        </p:spPr>
        <p:txBody>
          <a:bodyPr wrap="square">
            <a:spAutoFit/>
          </a:bodyPr>
          <a:lstStyle/>
          <a:p>
            <a:r>
              <a:rPr lang="en-GB" sz="1200" dirty="0"/>
              <a:t>The Roman Wine Tasters, Lawrence Alma-Tadema </a:t>
            </a:r>
          </a:p>
        </p:txBody>
      </p:sp>
      <p:pic>
        <p:nvPicPr>
          <p:cNvPr id="8" name="Picture 7"/>
          <p:cNvPicPr>
            <a:picLocks noChangeAspect="1"/>
          </p:cNvPicPr>
          <p:nvPr/>
        </p:nvPicPr>
        <p:blipFill>
          <a:blip r:embed="rId4"/>
          <a:stretch>
            <a:fillRect/>
          </a:stretch>
        </p:blipFill>
        <p:spPr>
          <a:xfrm>
            <a:off x="6023451" y="3381159"/>
            <a:ext cx="2848509" cy="3061329"/>
          </a:xfrm>
          <a:prstGeom prst="rect">
            <a:avLst/>
          </a:prstGeom>
        </p:spPr>
      </p:pic>
      <p:sp>
        <p:nvSpPr>
          <p:cNvPr id="9" name="Rectangle 8"/>
          <p:cNvSpPr/>
          <p:nvPr/>
        </p:nvSpPr>
        <p:spPr>
          <a:xfrm>
            <a:off x="5361499" y="6397415"/>
            <a:ext cx="3782501" cy="276999"/>
          </a:xfrm>
          <a:prstGeom prst="rect">
            <a:avLst/>
          </a:prstGeom>
        </p:spPr>
        <p:txBody>
          <a:bodyPr wrap="square">
            <a:spAutoFit/>
          </a:bodyPr>
          <a:lstStyle/>
          <a:p>
            <a:r>
              <a:rPr lang="en-GB" sz="1200" dirty="0"/>
              <a:t>Courtship </a:t>
            </a:r>
            <a:r>
              <a:rPr lang="en-GB" sz="1200"/>
              <a:t>The Proposal, </a:t>
            </a:r>
            <a:r>
              <a:rPr lang="en-GB" sz="1200" dirty="0"/>
              <a:t>Sir Lawrence Alma-Tadema</a:t>
            </a:r>
          </a:p>
        </p:txBody>
      </p:sp>
      <p:pic>
        <p:nvPicPr>
          <p:cNvPr id="10" name="Picture 9"/>
          <p:cNvPicPr>
            <a:picLocks noChangeAspect="1"/>
          </p:cNvPicPr>
          <p:nvPr/>
        </p:nvPicPr>
        <p:blipFill rotWithShape="1">
          <a:blip r:embed="rId5"/>
          <a:srcRect r="50000"/>
          <a:stretch/>
        </p:blipFill>
        <p:spPr>
          <a:xfrm>
            <a:off x="4321338" y="3381159"/>
            <a:ext cx="1618566" cy="1547349"/>
          </a:xfrm>
          <a:prstGeom prst="rect">
            <a:avLst/>
          </a:prstGeom>
        </p:spPr>
      </p:pic>
      <p:pic>
        <p:nvPicPr>
          <p:cNvPr id="11" name="Picture 10"/>
          <p:cNvPicPr>
            <a:picLocks noChangeAspect="1"/>
          </p:cNvPicPr>
          <p:nvPr/>
        </p:nvPicPr>
        <p:blipFill rotWithShape="1">
          <a:blip r:embed="rId5"/>
          <a:srcRect l="50000"/>
          <a:stretch/>
        </p:blipFill>
        <p:spPr>
          <a:xfrm>
            <a:off x="4327089" y="4922163"/>
            <a:ext cx="1607063" cy="1536352"/>
          </a:xfrm>
          <a:prstGeom prst="rect">
            <a:avLst/>
          </a:prstGeom>
        </p:spPr>
      </p:pic>
    </p:spTree>
    <p:extLst>
      <p:ext uri="{BB962C8B-B14F-4D97-AF65-F5344CB8AC3E}">
        <p14:creationId xmlns:p14="http://schemas.microsoft.com/office/powerpoint/2010/main" val="30212600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End of the “Golden Years”?</a:t>
            </a:r>
          </a:p>
        </p:txBody>
      </p:sp>
      <p:sp>
        <p:nvSpPr>
          <p:cNvPr id="6" name="Content Placeholder 5">
            <a:extLst>
              <a:ext uri="{FF2B5EF4-FFF2-40B4-BE49-F238E27FC236}">
                <a16:creationId xmlns:a16="http://schemas.microsoft.com/office/drawing/2014/main" id="{ED8794FD-7334-4C65-AF74-68FDE03EE857}"/>
              </a:ext>
            </a:extLst>
          </p:cNvPr>
          <p:cNvSpPr>
            <a:spLocks noGrp="1"/>
          </p:cNvSpPr>
          <p:nvPr>
            <p:ph sz="quarter" idx="1"/>
          </p:nvPr>
        </p:nvSpPr>
        <p:spPr>
          <a:xfrm>
            <a:off x="301752" y="1527048"/>
            <a:ext cx="8503920" cy="5102352"/>
          </a:xfrm>
        </p:spPr>
        <p:txBody>
          <a:bodyPr>
            <a:normAutofit fontScale="92500" lnSpcReduction="10000"/>
          </a:bodyPr>
          <a:lstStyle/>
          <a:p>
            <a:pPr marL="0" indent="0">
              <a:buNone/>
            </a:pPr>
            <a:r>
              <a:rPr lang="en-GB" sz="3600" b="1" dirty="0"/>
              <a:t>When did Nero supposedly go bad?</a:t>
            </a:r>
          </a:p>
          <a:p>
            <a:r>
              <a:rPr lang="en-GB" sz="3200" dirty="0"/>
              <a:t>AD 59 – death of Nero’s mother?</a:t>
            </a:r>
          </a:p>
          <a:p>
            <a:pPr lvl="1"/>
            <a:r>
              <a:rPr lang="en-GB" sz="2700" dirty="0">
                <a:solidFill>
                  <a:schemeClr val="tx1"/>
                </a:solidFill>
              </a:rPr>
              <a:t>Death of Agrippina, freed from constraints – </a:t>
            </a:r>
            <a:r>
              <a:rPr lang="en-GB" sz="2700" b="1" dirty="0" err="1">
                <a:solidFill>
                  <a:schemeClr val="tx1"/>
                </a:solidFill>
              </a:rPr>
              <a:t>Dio</a:t>
            </a:r>
            <a:r>
              <a:rPr lang="en-GB" sz="2700" b="1" dirty="0">
                <a:solidFill>
                  <a:schemeClr val="tx1"/>
                </a:solidFill>
              </a:rPr>
              <a:t> 61.19-21. </a:t>
            </a:r>
          </a:p>
          <a:p>
            <a:pPr lvl="1"/>
            <a:r>
              <a:rPr lang="en-GB" sz="3200" dirty="0">
                <a:solidFill>
                  <a:schemeClr val="tx1"/>
                </a:solidFill>
              </a:rPr>
              <a:t>Rise of Poppaea Sabina AD 58 – “Henceforward Nero sought no veil for his debaucheries and crimes.” – </a:t>
            </a:r>
            <a:r>
              <a:rPr lang="en-GB" sz="3200" b="1" dirty="0">
                <a:solidFill>
                  <a:schemeClr val="tx1"/>
                </a:solidFill>
              </a:rPr>
              <a:t>Tac. </a:t>
            </a:r>
            <a:r>
              <a:rPr lang="en-GB" sz="3200" b="1" i="1" dirty="0">
                <a:solidFill>
                  <a:schemeClr val="tx1"/>
                </a:solidFill>
              </a:rPr>
              <a:t>Ann. </a:t>
            </a:r>
            <a:r>
              <a:rPr lang="en-GB" sz="3200" b="1" dirty="0">
                <a:solidFill>
                  <a:schemeClr val="tx1"/>
                </a:solidFill>
              </a:rPr>
              <a:t>13.47</a:t>
            </a:r>
            <a:r>
              <a:rPr lang="en-GB" sz="3200" dirty="0">
                <a:solidFill>
                  <a:schemeClr val="tx1"/>
                </a:solidFill>
              </a:rPr>
              <a:t>. </a:t>
            </a:r>
          </a:p>
          <a:p>
            <a:pPr lvl="2"/>
            <a:r>
              <a:rPr lang="en-GB" sz="3000" dirty="0"/>
              <a:t>“Sabina on learning of this persuaded Nero to get rid of his mother, alleging that she was plotting against him.” – </a:t>
            </a:r>
            <a:r>
              <a:rPr lang="en-GB" sz="3000" dirty="0" err="1"/>
              <a:t>Dio</a:t>
            </a:r>
            <a:r>
              <a:rPr lang="en-GB" sz="3000" dirty="0"/>
              <a:t> Cassius 62.12.</a:t>
            </a:r>
          </a:p>
          <a:p>
            <a:pPr lvl="1"/>
            <a:endParaRPr lang="en-GB" sz="2700" dirty="0"/>
          </a:p>
          <a:p>
            <a:endParaRPr lang="en-GB" sz="3200" dirty="0"/>
          </a:p>
        </p:txBody>
      </p:sp>
      <p:sp>
        <p:nvSpPr>
          <p:cNvPr id="8" name="Content Placeholder 2">
            <a:extLst>
              <a:ext uri="{FF2B5EF4-FFF2-40B4-BE49-F238E27FC236}">
                <a16:creationId xmlns:a16="http://schemas.microsoft.com/office/drawing/2014/main" id="{9D32371A-0043-41E4-AA5F-05B521166629}"/>
              </a:ext>
            </a:extLst>
          </p:cNvPr>
          <p:cNvSpPr txBox="1">
            <a:spLocks/>
          </p:cNvSpPr>
          <p:nvPr/>
        </p:nvSpPr>
        <p:spPr>
          <a:xfrm>
            <a:off x="301752" y="1527048"/>
            <a:ext cx="8503920" cy="1757936"/>
          </a:xfrm>
          <a:prstGeom prst="rect">
            <a:avLst/>
          </a:prstGeom>
          <a:solidFill>
            <a:schemeClr val="accent6">
              <a:lumMod val="20000"/>
              <a:lumOff val="80000"/>
            </a:schemeClr>
          </a:solidFill>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a:t>Death of Burrus (AD 62), Seneca‘s departure from public life (increasingly from AD 63-64), and the rise of the Praetorian Prefect Tigellinus - </a:t>
            </a:r>
            <a:r>
              <a:rPr lang="en-GB" b="1"/>
              <a:t>Tac. </a:t>
            </a:r>
            <a:r>
              <a:rPr lang="en-GB" b="1" i="1"/>
              <a:t>Ann. </a:t>
            </a:r>
            <a:r>
              <a:rPr lang="en-GB" b="1"/>
              <a:t>14.51-52. </a:t>
            </a:r>
            <a:endParaRPr lang="en-GB"/>
          </a:p>
          <a:p>
            <a:endParaRPr lang="en-GB" dirty="0"/>
          </a:p>
        </p:txBody>
      </p:sp>
      <p:sp>
        <p:nvSpPr>
          <p:cNvPr id="9" name="Content Placeholder 2">
            <a:extLst>
              <a:ext uri="{FF2B5EF4-FFF2-40B4-BE49-F238E27FC236}">
                <a16:creationId xmlns:a16="http://schemas.microsoft.com/office/drawing/2014/main" id="{B31A5E92-5762-4C83-B4E3-A314E1BF242C}"/>
              </a:ext>
            </a:extLst>
          </p:cNvPr>
          <p:cNvSpPr txBox="1">
            <a:spLocks/>
          </p:cNvSpPr>
          <p:nvPr/>
        </p:nvSpPr>
        <p:spPr>
          <a:xfrm>
            <a:off x="301434" y="3429000"/>
            <a:ext cx="8504238" cy="2405881"/>
          </a:xfrm>
          <a:prstGeom prst="rect">
            <a:avLst/>
          </a:prstGeom>
          <a:solidFill>
            <a:schemeClr val="accent2">
              <a:lumMod val="20000"/>
              <a:lumOff val="80000"/>
            </a:schemeClr>
          </a:solidFill>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endParaRPr lang="en-GB" sz="300"/>
          </a:p>
          <a:p>
            <a:endParaRPr lang="en-GB" sz="200"/>
          </a:p>
          <a:p>
            <a:r>
              <a:rPr lang="en-GB"/>
              <a:t>Suetonius lists without chronological precision various virtues and condemnatory acts, though he emphases a decline in behaviour – “At last, after nearly fourteen years of Nero‘s misrule, the earth rid herself of him.” – </a:t>
            </a:r>
            <a:r>
              <a:rPr lang="en-GB" b="1" i="1"/>
              <a:t>Nero </a:t>
            </a:r>
            <a:r>
              <a:rPr lang="en-GB" b="1"/>
              <a:t>40</a:t>
            </a:r>
            <a:r>
              <a:rPr lang="en-GB"/>
              <a:t>. </a:t>
            </a:r>
          </a:p>
          <a:p>
            <a:endParaRPr lang="en-GB" sz="200"/>
          </a:p>
          <a:p>
            <a:endParaRPr lang="en-GB" dirty="0"/>
          </a:p>
        </p:txBody>
      </p:sp>
    </p:spTree>
    <p:extLst>
      <p:ext uri="{BB962C8B-B14F-4D97-AF65-F5344CB8AC3E}">
        <p14:creationId xmlns:p14="http://schemas.microsoft.com/office/powerpoint/2010/main" val="390724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Poppaea</a:t>
            </a:r>
            <a:r>
              <a:rPr lang="en-GB" dirty="0"/>
              <a:t> Sabina</a:t>
            </a:r>
          </a:p>
        </p:txBody>
      </p:sp>
      <p:sp>
        <p:nvSpPr>
          <p:cNvPr id="5" name="Content Placeholder 4"/>
          <p:cNvSpPr>
            <a:spLocks noGrp="1"/>
          </p:cNvSpPr>
          <p:nvPr>
            <p:ph sz="quarter" idx="1"/>
          </p:nvPr>
        </p:nvSpPr>
        <p:spPr>
          <a:xfrm>
            <a:off x="107504" y="1527048"/>
            <a:ext cx="4176464" cy="4572000"/>
          </a:xfrm>
        </p:spPr>
        <p:txBody>
          <a:bodyPr>
            <a:normAutofit/>
          </a:bodyPr>
          <a:lstStyle/>
          <a:p>
            <a:endParaRPr lang="en-GB" sz="500" dirty="0"/>
          </a:p>
          <a:p>
            <a:r>
              <a:rPr lang="en-GB" dirty="0"/>
              <a:t>Marriage to Nero in AD 62, gave birth to a daughter Claudia in 63. </a:t>
            </a:r>
          </a:p>
          <a:p>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0809" y="3148378"/>
            <a:ext cx="2198015" cy="2736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467544" y="5914382"/>
            <a:ext cx="3324546" cy="369332"/>
          </a:xfrm>
          <a:prstGeom prst="rect">
            <a:avLst/>
          </a:prstGeom>
        </p:spPr>
        <p:txBody>
          <a:bodyPr wrap="square">
            <a:spAutoFit/>
          </a:bodyPr>
          <a:lstStyle/>
          <a:p>
            <a:r>
              <a:rPr lang="en-GB" b="1" dirty="0" err="1"/>
              <a:t>Museo</a:t>
            </a:r>
            <a:r>
              <a:rPr lang="en-GB" b="1" dirty="0"/>
              <a:t> </a:t>
            </a:r>
            <a:r>
              <a:rPr lang="en-GB" b="1" dirty="0" err="1"/>
              <a:t>Nazionale</a:t>
            </a:r>
            <a:r>
              <a:rPr lang="en-GB" b="1" dirty="0"/>
              <a:t> Romano </a:t>
            </a:r>
            <a:endParaRPr lang="en-GB" dirty="0"/>
          </a:p>
        </p:txBody>
      </p:sp>
      <p:sp>
        <p:nvSpPr>
          <p:cNvPr id="6" name="Rectangle 5"/>
          <p:cNvSpPr/>
          <p:nvPr/>
        </p:nvSpPr>
        <p:spPr>
          <a:xfrm>
            <a:off x="4152129" y="1559689"/>
            <a:ext cx="4884367" cy="5186035"/>
          </a:xfrm>
          <a:prstGeom prst="rect">
            <a:avLst/>
          </a:prstGeom>
        </p:spPr>
        <p:txBody>
          <a:bodyPr wrap="square">
            <a:spAutoFit/>
          </a:bodyPr>
          <a:lstStyle/>
          <a:p>
            <a:r>
              <a:rPr lang="en-GB" sz="1900" dirty="0"/>
              <a:t>“</a:t>
            </a:r>
            <a:r>
              <a:rPr lang="en-GB" sz="1900" b="1" dirty="0" err="1"/>
              <a:t>Otho</a:t>
            </a:r>
            <a:r>
              <a:rPr lang="en-GB" sz="1900" b="1" dirty="0"/>
              <a:t>, possibly by an amorous indiscretion, began to praise the looks and the graces of his wife in presence of the emperor</a:t>
            </a:r>
            <a:r>
              <a:rPr lang="en-GB" sz="1900" dirty="0"/>
              <a:t>; or, possibly, his object was to inflame the sovereign's desire, and, by the added bond of joint ownership in one woman, to reinforce his own influence… </a:t>
            </a:r>
            <a:r>
              <a:rPr lang="en-GB" sz="1900" b="1" dirty="0"/>
              <a:t>to prevent his acting as Nero's rival in Rome, he was appointed to the province of Lusitania</a:t>
            </a:r>
            <a:r>
              <a:rPr lang="en-GB" sz="1900" dirty="0"/>
              <a:t>; where, till the outbreak of the civil war…” – </a:t>
            </a:r>
            <a:r>
              <a:rPr lang="en-GB" sz="1900" b="1" dirty="0"/>
              <a:t>Tac. </a:t>
            </a:r>
            <a:r>
              <a:rPr lang="en-GB" sz="1900" b="1" i="1" dirty="0"/>
              <a:t>Ann. </a:t>
            </a:r>
            <a:r>
              <a:rPr lang="en-GB" sz="1900" b="1" dirty="0"/>
              <a:t>13.46. </a:t>
            </a:r>
          </a:p>
          <a:p>
            <a:endParaRPr lang="en-GB" sz="800" dirty="0"/>
          </a:p>
          <a:p>
            <a:r>
              <a:rPr lang="en-GB" sz="1900" dirty="0"/>
              <a:t>“Thus it was to </a:t>
            </a:r>
            <a:r>
              <a:rPr lang="en-GB" sz="1900" b="1" dirty="0" err="1"/>
              <a:t>Otho</a:t>
            </a:r>
            <a:r>
              <a:rPr lang="en-GB" sz="1900" dirty="0"/>
              <a:t>, the person privy to his lusts, that </a:t>
            </a:r>
            <a:r>
              <a:rPr lang="en-GB" sz="1900" b="1" dirty="0"/>
              <a:t>Nero had entrusted the imperial whore </a:t>
            </a:r>
            <a:r>
              <a:rPr lang="en-GB" sz="1900" b="1" dirty="0" err="1"/>
              <a:t>Poppaea</a:t>
            </a:r>
            <a:r>
              <a:rPr lang="en-GB" sz="1900" b="1" dirty="0"/>
              <a:t> Sabina</a:t>
            </a:r>
            <a:r>
              <a:rPr lang="en-GB" sz="1900" dirty="0"/>
              <a:t>, until he could get ride of Octavia.” – </a:t>
            </a:r>
            <a:r>
              <a:rPr lang="en-GB" sz="1900" b="1" dirty="0"/>
              <a:t>Tac. </a:t>
            </a:r>
            <a:r>
              <a:rPr lang="en-GB" sz="1900" b="1" i="1" dirty="0"/>
              <a:t>Hist. </a:t>
            </a:r>
            <a:r>
              <a:rPr lang="en-GB" sz="1900" b="1" dirty="0"/>
              <a:t>1.13. </a:t>
            </a:r>
            <a:endParaRPr lang="en-GB" sz="1900" dirty="0"/>
          </a:p>
        </p:txBody>
      </p:sp>
    </p:spTree>
    <p:extLst>
      <p:ext uri="{BB962C8B-B14F-4D97-AF65-F5344CB8AC3E}">
        <p14:creationId xmlns:p14="http://schemas.microsoft.com/office/powerpoint/2010/main" val="4616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Divorce of Octavia (AD 62)</a:t>
            </a:r>
          </a:p>
        </p:txBody>
      </p:sp>
      <p:sp>
        <p:nvSpPr>
          <p:cNvPr id="3" name="Content Placeholder 2"/>
          <p:cNvSpPr>
            <a:spLocks noGrp="1"/>
          </p:cNvSpPr>
          <p:nvPr>
            <p:ph sz="half" idx="1"/>
          </p:nvPr>
        </p:nvSpPr>
        <p:spPr>
          <a:xfrm>
            <a:off x="239364" y="1412776"/>
            <a:ext cx="4320480" cy="3528392"/>
          </a:xfrm>
        </p:spPr>
        <p:txBody>
          <a:bodyPr>
            <a:noAutofit/>
          </a:bodyPr>
          <a:lstStyle/>
          <a:p>
            <a:pPr marL="0" indent="0">
              <a:buNone/>
            </a:pPr>
            <a:r>
              <a:rPr lang="en-GB" sz="1600" dirty="0"/>
              <a:t>“…he rejected Octavia on the pretext of sterility, then consummated his union with Poppaea. Long time lover of Nero… she [Poppaea] incited one of the domestics of Octavia to accuse her of a love affair with a slave… She was removed, however, first under facade of a civil divorce… A little later, she was banished to Campania and put under military supervision…” – </a:t>
            </a:r>
            <a:r>
              <a:rPr lang="en-GB" sz="1600" b="1" dirty="0"/>
              <a:t>Tac. </a:t>
            </a:r>
            <a:r>
              <a:rPr lang="en-GB" sz="1600" b="1" i="1" dirty="0"/>
              <a:t>Ann. </a:t>
            </a:r>
            <a:r>
              <a:rPr lang="en-GB" sz="1600" b="1" dirty="0"/>
              <a:t>14.60. </a:t>
            </a:r>
            <a:endParaRPr lang="en-GB" sz="1600" dirty="0"/>
          </a:p>
        </p:txBody>
      </p:sp>
      <p:sp>
        <p:nvSpPr>
          <p:cNvPr id="5" name="Content Placeholder 2"/>
          <p:cNvSpPr>
            <a:spLocks noGrp="1"/>
          </p:cNvSpPr>
          <p:nvPr>
            <p:ph sz="half" idx="2"/>
          </p:nvPr>
        </p:nvSpPr>
        <p:spPr>
          <a:xfrm>
            <a:off x="4625356" y="1412776"/>
            <a:ext cx="4394851" cy="2736304"/>
          </a:xfrm>
        </p:spPr>
        <p:txBody>
          <a:bodyPr>
            <a:normAutofit fontScale="85000" lnSpcReduction="10000"/>
          </a:bodyPr>
          <a:lstStyle/>
          <a:p>
            <a:pPr marL="0" indent="0">
              <a:buNone/>
            </a:pPr>
            <a:r>
              <a:rPr lang="en-GB" dirty="0"/>
              <a:t>“The measure led to general and undisguised protests from the common people, endowed with less discretion than their superiors, and — thanks to their humble station — faced by fewer perils. Then came a rumour that Nero had repented of his outrage and recalled Octavia to his side.” – </a:t>
            </a:r>
            <a:r>
              <a:rPr lang="en-GB" b="1" dirty="0"/>
              <a:t>Tac. </a:t>
            </a:r>
            <a:r>
              <a:rPr lang="en-GB" b="1" i="1" dirty="0"/>
              <a:t>Ann. </a:t>
            </a:r>
            <a:r>
              <a:rPr lang="en-GB" b="1" dirty="0"/>
              <a:t>14.60. </a:t>
            </a:r>
            <a:endParaRPr lang="en-GB" dirty="0"/>
          </a:p>
          <a:p>
            <a:pPr marL="0" indent="0">
              <a:buNone/>
            </a:pPr>
            <a:endParaRPr lang="en-GB" sz="900" dirty="0"/>
          </a:p>
        </p:txBody>
      </p:sp>
      <p:pic>
        <p:nvPicPr>
          <p:cNvPr id="4" name="Picture 3"/>
          <p:cNvPicPr>
            <a:picLocks noChangeAspect="1"/>
          </p:cNvPicPr>
          <p:nvPr/>
        </p:nvPicPr>
        <p:blipFill>
          <a:blip r:embed="rId2"/>
          <a:stretch>
            <a:fillRect/>
          </a:stretch>
        </p:blipFill>
        <p:spPr>
          <a:xfrm>
            <a:off x="301752" y="4797152"/>
            <a:ext cx="1404731" cy="1762185"/>
          </a:xfrm>
          <a:prstGeom prst="rect">
            <a:avLst/>
          </a:prstGeom>
        </p:spPr>
      </p:pic>
      <p:pic>
        <p:nvPicPr>
          <p:cNvPr id="6" name="Picture 5"/>
          <p:cNvPicPr>
            <a:picLocks noChangeAspect="1"/>
          </p:cNvPicPr>
          <p:nvPr/>
        </p:nvPicPr>
        <p:blipFill>
          <a:blip r:embed="rId3"/>
          <a:stretch>
            <a:fillRect/>
          </a:stretch>
        </p:blipFill>
        <p:spPr>
          <a:xfrm>
            <a:off x="3111171" y="4774271"/>
            <a:ext cx="1508720" cy="1762185"/>
          </a:xfrm>
          <a:prstGeom prst="rect">
            <a:avLst/>
          </a:prstGeom>
        </p:spPr>
      </p:pic>
      <p:pic>
        <p:nvPicPr>
          <p:cNvPr id="7" name="Picture 6"/>
          <p:cNvPicPr>
            <a:picLocks noChangeAspect="1"/>
          </p:cNvPicPr>
          <p:nvPr/>
        </p:nvPicPr>
        <p:blipFill>
          <a:blip r:embed="rId4"/>
          <a:stretch>
            <a:fillRect/>
          </a:stretch>
        </p:blipFill>
        <p:spPr>
          <a:xfrm>
            <a:off x="1766530" y="4812294"/>
            <a:ext cx="1941374" cy="1361859"/>
          </a:xfrm>
          <a:prstGeom prst="rect">
            <a:avLst/>
          </a:prstGeom>
        </p:spPr>
      </p:pic>
      <p:sp>
        <p:nvSpPr>
          <p:cNvPr id="9" name="TextBox 8">
            <a:extLst>
              <a:ext uri="{FF2B5EF4-FFF2-40B4-BE49-F238E27FC236}">
                <a16:creationId xmlns:a16="http://schemas.microsoft.com/office/drawing/2014/main" id="{AEEADE76-07BA-4A3F-A745-766C748590A6}"/>
              </a:ext>
            </a:extLst>
          </p:cNvPr>
          <p:cNvSpPr txBox="1"/>
          <p:nvPr/>
        </p:nvSpPr>
        <p:spPr>
          <a:xfrm>
            <a:off x="198163" y="3829274"/>
            <a:ext cx="4572000" cy="646331"/>
          </a:xfrm>
          <a:prstGeom prst="rect">
            <a:avLst/>
          </a:prstGeom>
          <a:noFill/>
        </p:spPr>
        <p:txBody>
          <a:bodyPr wrap="square">
            <a:spAutoFit/>
          </a:bodyPr>
          <a:lstStyle/>
          <a:p>
            <a:r>
              <a:rPr lang="en-GB" dirty="0"/>
              <a:t>“He tried to strangle her on several occasions – </a:t>
            </a:r>
            <a:r>
              <a:rPr lang="en-GB" b="1" dirty="0"/>
              <a:t>Suet. </a:t>
            </a:r>
            <a:r>
              <a:rPr lang="en-GB" b="1" i="1" dirty="0"/>
              <a:t>Nero </a:t>
            </a:r>
            <a:r>
              <a:rPr lang="en-GB" b="1" dirty="0"/>
              <a:t>35</a:t>
            </a:r>
            <a:r>
              <a:rPr lang="en-GB" dirty="0"/>
              <a:t>. </a:t>
            </a:r>
          </a:p>
        </p:txBody>
      </p:sp>
      <p:pic>
        <p:nvPicPr>
          <p:cNvPr id="10" name="Picture 9">
            <a:extLst>
              <a:ext uri="{FF2B5EF4-FFF2-40B4-BE49-F238E27FC236}">
                <a16:creationId xmlns:a16="http://schemas.microsoft.com/office/drawing/2014/main" id="{C8E9D95D-7423-44FB-A803-C9815802B6A6}"/>
              </a:ext>
            </a:extLst>
          </p:cNvPr>
          <p:cNvPicPr>
            <a:picLocks noChangeAspect="1"/>
          </p:cNvPicPr>
          <p:nvPr/>
        </p:nvPicPr>
        <p:blipFill>
          <a:blip r:embed="rId5"/>
          <a:stretch>
            <a:fillRect/>
          </a:stretch>
        </p:blipFill>
        <p:spPr>
          <a:xfrm>
            <a:off x="4727267" y="4149080"/>
            <a:ext cx="4381491" cy="2652856"/>
          </a:xfrm>
          <a:prstGeom prst="rect">
            <a:avLst/>
          </a:prstGeom>
        </p:spPr>
      </p:pic>
      <p:sp>
        <p:nvSpPr>
          <p:cNvPr id="12" name="TextBox 11">
            <a:extLst>
              <a:ext uri="{FF2B5EF4-FFF2-40B4-BE49-F238E27FC236}">
                <a16:creationId xmlns:a16="http://schemas.microsoft.com/office/drawing/2014/main" id="{B07D472A-9832-4481-8D90-148BB94409FE}"/>
              </a:ext>
            </a:extLst>
          </p:cNvPr>
          <p:cNvSpPr txBox="1"/>
          <p:nvPr/>
        </p:nvSpPr>
        <p:spPr>
          <a:xfrm>
            <a:off x="4787314" y="6498595"/>
            <a:ext cx="4298405" cy="261610"/>
          </a:xfrm>
          <a:prstGeom prst="rect">
            <a:avLst/>
          </a:prstGeom>
          <a:solidFill>
            <a:schemeClr val="bg1">
              <a:lumMod val="95000"/>
            </a:schemeClr>
          </a:solidFill>
        </p:spPr>
        <p:txBody>
          <a:bodyPr wrap="square">
            <a:spAutoFit/>
          </a:bodyPr>
          <a:lstStyle/>
          <a:p>
            <a:r>
              <a:rPr lang="en-GB" sz="1100" i="1" dirty="0" err="1"/>
              <a:t>Poppea</a:t>
            </a:r>
            <a:r>
              <a:rPr lang="en-GB" sz="1100" i="1" dirty="0"/>
              <a:t> Brings the Head of Octavia to Nero </a:t>
            </a:r>
            <a:r>
              <a:rPr lang="en-GB" sz="1100" dirty="0"/>
              <a:t>by </a:t>
            </a:r>
            <a:r>
              <a:rPr lang="en-GB" sz="1100" dirty="0" err="1"/>
              <a:t>G.Muzzioli</a:t>
            </a:r>
            <a:r>
              <a:rPr lang="en-GB" sz="1100" dirty="0"/>
              <a:t> (1876)</a:t>
            </a:r>
          </a:p>
        </p:txBody>
      </p:sp>
    </p:spTree>
    <p:extLst>
      <p:ext uri="{BB962C8B-B14F-4D97-AF65-F5344CB8AC3E}">
        <p14:creationId xmlns:p14="http://schemas.microsoft.com/office/powerpoint/2010/main" val="9768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Rise of </a:t>
            </a:r>
            <a:r>
              <a:rPr lang="en-GB" dirty="0" err="1"/>
              <a:t>Tigellinus</a:t>
            </a:r>
            <a:endParaRPr lang="en-GB" dirty="0"/>
          </a:p>
        </p:txBody>
      </p:sp>
      <p:sp>
        <p:nvSpPr>
          <p:cNvPr id="4" name="Content Placeholder 3"/>
          <p:cNvSpPr>
            <a:spLocks noGrp="1"/>
          </p:cNvSpPr>
          <p:nvPr>
            <p:ph sz="quarter" idx="1"/>
          </p:nvPr>
        </p:nvSpPr>
        <p:spPr>
          <a:xfrm>
            <a:off x="176464" y="1527048"/>
            <a:ext cx="4251520" cy="3054080"/>
          </a:xfrm>
        </p:spPr>
        <p:txBody>
          <a:bodyPr>
            <a:normAutofit fontScale="85000" lnSpcReduction="20000"/>
          </a:bodyPr>
          <a:lstStyle/>
          <a:p>
            <a:r>
              <a:rPr lang="en-GB" dirty="0"/>
              <a:t>Gaius </a:t>
            </a:r>
            <a:r>
              <a:rPr lang="en-GB" dirty="0" err="1"/>
              <a:t>Ofonius</a:t>
            </a:r>
            <a:r>
              <a:rPr lang="en-GB" dirty="0"/>
              <a:t> </a:t>
            </a:r>
            <a:r>
              <a:rPr lang="en-GB" dirty="0" err="1"/>
              <a:t>Tigellinus</a:t>
            </a:r>
            <a:r>
              <a:rPr lang="en-GB" dirty="0"/>
              <a:t>. </a:t>
            </a:r>
          </a:p>
          <a:p>
            <a:endParaRPr lang="en-GB" sz="600" dirty="0"/>
          </a:p>
          <a:p>
            <a:r>
              <a:rPr lang="en-GB" dirty="0"/>
              <a:t>Exiled for adultery with Caligula‘s sisters in AD 39. </a:t>
            </a:r>
          </a:p>
          <a:p>
            <a:endParaRPr lang="en-GB" sz="600" dirty="0"/>
          </a:p>
          <a:p>
            <a:r>
              <a:rPr lang="en-GB" dirty="0"/>
              <a:t>Made joint Praetorian Prefect with </a:t>
            </a:r>
            <a:r>
              <a:rPr lang="en-GB" dirty="0" err="1"/>
              <a:t>Faenius</a:t>
            </a:r>
            <a:r>
              <a:rPr lang="en-GB" dirty="0"/>
              <a:t> Rufus in AD 62. </a:t>
            </a:r>
          </a:p>
          <a:p>
            <a:endParaRPr lang="en-GB" sz="500" dirty="0"/>
          </a:p>
          <a:p>
            <a:r>
              <a:rPr lang="en-GB" dirty="0"/>
              <a:t>Forced to commit suicide under </a:t>
            </a:r>
            <a:r>
              <a:rPr lang="en-GB" dirty="0" err="1"/>
              <a:t>Otho</a:t>
            </a:r>
            <a:r>
              <a:rPr lang="en-GB" dirty="0"/>
              <a:t> – </a:t>
            </a:r>
            <a:r>
              <a:rPr lang="en-GB" b="1" dirty="0" err="1"/>
              <a:t>Tac</a:t>
            </a:r>
            <a:r>
              <a:rPr lang="en-GB" b="1" i="1" dirty="0"/>
              <a:t>. Hist. </a:t>
            </a:r>
            <a:r>
              <a:rPr lang="en-GB" b="1" dirty="0"/>
              <a:t>1.72</a:t>
            </a:r>
            <a:r>
              <a:rPr lang="en-GB" dirty="0"/>
              <a:t>. </a:t>
            </a:r>
          </a:p>
          <a:p>
            <a:endParaRPr lang="en-GB" dirty="0"/>
          </a:p>
        </p:txBody>
      </p:sp>
      <p:sp>
        <p:nvSpPr>
          <p:cNvPr id="5" name="Content Placeholder 4"/>
          <p:cNvSpPr>
            <a:spLocks noGrp="1"/>
          </p:cNvSpPr>
          <p:nvPr>
            <p:ph sz="half" idx="4294967295"/>
          </p:nvPr>
        </p:nvSpPr>
        <p:spPr>
          <a:xfrm>
            <a:off x="4362072" y="1508188"/>
            <a:ext cx="4605464" cy="2952328"/>
          </a:xfrm>
        </p:spPr>
        <p:txBody>
          <a:bodyPr>
            <a:normAutofit/>
          </a:bodyPr>
          <a:lstStyle/>
          <a:p>
            <a:pPr marL="0" indent="0">
              <a:buNone/>
            </a:pPr>
            <a:r>
              <a:rPr lang="en-GB" sz="2200" dirty="0"/>
              <a:t>“</a:t>
            </a:r>
            <a:r>
              <a:rPr lang="en-GB" sz="2200" dirty="0" err="1"/>
              <a:t>Tigellinus</a:t>
            </a:r>
            <a:r>
              <a:rPr lang="en-GB" sz="2200" dirty="0"/>
              <a:t>, who had outstripped all his contemporaries in licentiousness and blood-thirstiness, succeeded </a:t>
            </a:r>
            <a:r>
              <a:rPr lang="en-GB" sz="2200" dirty="0" err="1"/>
              <a:t>Burrus</a:t>
            </a:r>
            <a:r>
              <a:rPr lang="en-GB" sz="2200" dirty="0"/>
              <a:t>. He won Nero away from the others and made light of his colleague Rufus.” – </a:t>
            </a:r>
            <a:r>
              <a:rPr lang="en-GB" sz="2200" b="1" dirty="0" err="1"/>
              <a:t>Dio</a:t>
            </a:r>
            <a:r>
              <a:rPr lang="en-GB" sz="2200" b="1" dirty="0"/>
              <a:t> Cassius 62.13.3. </a:t>
            </a:r>
            <a:endParaRPr lang="en-GB" sz="2200" dirty="0"/>
          </a:p>
        </p:txBody>
      </p:sp>
      <p:sp>
        <p:nvSpPr>
          <p:cNvPr id="6" name="Rectangle 5"/>
          <p:cNvSpPr/>
          <p:nvPr/>
        </p:nvSpPr>
        <p:spPr>
          <a:xfrm>
            <a:off x="176464" y="4797153"/>
            <a:ext cx="3819472" cy="1944215"/>
          </a:xfrm>
          <a:prstGeom prst="rect">
            <a:avLst/>
          </a:prstGeom>
        </p:spPr>
        <p:txBody>
          <a:bodyPr wrap="square">
            <a:spAutoFit/>
          </a:bodyPr>
          <a:lstStyle/>
          <a:p>
            <a:r>
              <a:rPr lang="en-GB" sz="2000" dirty="0"/>
              <a:t>“With Seneca brought low, it was a simple matter to undermine </a:t>
            </a:r>
            <a:r>
              <a:rPr lang="en-GB" sz="2000" dirty="0" err="1"/>
              <a:t>Faenius</a:t>
            </a:r>
            <a:r>
              <a:rPr lang="en-GB" sz="2000" dirty="0"/>
              <a:t> Rufus, the charge in his case being friendship with Agrippina…” – </a:t>
            </a:r>
            <a:r>
              <a:rPr lang="en-GB" sz="2000" b="1" dirty="0"/>
              <a:t>Tac. </a:t>
            </a:r>
            <a:r>
              <a:rPr lang="en-GB" sz="2000" b="1" i="1" dirty="0"/>
              <a:t>Ann. </a:t>
            </a:r>
            <a:r>
              <a:rPr lang="en-GB" sz="2000" b="1" dirty="0"/>
              <a:t>14.57. </a:t>
            </a:r>
            <a:endParaRPr lang="en-GB" sz="2000" dirty="0"/>
          </a:p>
        </p:txBody>
      </p:sp>
      <p:pic>
        <p:nvPicPr>
          <p:cNvPr id="3" name="Picture 2">
            <a:extLst>
              <a:ext uri="{FF2B5EF4-FFF2-40B4-BE49-F238E27FC236}">
                <a16:creationId xmlns:a16="http://schemas.microsoft.com/office/drawing/2014/main" id="{1616327A-9CA3-4542-BC19-25C4067B7B4A}"/>
              </a:ext>
            </a:extLst>
          </p:cNvPr>
          <p:cNvPicPr>
            <a:picLocks noChangeAspect="1"/>
          </p:cNvPicPr>
          <p:nvPr/>
        </p:nvPicPr>
        <p:blipFill>
          <a:blip r:embed="rId2"/>
          <a:stretch>
            <a:fillRect/>
          </a:stretch>
        </p:blipFill>
        <p:spPr>
          <a:xfrm>
            <a:off x="4211960" y="4105843"/>
            <a:ext cx="4476750" cy="2514600"/>
          </a:xfrm>
          <a:prstGeom prst="rect">
            <a:avLst/>
          </a:prstGeom>
        </p:spPr>
      </p:pic>
    </p:spTree>
    <p:extLst>
      <p:ext uri="{BB962C8B-B14F-4D97-AF65-F5344CB8AC3E}">
        <p14:creationId xmlns:p14="http://schemas.microsoft.com/office/powerpoint/2010/main" val="2738700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1115616" y="2420888"/>
            <a:ext cx="6768752"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Debauchery and Excess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047383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Hooliganism</a:t>
            </a:r>
          </a:p>
        </p:txBody>
      </p:sp>
      <p:sp>
        <p:nvSpPr>
          <p:cNvPr id="3" name="Content Placeholder 2"/>
          <p:cNvSpPr>
            <a:spLocks noGrp="1"/>
          </p:cNvSpPr>
          <p:nvPr>
            <p:ph sz="quarter" idx="1"/>
          </p:nvPr>
        </p:nvSpPr>
        <p:spPr>
          <a:xfrm>
            <a:off x="179512" y="1527048"/>
            <a:ext cx="8784976" cy="3486128"/>
          </a:xfrm>
        </p:spPr>
        <p:txBody>
          <a:bodyPr>
            <a:normAutofit fontScale="77500" lnSpcReduction="20000"/>
          </a:bodyPr>
          <a:lstStyle/>
          <a:p>
            <a:pPr marL="0" indent="0">
              <a:buNone/>
            </a:pPr>
            <a:r>
              <a:rPr lang="en-GB" dirty="0"/>
              <a:t>“The consulate of Quintus </a:t>
            </a:r>
            <a:r>
              <a:rPr lang="en-GB" dirty="0" err="1"/>
              <a:t>Volusius</a:t>
            </a:r>
            <a:r>
              <a:rPr lang="en-GB" dirty="0"/>
              <a:t> and </a:t>
            </a:r>
            <a:r>
              <a:rPr lang="en-GB" dirty="0" err="1"/>
              <a:t>Publius</a:t>
            </a:r>
            <a:r>
              <a:rPr lang="en-GB" dirty="0"/>
              <a:t> Scipio [AD 56] was marked by peace abroad and by disgraceful activities at home, where </a:t>
            </a:r>
            <a:r>
              <a:rPr lang="en-GB" b="1" dirty="0"/>
              <a:t>Nero — his identity hidden under the dress of a slave — roamed the streets</a:t>
            </a:r>
            <a:r>
              <a:rPr lang="en-GB" dirty="0"/>
              <a:t>, brothels, and wine-shops of the capital, </a:t>
            </a:r>
            <a:r>
              <a:rPr lang="en-GB" b="1" dirty="0"/>
              <a:t>with an escort whose duties were to snatch wares exhibited for sale and to assault all persons they met</a:t>
            </a:r>
            <a:r>
              <a:rPr lang="en-GB" dirty="0"/>
              <a:t>, the victims having so little clue of the truth that he himself took his beats with the rest and bore their marks on his face... </a:t>
            </a:r>
            <a:r>
              <a:rPr lang="en-GB" b="1" dirty="0"/>
              <a:t>Julius </a:t>
            </a:r>
            <a:r>
              <a:rPr lang="en-GB" b="1" dirty="0" err="1"/>
              <a:t>Montanus</a:t>
            </a:r>
            <a:r>
              <a:rPr lang="en-GB" dirty="0"/>
              <a:t>, a member of the senatorial order, though he had not yet held office, met the emperor casually in the dark, and, because he repelled his offered violence with spirit, then recognized his antagonist and asked for pardon, was forced to suicide, the apology being construed as a reproach.” – </a:t>
            </a:r>
            <a:r>
              <a:rPr lang="en-GB" b="1" dirty="0"/>
              <a:t>Tac. </a:t>
            </a:r>
            <a:r>
              <a:rPr lang="en-GB" b="1" i="1" dirty="0"/>
              <a:t>Ann. </a:t>
            </a:r>
            <a:r>
              <a:rPr lang="en-GB" b="1" dirty="0"/>
              <a:t>13.25. </a:t>
            </a:r>
            <a:endParaRPr lang="en-GB" dirty="0"/>
          </a:p>
        </p:txBody>
      </p:sp>
      <p:pic>
        <p:nvPicPr>
          <p:cNvPr id="4" name="Picture 3"/>
          <p:cNvPicPr>
            <a:picLocks noChangeAspect="1"/>
          </p:cNvPicPr>
          <p:nvPr/>
        </p:nvPicPr>
        <p:blipFill>
          <a:blip r:embed="rId2"/>
          <a:stretch>
            <a:fillRect/>
          </a:stretch>
        </p:blipFill>
        <p:spPr>
          <a:xfrm>
            <a:off x="359210" y="4722832"/>
            <a:ext cx="3229372" cy="1937623"/>
          </a:xfrm>
          <a:prstGeom prst="rect">
            <a:avLst/>
          </a:prstGeom>
        </p:spPr>
      </p:pic>
      <p:pic>
        <p:nvPicPr>
          <p:cNvPr id="5" name="Picture 4"/>
          <p:cNvPicPr>
            <a:picLocks noChangeAspect="1"/>
          </p:cNvPicPr>
          <p:nvPr/>
        </p:nvPicPr>
        <p:blipFill rotWithShape="1">
          <a:blip r:embed="rId3"/>
          <a:srcRect l="28382"/>
          <a:stretch/>
        </p:blipFill>
        <p:spPr>
          <a:xfrm>
            <a:off x="3727084" y="4725144"/>
            <a:ext cx="2478782" cy="1949089"/>
          </a:xfrm>
          <a:prstGeom prst="rect">
            <a:avLst/>
          </a:prstGeom>
        </p:spPr>
      </p:pic>
      <p:pic>
        <p:nvPicPr>
          <p:cNvPr id="6" name="Picture 5"/>
          <p:cNvPicPr>
            <a:picLocks noChangeAspect="1"/>
          </p:cNvPicPr>
          <p:nvPr/>
        </p:nvPicPr>
        <p:blipFill>
          <a:blip r:embed="rId4"/>
          <a:stretch>
            <a:fillRect/>
          </a:stretch>
        </p:blipFill>
        <p:spPr>
          <a:xfrm>
            <a:off x="6344368" y="4737933"/>
            <a:ext cx="2510458" cy="1936300"/>
          </a:xfrm>
          <a:prstGeom prst="rect">
            <a:avLst/>
          </a:prstGeom>
        </p:spPr>
      </p:pic>
    </p:spTree>
    <p:extLst>
      <p:ext uri="{BB962C8B-B14F-4D97-AF65-F5344CB8AC3E}">
        <p14:creationId xmlns:p14="http://schemas.microsoft.com/office/powerpoint/2010/main" val="220707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339" y="332656"/>
            <a:ext cx="4031637" cy="6370975"/>
          </a:xfrm>
          <a:prstGeom prst="rect">
            <a:avLst/>
          </a:prstGeom>
        </p:spPr>
        <p:txBody>
          <a:bodyPr wrap="square">
            <a:spAutoFit/>
          </a:bodyPr>
          <a:lstStyle/>
          <a:p>
            <a:r>
              <a:rPr lang="en-GB" sz="2400" dirty="0"/>
              <a:t>“Even the licence of the actors and of the theatrical claques he converted into something like pitched battles by waiving penalties, by offering prizes, and by viewing the riots himself, sometimes in secret, very often openly; until, with the populace divided against itself and still graver turmoil threatened, no other cure appeared but to expel the actors from Italy and to have the soldiers again take their place in the theatre.” - </a:t>
            </a:r>
            <a:r>
              <a:rPr lang="en-GB" sz="2400" b="1" dirty="0"/>
              <a:t>Tacitus </a:t>
            </a:r>
            <a:r>
              <a:rPr lang="en-GB" sz="2400" b="1" i="1" dirty="0"/>
              <a:t>Annals </a:t>
            </a:r>
            <a:r>
              <a:rPr lang="en-GB" sz="2400" b="1" dirty="0"/>
              <a:t>13.25. </a:t>
            </a:r>
            <a:endParaRPr lang="en-GB" sz="2400" dirty="0"/>
          </a:p>
        </p:txBody>
      </p:sp>
      <p:pic>
        <p:nvPicPr>
          <p:cNvPr id="4" name="Picture 3">
            <a:extLst>
              <a:ext uri="{FF2B5EF4-FFF2-40B4-BE49-F238E27FC236}">
                <a16:creationId xmlns:a16="http://schemas.microsoft.com/office/drawing/2014/main" id="{90D3FD85-D387-4F91-9D8E-B657349D1F70}"/>
              </a:ext>
            </a:extLst>
          </p:cNvPr>
          <p:cNvPicPr>
            <a:picLocks noChangeAspect="1"/>
          </p:cNvPicPr>
          <p:nvPr/>
        </p:nvPicPr>
        <p:blipFill>
          <a:blip r:embed="rId2"/>
          <a:stretch>
            <a:fillRect/>
          </a:stretch>
        </p:blipFill>
        <p:spPr>
          <a:xfrm>
            <a:off x="4427984" y="476672"/>
            <a:ext cx="4537493" cy="5561856"/>
          </a:xfrm>
          <a:prstGeom prst="rect">
            <a:avLst/>
          </a:prstGeom>
        </p:spPr>
      </p:pic>
      <p:sp>
        <p:nvSpPr>
          <p:cNvPr id="6" name="TextBox 5">
            <a:extLst>
              <a:ext uri="{FF2B5EF4-FFF2-40B4-BE49-F238E27FC236}">
                <a16:creationId xmlns:a16="http://schemas.microsoft.com/office/drawing/2014/main" id="{C00196E7-E3E1-4586-8652-244BDCFDE5C3}"/>
              </a:ext>
            </a:extLst>
          </p:cNvPr>
          <p:cNvSpPr txBox="1"/>
          <p:nvPr/>
        </p:nvSpPr>
        <p:spPr>
          <a:xfrm>
            <a:off x="4427984" y="6038528"/>
            <a:ext cx="4537493" cy="461665"/>
          </a:xfrm>
          <a:prstGeom prst="rect">
            <a:avLst/>
          </a:prstGeom>
          <a:noFill/>
        </p:spPr>
        <p:txBody>
          <a:bodyPr wrap="square">
            <a:spAutoFit/>
          </a:bodyPr>
          <a:lstStyle/>
          <a:p>
            <a:r>
              <a:rPr lang="it-IT" sz="1200" dirty="0"/>
              <a:t>House of Actius Anicetus – Museo Archeologico Nazionale di Napoli (inv. nr. 112222). – riot in ampihteatre AD 59</a:t>
            </a:r>
            <a:endParaRPr lang="en-GB" sz="1200" dirty="0"/>
          </a:p>
        </p:txBody>
      </p:sp>
    </p:spTree>
    <p:extLst>
      <p:ext uri="{BB962C8B-B14F-4D97-AF65-F5344CB8AC3E}">
        <p14:creationId xmlns:p14="http://schemas.microsoft.com/office/powerpoint/2010/main" val="3051185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Extravagance and Nero’s Circle of Vice?</a:t>
            </a:r>
          </a:p>
        </p:txBody>
      </p:sp>
      <p:sp>
        <p:nvSpPr>
          <p:cNvPr id="3" name="Content Placeholder 2"/>
          <p:cNvSpPr>
            <a:spLocks noGrp="1"/>
          </p:cNvSpPr>
          <p:nvPr>
            <p:ph sz="quarter" idx="1"/>
          </p:nvPr>
        </p:nvSpPr>
        <p:spPr>
          <a:xfrm>
            <a:off x="251520" y="1484784"/>
            <a:ext cx="8712968" cy="2843738"/>
          </a:xfrm>
        </p:spPr>
        <p:txBody>
          <a:bodyPr>
            <a:normAutofit fontScale="85000" lnSpcReduction="20000"/>
          </a:bodyPr>
          <a:lstStyle/>
          <a:p>
            <a:r>
              <a:rPr lang="en-GB" dirty="0"/>
              <a:t>Common </a:t>
            </a:r>
            <a:r>
              <a:rPr lang="en-GB" i="1" dirty="0" err="1"/>
              <a:t>topoi</a:t>
            </a:r>
            <a:r>
              <a:rPr lang="en-GB" i="1" dirty="0"/>
              <a:t> </a:t>
            </a:r>
            <a:r>
              <a:rPr lang="en-GB" dirty="0"/>
              <a:t>of “bad” emperors being profligate and decadent. </a:t>
            </a:r>
          </a:p>
          <a:p>
            <a:pPr lvl="1"/>
            <a:r>
              <a:rPr lang="en-GB" b="1" dirty="0"/>
              <a:t>Gaius (Caligula) </a:t>
            </a:r>
            <a:r>
              <a:rPr lang="en-GB" dirty="0"/>
              <a:t>– spends ten million sesterces on one dinner – </a:t>
            </a:r>
            <a:r>
              <a:rPr lang="en-GB" b="1" dirty="0"/>
              <a:t>Seneca </a:t>
            </a:r>
            <a:r>
              <a:rPr lang="en-GB" b="1" i="1" dirty="0"/>
              <a:t>De </a:t>
            </a:r>
            <a:r>
              <a:rPr lang="en-GB" b="1" i="1" dirty="0" err="1"/>
              <a:t>Consolatione</a:t>
            </a:r>
            <a:r>
              <a:rPr lang="en-GB" b="1" i="1" dirty="0"/>
              <a:t> ad </a:t>
            </a:r>
            <a:r>
              <a:rPr lang="en-GB" b="1" i="1" dirty="0" err="1"/>
              <a:t>Helviam</a:t>
            </a:r>
            <a:r>
              <a:rPr lang="en-GB" b="1" i="1" dirty="0"/>
              <a:t> </a:t>
            </a:r>
            <a:r>
              <a:rPr lang="en-GB" b="1" i="1" dirty="0" err="1"/>
              <a:t>Matrem</a:t>
            </a:r>
            <a:r>
              <a:rPr lang="en-GB" b="1" i="1" dirty="0"/>
              <a:t> </a:t>
            </a:r>
            <a:r>
              <a:rPr lang="en-GB" b="1" dirty="0"/>
              <a:t>10. </a:t>
            </a:r>
            <a:endParaRPr lang="en-GB" dirty="0"/>
          </a:p>
          <a:p>
            <a:pPr lvl="1"/>
            <a:r>
              <a:rPr lang="en-GB" b="1" dirty="0" err="1"/>
              <a:t>Elegabalus</a:t>
            </a:r>
            <a:r>
              <a:rPr lang="en-GB" b="1" dirty="0"/>
              <a:t> </a:t>
            </a:r>
            <a:r>
              <a:rPr lang="en-GB" dirty="0"/>
              <a:t>– feeding parrots to lions - </a:t>
            </a:r>
            <a:r>
              <a:rPr lang="en-GB" b="1" i="1" dirty="0"/>
              <a:t>SHA Elagabalus </a:t>
            </a:r>
            <a:r>
              <a:rPr lang="en-GB" b="1" dirty="0"/>
              <a:t>20-21. </a:t>
            </a:r>
            <a:endParaRPr lang="en-GB" dirty="0"/>
          </a:p>
          <a:p>
            <a:endParaRPr lang="en-GB" sz="1200" dirty="0"/>
          </a:p>
          <a:p>
            <a:pPr marL="0" indent="0">
              <a:buNone/>
            </a:pPr>
            <a:r>
              <a:rPr lang="en-GB" sz="2600" dirty="0"/>
              <a:t>“[Nero] believed that fortunes were made to be squandered and whoever could keep track of his expenses seemed to him a stingy miser; ‘True gentlemen’, he said, ‘always throw their money about’.” – </a:t>
            </a:r>
            <a:r>
              <a:rPr lang="en-GB" sz="2600" b="1" dirty="0"/>
              <a:t>Suet. </a:t>
            </a:r>
            <a:r>
              <a:rPr lang="en-GB" sz="2600" b="1" i="1" dirty="0"/>
              <a:t>Nero </a:t>
            </a:r>
            <a:r>
              <a:rPr lang="en-GB" sz="2600" b="1" dirty="0"/>
              <a:t>30.1. </a:t>
            </a:r>
            <a:endParaRPr lang="en-GB" sz="2600" dirty="0"/>
          </a:p>
        </p:txBody>
      </p:sp>
      <p:sp>
        <p:nvSpPr>
          <p:cNvPr id="4" name="Content Placeholder 2"/>
          <p:cNvSpPr txBox="1">
            <a:spLocks/>
          </p:cNvSpPr>
          <p:nvPr/>
        </p:nvSpPr>
        <p:spPr>
          <a:xfrm>
            <a:off x="179512" y="4005064"/>
            <a:ext cx="8784976" cy="2664296"/>
          </a:xfrm>
          <a:prstGeom prst="rect">
            <a:avLst/>
          </a:prstGeom>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endParaRPr lang="en-GB" dirty="0"/>
          </a:p>
        </p:txBody>
      </p:sp>
      <p:sp>
        <p:nvSpPr>
          <p:cNvPr id="6" name="TextBox 5">
            <a:extLst>
              <a:ext uri="{FF2B5EF4-FFF2-40B4-BE49-F238E27FC236}">
                <a16:creationId xmlns:a16="http://schemas.microsoft.com/office/drawing/2014/main" id="{304B2BE9-9A0A-42D6-9EED-F3AD5918C96A}"/>
              </a:ext>
            </a:extLst>
          </p:cNvPr>
          <p:cNvSpPr txBox="1"/>
          <p:nvPr/>
        </p:nvSpPr>
        <p:spPr>
          <a:xfrm>
            <a:off x="226763" y="4437112"/>
            <a:ext cx="4129213" cy="2123658"/>
          </a:xfrm>
          <a:prstGeom prst="rect">
            <a:avLst/>
          </a:prstGeom>
          <a:noFill/>
        </p:spPr>
        <p:txBody>
          <a:bodyPr wrap="square">
            <a:spAutoFit/>
          </a:bodyPr>
          <a:lstStyle/>
          <a:p>
            <a:pPr marL="0" marR="0" lvl="0" indent="0" algn="l" defTabSz="914400" rtl="0" eaLnBrk="1" fontAlgn="auto" latinLnBrk="0" hangingPunct="1">
              <a:lnSpc>
                <a:spcPct val="100000"/>
              </a:lnSpc>
              <a:spcBef>
                <a:spcPct val="20000"/>
              </a:spcBef>
              <a:spcAft>
                <a:spcPts val="0"/>
              </a:spcAft>
              <a:buClr>
                <a:srgbClr val="D16349"/>
              </a:buClr>
              <a:buSzPct val="85000"/>
              <a:buFont typeface="Wingdings 2"/>
              <a:buNone/>
              <a:tabLst/>
              <a:defRPr/>
            </a:pPr>
            <a:r>
              <a:rPr kumimoji="0" lang="en-GB" sz="2200" b="0" i="0" u="none" strike="noStrike" kern="1200" cap="none" spc="0" normalizeH="0" baseline="0" noProof="0" dirty="0">
                <a:ln>
                  <a:noFill/>
                </a:ln>
                <a:solidFill>
                  <a:prstClr val="black"/>
                </a:solidFill>
                <a:effectLst/>
                <a:uLnTx/>
                <a:uFillTx/>
                <a:latin typeface="Georgia"/>
                <a:ea typeface="+mn-ea"/>
                <a:cs typeface="+mn-cs"/>
              </a:rPr>
              <a:t>“He also forced his friends to provide him with dinners; one of them spent four million sesterces on a </a:t>
            </a:r>
            <a:r>
              <a:rPr kumimoji="0" lang="en-GB" sz="2200" b="1" i="1" u="none" strike="noStrike" kern="1200" cap="none" spc="0" normalizeH="0" baseline="0" noProof="0" dirty="0" err="1">
                <a:ln>
                  <a:noFill/>
                </a:ln>
                <a:solidFill>
                  <a:prstClr val="black"/>
                </a:solidFill>
                <a:effectLst/>
                <a:uLnTx/>
                <a:uFillTx/>
                <a:latin typeface="Georgia"/>
                <a:ea typeface="+mn-ea"/>
                <a:cs typeface="+mn-cs"/>
              </a:rPr>
              <a:t>cena</a:t>
            </a:r>
            <a:r>
              <a:rPr kumimoji="0" lang="en-GB" sz="2200" b="1" i="1" u="none" strike="noStrike" kern="1200" cap="none" spc="0" normalizeH="0" baseline="0" noProof="0" dirty="0">
                <a:ln>
                  <a:noFill/>
                </a:ln>
                <a:solidFill>
                  <a:prstClr val="black"/>
                </a:solidFill>
                <a:effectLst/>
                <a:uLnTx/>
                <a:uFillTx/>
                <a:latin typeface="Georgia"/>
                <a:ea typeface="+mn-ea"/>
                <a:cs typeface="+mn-cs"/>
              </a:rPr>
              <a:t> </a:t>
            </a:r>
            <a:r>
              <a:rPr kumimoji="0" lang="en-GB" sz="2200" b="1" i="1" u="none" strike="noStrike" kern="1200" cap="none" spc="0" normalizeH="0" baseline="0" noProof="0" dirty="0" err="1">
                <a:ln>
                  <a:noFill/>
                </a:ln>
                <a:solidFill>
                  <a:prstClr val="black"/>
                </a:solidFill>
                <a:effectLst/>
                <a:uLnTx/>
                <a:uFillTx/>
                <a:latin typeface="Georgia"/>
                <a:ea typeface="+mn-ea"/>
                <a:cs typeface="+mn-cs"/>
              </a:rPr>
              <a:t>mitellita</a:t>
            </a:r>
            <a:r>
              <a:rPr kumimoji="0" lang="en-GB" sz="2200" b="0" i="0" u="none" strike="noStrike" kern="1200" cap="none" spc="0" normalizeH="0" baseline="0" noProof="0" dirty="0">
                <a:ln>
                  <a:noFill/>
                </a:ln>
                <a:solidFill>
                  <a:prstClr val="black"/>
                </a:solidFill>
                <a:effectLst/>
                <a:uLnTx/>
                <a:uFillTx/>
                <a:latin typeface="Georgia"/>
                <a:ea typeface="+mn-ea"/>
                <a:cs typeface="+mn-cs"/>
              </a:rPr>
              <a:t>, and another on a rose banquet.” – </a:t>
            </a:r>
            <a:r>
              <a:rPr kumimoji="0" lang="en-GB" sz="2200" b="1" i="0" u="none" strike="noStrike" kern="1200" cap="none" spc="0" normalizeH="0" baseline="0" noProof="0" dirty="0">
                <a:ln>
                  <a:noFill/>
                </a:ln>
                <a:solidFill>
                  <a:prstClr val="black"/>
                </a:solidFill>
                <a:effectLst/>
                <a:uLnTx/>
                <a:uFillTx/>
                <a:latin typeface="Georgia"/>
                <a:ea typeface="+mn-ea"/>
                <a:cs typeface="+mn-cs"/>
              </a:rPr>
              <a:t>Suet. </a:t>
            </a:r>
            <a:r>
              <a:rPr kumimoji="0" lang="en-GB" sz="2200" b="1" i="1" u="none" strike="noStrike" kern="1200" cap="none" spc="0" normalizeH="0" baseline="0" noProof="0" dirty="0">
                <a:ln>
                  <a:noFill/>
                </a:ln>
                <a:solidFill>
                  <a:prstClr val="black"/>
                </a:solidFill>
                <a:effectLst/>
                <a:uLnTx/>
                <a:uFillTx/>
                <a:latin typeface="Georgia"/>
                <a:ea typeface="+mn-ea"/>
                <a:cs typeface="+mn-cs"/>
              </a:rPr>
              <a:t>Nero </a:t>
            </a:r>
            <a:r>
              <a:rPr kumimoji="0" lang="en-GB" sz="2200" b="1" i="0" u="none" strike="noStrike" kern="1200" cap="none" spc="0" normalizeH="0" baseline="0" noProof="0" dirty="0">
                <a:ln>
                  <a:noFill/>
                </a:ln>
                <a:solidFill>
                  <a:prstClr val="black"/>
                </a:solidFill>
                <a:effectLst/>
                <a:uLnTx/>
                <a:uFillTx/>
                <a:latin typeface="Georgia"/>
                <a:ea typeface="+mn-ea"/>
                <a:cs typeface="+mn-cs"/>
              </a:rPr>
              <a:t>27. </a:t>
            </a:r>
            <a:endParaRPr kumimoji="0" lang="en-GB" sz="2200" b="0" i="0" u="none" strike="noStrike" kern="1200" cap="none" spc="0" normalizeH="0" baseline="0" noProof="0" dirty="0">
              <a:ln>
                <a:noFill/>
              </a:ln>
              <a:solidFill>
                <a:prstClr val="black"/>
              </a:solidFill>
              <a:effectLst/>
              <a:uLnTx/>
              <a:uFillTx/>
              <a:latin typeface="Georgia"/>
              <a:ea typeface="+mn-ea"/>
              <a:cs typeface="+mn-cs"/>
            </a:endParaRPr>
          </a:p>
        </p:txBody>
      </p:sp>
      <p:pic>
        <p:nvPicPr>
          <p:cNvPr id="7" name="Picture 6">
            <a:extLst>
              <a:ext uri="{FF2B5EF4-FFF2-40B4-BE49-F238E27FC236}">
                <a16:creationId xmlns:a16="http://schemas.microsoft.com/office/drawing/2014/main" id="{E2B4D52E-2438-4C52-9ECE-4E628FDA4065}"/>
              </a:ext>
            </a:extLst>
          </p:cNvPr>
          <p:cNvPicPr>
            <a:picLocks noChangeAspect="1"/>
          </p:cNvPicPr>
          <p:nvPr/>
        </p:nvPicPr>
        <p:blipFill>
          <a:blip r:embed="rId2"/>
          <a:stretch>
            <a:fillRect/>
          </a:stretch>
        </p:blipFill>
        <p:spPr>
          <a:xfrm>
            <a:off x="4331676" y="4012578"/>
            <a:ext cx="3427249" cy="2656782"/>
          </a:xfrm>
          <a:prstGeom prst="rect">
            <a:avLst/>
          </a:prstGeom>
        </p:spPr>
      </p:pic>
      <p:sp>
        <p:nvSpPr>
          <p:cNvPr id="9" name="TextBox 8">
            <a:extLst>
              <a:ext uri="{FF2B5EF4-FFF2-40B4-BE49-F238E27FC236}">
                <a16:creationId xmlns:a16="http://schemas.microsoft.com/office/drawing/2014/main" id="{D514130F-1A08-49EE-BE88-CBEBEE59653F}"/>
              </a:ext>
            </a:extLst>
          </p:cNvPr>
          <p:cNvSpPr txBox="1"/>
          <p:nvPr/>
        </p:nvSpPr>
        <p:spPr>
          <a:xfrm>
            <a:off x="7799737" y="4437112"/>
            <a:ext cx="1123939" cy="1384995"/>
          </a:xfrm>
          <a:prstGeom prst="rect">
            <a:avLst/>
          </a:prstGeom>
          <a:solidFill>
            <a:schemeClr val="bg1">
              <a:lumMod val="95000"/>
            </a:schemeClr>
          </a:solidFill>
        </p:spPr>
        <p:txBody>
          <a:bodyPr wrap="square">
            <a:spAutoFit/>
          </a:bodyPr>
          <a:lstStyle/>
          <a:p>
            <a:r>
              <a:rPr lang="en-GB" sz="1400" i="1" dirty="0"/>
              <a:t>A Banquet in Nero's palace</a:t>
            </a:r>
            <a:r>
              <a:rPr lang="en-GB" sz="1400" dirty="0"/>
              <a:t>, </a:t>
            </a:r>
            <a:r>
              <a:rPr lang="en-GB" sz="1400" dirty="0" err="1"/>
              <a:t>Ulpiano</a:t>
            </a:r>
            <a:r>
              <a:rPr lang="en-GB" sz="1400" dirty="0"/>
              <a:t> </a:t>
            </a:r>
            <a:r>
              <a:rPr lang="en-GB" sz="1400" dirty="0" err="1"/>
              <a:t>Checa</a:t>
            </a:r>
            <a:r>
              <a:rPr lang="en-GB" sz="1400" dirty="0"/>
              <a:t> y Sanz (1910)</a:t>
            </a:r>
          </a:p>
        </p:txBody>
      </p:sp>
      <p:sp>
        <p:nvSpPr>
          <p:cNvPr id="10" name="Content Placeholder 2">
            <a:extLst>
              <a:ext uri="{FF2B5EF4-FFF2-40B4-BE49-F238E27FC236}">
                <a16:creationId xmlns:a16="http://schemas.microsoft.com/office/drawing/2014/main" id="{9D21C017-74F2-4227-874D-3F60EBE1C445}"/>
              </a:ext>
            </a:extLst>
          </p:cNvPr>
          <p:cNvSpPr txBox="1">
            <a:spLocks/>
          </p:cNvSpPr>
          <p:nvPr/>
        </p:nvSpPr>
        <p:spPr>
          <a:xfrm>
            <a:off x="251520" y="297230"/>
            <a:ext cx="8712968" cy="6372130"/>
          </a:xfrm>
          <a:prstGeom prst="rect">
            <a:avLst/>
          </a:prstGeom>
          <a:solidFill>
            <a:schemeClr val="accent5">
              <a:lumMod val="20000"/>
              <a:lumOff val="80000"/>
            </a:schemeClr>
          </a:solidFill>
        </p:spPr>
        <p:txBody>
          <a:bodyPr vert="horz">
            <a:normAutofit fontScale="85000" lnSpcReduction="1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b="1" dirty="0"/>
              <a:t>Is there an easy distinction between</a:t>
            </a:r>
            <a:r>
              <a:rPr lang="en-GB" b="1" i="1" dirty="0"/>
              <a:t> </a:t>
            </a:r>
            <a:r>
              <a:rPr lang="en-GB" b="1" i="1" dirty="0" err="1"/>
              <a:t>liberalitas</a:t>
            </a:r>
            <a:r>
              <a:rPr lang="en-GB" b="1" dirty="0"/>
              <a:t> and </a:t>
            </a:r>
            <a:r>
              <a:rPr lang="en-GB" b="1" i="1" dirty="0" err="1"/>
              <a:t>luxuria</a:t>
            </a:r>
            <a:r>
              <a:rPr lang="en-GB" b="1" dirty="0"/>
              <a:t>? Would this be condemned if Nero was not considered a “bad emperor”?</a:t>
            </a:r>
          </a:p>
          <a:p>
            <a:pPr marL="0" indent="0">
              <a:buFont typeface="Wingdings 2"/>
              <a:buNone/>
            </a:pPr>
            <a:endParaRPr lang="en-GB" sz="1900" b="1" dirty="0"/>
          </a:p>
          <a:p>
            <a:pPr marL="0" indent="0">
              <a:buNone/>
            </a:pPr>
            <a:r>
              <a:rPr lang="en-GB" sz="2800" dirty="0"/>
              <a:t>“But a short time since, </a:t>
            </a:r>
            <a:r>
              <a:rPr lang="en-GB" sz="2800" b="1" dirty="0" err="1"/>
              <a:t>Calenus</a:t>
            </a:r>
            <a:r>
              <a:rPr lang="en-GB" sz="2800" b="1" dirty="0"/>
              <a:t>, you had not quite two millions of sesterces</a:t>
            </a:r>
            <a:r>
              <a:rPr lang="en-GB" sz="2800" dirty="0"/>
              <a:t>; </a:t>
            </a:r>
            <a:r>
              <a:rPr lang="en-GB" sz="2800" b="1" dirty="0"/>
              <a:t>but you were so prodigal and open-handed, and hospitable</a:t>
            </a:r>
            <a:r>
              <a:rPr lang="en-GB" sz="2800" dirty="0"/>
              <a:t>, that all your friends wished you </a:t>
            </a:r>
            <a:r>
              <a:rPr lang="en-GB" sz="2800" b="1" dirty="0"/>
              <a:t>ten millions</a:t>
            </a:r>
            <a:r>
              <a:rPr lang="en-GB" sz="2800" dirty="0"/>
              <a:t>. Heaven heard the wish and our prayers; and </a:t>
            </a:r>
            <a:r>
              <a:rPr lang="en-GB" sz="2800" b="1" dirty="0"/>
              <a:t>within, I think, six months, four deaths gave you the desired fortune</a:t>
            </a:r>
            <a:r>
              <a:rPr lang="en-GB" sz="2800" dirty="0"/>
              <a:t>. But you, as if ten millions had not been left to you, but taken from you, condemned </a:t>
            </a:r>
            <a:r>
              <a:rPr lang="en-GB" sz="2800" b="1" dirty="0"/>
              <a:t>yourself to such abstinence, wretched man</a:t>
            </a:r>
            <a:r>
              <a:rPr lang="en-GB" sz="2800" dirty="0"/>
              <a:t>, that you </a:t>
            </a:r>
            <a:r>
              <a:rPr lang="en-GB" sz="2800" b="1" dirty="0"/>
              <a:t>prepare even your most sumptuous feasts, which you provide only once in the whole year, at the cost of but a few dirty pieces of black coin</a:t>
            </a:r>
            <a:r>
              <a:rPr lang="en-GB" sz="2800" dirty="0"/>
              <a:t>; and we, seven of your old companions, stand you in just half a pound of leaden money. What blessing are we to invoke upon you worthy of such merits? </a:t>
            </a:r>
            <a:r>
              <a:rPr lang="en-GB" sz="2800" b="1" dirty="0"/>
              <a:t>We wish you, </a:t>
            </a:r>
            <a:r>
              <a:rPr lang="en-GB" sz="2800" b="1" dirty="0" err="1"/>
              <a:t>Calenus</a:t>
            </a:r>
            <a:r>
              <a:rPr lang="en-GB" sz="2800" b="1" dirty="0"/>
              <a:t>, a fortune of a hundred millions. If this falls to your lot, you will die of hunger</a:t>
            </a:r>
            <a:r>
              <a:rPr lang="en-GB" sz="2800" dirty="0"/>
              <a:t>.” – </a:t>
            </a:r>
            <a:r>
              <a:rPr lang="en-GB" sz="2800" b="1" dirty="0"/>
              <a:t>Martial </a:t>
            </a:r>
            <a:r>
              <a:rPr lang="en-GB" sz="2800" b="1" i="1" dirty="0"/>
              <a:t>Ep</a:t>
            </a:r>
            <a:r>
              <a:rPr lang="en-GB" sz="2800" b="1" dirty="0"/>
              <a:t>. 1.99</a:t>
            </a:r>
            <a:r>
              <a:rPr lang="en-GB" sz="2800" dirty="0"/>
              <a:t>.</a:t>
            </a:r>
          </a:p>
        </p:txBody>
      </p:sp>
      <p:sp>
        <p:nvSpPr>
          <p:cNvPr id="11" name="Content Placeholder 2">
            <a:extLst>
              <a:ext uri="{FF2B5EF4-FFF2-40B4-BE49-F238E27FC236}">
                <a16:creationId xmlns:a16="http://schemas.microsoft.com/office/drawing/2014/main" id="{BDB88772-9193-4969-AA35-E126A9A3D64F}"/>
              </a:ext>
            </a:extLst>
          </p:cNvPr>
          <p:cNvSpPr txBox="1">
            <a:spLocks/>
          </p:cNvSpPr>
          <p:nvPr/>
        </p:nvSpPr>
        <p:spPr>
          <a:xfrm>
            <a:off x="301752" y="1527048"/>
            <a:ext cx="8503920" cy="4062192"/>
          </a:xfrm>
          <a:prstGeom prst="rect">
            <a:avLst/>
          </a:prstGeom>
          <a:solidFill>
            <a:srgbClr val="F6EACC"/>
          </a:solidFill>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a:t>“120,000,000 sesterces had been squandered by Nero in gifts. It was voted that individuals should be summoned, and that a tenth part of the gifts which Nero had made them should be left with each. But Nero's favourites had hardly one-tenth left, for they had wasted the money of others on the same extravagances as they had their own; the most greedy and depraved had neither lands nor principal, but only what would cater to their vices.” – </a:t>
            </a:r>
            <a:r>
              <a:rPr lang="en-GB" b="1"/>
              <a:t>Tac. </a:t>
            </a:r>
            <a:r>
              <a:rPr lang="en-GB" b="1" i="1"/>
              <a:t>Hist. </a:t>
            </a:r>
            <a:r>
              <a:rPr lang="en-GB" b="1"/>
              <a:t>1.20. </a:t>
            </a:r>
            <a:endParaRPr lang="en-GB" dirty="0"/>
          </a:p>
        </p:txBody>
      </p:sp>
    </p:spTree>
    <p:extLst>
      <p:ext uri="{BB962C8B-B14F-4D97-AF65-F5344CB8AC3E}">
        <p14:creationId xmlns:p14="http://schemas.microsoft.com/office/powerpoint/2010/main" val="154787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randombar(horizontal)">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332656"/>
            <a:ext cx="8784976" cy="6093976"/>
          </a:xfrm>
          <a:prstGeom prst="rect">
            <a:avLst/>
          </a:prstGeom>
        </p:spPr>
        <p:txBody>
          <a:bodyPr wrap="square">
            <a:spAutoFit/>
          </a:bodyPr>
          <a:lstStyle/>
          <a:p>
            <a:r>
              <a:rPr lang="en-GB" sz="2600" dirty="0"/>
              <a:t>“He himself, to create the impression that no place gave him equal pleasure with Rome, began </a:t>
            </a:r>
            <a:r>
              <a:rPr lang="en-GB" sz="2600" b="1" dirty="0"/>
              <a:t>to serve banquets in the public places </a:t>
            </a:r>
            <a:r>
              <a:rPr lang="en-GB" sz="2600" dirty="0"/>
              <a:t>and to treat the entire city as his palace. In point of extravagance and notoriety, the most celebrated of the feasts was that arranged by </a:t>
            </a:r>
            <a:r>
              <a:rPr lang="en-GB" sz="2600" dirty="0" err="1"/>
              <a:t>Tigellinus</a:t>
            </a:r>
            <a:r>
              <a:rPr lang="en-GB" sz="2600" dirty="0"/>
              <a:t>… He constructed, then, </a:t>
            </a:r>
            <a:r>
              <a:rPr lang="en-GB" sz="2600" b="1" dirty="0"/>
              <a:t>a raft on the Pool of Agrippa</a:t>
            </a:r>
            <a:r>
              <a:rPr lang="en-GB" sz="2600" dirty="0"/>
              <a:t>, and superimposed a banquet, to be set in motion by other craft acting as tugs. The vessels were adorned with gold and ivory, and </a:t>
            </a:r>
            <a:r>
              <a:rPr lang="en-GB" sz="2600" b="1" dirty="0"/>
              <a:t>the oarsmen were catamites </a:t>
            </a:r>
            <a:r>
              <a:rPr lang="en-GB" sz="2600" dirty="0"/>
              <a:t>marshalled according to their ages and their libidinous attainments. He had collected birds and wild beasts from the ends of the earth, and marine animals from the ocean itself. </a:t>
            </a:r>
            <a:r>
              <a:rPr lang="en-GB" sz="2600" b="1" dirty="0"/>
              <a:t>On the quays of the lake stood brothels, filled with women of high rank</a:t>
            </a:r>
            <a:r>
              <a:rPr lang="en-GB" sz="2600" dirty="0"/>
              <a:t>; and, opposite, naked harlots met the view…” – </a:t>
            </a:r>
            <a:r>
              <a:rPr lang="en-GB" sz="2600" b="1" dirty="0"/>
              <a:t>Tac. Ann.</a:t>
            </a:r>
            <a:r>
              <a:rPr lang="en-GB" sz="2600" b="1" i="1" dirty="0"/>
              <a:t> </a:t>
            </a:r>
            <a:r>
              <a:rPr lang="en-GB" sz="2600" b="1" dirty="0"/>
              <a:t>15.37. </a:t>
            </a:r>
            <a:endParaRPr lang="en-GB" sz="2600" dirty="0"/>
          </a:p>
        </p:txBody>
      </p:sp>
    </p:spTree>
    <p:extLst>
      <p:ext uri="{BB962C8B-B14F-4D97-AF65-F5344CB8AC3E}">
        <p14:creationId xmlns:p14="http://schemas.microsoft.com/office/powerpoint/2010/main" val="2675680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56075"/>
            <a:ext cx="9036496" cy="648072"/>
          </a:xfrm>
        </p:spPr>
        <p:txBody>
          <a:bodyPr>
            <a:normAutofit/>
          </a:bodyPr>
          <a:lstStyle/>
          <a:p>
            <a:r>
              <a:rPr lang="en-GB" dirty="0"/>
              <a:t>Acts of “Megalomania”?</a:t>
            </a:r>
          </a:p>
        </p:txBody>
      </p:sp>
      <p:sp>
        <p:nvSpPr>
          <p:cNvPr id="3" name="Content Placeholder 2"/>
          <p:cNvSpPr>
            <a:spLocks noGrp="1"/>
          </p:cNvSpPr>
          <p:nvPr>
            <p:ph sz="quarter" idx="4294967295"/>
          </p:nvPr>
        </p:nvSpPr>
        <p:spPr>
          <a:xfrm>
            <a:off x="139164" y="3356992"/>
            <a:ext cx="4864884" cy="3384376"/>
          </a:xfrm>
        </p:spPr>
        <p:txBody>
          <a:bodyPr>
            <a:normAutofit fontScale="62500" lnSpcReduction="20000"/>
          </a:bodyPr>
          <a:lstStyle/>
          <a:p>
            <a:pPr marL="0" indent="0">
              <a:buNone/>
            </a:pPr>
            <a:r>
              <a:rPr lang="en-GB" sz="3600" dirty="0"/>
              <a:t>“Nero‘s unreasonable craving for immortal fame made him change a number of well-known names in his own favour. The month of April, for instance, became ‘</a:t>
            </a:r>
            <a:r>
              <a:rPr lang="en-GB" sz="3600" dirty="0" err="1"/>
              <a:t>Neroneus</a:t>
            </a:r>
            <a:r>
              <a:rPr lang="en-GB" sz="3600" dirty="0"/>
              <a:t>’, and Rome was on the point of being renamed ‘</a:t>
            </a:r>
            <a:r>
              <a:rPr lang="en-GB" sz="3600" dirty="0" err="1"/>
              <a:t>Neropolis</a:t>
            </a:r>
            <a:r>
              <a:rPr lang="en-GB" sz="3600" dirty="0"/>
              <a:t>’.” – </a:t>
            </a:r>
            <a:r>
              <a:rPr lang="en-GB" sz="3600" b="1" dirty="0"/>
              <a:t>Suet. </a:t>
            </a:r>
            <a:r>
              <a:rPr lang="en-GB" sz="3600" b="1" i="1" dirty="0"/>
              <a:t>Nero </a:t>
            </a:r>
            <a:r>
              <a:rPr lang="en-GB" sz="3600" b="1" dirty="0"/>
              <a:t>55. </a:t>
            </a:r>
            <a:endParaRPr lang="en-GB" sz="3600" dirty="0"/>
          </a:p>
          <a:p>
            <a:endParaRPr lang="en-GB" sz="1000" dirty="0"/>
          </a:p>
          <a:p>
            <a:r>
              <a:rPr lang="en-GB" sz="3600" dirty="0"/>
              <a:t>Month of </a:t>
            </a:r>
            <a:r>
              <a:rPr lang="en-GB" sz="3600" dirty="0" err="1"/>
              <a:t>Neroneus</a:t>
            </a:r>
            <a:r>
              <a:rPr lang="en-GB" sz="3600" dirty="0"/>
              <a:t> mentioned on an inscription from Pompeii – </a:t>
            </a:r>
            <a:r>
              <a:rPr lang="en-GB" sz="3600" b="1" i="1" dirty="0"/>
              <a:t>ILS </a:t>
            </a:r>
            <a:r>
              <a:rPr lang="en-GB" sz="3600" b="1" dirty="0"/>
              <a:t>6326. </a:t>
            </a:r>
            <a:endParaRPr lang="en-GB" sz="3600" dirty="0"/>
          </a:p>
          <a:p>
            <a:endParaRPr lang="en-GB" dirty="0"/>
          </a:p>
        </p:txBody>
      </p:sp>
      <p:pic>
        <p:nvPicPr>
          <p:cNvPr id="5" name="Picture 4"/>
          <p:cNvPicPr>
            <a:picLocks noChangeAspect="1"/>
          </p:cNvPicPr>
          <p:nvPr/>
        </p:nvPicPr>
        <p:blipFill>
          <a:blip r:embed="rId2"/>
          <a:stretch>
            <a:fillRect/>
          </a:stretch>
        </p:blipFill>
        <p:spPr>
          <a:xfrm>
            <a:off x="5076056" y="3717032"/>
            <a:ext cx="3818203" cy="2609106"/>
          </a:xfrm>
          <a:prstGeom prst="rect">
            <a:avLst/>
          </a:prstGeom>
        </p:spPr>
      </p:pic>
      <p:sp>
        <p:nvSpPr>
          <p:cNvPr id="6" name="Donut 5"/>
          <p:cNvSpPr/>
          <p:nvPr/>
        </p:nvSpPr>
        <p:spPr>
          <a:xfrm>
            <a:off x="7812360" y="4077072"/>
            <a:ext cx="573326" cy="443717"/>
          </a:xfrm>
          <a:prstGeom prst="donut">
            <a:avLst>
              <a:gd name="adj" fmla="val 591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7" name="Rectangle 6"/>
          <p:cNvSpPr/>
          <p:nvPr/>
        </p:nvSpPr>
        <p:spPr>
          <a:xfrm>
            <a:off x="251520" y="704147"/>
            <a:ext cx="8650681" cy="2554545"/>
          </a:xfrm>
          <a:prstGeom prst="rect">
            <a:avLst/>
          </a:prstGeom>
        </p:spPr>
        <p:txBody>
          <a:bodyPr wrap="square">
            <a:spAutoFit/>
          </a:bodyPr>
          <a:lstStyle/>
          <a:p>
            <a:r>
              <a:rPr lang="en-GB" sz="2000" dirty="0"/>
              <a:t>“The Gulfs… are known as the Corinthian and the </a:t>
            </a:r>
            <a:r>
              <a:rPr lang="en-GB" sz="2000" dirty="0" err="1"/>
              <a:t>Saronic</a:t>
            </a:r>
            <a:r>
              <a:rPr lang="en-GB" sz="2000" dirty="0"/>
              <a:t> Gulfs… the frontiers of this narrow passage, which thus necessitates a wearisome and perilous circumnavigation for vessels as a result of their enormity cannot be carried across by land on vehicles. For this reason it is that both King Demetrius, Caesar the Dictator, the prince Gaius, and </a:t>
            </a:r>
            <a:r>
              <a:rPr lang="en-GB" sz="2000" dirty="0" err="1"/>
              <a:t>Domitius</a:t>
            </a:r>
            <a:r>
              <a:rPr lang="en-GB" sz="2000" dirty="0"/>
              <a:t> Nero, have at different times made the attempt to cut through this neck by forming a navigable canal; a blasphemous design, as may be clearly seen by the result in every one of these instances.” – </a:t>
            </a:r>
            <a:r>
              <a:rPr lang="en-GB" sz="2000" b="1" dirty="0"/>
              <a:t>Pliny </a:t>
            </a:r>
            <a:r>
              <a:rPr lang="en-GB" sz="2000" b="1" i="1" dirty="0"/>
              <a:t>NH </a:t>
            </a:r>
            <a:r>
              <a:rPr lang="en-GB" sz="2000" b="1" dirty="0"/>
              <a:t>4.4.10. </a:t>
            </a:r>
            <a:endParaRPr lang="en-GB" sz="2000" dirty="0"/>
          </a:p>
        </p:txBody>
      </p:sp>
    </p:spTree>
    <p:extLst>
      <p:ext uri="{BB962C8B-B14F-4D97-AF65-F5344CB8AC3E}">
        <p14:creationId xmlns:p14="http://schemas.microsoft.com/office/powerpoint/2010/main" val="1858309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Sexual Habits</a:t>
            </a:r>
          </a:p>
        </p:txBody>
      </p:sp>
      <p:sp>
        <p:nvSpPr>
          <p:cNvPr id="3" name="Content Placeholder 2"/>
          <p:cNvSpPr>
            <a:spLocks noGrp="1"/>
          </p:cNvSpPr>
          <p:nvPr>
            <p:ph sz="quarter" idx="1"/>
          </p:nvPr>
        </p:nvSpPr>
        <p:spPr>
          <a:xfrm>
            <a:off x="251519" y="1527048"/>
            <a:ext cx="8553793" cy="5214320"/>
          </a:xfrm>
        </p:spPr>
        <p:txBody>
          <a:bodyPr>
            <a:normAutofit/>
          </a:bodyPr>
          <a:lstStyle/>
          <a:p>
            <a:pPr marL="0" indent="0">
              <a:buNone/>
            </a:pPr>
            <a:r>
              <a:rPr lang="en-GB" dirty="0"/>
              <a:t>“Not satisfied with seducing freeborn boys and married women, Nero raped the Vestal Virgin </a:t>
            </a:r>
            <a:r>
              <a:rPr lang="en-GB" dirty="0" err="1"/>
              <a:t>Rubria</a:t>
            </a:r>
            <a:r>
              <a:rPr lang="en-GB" dirty="0"/>
              <a:t>… Having tried to </a:t>
            </a:r>
            <a:r>
              <a:rPr lang="en-GB" b="1" dirty="0"/>
              <a:t>turn the boy </a:t>
            </a:r>
            <a:r>
              <a:rPr lang="en-GB" b="1" dirty="0" err="1"/>
              <a:t>Sporus</a:t>
            </a:r>
            <a:r>
              <a:rPr lang="en-GB" b="1" dirty="0"/>
              <a:t> into a girl by castration</a:t>
            </a:r>
            <a:r>
              <a:rPr lang="en-GB" dirty="0"/>
              <a:t>, he went through a wedding ceremony with him (AD 67) – dowry, bridal veil and all – which the whole court attended, then brought him home and treated him as a wife.” - </a:t>
            </a:r>
            <a:r>
              <a:rPr lang="en-GB" b="1" dirty="0"/>
              <a:t>Suetonius </a:t>
            </a:r>
            <a:r>
              <a:rPr lang="en-GB" b="1" i="1" dirty="0"/>
              <a:t>Nero </a:t>
            </a:r>
            <a:r>
              <a:rPr lang="en-GB" b="1" dirty="0"/>
              <a:t>28. </a:t>
            </a:r>
            <a:endParaRPr lang="en-GB" dirty="0"/>
          </a:p>
          <a:p>
            <a:pPr marL="0" indent="0">
              <a:buNone/>
            </a:pPr>
            <a:endParaRPr lang="en-GB" sz="1500" dirty="0"/>
          </a:p>
        </p:txBody>
      </p:sp>
      <p:pic>
        <p:nvPicPr>
          <p:cNvPr id="4" name="Picture 3">
            <a:extLst>
              <a:ext uri="{FF2B5EF4-FFF2-40B4-BE49-F238E27FC236}">
                <a16:creationId xmlns:a16="http://schemas.microsoft.com/office/drawing/2014/main" id="{2F6EFF2A-E47C-4204-BF22-0001981E719C}"/>
              </a:ext>
            </a:extLst>
          </p:cNvPr>
          <p:cNvPicPr>
            <a:picLocks noChangeAspect="1"/>
          </p:cNvPicPr>
          <p:nvPr/>
        </p:nvPicPr>
        <p:blipFill>
          <a:blip r:embed="rId2"/>
          <a:stretch>
            <a:fillRect/>
          </a:stretch>
        </p:blipFill>
        <p:spPr>
          <a:xfrm>
            <a:off x="5092625" y="4533350"/>
            <a:ext cx="3928295" cy="2208018"/>
          </a:xfrm>
          <a:prstGeom prst="rect">
            <a:avLst/>
          </a:prstGeom>
        </p:spPr>
      </p:pic>
      <p:sp>
        <p:nvSpPr>
          <p:cNvPr id="6" name="TextBox 5">
            <a:extLst>
              <a:ext uri="{FF2B5EF4-FFF2-40B4-BE49-F238E27FC236}">
                <a16:creationId xmlns:a16="http://schemas.microsoft.com/office/drawing/2014/main" id="{71891104-AF88-40F6-9589-1E9602D9F616}"/>
              </a:ext>
            </a:extLst>
          </p:cNvPr>
          <p:cNvSpPr txBox="1"/>
          <p:nvPr/>
        </p:nvSpPr>
        <p:spPr>
          <a:xfrm>
            <a:off x="154478" y="4566157"/>
            <a:ext cx="4938147" cy="2308324"/>
          </a:xfrm>
          <a:prstGeom prst="rect">
            <a:avLst/>
          </a:prstGeom>
          <a:noFill/>
        </p:spPr>
        <p:txBody>
          <a:bodyPr wrap="square">
            <a:spAutoFit/>
          </a:bodyPr>
          <a:lstStyle/>
          <a:p>
            <a:r>
              <a:rPr lang="en-GB" dirty="0"/>
              <a:t>“Nero missed her so greatly after her [Poppaea] death that on learning of a woman who resembled her he at first sent for her and kept her; but later he caused a boy of the freedmen, whom he used to call </a:t>
            </a:r>
            <a:r>
              <a:rPr lang="en-GB" dirty="0" err="1"/>
              <a:t>Sporus</a:t>
            </a:r>
            <a:r>
              <a:rPr lang="en-GB" dirty="0"/>
              <a:t>, to be castrated, since he, too, resembled Sabina, and he used him in every way like a wife.” – </a:t>
            </a:r>
            <a:r>
              <a:rPr lang="en-GB" b="1" dirty="0" err="1"/>
              <a:t>Dio</a:t>
            </a:r>
            <a:r>
              <a:rPr lang="en-GB" b="1" dirty="0"/>
              <a:t> 62.28.2</a:t>
            </a:r>
            <a:r>
              <a:rPr lang="en-GB" dirty="0"/>
              <a:t>.</a:t>
            </a:r>
          </a:p>
        </p:txBody>
      </p:sp>
      <p:sp>
        <p:nvSpPr>
          <p:cNvPr id="7" name="Content Placeholder 2">
            <a:extLst>
              <a:ext uri="{FF2B5EF4-FFF2-40B4-BE49-F238E27FC236}">
                <a16:creationId xmlns:a16="http://schemas.microsoft.com/office/drawing/2014/main" id="{24E17656-8578-47D2-83EF-7BFA637C9FF2}"/>
              </a:ext>
            </a:extLst>
          </p:cNvPr>
          <p:cNvSpPr txBox="1">
            <a:spLocks/>
          </p:cNvSpPr>
          <p:nvPr/>
        </p:nvSpPr>
        <p:spPr>
          <a:xfrm>
            <a:off x="301752" y="1527048"/>
            <a:ext cx="8503920" cy="4572000"/>
          </a:xfrm>
          <a:prstGeom prst="rect">
            <a:avLst/>
          </a:prstGeom>
          <a:solidFill>
            <a:srgbClr val="D6EDBD"/>
          </a:solidFill>
        </p:spPr>
        <p:txBody>
          <a:bodyPr vert="horz">
            <a:normAutofit lnSpcReduction="1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a:t>“Nero himself, defiled by every natural and unnatural lust had left no abomination in reserve with which to crown his vicious existence; except that, a few days later, </a:t>
            </a:r>
            <a:r>
              <a:rPr lang="en-GB" b="1"/>
              <a:t>he became, with the full rites of legitimate marriage, the wife of one of that herd of degenerates, who bore the name of Pythagoras</a:t>
            </a:r>
            <a:r>
              <a:rPr lang="en-GB"/>
              <a:t>. The veil was drawn over the imperial head, witnesses were despatched to the scene; the dowry, the couch of wedded love, the nuptial torches, were there: everything, in fine, which night enshrouds even if a woman is the bride, was left open to the view.” – </a:t>
            </a:r>
            <a:r>
              <a:rPr lang="en-GB" b="1"/>
              <a:t>Tacitus </a:t>
            </a:r>
            <a:r>
              <a:rPr lang="en-GB" b="1" i="1"/>
              <a:t>Annals </a:t>
            </a:r>
            <a:r>
              <a:rPr lang="en-GB" b="1"/>
              <a:t>15.37. </a:t>
            </a:r>
            <a:endParaRPr lang="en-GB"/>
          </a:p>
          <a:p>
            <a:pPr marL="0" indent="0">
              <a:buFont typeface="Wingdings 2"/>
              <a:buNone/>
            </a:pPr>
            <a:endParaRPr lang="en-GB" dirty="0"/>
          </a:p>
        </p:txBody>
      </p:sp>
      <p:graphicFrame>
        <p:nvGraphicFramePr>
          <p:cNvPr id="8" name="Table 7">
            <a:extLst>
              <a:ext uri="{FF2B5EF4-FFF2-40B4-BE49-F238E27FC236}">
                <a16:creationId xmlns:a16="http://schemas.microsoft.com/office/drawing/2014/main" id="{4ED5DDD7-5B2D-4A60-85BC-63F4B930661B}"/>
              </a:ext>
            </a:extLst>
          </p:cNvPr>
          <p:cNvGraphicFramePr>
            <a:graphicFrameLocks noGrp="1"/>
          </p:cNvGraphicFramePr>
          <p:nvPr>
            <p:extLst>
              <p:ext uri="{D42A27DB-BD31-4B8C-83A1-F6EECF244321}">
                <p14:modId xmlns:p14="http://schemas.microsoft.com/office/powerpoint/2010/main" val="1437992281"/>
              </p:ext>
            </p:extLst>
          </p:nvPr>
        </p:nvGraphicFramePr>
        <p:xfrm>
          <a:off x="219601" y="1844824"/>
          <a:ext cx="8784976" cy="3635112"/>
        </p:xfrm>
        <a:graphic>
          <a:graphicData uri="http://schemas.openxmlformats.org/drawingml/2006/table">
            <a:tbl>
              <a:tblPr firstRow="1" bandRow="1">
                <a:tableStyleId>{5C22544A-7EE6-4342-B048-85BDC9FD1C3A}</a:tableStyleId>
              </a:tblPr>
              <a:tblGrid>
                <a:gridCol w="2196244">
                  <a:extLst>
                    <a:ext uri="{9D8B030D-6E8A-4147-A177-3AD203B41FA5}">
                      <a16:colId xmlns:a16="http://schemas.microsoft.com/office/drawing/2014/main" val="20000"/>
                    </a:ext>
                  </a:extLst>
                </a:gridCol>
                <a:gridCol w="2196244">
                  <a:extLst>
                    <a:ext uri="{9D8B030D-6E8A-4147-A177-3AD203B41FA5}">
                      <a16:colId xmlns:a16="http://schemas.microsoft.com/office/drawing/2014/main" val="20001"/>
                    </a:ext>
                  </a:extLst>
                </a:gridCol>
                <a:gridCol w="2196244">
                  <a:extLst>
                    <a:ext uri="{9D8B030D-6E8A-4147-A177-3AD203B41FA5}">
                      <a16:colId xmlns:a16="http://schemas.microsoft.com/office/drawing/2014/main" val="20002"/>
                    </a:ext>
                  </a:extLst>
                </a:gridCol>
                <a:gridCol w="2196244">
                  <a:extLst>
                    <a:ext uri="{9D8B030D-6E8A-4147-A177-3AD203B41FA5}">
                      <a16:colId xmlns:a16="http://schemas.microsoft.com/office/drawing/2014/main" val="20003"/>
                    </a:ext>
                  </a:extLst>
                </a:gridCol>
              </a:tblGrid>
              <a:tr h="648072">
                <a:tc>
                  <a:txBody>
                    <a:bodyPr/>
                    <a:lstStyle/>
                    <a:p>
                      <a:endParaRPr lang="en-GB" dirty="0"/>
                    </a:p>
                  </a:txBody>
                  <a:tcPr/>
                </a:tc>
                <a:tc>
                  <a:txBody>
                    <a:bodyPr/>
                    <a:lstStyle/>
                    <a:p>
                      <a:r>
                        <a:rPr lang="en-GB" dirty="0"/>
                        <a:t>Vagina</a:t>
                      </a:r>
                    </a:p>
                  </a:txBody>
                  <a:tcPr/>
                </a:tc>
                <a:tc>
                  <a:txBody>
                    <a:bodyPr/>
                    <a:lstStyle/>
                    <a:p>
                      <a:r>
                        <a:rPr lang="en-GB" dirty="0"/>
                        <a:t>Anus</a:t>
                      </a:r>
                    </a:p>
                  </a:txBody>
                  <a:tcPr/>
                </a:tc>
                <a:tc>
                  <a:txBody>
                    <a:bodyPr/>
                    <a:lstStyle/>
                    <a:p>
                      <a:r>
                        <a:rPr lang="en-GB" dirty="0"/>
                        <a:t>Mouth</a:t>
                      </a:r>
                    </a:p>
                  </a:txBody>
                  <a:tcPr/>
                </a:tc>
                <a:extLst>
                  <a:ext uri="{0D108BD9-81ED-4DB2-BD59-A6C34878D82A}">
                    <a16:rowId xmlns:a16="http://schemas.microsoft.com/office/drawing/2014/main" val="10000"/>
                  </a:ext>
                </a:extLst>
              </a:tr>
              <a:tr h="1036850">
                <a:tc>
                  <a:txBody>
                    <a:bodyPr/>
                    <a:lstStyle/>
                    <a:p>
                      <a:r>
                        <a:rPr lang="en-GB" dirty="0"/>
                        <a:t>Active</a:t>
                      </a:r>
                    </a:p>
                    <a:p>
                      <a:endParaRPr lang="en-GB" dirty="0"/>
                    </a:p>
                    <a:p>
                      <a:r>
                        <a:rPr lang="en-GB" sz="1400" dirty="0"/>
                        <a:t>Activity</a:t>
                      </a:r>
                    </a:p>
                    <a:p>
                      <a:endParaRPr lang="en-GB" sz="1400" dirty="0"/>
                    </a:p>
                    <a:p>
                      <a:r>
                        <a:rPr lang="en-GB" sz="1400" dirty="0"/>
                        <a:t>Person (</a:t>
                      </a:r>
                      <a:r>
                        <a:rPr lang="en-GB" sz="1400" dirty="0" err="1"/>
                        <a:t>Vir</a:t>
                      </a:r>
                      <a:r>
                        <a:rPr lang="en-GB" sz="1400" dirty="0"/>
                        <a:t>)</a:t>
                      </a:r>
                    </a:p>
                  </a:txBody>
                  <a:tcPr/>
                </a:tc>
                <a:tc>
                  <a:txBody>
                    <a:bodyPr/>
                    <a:lstStyle/>
                    <a:p>
                      <a:endParaRPr lang="en-GB" dirty="0"/>
                    </a:p>
                    <a:p>
                      <a:endParaRPr lang="en-GB" dirty="0"/>
                    </a:p>
                    <a:p>
                      <a:r>
                        <a:rPr lang="en-GB" sz="1400" dirty="0" err="1"/>
                        <a:t>futuere</a:t>
                      </a:r>
                      <a:endParaRPr lang="en-GB" sz="1400" dirty="0"/>
                    </a:p>
                    <a:p>
                      <a:endParaRPr lang="en-GB" sz="1400" dirty="0"/>
                    </a:p>
                    <a:p>
                      <a:r>
                        <a:rPr lang="en-GB" sz="1400" dirty="0" err="1"/>
                        <a:t>fututor</a:t>
                      </a:r>
                      <a:endParaRPr lang="en-GB" sz="1400" dirty="0"/>
                    </a:p>
                  </a:txBody>
                  <a:tcPr/>
                </a:tc>
                <a:tc>
                  <a:txBody>
                    <a:bodyPr/>
                    <a:lstStyle/>
                    <a:p>
                      <a:endParaRPr lang="en-GB" dirty="0"/>
                    </a:p>
                    <a:p>
                      <a:endParaRPr lang="en-GB" dirty="0"/>
                    </a:p>
                    <a:p>
                      <a:r>
                        <a:rPr lang="en-GB" sz="1400" dirty="0" err="1"/>
                        <a:t>pedicare</a:t>
                      </a:r>
                      <a:endParaRPr lang="en-GB" sz="1400" dirty="0"/>
                    </a:p>
                    <a:p>
                      <a:endParaRPr lang="en-GB" sz="1400" dirty="0"/>
                    </a:p>
                    <a:p>
                      <a:r>
                        <a:rPr lang="en-GB" sz="1400" dirty="0" err="1"/>
                        <a:t>pedicator</a:t>
                      </a:r>
                      <a:r>
                        <a:rPr lang="en-GB" sz="1400" dirty="0"/>
                        <a:t>/</a:t>
                      </a:r>
                      <a:r>
                        <a:rPr lang="en-GB" sz="1400" dirty="0" err="1"/>
                        <a:t>pedico</a:t>
                      </a:r>
                      <a:endParaRPr lang="en-GB" sz="1400" dirty="0"/>
                    </a:p>
                  </a:txBody>
                  <a:tcPr/>
                </a:tc>
                <a:tc>
                  <a:txBody>
                    <a:bodyPr/>
                    <a:lstStyle/>
                    <a:p>
                      <a:endParaRPr lang="en-GB" dirty="0"/>
                    </a:p>
                    <a:p>
                      <a:endParaRPr lang="en-GB" dirty="0"/>
                    </a:p>
                    <a:p>
                      <a:r>
                        <a:rPr lang="en-GB" sz="1400" dirty="0" err="1"/>
                        <a:t>irrumare</a:t>
                      </a:r>
                      <a:endParaRPr lang="en-GB" sz="1400" dirty="0"/>
                    </a:p>
                    <a:p>
                      <a:endParaRPr lang="en-GB" sz="1400" dirty="0"/>
                    </a:p>
                    <a:p>
                      <a:r>
                        <a:rPr lang="en-GB" sz="1400" dirty="0" err="1"/>
                        <a:t>irrumator</a:t>
                      </a:r>
                      <a:endParaRPr lang="en-GB" sz="1400" dirty="0"/>
                    </a:p>
                  </a:txBody>
                  <a:tcPr/>
                </a:tc>
                <a:extLst>
                  <a:ext uri="{0D108BD9-81ED-4DB2-BD59-A6C34878D82A}">
                    <a16:rowId xmlns:a16="http://schemas.microsoft.com/office/drawing/2014/main" val="10001"/>
                  </a:ext>
                </a:extLst>
              </a:tr>
              <a:tr h="1036850">
                <a:tc>
                  <a:txBody>
                    <a:bodyPr/>
                    <a:lstStyle/>
                    <a:p>
                      <a:r>
                        <a:rPr lang="en-GB" dirty="0"/>
                        <a:t>Passive</a:t>
                      </a:r>
                    </a:p>
                    <a:p>
                      <a:endParaRPr lang="en-GB" dirty="0"/>
                    </a:p>
                    <a:p>
                      <a:r>
                        <a:rPr lang="en-GB" sz="1400" dirty="0"/>
                        <a:t>Activity</a:t>
                      </a:r>
                    </a:p>
                    <a:p>
                      <a:endParaRPr lang="en-GB" sz="1400" dirty="0"/>
                    </a:p>
                    <a:p>
                      <a:r>
                        <a:rPr lang="en-GB" sz="1400" dirty="0"/>
                        <a:t>Person</a:t>
                      </a:r>
                    </a:p>
                    <a:p>
                      <a:r>
                        <a:rPr lang="en-GB" sz="1400" dirty="0"/>
                        <a:t>(Male) </a:t>
                      </a:r>
                      <a:r>
                        <a:rPr lang="en-GB" sz="1400" dirty="0" err="1"/>
                        <a:t>Pathicus</a:t>
                      </a:r>
                      <a:endParaRPr lang="en-GB" sz="1400" dirty="0"/>
                    </a:p>
                    <a:p>
                      <a:r>
                        <a:rPr lang="en-GB" sz="1400" dirty="0"/>
                        <a:t>(Female) </a:t>
                      </a:r>
                      <a:r>
                        <a:rPr lang="en-GB" sz="1400" dirty="0" err="1"/>
                        <a:t>Femina</a:t>
                      </a:r>
                      <a:endParaRPr lang="en-GB" sz="1400" dirty="0"/>
                    </a:p>
                  </a:txBody>
                  <a:tcPr/>
                </a:tc>
                <a:tc>
                  <a:txBody>
                    <a:bodyPr/>
                    <a:lstStyle/>
                    <a:p>
                      <a:endParaRPr lang="en-GB" dirty="0"/>
                    </a:p>
                    <a:p>
                      <a:endParaRPr lang="en-GB" dirty="0"/>
                    </a:p>
                    <a:p>
                      <a:r>
                        <a:rPr lang="en-GB" sz="1400" dirty="0" err="1"/>
                        <a:t>Futui</a:t>
                      </a:r>
                      <a:endParaRPr lang="en-GB" sz="1400" dirty="0"/>
                    </a:p>
                    <a:p>
                      <a:endParaRPr lang="en-GB" sz="1400" dirty="0"/>
                    </a:p>
                    <a:p>
                      <a:endParaRPr lang="en-GB" sz="1400" dirty="0"/>
                    </a:p>
                    <a:p>
                      <a:r>
                        <a:rPr lang="en-GB" sz="1400" dirty="0" err="1"/>
                        <a:t>cunnilinator</a:t>
                      </a:r>
                      <a:endParaRPr lang="en-GB" sz="1400" dirty="0"/>
                    </a:p>
                    <a:p>
                      <a:r>
                        <a:rPr lang="en-GB" sz="1400" dirty="0" err="1"/>
                        <a:t>Femina</a:t>
                      </a:r>
                      <a:r>
                        <a:rPr lang="en-GB" sz="1400" dirty="0"/>
                        <a:t> / </a:t>
                      </a:r>
                      <a:r>
                        <a:rPr lang="en-GB" sz="1400" dirty="0" err="1"/>
                        <a:t>puella</a:t>
                      </a:r>
                      <a:endParaRPr lang="en-GB" sz="1400" dirty="0"/>
                    </a:p>
                  </a:txBody>
                  <a:tcPr/>
                </a:tc>
                <a:tc>
                  <a:txBody>
                    <a:bodyPr/>
                    <a:lstStyle/>
                    <a:p>
                      <a:endParaRPr lang="en-GB" dirty="0"/>
                    </a:p>
                    <a:p>
                      <a:endParaRPr lang="en-GB" dirty="0"/>
                    </a:p>
                    <a:p>
                      <a:r>
                        <a:rPr lang="en-GB" sz="1400" dirty="0" err="1"/>
                        <a:t>pedicari</a:t>
                      </a:r>
                      <a:endParaRPr lang="en-GB" sz="1400" dirty="0"/>
                    </a:p>
                    <a:p>
                      <a:endParaRPr lang="en-GB" sz="1400" dirty="0"/>
                    </a:p>
                    <a:p>
                      <a:endParaRPr lang="en-GB" sz="1400" dirty="0"/>
                    </a:p>
                    <a:p>
                      <a:r>
                        <a:rPr lang="en-GB" sz="1400" dirty="0" err="1"/>
                        <a:t>cinaedus</a:t>
                      </a:r>
                      <a:r>
                        <a:rPr lang="en-GB" sz="1400" baseline="0" dirty="0"/>
                        <a:t> / </a:t>
                      </a:r>
                      <a:r>
                        <a:rPr lang="en-GB" sz="1400" baseline="0" dirty="0" err="1"/>
                        <a:t>pathicus</a:t>
                      </a:r>
                      <a:endParaRPr lang="en-GB" sz="1400" baseline="0" dirty="0"/>
                    </a:p>
                    <a:p>
                      <a:r>
                        <a:rPr lang="en-GB" sz="1400" baseline="0" dirty="0" err="1"/>
                        <a:t>pathicus</a:t>
                      </a:r>
                      <a:endParaRPr lang="en-GB" sz="1400" dirty="0"/>
                    </a:p>
                  </a:txBody>
                  <a:tcPr/>
                </a:tc>
                <a:tc>
                  <a:txBody>
                    <a:bodyPr/>
                    <a:lstStyle/>
                    <a:p>
                      <a:endParaRPr lang="en-GB" dirty="0"/>
                    </a:p>
                    <a:p>
                      <a:endParaRPr lang="en-GB" dirty="0"/>
                    </a:p>
                    <a:p>
                      <a:r>
                        <a:rPr lang="en-GB" sz="1400" dirty="0" err="1"/>
                        <a:t>Irrumari</a:t>
                      </a:r>
                      <a:r>
                        <a:rPr lang="en-GB" sz="1400" dirty="0"/>
                        <a:t> / </a:t>
                      </a:r>
                      <a:r>
                        <a:rPr lang="en-GB" sz="1400" dirty="0" err="1"/>
                        <a:t>fellari</a:t>
                      </a:r>
                      <a:endParaRPr lang="en-GB" sz="1400" dirty="0"/>
                    </a:p>
                    <a:p>
                      <a:endParaRPr lang="en-GB" sz="1400" dirty="0"/>
                    </a:p>
                    <a:p>
                      <a:endParaRPr lang="en-GB" sz="1400" dirty="0"/>
                    </a:p>
                    <a:p>
                      <a:r>
                        <a:rPr lang="en-GB" sz="1400" dirty="0"/>
                        <a:t>fellator</a:t>
                      </a:r>
                    </a:p>
                    <a:p>
                      <a:r>
                        <a:rPr lang="en-GB" sz="1400" dirty="0"/>
                        <a:t>fellatrix</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30865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539552" y="2204864"/>
            <a:ext cx="8064896" cy="2952328"/>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Executions and Erratic Behaviour</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712414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Executions and Exiles</a:t>
            </a:r>
          </a:p>
        </p:txBody>
      </p:sp>
      <p:sp>
        <p:nvSpPr>
          <p:cNvPr id="3" name="Content Placeholder 2"/>
          <p:cNvSpPr>
            <a:spLocks noGrp="1"/>
          </p:cNvSpPr>
          <p:nvPr>
            <p:ph sz="quarter" idx="1"/>
          </p:nvPr>
        </p:nvSpPr>
        <p:spPr>
          <a:xfrm>
            <a:off x="213380" y="1556792"/>
            <a:ext cx="8626160" cy="5072608"/>
          </a:xfrm>
        </p:spPr>
        <p:txBody>
          <a:bodyPr>
            <a:normAutofit/>
          </a:bodyPr>
          <a:lstStyle/>
          <a:p>
            <a:r>
              <a:rPr lang="en-GB" sz="2600" dirty="0"/>
              <a:t>Faustus Cornelius Sulla Felix – grandson of Antonia the Elder, husband of Claudia Antonia (daughter of Claudius) – exiled in AD 58, assassinated in 62. </a:t>
            </a:r>
          </a:p>
          <a:p>
            <a:endParaRPr lang="en-GB" sz="800" dirty="0"/>
          </a:p>
          <a:p>
            <a:r>
              <a:rPr lang="en-GB" sz="2600" dirty="0"/>
              <a:t>Gaius </a:t>
            </a:r>
            <a:r>
              <a:rPr lang="en-GB" sz="2600" dirty="0" err="1"/>
              <a:t>Rubellius</a:t>
            </a:r>
            <a:r>
              <a:rPr lang="en-GB" sz="2600" dirty="0"/>
              <a:t> Plautus – son of Julia, great-grandson of Tiberius, exiled in AD 60, killed in 62. </a:t>
            </a:r>
          </a:p>
          <a:p>
            <a:endParaRPr lang="en-GB" sz="700" dirty="0"/>
          </a:p>
          <a:p>
            <a:r>
              <a:rPr lang="en-GB" sz="2600" dirty="0"/>
              <a:t>Decimus Junius </a:t>
            </a:r>
            <a:r>
              <a:rPr lang="en-GB" sz="2600" dirty="0" err="1"/>
              <a:t>Torquantus</a:t>
            </a:r>
            <a:r>
              <a:rPr lang="en-GB" sz="2600" dirty="0"/>
              <a:t> </a:t>
            </a:r>
            <a:r>
              <a:rPr lang="en-GB" sz="2600" dirty="0" err="1"/>
              <a:t>Silanus</a:t>
            </a:r>
            <a:r>
              <a:rPr lang="en-GB" sz="2600" dirty="0"/>
              <a:t> – son of </a:t>
            </a:r>
            <a:r>
              <a:rPr lang="en-GB" sz="2600" dirty="0" err="1"/>
              <a:t>Aemilia</a:t>
            </a:r>
            <a:r>
              <a:rPr lang="en-GB" sz="2600" dirty="0"/>
              <a:t> </a:t>
            </a:r>
            <a:r>
              <a:rPr lang="en-GB" sz="2600" dirty="0" err="1"/>
              <a:t>Lepida</a:t>
            </a:r>
            <a:r>
              <a:rPr lang="en-GB" sz="2600" dirty="0"/>
              <a:t>, great-great-grandson of Augustus, compelled to commit suicide in AD 64. </a:t>
            </a:r>
          </a:p>
          <a:p>
            <a:endParaRPr lang="en-GB" sz="1600" dirty="0"/>
          </a:p>
          <a:p>
            <a:pPr marL="0" indent="0">
              <a:buNone/>
            </a:pPr>
            <a:r>
              <a:rPr lang="en-GB" sz="2600" b="1" dirty="0"/>
              <a:t>Cold blooded but rational move to preserve the security of Nero’s “throne”?</a:t>
            </a:r>
          </a:p>
          <a:p>
            <a:endParaRPr lang="en-GB" dirty="0"/>
          </a:p>
        </p:txBody>
      </p:sp>
      <p:sp>
        <p:nvSpPr>
          <p:cNvPr id="5" name="Content Placeholder 2">
            <a:extLst>
              <a:ext uri="{FF2B5EF4-FFF2-40B4-BE49-F238E27FC236}">
                <a16:creationId xmlns:a16="http://schemas.microsoft.com/office/drawing/2014/main" id="{761634F8-B9A2-44F1-80CE-CCAF8EAEBF66}"/>
              </a:ext>
            </a:extLst>
          </p:cNvPr>
          <p:cNvSpPr txBox="1">
            <a:spLocks/>
          </p:cNvSpPr>
          <p:nvPr/>
        </p:nvSpPr>
        <p:spPr>
          <a:xfrm>
            <a:off x="301625" y="1527174"/>
            <a:ext cx="8504238" cy="4926161"/>
          </a:xfrm>
          <a:prstGeom prst="rect">
            <a:avLst/>
          </a:prstGeom>
          <a:solidFill>
            <a:srgbClr val="FFC5FF"/>
          </a:solidFill>
        </p:spPr>
        <p:txBody>
          <a:bodyPr vert="horz">
            <a:no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sz="3200" b="1" dirty="0"/>
              <a:t>More irrational or petty motives for murder?</a:t>
            </a:r>
          </a:p>
          <a:p>
            <a:pPr marL="0" indent="0">
              <a:buFont typeface="Wingdings 2"/>
              <a:buNone/>
            </a:pPr>
            <a:endParaRPr lang="en-GB" sz="1800" dirty="0"/>
          </a:p>
          <a:p>
            <a:pPr marL="0" indent="0">
              <a:buFont typeface="Wingdings 2"/>
              <a:buNone/>
            </a:pPr>
            <a:r>
              <a:rPr lang="en-GB" sz="2000" dirty="0"/>
              <a:t>“This was what was going on in Greece. Is it worthwhile adding that Nero ordered Paris, the pantomimic dancer, to be slain because the emperor had wished to learn dancing from him but had not the aptitude? Or that he banished </a:t>
            </a:r>
            <a:r>
              <a:rPr lang="en-GB" sz="2000" dirty="0" err="1"/>
              <a:t>Caecina</a:t>
            </a:r>
            <a:r>
              <a:rPr lang="en-GB" sz="2000" dirty="0"/>
              <a:t> </a:t>
            </a:r>
            <a:r>
              <a:rPr lang="en-GB" sz="2000" dirty="0" err="1"/>
              <a:t>Tuscus</a:t>
            </a:r>
            <a:r>
              <a:rPr lang="en-GB" sz="2000" dirty="0"/>
              <a:t>, the governor of Egypt, for bathing in the bath that had been specially constructed for the emperor's intended visit to Alexandria?” – </a:t>
            </a:r>
            <a:r>
              <a:rPr lang="en-GB" sz="2000" b="1" dirty="0" err="1"/>
              <a:t>Dio</a:t>
            </a:r>
            <a:r>
              <a:rPr lang="en-GB" sz="2000" b="1" dirty="0"/>
              <a:t> Cassius 63.18.1. </a:t>
            </a:r>
          </a:p>
          <a:p>
            <a:pPr marL="0" indent="0">
              <a:buFont typeface="Wingdings 2"/>
              <a:buNone/>
            </a:pPr>
            <a:endParaRPr lang="en-GB" sz="500" b="1" dirty="0"/>
          </a:p>
          <a:p>
            <a:r>
              <a:rPr lang="en-GB" sz="2400" dirty="0" err="1"/>
              <a:t>Sulpicius</a:t>
            </a:r>
            <a:r>
              <a:rPr lang="en-GB" sz="2400" dirty="0"/>
              <a:t> </a:t>
            </a:r>
            <a:r>
              <a:rPr lang="en-GB" sz="2400" dirty="0" err="1"/>
              <a:t>Camerinus</a:t>
            </a:r>
            <a:r>
              <a:rPr lang="en-GB" sz="2400" dirty="0"/>
              <a:t> and his son condemned for not giving up their ancestral title </a:t>
            </a:r>
            <a:r>
              <a:rPr lang="en-GB" sz="2400" dirty="0" err="1"/>
              <a:t>Pythicus</a:t>
            </a:r>
            <a:r>
              <a:rPr lang="en-GB" sz="2400" dirty="0"/>
              <a:t> – seen as irreverent toward Nero's Pythian victories - </a:t>
            </a:r>
            <a:r>
              <a:rPr lang="en-GB" sz="2400" b="1" dirty="0"/>
              <a:t>63.18.2-3</a:t>
            </a:r>
            <a:r>
              <a:rPr lang="en-GB" sz="2400" dirty="0"/>
              <a:t>. </a:t>
            </a:r>
          </a:p>
        </p:txBody>
      </p:sp>
    </p:spTree>
    <p:extLst>
      <p:ext uri="{BB962C8B-B14F-4D97-AF65-F5344CB8AC3E}">
        <p14:creationId xmlns:p14="http://schemas.microsoft.com/office/powerpoint/2010/main" val="313521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p:cTn id="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9" dur="500"/>
                                        <p:tgtEl>
                                          <p:spTgt spid="3">
                                            <p:txEl>
                                              <p:pRg st="6" end="6"/>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Cause of Nero’s Downfall?</a:t>
            </a:r>
          </a:p>
        </p:txBody>
      </p:sp>
      <p:sp>
        <p:nvSpPr>
          <p:cNvPr id="3" name="Content Placeholder 2"/>
          <p:cNvSpPr>
            <a:spLocks noGrp="1"/>
          </p:cNvSpPr>
          <p:nvPr>
            <p:ph sz="quarter" idx="1"/>
          </p:nvPr>
        </p:nvSpPr>
        <p:spPr>
          <a:xfrm>
            <a:off x="301752" y="1527048"/>
            <a:ext cx="8503920" cy="4926288"/>
          </a:xfrm>
        </p:spPr>
        <p:txBody>
          <a:bodyPr>
            <a:normAutofit/>
          </a:bodyPr>
          <a:lstStyle/>
          <a:p>
            <a:r>
              <a:rPr lang="en-GB" sz="3200" b="1" dirty="0"/>
              <a:t>Was Nero‘s downfall caused by extravagance and cruelty?</a:t>
            </a:r>
          </a:p>
          <a:p>
            <a:pPr marL="0" indent="0">
              <a:buNone/>
            </a:pPr>
            <a:endParaRPr lang="en-GB" sz="1200" dirty="0"/>
          </a:p>
          <a:p>
            <a:pPr marL="0" indent="0">
              <a:buNone/>
            </a:pPr>
            <a:r>
              <a:rPr lang="en-GB" sz="3200" dirty="0"/>
              <a:t>“[Speech of Galba] ―It was not </a:t>
            </a:r>
            <a:r>
              <a:rPr lang="en-GB" sz="3200" dirty="0" err="1"/>
              <a:t>Vindex</a:t>
            </a:r>
            <a:r>
              <a:rPr lang="en-GB" sz="3200" dirty="0"/>
              <a:t> with a powerless province at his back, nor I with a single legion, that freed Rome‘s shoulders of that burden: it was his own barbarity and profligacy. And that was before there was an precedent for conviction of an emperor.” – </a:t>
            </a:r>
            <a:r>
              <a:rPr lang="en-GB" sz="3200" b="1" dirty="0"/>
              <a:t>Tacitus </a:t>
            </a:r>
            <a:r>
              <a:rPr lang="en-GB" sz="3200" b="1" i="1" dirty="0"/>
              <a:t>Histories </a:t>
            </a:r>
            <a:r>
              <a:rPr lang="en-GB" sz="3200" b="1" dirty="0"/>
              <a:t>1.16.2. </a:t>
            </a:r>
            <a:endParaRPr lang="en-GB" sz="3200" dirty="0"/>
          </a:p>
        </p:txBody>
      </p:sp>
    </p:spTree>
    <p:extLst>
      <p:ext uri="{BB962C8B-B14F-4D97-AF65-F5344CB8AC3E}">
        <p14:creationId xmlns:p14="http://schemas.microsoft.com/office/powerpoint/2010/main" val="3377952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a:t>
            </a:r>
          </a:p>
        </p:txBody>
      </p:sp>
      <p:sp>
        <p:nvSpPr>
          <p:cNvPr id="3" name="Content Placeholder 2"/>
          <p:cNvSpPr>
            <a:spLocks noGrp="1"/>
          </p:cNvSpPr>
          <p:nvPr>
            <p:ph sz="quarter" idx="1"/>
          </p:nvPr>
        </p:nvSpPr>
        <p:spPr>
          <a:xfrm>
            <a:off x="251520" y="1628800"/>
            <a:ext cx="8640960" cy="4824536"/>
          </a:xfrm>
        </p:spPr>
        <p:txBody>
          <a:bodyPr>
            <a:normAutofit/>
          </a:bodyPr>
          <a:lstStyle/>
          <a:p>
            <a:r>
              <a:rPr lang="en-GB" dirty="0"/>
              <a:t>Dalby, A. 2000: </a:t>
            </a:r>
            <a:r>
              <a:rPr lang="en-GB" i="1" dirty="0"/>
              <a:t>Empire of Pleasure Luxury and Indulgence in the Roman World</a:t>
            </a:r>
            <a:r>
              <a:rPr lang="en-GB" dirty="0"/>
              <a:t>. London: Routledge. </a:t>
            </a:r>
          </a:p>
          <a:p>
            <a:endParaRPr lang="en-GB" sz="500" dirty="0"/>
          </a:p>
          <a:p>
            <a:r>
              <a:rPr lang="en-GB" dirty="0"/>
              <a:t>Edwards, C. 1993: </a:t>
            </a:r>
            <a:r>
              <a:rPr lang="en-GB" i="1" dirty="0"/>
              <a:t>The Politics of Immorality in Ancient Rome</a:t>
            </a:r>
            <a:r>
              <a:rPr lang="en-GB" dirty="0"/>
              <a:t>. Cambridge: Cambridge University Press. </a:t>
            </a:r>
          </a:p>
          <a:p>
            <a:pPr marL="0" indent="0">
              <a:buNone/>
            </a:pPr>
            <a:endParaRPr lang="en-GB" sz="500" dirty="0"/>
          </a:p>
          <a:p>
            <a:r>
              <a:rPr lang="en-GB" dirty="0" err="1"/>
              <a:t>Kragelund</a:t>
            </a:r>
            <a:r>
              <a:rPr lang="en-GB" dirty="0"/>
              <a:t>, P. 2000: ‘Nero’s </a:t>
            </a:r>
            <a:r>
              <a:rPr lang="en-GB" i="1" dirty="0" err="1"/>
              <a:t>Luxuria</a:t>
            </a:r>
            <a:r>
              <a:rPr lang="en-GB" dirty="0"/>
              <a:t>, in Tacitus and the </a:t>
            </a:r>
            <a:r>
              <a:rPr lang="en-GB" i="1" dirty="0"/>
              <a:t>Octavia</a:t>
            </a:r>
            <a:r>
              <a:rPr lang="en-GB" dirty="0"/>
              <a:t>’, </a:t>
            </a:r>
            <a:r>
              <a:rPr lang="en-GB" i="1" dirty="0"/>
              <a:t>The Classical Quarterly </a:t>
            </a:r>
            <a:r>
              <a:rPr lang="en-GB" dirty="0"/>
              <a:t>50 (2): 494-515.</a:t>
            </a:r>
          </a:p>
          <a:p>
            <a:endParaRPr lang="en-GB" sz="500" i="1" dirty="0"/>
          </a:p>
          <a:p>
            <a:r>
              <a:rPr lang="en-GB" dirty="0" err="1"/>
              <a:t>Murgatroyd</a:t>
            </a:r>
            <a:r>
              <a:rPr lang="en-GB" dirty="0"/>
              <a:t>, T. 2013: ‘Petronius’ </a:t>
            </a:r>
            <a:r>
              <a:rPr lang="en-GB" dirty="0" err="1"/>
              <a:t>Satyrica</a:t>
            </a:r>
            <a:r>
              <a:rPr lang="en-GB" dirty="0"/>
              <a:t>’, in </a:t>
            </a:r>
            <a:r>
              <a:rPr lang="en-GB" i="1" dirty="0"/>
              <a:t>A Companion to the </a:t>
            </a:r>
            <a:r>
              <a:rPr lang="en-GB" i="1" dirty="0" err="1"/>
              <a:t>Neronian</a:t>
            </a:r>
            <a:r>
              <a:rPr lang="en-GB" i="1" dirty="0"/>
              <a:t> Age</a:t>
            </a:r>
            <a:r>
              <a:rPr lang="en-GB" dirty="0"/>
              <a:t> (Buckley, E. and </a:t>
            </a:r>
            <a:r>
              <a:rPr lang="en-GB" dirty="0" err="1"/>
              <a:t>Dinter</a:t>
            </a:r>
            <a:r>
              <a:rPr lang="en-GB" dirty="0"/>
              <a:t>, M. T. eds.), Wiley-Blackwell: 241-257.  </a:t>
            </a:r>
          </a:p>
          <a:p>
            <a:endParaRPr lang="en-GB" dirty="0"/>
          </a:p>
          <a:p>
            <a:endParaRPr lang="en-GB" dirty="0"/>
          </a:p>
        </p:txBody>
      </p:sp>
    </p:spTree>
    <p:extLst>
      <p:ext uri="{BB962C8B-B14F-4D97-AF65-F5344CB8AC3E}">
        <p14:creationId xmlns:p14="http://schemas.microsoft.com/office/powerpoint/2010/main" val="104672668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452</TotalTime>
  <Words>2414</Words>
  <Application>Microsoft Office PowerPoint</Application>
  <PresentationFormat>On-screen Show (4:3)</PresentationFormat>
  <Paragraphs>141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Georgia</vt:lpstr>
      <vt:lpstr>Wingdings</vt:lpstr>
      <vt:lpstr>Wingdings 2</vt:lpstr>
      <vt:lpstr>Civic</vt:lpstr>
      <vt:lpstr>Murder, Mayhem and Megalomania: The Life and Times of the Emperor Nero</vt:lpstr>
      <vt:lpstr>End of the “Golden Years”?</vt:lpstr>
      <vt:lpstr>Poppaea Sabina</vt:lpstr>
      <vt:lpstr>Divorce of Octavia (AD 62)</vt:lpstr>
      <vt:lpstr>Rise of Tigellinus</vt:lpstr>
      <vt:lpstr>PowerPoint Presentation</vt:lpstr>
      <vt:lpstr>Hooliganism</vt:lpstr>
      <vt:lpstr>PowerPoint Presentation</vt:lpstr>
      <vt:lpstr>Extravagance and Nero’s Circle of Vice?</vt:lpstr>
      <vt:lpstr>PowerPoint Presentation</vt:lpstr>
      <vt:lpstr>Acts of “Megalomania”?</vt:lpstr>
      <vt:lpstr>Sexual Habits</vt:lpstr>
      <vt:lpstr>PowerPoint Presentation</vt:lpstr>
      <vt:lpstr>Executions and Exiles</vt:lpstr>
      <vt:lpstr>Cause of Nero’s Downfall?</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Infamous and Damned? The Emperor Nero and the Julio-Claudian Dynasty</dc:title>
  <dc:creator>Matt</dc:creator>
  <cp:lastModifiedBy>Matthew Cobb</cp:lastModifiedBy>
  <cp:revision>127</cp:revision>
  <dcterms:created xsi:type="dcterms:W3CDTF">2013-11-11T14:00:35Z</dcterms:created>
  <dcterms:modified xsi:type="dcterms:W3CDTF">2021-09-20T18:59:25Z</dcterms:modified>
</cp:coreProperties>
</file>