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7"/>
  </p:notesMasterIdLst>
  <p:handoutMasterIdLst>
    <p:handoutMasterId r:id="rId28"/>
  </p:handoutMasterIdLst>
  <p:sldIdLst>
    <p:sldId id="277" r:id="rId2"/>
    <p:sldId id="512" r:id="rId3"/>
    <p:sldId id="532" r:id="rId4"/>
    <p:sldId id="542" r:id="rId5"/>
    <p:sldId id="545" r:id="rId6"/>
    <p:sldId id="543" r:id="rId7"/>
    <p:sldId id="544" r:id="rId8"/>
    <p:sldId id="548" r:id="rId9"/>
    <p:sldId id="541" r:id="rId10"/>
    <p:sldId id="550" r:id="rId11"/>
    <p:sldId id="533" r:id="rId12"/>
    <p:sldId id="549" r:id="rId13"/>
    <p:sldId id="534" r:id="rId14"/>
    <p:sldId id="535" r:id="rId15"/>
    <p:sldId id="536" r:id="rId16"/>
    <p:sldId id="551" r:id="rId17"/>
    <p:sldId id="537" r:id="rId18"/>
    <p:sldId id="552" r:id="rId19"/>
    <p:sldId id="538" r:id="rId20"/>
    <p:sldId id="539" r:id="rId21"/>
    <p:sldId id="540" r:id="rId22"/>
    <p:sldId id="553" r:id="rId23"/>
    <p:sldId id="546" r:id="rId24"/>
    <p:sldId id="547" r:id="rId25"/>
    <p:sldId id="529" r:id="rId26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64" autoAdjust="0"/>
    <p:restoredTop sz="80937" autoAdjust="0"/>
  </p:normalViewPr>
  <p:slideViewPr>
    <p:cSldViewPr>
      <p:cViewPr varScale="1">
        <p:scale>
          <a:sx n="74" d="100"/>
          <a:sy n="74" d="100"/>
        </p:scale>
        <p:origin x="762" y="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544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98501B0F-2A54-4327-9FBC-4AB4177601A5}"/>
    <pc:docChg chg="modSld">
      <pc:chgData name="Piyumika Kithulgoda Gamage" userId="8130ac14-9727-4963-a006-512f362f8357" providerId="ADAL" clId="{98501B0F-2A54-4327-9FBC-4AB4177601A5}" dt="2026-01-26T21:12:12.346" v="7" actId="20577"/>
      <pc:docMkLst>
        <pc:docMk/>
      </pc:docMkLst>
      <pc:sldChg chg="modSp mod">
        <pc:chgData name="Piyumika Kithulgoda Gamage" userId="8130ac14-9727-4963-a006-512f362f8357" providerId="ADAL" clId="{98501B0F-2A54-4327-9FBC-4AB4177601A5}" dt="2026-01-26T21:12:12.346" v="7" actId="20577"/>
        <pc:sldMkLst>
          <pc:docMk/>
          <pc:sldMk cId="0" sldId="277"/>
        </pc:sldMkLst>
        <pc:spChg chg="mod">
          <ac:chgData name="Piyumika Kithulgoda Gamage" userId="8130ac14-9727-4963-a006-512f362f8357" providerId="ADAL" clId="{98501B0F-2A54-4327-9FBC-4AB4177601A5}" dt="2026-01-26T20:52:18.425" v="3" actId="20577"/>
          <ac:spMkLst>
            <pc:docMk/>
            <pc:sldMk cId="0" sldId="277"/>
            <ac:spMk id="18433" creationId="{84E7CF0D-450B-5DA4-6786-834F605F0D1D}"/>
          </ac:spMkLst>
        </pc:spChg>
        <pc:spChg chg="mod">
          <ac:chgData name="Piyumika Kithulgoda Gamage" userId="8130ac14-9727-4963-a006-512f362f8357" providerId="ADAL" clId="{98501B0F-2A54-4327-9FBC-4AB4177601A5}" dt="2026-01-26T21:12:12.346" v="7" actId="20577"/>
          <ac:spMkLst>
            <pc:docMk/>
            <pc:sldMk cId="0" sldId="277"/>
            <ac:spMk id="18434" creationId="{2D16F3CF-48AD-79A2-7E1C-06E05AD9DAF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A9FA8D21-1AB0-7D45-B88F-C9DC3C022BD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9A922C0F-9AB8-8441-B4B5-98372030E2D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3E0A8C05-C599-5A40-B16D-6760CE91C7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E0E75DC1-C240-FB45-8ACD-762A705AB58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21CE6C5-AC06-7B45-A86B-F348267428F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85F4DAA-3148-9746-979B-8A6B369E093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CF7D9B2-B703-CD41-AA78-CB34B4AFA84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942F8361-D13D-5954-F6EC-CA84EAE3F4E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3CA88B4B-5670-FF4B-BADA-BAB07534F23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E6A646B4-6C0C-2942-951D-D1B77C7A8A9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921DBE63-3C87-9248-8BD7-EA44B3293B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fld id="{B3DA8001-7DE3-9145-941F-E863DC549AB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>
            <a:extLst>
              <a:ext uri="{FF2B5EF4-FFF2-40B4-BE49-F238E27FC236}">
                <a16:creationId xmlns:a16="http://schemas.microsoft.com/office/drawing/2014/main" id="{11E7BD30-7994-DE2B-49AB-C434C939DA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231563-D1D4-8D45-8216-5215D527F5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22531" name="Slide Number Placeholder 3">
            <a:extLst>
              <a:ext uri="{FF2B5EF4-FFF2-40B4-BE49-F238E27FC236}">
                <a16:creationId xmlns:a16="http://schemas.microsoft.com/office/drawing/2014/main" id="{94045AD8-C342-A6C9-D640-AAFB8B62A7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F3ECCF7-E109-2746-9AAC-DFBFC10BA034}" type="slidenum">
              <a:rPr lang="en-US" altLang="en-US">
                <a:latin typeface="Verdana" panose="020B0604030504040204" pitchFamily="34" charset="0"/>
              </a:rPr>
              <a:pPr/>
              <a:t>2</a:t>
            </a:fld>
            <a:endParaRPr lang="en-US" altLang="en-US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DA8001-7DE3-9145-941F-E863DC549AB8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2862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A7923-A8FF-E5E1-ED40-3863BD0C24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AF843-0831-4748-A1E2-4620930D4C23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C7863B-7E17-90E8-6C30-F8D9410BD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D58FA-4C2D-2CF1-B96B-6DE58ABAA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BEC13-45FE-6A4F-BC07-3521B01B07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4424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A8280-B63E-2016-2207-A306B9F15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81200-F581-4C40-8F47-BCF2686C6F8C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B243C-155F-43E7-F149-916FCFA54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95F30-A8D5-3A81-9D5A-30C2F2814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E052E-E071-3046-A0AC-D4AAB1B098F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735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0B664-C23F-7D9E-F52F-3AB709481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7BA15-767A-4744-A41A-AEE825DF4E4A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2A23B2A-0AD2-A493-EFE5-71CAE01696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2024245-D7E7-B843-963F-6F709659EB3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9216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916D598-2EF6-519D-ACC6-767A9197F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1674-733C-1745-A0AE-EF49C502ADF3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6EDCAE-946B-48DD-3193-D3BD311A61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B1CF5EE-5A30-D44E-BA06-D30D18965E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3446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DFB2299-B239-6E95-806C-D37342FAC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67E1D-8407-7B4F-862E-FDA3463A959C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89B7D9A-9E43-0A1C-AD57-ADC4C84146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9CE8366-A24F-9C44-B499-34189C0613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1712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6887313-E2BD-7A27-5550-98B787B06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A995C-27CD-A840-976D-BD6C9802E53A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850923A-DD64-B8FA-0746-4BE95FD5C0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E058492-695E-D64E-BE65-513CD02C2F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753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81222FD-41DF-CE96-B43C-B97FB7F32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FBE33-1906-EA46-BD25-812C3F7C57EE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19F09FB-0014-04B2-B45A-6FF14FAB63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48445A3-8C77-BF41-8413-5480DE41C8A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5058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A33293-B89F-CEE0-5E02-81C8121A0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86492-2621-2540-AD38-42BF561718FB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3C3AD-F578-1B0A-D0DC-C2626D385C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6C6588-71A7-8949-8607-0E1980AD74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4789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22E626B-D45C-A9B1-AAF0-D2AC8CBAA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21407-784E-894D-8BCE-C175001EB96C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4995D-29A7-2B06-2242-1EC4946E66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AE6A0B1-2D57-D842-981C-7B4888785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884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06B9A-9AC7-1755-F23B-6203A2A70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49A6C-08E7-AC4A-9673-D7B0C07FF7E9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112214C-EFAE-27AE-3483-BCF87FB5C0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7E63B6D-6788-4A4D-9501-812C9AC2E0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1351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DAE69-FE23-8F77-CA15-5F9DAC14D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0E33F-ADB3-B745-A4AE-6DC873C0858F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7E9D550-85D1-819F-CEA6-7A1D3B6DC4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37D0DA-2EE4-984F-8F7F-7B719A6E90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81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6B63AD2-1BF0-C95D-B08C-B9B640A1735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F5E985B-74A7-BCBC-D6A9-7AFE3A39E3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A315C-F0A9-AC48-B00E-A7350FF9A8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58330C-9632-0D47-9F74-AE8361A5C445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C49BF-FAB6-7B4A-83A3-D916BB2248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AB662745-A94F-2645-82E3-CD3E318C0BA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ychologytoday.com/gb/tests/personality/emotional-intelligence-test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84E7CF0D-450B-5DA4-6786-834F605F0D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520" y="404664"/>
            <a:ext cx="7772400" cy="2206625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LCBB6022</a:t>
            </a:r>
            <a:br>
              <a:rPr lang="en-GB" altLang="en-US" sz="3600" b="1" dirty="0"/>
            </a:br>
            <a:r>
              <a:rPr lang="en-GB" altLang="en-US" sz="3600" b="1" dirty="0"/>
              <a:t>Leadership and management, theory and practice</a:t>
            </a:r>
            <a:r>
              <a:rPr lang="en-GB" altLang="en-US" sz="3600" dirty="0"/>
              <a:t> </a:t>
            </a: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18434" name="Subtitle 4">
            <a:extLst>
              <a:ext uri="{FF2B5EF4-FFF2-40B4-BE49-F238E27FC236}">
                <a16:creationId xmlns:a16="http://schemas.microsoft.com/office/drawing/2014/main" id="{2D16F3CF-48AD-79A2-7E1C-06E05AD9DA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7824" y="2348880"/>
            <a:ext cx="6400800" cy="2427808"/>
          </a:xfrm>
        </p:spPr>
        <p:txBody>
          <a:bodyPr/>
          <a:lstStyle/>
          <a:p>
            <a:pPr eaLnBrk="1" hangingPunct="1"/>
            <a:r>
              <a:rPr lang="en-US" altLang="en-US" sz="2400" b="1" dirty="0">
                <a:solidFill>
                  <a:schemeClr val="tx1"/>
                </a:solidFill>
              </a:rPr>
              <a:t>WEEK 2</a:t>
            </a:r>
          </a:p>
          <a:p>
            <a:pPr eaLnBrk="1" hangingPunct="1"/>
            <a:r>
              <a:rPr lang="en-US" altLang="en-US" sz="2400" b="1" i="1" dirty="0">
                <a:solidFill>
                  <a:schemeClr val="tx1"/>
                </a:solidFill>
              </a:rPr>
              <a:t>Session 1</a:t>
            </a:r>
          </a:p>
          <a:p>
            <a:pPr eaLnBrk="1" hangingPunct="1"/>
            <a:r>
              <a:rPr lang="en-GB" altLang="en-US" sz="2400" b="1" i="1" dirty="0">
                <a:solidFill>
                  <a:schemeClr val="tx1"/>
                </a:solidFill>
              </a:rPr>
              <a:t>Emotional and Cultural Intelligence in Leadership</a:t>
            </a:r>
            <a:endParaRPr lang="en-US" altLang="en-US" sz="2400" b="1" i="1" dirty="0">
              <a:solidFill>
                <a:schemeClr val="tx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09ED6B-6DEB-B646-9AB4-8420EC3475B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18436" name="Slide Number Placeholder 5">
            <a:extLst>
              <a:ext uri="{FF2B5EF4-FFF2-40B4-BE49-F238E27FC236}">
                <a16:creationId xmlns:a16="http://schemas.microsoft.com/office/drawing/2014/main" id="{B3781880-D8C4-C8E7-5BD8-EE812EA817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00740C-B4B8-F443-B8E4-860C833F242B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>
            <a:extLst>
              <a:ext uri="{FF2B5EF4-FFF2-40B4-BE49-F238E27FC236}">
                <a16:creationId xmlns:a16="http://schemas.microsoft.com/office/drawing/2014/main" id="{29682815-C3F5-54A8-57EF-9A6E83A5F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Content of the Session</a:t>
            </a:r>
            <a:endParaRPr lang="en-IN" altLang="en-US" sz="3600" b="1" dirty="0"/>
          </a:p>
        </p:txBody>
      </p:sp>
      <p:sp>
        <p:nvSpPr>
          <p:cNvPr id="21506" name="Content Placeholder 4">
            <a:extLst>
              <a:ext uri="{FF2B5EF4-FFF2-40B4-BE49-F238E27FC236}">
                <a16:creationId xmlns:a16="http://schemas.microsoft.com/office/drawing/2014/main" id="{5FECB4D3-2E50-1548-9326-3771190AD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>
              <a:buClr>
                <a:schemeClr val="tx1"/>
              </a:buClr>
              <a:defRPr/>
            </a:pPr>
            <a:r>
              <a:rPr lang="en-US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Introduction to Emotional Intelligence (EI)</a:t>
            </a:r>
          </a:p>
          <a:p>
            <a:pPr>
              <a:buClr>
                <a:schemeClr val="tx1"/>
              </a:buClr>
              <a:defRPr/>
            </a:pPr>
            <a:r>
              <a:rPr lang="en-GB" sz="1800" dirty="0"/>
              <a:t>Affect, Emotions, Moods</a:t>
            </a:r>
          </a:p>
          <a:p>
            <a:pPr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Emotional Intelligence Models</a:t>
            </a:r>
          </a:p>
          <a:p>
            <a:pPr lvl="1"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Daniel Goleman’s EI Model (1998)</a:t>
            </a:r>
          </a:p>
          <a:p>
            <a:pPr lvl="1"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Salovey and Mayer Model (1990)</a:t>
            </a:r>
          </a:p>
          <a:p>
            <a:pPr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Cultural Intelligence Models</a:t>
            </a:r>
          </a:p>
          <a:p>
            <a:pPr lvl="1"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Earley &amp; Ang’s Cultural Intelligence (CQ) Model (2003)</a:t>
            </a:r>
          </a:p>
          <a:p>
            <a:pPr lvl="1"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Hofstede’s Cultural Dimensions (1980)</a:t>
            </a:r>
          </a:p>
          <a:p>
            <a:pPr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Benefits of High Emotional Intelligence</a:t>
            </a:r>
          </a:p>
          <a:p>
            <a:pPr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Developing Emotional Intelligence</a:t>
            </a:r>
          </a:p>
          <a:p>
            <a:pPr>
              <a:buClr>
                <a:schemeClr val="tx1"/>
              </a:buClr>
              <a:defRPr/>
            </a:pPr>
            <a:r>
              <a:rPr lang="en-GB" sz="1800" i="0" u="none" strike="noStrike" dirty="0">
                <a:solidFill>
                  <a:srgbClr val="000000"/>
                </a:solidFill>
                <a:effectLst/>
              </a:rPr>
              <a:t>Emotional Intelligence vs. Cultural Intelligence</a:t>
            </a:r>
            <a:endPara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>
                <a:schemeClr val="bg2"/>
              </a:buClr>
              <a:buFontTx/>
              <a:buChar char="-"/>
              <a:defRPr/>
            </a:pPr>
            <a:endParaRPr lang="en-US" altLang="en-US" sz="1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6DBB0-4843-30C8-9F94-5B753D008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Introduction to Emotional Intelligence (EI)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613BA-F88B-819D-6D03-9EB44ADD7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Emotional Intelligence is the ability to recognise, understand, and manage emotions (self &amp; others).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It is important in personal and professional settings.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67981-1907-4EB5-15DA-AD7FBDB4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8680F1-0D28-6434-1562-3215D206A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2188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CE0F-C7FB-2990-A9AF-B5E90B70A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Affect, Emotions, Moods</a:t>
            </a:r>
          </a:p>
        </p:txBody>
      </p:sp>
      <p:pic>
        <p:nvPicPr>
          <p:cNvPr id="7" name="Content Placeholder 6" descr="A diagram of a mood diagram&#10;&#10;Description automatically generated">
            <a:extLst>
              <a:ext uri="{FF2B5EF4-FFF2-40B4-BE49-F238E27FC236}">
                <a16:creationId xmlns:a16="http://schemas.microsoft.com/office/drawing/2014/main" id="{84C75416-A0F7-EDF0-FD0D-F7B38C29E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304" y="1786970"/>
            <a:ext cx="6264696" cy="3757071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5C088-33E7-0DE5-AD83-D7EF87341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97892A-5729-D8A5-CFCA-A700529B2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4</a:t>
            </a:fld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930064-3C45-CC14-A60A-33EC6473497A}"/>
              </a:ext>
            </a:extLst>
          </p:cNvPr>
          <p:cNvSpPr txBox="1"/>
          <p:nvPr/>
        </p:nvSpPr>
        <p:spPr>
          <a:xfrm>
            <a:off x="2123728" y="141763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Affect Theory (Tomkins, 1962).</a:t>
            </a:r>
          </a:p>
        </p:txBody>
      </p:sp>
    </p:spTree>
    <p:extLst>
      <p:ext uri="{BB962C8B-B14F-4D97-AF65-F5344CB8AC3E}">
        <p14:creationId xmlns:p14="http://schemas.microsoft.com/office/powerpoint/2010/main" val="3959004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88D85-570B-9365-EDA1-BC9ACADA2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Affect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1FC20-9F6A-20F1-D3D2-99FFE2ADB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Affect is a broad term that includes all types of feelings that a person experiences.</a:t>
            </a:r>
          </a:p>
          <a:p>
            <a:r>
              <a:rPr lang="en-GB" sz="2800" dirty="0"/>
              <a:t>It serves as an overarching category that encompasses both emotions and moods.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FD129-946B-474B-A709-97E52CCBC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7859C3-C7C3-A380-DEE9-4C5BDC19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5</a:t>
            </a:fld>
            <a:endParaRPr lang="en-GB" altLang="en-US"/>
          </a:p>
        </p:txBody>
      </p:sp>
      <p:pic>
        <p:nvPicPr>
          <p:cNvPr id="1026" name="Picture 2" descr="Emotion Facts: The Primary Emotions">
            <a:extLst>
              <a:ext uri="{FF2B5EF4-FFF2-40B4-BE49-F238E27FC236}">
                <a16:creationId xmlns:a16="http://schemas.microsoft.com/office/drawing/2014/main" id="{42193D95-97B6-D8C8-B06F-31474DA9E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3942433"/>
            <a:ext cx="5156200" cy="157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497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B44C3-16C7-518C-8074-C81D4DCBE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Emotions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FBD83-56B9-D387-8A90-8C29D583F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Emotions are 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short-term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reactions to specific events, actions, or objects. They are 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intense but brief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and usually come with noticeable facial expressions. Here are the key characteristics: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Triggered by a specific cause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Short-lived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Brief duration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Carry information about the environment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Expressed through facial expressions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D77D3-851C-3241-9005-3174682E9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63B26-B165-26D8-78E7-6CB43D979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7426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0706B-A03C-5C0F-F1CC-108E60622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Moods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60FA2-F0A0-BAE9-601D-C8BBA86DA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Moods are 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longer-lasting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and are not necessarily tied to specific events. They affect an individual’s overall emotional state and influence behaviour over time. Here are the main characteristics: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Not linked to a specific event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Medium-term affect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Longer duration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Carry information about coping with the environment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</a:p>
          <a:p>
            <a:pPr lvl="1">
              <a:buFont typeface="+mj-lt"/>
              <a:buAutoNum type="arabicPeriod"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</a:rPr>
              <a:t>Not expressed through specific facial expressions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 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9E47B-7175-4605-37A0-F37E305AD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39A01B-268D-3D63-7E17-D296AF6DE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2016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5C8E2-BB41-B089-A6D7-E39DEF72A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Emotional and Cultural Intelligence In Leadership 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F1D93-CBF9-A4AE-73C5-08DBF59CF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1600" b="1" dirty="0"/>
              <a:t>Emotional Intelligence Models</a:t>
            </a:r>
          </a:p>
          <a:p>
            <a:pPr>
              <a:buFont typeface="+mj-lt"/>
              <a:buAutoNum type="arabicPeriod"/>
            </a:pPr>
            <a:r>
              <a:rPr lang="en-GB" sz="1400" b="1" dirty="0"/>
              <a:t>Daniel Goleman’s EI Model (1998)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Self-awareness, self-regulation, motivation, empathy, social skills.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show how emotionally intelligent leaders handle people and make fair decisions.</a:t>
            </a:r>
          </a:p>
          <a:p>
            <a:pPr>
              <a:buFont typeface="+mj-lt"/>
              <a:buAutoNum type="arabicPeriod"/>
            </a:pPr>
            <a:r>
              <a:rPr lang="en-GB" sz="1400" b="1" dirty="0"/>
              <a:t>Salovey and Mayer Model (1990)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Perceive → Use → Understand → Manage emotions.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explain emotional awareness and adaptability in workplace situations.</a:t>
            </a:r>
          </a:p>
          <a:p>
            <a:pPr marL="0" indent="0">
              <a:buNone/>
            </a:pPr>
            <a:endParaRPr lang="en-GB" sz="1400" b="1" dirty="0"/>
          </a:p>
          <a:p>
            <a:pPr marL="0" indent="0">
              <a:buNone/>
            </a:pPr>
            <a:r>
              <a:rPr lang="en-GB" sz="1600" b="1" dirty="0"/>
              <a:t>Cultural Intelligence Models</a:t>
            </a:r>
            <a:endParaRPr lang="en-GB" sz="1600" dirty="0"/>
          </a:p>
          <a:p>
            <a:pPr>
              <a:buFont typeface="+mj-lt"/>
              <a:buAutoNum type="arabicPeriod"/>
            </a:pPr>
            <a:r>
              <a:rPr lang="en-GB" sz="1400" b="1" dirty="0"/>
              <a:t>Earley &amp; Ang’s Cultural Intelligence (CQ) Model (2003)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Cognitive (knowledge), Motivational (drive), Behavioural (action), Metacognitive (awareness).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explain how leaders adapt communication and behaviour across cultures.</a:t>
            </a:r>
          </a:p>
          <a:p>
            <a:pPr>
              <a:buFont typeface="+mj-lt"/>
              <a:buAutoNum type="arabicPeriod"/>
            </a:pPr>
            <a:r>
              <a:rPr lang="en-GB" sz="1400" b="1" dirty="0"/>
              <a:t>Hofstede’s Cultural Dimensions (1980)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Power distance, individualism, masculinity, uncertainty avoidance, etc.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analyse differences in leadership expectations across countries or teams.</a:t>
            </a:r>
          </a:p>
          <a:p>
            <a:endParaRPr lang="en-GB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7B67E-A1C2-08F9-BF8E-658302CB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E950-6674-A2BD-7B7D-1561862EC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2047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53C2E-1BAC-FDB7-5478-77B3E27D8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Emotional Intelligence (EI) in Leadership?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370A8-2DC0-2EC0-47C1-F7BA61BE5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EI in leadership means the ability to recognise, understand, and manage emotions in oneself and others.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Leaders with high EI can inspire, guide, and support their teams effectively.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6CC2F6-6801-03F4-BEBF-D2B090979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BA6E6-C098-4EDB-C5F0-08D5E8A9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0937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5C8E2-BB41-B089-A6D7-E39DEF72A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Emotional Intelligence Models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F1D93-CBF9-A4AE-73C5-08DBF59CFD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sz="1400" b="1" dirty="0"/>
              <a:t>Daniel Goleman’s EI Model (1998)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Self-awareness, self-regulation, motivation, empathy, social skills.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show how emotionally intelligent leaders handle people and make fair decisions.</a:t>
            </a:r>
          </a:p>
          <a:p>
            <a:pPr marL="0" indent="0">
              <a:buNone/>
            </a:pPr>
            <a:endParaRPr lang="en-GB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7B67E-A1C2-08F9-BF8E-658302CB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E950-6674-A2BD-7B7D-1561862EC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10</a:t>
            </a:fld>
            <a:endParaRPr lang="en-GB" altLang="en-US"/>
          </a:p>
        </p:txBody>
      </p:sp>
      <p:pic>
        <p:nvPicPr>
          <p:cNvPr id="2050" name="Picture 2" descr="A Milestone of Intelligent Development: Daniel Goleman's Emotional  Intelligence Theory - Experianta">
            <a:extLst>
              <a:ext uri="{FF2B5EF4-FFF2-40B4-BE49-F238E27FC236}">
                <a16:creationId xmlns:a16="http://schemas.microsoft.com/office/drawing/2014/main" id="{EC63772A-0020-C5C1-D1B7-2F2E589F9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75596"/>
            <a:ext cx="59436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016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3508C-F769-EAF0-1B24-9CB8AEDB6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The 5 Components of EI </a:t>
            </a:r>
            <a:br>
              <a:rPr lang="en-GB" sz="3600" b="1" i="0" u="none" strike="noStrike" dirty="0">
                <a:solidFill>
                  <a:srgbClr val="000000"/>
                </a:solidFill>
                <a:effectLst/>
              </a:rPr>
            </a:br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(Daniel Goleman’s Model)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38C5D7-2B14-0D34-9875-A544FBCC14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/>
              <a:t>Self-awareness</a:t>
            </a:r>
            <a:r>
              <a:rPr lang="en-GB" sz="2800" dirty="0"/>
              <a:t> – Recognizing own emotions.</a:t>
            </a:r>
          </a:p>
          <a:p>
            <a:r>
              <a:rPr lang="en-GB" sz="2800" b="1" dirty="0"/>
              <a:t>Self-regulation</a:t>
            </a:r>
            <a:r>
              <a:rPr lang="en-GB" sz="2800" dirty="0"/>
              <a:t> – Managing emotions effectively.</a:t>
            </a:r>
          </a:p>
          <a:p>
            <a:r>
              <a:rPr lang="en-GB" sz="2800" b="1" dirty="0"/>
              <a:t>Motivation</a:t>
            </a:r>
            <a:r>
              <a:rPr lang="en-GB" sz="2800" dirty="0"/>
              <a:t> – Inner drive beyond external rewards.</a:t>
            </a:r>
          </a:p>
          <a:p>
            <a:r>
              <a:rPr lang="en-GB" sz="2800" b="1" dirty="0"/>
              <a:t>Empathy</a:t>
            </a:r>
            <a:r>
              <a:rPr lang="en-GB" sz="2800" dirty="0"/>
              <a:t> – Understanding others’ emotions.</a:t>
            </a:r>
          </a:p>
          <a:p>
            <a:r>
              <a:rPr lang="en-GB" sz="2800" b="1" dirty="0"/>
              <a:t>Social skills</a:t>
            </a:r>
            <a:r>
              <a:rPr lang="en-GB" sz="2800" dirty="0"/>
              <a:t> – Effective communication &amp; relationship management.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3525D-F127-61D0-3A62-0CD79A35A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DD86F3-66EE-11D6-CFEF-42801A19C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8489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5C8E2-BB41-B089-A6D7-E39DEF72A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/>
              <a:t>Emotional Intelligence Models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F1D93-CBF9-A4AE-73C5-08DBF59CFD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 dirty="0"/>
              <a:t>Salovey and Mayer Model (1990)</a:t>
            </a:r>
            <a:endParaRPr lang="en-GB" sz="14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Perceive → Use → Understand → Manage emotions.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sz="1400" i="1" dirty="0"/>
              <a:t>Use:</a:t>
            </a:r>
            <a:r>
              <a:rPr lang="en-GB" sz="1400" dirty="0"/>
              <a:t> To explain emotional awareness and adaptability in workplace situations.</a:t>
            </a:r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7B67E-A1C2-08F9-BF8E-658302CB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E950-6674-A2BD-7B7D-1561862EC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12</a:t>
            </a:fld>
            <a:endParaRPr lang="en-GB" altLang="en-US"/>
          </a:p>
        </p:txBody>
      </p:sp>
      <p:pic>
        <p:nvPicPr>
          <p:cNvPr id="1026" name="Picture 2" descr="The Mayer and Salovey (1997) four-branch model of emotional... | Download  Scientific Diagram">
            <a:extLst>
              <a:ext uri="{FF2B5EF4-FFF2-40B4-BE49-F238E27FC236}">
                <a16:creationId xmlns:a16="http://schemas.microsoft.com/office/drawing/2014/main" id="{F1126E5F-290D-A6F3-CFC8-BB828DE48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8927"/>
            <a:ext cx="5728860" cy="294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207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CF1D7-8C07-03E3-8EFF-178C5964F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  <a:latin typeface="+mn-lt"/>
              </a:rPr>
              <a:t>Benefits of High Emotional Intelligence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CFB1F-B312-EC2E-8E59-658AB0403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Better leadership &amp; teamwork.</a:t>
            </a:r>
          </a:p>
          <a:p>
            <a:r>
              <a:rPr lang="en-GB" dirty="0"/>
              <a:t>Enhanced conflict resolution skills.</a:t>
            </a:r>
          </a:p>
          <a:p>
            <a:r>
              <a:rPr lang="en-GB" dirty="0"/>
              <a:t>Increased adaptability &amp; resilience.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17B6C-ACB9-CA5C-787E-97115F469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86E5FA-122D-86FF-FF47-8A027E9FC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6283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6275E-AAEF-297B-9835-6D67D8756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  <a:latin typeface="+mn-lt"/>
              </a:rPr>
              <a:t>Developing Emotional Intelligence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4B9CD-D151-CF2C-A3B1-2B6035C91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Practice mindfulness &amp; self-reflection.</a:t>
            </a:r>
          </a:p>
          <a:p>
            <a:r>
              <a:rPr lang="en-GB" dirty="0"/>
              <a:t>Improve active listening &amp; empathy.</a:t>
            </a:r>
          </a:p>
          <a:p>
            <a:r>
              <a:rPr lang="en-GB" dirty="0"/>
              <a:t>Learn to manage stress and emotional triggers.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ADED4-6EFE-546B-BABC-646BDC939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443DFD-B5C2-7604-FC3F-A39401C87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5677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DF67B-2E4B-1DD9-435B-2F5C9B20C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Cultural Intelligence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1301-3160-FBD1-5B46-E52322AA9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Cultural Intelligence is </a:t>
            </a:r>
            <a:r>
              <a:rPr lang="en-GB" dirty="0">
                <a:solidFill>
                  <a:srgbClr val="000000"/>
                </a:solidFill>
              </a:rPr>
              <a:t>the a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bility to function effectively across different cultural contexts.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It is very important and relevant to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today’s globalised world.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1BF9CD-1847-ED93-2846-BA877F844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603A2C-EE68-DD96-36AB-73122677E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9198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5C8E2-BB41-B089-A6D7-E39DEF72A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b="1"/>
              <a:t>Cultural Intelligence Models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F1D93-CBF9-A4AE-73C5-08DBF59CF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2962672" cy="3196951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dirty="0"/>
              <a:t>Earley &amp; Ang’s Cultural Intelligence (CQ) Model (2003)</a:t>
            </a:r>
            <a:endParaRPr lang="en-GB" sz="1600" dirty="0"/>
          </a:p>
          <a:p>
            <a:pPr marL="446088" lvl="1" indent="-206375">
              <a:lnSpc>
                <a:spcPct val="90000"/>
              </a:lnSpc>
              <a:buFont typeface="+mj-lt"/>
              <a:buAutoNum type="arabicPeriod"/>
            </a:pPr>
            <a:r>
              <a:rPr lang="en-GB" sz="1600" dirty="0"/>
              <a:t>Cognitive (knowledge), Motivational (drive), Behavioural (action), Metacognitive (awareness).</a:t>
            </a:r>
          </a:p>
          <a:p>
            <a:pPr marL="446088" lvl="1" indent="-206375">
              <a:lnSpc>
                <a:spcPct val="90000"/>
              </a:lnSpc>
              <a:buFont typeface="+mj-lt"/>
              <a:buAutoNum type="arabicPeriod"/>
            </a:pPr>
            <a:r>
              <a:rPr lang="en-GB" sz="1600" i="1" dirty="0"/>
              <a:t>Use:</a:t>
            </a:r>
            <a:r>
              <a:rPr lang="en-GB" sz="1600" dirty="0"/>
              <a:t> To explain how leaders adapt communication and behaviour across cultures.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400" dirty="0"/>
          </a:p>
        </p:txBody>
      </p:sp>
      <p:pic>
        <p:nvPicPr>
          <p:cNvPr id="3074" name="Picture 2" descr="Are accounting academics culturally intelligent?: An empirical  investigation - ScienceDirect">
            <a:extLst>
              <a:ext uri="{FF2B5EF4-FFF2-40B4-BE49-F238E27FC236}">
                <a16:creationId xmlns:a16="http://schemas.microsoft.com/office/drawing/2014/main" id="{93C171E6-64C9-C5F9-0031-6B130DA96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69623" y="2206722"/>
            <a:ext cx="4584686" cy="176510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7B67E-A1C2-08F9-BF8E-658302CB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A7881200-F581-4C40-8F47-BCF2686C6F8C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26/01/2026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E950-6674-A2BD-7B7D-1561862EC7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</a:pPr>
            <a:fld id="{0D1E052E-E071-3046-A0AC-D4AAB1B098FC}" type="slidenum">
              <a:rPr lang="en-GB" altLang="en-US" smtClean="0"/>
              <a:pPr>
                <a:spcAft>
                  <a:spcPts val="600"/>
                </a:spcAft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7092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6BC0D-568A-62EC-47A6-F49A79AC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The 4 Components of CQ (Cultural Quotient)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DAADD-BAE7-145B-B741-5C678FEEA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CQ Drive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– Interest &amp; motivation to interact with different cultures.</a:t>
            </a:r>
          </a:p>
          <a:p>
            <a:pPr marL="0" indent="0" algn="l">
              <a:buNone/>
            </a:pP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CQ Knowledge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– Understanding cultural norms &amp; differences.</a:t>
            </a:r>
          </a:p>
          <a:p>
            <a:pPr marL="0" indent="0" algn="l">
              <a:buNone/>
            </a:pP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CQ Strategy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– Awareness &amp; planning for cross-cultural interactions.</a:t>
            </a:r>
          </a:p>
          <a:p>
            <a:pPr marL="0" indent="0" algn="l">
              <a:buNone/>
            </a:pP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CQ Action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 – Adapting behaviour effectively in diverse environments.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84610-49C8-13F3-9567-6285A6C33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8F4764-51B5-7730-F639-AAC66C3D6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6234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5C8E2-BB41-B089-A6D7-E39DEF72A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 wrap="square" anchor="ctr">
            <a:normAutofit fontScale="90000"/>
          </a:bodyPr>
          <a:lstStyle/>
          <a:p>
            <a:r>
              <a:rPr lang="en-GB" b="1" dirty="0"/>
              <a:t>Cultural Intelligence Models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F1D93-CBF9-A4AE-73C5-08DBF59CF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250704" cy="3628999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2200" b="1" dirty="0"/>
              <a:t>Hofstede’s Cultural Dimensions (1980)</a:t>
            </a:r>
            <a:endParaRPr lang="en-GB" sz="2200" dirty="0"/>
          </a:p>
          <a:p>
            <a:pPr marL="446088" lvl="1">
              <a:lnSpc>
                <a:spcPct val="90000"/>
              </a:lnSpc>
              <a:buFont typeface="+mj-lt"/>
              <a:buAutoNum type="arabicPeriod"/>
            </a:pPr>
            <a:r>
              <a:rPr lang="en-GB" sz="2000" dirty="0"/>
              <a:t>Power distance, individualism, masculinity, uncertainty avoidance, etc.</a:t>
            </a:r>
          </a:p>
          <a:p>
            <a:pPr marL="446088" lvl="1">
              <a:lnSpc>
                <a:spcPct val="90000"/>
              </a:lnSpc>
              <a:buFont typeface="+mj-lt"/>
              <a:buAutoNum type="arabicPeriod"/>
            </a:pPr>
            <a:r>
              <a:rPr lang="en-GB" sz="2000" i="1" dirty="0"/>
              <a:t>Use:</a:t>
            </a:r>
            <a:r>
              <a:rPr lang="en-GB" sz="2000" dirty="0"/>
              <a:t> To analyse differences in leadership expectations across countries or teams.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</p:txBody>
      </p:sp>
      <p:pic>
        <p:nvPicPr>
          <p:cNvPr id="4098" name="Picture 2" descr="Cultural Influences on Product &amp; Industrial Design, Part 1 | by Speck  Design | Medium">
            <a:extLst>
              <a:ext uri="{FF2B5EF4-FFF2-40B4-BE49-F238E27FC236}">
                <a16:creationId xmlns:a16="http://schemas.microsoft.com/office/drawing/2014/main" id="{DA1D2800-6C49-A5F3-16F2-B0B7F103E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0296" y="944825"/>
            <a:ext cx="4536504" cy="454811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7B67E-A1C2-08F9-BF8E-658302CB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A7881200-F581-4C40-8F47-BCF2686C6F8C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26/01/2026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E950-6674-A2BD-7B7D-1561862EC7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</a:pPr>
            <a:fld id="{0D1E052E-E071-3046-A0AC-D4AAB1B098FC}" type="slidenum">
              <a:rPr lang="en-GB" altLang="en-US" smtClean="0"/>
              <a:pPr>
                <a:spcAft>
                  <a:spcPts val="60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33362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0F815-7B92-0934-D71D-3F559DD3C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Why Cultural Intelligence Matters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794FD-82EE-B85E-54E0-97DA734E22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Enhances teamwork in diverse environments.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Reduces misunderstandings &amp; unconscious bias.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Strengthens global business relationships.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C8B64-9907-8AFD-A354-C9F9174B1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21E671-9359-3A94-CB12-0E99CC689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5564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92EA4-0B24-99DD-7572-E8BBA73BC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Developing Cultural Intelligence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FACE7-8F98-E994-749C-2BCF9E102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Developing Cultural Intelligence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Exposure to different cultures (travel, media, interactions).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Learning about cultural norms, values, and communication styles.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Practicing adaptability in cross-cultural settings.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89FAB-20A3-D22A-FBBE-7E7A6BC23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578B44-EA45-30F4-6967-227599FE0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39158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F08BA-217C-0B64-82FB-707DDBCA8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u="none" strike="noStrike" dirty="0">
                <a:solidFill>
                  <a:srgbClr val="000000"/>
                </a:solidFill>
                <a:effectLst/>
              </a:rPr>
              <a:t>Emotional Intelligence vs. Cultural Intelligence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E7E9E-9B84-8F5E-F7A0-31ECB85DD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EI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focuses on emotions &amp; interpersonal relationships.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CQ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focuses on cross-cultural adaptability &amp; interactions.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Together, they help thrive in a diverse environment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(as shown in the Venn diagram).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5EDFD-6082-666E-3ECE-1C3845014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A6C43A-9C9C-5541-8811-0C5811B49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61810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0983-46CA-1CF6-2ABE-EC3D91CB6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Emotional Intelligence vs. Cultural Intelligence – Key Challenges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095B8-3BB7-0FC7-36A2-5EA7CCAE4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50E411-005E-F448-7D5A-A1486331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22</a:t>
            </a:fld>
            <a:endParaRPr lang="en-GB" altLang="en-US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75E190-9757-BDD8-7B2A-D2D43C32CA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6759073"/>
              </p:ext>
            </p:extLst>
          </p:nvPr>
        </p:nvGraphicFramePr>
        <p:xfrm>
          <a:off x="457200" y="1441905"/>
          <a:ext cx="8075241" cy="40995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1747">
                  <a:extLst>
                    <a:ext uri="{9D8B030D-6E8A-4147-A177-3AD203B41FA5}">
                      <a16:colId xmlns:a16="http://schemas.microsoft.com/office/drawing/2014/main" val="2687080317"/>
                    </a:ext>
                  </a:extLst>
                </a:gridCol>
                <a:gridCol w="2691747">
                  <a:extLst>
                    <a:ext uri="{9D8B030D-6E8A-4147-A177-3AD203B41FA5}">
                      <a16:colId xmlns:a16="http://schemas.microsoft.com/office/drawing/2014/main" val="3771201899"/>
                    </a:ext>
                  </a:extLst>
                </a:gridCol>
                <a:gridCol w="2691747">
                  <a:extLst>
                    <a:ext uri="{9D8B030D-6E8A-4147-A177-3AD203B41FA5}">
                      <a16:colId xmlns:a16="http://schemas.microsoft.com/office/drawing/2014/main" val="564970950"/>
                    </a:ext>
                  </a:extLst>
                </a:gridCol>
              </a:tblGrid>
              <a:tr h="264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Challenge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</a:rPr>
                        <a:t>Explanation</a:t>
                      </a:r>
                      <a:endParaRPr lang="en-GB" sz="1100" kern="100" dirty="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</a:rPr>
                        <a:t>Example</a:t>
                      </a:r>
                      <a:endParaRPr lang="en-GB" sz="1100" kern="100" dirty="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5057277"/>
                  </a:ext>
                </a:extLst>
              </a:tr>
              <a:tr h="8227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Balancing EI and CQ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Leaders may be emotionally intelligent in one culture but misread cues in another.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A UK manager showing open empathy may be seen as unprofessional in Japan.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6395746"/>
                  </a:ext>
                </a:extLst>
              </a:tr>
              <a:tr h="8227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Cultural Misinterpretation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Emotions are expressed differently across cultures, leading to misunderstandings.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</a:rPr>
                        <a:t>Direct feedback (common in the West) may seem rude in Asia.</a:t>
                      </a:r>
                      <a:endParaRPr lang="en-GB" sz="1100" kern="100" dirty="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9508571"/>
                  </a:ext>
                </a:extLst>
              </a:tr>
              <a:tr h="5438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Over-emphasis on Emotion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Too much focus on empathy may reduce objectivity in decision-making.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A leader avoids giving negative feedback to maintain harmony.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5341308"/>
                  </a:ext>
                </a:extLst>
              </a:tr>
              <a:tr h="8227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Adapting Behaviour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Switching between cultural norms requires high self-awareness and flexibility.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A leader must adjust tone, communication, and hierarchy expectations in global teams.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578299"/>
                  </a:ext>
                </a:extLst>
              </a:tr>
              <a:tr h="8227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Developing Both Skills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>
                          <a:effectLst/>
                        </a:rPr>
                        <a:t>Emotional and cultural intelligence require time, exposure, and reflection to grow.</a:t>
                      </a:r>
                      <a:endParaRPr lang="en-GB" sz="1100" kern="1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</a:rPr>
                        <a:t>Global leaders undergo cross-cultural training and self-reflection programs.</a:t>
                      </a:r>
                      <a:endParaRPr lang="en-GB" sz="1100" kern="100" dirty="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21165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258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7533C-EA0A-A79A-47F8-631965870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Group Activity 1 - Assessment Preparation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03960-23E9-3FC8-27DC-5EDB95821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b="1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Sit in your assigned groups and carefully review the Assessment Brief for this module.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Identify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what is expected 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for the presentation and individual reflection components.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Discuss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how you can apply the concepts of Emotional Intelligence (EI) and Cultural Intelligence (CQ)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within your chosen leadership examples.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Begin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outlining your group presentation structure 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- decide who will cover which parts (e.g., theories, examples, reflection).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Note down any questions or clarifications you may have regarding the assessment, which we can discuss together at the end of the session.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F18DD-B99E-6767-DD77-C6C6D7E9E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286CF5-3932-7816-0492-98C766EB3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72312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066FD-4A6B-E930-035D-030703BF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Activity 2: EI test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C2674-646D-1AEF-0467-DEBBE1D0B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the following psychometric test: </a:t>
            </a:r>
            <a:r>
              <a:rPr lang="en-GB" dirty="0">
                <a:hlinkClick r:id="rId2"/>
              </a:rPr>
              <a:t>https://www.psychologytoday.com/gb/tests/personality/emotional-intelligence-test</a:t>
            </a:r>
            <a:endParaRPr lang="en-GB" dirty="0"/>
          </a:p>
          <a:p>
            <a:r>
              <a:rPr lang="en-GB" dirty="0"/>
              <a:t>Reflect on the outcomes of the psychometric test.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51ABF-A81E-DF13-42D7-51B00AB3E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881200-F581-4C40-8F47-BCF2686C6F8C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0CC6ED-6959-A94B-F29B-87D5E401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E052E-E071-3046-A0AC-D4AAB1B098FC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52890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>
            <a:extLst>
              <a:ext uri="{FF2B5EF4-FFF2-40B4-BE49-F238E27FC236}">
                <a16:creationId xmlns:a16="http://schemas.microsoft.com/office/drawing/2014/main" id="{FA7637D3-A155-16EA-803D-1E0885FC8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b="1" dirty="0"/>
              <a:t>References</a:t>
            </a:r>
          </a:p>
        </p:txBody>
      </p:sp>
      <p:sp>
        <p:nvSpPr>
          <p:cNvPr id="57346" name="Content Placeholder 2">
            <a:extLst>
              <a:ext uri="{FF2B5EF4-FFF2-40B4-BE49-F238E27FC236}">
                <a16:creationId xmlns:a16="http://schemas.microsoft.com/office/drawing/2014/main" id="{7035370E-3878-57C6-581A-834CBB661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871" y="1268760"/>
            <a:ext cx="8229600" cy="3916363"/>
          </a:xfrm>
        </p:spPr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Crawford, J. (2023) </a:t>
            </a:r>
            <a:r>
              <a:rPr lang="en-US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Leadership: Advancing Great Leaders and Leadership. </a:t>
            </a:r>
            <a:r>
              <a:rPr lang="en-US" sz="1400" kern="100" dirty="0" err="1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IntechOpen</a:t>
            </a:r>
            <a:r>
              <a:rPr lang="en-US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Earley, P. C. and Ang, S. (2003) 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Cultural Intelligence: Individual Interactions Across Cultures.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Stanford, CA: Stanford University Press.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Goleman, D. (1998) 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Working with Emotional Intelligence.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New York: Bantam Books.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Hofstede, G. (1980) 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Culture’s Consequences: International Differences in Work-Related Values.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Beverly Hills, CA: Sage Publications.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Salovey, P. and Mayer, J. D. (1990) ‘Emotional Intelligence’, 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Imagination, Cognition and Personality,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9(3), pp. 185–211.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Tomkins, S. S. (1962) 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Affect Imagery Consciousness: Volume I – The Positive Affects.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 New York: Springer Publishing Company.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Yukl, G.A. and Gardner, W.L. (2020) </a:t>
            </a:r>
            <a:r>
              <a:rPr lang="en-GB" sz="1400" i="1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Leadership in organizations</a:t>
            </a:r>
            <a:r>
              <a:rPr lang="en-GB" sz="1400" kern="100" dirty="0">
                <a:effectLst/>
                <a:latin typeface="+mj-lt"/>
                <a:ea typeface="DengXian" panose="02010600030101010101" pitchFamily="2" charset="-122"/>
                <a:cs typeface="Times New Roman" panose="02020603050405020304" pitchFamily="18" charset="0"/>
              </a:rPr>
              <a:t>. Ninth edition. Harlow: Pearson Education Limited.</a:t>
            </a:r>
          </a:p>
          <a:p>
            <a:endParaRPr lang="en-US" altLang="en-US" sz="140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863C0-29F1-A247-82A5-317180147C9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E89597E-7044-1E4D-B78A-5B47F6A147A4}" type="datetime1">
              <a:rPr lang="en-GB" altLang="en-US" smtClean="0"/>
              <a:pPr>
                <a:defRPr/>
              </a:pPr>
              <a:t>26/01/2026</a:t>
            </a:fld>
            <a:endParaRPr lang="en-GB" altLang="en-US"/>
          </a:p>
        </p:txBody>
      </p:sp>
      <p:sp>
        <p:nvSpPr>
          <p:cNvPr id="57348" name="Slide Number Placeholder 4">
            <a:extLst>
              <a:ext uri="{FF2B5EF4-FFF2-40B4-BE49-F238E27FC236}">
                <a16:creationId xmlns:a16="http://schemas.microsoft.com/office/drawing/2014/main" id="{61E723D0-C890-D7A4-DBAE-6F426FD2C7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465BAF9-FAFA-E64E-997D-909591D78EB1}" type="slidenum">
              <a:rPr lang="en-GB" altLang="en-US">
                <a:solidFill>
                  <a:srgbClr val="898989"/>
                </a:solidFill>
                <a:latin typeface="Myriad Pro"/>
              </a:rPr>
              <a:pPr/>
              <a:t>25</a:t>
            </a:fld>
            <a:endParaRPr lang="en-GB" altLang="en-US">
              <a:solidFill>
                <a:srgbClr val="898989"/>
              </a:solidFill>
              <a:latin typeface="Myriad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1376</Words>
  <Application>Microsoft Office PowerPoint</Application>
  <PresentationFormat>On-screen Show (4:3)</PresentationFormat>
  <Paragraphs>194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ＭＳ Ｐゴシック</vt:lpstr>
      <vt:lpstr>Arial</vt:lpstr>
      <vt:lpstr>Calibri</vt:lpstr>
      <vt:lpstr>Myriad Pro</vt:lpstr>
      <vt:lpstr>Symbol</vt:lpstr>
      <vt:lpstr>Verdana</vt:lpstr>
      <vt:lpstr>20140311PresentationUWTSDTemplate</vt:lpstr>
      <vt:lpstr>LCBB6022 Leadership and management, theory and practice  </vt:lpstr>
      <vt:lpstr>Content of the Session</vt:lpstr>
      <vt:lpstr>Introduction to Emotional Intelligence (EI)</vt:lpstr>
      <vt:lpstr>Affect, Emotions, Moods</vt:lpstr>
      <vt:lpstr>Affect</vt:lpstr>
      <vt:lpstr>Emotions</vt:lpstr>
      <vt:lpstr>Moods</vt:lpstr>
      <vt:lpstr>Emotional and Cultural Intelligence In Leadership </vt:lpstr>
      <vt:lpstr>Emotional Intelligence (EI) in Leadership?</vt:lpstr>
      <vt:lpstr>Emotional Intelligence Models </vt:lpstr>
      <vt:lpstr>The 5 Components of EI  (Daniel Goleman’s Model)</vt:lpstr>
      <vt:lpstr>Emotional Intelligence Models </vt:lpstr>
      <vt:lpstr>Benefits of High Emotional Intelligence</vt:lpstr>
      <vt:lpstr>Developing Emotional Intelligence</vt:lpstr>
      <vt:lpstr>Cultural Intelligence</vt:lpstr>
      <vt:lpstr>Cultural Intelligence Models</vt:lpstr>
      <vt:lpstr>The 4 Components of CQ (Cultural Quotient)</vt:lpstr>
      <vt:lpstr>Cultural Intelligence Models</vt:lpstr>
      <vt:lpstr>Why Cultural Intelligence Matters</vt:lpstr>
      <vt:lpstr>Developing Cultural Intelligence</vt:lpstr>
      <vt:lpstr>Emotional Intelligence vs. Cultural Intelligence</vt:lpstr>
      <vt:lpstr>Emotional Intelligence vs. Cultural Intelligence – Key Challenges</vt:lpstr>
      <vt:lpstr>Group Activity 1 - Assessment Preparation </vt:lpstr>
      <vt:lpstr>Activity 2: EI test 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Piyumika  Kithulgoda Gamage</cp:lastModifiedBy>
  <cp:revision>89</cp:revision>
  <cp:lastPrinted>1601-01-01T00:00:00Z</cp:lastPrinted>
  <dcterms:created xsi:type="dcterms:W3CDTF">2002-10-07T19:43:58Z</dcterms:created>
  <dcterms:modified xsi:type="dcterms:W3CDTF">2026-01-26T21:12:15Z</dcterms:modified>
</cp:coreProperties>
</file>