
<file path=[Content_Types].xml><?xml version="1.0" encoding="utf-8"?>
<Types xmlns="http://schemas.openxmlformats.org/package/2006/content-types">
  <Default Extension="gif" ContentType="image/gif"/>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60" r:id="rId5"/>
    <p:sldId id="259" r:id="rId6"/>
    <p:sldId id="261" r:id="rId7"/>
    <p:sldId id="263" r:id="rId8"/>
    <p:sldId id="264"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5282"/>
  </p:normalViewPr>
  <p:slideViewPr>
    <p:cSldViewPr snapToGrid="0" snapToObjects="1">
      <p:cViewPr varScale="1">
        <p:scale>
          <a:sx n="84" d="100"/>
          <a:sy n="84" d="100"/>
        </p:scale>
        <p:origin x="15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10D3C3-CE96-40FF-9174-ECC331AC877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075E340-DA91-4DD8-9169-335C768C5FC5}">
      <dgm:prSet/>
      <dgm:spPr/>
      <dgm:t>
        <a:bodyPr/>
        <a:lstStyle/>
        <a:p>
          <a:r>
            <a:rPr lang="en-GB" dirty="0"/>
            <a:t>In general, a report is divided into eight sections</a:t>
          </a:r>
          <a:endParaRPr lang="en-US" dirty="0"/>
        </a:p>
      </dgm:t>
    </dgm:pt>
    <dgm:pt modelId="{3F71E3FA-5111-48DF-8F8B-2F0058F0A7A0}" type="parTrans" cxnId="{F35E0381-5B70-4BEE-A69A-B78C7072B8FA}">
      <dgm:prSet/>
      <dgm:spPr/>
      <dgm:t>
        <a:bodyPr/>
        <a:lstStyle/>
        <a:p>
          <a:endParaRPr lang="en-US"/>
        </a:p>
      </dgm:t>
    </dgm:pt>
    <dgm:pt modelId="{2582B24B-3B38-4793-A01D-E1A534EADD53}" type="sibTrans" cxnId="{F35E0381-5B70-4BEE-A69A-B78C7072B8FA}">
      <dgm:prSet/>
      <dgm:spPr/>
      <dgm:t>
        <a:bodyPr/>
        <a:lstStyle/>
        <a:p>
          <a:endParaRPr lang="en-US"/>
        </a:p>
      </dgm:t>
    </dgm:pt>
    <dgm:pt modelId="{9591E20D-FF67-46AB-8DC8-65F6BCC4B12B}">
      <dgm:prSet/>
      <dgm:spPr/>
      <dgm:t>
        <a:bodyPr/>
        <a:lstStyle/>
        <a:p>
          <a:r>
            <a:rPr lang="en-GB"/>
            <a:t>Title, Abstract, Introduction, Method, Results, Discussion, References, Appendices.</a:t>
          </a:r>
          <a:endParaRPr lang="en-US"/>
        </a:p>
      </dgm:t>
    </dgm:pt>
    <dgm:pt modelId="{F68275C2-615F-472C-8D0B-8894073A5875}" type="parTrans" cxnId="{1AEB0047-75E0-48A8-9C51-3E4CBDD60C0D}">
      <dgm:prSet/>
      <dgm:spPr/>
      <dgm:t>
        <a:bodyPr/>
        <a:lstStyle/>
        <a:p>
          <a:endParaRPr lang="en-US"/>
        </a:p>
      </dgm:t>
    </dgm:pt>
    <dgm:pt modelId="{67235867-0282-421C-824E-D39A2659AF54}" type="sibTrans" cxnId="{1AEB0047-75E0-48A8-9C51-3E4CBDD60C0D}">
      <dgm:prSet/>
      <dgm:spPr/>
      <dgm:t>
        <a:bodyPr/>
        <a:lstStyle/>
        <a:p>
          <a:endParaRPr lang="en-US"/>
        </a:p>
      </dgm:t>
    </dgm:pt>
    <dgm:pt modelId="{F009EF4A-5F08-47C0-9808-CEBA46042BBF}">
      <dgm:prSet/>
      <dgm:spPr/>
      <dgm:t>
        <a:bodyPr/>
        <a:lstStyle/>
        <a:p>
          <a:r>
            <a:rPr lang="en-GB"/>
            <a:t>For your D.O.L. report you will NOT need to provide an abstract.</a:t>
          </a:r>
          <a:endParaRPr lang="en-US"/>
        </a:p>
      </dgm:t>
    </dgm:pt>
    <dgm:pt modelId="{1BE24B4F-0785-4EEC-A75E-A08382154F06}" type="parTrans" cxnId="{D21F6860-7CCD-4CCD-B421-A4389B71C148}">
      <dgm:prSet/>
      <dgm:spPr/>
      <dgm:t>
        <a:bodyPr/>
        <a:lstStyle/>
        <a:p>
          <a:endParaRPr lang="en-US"/>
        </a:p>
      </dgm:t>
    </dgm:pt>
    <dgm:pt modelId="{E625D096-D5CF-4463-B0A7-441C3B9928E8}" type="sibTrans" cxnId="{D21F6860-7CCD-4CCD-B421-A4389B71C148}">
      <dgm:prSet/>
      <dgm:spPr/>
      <dgm:t>
        <a:bodyPr/>
        <a:lstStyle/>
        <a:p>
          <a:endParaRPr lang="en-US"/>
        </a:p>
      </dgm:t>
    </dgm:pt>
    <dgm:pt modelId="{01DB371E-5F05-9642-B3E6-C3B819002E61}" type="pres">
      <dgm:prSet presAssocID="{1410D3C3-CE96-40FF-9174-ECC331AC877A}" presName="diagram" presStyleCnt="0">
        <dgm:presLayoutVars>
          <dgm:dir/>
          <dgm:resizeHandles val="exact"/>
        </dgm:presLayoutVars>
      </dgm:prSet>
      <dgm:spPr/>
    </dgm:pt>
    <dgm:pt modelId="{ADBF7250-60E1-F74D-8E31-CF4DE1CF6335}" type="pres">
      <dgm:prSet presAssocID="{A075E340-DA91-4DD8-9169-335C768C5FC5}" presName="node" presStyleLbl="node1" presStyleIdx="0" presStyleCnt="3">
        <dgm:presLayoutVars>
          <dgm:bulletEnabled val="1"/>
        </dgm:presLayoutVars>
      </dgm:prSet>
      <dgm:spPr/>
    </dgm:pt>
    <dgm:pt modelId="{54A862BD-6415-094E-A5E0-244275974D2C}" type="pres">
      <dgm:prSet presAssocID="{2582B24B-3B38-4793-A01D-E1A534EADD53}" presName="sibTrans" presStyleCnt="0"/>
      <dgm:spPr/>
    </dgm:pt>
    <dgm:pt modelId="{BFA873E7-25F8-3D42-9C20-A051AC49880F}" type="pres">
      <dgm:prSet presAssocID="{9591E20D-FF67-46AB-8DC8-65F6BCC4B12B}" presName="node" presStyleLbl="node1" presStyleIdx="1" presStyleCnt="3">
        <dgm:presLayoutVars>
          <dgm:bulletEnabled val="1"/>
        </dgm:presLayoutVars>
      </dgm:prSet>
      <dgm:spPr/>
    </dgm:pt>
    <dgm:pt modelId="{F4AC114D-890C-514E-912F-22450BCC49EE}" type="pres">
      <dgm:prSet presAssocID="{67235867-0282-421C-824E-D39A2659AF54}" presName="sibTrans" presStyleCnt="0"/>
      <dgm:spPr/>
    </dgm:pt>
    <dgm:pt modelId="{9C390B91-E682-9244-AD2B-7D3665892829}" type="pres">
      <dgm:prSet presAssocID="{F009EF4A-5F08-47C0-9808-CEBA46042BBF}" presName="node" presStyleLbl="node1" presStyleIdx="2" presStyleCnt="3">
        <dgm:presLayoutVars>
          <dgm:bulletEnabled val="1"/>
        </dgm:presLayoutVars>
      </dgm:prSet>
      <dgm:spPr/>
    </dgm:pt>
  </dgm:ptLst>
  <dgm:cxnLst>
    <dgm:cxn modelId="{AAF9DC1B-E7C8-8E4F-B53F-BEFD53F0C13A}" type="presOf" srcId="{A075E340-DA91-4DD8-9169-335C768C5FC5}" destId="{ADBF7250-60E1-F74D-8E31-CF4DE1CF6335}" srcOrd="0" destOrd="0" presId="urn:microsoft.com/office/officeart/2005/8/layout/default"/>
    <dgm:cxn modelId="{F3209D34-9E22-1744-80F8-0346A720D3CC}" type="presOf" srcId="{F009EF4A-5F08-47C0-9808-CEBA46042BBF}" destId="{9C390B91-E682-9244-AD2B-7D3665892829}" srcOrd="0" destOrd="0" presId="urn:microsoft.com/office/officeart/2005/8/layout/default"/>
    <dgm:cxn modelId="{D21F6860-7CCD-4CCD-B421-A4389B71C148}" srcId="{1410D3C3-CE96-40FF-9174-ECC331AC877A}" destId="{F009EF4A-5F08-47C0-9808-CEBA46042BBF}" srcOrd="2" destOrd="0" parTransId="{1BE24B4F-0785-4EEC-A75E-A08382154F06}" sibTransId="{E625D096-D5CF-4463-B0A7-441C3B9928E8}"/>
    <dgm:cxn modelId="{1AEB0047-75E0-48A8-9C51-3E4CBDD60C0D}" srcId="{1410D3C3-CE96-40FF-9174-ECC331AC877A}" destId="{9591E20D-FF67-46AB-8DC8-65F6BCC4B12B}" srcOrd="1" destOrd="0" parTransId="{F68275C2-615F-472C-8D0B-8894073A5875}" sibTransId="{67235867-0282-421C-824E-D39A2659AF54}"/>
    <dgm:cxn modelId="{F35E0381-5B70-4BEE-A69A-B78C7072B8FA}" srcId="{1410D3C3-CE96-40FF-9174-ECC331AC877A}" destId="{A075E340-DA91-4DD8-9169-335C768C5FC5}" srcOrd="0" destOrd="0" parTransId="{3F71E3FA-5111-48DF-8F8B-2F0058F0A7A0}" sibTransId="{2582B24B-3B38-4793-A01D-E1A534EADD53}"/>
    <dgm:cxn modelId="{0291BBF8-EC63-4E42-AA30-590E574E297C}" type="presOf" srcId="{1410D3C3-CE96-40FF-9174-ECC331AC877A}" destId="{01DB371E-5F05-9642-B3E6-C3B819002E61}" srcOrd="0" destOrd="0" presId="urn:microsoft.com/office/officeart/2005/8/layout/default"/>
    <dgm:cxn modelId="{C7DC91FF-324D-7C42-BBE3-43F63AFE59D8}" type="presOf" srcId="{9591E20D-FF67-46AB-8DC8-65F6BCC4B12B}" destId="{BFA873E7-25F8-3D42-9C20-A051AC49880F}" srcOrd="0" destOrd="0" presId="urn:microsoft.com/office/officeart/2005/8/layout/default"/>
    <dgm:cxn modelId="{C8E1BE2C-59D3-BC45-BF2C-FCC4CCA61B91}" type="presParOf" srcId="{01DB371E-5F05-9642-B3E6-C3B819002E61}" destId="{ADBF7250-60E1-F74D-8E31-CF4DE1CF6335}" srcOrd="0" destOrd="0" presId="urn:microsoft.com/office/officeart/2005/8/layout/default"/>
    <dgm:cxn modelId="{FAF8284C-E679-5F48-BE2F-53D2A7F06457}" type="presParOf" srcId="{01DB371E-5F05-9642-B3E6-C3B819002E61}" destId="{54A862BD-6415-094E-A5E0-244275974D2C}" srcOrd="1" destOrd="0" presId="urn:microsoft.com/office/officeart/2005/8/layout/default"/>
    <dgm:cxn modelId="{A677CE35-B2A4-6746-ABC0-5A976F8D2B54}" type="presParOf" srcId="{01DB371E-5F05-9642-B3E6-C3B819002E61}" destId="{BFA873E7-25F8-3D42-9C20-A051AC49880F}" srcOrd="2" destOrd="0" presId="urn:microsoft.com/office/officeart/2005/8/layout/default"/>
    <dgm:cxn modelId="{BE526E55-42DC-D649-9A5B-857EB4483A23}" type="presParOf" srcId="{01DB371E-5F05-9642-B3E6-C3B819002E61}" destId="{F4AC114D-890C-514E-912F-22450BCC49EE}" srcOrd="3" destOrd="0" presId="urn:microsoft.com/office/officeart/2005/8/layout/default"/>
    <dgm:cxn modelId="{30DA0F6E-4760-3147-AC23-0E6397BFCEBD}" type="presParOf" srcId="{01DB371E-5F05-9642-B3E6-C3B819002E61}" destId="{9C390B91-E682-9244-AD2B-7D3665892829}"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F7250-60E1-F74D-8E31-CF4DE1CF6335}">
      <dsp:nvSpPr>
        <dsp:cNvPr id="0" name=""/>
        <dsp:cNvSpPr/>
      </dsp:nvSpPr>
      <dsp:spPr>
        <a:xfrm>
          <a:off x="1582650" y="194"/>
          <a:ext cx="3202612" cy="19215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 general, a report is divided into eight sections</a:t>
          </a:r>
          <a:endParaRPr lang="en-US" sz="2400" kern="1200" dirty="0"/>
        </a:p>
      </dsp:txBody>
      <dsp:txXfrm>
        <a:off x="1582650" y="194"/>
        <a:ext cx="3202612" cy="1921567"/>
      </dsp:txXfrm>
    </dsp:sp>
    <dsp:sp modelId="{BFA873E7-25F8-3D42-9C20-A051AC49880F}">
      <dsp:nvSpPr>
        <dsp:cNvPr id="0" name=""/>
        <dsp:cNvSpPr/>
      </dsp:nvSpPr>
      <dsp:spPr>
        <a:xfrm>
          <a:off x="1582650" y="2242022"/>
          <a:ext cx="3202612" cy="1921567"/>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Title, Abstract, Introduction, Method, Results, Discussion, References, Appendices.</a:t>
          </a:r>
          <a:endParaRPr lang="en-US" sz="2400" kern="1200"/>
        </a:p>
      </dsp:txBody>
      <dsp:txXfrm>
        <a:off x="1582650" y="2242022"/>
        <a:ext cx="3202612" cy="1921567"/>
      </dsp:txXfrm>
    </dsp:sp>
    <dsp:sp modelId="{9C390B91-E682-9244-AD2B-7D3665892829}">
      <dsp:nvSpPr>
        <dsp:cNvPr id="0" name=""/>
        <dsp:cNvSpPr/>
      </dsp:nvSpPr>
      <dsp:spPr>
        <a:xfrm>
          <a:off x="1582650" y="4483851"/>
          <a:ext cx="3202612" cy="192156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For your D.O.L. report you will NOT need to provide an abstract.</a:t>
          </a:r>
          <a:endParaRPr lang="en-US" sz="2400" kern="1200"/>
        </a:p>
      </dsp:txBody>
      <dsp:txXfrm>
        <a:off x="1582650" y="4483851"/>
        <a:ext cx="3202612" cy="19215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BF079F-C7EE-634C-9D70-97DF56062D47}" type="datetimeFigureOut">
              <a:rPr lang="en-US" smtClean="0"/>
              <a:t>5/1/2026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3D8A31-CF46-B645-91C6-340269005498}" type="slidenum">
              <a:rPr lang="en-US" smtClean="0"/>
              <a:t>‹#›</a:t>
            </a:fld>
            <a:endParaRPr lang="en-US"/>
          </a:p>
        </p:txBody>
      </p:sp>
    </p:spTree>
    <p:extLst>
      <p:ext uri="{BB962C8B-B14F-4D97-AF65-F5344CB8AC3E}">
        <p14:creationId xmlns:p14="http://schemas.microsoft.com/office/powerpoint/2010/main" val="4130693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not a big piece of work and so you need to be concise in your writing. Make sure you leave enough words for a comprehensive discussion, This is the most important part.</a:t>
            </a:r>
          </a:p>
        </p:txBody>
      </p:sp>
      <p:sp>
        <p:nvSpPr>
          <p:cNvPr id="4" name="Slide Number Placeholder 3"/>
          <p:cNvSpPr>
            <a:spLocks noGrp="1"/>
          </p:cNvSpPr>
          <p:nvPr>
            <p:ph type="sldNum" sz="quarter" idx="5"/>
          </p:nvPr>
        </p:nvSpPr>
        <p:spPr/>
        <p:txBody>
          <a:bodyPr/>
          <a:lstStyle/>
          <a:p>
            <a:fld id="{C73D8A31-CF46-B645-91C6-340269005498}" type="slidenum">
              <a:rPr lang="en-US" smtClean="0"/>
              <a:t>2</a:t>
            </a:fld>
            <a:endParaRPr lang="en-US"/>
          </a:p>
        </p:txBody>
      </p:sp>
    </p:spTree>
    <p:extLst>
      <p:ext uri="{BB962C8B-B14F-4D97-AF65-F5344CB8AC3E}">
        <p14:creationId xmlns:p14="http://schemas.microsoft.com/office/powerpoint/2010/main" val="2041312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use both sets of data, or just one if that is more relevant to your focus. </a:t>
            </a:r>
          </a:p>
        </p:txBody>
      </p:sp>
      <p:sp>
        <p:nvSpPr>
          <p:cNvPr id="4" name="Slide Number Placeholder 3"/>
          <p:cNvSpPr>
            <a:spLocks noGrp="1"/>
          </p:cNvSpPr>
          <p:nvPr>
            <p:ph type="sldNum" sz="quarter" idx="5"/>
          </p:nvPr>
        </p:nvSpPr>
        <p:spPr/>
        <p:txBody>
          <a:bodyPr/>
          <a:lstStyle/>
          <a:p>
            <a:fld id="{C73D8A31-CF46-B645-91C6-340269005498}" type="slidenum">
              <a:rPr lang="en-US" smtClean="0"/>
              <a:t>4</a:t>
            </a:fld>
            <a:endParaRPr lang="en-US"/>
          </a:p>
        </p:txBody>
      </p:sp>
    </p:spTree>
    <p:extLst>
      <p:ext uri="{BB962C8B-B14F-4D97-AF65-F5344CB8AC3E}">
        <p14:creationId xmlns:p14="http://schemas.microsoft.com/office/powerpoint/2010/main" val="194499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the sections you should include in your report. Copies of data sets, questionnaire examples </a:t>
            </a:r>
            <a:r>
              <a:rPr lang="en-US" dirty="0" err="1"/>
              <a:t>etc</a:t>
            </a:r>
            <a:r>
              <a:rPr lang="en-US" dirty="0"/>
              <a:t> should all be in your appendices and therefore not impacting on your word count.</a:t>
            </a:r>
          </a:p>
        </p:txBody>
      </p:sp>
      <p:sp>
        <p:nvSpPr>
          <p:cNvPr id="4" name="Slide Number Placeholder 3"/>
          <p:cNvSpPr>
            <a:spLocks noGrp="1"/>
          </p:cNvSpPr>
          <p:nvPr>
            <p:ph type="sldNum" sz="quarter" idx="5"/>
          </p:nvPr>
        </p:nvSpPr>
        <p:spPr/>
        <p:txBody>
          <a:bodyPr/>
          <a:lstStyle/>
          <a:p>
            <a:fld id="{C73D8A31-CF46-B645-91C6-340269005498}" type="slidenum">
              <a:rPr lang="en-US" smtClean="0"/>
              <a:t>5</a:t>
            </a:fld>
            <a:endParaRPr lang="en-US"/>
          </a:p>
        </p:txBody>
      </p:sp>
    </p:spTree>
    <p:extLst>
      <p:ext uri="{BB962C8B-B14F-4D97-AF65-F5344CB8AC3E}">
        <p14:creationId xmlns:p14="http://schemas.microsoft.com/office/powerpoint/2010/main" val="2932586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help you identify the assessment criteria for this assessment and how you might structure your report to meet those criteria.</a:t>
            </a:r>
          </a:p>
        </p:txBody>
      </p:sp>
      <p:sp>
        <p:nvSpPr>
          <p:cNvPr id="4" name="Slide Number Placeholder 3"/>
          <p:cNvSpPr>
            <a:spLocks noGrp="1"/>
          </p:cNvSpPr>
          <p:nvPr>
            <p:ph type="sldNum" sz="quarter" idx="5"/>
          </p:nvPr>
        </p:nvSpPr>
        <p:spPr/>
        <p:txBody>
          <a:bodyPr/>
          <a:lstStyle/>
          <a:p>
            <a:fld id="{C73D8A31-CF46-B645-91C6-340269005498}" type="slidenum">
              <a:rPr lang="en-US" smtClean="0"/>
              <a:t>6</a:t>
            </a:fld>
            <a:endParaRPr lang="en-US"/>
          </a:p>
        </p:txBody>
      </p:sp>
    </p:spTree>
    <p:extLst>
      <p:ext uri="{BB962C8B-B14F-4D97-AF65-F5344CB8AC3E}">
        <p14:creationId xmlns:p14="http://schemas.microsoft.com/office/powerpoint/2010/main" val="2362516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Make sure you understand what this measure is looking at and then how you might relate that to the wider body of research.</a:t>
            </a:r>
          </a:p>
        </p:txBody>
      </p:sp>
      <p:sp>
        <p:nvSpPr>
          <p:cNvPr id="4" name="Slide Number Placeholder 3"/>
          <p:cNvSpPr>
            <a:spLocks noGrp="1"/>
          </p:cNvSpPr>
          <p:nvPr>
            <p:ph type="sldNum" sz="quarter" idx="5"/>
          </p:nvPr>
        </p:nvSpPr>
        <p:spPr/>
        <p:txBody>
          <a:bodyPr/>
          <a:lstStyle/>
          <a:p>
            <a:fld id="{C73D8A31-CF46-B645-91C6-340269005498}" type="slidenum">
              <a:rPr lang="en-US" smtClean="0"/>
              <a:t>7</a:t>
            </a:fld>
            <a:endParaRPr lang="en-US"/>
          </a:p>
        </p:txBody>
      </p:sp>
    </p:spTree>
    <p:extLst>
      <p:ext uri="{BB962C8B-B14F-4D97-AF65-F5344CB8AC3E}">
        <p14:creationId xmlns:p14="http://schemas.microsoft.com/office/powerpoint/2010/main" val="155919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sure you understand what this measure is looking at and then how you might relate that to the wider body of research.</a:t>
            </a:r>
          </a:p>
        </p:txBody>
      </p:sp>
      <p:sp>
        <p:nvSpPr>
          <p:cNvPr id="4" name="Slide Number Placeholder 3"/>
          <p:cNvSpPr>
            <a:spLocks noGrp="1"/>
          </p:cNvSpPr>
          <p:nvPr>
            <p:ph type="sldNum" sz="quarter" idx="5"/>
          </p:nvPr>
        </p:nvSpPr>
        <p:spPr/>
        <p:txBody>
          <a:bodyPr/>
          <a:lstStyle/>
          <a:p>
            <a:fld id="{C73D8A31-CF46-B645-91C6-340269005498}" type="slidenum">
              <a:rPr lang="en-US" smtClean="0"/>
              <a:t>8</a:t>
            </a:fld>
            <a:endParaRPr lang="en-US"/>
          </a:p>
        </p:txBody>
      </p:sp>
    </p:spTree>
    <p:extLst>
      <p:ext uri="{BB962C8B-B14F-4D97-AF65-F5344CB8AC3E}">
        <p14:creationId xmlns:p14="http://schemas.microsoft.com/office/powerpoint/2010/main" val="2022040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data </a:t>
            </a:r>
            <a:r>
              <a:rPr lang="en-US"/>
              <a:t>sets that </a:t>
            </a:r>
            <a:r>
              <a:rPr lang="en-US" dirty="0"/>
              <a:t>have ben collected this year.</a:t>
            </a:r>
          </a:p>
          <a:p>
            <a:endParaRPr lang="en-US" dirty="0"/>
          </a:p>
          <a:p>
            <a:r>
              <a:rPr lang="en-US" dirty="0"/>
              <a:t>DO NOT USE THE DATA IN THE EXAMPLE SHEET….. THIS IS JUST THERE TO GIVE YOU IDEAS ON ANALYSING AND PRESENTING DATA</a:t>
            </a:r>
          </a:p>
        </p:txBody>
      </p:sp>
      <p:sp>
        <p:nvSpPr>
          <p:cNvPr id="4" name="Slide Number Placeholder 3"/>
          <p:cNvSpPr>
            <a:spLocks noGrp="1"/>
          </p:cNvSpPr>
          <p:nvPr>
            <p:ph type="sldNum" sz="quarter" idx="5"/>
          </p:nvPr>
        </p:nvSpPr>
        <p:spPr/>
        <p:txBody>
          <a:bodyPr/>
          <a:lstStyle/>
          <a:p>
            <a:fld id="{C73D8A31-CF46-B645-91C6-340269005498}" type="slidenum">
              <a:rPr lang="en-US" smtClean="0"/>
              <a:t>9</a:t>
            </a:fld>
            <a:endParaRPr lang="en-US"/>
          </a:p>
        </p:txBody>
      </p:sp>
    </p:spTree>
    <p:extLst>
      <p:ext uri="{BB962C8B-B14F-4D97-AF65-F5344CB8AC3E}">
        <p14:creationId xmlns:p14="http://schemas.microsoft.com/office/powerpoint/2010/main" val="3511100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2AD7B-1012-CA45-AA9F-FB98C8A1CBB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C14354A-75AE-F747-AB36-CC2585CE2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65B11D-F78B-BB40-AD2C-36B67EEE9124}"/>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F5EED41D-4FD5-7544-85C1-010D3ADE92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B8755E-36D4-EB44-8C2F-71632CA00377}"/>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4154723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A472A-A0FC-774C-BE09-42A432533C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A76244-3A2E-5547-8D46-50A7855332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385B74-8B7F-F042-BC76-AD7EA5CC5931}"/>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CD10A07E-9885-1A47-987B-734A4D7E52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6679E3-9388-7748-A323-E083915CFF29}"/>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3619117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33824-AF8F-4348-9387-E7E370F9DC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0660EB-592D-EA4A-AA8F-5828187753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446D97-C49A-8149-8BDF-2CF79B493833}"/>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0CCAAF36-24AA-794E-B624-C0C9B790E5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50272E-6939-2949-A331-56085A7A1E81}"/>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48417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EBF17-D6F5-454C-AD94-D58E8A7C3FF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013241-FA83-4A43-9497-A586592E6D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34FE332-35BB-7646-B818-C93E5BC602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01878F-7280-7740-BD46-A244BF6A8DC5}"/>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6" name="Footer Placeholder 5">
            <a:extLst>
              <a:ext uri="{FF2B5EF4-FFF2-40B4-BE49-F238E27FC236}">
                <a16:creationId xmlns:a16="http://schemas.microsoft.com/office/drawing/2014/main" id="{3B3C0694-ABE1-6344-91CB-9F198CF7CA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9CDA53-16E2-5540-BE52-28EFB4F00188}"/>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238159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8E525-1F5A-9842-9FB5-2C4DD30D225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DE3F308-50E9-454E-8C41-B1966ECEF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568904-95FD-B344-A509-833D8E256E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A4795D6-FA11-B345-BD8F-523D35E0A8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BBC335-C50D-4541-85F3-12E1D313A0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9004F7-C3EB-5F45-9600-02CA4FFD1829}"/>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8" name="Footer Placeholder 7">
            <a:extLst>
              <a:ext uri="{FF2B5EF4-FFF2-40B4-BE49-F238E27FC236}">
                <a16:creationId xmlns:a16="http://schemas.microsoft.com/office/drawing/2014/main" id="{8130AA77-8412-A14C-8460-029E93973E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33FF16-DE88-3742-92E4-91CC9FDF52E7}"/>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2193157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342C1-3BB8-C747-B005-55F4B4AA098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0B3DCC-8C5F-5F48-A74F-5A796196087A}"/>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4" name="Footer Placeholder 3">
            <a:extLst>
              <a:ext uri="{FF2B5EF4-FFF2-40B4-BE49-F238E27FC236}">
                <a16:creationId xmlns:a16="http://schemas.microsoft.com/office/drawing/2014/main" id="{A633DADE-562B-0148-B37D-5EEBC13ABB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DA5A8C-39A9-C44A-842F-D4E6C0020E40}"/>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160941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9CBCE8-3115-6C4D-B35B-8430C956ADCD}"/>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3" name="Footer Placeholder 2">
            <a:extLst>
              <a:ext uri="{FF2B5EF4-FFF2-40B4-BE49-F238E27FC236}">
                <a16:creationId xmlns:a16="http://schemas.microsoft.com/office/drawing/2014/main" id="{08D3442E-07D6-1141-9D10-750B2063E2F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EAB87B-F11F-964B-AD33-04A86DD42E9C}"/>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1908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0676-F9E8-B845-9B3C-A08F3309BA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33470A8-D241-5842-99A3-68EC7C6B7C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AA73453-7F8B-0A47-B974-D77A6FE6E0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ED965A-E167-D54E-84DE-85A05F3AC7D3}"/>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6" name="Footer Placeholder 5">
            <a:extLst>
              <a:ext uri="{FF2B5EF4-FFF2-40B4-BE49-F238E27FC236}">
                <a16:creationId xmlns:a16="http://schemas.microsoft.com/office/drawing/2014/main" id="{FDEE831F-E964-D345-B8F2-F49090F5EC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B0242B-3462-2E45-96C3-16162D33953F}"/>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099116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06193-7BDC-CD48-9BED-4B84C8DC0D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08E380D-DF4B-E941-8EA6-7CA206B5ED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B785-EBD8-FC48-8573-30B61AA34C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0CFAA6-74A5-C74D-9314-CDA4F6B90558}"/>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6" name="Footer Placeholder 5">
            <a:extLst>
              <a:ext uri="{FF2B5EF4-FFF2-40B4-BE49-F238E27FC236}">
                <a16:creationId xmlns:a16="http://schemas.microsoft.com/office/drawing/2014/main" id="{2A119AC6-14B3-0041-9D50-CF254FD003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F38A0-DB1B-CA4B-AD04-2E966FFF83A3}"/>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411590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4FADE-3AE3-134A-AB16-58BF4C59C24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0B8131-CF14-FB48-81D9-90492D3010F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5704BB-2194-F24A-A5A0-04FB3F5CAE31}"/>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38043AAF-C918-8545-8CB1-E78F20C79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5E19F8-2CE3-B746-A5BD-684E2AF99AEF}"/>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1430313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60BE76-D420-C449-855C-840208D9348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9DC97F-52FF-F64F-B6AC-680DECBD189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94F07B-5446-9349-A83D-16B0E926A1EE}"/>
              </a:ext>
            </a:extLst>
          </p:cNvPr>
          <p:cNvSpPr>
            <a:spLocks noGrp="1"/>
          </p:cNvSpPr>
          <p:nvPr>
            <p:ph type="dt" sz="half" idx="10"/>
          </p:nvPr>
        </p:nvSpPr>
        <p:spPr/>
        <p:txBody>
          <a:body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41223A66-C63F-C047-B1DD-6228F40E46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ED713D-873A-1B44-83F3-94BE33112C2F}"/>
              </a:ext>
            </a:extLst>
          </p:cNvPr>
          <p:cNvSpPr>
            <a:spLocks noGrp="1"/>
          </p:cNvSpPr>
          <p:nvPr>
            <p:ph type="sldNum" sz="quarter" idx="12"/>
          </p:nvPr>
        </p:nvSpPr>
        <p:spPr/>
        <p:txBody>
          <a:bodyPr/>
          <a:lstStyle/>
          <a:p>
            <a:fld id="{078E1C51-B315-454F-9B43-6ECA4A8CCD36}" type="slidenum">
              <a:rPr lang="en-US" smtClean="0"/>
              <a:t>‹#›</a:t>
            </a:fld>
            <a:endParaRPr lang="en-US"/>
          </a:p>
        </p:txBody>
      </p:sp>
    </p:spTree>
    <p:extLst>
      <p:ext uri="{BB962C8B-B14F-4D97-AF65-F5344CB8AC3E}">
        <p14:creationId xmlns:p14="http://schemas.microsoft.com/office/powerpoint/2010/main" val="3190269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60E91D-428D-6949-B6E5-7D1EB22D98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85DC2C-AE3F-AF44-8B2C-34D9DBC068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E28E1F-E889-EC4D-B22C-393C1A0973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A43F3D-730B-384D-B7C4-9252029B40DD}" type="datetimeFigureOut">
              <a:rPr lang="en-US" smtClean="0"/>
              <a:t>5/1/2026</a:t>
            </a:fld>
            <a:endParaRPr lang="en-US"/>
          </a:p>
        </p:txBody>
      </p:sp>
      <p:sp>
        <p:nvSpPr>
          <p:cNvPr id="5" name="Footer Placeholder 4">
            <a:extLst>
              <a:ext uri="{FF2B5EF4-FFF2-40B4-BE49-F238E27FC236}">
                <a16:creationId xmlns:a16="http://schemas.microsoft.com/office/drawing/2014/main" id="{5C6BEDB5-90CE-4F42-AD16-2ADC369205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06C38F6-3065-D44C-8B57-E132BD121B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8E1C51-B315-454F-9B43-6ECA4A8CCD36}" type="slidenum">
              <a:rPr lang="en-US" smtClean="0"/>
              <a:t>‹#›</a:t>
            </a:fld>
            <a:endParaRPr lang="en-US"/>
          </a:p>
        </p:txBody>
      </p:sp>
    </p:spTree>
    <p:extLst>
      <p:ext uri="{BB962C8B-B14F-4D97-AF65-F5344CB8AC3E}">
        <p14:creationId xmlns:p14="http://schemas.microsoft.com/office/powerpoint/2010/main" val="2933702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gif"/></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C1F4ED61-67CA-4B14-9B8D-F3587CA666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8BF13-1F76-E44A-BDD3-2201AF9D069B}"/>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Writing a research report</a:t>
            </a:r>
            <a:br>
              <a:rPr lang="en-US" sz="5200">
                <a:solidFill>
                  <a:srgbClr val="FFFFFF"/>
                </a:solidFill>
              </a:rPr>
            </a:br>
            <a:r>
              <a:rPr lang="en-US" sz="5200">
                <a:solidFill>
                  <a:srgbClr val="FFFFFF"/>
                </a:solidFill>
              </a:rPr>
              <a:t>Assessment 2 Tutorial</a:t>
            </a:r>
          </a:p>
        </p:txBody>
      </p:sp>
      <p:sp>
        <p:nvSpPr>
          <p:cNvPr id="3" name="Subtitle 2">
            <a:extLst>
              <a:ext uri="{FF2B5EF4-FFF2-40B4-BE49-F238E27FC236}">
                <a16:creationId xmlns:a16="http://schemas.microsoft.com/office/drawing/2014/main" id="{B75539EC-C6A4-5B48-B2D2-77E52B40291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BMOE5001</a:t>
            </a:r>
          </a:p>
          <a:p>
            <a:r>
              <a:rPr lang="en-US">
                <a:solidFill>
                  <a:srgbClr val="FFFFFF"/>
                </a:solidFill>
              </a:rPr>
              <a:t>D.Leonard</a:t>
            </a:r>
          </a:p>
        </p:txBody>
      </p:sp>
    </p:spTree>
    <p:extLst>
      <p:ext uri="{BB962C8B-B14F-4D97-AF65-F5344CB8AC3E}">
        <p14:creationId xmlns:p14="http://schemas.microsoft.com/office/powerpoint/2010/main" val="73311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w angle view of modern skyscrapers rising straight up against a dramatic sky">
            <a:extLst>
              <a:ext uri="{FF2B5EF4-FFF2-40B4-BE49-F238E27FC236}">
                <a16:creationId xmlns:a16="http://schemas.microsoft.com/office/drawing/2014/main" id="{EBB21A6C-39BB-4628-9348-1FB291FB42DC}"/>
              </a:ext>
            </a:extLst>
          </p:cNvPr>
          <p:cNvPicPr>
            <a:picLocks noChangeAspect="1"/>
          </p:cNvPicPr>
          <p:nvPr/>
        </p:nvPicPr>
        <p:blipFill rotWithShape="1">
          <a:blip r:embed="rId3">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A892EDE-A8A3-9C42-87DA-92CD1246B5C3}"/>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1500" dirty="0">
                <a:ln w="22225">
                  <a:solidFill>
                    <a:schemeClr val="tx1"/>
                  </a:solidFill>
                  <a:miter lim="800000"/>
                </a:ln>
                <a:noFill/>
              </a:rPr>
              <a:t>Perspective!</a:t>
            </a:r>
          </a:p>
        </p:txBody>
      </p:sp>
      <p:sp>
        <p:nvSpPr>
          <p:cNvPr id="4" name="TextBox 3">
            <a:extLst>
              <a:ext uri="{FF2B5EF4-FFF2-40B4-BE49-F238E27FC236}">
                <a16:creationId xmlns:a16="http://schemas.microsoft.com/office/drawing/2014/main" id="{523A31E9-5084-F74F-85CB-69480F8902A3}"/>
              </a:ext>
            </a:extLst>
          </p:cNvPr>
          <p:cNvSpPr txBox="1"/>
          <p:nvPr/>
        </p:nvSpPr>
        <p:spPr>
          <a:xfrm>
            <a:off x="2871788" y="5400675"/>
            <a:ext cx="8801100" cy="1477328"/>
          </a:xfrm>
          <a:prstGeom prst="rect">
            <a:avLst/>
          </a:prstGeom>
          <a:noFill/>
        </p:spPr>
        <p:txBody>
          <a:bodyPr wrap="square" rtlCol="0">
            <a:spAutoFit/>
          </a:bodyPr>
          <a:lstStyle/>
          <a:p>
            <a:r>
              <a:rPr lang="en-US" dirty="0"/>
              <a:t>Not a dissertation!</a:t>
            </a:r>
          </a:p>
          <a:p>
            <a:r>
              <a:rPr lang="en-US" dirty="0"/>
              <a:t>2000 words</a:t>
            </a:r>
          </a:p>
          <a:p>
            <a:r>
              <a:rPr lang="en-US" dirty="0"/>
              <a:t>10 credits!</a:t>
            </a:r>
          </a:p>
          <a:p>
            <a:r>
              <a:rPr lang="en-US" dirty="0"/>
              <a:t>Limited primary data.</a:t>
            </a:r>
          </a:p>
          <a:p>
            <a:endParaRPr lang="en-US" dirty="0"/>
          </a:p>
        </p:txBody>
      </p:sp>
    </p:spTree>
    <p:extLst>
      <p:ext uri="{BB962C8B-B14F-4D97-AF65-F5344CB8AC3E}">
        <p14:creationId xmlns:p14="http://schemas.microsoft.com/office/powerpoint/2010/main" val="39972929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3"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9D2DF76E-804B-4727-8091-68E27AB8355F}"/>
              </a:ext>
            </a:extLst>
          </p:cNvPr>
          <p:cNvGraphicFramePr>
            <a:graphicFrameLocks noGrp="1"/>
          </p:cNvGraphicFramePr>
          <p:nvPr>
            <p:ph idx="1"/>
            <p:extLst>
              <p:ext uri="{D42A27DB-BD31-4B8C-83A1-F6EECF244321}">
                <p14:modId xmlns:p14="http://schemas.microsoft.com/office/powerpoint/2010/main" val="392814412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872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B758E-D6C5-D84A-AF1B-FEF57620152C}"/>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Identify the focus of your study (research question)</a:t>
            </a:r>
          </a:p>
        </p:txBody>
      </p:sp>
      <p:sp>
        <p:nvSpPr>
          <p:cNvPr id="1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B42C58E-5F57-9F42-8693-CD76F5AB5ACB}"/>
              </a:ext>
            </a:extLst>
          </p:cNvPr>
          <p:cNvSpPr>
            <a:spLocks noGrp="1"/>
          </p:cNvSpPr>
          <p:nvPr>
            <p:ph idx="1"/>
          </p:nvPr>
        </p:nvSpPr>
        <p:spPr>
          <a:xfrm>
            <a:off x="6297233" y="518400"/>
            <a:ext cx="4771607" cy="5837949"/>
          </a:xfrm>
        </p:spPr>
        <p:txBody>
          <a:bodyPr anchor="ctr">
            <a:normAutofit/>
          </a:bodyPr>
          <a:lstStyle/>
          <a:p>
            <a:pPr marL="0" indent="0">
              <a:buNone/>
            </a:pPr>
            <a:r>
              <a:rPr lang="en-GB" sz="2000" b="1" dirty="0">
                <a:solidFill>
                  <a:schemeClr val="tx1">
                    <a:alpha val="80000"/>
                  </a:schemeClr>
                </a:solidFill>
              </a:rPr>
              <a:t>The efficacy of different outdoor environments and activities as a medium for promoting health and wellbeing</a:t>
            </a:r>
            <a:r>
              <a:rPr lang="en-GB" sz="2000" dirty="0">
                <a:solidFill>
                  <a:schemeClr val="tx1">
                    <a:alpha val="80000"/>
                  </a:schemeClr>
                </a:solidFill>
              </a:rPr>
              <a:t>.</a:t>
            </a:r>
            <a:r>
              <a:rPr lang="en-GB" sz="2000" b="1" dirty="0">
                <a:solidFill>
                  <a:schemeClr val="tx1">
                    <a:alpha val="80000"/>
                  </a:schemeClr>
                </a:solidFill>
              </a:rPr>
              <a:t> </a:t>
            </a:r>
          </a:p>
          <a:p>
            <a:r>
              <a:rPr lang="en-US" sz="2000" dirty="0">
                <a:solidFill>
                  <a:schemeClr val="tx1">
                    <a:alpha val="80000"/>
                  </a:schemeClr>
                </a:solidFill>
              </a:rPr>
              <a:t>Outdoor environment: Broadly </a:t>
            </a:r>
            <a:r>
              <a:rPr lang="en-US" sz="2000" dirty="0" err="1">
                <a:solidFill>
                  <a:schemeClr val="tx1">
                    <a:alpha val="80000"/>
                  </a:schemeClr>
                </a:solidFill>
              </a:rPr>
              <a:t>i.e</a:t>
            </a:r>
            <a:r>
              <a:rPr lang="en-US" sz="2000" dirty="0">
                <a:solidFill>
                  <a:schemeClr val="tx1">
                    <a:alpha val="80000"/>
                  </a:schemeClr>
                </a:solidFill>
              </a:rPr>
              <a:t> urban v rural or specific </a:t>
            </a:r>
            <a:r>
              <a:rPr lang="en-US" sz="2000" dirty="0" err="1">
                <a:solidFill>
                  <a:schemeClr val="tx1">
                    <a:alpha val="80000"/>
                  </a:schemeClr>
                </a:solidFill>
              </a:rPr>
              <a:t>i.e</a:t>
            </a:r>
            <a:r>
              <a:rPr lang="en-US" sz="2000" dirty="0">
                <a:solidFill>
                  <a:schemeClr val="tx1">
                    <a:alpha val="80000"/>
                  </a:schemeClr>
                </a:solidFill>
              </a:rPr>
              <a:t> green environments, proximity to water, social or solo</a:t>
            </a:r>
          </a:p>
          <a:p>
            <a:r>
              <a:rPr lang="en-US" sz="2000" dirty="0">
                <a:solidFill>
                  <a:schemeClr val="tx1">
                    <a:alpha val="80000"/>
                  </a:schemeClr>
                </a:solidFill>
              </a:rPr>
              <a:t>Health and wellbeing: Broad brush approach or focus on specific aspect such as anxiety, NCD’s, mental health etc.</a:t>
            </a:r>
          </a:p>
          <a:p>
            <a:r>
              <a:rPr lang="en-US" sz="2000" dirty="0">
                <a:solidFill>
                  <a:schemeClr val="tx1">
                    <a:alpha val="80000"/>
                  </a:schemeClr>
                </a:solidFill>
              </a:rPr>
              <a:t>The data collection tool you use will dictate your research:</a:t>
            </a:r>
          </a:p>
          <a:p>
            <a:pPr lvl="1"/>
            <a:r>
              <a:rPr lang="en-US" sz="2000" dirty="0">
                <a:solidFill>
                  <a:schemeClr val="tx1">
                    <a:alpha val="80000"/>
                  </a:schemeClr>
                </a:solidFill>
              </a:rPr>
              <a:t>Stress (PSS) – impacts of long term stress on mental health and disease.</a:t>
            </a:r>
          </a:p>
          <a:p>
            <a:pPr lvl="1"/>
            <a:r>
              <a:rPr lang="en-US" sz="2000" dirty="0">
                <a:solidFill>
                  <a:schemeClr val="tx1">
                    <a:alpha val="80000"/>
                  </a:schemeClr>
                </a:solidFill>
              </a:rPr>
              <a:t>Emotional state (PANAS)Impact on mood state of time spent outdoors. Relate to mental health, sense of life satisfaction, motivation (SDT) etc.</a:t>
            </a:r>
          </a:p>
          <a:p>
            <a:pPr marL="457200" lvl="1" indent="0">
              <a:buNone/>
            </a:pPr>
            <a:endParaRPr lang="en-US" sz="2000" dirty="0">
              <a:solidFill>
                <a:schemeClr val="tx1">
                  <a:alpha val="80000"/>
                </a:schemeClr>
              </a:solidFill>
            </a:endParaRPr>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6439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D90460-D5DF-6345-96D8-10A1112F7A3C}"/>
              </a:ext>
            </a:extLst>
          </p:cNvPr>
          <p:cNvSpPr>
            <a:spLocks noGrp="1"/>
          </p:cNvSpPr>
          <p:nvPr>
            <p:ph idx="1"/>
          </p:nvPr>
        </p:nvSpPr>
        <p:spPr>
          <a:xfrm>
            <a:off x="4810259" y="649480"/>
            <a:ext cx="6555347" cy="5546047"/>
          </a:xfrm>
        </p:spPr>
        <p:txBody>
          <a:bodyPr anchor="ctr">
            <a:normAutofit/>
          </a:bodyPr>
          <a:lstStyle/>
          <a:p>
            <a:r>
              <a:rPr lang="en-GB" altLang="en-US" sz="1400" b="1" dirty="0"/>
              <a:t>Intro</a:t>
            </a:r>
            <a:r>
              <a:rPr lang="en-GB" altLang="en-US" sz="1400" dirty="0"/>
              <a:t>  – What are you researching and why? Aims of study.</a:t>
            </a:r>
          </a:p>
          <a:p>
            <a:pPr>
              <a:buNone/>
            </a:pPr>
            <a:endParaRPr lang="en-GB" altLang="en-US" sz="1400" dirty="0"/>
          </a:p>
          <a:p>
            <a:r>
              <a:rPr lang="en-GB" altLang="en-US" sz="1400" b="1" dirty="0"/>
              <a:t>Literature Review </a:t>
            </a:r>
            <a:r>
              <a:rPr lang="en-GB" altLang="en-US" sz="1400" dirty="0"/>
              <a:t>- This should include research relating to differences found in stress and/or mood state before and after activity in different environments. Connect to the theories</a:t>
            </a:r>
          </a:p>
          <a:p>
            <a:pPr>
              <a:buNone/>
            </a:pPr>
            <a:endParaRPr lang="en-GB" altLang="en-US" sz="1400" dirty="0"/>
          </a:p>
          <a:p>
            <a:r>
              <a:rPr lang="en-GB" altLang="en-US" sz="1400" b="1" dirty="0"/>
              <a:t>Method</a:t>
            </a:r>
            <a:r>
              <a:rPr lang="en-GB" altLang="en-US" sz="1400" dirty="0"/>
              <a:t> – Outline details of the participants, procedures  and research method (quantitative), who what and how. Factual.</a:t>
            </a:r>
          </a:p>
          <a:p>
            <a:pPr>
              <a:buNone/>
            </a:pPr>
            <a:r>
              <a:rPr lang="en-GB" altLang="en-US" sz="1400" dirty="0"/>
              <a:t> </a:t>
            </a:r>
          </a:p>
          <a:p>
            <a:r>
              <a:rPr lang="en-GB" altLang="en-US" sz="1400" b="1" dirty="0"/>
              <a:t>Results</a:t>
            </a:r>
            <a:r>
              <a:rPr lang="en-GB" altLang="en-US" sz="1400" dirty="0"/>
              <a:t> – Descriptive statistics, tables and figures / associated narrative. Observational only, cannot be statistically significant with such small data sets.</a:t>
            </a:r>
          </a:p>
          <a:p>
            <a:pPr>
              <a:buNone/>
            </a:pPr>
            <a:r>
              <a:rPr lang="en-GB" altLang="en-US" sz="1400" dirty="0"/>
              <a:t> </a:t>
            </a:r>
          </a:p>
          <a:p>
            <a:r>
              <a:rPr lang="en-GB" altLang="en-US" sz="1400" b="1" dirty="0"/>
              <a:t>Discussion</a:t>
            </a:r>
            <a:r>
              <a:rPr lang="en-GB" altLang="en-US" sz="1400" dirty="0"/>
              <a:t> – Discussion of your personal findings in relation to previous research identified in lit review, does it support or reject previous findings? Limitations of both yours and the wider research in relation to your research focus. Where does more research need to be done and why? Inference for bigger picture</a:t>
            </a:r>
          </a:p>
          <a:p>
            <a:endParaRPr lang="en-GB" altLang="en-US" sz="1400" dirty="0"/>
          </a:p>
          <a:p>
            <a:r>
              <a:rPr lang="en-GB" altLang="en-US" sz="1400" b="1" dirty="0"/>
              <a:t>References: </a:t>
            </a:r>
            <a:r>
              <a:rPr lang="en-GB" altLang="en-US" sz="1400" dirty="0"/>
              <a:t>Recent as possible, quality, formatted correctly.</a:t>
            </a:r>
            <a:endParaRPr lang="en-GB" altLang="en-US" sz="1400" b="1" dirty="0"/>
          </a:p>
          <a:p>
            <a:endParaRPr lang="en-GB" altLang="en-US" sz="1400" b="1" dirty="0"/>
          </a:p>
          <a:p>
            <a:r>
              <a:rPr lang="en-GB" altLang="en-US" sz="1400" b="1" dirty="0"/>
              <a:t>Appendices – </a:t>
            </a:r>
            <a:r>
              <a:rPr lang="en-GB" altLang="en-US" sz="1400" dirty="0"/>
              <a:t>Any forms, copies of questionnaires, images etc </a:t>
            </a:r>
            <a:endParaRPr lang="en-GB" altLang="en-US" sz="1400" b="1" dirty="0"/>
          </a:p>
          <a:p>
            <a:endParaRPr lang="en-GB" altLang="en-US" sz="1400" dirty="0"/>
          </a:p>
          <a:p>
            <a:pPr marL="0" indent="0">
              <a:buNone/>
            </a:pPr>
            <a:endParaRPr lang="en-US" sz="1400" dirty="0"/>
          </a:p>
        </p:txBody>
      </p:sp>
    </p:spTree>
    <p:extLst>
      <p:ext uri="{BB962C8B-B14F-4D97-AF65-F5344CB8AC3E}">
        <p14:creationId xmlns:p14="http://schemas.microsoft.com/office/powerpoint/2010/main" val="628293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5FBC69-6E38-3047-A149-8FA9618307B4}"/>
              </a:ext>
            </a:extLst>
          </p:cNvPr>
          <p:cNvSpPr>
            <a:spLocks noGrp="1"/>
          </p:cNvSpPr>
          <p:nvPr>
            <p:ph type="title"/>
          </p:nvPr>
        </p:nvSpPr>
        <p:spPr>
          <a:xfrm>
            <a:off x="418225" y="1650342"/>
            <a:ext cx="3201366" cy="3387497"/>
          </a:xfrm>
        </p:spPr>
        <p:txBody>
          <a:bodyPr anchor="b">
            <a:normAutofit/>
          </a:bodyPr>
          <a:lstStyle/>
          <a:p>
            <a:pPr algn="r"/>
            <a:r>
              <a:rPr lang="en-US" sz="3400" dirty="0">
                <a:solidFill>
                  <a:srgbClr val="FFFFFF"/>
                </a:solidFill>
              </a:rPr>
              <a:t>This study will focus on the efficacy of the outdoor environment to promote mental health.</a:t>
            </a:r>
          </a:p>
        </p:txBody>
      </p:sp>
      <p:sp>
        <p:nvSpPr>
          <p:cNvPr id="3" name="Content Placeholder 2">
            <a:extLst>
              <a:ext uri="{FF2B5EF4-FFF2-40B4-BE49-F238E27FC236}">
                <a16:creationId xmlns:a16="http://schemas.microsoft.com/office/drawing/2014/main" id="{DA301378-A5F8-9B45-BAF4-1846E874822C}"/>
              </a:ext>
            </a:extLst>
          </p:cNvPr>
          <p:cNvSpPr>
            <a:spLocks noGrp="1"/>
          </p:cNvSpPr>
          <p:nvPr>
            <p:ph idx="1"/>
          </p:nvPr>
        </p:nvSpPr>
        <p:spPr>
          <a:xfrm>
            <a:off x="4810259" y="649480"/>
            <a:ext cx="6555347" cy="5546047"/>
          </a:xfrm>
        </p:spPr>
        <p:txBody>
          <a:bodyPr anchor="ctr">
            <a:normAutofit lnSpcReduction="10000"/>
          </a:bodyPr>
          <a:lstStyle/>
          <a:p>
            <a:r>
              <a:rPr lang="en-US" sz="1700" dirty="0"/>
              <a:t>Intro: Locate the study, why is it relevant? What is known about mental health trends and approaches to mental health promotion? Social and cultural context. Subject specific context. (AC1)</a:t>
            </a:r>
          </a:p>
          <a:p>
            <a:r>
              <a:rPr lang="en-US" sz="1700" dirty="0"/>
              <a:t>Literature Review: Detailed analysis of the existing research, impact of outdoor lifestyles how that supports or challenges current theory. Consider the quality and currency of research, relevance to environments/methods you have used (same or different). (AC1&amp;2)</a:t>
            </a:r>
          </a:p>
          <a:p>
            <a:r>
              <a:rPr lang="en-US" sz="1700" dirty="0"/>
              <a:t>Method: Short section (rationale and description), questionnaires used, how do you know they are appropriate/robust, how have you limited other influences/bias on your data, how did you select venues/activities etc. Should be able to replicate your study. (AC2)</a:t>
            </a:r>
          </a:p>
          <a:p>
            <a:r>
              <a:rPr lang="en-US" sz="1700" dirty="0"/>
              <a:t>Results: Statistics, mixture of tables/graphs and description. Not enough data for stats analysis and not important to this process. Using percentages/mean values within a narrative would be appropriate to this study. (AC2 &amp; 3)</a:t>
            </a:r>
          </a:p>
          <a:p>
            <a:r>
              <a:rPr lang="en-US" sz="1700" dirty="0"/>
              <a:t>Discussion: Most important part. Must relate own findings to current research (support or contest) and wider narrative around current state of national/global health and wellbeing. Your data/findings next to secondary data from existing research. Looking forward: relate to health statistics, health policy (social prescribing, assisting therapies), post-covid recovery, urban planning </a:t>
            </a:r>
            <a:r>
              <a:rPr lang="en-US" sz="1700" dirty="0" err="1"/>
              <a:t>etc</a:t>
            </a:r>
            <a:r>
              <a:rPr lang="en-US" sz="1700" dirty="0"/>
              <a:t> etc. Potential for change. (AC1,2,3,4,5)</a:t>
            </a:r>
          </a:p>
        </p:txBody>
      </p:sp>
      <p:sp>
        <p:nvSpPr>
          <p:cNvPr id="4" name="TextBox 3">
            <a:extLst>
              <a:ext uri="{FF2B5EF4-FFF2-40B4-BE49-F238E27FC236}">
                <a16:creationId xmlns:a16="http://schemas.microsoft.com/office/drawing/2014/main" id="{A4C54A1D-956C-9670-B468-EA4F6DF0F838}"/>
              </a:ext>
            </a:extLst>
          </p:cNvPr>
          <p:cNvSpPr txBox="1"/>
          <p:nvPr/>
        </p:nvSpPr>
        <p:spPr>
          <a:xfrm>
            <a:off x="129210" y="188843"/>
            <a:ext cx="3627782" cy="461665"/>
          </a:xfrm>
          <a:prstGeom prst="rect">
            <a:avLst/>
          </a:prstGeom>
          <a:noFill/>
        </p:spPr>
        <p:txBody>
          <a:bodyPr wrap="square" rtlCol="0">
            <a:spAutoFit/>
          </a:bodyPr>
          <a:lstStyle/>
          <a:p>
            <a:r>
              <a:rPr lang="en-US" sz="2400" dirty="0">
                <a:solidFill>
                  <a:schemeClr val="bg1"/>
                </a:solidFill>
              </a:rPr>
              <a:t>Example focused question:</a:t>
            </a:r>
          </a:p>
        </p:txBody>
      </p:sp>
    </p:spTree>
    <p:extLst>
      <p:ext uri="{BB962C8B-B14F-4D97-AF65-F5344CB8AC3E}">
        <p14:creationId xmlns:p14="http://schemas.microsoft.com/office/powerpoint/2010/main" val="1643561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B0390-9876-F547-8955-654D611A8954}"/>
              </a:ext>
            </a:extLst>
          </p:cNvPr>
          <p:cNvSpPr>
            <a:spLocks noGrp="1"/>
          </p:cNvSpPr>
          <p:nvPr>
            <p:ph type="title"/>
          </p:nvPr>
        </p:nvSpPr>
        <p:spPr/>
        <p:txBody>
          <a:bodyPr/>
          <a:lstStyle/>
          <a:p>
            <a:r>
              <a:rPr lang="en-US" dirty="0"/>
              <a:t>Perceived Stress Questionnaire</a:t>
            </a:r>
          </a:p>
        </p:txBody>
      </p:sp>
      <p:sp>
        <p:nvSpPr>
          <p:cNvPr id="3" name="Content Placeholder 2">
            <a:extLst>
              <a:ext uri="{FF2B5EF4-FFF2-40B4-BE49-F238E27FC236}">
                <a16:creationId xmlns:a16="http://schemas.microsoft.com/office/drawing/2014/main" id="{C718E54D-A247-AD47-BB9D-6FF6AB4AC8D1}"/>
              </a:ext>
            </a:extLst>
          </p:cNvPr>
          <p:cNvSpPr>
            <a:spLocks noGrp="1"/>
          </p:cNvSpPr>
          <p:nvPr>
            <p:ph idx="1"/>
          </p:nvPr>
        </p:nvSpPr>
        <p:spPr/>
        <p:txBody>
          <a:bodyPr>
            <a:normAutofit fontScale="92500"/>
          </a:bodyPr>
          <a:lstStyle/>
          <a:p>
            <a:r>
              <a:rPr lang="en-GB" dirty="0"/>
              <a:t>Stress is inevitable and healthy. However, the duration and frequency of stress as well as someone’s belief and ability to return to a non-stressed state has significant implications for overall health and well-being. Questions in this tool were designed to measure how unpredictable, uncontrollable, or overloaded participants find their lives. </a:t>
            </a:r>
          </a:p>
          <a:p>
            <a:r>
              <a:rPr lang="en-GB" dirty="0"/>
              <a:t>Interpreting scores: </a:t>
            </a:r>
          </a:p>
          <a:p>
            <a:pPr lvl="1"/>
            <a:r>
              <a:rPr lang="en-GB" dirty="0"/>
              <a:t>0-7=very low health concern</a:t>
            </a:r>
          </a:p>
          <a:p>
            <a:pPr lvl="1"/>
            <a:r>
              <a:rPr lang="en-GB" dirty="0"/>
              <a:t>8-11 is a low health concern</a:t>
            </a:r>
          </a:p>
          <a:p>
            <a:pPr lvl="1"/>
            <a:r>
              <a:rPr lang="en-GB" dirty="0"/>
              <a:t>12-15= average health concerns </a:t>
            </a:r>
          </a:p>
          <a:p>
            <a:pPr lvl="1"/>
            <a:r>
              <a:rPr lang="en-GB" dirty="0"/>
              <a:t>16-20=high health concern</a:t>
            </a:r>
          </a:p>
          <a:p>
            <a:pPr lvl="1"/>
            <a:r>
              <a:rPr lang="en-GB" dirty="0"/>
              <a:t>21+ =very high health concern. </a:t>
            </a:r>
          </a:p>
          <a:p>
            <a:endParaRPr lang="en-US" dirty="0"/>
          </a:p>
        </p:txBody>
      </p:sp>
    </p:spTree>
    <p:extLst>
      <p:ext uri="{BB962C8B-B14F-4D97-AF65-F5344CB8AC3E}">
        <p14:creationId xmlns:p14="http://schemas.microsoft.com/office/powerpoint/2010/main" val="2597991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E7621-AABB-EA4B-ADAE-D75F4E50475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Positive and Negative Affect Schedule</a:t>
            </a:r>
          </a:p>
        </p:txBody>
      </p:sp>
      <p:sp>
        <p:nvSpPr>
          <p:cNvPr id="3" name="Content Placeholder 2">
            <a:extLst>
              <a:ext uri="{FF2B5EF4-FFF2-40B4-BE49-F238E27FC236}">
                <a16:creationId xmlns:a16="http://schemas.microsoft.com/office/drawing/2014/main" id="{A00083AF-1B13-1F46-853F-0A32635423CF}"/>
              </a:ext>
            </a:extLst>
          </p:cNvPr>
          <p:cNvSpPr>
            <a:spLocks noGrp="1"/>
          </p:cNvSpPr>
          <p:nvPr>
            <p:ph idx="1"/>
          </p:nvPr>
        </p:nvSpPr>
        <p:spPr>
          <a:xfrm>
            <a:off x="4810259" y="649480"/>
            <a:ext cx="6555347" cy="5546047"/>
          </a:xfrm>
        </p:spPr>
        <p:txBody>
          <a:bodyPr anchor="ctr">
            <a:normAutofit lnSpcReduction="10000"/>
          </a:bodyPr>
          <a:lstStyle/>
          <a:p>
            <a:r>
              <a:rPr lang="en-GB" sz="1800" dirty="0"/>
              <a:t>Watson, D., Clark, L. A., &amp; </a:t>
            </a:r>
            <a:r>
              <a:rPr lang="en-GB" sz="1800" dirty="0" err="1"/>
              <a:t>Tellegen</a:t>
            </a:r>
            <a:r>
              <a:rPr lang="en-GB" sz="1800" dirty="0"/>
              <a:t>, A. (1988). Development and validation of brief measures of positive and negative affect: the PANAS scales. </a:t>
            </a:r>
            <a:r>
              <a:rPr lang="en-GB" sz="1800" i="1" dirty="0"/>
              <a:t>Journal of personality and social psychology</a:t>
            </a:r>
            <a:r>
              <a:rPr lang="en-GB" sz="1800" dirty="0"/>
              <a:t>, </a:t>
            </a:r>
            <a:r>
              <a:rPr lang="en-GB" sz="1800" i="1" dirty="0"/>
              <a:t>54</a:t>
            </a:r>
            <a:r>
              <a:rPr lang="en-GB" sz="1800" dirty="0"/>
              <a:t>(6), 1063.</a:t>
            </a:r>
          </a:p>
          <a:p>
            <a:r>
              <a:rPr lang="en-GB" sz="1800" b="1" dirty="0"/>
              <a:t>Affect</a:t>
            </a:r>
            <a:r>
              <a:rPr lang="en-GB" sz="1800" dirty="0"/>
              <a:t> is regarded as a psychological construct that refers to mental states involving evaluative feelings (e.g., feeling good-bad, liking-disliking a situation) </a:t>
            </a:r>
          </a:p>
          <a:p>
            <a:r>
              <a:rPr lang="en-GB" sz="1900" dirty="0"/>
              <a:t>Data suggests that low levels of PA are related to and predict the onset of depression, and that high PA is associated with greater well-being. By contrast, low NA indicates a state of calmness and serenity, whereas high NA is characteristic of anxiety (Diaz-Garcia et al; 2020)</a:t>
            </a:r>
          </a:p>
          <a:p>
            <a:r>
              <a:rPr lang="en-GB" sz="1800" b="1" i="1" dirty="0"/>
              <a:t>Positive Affect Score</a:t>
            </a:r>
            <a:r>
              <a:rPr lang="en-GB" sz="1800" b="1" dirty="0"/>
              <a:t>: </a:t>
            </a:r>
            <a:r>
              <a:rPr lang="en-GB" sz="1800" dirty="0"/>
              <a:t>Add the scores on items 1, 3, 5, 9, 10, 12, 14, 16, 17, and 19. Scores can range from 10 – 50, with higher scores representing higher levels of positive affect.</a:t>
            </a:r>
            <a:br>
              <a:rPr lang="en-GB" sz="1800" dirty="0"/>
            </a:br>
            <a:endParaRPr lang="en-GB" sz="1800" dirty="0"/>
          </a:p>
          <a:p>
            <a:r>
              <a:rPr lang="en-GB" sz="1800" b="1" i="1" dirty="0"/>
              <a:t>Negative Affect Score</a:t>
            </a:r>
            <a:r>
              <a:rPr lang="en-GB" sz="1800" b="1" dirty="0"/>
              <a:t>: </a:t>
            </a:r>
            <a:r>
              <a:rPr lang="en-GB" sz="1800" dirty="0"/>
              <a:t>Add the scores on items 2, 4, 6, 7, 8, 11, 13, 15, 18, and 20. Scores can range from 10 – 50, with lower scores representing lower levels of negative affect.</a:t>
            </a:r>
            <a:br>
              <a:rPr lang="en-GB" sz="2000" dirty="0"/>
            </a:br>
            <a:endParaRPr lang="en-GB" sz="2000" dirty="0"/>
          </a:p>
          <a:p>
            <a:endParaRPr lang="en-US" sz="2000" dirty="0"/>
          </a:p>
        </p:txBody>
      </p:sp>
    </p:spTree>
    <p:extLst>
      <p:ext uri="{BB962C8B-B14F-4D97-AF65-F5344CB8AC3E}">
        <p14:creationId xmlns:p14="http://schemas.microsoft.com/office/powerpoint/2010/main" val="913556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6980745-AA46-7B44-A66C-7668D1A1364C}"/>
              </a:ext>
            </a:extLst>
          </p:cNvPr>
          <p:cNvGraphicFramePr>
            <a:graphicFrameLocks noGrp="1"/>
          </p:cNvGraphicFramePr>
          <p:nvPr>
            <p:extLst>
              <p:ext uri="{D42A27DB-BD31-4B8C-83A1-F6EECF244321}">
                <p14:modId xmlns:p14="http://schemas.microsoft.com/office/powerpoint/2010/main" val="2719223466"/>
              </p:ext>
            </p:extLst>
          </p:nvPr>
        </p:nvGraphicFramePr>
        <p:xfrm>
          <a:off x="643467" y="1162769"/>
          <a:ext cx="10905069" cy="4532467"/>
        </p:xfrm>
        <a:graphic>
          <a:graphicData uri="http://schemas.openxmlformats.org/drawingml/2006/table">
            <a:tbl>
              <a:tblPr firstRow="1" bandRow="1">
                <a:tableStyleId>{8EC20E35-A176-4012-BC5E-935CFFF8708E}</a:tableStyleId>
              </a:tblPr>
              <a:tblGrid>
                <a:gridCol w="2217185">
                  <a:extLst>
                    <a:ext uri="{9D8B030D-6E8A-4147-A177-3AD203B41FA5}">
                      <a16:colId xmlns:a16="http://schemas.microsoft.com/office/drawing/2014/main" val="3359665949"/>
                    </a:ext>
                  </a:extLst>
                </a:gridCol>
                <a:gridCol w="857336">
                  <a:extLst>
                    <a:ext uri="{9D8B030D-6E8A-4147-A177-3AD203B41FA5}">
                      <a16:colId xmlns:a16="http://schemas.microsoft.com/office/drawing/2014/main" val="3351048858"/>
                    </a:ext>
                  </a:extLst>
                </a:gridCol>
                <a:gridCol w="846859">
                  <a:extLst>
                    <a:ext uri="{9D8B030D-6E8A-4147-A177-3AD203B41FA5}">
                      <a16:colId xmlns:a16="http://schemas.microsoft.com/office/drawing/2014/main" val="3852140547"/>
                    </a:ext>
                  </a:extLst>
                </a:gridCol>
                <a:gridCol w="898015">
                  <a:extLst>
                    <a:ext uri="{9D8B030D-6E8A-4147-A177-3AD203B41FA5}">
                      <a16:colId xmlns:a16="http://schemas.microsoft.com/office/drawing/2014/main" val="2648040354"/>
                    </a:ext>
                  </a:extLst>
                </a:gridCol>
                <a:gridCol w="887538">
                  <a:extLst>
                    <a:ext uri="{9D8B030D-6E8A-4147-A177-3AD203B41FA5}">
                      <a16:colId xmlns:a16="http://schemas.microsoft.com/office/drawing/2014/main" val="2580419438"/>
                    </a:ext>
                  </a:extLst>
                </a:gridCol>
                <a:gridCol w="857336">
                  <a:extLst>
                    <a:ext uri="{9D8B030D-6E8A-4147-A177-3AD203B41FA5}">
                      <a16:colId xmlns:a16="http://schemas.microsoft.com/office/drawing/2014/main" val="1612873515"/>
                    </a:ext>
                  </a:extLst>
                </a:gridCol>
                <a:gridCol w="846859">
                  <a:extLst>
                    <a:ext uri="{9D8B030D-6E8A-4147-A177-3AD203B41FA5}">
                      <a16:colId xmlns:a16="http://schemas.microsoft.com/office/drawing/2014/main" val="3196417283"/>
                    </a:ext>
                  </a:extLst>
                </a:gridCol>
                <a:gridCol w="900111">
                  <a:extLst>
                    <a:ext uri="{9D8B030D-6E8A-4147-A177-3AD203B41FA5}">
                      <a16:colId xmlns:a16="http://schemas.microsoft.com/office/drawing/2014/main" val="3257963685"/>
                    </a:ext>
                  </a:extLst>
                </a:gridCol>
                <a:gridCol w="889634">
                  <a:extLst>
                    <a:ext uri="{9D8B030D-6E8A-4147-A177-3AD203B41FA5}">
                      <a16:colId xmlns:a16="http://schemas.microsoft.com/office/drawing/2014/main" val="4189395969"/>
                    </a:ext>
                  </a:extLst>
                </a:gridCol>
                <a:gridCol w="857336">
                  <a:extLst>
                    <a:ext uri="{9D8B030D-6E8A-4147-A177-3AD203B41FA5}">
                      <a16:colId xmlns:a16="http://schemas.microsoft.com/office/drawing/2014/main" val="3522453094"/>
                    </a:ext>
                  </a:extLst>
                </a:gridCol>
                <a:gridCol w="846860">
                  <a:extLst>
                    <a:ext uri="{9D8B030D-6E8A-4147-A177-3AD203B41FA5}">
                      <a16:colId xmlns:a16="http://schemas.microsoft.com/office/drawing/2014/main" val="1575780395"/>
                    </a:ext>
                  </a:extLst>
                </a:gridCol>
              </a:tblGrid>
              <a:tr h="704494">
                <a:tc>
                  <a:txBody>
                    <a:bodyPr/>
                    <a:lstStyle/>
                    <a:p>
                      <a:pPr algn="ctr" fontAlgn="b"/>
                      <a:r>
                        <a:rPr lang="en-GB" sz="2100" u="none" strike="noStrike">
                          <a:effectLst/>
                        </a:rPr>
                        <a:t>Perceived Stress Scale</a:t>
                      </a:r>
                      <a:endParaRPr lang="en-GB" sz="2100" b="1" i="0" u="none" strike="noStrike">
                        <a:solidFill>
                          <a:srgbClr val="000000"/>
                        </a:solidFill>
                        <a:effectLst/>
                        <a:latin typeface="Calibri" panose="020F0502020204030204" pitchFamily="34" charset="0"/>
                      </a:endParaRPr>
                    </a:p>
                  </a:txBody>
                  <a:tcPr marL="12541" marR="12541" marT="12541" marB="0" anchor="b"/>
                </a:tc>
                <a:tc gridSpan="2">
                  <a:txBody>
                    <a:bodyPr/>
                    <a:lstStyle/>
                    <a:p>
                      <a:pPr algn="ctr" fontAlgn="b"/>
                      <a:r>
                        <a:rPr lang="en-GB" sz="2100" u="none" strike="noStrike">
                          <a:effectLst/>
                        </a:rPr>
                        <a:t>Urban walk</a:t>
                      </a:r>
                      <a:endParaRPr lang="en-GB" sz="2100" b="1" i="0" u="none" strike="noStrike">
                        <a:solidFill>
                          <a:srgbClr val="000000"/>
                        </a:solidFill>
                        <a:effectLst/>
                        <a:latin typeface="Calibri" panose="020F0502020204030204" pitchFamily="34" charset="0"/>
                      </a:endParaRPr>
                    </a:p>
                  </a:txBody>
                  <a:tcPr marL="12541" marR="12541" marT="12541" marB="0" anchor="b"/>
                </a:tc>
                <a:tc hMerge="1">
                  <a:txBody>
                    <a:bodyPr/>
                    <a:lstStyle/>
                    <a:p>
                      <a:endParaRPr lang="en-US"/>
                    </a:p>
                  </a:txBody>
                  <a:tcPr/>
                </a:tc>
                <a:tc gridSpan="2">
                  <a:txBody>
                    <a:bodyPr/>
                    <a:lstStyle/>
                    <a:p>
                      <a:pPr algn="ctr" fontAlgn="b"/>
                      <a:r>
                        <a:rPr lang="en-GB" sz="2100" u="none" strike="noStrike">
                          <a:effectLst/>
                        </a:rPr>
                        <a:t>Country Walk</a:t>
                      </a:r>
                      <a:endParaRPr lang="en-GB" sz="2100" b="1" i="0" u="none" strike="noStrike">
                        <a:solidFill>
                          <a:srgbClr val="000000"/>
                        </a:solidFill>
                        <a:effectLst/>
                        <a:latin typeface="Calibri" panose="020F0502020204030204" pitchFamily="34" charset="0"/>
                      </a:endParaRPr>
                    </a:p>
                  </a:txBody>
                  <a:tcPr marL="12541" marR="12541" marT="12541" marB="0" anchor="b"/>
                </a:tc>
                <a:tc hMerge="1">
                  <a:txBody>
                    <a:bodyPr/>
                    <a:lstStyle/>
                    <a:p>
                      <a:endParaRPr lang="en-US"/>
                    </a:p>
                  </a:txBody>
                  <a:tcPr/>
                </a:tc>
                <a:tc gridSpan="2">
                  <a:txBody>
                    <a:bodyPr/>
                    <a:lstStyle/>
                    <a:p>
                      <a:pPr algn="ctr" fontAlgn="b"/>
                      <a:r>
                        <a:rPr lang="en-GB" sz="2100" u="none" strike="noStrike">
                          <a:effectLst/>
                        </a:rPr>
                        <a:t>Indoor Gym</a:t>
                      </a:r>
                      <a:endParaRPr lang="en-GB" sz="2100" b="1" i="0" u="none" strike="noStrike">
                        <a:solidFill>
                          <a:srgbClr val="000000"/>
                        </a:solidFill>
                        <a:effectLst/>
                        <a:latin typeface="Calibri" panose="020F0502020204030204" pitchFamily="34" charset="0"/>
                      </a:endParaRPr>
                    </a:p>
                  </a:txBody>
                  <a:tcPr marL="12541" marR="12541" marT="12541" marB="0" anchor="b"/>
                </a:tc>
                <a:tc hMerge="1">
                  <a:txBody>
                    <a:bodyPr/>
                    <a:lstStyle/>
                    <a:p>
                      <a:endParaRPr lang="en-US"/>
                    </a:p>
                  </a:txBody>
                  <a:tcPr/>
                </a:tc>
                <a:tc gridSpan="2">
                  <a:txBody>
                    <a:bodyPr/>
                    <a:lstStyle/>
                    <a:p>
                      <a:pPr algn="ctr" fontAlgn="b"/>
                      <a:r>
                        <a:rPr lang="en-GB" sz="2100" u="none" strike="noStrike">
                          <a:effectLst/>
                        </a:rPr>
                        <a:t>Outdoor Gym</a:t>
                      </a:r>
                      <a:endParaRPr lang="en-GB" sz="2100" b="1" i="0" u="none" strike="noStrike">
                        <a:solidFill>
                          <a:srgbClr val="000000"/>
                        </a:solidFill>
                        <a:effectLst/>
                        <a:latin typeface="Calibri" panose="020F0502020204030204" pitchFamily="34" charset="0"/>
                      </a:endParaRPr>
                    </a:p>
                  </a:txBody>
                  <a:tcPr marL="12541" marR="12541" marT="12541" marB="0" anchor="b"/>
                </a:tc>
                <a:tc hMerge="1">
                  <a:txBody>
                    <a:bodyPr/>
                    <a:lstStyle/>
                    <a:p>
                      <a:endParaRPr lang="en-US"/>
                    </a:p>
                  </a:txBody>
                  <a:tcPr/>
                </a:tc>
                <a:tc gridSpan="2">
                  <a:txBody>
                    <a:bodyPr/>
                    <a:lstStyle/>
                    <a:p>
                      <a:pPr algn="ctr" fontAlgn="b"/>
                      <a:r>
                        <a:rPr lang="en-GB" sz="2100" u="none" strike="noStrike">
                          <a:effectLst/>
                        </a:rPr>
                        <a:t>Outdoor Swimming</a:t>
                      </a:r>
                      <a:endParaRPr lang="en-GB" sz="2100" b="1" i="0" u="none" strike="noStrike">
                        <a:solidFill>
                          <a:srgbClr val="000000"/>
                        </a:solidFill>
                        <a:effectLst/>
                        <a:latin typeface="Calibri" panose="020F0502020204030204" pitchFamily="34" charset="0"/>
                      </a:endParaRPr>
                    </a:p>
                  </a:txBody>
                  <a:tcPr marL="12541" marR="12541" marT="12541" marB="0" anchor="b"/>
                </a:tc>
                <a:tc hMerge="1">
                  <a:txBody>
                    <a:bodyPr/>
                    <a:lstStyle/>
                    <a:p>
                      <a:endParaRPr lang="en-US"/>
                    </a:p>
                  </a:txBody>
                  <a:tcPr/>
                </a:tc>
                <a:extLst>
                  <a:ext uri="{0D108BD9-81ED-4DB2-BD59-A6C34878D82A}">
                    <a16:rowId xmlns:a16="http://schemas.microsoft.com/office/drawing/2014/main" val="3710518250"/>
                  </a:ext>
                </a:extLst>
              </a:tr>
              <a:tr h="282081">
                <a:tc>
                  <a:txBody>
                    <a:bodyPr/>
                    <a:lstStyle/>
                    <a:p>
                      <a:pPr algn="ctr" fontAlgn="b"/>
                      <a:r>
                        <a:rPr lang="en-GB" sz="1500" u="none" strike="noStrike">
                          <a:effectLst/>
                        </a:rPr>
                        <a:t> </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1190767865"/>
                  </a:ext>
                </a:extLst>
              </a:tr>
              <a:tr h="342426">
                <a:tc>
                  <a:txBody>
                    <a:bodyPr/>
                    <a:lstStyle/>
                    <a:p>
                      <a:pPr algn="ctr" fontAlgn="b"/>
                      <a:r>
                        <a:rPr lang="en-GB" sz="1800" u="none" strike="noStrike">
                          <a:effectLst/>
                        </a:rPr>
                        <a:t>Participant </a:t>
                      </a:r>
                      <a:endParaRPr lang="en-GB" sz="1800" b="1"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Before</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After</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Before</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After</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Before</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After</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Before</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After</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Before</a:t>
                      </a:r>
                      <a:endParaRPr lang="en-GB" sz="1800" b="1" i="0" u="none" strike="noStrike">
                        <a:solidFill>
                          <a:srgbClr val="366092"/>
                        </a:solidFill>
                        <a:effectLst/>
                        <a:latin typeface="Calibri" panose="020F0502020204030204" pitchFamily="34" charset="0"/>
                      </a:endParaRPr>
                    </a:p>
                  </a:txBody>
                  <a:tcPr marL="12541" marR="12541" marT="12541" marB="0" anchor="b"/>
                </a:tc>
                <a:tc>
                  <a:txBody>
                    <a:bodyPr/>
                    <a:lstStyle/>
                    <a:p>
                      <a:pPr algn="l" fontAlgn="b"/>
                      <a:r>
                        <a:rPr lang="en-GB" sz="1800" u="none" strike="noStrike">
                          <a:effectLst/>
                        </a:rPr>
                        <a:t>After</a:t>
                      </a:r>
                      <a:endParaRPr lang="en-GB" sz="1800" b="1" i="0" u="none" strike="noStrike">
                        <a:solidFill>
                          <a:srgbClr val="366092"/>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418344587"/>
                  </a:ext>
                </a:extLst>
              </a:tr>
              <a:tr h="282081">
                <a:tc>
                  <a:txBody>
                    <a:bodyPr/>
                    <a:lstStyle/>
                    <a:p>
                      <a:pPr algn="ctr" fontAlgn="b"/>
                      <a:r>
                        <a:rPr lang="en-GB" sz="1500" u="none" strike="noStrike">
                          <a:effectLst/>
                        </a:rPr>
                        <a:t>1</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18</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2217087794"/>
                  </a:ext>
                </a:extLst>
              </a:tr>
              <a:tr h="282081">
                <a:tc>
                  <a:txBody>
                    <a:bodyPr/>
                    <a:lstStyle/>
                    <a:p>
                      <a:pPr algn="ctr" fontAlgn="b"/>
                      <a:r>
                        <a:rPr lang="en-GB" sz="1500" u="none" strike="noStrike">
                          <a:effectLst/>
                        </a:rPr>
                        <a:t>2</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13</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3</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2946555311"/>
                  </a:ext>
                </a:extLst>
              </a:tr>
              <a:tr h="282081">
                <a:tc>
                  <a:txBody>
                    <a:bodyPr/>
                    <a:lstStyle/>
                    <a:p>
                      <a:pPr algn="ctr" fontAlgn="b"/>
                      <a:r>
                        <a:rPr lang="en-GB" sz="1500" u="none" strike="noStrike">
                          <a:effectLst/>
                        </a:rPr>
                        <a:t>3</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30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27</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23</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2425619010"/>
                  </a:ext>
                </a:extLst>
              </a:tr>
              <a:tr h="282081">
                <a:tc>
                  <a:txBody>
                    <a:bodyPr/>
                    <a:lstStyle/>
                    <a:p>
                      <a:pPr algn="ctr" fontAlgn="b"/>
                      <a:r>
                        <a:rPr lang="en-GB" sz="1500" u="none" strike="noStrike">
                          <a:effectLst/>
                        </a:rPr>
                        <a:t>4</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13</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7</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9</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3963214433"/>
                  </a:ext>
                </a:extLst>
              </a:tr>
              <a:tr h="282081">
                <a:tc>
                  <a:txBody>
                    <a:bodyPr/>
                    <a:lstStyle/>
                    <a:p>
                      <a:pPr algn="ctr" fontAlgn="b"/>
                      <a:r>
                        <a:rPr lang="en-GB" sz="1500" u="none" strike="noStrike">
                          <a:effectLst/>
                        </a:rPr>
                        <a:t>5</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3450286431"/>
                  </a:ext>
                </a:extLst>
              </a:tr>
              <a:tr h="282081">
                <a:tc>
                  <a:txBody>
                    <a:bodyPr/>
                    <a:lstStyle/>
                    <a:p>
                      <a:pPr algn="ctr" fontAlgn="b"/>
                      <a:r>
                        <a:rPr lang="en-GB" sz="1500" u="none" strike="noStrike">
                          <a:effectLst/>
                        </a:rPr>
                        <a:t>6</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17</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14</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17</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26</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22</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2301043022"/>
                  </a:ext>
                </a:extLst>
              </a:tr>
              <a:tr h="282081">
                <a:tc>
                  <a:txBody>
                    <a:bodyPr/>
                    <a:lstStyle/>
                    <a:p>
                      <a:pPr algn="ctr" fontAlgn="b"/>
                      <a:r>
                        <a:rPr lang="en-GB" sz="1500" u="none" strike="noStrike">
                          <a:effectLst/>
                        </a:rPr>
                        <a:t>7</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11</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17</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13</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2125681345"/>
                  </a:ext>
                </a:extLst>
              </a:tr>
              <a:tr h="282081">
                <a:tc>
                  <a:txBody>
                    <a:bodyPr/>
                    <a:lstStyle/>
                    <a:p>
                      <a:pPr algn="ctr" fontAlgn="b"/>
                      <a:r>
                        <a:rPr lang="en-GB" sz="1500" u="none" strike="noStrike">
                          <a:effectLst/>
                        </a:rPr>
                        <a:t>8</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15</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13</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9</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1857987428"/>
                  </a:ext>
                </a:extLst>
              </a:tr>
              <a:tr h="282081">
                <a:tc>
                  <a:txBody>
                    <a:bodyPr/>
                    <a:lstStyle/>
                    <a:p>
                      <a:pPr algn="ctr" fontAlgn="b"/>
                      <a:r>
                        <a:rPr lang="en-GB" sz="1500" u="none" strike="noStrike">
                          <a:effectLst/>
                        </a:rPr>
                        <a:t>9</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0</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3027715980"/>
                  </a:ext>
                </a:extLst>
              </a:tr>
              <a:tr h="282081">
                <a:tc>
                  <a:txBody>
                    <a:bodyPr/>
                    <a:lstStyle/>
                    <a:p>
                      <a:pPr algn="ctr" fontAlgn="b"/>
                      <a:r>
                        <a:rPr lang="en-GB" sz="1500" u="none" strike="noStrike">
                          <a:effectLst/>
                        </a:rPr>
                        <a:t>10</a:t>
                      </a:r>
                      <a:endParaRPr lang="en-GB" sz="1500" b="1"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l" fontAlgn="b"/>
                      <a:r>
                        <a:rPr lang="en-GB" sz="1500" u="none" strike="noStrike">
                          <a:effectLst/>
                        </a:rPr>
                        <a:t> </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21</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20</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18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8</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22</a:t>
                      </a:r>
                      <a:endParaRPr lang="en-GB" sz="15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1500" u="none" strike="noStrike">
                          <a:effectLst/>
                        </a:rPr>
                        <a:t>22</a:t>
                      </a:r>
                      <a:endParaRPr lang="en-GB" sz="1500" b="0" i="0" u="none" strike="noStrike">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150085366"/>
                  </a:ext>
                </a:extLst>
              </a:tr>
              <a:tr h="382656">
                <a:tc>
                  <a:txBody>
                    <a:bodyPr/>
                    <a:lstStyle/>
                    <a:p>
                      <a:pPr algn="ctr" fontAlgn="b"/>
                      <a:r>
                        <a:rPr lang="en-GB" sz="2100" u="none" strike="noStrike">
                          <a:effectLst/>
                        </a:rPr>
                        <a:t>Mean (Average)</a:t>
                      </a:r>
                      <a:endParaRPr lang="en-GB" sz="2100" b="1"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15.85</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13.00</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15.80</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12.20</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dirty="0">
                          <a:effectLst/>
                          <a:highlight>
                            <a:srgbClr val="FFFF00"/>
                          </a:highlight>
                        </a:rPr>
                        <a:t>10.37</a:t>
                      </a:r>
                      <a:endParaRPr lang="en-GB" sz="2100" b="0" i="0" u="none" strike="noStrike" dirty="0">
                        <a:solidFill>
                          <a:srgbClr val="000000"/>
                        </a:solidFill>
                        <a:effectLst/>
                        <a:highlight>
                          <a:srgbClr val="FFFF00"/>
                        </a:highlight>
                        <a:latin typeface="Calibri" panose="020F0502020204030204" pitchFamily="34" charset="0"/>
                      </a:endParaRPr>
                    </a:p>
                  </a:txBody>
                  <a:tcPr marL="12541" marR="12541" marT="12541" marB="0" anchor="b"/>
                </a:tc>
                <a:tc>
                  <a:txBody>
                    <a:bodyPr/>
                    <a:lstStyle/>
                    <a:p>
                      <a:pPr algn="r" fontAlgn="b"/>
                      <a:r>
                        <a:rPr lang="en-GB" sz="2100" u="none" strike="noStrike" dirty="0">
                          <a:effectLst/>
                          <a:highlight>
                            <a:srgbClr val="FFFF00"/>
                          </a:highlight>
                        </a:rPr>
                        <a:t>11.75</a:t>
                      </a:r>
                      <a:endParaRPr lang="en-GB" sz="2100" b="0" i="0" u="none" strike="noStrike" dirty="0">
                        <a:solidFill>
                          <a:srgbClr val="000000"/>
                        </a:solidFill>
                        <a:effectLst/>
                        <a:highlight>
                          <a:srgbClr val="FFFF00"/>
                        </a:highlight>
                        <a:latin typeface="Calibri" panose="020F0502020204030204" pitchFamily="34" charset="0"/>
                      </a:endParaRPr>
                    </a:p>
                  </a:txBody>
                  <a:tcPr marL="12541" marR="12541" marT="12541" marB="0" anchor="b"/>
                </a:tc>
                <a:tc>
                  <a:txBody>
                    <a:bodyPr/>
                    <a:lstStyle/>
                    <a:p>
                      <a:pPr algn="r" fontAlgn="b"/>
                      <a:r>
                        <a:rPr lang="en-GB" sz="2100" u="none" strike="noStrike">
                          <a:effectLst/>
                        </a:rPr>
                        <a:t>14.66</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10.55</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a:effectLst/>
                        </a:rPr>
                        <a:t>12.62</a:t>
                      </a:r>
                      <a:endParaRPr lang="en-GB" sz="2100" b="0" i="0" u="none" strike="noStrike">
                        <a:solidFill>
                          <a:srgbClr val="000000"/>
                        </a:solidFill>
                        <a:effectLst/>
                        <a:latin typeface="Calibri" panose="020F0502020204030204" pitchFamily="34" charset="0"/>
                      </a:endParaRPr>
                    </a:p>
                  </a:txBody>
                  <a:tcPr marL="12541" marR="12541" marT="12541" marB="0" anchor="b"/>
                </a:tc>
                <a:tc>
                  <a:txBody>
                    <a:bodyPr/>
                    <a:lstStyle/>
                    <a:p>
                      <a:pPr algn="r" fontAlgn="b"/>
                      <a:r>
                        <a:rPr lang="en-GB" sz="2100" u="none" strike="noStrike" dirty="0">
                          <a:effectLst/>
                        </a:rPr>
                        <a:t>10.37</a:t>
                      </a:r>
                      <a:endParaRPr lang="en-GB" sz="2100" b="0" i="0" u="none" strike="noStrike" dirty="0">
                        <a:solidFill>
                          <a:srgbClr val="000000"/>
                        </a:solidFill>
                        <a:effectLst/>
                        <a:latin typeface="Calibri" panose="020F0502020204030204" pitchFamily="34" charset="0"/>
                      </a:endParaRPr>
                    </a:p>
                  </a:txBody>
                  <a:tcPr marL="12541" marR="12541" marT="12541" marB="0" anchor="b"/>
                </a:tc>
                <a:extLst>
                  <a:ext uri="{0D108BD9-81ED-4DB2-BD59-A6C34878D82A}">
                    <a16:rowId xmlns:a16="http://schemas.microsoft.com/office/drawing/2014/main" val="4227682609"/>
                  </a:ext>
                </a:extLst>
              </a:tr>
            </a:tbl>
          </a:graphicData>
        </a:graphic>
      </p:graphicFrame>
      <p:sp>
        <p:nvSpPr>
          <p:cNvPr id="2" name="TextBox 1">
            <a:extLst>
              <a:ext uri="{FF2B5EF4-FFF2-40B4-BE49-F238E27FC236}">
                <a16:creationId xmlns:a16="http://schemas.microsoft.com/office/drawing/2014/main" id="{47F57203-325B-53F7-47BA-1C364F0DE10A}"/>
              </a:ext>
            </a:extLst>
          </p:cNvPr>
          <p:cNvSpPr txBox="1"/>
          <p:nvPr/>
        </p:nvSpPr>
        <p:spPr>
          <a:xfrm>
            <a:off x="4790661" y="250158"/>
            <a:ext cx="3349487" cy="369332"/>
          </a:xfrm>
          <a:prstGeom prst="rect">
            <a:avLst/>
          </a:prstGeom>
          <a:noFill/>
        </p:spPr>
        <p:txBody>
          <a:bodyPr wrap="square" rtlCol="0">
            <a:spAutoFit/>
          </a:bodyPr>
          <a:lstStyle/>
          <a:p>
            <a:r>
              <a:rPr lang="en-US" dirty="0"/>
              <a:t>Results Table Example</a:t>
            </a:r>
          </a:p>
        </p:txBody>
      </p:sp>
    </p:spTree>
    <p:extLst>
      <p:ext uri="{BB962C8B-B14F-4D97-AF65-F5344CB8AC3E}">
        <p14:creationId xmlns:p14="http://schemas.microsoft.com/office/powerpoint/2010/main" val="224071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571</TotalTime>
  <Words>1337</Words>
  <Application>Microsoft Office PowerPoint</Application>
  <PresentationFormat>Widescreen</PresentationFormat>
  <Paragraphs>218</Paragraphs>
  <Slides>9</Slides>
  <Notes>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Calibri Light</vt:lpstr>
      <vt:lpstr>Office Theme</vt:lpstr>
      <vt:lpstr>Writing a research report Assessment 2 Tutorial</vt:lpstr>
      <vt:lpstr>Perspective!</vt:lpstr>
      <vt:lpstr>PowerPoint Presentation</vt:lpstr>
      <vt:lpstr>Identify the focus of your study (research question)</vt:lpstr>
      <vt:lpstr>PowerPoint Presentation</vt:lpstr>
      <vt:lpstr>This study will focus on the efficacy of the outdoor environment to promote mental health.</vt:lpstr>
      <vt:lpstr>Perceived Stress Questionnaire</vt:lpstr>
      <vt:lpstr>Positive and Negative Affect Schedule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research report Assessment 2 Tutorial</dc:title>
  <dc:creator>Denise Leonard</dc:creator>
  <cp:lastModifiedBy>Denise Leonard</cp:lastModifiedBy>
  <cp:revision>30</cp:revision>
  <dcterms:created xsi:type="dcterms:W3CDTF">2021-03-18T14:02:28Z</dcterms:created>
  <dcterms:modified xsi:type="dcterms:W3CDTF">2026-05-01T09:32:07Z</dcterms:modified>
</cp:coreProperties>
</file>