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5" r:id="rId4"/>
    <p:sldId id="267" r:id="rId5"/>
    <p:sldId id="266" r:id="rId6"/>
    <p:sldId id="258" r:id="rId7"/>
    <p:sldId id="259" r:id="rId8"/>
    <p:sldId id="261" r:id="rId9"/>
    <p:sldId id="262"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p:scale>
          <a:sx n="100" d="100"/>
          <a:sy n="100" d="100"/>
        </p:scale>
        <p:origin x="642"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0127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0270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1236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93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2233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317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0486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8415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837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2685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1553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90"/>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3399592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90"/>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559800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90"/>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489925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9E0B0E4-BFB2-45EF-B44E-0D2084CE85CD}" type="datetimeFigureOut">
              <a:rPr lang="en-GB" smtClean="0">
                <a:solidFill>
                  <a:prstClr val="black">
                    <a:tint val="75000"/>
                  </a:prstClr>
                </a:solidFill>
              </a:rPr>
              <a:pPr/>
              <a:t>28/10/2015</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24016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1525" y="361949"/>
            <a:ext cx="7724775" cy="3076575"/>
          </a:xfrm>
        </p:spPr>
        <p:txBody>
          <a:bodyPr>
            <a:normAutofit fontScale="90000"/>
          </a:bodyPr>
          <a:lstStyle/>
          <a:p>
            <a:pPr>
              <a:lnSpc>
                <a:spcPct val="115000"/>
              </a:lnSpc>
            </a:pPr>
            <a:r>
              <a:rPr lang="en-US" sz="4000" b="1" dirty="0">
                <a:ea typeface="Times New Roman"/>
                <a:cs typeface="Calibri"/>
              </a:rPr>
              <a:t>West meets East: At the Borders of the </a:t>
            </a:r>
            <a:r>
              <a:rPr lang="en-US" sz="4000" b="1" i="1" dirty="0">
                <a:ea typeface="Times New Roman"/>
                <a:cs typeface="Calibri"/>
              </a:rPr>
              <a:t>Oikoumen</a:t>
            </a:r>
            <a:r>
              <a:rPr lang="en-US" sz="4000" b="1" i="1" dirty="0">
                <a:ea typeface="Times New Roman"/>
                <a:cs typeface="Times New Roman"/>
              </a:rPr>
              <a:t>ē </a:t>
            </a:r>
            <a:r>
              <a:rPr lang="en-US" sz="4000" b="1" dirty="0" smtClean="0">
                <a:ea typeface="Times New Roman"/>
                <a:cs typeface="Calibri"/>
              </a:rPr>
              <a:t>and </a:t>
            </a:r>
            <a:r>
              <a:rPr lang="en-US" sz="4000" b="1" dirty="0">
                <a:ea typeface="Times New Roman"/>
                <a:cs typeface="Calibri"/>
              </a:rPr>
              <a:t>Beyond </a:t>
            </a:r>
            <a:r>
              <a:rPr lang="en-US" sz="1500" b="1" dirty="0">
                <a:ea typeface="Times New Roman"/>
                <a:cs typeface="Calibri"/>
              </a:rPr>
              <a:t/>
            </a:r>
            <a:br>
              <a:rPr lang="en-US" sz="1500" b="1" dirty="0">
                <a:ea typeface="Times New Roman"/>
                <a:cs typeface="Calibri"/>
              </a:rPr>
            </a:br>
            <a:r>
              <a:rPr lang="en-US" sz="1500" b="1" dirty="0">
                <a:ea typeface="Times New Roman"/>
                <a:cs typeface="Calibri"/>
              </a:rPr>
              <a:t/>
            </a:r>
            <a:br>
              <a:rPr lang="en-US" sz="1500" b="1" dirty="0">
                <a:ea typeface="Times New Roman"/>
                <a:cs typeface="Calibri"/>
              </a:rPr>
            </a:br>
            <a:r>
              <a:rPr lang="en-US" sz="3000" b="1" dirty="0" smtClean="0">
                <a:ea typeface="Times New Roman"/>
                <a:cs typeface="Calibri"/>
              </a:rPr>
              <a:t>Workshop - Embassies</a:t>
            </a:r>
            <a:r>
              <a:rPr lang="en-US" sz="2100" b="1" dirty="0">
                <a:ea typeface="Times New Roman"/>
                <a:cs typeface="Calibri"/>
              </a:rPr>
              <a:t/>
            </a:r>
            <a:br>
              <a:rPr lang="en-US" sz="2100" b="1" dirty="0">
                <a:ea typeface="Times New Roman"/>
                <a:cs typeface="Calibri"/>
              </a:rPr>
            </a:br>
            <a:r>
              <a:rPr lang="en-GB" sz="1500" dirty="0">
                <a:ea typeface="Times New Roman"/>
                <a:cs typeface="Times New Roman"/>
              </a:rPr>
              <a:t/>
            </a:r>
            <a:br>
              <a:rPr lang="en-GB" sz="1500" dirty="0">
                <a:ea typeface="Times New Roman"/>
                <a:cs typeface="Times New Roman"/>
              </a:rPr>
            </a:br>
            <a:endParaRPr lang="en-GB" dirty="0"/>
          </a:p>
        </p:txBody>
      </p:sp>
      <p:sp>
        <p:nvSpPr>
          <p:cNvPr id="3" name="Subtitle 2"/>
          <p:cNvSpPr>
            <a:spLocks noGrp="1"/>
          </p:cNvSpPr>
          <p:nvPr>
            <p:ph type="subTitle" idx="1"/>
          </p:nvPr>
        </p:nvSpPr>
        <p:spPr>
          <a:xfrm>
            <a:off x="2138586" y="5591175"/>
            <a:ext cx="4800600" cy="1084584"/>
          </a:xfrm>
        </p:spPr>
        <p:txBody>
          <a:bodyPr/>
          <a:lstStyle/>
          <a:p>
            <a:pPr>
              <a:lnSpc>
                <a:spcPct val="115000"/>
              </a:lnSpc>
            </a:pPr>
            <a:r>
              <a:rPr lang="en-GB" b="1" dirty="0">
                <a:solidFill>
                  <a:schemeClr val="tx1"/>
                </a:solidFill>
                <a:ea typeface="Times New Roman"/>
                <a:cs typeface="Calibri"/>
              </a:rPr>
              <a:t>CLAH6007</a:t>
            </a:r>
            <a:endParaRPr lang="en-GB" sz="1050" dirty="0">
              <a:solidFill>
                <a:schemeClr val="tx1"/>
              </a:solidFill>
              <a:ea typeface="Times New Roman"/>
              <a:cs typeface="Times New Roman"/>
            </a:endParaRPr>
          </a:p>
          <a:p>
            <a:r>
              <a:rPr lang="en-GB" dirty="0" smtClean="0">
                <a:solidFill>
                  <a:schemeClr val="tx1"/>
                </a:solidFill>
              </a:rPr>
              <a:t>Dr Matthew Adam Cobb</a:t>
            </a:r>
            <a:endParaRPr lang="en-GB" dirty="0">
              <a:solidFill>
                <a:schemeClr val="tx1"/>
              </a:solidFill>
            </a:endParaRPr>
          </a:p>
        </p:txBody>
      </p:sp>
      <p:pic>
        <p:nvPicPr>
          <p:cNvPr id="4" name="Picture 3"/>
          <p:cNvPicPr>
            <a:picLocks noChangeAspect="1"/>
          </p:cNvPicPr>
          <p:nvPr/>
        </p:nvPicPr>
        <p:blipFill>
          <a:blip r:embed="rId2"/>
          <a:stretch>
            <a:fillRect/>
          </a:stretch>
        </p:blipFill>
        <p:spPr>
          <a:xfrm>
            <a:off x="940615" y="2714624"/>
            <a:ext cx="3328312" cy="2638500"/>
          </a:xfrm>
          <a:prstGeom prst="rect">
            <a:avLst/>
          </a:prstGeom>
        </p:spPr>
      </p:pic>
      <p:pic>
        <p:nvPicPr>
          <p:cNvPr id="5" name="Picture 4"/>
          <p:cNvPicPr>
            <a:picLocks noChangeAspect="1"/>
          </p:cNvPicPr>
          <p:nvPr/>
        </p:nvPicPr>
        <p:blipFill>
          <a:blip r:embed="rId3"/>
          <a:stretch>
            <a:fillRect/>
          </a:stretch>
        </p:blipFill>
        <p:spPr>
          <a:xfrm>
            <a:off x="4633912" y="2714624"/>
            <a:ext cx="3727330" cy="2638500"/>
          </a:xfrm>
          <a:prstGeom prst="rect">
            <a:avLst/>
          </a:prstGeom>
        </p:spPr>
      </p:pic>
      <p:sp>
        <p:nvSpPr>
          <p:cNvPr id="6" name="Content Placeholder 2"/>
          <p:cNvSpPr txBox="1">
            <a:spLocks/>
          </p:cNvSpPr>
          <p:nvPr/>
        </p:nvSpPr>
        <p:spPr>
          <a:xfrm>
            <a:off x="4268927" y="5353124"/>
            <a:ext cx="4824536" cy="330025"/>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en-GB" sz="1200" dirty="0" smtClean="0">
                <a:solidFill>
                  <a:schemeClr val="tx1"/>
                </a:solidFill>
              </a:rPr>
              <a:t>Michael Servetus (1535) </a:t>
            </a:r>
            <a:r>
              <a:rPr lang="en-GB" sz="1200" i="1" dirty="0" smtClean="0">
                <a:solidFill>
                  <a:schemeClr val="tx1"/>
                </a:solidFill>
              </a:rPr>
              <a:t>Cosmographia </a:t>
            </a:r>
            <a:r>
              <a:rPr lang="en-GB" sz="1200" i="1" dirty="0" err="1" smtClean="0">
                <a:solidFill>
                  <a:schemeClr val="tx1"/>
                </a:solidFill>
              </a:rPr>
              <a:t>Claudii</a:t>
            </a:r>
            <a:r>
              <a:rPr lang="en-GB" sz="1200" i="1" dirty="0" smtClean="0">
                <a:solidFill>
                  <a:schemeClr val="tx1"/>
                </a:solidFill>
              </a:rPr>
              <a:t> </a:t>
            </a:r>
            <a:r>
              <a:rPr lang="en-GB" sz="1200" i="1" dirty="0" err="1" smtClean="0">
                <a:solidFill>
                  <a:schemeClr val="tx1"/>
                </a:solidFill>
              </a:rPr>
              <a:t>Ptolomaei</a:t>
            </a:r>
            <a:r>
              <a:rPr lang="en-GB" sz="1200" i="1" dirty="0" smtClean="0">
                <a:solidFill>
                  <a:schemeClr val="tx1"/>
                </a:solidFill>
              </a:rPr>
              <a:t> </a:t>
            </a:r>
            <a:r>
              <a:rPr lang="en-GB" sz="1200" i="1" dirty="0" err="1" smtClean="0">
                <a:solidFill>
                  <a:schemeClr val="tx1"/>
                </a:solidFill>
              </a:rPr>
              <a:t>Alexandrini</a:t>
            </a:r>
            <a:endParaRPr lang="en-GB" sz="1200" i="1" dirty="0">
              <a:solidFill>
                <a:schemeClr val="tx1"/>
              </a:solidFill>
            </a:endParaRPr>
          </a:p>
        </p:txBody>
      </p:sp>
    </p:spTree>
    <p:extLst>
      <p:ext uri="{BB962C8B-B14F-4D97-AF65-F5344CB8AC3E}">
        <p14:creationId xmlns:p14="http://schemas.microsoft.com/office/powerpoint/2010/main" val="9090815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250" y="60112"/>
            <a:ext cx="8229600" cy="1143000"/>
          </a:xfrm>
        </p:spPr>
        <p:txBody>
          <a:bodyPr>
            <a:normAutofit/>
          </a:bodyPr>
          <a:lstStyle/>
          <a:p>
            <a:r>
              <a:rPr lang="en-GB" sz="2400" b="1" dirty="0"/>
              <a:t>Why might so many ambassadors form eastern lands have arrived in the Roman Empire during the reign of Augustus?</a:t>
            </a:r>
          </a:p>
        </p:txBody>
      </p:sp>
      <p:pic>
        <p:nvPicPr>
          <p:cNvPr id="4" name="Content Placeholder 3"/>
          <p:cNvPicPr>
            <a:picLocks noGrp="1" noChangeAspect="1"/>
          </p:cNvPicPr>
          <p:nvPr>
            <p:ph idx="1"/>
          </p:nvPr>
        </p:nvPicPr>
        <p:blipFill>
          <a:blip r:embed="rId2"/>
          <a:stretch>
            <a:fillRect/>
          </a:stretch>
        </p:blipFill>
        <p:spPr>
          <a:xfrm>
            <a:off x="353144" y="1306406"/>
            <a:ext cx="3809281" cy="2666497"/>
          </a:xfrm>
          <a:prstGeom prst="rect">
            <a:avLst/>
          </a:prstGeom>
        </p:spPr>
      </p:pic>
      <p:pic>
        <p:nvPicPr>
          <p:cNvPr id="5" name="Picture 4"/>
          <p:cNvPicPr>
            <a:picLocks noChangeAspect="1"/>
          </p:cNvPicPr>
          <p:nvPr/>
        </p:nvPicPr>
        <p:blipFill>
          <a:blip r:embed="rId3"/>
          <a:stretch>
            <a:fillRect/>
          </a:stretch>
        </p:blipFill>
        <p:spPr>
          <a:xfrm>
            <a:off x="338854" y="4076197"/>
            <a:ext cx="3823571" cy="2525422"/>
          </a:xfrm>
          <a:prstGeom prst="rect">
            <a:avLst/>
          </a:prstGeom>
        </p:spPr>
      </p:pic>
      <p:pic>
        <p:nvPicPr>
          <p:cNvPr id="6" name="Picture 5"/>
          <p:cNvPicPr>
            <a:picLocks noChangeAspect="1"/>
          </p:cNvPicPr>
          <p:nvPr/>
        </p:nvPicPr>
        <p:blipFill>
          <a:blip r:embed="rId4"/>
          <a:stretch>
            <a:fillRect/>
          </a:stretch>
        </p:blipFill>
        <p:spPr>
          <a:xfrm>
            <a:off x="4714875" y="1306406"/>
            <a:ext cx="3834323" cy="4194749"/>
          </a:xfrm>
          <a:prstGeom prst="rect">
            <a:avLst/>
          </a:prstGeom>
        </p:spPr>
      </p:pic>
      <p:sp>
        <p:nvSpPr>
          <p:cNvPr id="7" name="Rectangle 6"/>
          <p:cNvSpPr/>
          <p:nvPr/>
        </p:nvSpPr>
        <p:spPr>
          <a:xfrm>
            <a:off x="4267200" y="5604449"/>
            <a:ext cx="4762500" cy="1200329"/>
          </a:xfrm>
          <a:prstGeom prst="rect">
            <a:avLst/>
          </a:prstGeom>
        </p:spPr>
        <p:txBody>
          <a:bodyPr wrap="square">
            <a:spAutoFit/>
          </a:bodyPr>
          <a:lstStyle/>
          <a:p>
            <a:r>
              <a:rPr lang="en-GB" dirty="0" smtClean="0"/>
              <a:t>“Embassies were often sent to me from the kings of India, a thing never seen before in the camp of any general of the Romans” - </a:t>
            </a:r>
            <a:r>
              <a:rPr lang="it-IT" i="1" dirty="0" smtClean="0"/>
              <a:t>Res Gestae Divi Augusti </a:t>
            </a:r>
            <a:r>
              <a:rPr lang="it-IT" dirty="0" smtClean="0"/>
              <a:t>31.</a:t>
            </a:r>
            <a:endParaRPr lang="en-GB" dirty="0"/>
          </a:p>
        </p:txBody>
      </p:sp>
    </p:spTree>
    <p:extLst>
      <p:ext uri="{BB962C8B-B14F-4D97-AF65-F5344CB8AC3E}">
        <p14:creationId xmlns:p14="http://schemas.microsoft.com/office/powerpoint/2010/main" val="3544630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114300"/>
            <a:ext cx="8934450" cy="1303338"/>
          </a:xfrm>
        </p:spPr>
        <p:txBody>
          <a:bodyPr>
            <a:normAutofit/>
          </a:bodyPr>
          <a:lstStyle/>
          <a:p>
            <a:r>
              <a:rPr lang="en-GB" sz="2200" b="1" dirty="0"/>
              <a:t>Do the details about the members of these embassies and the gifts they brought with them tell us anything about their cultures from which they are purported to derive? Or does it simply reflect Roman notions?</a:t>
            </a:r>
          </a:p>
        </p:txBody>
      </p:sp>
      <p:sp>
        <p:nvSpPr>
          <p:cNvPr id="3" name="Content Placeholder 2"/>
          <p:cNvSpPr>
            <a:spLocks noGrp="1"/>
          </p:cNvSpPr>
          <p:nvPr>
            <p:ph idx="1"/>
          </p:nvPr>
        </p:nvSpPr>
        <p:spPr>
          <a:xfrm>
            <a:off x="123825" y="1600202"/>
            <a:ext cx="8934450" cy="5133973"/>
          </a:xfrm>
        </p:spPr>
        <p:txBody>
          <a:bodyPr>
            <a:normAutofit lnSpcReduction="10000"/>
          </a:bodyPr>
          <a:lstStyle/>
          <a:p>
            <a:pPr marL="0" indent="0">
              <a:buNone/>
            </a:pPr>
            <a:r>
              <a:rPr lang="en-GB" dirty="0"/>
              <a:t>“He </a:t>
            </a:r>
            <a:r>
              <a:rPr lang="en-GB" dirty="0" smtClean="0"/>
              <a:t>[Nicholas of Damascus] says </a:t>
            </a:r>
            <a:r>
              <a:rPr lang="en-GB" dirty="0"/>
              <a:t>that at Antioch, near </a:t>
            </a:r>
            <a:r>
              <a:rPr lang="en-GB" dirty="0" err="1"/>
              <a:t>Daphnê</a:t>
            </a:r>
            <a:r>
              <a:rPr lang="en-GB" dirty="0"/>
              <a:t>, he chanced to meet the Indian ambassadors who had been send out to Caesar Augustus; that the letter plainly </a:t>
            </a:r>
            <a:r>
              <a:rPr lang="en-GB" b="1" dirty="0"/>
              <a:t>indicated more than three ambassadors, but that only three had survived </a:t>
            </a:r>
            <a:r>
              <a:rPr lang="en-GB" dirty="0"/>
              <a:t>(whom he says he saw), but the rest, mostly by reason of the long journeys, had died; and that the letter was </a:t>
            </a:r>
            <a:r>
              <a:rPr lang="en-GB" b="1" dirty="0"/>
              <a:t>written in Greek on a skin</a:t>
            </a:r>
            <a:r>
              <a:rPr lang="en-GB" dirty="0"/>
              <a:t>; and that it plainly showed that </a:t>
            </a:r>
            <a:r>
              <a:rPr lang="en-GB" b="1" dirty="0" err="1"/>
              <a:t>Porus</a:t>
            </a:r>
            <a:r>
              <a:rPr lang="en-GB" b="1" dirty="0"/>
              <a:t> </a:t>
            </a:r>
            <a:r>
              <a:rPr lang="en-GB" dirty="0"/>
              <a:t>was the writer, and that, although </a:t>
            </a:r>
            <a:r>
              <a:rPr lang="en-GB" b="1" dirty="0"/>
              <a:t>he was ruler of 600 kings</a:t>
            </a:r>
            <a:r>
              <a:rPr lang="en-GB" dirty="0"/>
              <a:t>, still he was anxious to be a friend to Caesar</a:t>
            </a:r>
            <a:r>
              <a:rPr lang="en-GB" dirty="0" smtClean="0"/>
              <a:t>… eight </a:t>
            </a:r>
            <a:r>
              <a:rPr lang="en-GB" dirty="0"/>
              <a:t>naked servants, who were clad only in loin-cloths </a:t>
            </a:r>
            <a:r>
              <a:rPr lang="en-GB" b="1" dirty="0"/>
              <a:t>besprinkled with sweet-smelling odours</a:t>
            </a:r>
            <a:r>
              <a:rPr lang="en-GB" dirty="0"/>
              <a:t>; and that the gifts consisted of the </a:t>
            </a:r>
            <a:r>
              <a:rPr lang="en-GB" b="1" dirty="0"/>
              <a:t>Hermes, a man who was born without arms</a:t>
            </a:r>
            <a:r>
              <a:rPr lang="en-GB" dirty="0"/>
              <a:t>, whom I myself have seen, and large vipers, and a </a:t>
            </a:r>
            <a:r>
              <a:rPr lang="en-GB" b="1" dirty="0"/>
              <a:t>serpent of ten cubits in </a:t>
            </a:r>
            <a:r>
              <a:rPr lang="en-GB" b="1" dirty="0" smtClean="0"/>
              <a:t>length [12 to 17 </a:t>
            </a:r>
            <a:r>
              <a:rPr lang="en-GB" b="1" dirty="0" err="1" smtClean="0"/>
              <a:t>ft</a:t>
            </a:r>
            <a:r>
              <a:rPr lang="en-GB" b="1" dirty="0" smtClean="0"/>
              <a:t>]</a:t>
            </a:r>
            <a:r>
              <a:rPr lang="en-GB" dirty="0" smtClean="0"/>
              <a:t>, </a:t>
            </a:r>
            <a:r>
              <a:rPr lang="en-GB" dirty="0"/>
              <a:t>and a river </a:t>
            </a:r>
            <a:r>
              <a:rPr lang="en-GB" b="1" dirty="0"/>
              <a:t>tortoise three cubits in </a:t>
            </a:r>
            <a:r>
              <a:rPr lang="en-GB" b="1" dirty="0" smtClean="0"/>
              <a:t>length [3-4 </a:t>
            </a:r>
            <a:r>
              <a:rPr lang="en-GB" b="1" dirty="0" err="1" smtClean="0"/>
              <a:t>ft</a:t>
            </a:r>
            <a:r>
              <a:rPr lang="en-GB" b="1" dirty="0" smtClean="0"/>
              <a:t>], </a:t>
            </a:r>
            <a:r>
              <a:rPr lang="en-GB" b="1" dirty="0"/>
              <a:t>and a partridge larger than a vulture</a:t>
            </a:r>
            <a:r>
              <a:rPr lang="en-GB" dirty="0"/>
              <a:t>; and they were accompanied also, according to him, by the man who burned himself up at Athens” – Strabo </a:t>
            </a:r>
            <a:r>
              <a:rPr lang="en-GB" dirty="0" smtClean="0"/>
              <a:t>15.1.72-73.</a:t>
            </a:r>
            <a:endParaRPr lang="en-GB" dirty="0"/>
          </a:p>
        </p:txBody>
      </p:sp>
    </p:spTree>
    <p:extLst>
      <p:ext uri="{BB962C8B-B14F-4D97-AF65-F5344CB8AC3E}">
        <p14:creationId xmlns:p14="http://schemas.microsoft.com/office/powerpoint/2010/main" val="3612728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2400"/>
            <a:ext cx="9058275" cy="6705600"/>
          </a:xfrm>
        </p:spPr>
        <p:txBody>
          <a:bodyPr>
            <a:normAutofit fontScale="92500" lnSpcReduction="20000"/>
          </a:bodyPr>
          <a:lstStyle/>
          <a:p>
            <a:pPr marL="0" indent="0">
              <a:buNone/>
            </a:pPr>
            <a:r>
              <a:rPr lang="en-GB" dirty="0"/>
              <a:t>“For a great many embassies came to him, and the people of India, who had already made overtures, now made a treaty of friendship, </a:t>
            </a:r>
            <a:r>
              <a:rPr lang="en-GB" b="1" dirty="0"/>
              <a:t>sending among other gifts tigers</a:t>
            </a:r>
            <a:r>
              <a:rPr lang="en-GB" dirty="0"/>
              <a:t>, </a:t>
            </a:r>
            <a:r>
              <a:rPr lang="en-GB" b="1" dirty="0"/>
              <a:t>which were then for the first time seen by the Romans, as also, I think by the Greeks</a:t>
            </a:r>
            <a:r>
              <a:rPr lang="en-GB" dirty="0"/>
              <a:t>. They also gave him a </a:t>
            </a:r>
            <a:r>
              <a:rPr lang="en-GB" b="1" dirty="0"/>
              <a:t>boy who had no shoulders or arms</a:t>
            </a:r>
            <a:r>
              <a:rPr lang="en-GB" dirty="0"/>
              <a:t>, like our statues of Hermes. And yet, defective as he was, he could use his feet for everything, as if they were hands: with them he would stretch a bow, shoot missiles, and put a trumpet to his lips. How he did this I do not know; I merely state what is recorded.” -  </a:t>
            </a:r>
            <a:r>
              <a:rPr lang="en-GB" dirty="0" err="1"/>
              <a:t>Dio</a:t>
            </a:r>
            <a:r>
              <a:rPr lang="en-GB" dirty="0"/>
              <a:t> Cassius Roman History </a:t>
            </a:r>
            <a:r>
              <a:rPr lang="en-GB" dirty="0" smtClean="0"/>
              <a:t>54.9.7-8</a:t>
            </a:r>
          </a:p>
          <a:p>
            <a:pPr marL="0" indent="0">
              <a:buNone/>
            </a:pPr>
            <a:endParaRPr lang="en-GB" sz="600" dirty="0"/>
          </a:p>
          <a:p>
            <a:pPr marL="0" indent="0">
              <a:buNone/>
            </a:pPr>
            <a:r>
              <a:rPr lang="en-GB" dirty="0" smtClean="0"/>
              <a:t>“In </a:t>
            </a:r>
            <a:r>
              <a:rPr lang="en-GB" dirty="0"/>
              <a:t>the meantime, embassies of the Indians and Scythians, after travelling the whole world, at length came upon Caesar at </a:t>
            </a:r>
            <a:r>
              <a:rPr lang="en-GB" dirty="0" err="1"/>
              <a:t>Tarraco</a:t>
            </a:r>
            <a:r>
              <a:rPr lang="en-GB" dirty="0"/>
              <a:t>, a city of Hither Spain, beyond which they could not have sought him. </a:t>
            </a:r>
            <a:r>
              <a:rPr lang="en-GB" b="1" dirty="0"/>
              <a:t>They poured into his ears an account of the glories of Alexander the Great</a:t>
            </a:r>
            <a:r>
              <a:rPr lang="en-GB" dirty="0"/>
              <a:t>. </a:t>
            </a:r>
            <a:r>
              <a:rPr lang="en-GB" b="1" dirty="0"/>
              <a:t>Just as embassies of the Spaniards and Gauls came to Alexander at Babylon in the centre of the East </a:t>
            </a:r>
            <a:r>
              <a:rPr lang="en-GB" dirty="0"/>
              <a:t>to consider peace, </a:t>
            </a:r>
            <a:r>
              <a:rPr lang="en-GB" b="1" dirty="0"/>
              <a:t>so in Spain in the furthest West, eastern India and northern Scythia besought Caesar as suppliants </a:t>
            </a:r>
            <a:r>
              <a:rPr lang="en-GB" dirty="0"/>
              <a:t>and brought tribute from their countries.” - Paulus </a:t>
            </a:r>
            <a:r>
              <a:rPr lang="en-GB" dirty="0" err="1"/>
              <a:t>Orosius</a:t>
            </a:r>
            <a:r>
              <a:rPr lang="en-GB" dirty="0"/>
              <a:t> </a:t>
            </a:r>
            <a:r>
              <a:rPr lang="en-GB" i="1" dirty="0"/>
              <a:t>History Against the Pagans </a:t>
            </a:r>
            <a:r>
              <a:rPr lang="en-GB" dirty="0" smtClean="0"/>
              <a:t>6.21.19.</a:t>
            </a:r>
          </a:p>
          <a:p>
            <a:pPr marL="0" indent="0">
              <a:buNone/>
            </a:pPr>
            <a:endParaRPr lang="en-GB" sz="600" dirty="0" smtClean="0"/>
          </a:p>
          <a:p>
            <a:pPr marL="0" indent="0">
              <a:buNone/>
            </a:pPr>
            <a:r>
              <a:rPr lang="en-GB" dirty="0" smtClean="0"/>
              <a:t>“For </a:t>
            </a:r>
            <a:r>
              <a:rPr lang="en-GB" dirty="0"/>
              <a:t>the Scythians and the </a:t>
            </a:r>
            <a:r>
              <a:rPr lang="en-GB" dirty="0" err="1"/>
              <a:t>Sarmatians</a:t>
            </a:r>
            <a:r>
              <a:rPr lang="en-GB" dirty="0"/>
              <a:t> sent ambassadors seeking friendship; the </a:t>
            </a:r>
            <a:r>
              <a:rPr lang="en-GB" b="1" dirty="0"/>
              <a:t>Seres too </a:t>
            </a:r>
            <a:r>
              <a:rPr lang="en-GB" dirty="0"/>
              <a:t>and the </a:t>
            </a:r>
            <a:r>
              <a:rPr lang="en-GB" b="1" dirty="0"/>
              <a:t>Indians, who live immediately beneath the sun</a:t>
            </a:r>
            <a:r>
              <a:rPr lang="en-GB" dirty="0"/>
              <a:t>, though they </a:t>
            </a:r>
            <a:r>
              <a:rPr lang="en-GB" b="1" dirty="0"/>
              <a:t>brought elephants amongst their gifts as well as precious stones and pearls</a:t>
            </a:r>
            <a:r>
              <a:rPr lang="en-GB" dirty="0"/>
              <a:t>, regarded their </a:t>
            </a:r>
            <a:r>
              <a:rPr lang="en-GB" b="1" dirty="0"/>
              <a:t>long journey, in the accomplishment of which they had spent four years</a:t>
            </a:r>
            <a:r>
              <a:rPr lang="en-GB" dirty="0"/>
              <a:t>, as the greatest tribute which they rendered; and indeed </a:t>
            </a:r>
            <a:r>
              <a:rPr lang="en-GB" b="1" dirty="0"/>
              <a:t>their complexion proved that they came from beneath another sky</a:t>
            </a:r>
            <a:r>
              <a:rPr lang="en-GB" dirty="0" smtClean="0"/>
              <a:t>.” </a:t>
            </a:r>
            <a:r>
              <a:rPr lang="en-GB" dirty="0"/>
              <a:t>- </a:t>
            </a:r>
            <a:r>
              <a:rPr lang="en-GB" dirty="0" err="1"/>
              <a:t>Florus</a:t>
            </a:r>
            <a:r>
              <a:rPr lang="en-GB" dirty="0"/>
              <a:t> </a:t>
            </a:r>
            <a:r>
              <a:rPr lang="en-GB" dirty="0" smtClean="0"/>
              <a:t>34.61-62.</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8005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274638"/>
            <a:ext cx="8943975" cy="1143000"/>
          </a:xfrm>
        </p:spPr>
        <p:txBody>
          <a:bodyPr>
            <a:noAutofit/>
          </a:bodyPr>
          <a:lstStyle/>
          <a:p>
            <a:r>
              <a:rPr lang="en-GB" sz="2200" b="1" dirty="0"/>
              <a:t>What parallels can be drawn between the account of </a:t>
            </a:r>
            <a:r>
              <a:rPr lang="en-GB" sz="2200" b="1" dirty="0" err="1"/>
              <a:t>Zarmanochegas</a:t>
            </a:r>
            <a:r>
              <a:rPr lang="en-GB" sz="2200" b="1" dirty="0"/>
              <a:t>, who was part of an embassy from the Indian king </a:t>
            </a:r>
            <a:r>
              <a:rPr lang="en-GB" sz="2200" b="1" dirty="0" err="1"/>
              <a:t>Porus</a:t>
            </a:r>
            <a:r>
              <a:rPr lang="en-GB" sz="2200" b="1" dirty="0"/>
              <a:t> (or Pandion’s) to Augustus, and the Indian sage </a:t>
            </a:r>
            <a:r>
              <a:rPr lang="en-GB" sz="2200" b="1" dirty="0" err="1"/>
              <a:t>Calanus</a:t>
            </a:r>
            <a:r>
              <a:rPr lang="en-GB" sz="2200" b="1" dirty="0"/>
              <a:t> who joined Alexander the Great’s entourage? Why might these parallels have been drawn?</a:t>
            </a:r>
          </a:p>
        </p:txBody>
      </p:sp>
      <p:sp>
        <p:nvSpPr>
          <p:cNvPr id="3" name="Content Placeholder 2"/>
          <p:cNvSpPr>
            <a:spLocks noGrp="1"/>
          </p:cNvSpPr>
          <p:nvPr>
            <p:ph idx="1"/>
          </p:nvPr>
        </p:nvSpPr>
        <p:spPr>
          <a:xfrm>
            <a:off x="123825" y="1771650"/>
            <a:ext cx="8943975" cy="5086350"/>
          </a:xfrm>
        </p:spPr>
        <p:txBody>
          <a:bodyPr>
            <a:normAutofit fontScale="92500" lnSpcReduction="20000"/>
          </a:bodyPr>
          <a:lstStyle/>
          <a:p>
            <a:pPr marL="0" indent="0">
              <a:buNone/>
            </a:pPr>
            <a:r>
              <a:rPr lang="en-GB" dirty="0"/>
              <a:t>“But from India, from one place and from one king, I mean </a:t>
            </a:r>
            <a:r>
              <a:rPr lang="en-GB" b="1" dirty="0"/>
              <a:t>Pandion, or another </a:t>
            </a:r>
            <a:r>
              <a:rPr lang="en-GB" b="1" dirty="0" err="1"/>
              <a:t>Porus</a:t>
            </a:r>
            <a:r>
              <a:rPr lang="en-GB" dirty="0"/>
              <a:t>, there came to Caesar Augustus presents and gifts of honour and the </a:t>
            </a:r>
            <a:r>
              <a:rPr lang="en-GB" b="1" dirty="0"/>
              <a:t>Indian sophist who burnt himself up at Athens, as </a:t>
            </a:r>
            <a:r>
              <a:rPr lang="en-GB" b="1" dirty="0" err="1"/>
              <a:t>Calanus</a:t>
            </a:r>
            <a:r>
              <a:rPr lang="en-GB" b="1" dirty="0"/>
              <a:t> had done</a:t>
            </a:r>
            <a:r>
              <a:rPr lang="en-GB" dirty="0"/>
              <a:t>, who made a similar spectacular display of himself before Alexander… and that </a:t>
            </a:r>
            <a:r>
              <a:rPr lang="en-GB" b="1" dirty="0"/>
              <a:t>the following words were inscribed on his tomb: "Here lies </a:t>
            </a:r>
            <a:r>
              <a:rPr lang="en-GB" b="1" dirty="0" err="1"/>
              <a:t>Zarmanochegas</a:t>
            </a:r>
            <a:r>
              <a:rPr lang="en-GB" b="1" dirty="0"/>
              <a:t>, an Indian from </a:t>
            </a:r>
            <a:r>
              <a:rPr lang="en-GB" b="1" dirty="0" err="1"/>
              <a:t>Bargosa</a:t>
            </a:r>
            <a:r>
              <a:rPr lang="en-GB" b="1" dirty="0"/>
              <a:t>, who immortalised himself in agreement with the ancestral customs of Indians." </a:t>
            </a:r>
            <a:r>
              <a:rPr lang="en-GB" dirty="0"/>
              <a:t>” </a:t>
            </a:r>
            <a:r>
              <a:rPr lang="en-GB" dirty="0" smtClean="0"/>
              <a:t>– Strabo 15.1.4, 1.73</a:t>
            </a:r>
          </a:p>
          <a:p>
            <a:pPr marL="0" indent="0">
              <a:buNone/>
            </a:pPr>
            <a:endParaRPr lang="en-GB" sz="1300" dirty="0"/>
          </a:p>
          <a:p>
            <a:pPr marL="0" indent="0">
              <a:buNone/>
            </a:pPr>
            <a:r>
              <a:rPr lang="en-GB" dirty="0"/>
              <a:t>“</a:t>
            </a:r>
            <a:r>
              <a:rPr lang="en-GB" b="1" dirty="0"/>
              <a:t>One of the Indians, </a:t>
            </a:r>
            <a:r>
              <a:rPr lang="en-GB" b="1" dirty="0" err="1"/>
              <a:t>Zarmarus</a:t>
            </a:r>
            <a:r>
              <a:rPr lang="en-GB" b="1" dirty="0"/>
              <a:t>, for some reason wished to die</a:t>
            </a:r>
            <a:r>
              <a:rPr lang="en-GB" dirty="0"/>
              <a:t>, — either because, </a:t>
            </a:r>
            <a:r>
              <a:rPr lang="en-GB" b="1" dirty="0"/>
              <a:t>being of the caste of sages, he was on this account moved by ambition, or, in accordance with the traditional custom of the Indians</a:t>
            </a:r>
            <a:r>
              <a:rPr lang="en-GB" dirty="0"/>
              <a:t>, because of </a:t>
            </a:r>
            <a:r>
              <a:rPr lang="en-GB" b="1" dirty="0"/>
              <a:t>old age, or because he wished to make a display for the benefit of Augustus </a:t>
            </a:r>
            <a:r>
              <a:rPr lang="en-GB" dirty="0"/>
              <a:t>and the Athenians (for Augustus had reached Athens);— </a:t>
            </a:r>
            <a:r>
              <a:rPr lang="en-GB" b="1" dirty="0"/>
              <a:t>he was therefore initiated into the mysteries of the two goddesses, which were held out of season on account, they say, of Augustus, who also was an initiate, and he then threw himself alive into the fire</a:t>
            </a:r>
            <a:r>
              <a:rPr lang="en-GB" dirty="0"/>
              <a:t>.” - </a:t>
            </a:r>
            <a:r>
              <a:rPr lang="en-GB" dirty="0" err="1"/>
              <a:t>Dio</a:t>
            </a:r>
            <a:r>
              <a:rPr lang="en-GB" dirty="0"/>
              <a:t> Cassius </a:t>
            </a:r>
            <a:r>
              <a:rPr lang="en-GB" i="1" dirty="0"/>
              <a:t>Roman History </a:t>
            </a:r>
            <a:r>
              <a:rPr lang="en-GB" dirty="0" smtClean="0"/>
              <a:t>54.9.9-10</a:t>
            </a:r>
            <a:endParaRPr lang="en-GB" dirty="0"/>
          </a:p>
        </p:txBody>
      </p:sp>
    </p:spTree>
    <p:extLst>
      <p:ext uri="{BB962C8B-B14F-4D97-AF65-F5344CB8AC3E}">
        <p14:creationId xmlns:p14="http://schemas.microsoft.com/office/powerpoint/2010/main" val="858504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3429000"/>
          </a:xfrm>
        </p:spPr>
        <p:txBody>
          <a:bodyPr>
            <a:normAutofit fontScale="92500" lnSpcReduction="20000"/>
          </a:bodyPr>
          <a:lstStyle/>
          <a:p>
            <a:pPr marL="0" indent="0">
              <a:buNone/>
            </a:pPr>
            <a:r>
              <a:rPr lang="en-GB" dirty="0" smtClean="0"/>
              <a:t>“Thus </a:t>
            </a:r>
            <a:r>
              <a:rPr lang="en-GB" dirty="0"/>
              <a:t>much we learn from the ancient writers; it has fallen to our lot, however, to obtain a still more accurate knowledge of these people; for during the reign of the Emperor Claudius, an embassy came from even this distant island to Rome. The circumstances under which this took place were as follow: Annius Plocamus had farmed from the treasury the revenues arising from the Red Sea. A certain freedman of his, while sailing around Arabia, was carried away by a gale from the north beyond the coast of Carmania. In the course of fifteen days he had drifted to </a:t>
            </a:r>
            <a:r>
              <a:rPr lang="en-GB" dirty="0" err="1"/>
              <a:t>Hippuros</a:t>
            </a:r>
            <a:r>
              <a:rPr lang="en-GB" dirty="0"/>
              <a:t>, a port of Taprobane, where he was most kindly and hospitably received by the </a:t>
            </a:r>
            <a:r>
              <a:rPr lang="en-GB" dirty="0" smtClean="0"/>
              <a:t>king; </a:t>
            </a:r>
            <a:r>
              <a:rPr lang="en-GB" dirty="0"/>
              <a:t>and having, after a study of six months, become well acquainted with the language, was enabled to answer all his enquiries relative to the Romans and their </a:t>
            </a:r>
            <a:r>
              <a:rPr lang="en-GB" dirty="0" smtClean="0"/>
              <a:t>emperor.” </a:t>
            </a:r>
            <a:r>
              <a:rPr lang="en-GB" dirty="0"/>
              <a:t>– </a:t>
            </a:r>
            <a:r>
              <a:rPr lang="en-GB" b="1" dirty="0"/>
              <a:t>Pliny </a:t>
            </a:r>
            <a:r>
              <a:rPr lang="en-GB" b="1" i="1" dirty="0" smtClean="0"/>
              <a:t>HN </a:t>
            </a:r>
            <a:r>
              <a:rPr lang="en-GB" b="1" dirty="0" smtClean="0"/>
              <a:t>6.24</a:t>
            </a:r>
            <a:r>
              <a:rPr lang="en-GB" dirty="0" smtClean="0"/>
              <a:t>.84 – </a:t>
            </a:r>
            <a:r>
              <a:rPr lang="en-GB" b="1" dirty="0" smtClean="0"/>
              <a:t>Trans. </a:t>
            </a:r>
            <a:r>
              <a:rPr lang="en-GB" b="1" dirty="0" err="1" smtClean="0"/>
              <a:t>Bostock</a:t>
            </a:r>
            <a:r>
              <a:rPr lang="en-GB" b="1" dirty="0" smtClean="0"/>
              <a:t> 1885</a:t>
            </a:r>
            <a:r>
              <a:rPr lang="en-GB" dirty="0" smtClean="0"/>
              <a: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3063" y="3429000"/>
            <a:ext cx="5857875"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Arc 8"/>
          <p:cNvSpPr/>
          <p:nvPr/>
        </p:nvSpPr>
        <p:spPr>
          <a:xfrm>
            <a:off x="2777989" y="4133760"/>
            <a:ext cx="1505978" cy="1236836"/>
          </a:xfrm>
          <a:custGeom>
            <a:avLst/>
            <a:gdLst>
              <a:gd name="connsiteX0" fmla="*/ 1554500 w 1728192"/>
              <a:gd name="connsiteY0" fmla="*/ 272711 h 1368152"/>
              <a:gd name="connsiteX1" fmla="*/ 1557324 w 1728192"/>
              <a:gd name="connsiteY1" fmla="*/ 1092454 h 1368152"/>
              <a:gd name="connsiteX2" fmla="*/ 842698 w 1728192"/>
              <a:gd name="connsiteY2" fmla="*/ 1367942 h 1368152"/>
              <a:gd name="connsiteX3" fmla="*/ 864096 w 1728192"/>
              <a:gd name="connsiteY3" fmla="*/ 684076 h 1368152"/>
              <a:gd name="connsiteX4" fmla="*/ 1554500 w 1728192"/>
              <a:gd name="connsiteY4" fmla="*/ 272711 h 1368152"/>
              <a:gd name="connsiteX0" fmla="*/ 1554500 w 1728192"/>
              <a:gd name="connsiteY0" fmla="*/ 272711 h 1368152"/>
              <a:gd name="connsiteX1" fmla="*/ 1557324 w 1728192"/>
              <a:gd name="connsiteY1" fmla="*/ 1092454 h 1368152"/>
              <a:gd name="connsiteX2" fmla="*/ 842698 w 1728192"/>
              <a:gd name="connsiteY2" fmla="*/ 1367942 h 1368152"/>
              <a:gd name="connsiteX0" fmla="*/ 1332287 w 1505978"/>
              <a:gd name="connsiteY0" fmla="*/ 0 h 1236836"/>
              <a:gd name="connsiteX1" fmla="*/ 1335111 w 1505978"/>
              <a:gd name="connsiteY1" fmla="*/ 819743 h 1236836"/>
              <a:gd name="connsiteX2" fmla="*/ 620485 w 1505978"/>
              <a:gd name="connsiteY2" fmla="*/ 1095231 h 1236836"/>
              <a:gd name="connsiteX3" fmla="*/ 641883 w 1505978"/>
              <a:gd name="connsiteY3" fmla="*/ 411365 h 1236836"/>
              <a:gd name="connsiteX4" fmla="*/ 1332287 w 1505978"/>
              <a:gd name="connsiteY4" fmla="*/ 0 h 1236836"/>
              <a:gd name="connsiteX0" fmla="*/ 1332287 w 1505978"/>
              <a:gd name="connsiteY0" fmla="*/ 0 h 1236836"/>
              <a:gd name="connsiteX1" fmla="*/ 1335111 w 1505978"/>
              <a:gd name="connsiteY1" fmla="*/ 819743 h 1236836"/>
              <a:gd name="connsiteX2" fmla="*/ 0 w 1505978"/>
              <a:gd name="connsiteY2" fmla="*/ 1236745 h 1236836"/>
            </a:gdLst>
            <a:ahLst/>
            <a:cxnLst>
              <a:cxn ang="0">
                <a:pos x="connsiteX0" y="connsiteY0"/>
              </a:cxn>
              <a:cxn ang="0">
                <a:pos x="connsiteX1" y="connsiteY1"/>
              </a:cxn>
              <a:cxn ang="0">
                <a:pos x="connsiteX2" y="connsiteY2"/>
              </a:cxn>
            </a:cxnLst>
            <a:rect l="l" t="t" r="r" b="b"/>
            <a:pathLst>
              <a:path w="1505978" h="1236836" stroke="0" extrusionOk="0">
                <a:moveTo>
                  <a:pt x="1332287" y="0"/>
                </a:moveTo>
                <a:cubicBezTo>
                  <a:pt x="1562826" y="242497"/>
                  <a:pt x="1563976" y="576254"/>
                  <a:pt x="1335111" y="819743"/>
                </a:cubicBezTo>
                <a:cubicBezTo>
                  <a:pt x="1167555" y="998005"/>
                  <a:pt x="901072" y="1100734"/>
                  <a:pt x="620485" y="1095231"/>
                </a:cubicBezTo>
                <a:lnTo>
                  <a:pt x="641883" y="411365"/>
                </a:lnTo>
                <a:lnTo>
                  <a:pt x="1332287" y="0"/>
                </a:lnTo>
                <a:close/>
              </a:path>
              <a:path w="1505978" h="1236836" fill="none">
                <a:moveTo>
                  <a:pt x="1332287" y="0"/>
                </a:moveTo>
                <a:cubicBezTo>
                  <a:pt x="1562826" y="242497"/>
                  <a:pt x="1563976" y="576254"/>
                  <a:pt x="1335111" y="819743"/>
                </a:cubicBezTo>
                <a:cubicBezTo>
                  <a:pt x="1167555" y="998005"/>
                  <a:pt x="280587" y="1242248"/>
                  <a:pt x="0" y="1236745"/>
                </a:cubicBezTo>
              </a:path>
            </a:pathLst>
          </a:custGeom>
          <a:ln w="38100">
            <a:solidFill>
              <a:srgbClr val="FF0000"/>
            </a:solidFill>
            <a:tailEnd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Freeform 11"/>
          <p:cNvSpPr/>
          <p:nvPr/>
        </p:nvSpPr>
        <p:spPr>
          <a:xfrm>
            <a:off x="4067944" y="4077072"/>
            <a:ext cx="1923256" cy="2088232"/>
          </a:xfrm>
          <a:custGeom>
            <a:avLst/>
            <a:gdLst>
              <a:gd name="connsiteX0" fmla="*/ 0 w 816570"/>
              <a:gd name="connsiteY0" fmla="*/ 0 h 1153886"/>
              <a:gd name="connsiteX1" fmla="*/ 533400 w 816570"/>
              <a:gd name="connsiteY1" fmla="*/ 881743 h 1153886"/>
              <a:gd name="connsiteX2" fmla="*/ 816429 w 816570"/>
              <a:gd name="connsiteY2" fmla="*/ 1153886 h 1153886"/>
            </a:gdLst>
            <a:ahLst/>
            <a:cxnLst>
              <a:cxn ang="0">
                <a:pos x="connsiteX0" y="connsiteY0"/>
              </a:cxn>
              <a:cxn ang="0">
                <a:pos x="connsiteX1" y="connsiteY1"/>
              </a:cxn>
              <a:cxn ang="0">
                <a:pos x="connsiteX2" y="connsiteY2"/>
              </a:cxn>
            </a:cxnLst>
            <a:rect l="l" t="t" r="r" b="b"/>
            <a:pathLst>
              <a:path w="816570" h="1153886">
                <a:moveTo>
                  <a:pt x="0" y="0"/>
                </a:moveTo>
                <a:cubicBezTo>
                  <a:pt x="198664" y="344714"/>
                  <a:pt x="397329" y="689429"/>
                  <a:pt x="533400" y="881743"/>
                </a:cubicBezTo>
                <a:cubicBezTo>
                  <a:pt x="669471" y="1074057"/>
                  <a:pt x="821872" y="1144815"/>
                  <a:pt x="816429" y="1153886"/>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991200" y="5877273"/>
            <a:ext cx="308992" cy="294928"/>
          </a:xfrm>
          <a:custGeom>
            <a:avLst/>
            <a:gdLst>
              <a:gd name="connsiteX0" fmla="*/ 0 w 217714"/>
              <a:gd name="connsiteY0" fmla="*/ 174171 h 174171"/>
              <a:gd name="connsiteX1" fmla="*/ 217714 w 217714"/>
              <a:gd name="connsiteY1" fmla="*/ 0 h 174171"/>
            </a:gdLst>
            <a:ahLst/>
            <a:cxnLst>
              <a:cxn ang="0">
                <a:pos x="connsiteX0" y="connsiteY0"/>
              </a:cxn>
              <a:cxn ang="0">
                <a:pos x="connsiteX1" y="connsiteY1"/>
              </a:cxn>
            </a:cxnLst>
            <a:rect l="l" t="t" r="r" b="b"/>
            <a:pathLst>
              <a:path w="217714" h="174171">
                <a:moveTo>
                  <a:pt x="0" y="174171"/>
                </a:moveTo>
                <a:cubicBezTo>
                  <a:pt x="89807" y="101600"/>
                  <a:pt x="181428" y="32657"/>
                  <a:pt x="217714"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635896" y="3533502"/>
            <a:ext cx="1296144" cy="369332"/>
          </a:xfrm>
          <a:prstGeom prst="rect">
            <a:avLst/>
          </a:prstGeom>
          <a:noFill/>
        </p:spPr>
        <p:txBody>
          <a:bodyPr wrap="square" rtlCol="0">
            <a:spAutoFit/>
          </a:bodyPr>
          <a:lstStyle/>
          <a:p>
            <a:r>
              <a:rPr lang="en-GB" dirty="0" smtClean="0">
                <a:solidFill>
                  <a:srgbClr val="C00000"/>
                </a:solidFill>
              </a:rPr>
              <a:t>Carmania</a:t>
            </a:r>
            <a:endParaRPr lang="en-GB" dirty="0">
              <a:solidFill>
                <a:srgbClr val="C00000"/>
              </a:solidFill>
            </a:endParaRPr>
          </a:p>
        </p:txBody>
      </p:sp>
      <p:sp>
        <p:nvSpPr>
          <p:cNvPr id="17" name="TextBox 16"/>
          <p:cNvSpPr txBox="1"/>
          <p:nvPr/>
        </p:nvSpPr>
        <p:spPr>
          <a:xfrm>
            <a:off x="1932318" y="4768557"/>
            <a:ext cx="1463551" cy="369332"/>
          </a:xfrm>
          <a:prstGeom prst="rect">
            <a:avLst/>
          </a:prstGeom>
          <a:noFill/>
        </p:spPr>
        <p:txBody>
          <a:bodyPr wrap="square" rtlCol="0">
            <a:spAutoFit/>
          </a:bodyPr>
          <a:lstStyle/>
          <a:p>
            <a:r>
              <a:rPr lang="en-GB" dirty="0" smtClean="0">
                <a:solidFill>
                  <a:srgbClr val="C00000"/>
                </a:solidFill>
              </a:rPr>
              <a:t>Arabia Felix</a:t>
            </a:r>
            <a:endParaRPr lang="en-GB" dirty="0">
              <a:solidFill>
                <a:srgbClr val="C00000"/>
              </a:solidFill>
            </a:endParaRPr>
          </a:p>
        </p:txBody>
      </p:sp>
      <p:cxnSp>
        <p:nvCxnSpPr>
          <p:cNvPr id="6" name="Straight Arrow Connector 5"/>
          <p:cNvCxnSpPr/>
          <p:nvPr/>
        </p:nvCxnSpPr>
        <p:spPr>
          <a:xfrm>
            <a:off x="1885122" y="4259507"/>
            <a:ext cx="0" cy="69371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660981" y="3613176"/>
            <a:ext cx="1117008" cy="646331"/>
          </a:xfrm>
          <a:prstGeom prst="rect">
            <a:avLst/>
          </a:prstGeom>
          <a:noFill/>
        </p:spPr>
        <p:txBody>
          <a:bodyPr wrap="square" rtlCol="0">
            <a:spAutoFit/>
          </a:bodyPr>
          <a:lstStyle/>
          <a:p>
            <a:r>
              <a:rPr lang="en-GB" dirty="0" err="1" smtClean="0">
                <a:solidFill>
                  <a:srgbClr val="FF0000"/>
                </a:solidFill>
              </a:rPr>
              <a:t>Farasan</a:t>
            </a:r>
            <a:r>
              <a:rPr lang="en-GB" dirty="0" smtClean="0">
                <a:solidFill>
                  <a:srgbClr val="FF0000"/>
                </a:solidFill>
              </a:rPr>
              <a:t> Islands</a:t>
            </a:r>
            <a:endParaRPr lang="en-GB" dirty="0">
              <a:solidFill>
                <a:srgbClr val="FF0000"/>
              </a:solidFill>
            </a:endParaRPr>
          </a:p>
        </p:txBody>
      </p:sp>
    </p:spTree>
    <p:extLst>
      <p:ext uri="{BB962C8B-B14F-4D97-AF65-F5344CB8AC3E}">
        <p14:creationId xmlns:p14="http://schemas.microsoft.com/office/powerpoint/2010/main" val="13813862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t>Early </a:t>
            </a:r>
            <a:r>
              <a:rPr lang="en-GB" sz="4400" b="1" dirty="0"/>
              <a:t>Knowledge of Taprobanē</a:t>
            </a:r>
          </a:p>
        </p:txBody>
      </p:sp>
      <p:sp>
        <p:nvSpPr>
          <p:cNvPr id="3" name="Content Placeholder 2"/>
          <p:cNvSpPr>
            <a:spLocks noGrp="1"/>
          </p:cNvSpPr>
          <p:nvPr>
            <p:ph sz="half" idx="1"/>
          </p:nvPr>
        </p:nvSpPr>
        <p:spPr>
          <a:xfrm>
            <a:off x="107504" y="1412776"/>
            <a:ext cx="4824536" cy="3240360"/>
          </a:xfrm>
        </p:spPr>
        <p:txBody>
          <a:bodyPr>
            <a:normAutofit fontScale="77500" lnSpcReduction="20000"/>
          </a:bodyPr>
          <a:lstStyle/>
          <a:p>
            <a:r>
              <a:rPr lang="en-GB" sz="3000" dirty="0" smtClean="0"/>
              <a:t>Fragments of </a:t>
            </a:r>
            <a:r>
              <a:rPr lang="en-GB" sz="3000" dirty="0" err="1" smtClean="0"/>
              <a:t>Onesicritus</a:t>
            </a:r>
            <a:r>
              <a:rPr lang="en-GB" sz="3000" dirty="0" smtClean="0"/>
              <a:t>, Megasthenes, and Eratosthenes.</a:t>
            </a:r>
          </a:p>
          <a:p>
            <a:pPr lvl="1"/>
            <a:r>
              <a:rPr lang="en-GB" sz="2600" dirty="0"/>
              <a:t>f</a:t>
            </a:r>
            <a:r>
              <a:rPr lang="en-GB" sz="2600" dirty="0" smtClean="0"/>
              <a:t>auna</a:t>
            </a:r>
          </a:p>
          <a:p>
            <a:pPr lvl="1"/>
            <a:r>
              <a:rPr lang="en-GB" sz="2600" dirty="0"/>
              <a:t>w</a:t>
            </a:r>
            <a:r>
              <a:rPr lang="en-GB" sz="2600" dirty="0" smtClean="0"/>
              <a:t>ealth </a:t>
            </a:r>
          </a:p>
          <a:p>
            <a:pPr lvl="1"/>
            <a:r>
              <a:rPr lang="en-GB" sz="2600" dirty="0"/>
              <a:t>s</a:t>
            </a:r>
            <a:r>
              <a:rPr lang="en-GB" sz="2600" dirty="0" smtClean="0"/>
              <a:t>ize  </a:t>
            </a:r>
          </a:p>
          <a:p>
            <a:endParaRPr lang="en-GB" sz="300" dirty="0"/>
          </a:p>
          <a:p>
            <a:r>
              <a:rPr lang="en-GB" sz="3000" dirty="0" smtClean="0"/>
              <a:t>Earliest Latin reference in Ovid (</a:t>
            </a:r>
            <a:r>
              <a:rPr lang="en-GB" sz="3000" i="1" dirty="0" smtClean="0"/>
              <a:t>Ex Ponto </a:t>
            </a:r>
            <a:r>
              <a:rPr lang="en-GB" sz="3000" dirty="0" smtClean="0"/>
              <a:t>1.5.79-80).</a:t>
            </a:r>
          </a:p>
          <a:p>
            <a:endParaRPr lang="en-GB" sz="300" dirty="0"/>
          </a:p>
          <a:p>
            <a:r>
              <a:rPr lang="en-GB" sz="3000" dirty="0" smtClean="0"/>
              <a:t>Only known visitors to the island are the unnamed freedman of Annius Plocamus and </a:t>
            </a:r>
            <a:r>
              <a:rPr lang="en-GB" sz="3000" dirty="0" err="1" smtClean="0"/>
              <a:t>Sopatros</a:t>
            </a:r>
            <a:r>
              <a:rPr lang="en-GB" sz="3000" dirty="0" smtClean="0"/>
              <a:t>. </a:t>
            </a:r>
          </a:p>
          <a:p>
            <a:endParaRPr lang="en-GB" dirty="0"/>
          </a:p>
          <a:p>
            <a:pPr marL="0" indent="0">
              <a:buNone/>
            </a:pPr>
            <a:endParaRPr lang="en-GB" dirty="0"/>
          </a:p>
          <a:p>
            <a:endParaRPr lang="en-GB" dirty="0" smtClean="0"/>
          </a:p>
          <a:p>
            <a:endParaRPr lang="en-GB" dirty="0"/>
          </a:p>
          <a:p>
            <a:endParaRPr lang="en-GB" dirty="0"/>
          </a:p>
        </p:txBody>
      </p:sp>
      <p:sp>
        <p:nvSpPr>
          <p:cNvPr id="4" name="Content Placeholder 3"/>
          <p:cNvSpPr>
            <a:spLocks noGrp="1"/>
          </p:cNvSpPr>
          <p:nvPr>
            <p:ph sz="half" idx="2"/>
          </p:nvPr>
        </p:nvSpPr>
        <p:spPr>
          <a:xfrm>
            <a:off x="107504" y="4635807"/>
            <a:ext cx="9036496" cy="1097449"/>
          </a:xfrm>
        </p:spPr>
        <p:txBody>
          <a:bodyPr>
            <a:noAutofit/>
          </a:bodyPr>
          <a:lstStyle/>
          <a:p>
            <a:pPr marL="0" indent="0">
              <a:buNone/>
            </a:pPr>
            <a:r>
              <a:rPr lang="en-GB" sz="2000" dirty="0"/>
              <a:t>Taprobanē, under the name of the </a:t>
            </a:r>
            <a:r>
              <a:rPr lang="en-GB" sz="2000" dirty="0" err="1"/>
              <a:t>Antichthones</a:t>
            </a:r>
            <a:r>
              <a:rPr lang="en-GB" sz="2000" dirty="0"/>
              <a:t> (opposite earth), was for a long time considered to be another world. The age and achievements of Alexander proved clearly that it was an island</a:t>
            </a:r>
            <a:r>
              <a:rPr lang="en-GB" sz="2000" dirty="0" smtClean="0"/>
              <a:t>.” – </a:t>
            </a:r>
            <a:r>
              <a:rPr lang="en-GB" sz="2000" b="1" dirty="0" smtClean="0"/>
              <a:t>Pliny </a:t>
            </a:r>
            <a:r>
              <a:rPr lang="en-GB" sz="2000" b="1" i="1" dirty="0" smtClean="0"/>
              <a:t>HN </a:t>
            </a:r>
            <a:r>
              <a:rPr lang="en-GB" sz="2000" b="1" dirty="0" smtClean="0"/>
              <a:t>6.24.81</a:t>
            </a:r>
            <a:r>
              <a:rPr lang="en-GB" sz="2000" b="1" i="1" dirty="0" smtClean="0"/>
              <a:t> </a:t>
            </a:r>
            <a:r>
              <a:rPr lang="en-GB" sz="2000" b="1" dirty="0" smtClean="0"/>
              <a:t> </a:t>
            </a:r>
            <a:r>
              <a:rPr lang="en-GB" sz="2000" dirty="0" smtClean="0"/>
              <a:t>- Trans. from </a:t>
            </a:r>
            <a:r>
              <a:rPr lang="en-GB" sz="2000" dirty="0"/>
              <a:t>Weerakkody (</a:t>
            </a:r>
            <a:r>
              <a:rPr lang="en-GB" sz="2000" dirty="0" smtClean="0"/>
              <a:t>1997).</a:t>
            </a:r>
            <a:endParaRPr lang="en-GB" sz="2000" dirty="0"/>
          </a:p>
        </p:txBody>
      </p:sp>
      <p:sp>
        <p:nvSpPr>
          <p:cNvPr id="5" name="Rectangle 4"/>
          <p:cNvSpPr/>
          <p:nvPr/>
        </p:nvSpPr>
        <p:spPr>
          <a:xfrm>
            <a:off x="107504" y="5733256"/>
            <a:ext cx="9036496" cy="1015663"/>
          </a:xfrm>
          <a:prstGeom prst="rect">
            <a:avLst/>
          </a:prstGeom>
        </p:spPr>
        <p:txBody>
          <a:bodyPr wrap="square">
            <a:spAutoFit/>
          </a:bodyPr>
          <a:lstStyle/>
          <a:p>
            <a:r>
              <a:rPr lang="en-GB" sz="2000" dirty="0"/>
              <a:t>“Taprobanē </a:t>
            </a:r>
            <a:r>
              <a:rPr lang="en-GB" sz="2000" dirty="0" smtClean="0"/>
              <a:t>is either a very big island or, as is said by </a:t>
            </a:r>
            <a:r>
              <a:rPr lang="en-GB" sz="2000" dirty="0" err="1" smtClean="0"/>
              <a:t>Hipparchos</a:t>
            </a:r>
            <a:r>
              <a:rPr lang="en-GB" sz="2000" dirty="0" smtClean="0"/>
              <a:t>, the first part of another world; and since it is inhabited and no one is reported to have sailed around it, he is probably right.” –</a:t>
            </a:r>
            <a:r>
              <a:rPr lang="en-GB" sz="2000" b="1" dirty="0" smtClean="0"/>
              <a:t> Mela </a:t>
            </a:r>
            <a:r>
              <a:rPr lang="en-GB" sz="2000" b="1" i="1" dirty="0" err="1" smtClean="0"/>
              <a:t>Chorogr</a:t>
            </a:r>
            <a:r>
              <a:rPr lang="en-GB" sz="2000" b="1" i="1" dirty="0" smtClean="0"/>
              <a:t>. </a:t>
            </a:r>
            <a:r>
              <a:rPr lang="en-GB" sz="2000" b="1" dirty="0" smtClean="0"/>
              <a:t>3.7.70</a:t>
            </a:r>
            <a:r>
              <a:rPr lang="en-GB" sz="2000" dirty="0" smtClean="0"/>
              <a:t> – Trans. from Weerakkody (1997).</a:t>
            </a:r>
            <a:endParaRPr lang="en-GB" sz="2000"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988840"/>
            <a:ext cx="3965426" cy="1982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826980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973" y="116708"/>
            <a:ext cx="8229600" cy="1143000"/>
          </a:xfrm>
        </p:spPr>
        <p:txBody>
          <a:bodyPr>
            <a:normAutofit/>
          </a:bodyPr>
          <a:lstStyle/>
          <a:p>
            <a:r>
              <a:rPr lang="en-GB" sz="4000" b="1" dirty="0" smtClean="0"/>
              <a:t>An Annius Plocamus?</a:t>
            </a:r>
            <a:endParaRPr lang="en-GB" sz="4000" b="1" dirty="0"/>
          </a:p>
        </p:txBody>
      </p:sp>
      <p:sp>
        <p:nvSpPr>
          <p:cNvPr id="3" name="Content Placeholder 2"/>
          <p:cNvSpPr>
            <a:spLocks noGrp="1"/>
          </p:cNvSpPr>
          <p:nvPr>
            <p:ph sz="half" idx="1"/>
          </p:nvPr>
        </p:nvSpPr>
        <p:spPr>
          <a:xfrm>
            <a:off x="5796136" y="4797152"/>
            <a:ext cx="3240360" cy="2060848"/>
          </a:xfrm>
        </p:spPr>
        <p:txBody>
          <a:bodyPr>
            <a:normAutofit/>
          </a:bodyPr>
          <a:lstStyle/>
          <a:p>
            <a:r>
              <a:rPr lang="en-GB" dirty="0" err="1"/>
              <a:t>Farasan</a:t>
            </a:r>
            <a:r>
              <a:rPr lang="en-GB" dirty="0"/>
              <a:t> al-</a:t>
            </a:r>
            <a:r>
              <a:rPr lang="en-GB" dirty="0" err="1"/>
              <a:t>Sughra</a:t>
            </a:r>
            <a:r>
              <a:rPr lang="en-GB" dirty="0"/>
              <a:t> - </a:t>
            </a:r>
            <a:r>
              <a:rPr lang="en-GB" i="1" dirty="0" err="1"/>
              <a:t>vexillatio</a:t>
            </a:r>
            <a:r>
              <a:rPr lang="en-GB" dirty="0"/>
              <a:t> of the </a:t>
            </a:r>
            <a:r>
              <a:rPr lang="en-GB" i="1" dirty="0" err="1"/>
              <a:t>legio</a:t>
            </a:r>
            <a:r>
              <a:rPr lang="en-GB" i="1" dirty="0"/>
              <a:t> II </a:t>
            </a:r>
            <a:r>
              <a:rPr lang="en-GB" i="1" dirty="0" err="1"/>
              <a:t>Traiana</a:t>
            </a:r>
            <a:r>
              <a:rPr lang="en-GB" i="1" dirty="0"/>
              <a:t> </a:t>
            </a:r>
            <a:r>
              <a:rPr lang="en-GB" i="1" dirty="0" smtClean="0"/>
              <a:t>Fortis</a:t>
            </a:r>
            <a:r>
              <a:rPr lang="en-GB" dirty="0" smtClean="0"/>
              <a:t> (AD 144).</a:t>
            </a:r>
          </a:p>
          <a:p>
            <a:endParaRPr lang="en-GB" sz="800" dirty="0"/>
          </a:p>
          <a:p>
            <a:r>
              <a:rPr lang="en-GB" dirty="0" err="1"/>
              <a:t>Farasan</a:t>
            </a:r>
            <a:r>
              <a:rPr lang="en-GB" dirty="0"/>
              <a:t> </a:t>
            </a:r>
            <a:r>
              <a:rPr lang="en-GB" dirty="0" smtClean="0"/>
              <a:t>al-Kubra - </a:t>
            </a:r>
            <a:r>
              <a:rPr lang="en-GB" i="1" dirty="0" err="1"/>
              <a:t>legio</a:t>
            </a:r>
            <a:r>
              <a:rPr lang="en-GB" i="1" dirty="0"/>
              <a:t> VI </a:t>
            </a:r>
            <a:r>
              <a:rPr lang="en-GB" i="1" dirty="0" err="1"/>
              <a:t>Ferrata</a:t>
            </a:r>
            <a:r>
              <a:rPr lang="en-GB" dirty="0"/>
              <a:t> – (c. AD </a:t>
            </a:r>
            <a:r>
              <a:rPr lang="en-GB" dirty="0" smtClean="0"/>
              <a:t>110-120). </a:t>
            </a:r>
            <a:endParaRPr lang="en-GB" dirty="0"/>
          </a:p>
        </p:txBody>
      </p:sp>
      <p:pic>
        <p:nvPicPr>
          <p:cNvPr id="1026"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434" t="17105" r="66038" b="15648"/>
          <a:stretch/>
        </p:blipFill>
        <p:spPr bwMode="auto">
          <a:xfrm>
            <a:off x="5940152" y="1259708"/>
            <a:ext cx="2922542" cy="32656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296" t="35280" r="15656" b="20598"/>
          <a:stretch/>
        </p:blipFill>
        <p:spPr bwMode="auto">
          <a:xfrm>
            <a:off x="362691" y="1196752"/>
            <a:ext cx="5217421" cy="2100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Freeform 11"/>
          <p:cNvSpPr/>
          <p:nvPr/>
        </p:nvSpPr>
        <p:spPr>
          <a:xfrm>
            <a:off x="510407" y="1660878"/>
            <a:ext cx="4424520" cy="228771"/>
          </a:xfrm>
          <a:custGeom>
            <a:avLst/>
            <a:gdLst>
              <a:gd name="connsiteX0" fmla="*/ 0 w 4424520"/>
              <a:gd name="connsiteY0" fmla="*/ 93932 h 228771"/>
              <a:gd name="connsiteX1" fmla="*/ 400050 w 4424520"/>
              <a:gd name="connsiteY1" fmla="*/ 8207 h 228771"/>
              <a:gd name="connsiteX2" fmla="*/ 428625 w 4424520"/>
              <a:gd name="connsiteY2" fmla="*/ 3444 h 228771"/>
              <a:gd name="connsiteX3" fmla="*/ 1438275 w 4424520"/>
              <a:gd name="connsiteY3" fmla="*/ 41544 h 228771"/>
              <a:gd name="connsiteX4" fmla="*/ 2814637 w 4424520"/>
              <a:gd name="connsiteY4" fmla="*/ 212994 h 228771"/>
              <a:gd name="connsiteX5" fmla="*/ 3681412 w 4424520"/>
              <a:gd name="connsiteY5" fmla="*/ 212994 h 228771"/>
              <a:gd name="connsiteX6" fmla="*/ 4400550 w 4424520"/>
              <a:gd name="connsiteY6" fmla="*/ 141557 h 228771"/>
              <a:gd name="connsiteX7" fmla="*/ 4276725 w 4424520"/>
              <a:gd name="connsiteY7" fmla="*/ 155844 h 228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24520" h="228771">
                <a:moveTo>
                  <a:pt x="0" y="93932"/>
                </a:moveTo>
                <a:lnTo>
                  <a:pt x="400050" y="8207"/>
                </a:lnTo>
                <a:cubicBezTo>
                  <a:pt x="471487" y="-6874"/>
                  <a:pt x="428625" y="3444"/>
                  <a:pt x="428625" y="3444"/>
                </a:cubicBezTo>
                <a:cubicBezTo>
                  <a:pt x="601662" y="9000"/>
                  <a:pt x="1040606" y="6619"/>
                  <a:pt x="1438275" y="41544"/>
                </a:cubicBezTo>
                <a:cubicBezTo>
                  <a:pt x="1835944" y="76469"/>
                  <a:pt x="2440781" y="184419"/>
                  <a:pt x="2814637" y="212994"/>
                </a:cubicBezTo>
                <a:cubicBezTo>
                  <a:pt x="3188493" y="241569"/>
                  <a:pt x="3417093" y="224900"/>
                  <a:pt x="3681412" y="212994"/>
                </a:cubicBezTo>
                <a:cubicBezTo>
                  <a:pt x="3945731" y="201088"/>
                  <a:pt x="4301331" y="151082"/>
                  <a:pt x="4400550" y="141557"/>
                </a:cubicBezTo>
                <a:cubicBezTo>
                  <a:pt x="4499769" y="132032"/>
                  <a:pt x="4257675" y="155050"/>
                  <a:pt x="4276725" y="155844"/>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86321" y="1889649"/>
            <a:ext cx="862013" cy="90488"/>
          </a:xfrm>
          <a:custGeom>
            <a:avLst/>
            <a:gdLst>
              <a:gd name="connsiteX0" fmla="*/ 0 w 862013"/>
              <a:gd name="connsiteY0" fmla="*/ 90488 h 90488"/>
              <a:gd name="connsiteX1" fmla="*/ 361950 w 862013"/>
              <a:gd name="connsiteY1" fmla="*/ 23813 h 90488"/>
              <a:gd name="connsiteX2" fmla="*/ 862013 w 862013"/>
              <a:gd name="connsiteY2" fmla="*/ 0 h 90488"/>
            </a:gdLst>
            <a:ahLst/>
            <a:cxnLst>
              <a:cxn ang="0">
                <a:pos x="connsiteX0" y="connsiteY0"/>
              </a:cxn>
              <a:cxn ang="0">
                <a:pos x="connsiteX1" y="connsiteY1"/>
              </a:cxn>
              <a:cxn ang="0">
                <a:pos x="connsiteX2" y="connsiteY2"/>
              </a:cxn>
            </a:cxnLst>
            <a:rect l="l" t="t" r="r" b="b"/>
            <a:pathLst>
              <a:path w="862013" h="90488">
                <a:moveTo>
                  <a:pt x="0" y="90488"/>
                </a:moveTo>
                <a:cubicBezTo>
                  <a:pt x="109140" y="64691"/>
                  <a:pt x="218281" y="38894"/>
                  <a:pt x="361950" y="23813"/>
                </a:cubicBezTo>
                <a:cubicBezTo>
                  <a:pt x="505619" y="8732"/>
                  <a:pt x="778669" y="4762"/>
                  <a:pt x="862013"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395536" y="3275727"/>
            <a:ext cx="5200317" cy="584775"/>
          </a:xfrm>
          <a:prstGeom prst="rect">
            <a:avLst/>
          </a:prstGeom>
        </p:spPr>
        <p:txBody>
          <a:bodyPr wrap="square">
            <a:spAutoFit/>
          </a:bodyPr>
          <a:lstStyle/>
          <a:p>
            <a:r>
              <a:rPr lang="it-IT" sz="1600" dirty="0"/>
              <a:t>LYSA . P . ANNI . PLOCAMI . VENI . ANNO . </a:t>
            </a:r>
            <a:r>
              <a:rPr lang="it-IT" sz="1600" dirty="0" smtClean="0"/>
              <a:t>XXXV</a:t>
            </a:r>
          </a:p>
          <a:p>
            <a:r>
              <a:rPr lang="it-IT" sz="1600" dirty="0" smtClean="0"/>
              <a:t>III . NON . IVL</a:t>
            </a:r>
            <a:endParaRPr lang="en-GB" sz="1600" dirty="0"/>
          </a:p>
        </p:txBody>
      </p:sp>
      <p:sp>
        <p:nvSpPr>
          <p:cNvPr id="17" name="Content Placeholder 2"/>
          <p:cNvSpPr txBox="1">
            <a:spLocks/>
          </p:cNvSpPr>
          <p:nvPr/>
        </p:nvSpPr>
        <p:spPr>
          <a:xfrm>
            <a:off x="22168" y="3789040"/>
            <a:ext cx="5773968" cy="10520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smtClean="0"/>
              <a:t>“</a:t>
            </a:r>
            <a:r>
              <a:rPr lang="en-GB" sz="1800" dirty="0" err="1" smtClean="0"/>
              <a:t>Lysa</a:t>
            </a:r>
            <a:r>
              <a:rPr lang="en-GB" sz="1800" dirty="0" smtClean="0"/>
              <a:t>, slave of </a:t>
            </a:r>
            <a:r>
              <a:rPr lang="en-GB" sz="1800" dirty="0" err="1" smtClean="0"/>
              <a:t>Publius</a:t>
            </a:r>
            <a:r>
              <a:rPr lang="en-GB" sz="1800" dirty="0" smtClean="0"/>
              <a:t> Annius Plocamus, came here three days before the none of July in the 35</a:t>
            </a:r>
            <a:r>
              <a:rPr lang="en-GB" sz="1800" baseline="30000" dirty="0" smtClean="0"/>
              <a:t>th</a:t>
            </a:r>
            <a:r>
              <a:rPr lang="en-GB" sz="1800" dirty="0" smtClean="0"/>
              <a:t> Year” – i.e. 5</a:t>
            </a:r>
            <a:r>
              <a:rPr lang="en-GB" sz="1800" baseline="30000" dirty="0" smtClean="0"/>
              <a:t>th</a:t>
            </a:r>
            <a:r>
              <a:rPr lang="en-GB" sz="1800" dirty="0" smtClean="0"/>
              <a:t> of July AD 2.</a:t>
            </a:r>
            <a:endParaRPr lang="en-GB" sz="1800" dirty="0"/>
          </a:p>
        </p:txBody>
      </p:sp>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9157" t="50532" r="15711" b="34821"/>
          <a:stretch/>
        </p:blipFill>
        <p:spPr bwMode="auto">
          <a:xfrm>
            <a:off x="362691" y="4680663"/>
            <a:ext cx="5233162" cy="7028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Frame 15"/>
          <p:cNvSpPr/>
          <p:nvPr/>
        </p:nvSpPr>
        <p:spPr>
          <a:xfrm>
            <a:off x="334557" y="4695044"/>
            <a:ext cx="5289429" cy="674060"/>
          </a:xfrm>
          <a:prstGeom prst="frame">
            <a:avLst>
              <a:gd name="adj1" fmla="val 4709"/>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Rectangle 17"/>
          <p:cNvSpPr/>
          <p:nvPr/>
        </p:nvSpPr>
        <p:spPr>
          <a:xfrm>
            <a:off x="332434" y="5445364"/>
            <a:ext cx="5326519" cy="646331"/>
          </a:xfrm>
          <a:prstGeom prst="rect">
            <a:avLst/>
          </a:prstGeom>
        </p:spPr>
        <p:txBody>
          <a:bodyPr wrap="square">
            <a:spAutoFit/>
          </a:bodyPr>
          <a:lstStyle/>
          <a:p>
            <a:r>
              <a:rPr lang="el-GR" dirty="0"/>
              <a:t>Λυσᾶς Ποπλίου Ἀννίου Πλοκάμου</a:t>
            </a:r>
          </a:p>
          <a:p>
            <a:r>
              <a:rPr lang="el-GR" dirty="0"/>
              <a:t>ἥκωι </a:t>
            </a:r>
            <a:r>
              <a:rPr lang="en-GB" dirty="0"/>
              <a:t>L </a:t>
            </a:r>
            <a:r>
              <a:rPr lang="el-GR" dirty="0"/>
              <a:t>λε̅ Καίσαρος ἐπεὶφ η̅</a:t>
            </a:r>
          </a:p>
        </p:txBody>
      </p:sp>
      <p:sp>
        <p:nvSpPr>
          <p:cNvPr id="22" name="Content Placeholder 5"/>
          <p:cNvSpPr txBox="1">
            <a:spLocks/>
          </p:cNvSpPr>
          <p:nvPr/>
        </p:nvSpPr>
        <p:spPr>
          <a:xfrm>
            <a:off x="0" y="6080302"/>
            <a:ext cx="6048672" cy="7647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smtClean="0"/>
              <a:t>“</a:t>
            </a:r>
            <a:r>
              <a:rPr lang="en-GB" sz="1800" dirty="0" err="1" smtClean="0"/>
              <a:t>Lysas</a:t>
            </a:r>
            <a:r>
              <a:rPr lang="en-GB" sz="1800" dirty="0" smtClean="0"/>
              <a:t>, slave of </a:t>
            </a:r>
            <a:r>
              <a:rPr lang="en-GB" sz="1800" dirty="0" err="1" smtClean="0"/>
              <a:t>Publius</a:t>
            </a:r>
            <a:r>
              <a:rPr lang="en-GB" sz="1800" dirty="0" smtClean="0"/>
              <a:t> Annius Plocamus, came here in the 35</a:t>
            </a:r>
            <a:r>
              <a:rPr lang="en-GB" sz="1800" baseline="30000" dirty="0" smtClean="0"/>
              <a:t>th</a:t>
            </a:r>
            <a:r>
              <a:rPr lang="en-GB" sz="1800" dirty="0" smtClean="0"/>
              <a:t> Year of Caesar’s reign on 8</a:t>
            </a:r>
            <a:r>
              <a:rPr lang="en-GB" sz="1800" baseline="30000" dirty="0" smtClean="0"/>
              <a:t>th</a:t>
            </a:r>
            <a:r>
              <a:rPr lang="en-GB" sz="1800" dirty="0" smtClean="0"/>
              <a:t> of </a:t>
            </a:r>
            <a:r>
              <a:rPr lang="en-GB" sz="1800" dirty="0" err="1" smtClean="0"/>
              <a:t>Epeiph</a:t>
            </a:r>
            <a:r>
              <a:rPr lang="en-GB" sz="1800" dirty="0" smtClean="0"/>
              <a:t>” – i.e. 2</a:t>
            </a:r>
            <a:r>
              <a:rPr lang="en-GB" sz="1800" baseline="30000" dirty="0" smtClean="0"/>
              <a:t>nd</a:t>
            </a:r>
            <a:r>
              <a:rPr lang="en-GB" sz="1800" dirty="0" smtClean="0"/>
              <a:t> July AD 2. </a:t>
            </a:r>
            <a:endParaRPr lang="en-GB" sz="1800" dirty="0"/>
          </a:p>
        </p:txBody>
      </p:sp>
    </p:spTree>
    <p:extLst>
      <p:ext uri="{BB962C8B-B14F-4D97-AF65-F5344CB8AC3E}">
        <p14:creationId xmlns:p14="http://schemas.microsoft.com/office/powerpoint/2010/main" val="42284155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b="1" dirty="0" err="1" smtClean="0"/>
              <a:t>Raki</a:t>
            </a:r>
            <a:r>
              <a:rPr lang="en-GB" sz="4000" b="1" dirty="0" smtClean="0"/>
              <a:t> as the </a:t>
            </a:r>
            <a:r>
              <a:rPr lang="en-GB" sz="4000" b="1" dirty="0" err="1" smtClean="0"/>
              <a:t>Rachias</a:t>
            </a:r>
            <a:r>
              <a:rPr lang="en-GB" sz="4000" b="1" dirty="0" smtClean="0"/>
              <a:t> of Pliny?</a:t>
            </a:r>
            <a:endParaRPr lang="en-GB" sz="4000" b="1" dirty="0"/>
          </a:p>
        </p:txBody>
      </p:sp>
      <p:sp>
        <p:nvSpPr>
          <p:cNvPr id="7" name="Content Placeholder 6"/>
          <p:cNvSpPr>
            <a:spLocks noGrp="1"/>
          </p:cNvSpPr>
          <p:nvPr>
            <p:ph idx="1"/>
          </p:nvPr>
        </p:nvSpPr>
        <p:spPr>
          <a:xfrm>
            <a:off x="276225" y="1484784"/>
            <a:ext cx="8562976" cy="5373216"/>
          </a:xfrm>
        </p:spPr>
        <p:txBody>
          <a:bodyPr>
            <a:normAutofit/>
          </a:bodyPr>
          <a:lstStyle/>
          <a:p>
            <a:pPr marL="0" indent="0">
              <a:buNone/>
            </a:pPr>
            <a:r>
              <a:rPr lang="en-GB" dirty="0"/>
              <a:t>‘The cave of Princess (</a:t>
            </a:r>
            <a:r>
              <a:rPr lang="en-GB" dirty="0" err="1"/>
              <a:t>Abi</a:t>
            </a:r>
            <a:r>
              <a:rPr lang="en-GB" dirty="0"/>
              <a:t>) </a:t>
            </a:r>
            <a:r>
              <a:rPr lang="en-GB" dirty="0" err="1"/>
              <a:t>Anuradhi</a:t>
            </a:r>
            <a:r>
              <a:rPr lang="en-GB" dirty="0"/>
              <a:t>, daughter of the great king </a:t>
            </a:r>
            <a:r>
              <a:rPr lang="en-GB" dirty="0" err="1"/>
              <a:t>Gamani</a:t>
            </a:r>
            <a:r>
              <a:rPr lang="en-GB" dirty="0"/>
              <a:t> </a:t>
            </a:r>
            <a:r>
              <a:rPr lang="en-GB" dirty="0" err="1"/>
              <a:t>Abhaya</a:t>
            </a:r>
            <a:r>
              <a:rPr lang="en-GB" dirty="0"/>
              <a:t>, the </a:t>
            </a:r>
            <a:r>
              <a:rPr lang="en-GB" dirty="0" smtClean="0"/>
              <a:t>friend </a:t>
            </a:r>
            <a:r>
              <a:rPr lang="en-GB" dirty="0"/>
              <a:t>of the gods, and </a:t>
            </a:r>
            <a:r>
              <a:rPr lang="en-GB" dirty="0" smtClean="0"/>
              <a:t>wife </a:t>
            </a:r>
            <a:r>
              <a:rPr lang="en-GB" dirty="0"/>
              <a:t>of the Chief </a:t>
            </a:r>
            <a:r>
              <a:rPr lang="en-GB" dirty="0" err="1"/>
              <a:t>Raki</a:t>
            </a:r>
            <a:r>
              <a:rPr lang="en-GB" dirty="0"/>
              <a:t>.’ - </a:t>
            </a:r>
            <a:r>
              <a:rPr lang="en-GB" b="1" dirty="0"/>
              <a:t>Inscription </a:t>
            </a:r>
            <a:r>
              <a:rPr lang="en-GB" b="1" dirty="0" smtClean="0"/>
              <a:t>n</a:t>
            </a:r>
            <a:r>
              <a:rPr lang="en-GB" b="1" baseline="30000" dirty="0" smtClean="0">
                <a:solidFill>
                  <a:prstClr val="black"/>
                </a:solidFill>
              </a:rPr>
              <a:t>o</a:t>
            </a:r>
            <a:r>
              <a:rPr lang="en-GB" b="1" dirty="0" smtClean="0"/>
              <a:t> 944 </a:t>
            </a:r>
            <a:r>
              <a:rPr lang="en-GB" b="1" dirty="0"/>
              <a:t>[1]</a:t>
            </a:r>
            <a:r>
              <a:rPr lang="en-GB" dirty="0"/>
              <a:t> </a:t>
            </a:r>
            <a:r>
              <a:rPr lang="en-GB" sz="2000" dirty="0"/>
              <a:t>– Trans</a:t>
            </a:r>
            <a:r>
              <a:rPr lang="en-GB" sz="2000" dirty="0" smtClean="0"/>
              <a:t>. from </a:t>
            </a:r>
            <a:r>
              <a:rPr lang="en-GB" sz="2000" dirty="0" err="1"/>
              <a:t>Abeydeera</a:t>
            </a:r>
            <a:r>
              <a:rPr lang="en-GB" sz="2000" dirty="0"/>
              <a:t> </a:t>
            </a:r>
            <a:r>
              <a:rPr lang="en-GB" sz="2000" dirty="0" smtClean="0"/>
              <a:t>2009.</a:t>
            </a:r>
          </a:p>
          <a:p>
            <a:pPr marL="0" indent="0">
              <a:buNone/>
            </a:pPr>
            <a:endParaRPr lang="en-GB" sz="500" dirty="0"/>
          </a:p>
          <a:p>
            <a:pPr marL="0" indent="0">
              <a:buNone/>
            </a:pPr>
            <a:r>
              <a:rPr lang="en-GB" dirty="0"/>
              <a:t>‘The cave of the chief </a:t>
            </a:r>
            <a:r>
              <a:rPr lang="en-GB" dirty="0" err="1"/>
              <a:t>Raki</a:t>
            </a:r>
            <a:r>
              <a:rPr lang="en-GB" dirty="0"/>
              <a:t>, son of the chief.... is dedicated to the </a:t>
            </a:r>
            <a:r>
              <a:rPr lang="en-GB" dirty="0" smtClean="0"/>
              <a:t>Sangha [the monastic community].’ </a:t>
            </a:r>
            <a:r>
              <a:rPr lang="en-GB" b="1" dirty="0"/>
              <a:t>- Inscription </a:t>
            </a:r>
            <a:r>
              <a:rPr lang="en-GB" b="1" dirty="0" smtClean="0"/>
              <a:t>n</a:t>
            </a:r>
            <a:r>
              <a:rPr lang="en-GB" b="1" baseline="30000" dirty="0" smtClean="0"/>
              <a:t>o</a:t>
            </a:r>
            <a:r>
              <a:rPr lang="en-GB" b="1" dirty="0" smtClean="0"/>
              <a:t> 1000 </a:t>
            </a:r>
            <a:r>
              <a:rPr lang="en-GB" b="1" dirty="0"/>
              <a:t>[7] </a:t>
            </a:r>
            <a:r>
              <a:rPr lang="en-GB" sz="2000" dirty="0"/>
              <a:t>– Trans</a:t>
            </a:r>
            <a:r>
              <a:rPr lang="en-GB" sz="2000" dirty="0" smtClean="0"/>
              <a:t>. from </a:t>
            </a:r>
            <a:r>
              <a:rPr lang="en-GB" sz="2000" dirty="0" err="1"/>
              <a:t>Abeydeera</a:t>
            </a:r>
            <a:r>
              <a:rPr lang="en-GB" sz="2000" dirty="0"/>
              <a:t> 2009</a:t>
            </a:r>
            <a:r>
              <a:rPr lang="en-GB" sz="2000" dirty="0" smtClean="0"/>
              <a:t>.</a:t>
            </a:r>
          </a:p>
          <a:p>
            <a:pPr marL="0" indent="0">
              <a:buNone/>
            </a:pPr>
            <a:endParaRPr lang="en-GB" sz="500" dirty="0"/>
          </a:p>
          <a:p>
            <a:r>
              <a:rPr lang="en-GB" dirty="0"/>
              <a:t>king </a:t>
            </a:r>
            <a:r>
              <a:rPr lang="en-GB" dirty="0" err="1"/>
              <a:t>Gamani</a:t>
            </a:r>
            <a:r>
              <a:rPr lang="en-GB" dirty="0"/>
              <a:t> </a:t>
            </a:r>
            <a:r>
              <a:rPr lang="en-GB" dirty="0" err="1"/>
              <a:t>Abhya</a:t>
            </a:r>
            <a:r>
              <a:rPr lang="en-GB" dirty="0"/>
              <a:t> as </a:t>
            </a:r>
            <a:r>
              <a:rPr lang="en-GB" dirty="0" err="1"/>
              <a:t>Bhâtikabhaya</a:t>
            </a:r>
            <a:r>
              <a:rPr lang="en-GB" dirty="0"/>
              <a:t> </a:t>
            </a:r>
            <a:r>
              <a:rPr lang="en-GB" dirty="0" smtClean="0"/>
              <a:t>(c.AD </a:t>
            </a:r>
            <a:r>
              <a:rPr lang="en-GB" dirty="0"/>
              <a:t>38-66 or on another chronology AD </a:t>
            </a:r>
            <a:r>
              <a:rPr lang="en-GB" dirty="0" smtClean="0"/>
              <a:t>42-70).</a:t>
            </a:r>
          </a:p>
          <a:p>
            <a:endParaRPr lang="en-GB" sz="500" i="1" dirty="0" smtClean="0"/>
          </a:p>
          <a:p>
            <a:r>
              <a:rPr lang="en-GB" i="1" dirty="0" err="1" smtClean="0"/>
              <a:t>Dîpavamsa</a:t>
            </a:r>
            <a:r>
              <a:rPr lang="en-GB" dirty="0" smtClean="0"/>
              <a:t> </a:t>
            </a:r>
            <a:r>
              <a:rPr lang="en-GB" dirty="0"/>
              <a:t>(c. </a:t>
            </a:r>
            <a:r>
              <a:rPr lang="en-GB" dirty="0" smtClean="0"/>
              <a:t>3</a:t>
            </a:r>
            <a:r>
              <a:rPr lang="en-GB" baseline="30000" dirty="0" smtClean="0"/>
              <a:t>rd</a:t>
            </a:r>
            <a:r>
              <a:rPr lang="en-GB" dirty="0" smtClean="0"/>
              <a:t> to 4</a:t>
            </a:r>
            <a:r>
              <a:rPr lang="en-GB" baseline="30000" dirty="0" smtClean="0"/>
              <a:t>th</a:t>
            </a:r>
            <a:r>
              <a:rPr lang="en-GB" dirty="0"/>
              <a:t> </a:t>
            </a:r>
            <a:r>
              <a:rPr lang="en-GB" dirty="0" smtClean="0"/>
              <a:t>centuries </a:t>
            </a:r>
            <a:r>
              <a:rPr lang="en-GB" dirty="0"/>
              <a:t>AD</a:t>
            </a:r>
            <a:r>
              <a:rPr lang="en-GB" dirty="0" smtClean="0"/>
              <a:t>) – red coral net. </a:t>
            </a:r>
          </a:p>
          <a:p>
            <a:endParaRPr lang="en-GB" sz="500" dirty="0" smtClean="0"/>
          </a:p>
          <a:p>
            <a:r>
              <a:rPr lang="en-GB" i="1" dirty="0" err="1" smtClean="0"/>
              <a:t>Vamsatthappakâsinî</a:t>
            </a:r>
            <a:r>
              <a:rPr lang="en-GB" dirty="0" smtClean="0"/>
              <a:t> </a:t>
            </a:r>
            <a:r>
              <a:rPr lang="en-GB" dirty="0"/>
              <a:t>(c. AD 1000-1250</a:t>
            </a:r>
            <a:r>
              <a:rPr lang="en-GB" dirty="0" smtClean="0"/>
              <a:t>) – </a:t>
            </a:r>
            <a:r>
              <a:rPr lang="en-GB" dirty="0" err="1" smtClean="0"/>
              <a:t>Romanukha</a:t>
            </a:r>
            <a:r>
              <a:rPr lang="en-GB" dirty="0" smtClean="0"/>
              <a:t>.</a:t>
            </a:r>
          </a:p>
          <a:p>
            <a:pPr marL="0" indent="0">
              <a:buNone/>
            </a:pPr>
            <a:endParaRPr lang="en-GB" sz="2000" dirty="0"/>
          </a:p>
        </p:txBody>
      </p:sp>
    </p:spTree>
    <p:extLst>
      <p:ext uri="{BB962C8B-B14F-4D97-AF65-F5344CB8AC3E}">
        <p14:creationId xmlns:p14="http://schemas.microsoft.com/office/powerpoint/2010/main" val="38216055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t>Interpreting Pliny</a:t>
            </a:r>
            <a:endParaRPr lang="en-GB" sz="4400" b="1" dirty="0"/>
          </a:p>
        </p:txBody>
      </p:sp>
      <p:sp>
        <p:nvSpPr>
          <p:cNvPr id="3" name="Content Placeholder 2"/>
          <p:cNvSpPr>
            <a:spLocks noGrp="1"/>
          </p:cNvSpPr>
          <p:nvPr>
            <p:ph idx="1"/>
          </p:nvPr>
        </p:nvSpPr>
        <p:spPr>
          <a:xfrm>
            <a:off x="251520" y="1340768"/>
            <a:ext cx="8712968" cy="5400600"/>
          </a:xfrm>
        </p:spPr>
        <p:txBody>
          <a:bodyPr>
            <a:normAutofit/>
          </a:bodyPr>
          <a:lstStyle/>
          <a:p>
            <a:r>
              <a:rPr lang="en-GB" sz="3600" dirty="0" smtClean="0"/>
              <a:t>Three significant approaches to Pliny’s “ambassadorial” account of Taprobanē:</a:t>
            </a:r>
          </a:p>
          <a:p>
            <a:pPr lvl="1"/>
            <a:r>
              <a:rPr lang="en-GB" sz="3200" dirty="0" smtClean="0"/>
              <a:t>The detail is nonsense – deliberate mendacity or excessive credulity.</a:t>
            </a:r>
          </a:p>
          <a:p>
            <a:pPr lvl="1"/>
            <a:r>
              <a:rPr lang="en-GB" sz="3200" dirty="0" smtClean="0"/>
              <a:t>A subtle critique of aspects of Roman society and the nature of the </a:t>
            </a:r>
            <a:r>
              <a:rPr lang="en-GB" sz="3200" dirty="0" err="1" smtClean="0"/>
              <a:t>Principate</a:t>
            </a:r>
            <a:r>
              <a:rPr lang="en-GB" sz="3200" dirty="0" smtClean="0"/>
              <a:t>.</a:t>
            </a:r>
          </a:p>
          <a:p>
            <a:pPr lvl="1"/>
            <a:r>
              <a:rPr lang="en-GB" sz="3200" dirty="0" smtClean="0"/>
              <a:t>Account a garbled version of genuine details derived from the Sinhalese ambassadors.</a:t>
            </a:r>
          </a:p>
          <a:p>
            <a:pPr lvl="1"/>
            <a:endParaRPr lang="en-GB" sz="1100" dirty="0"/>
          </a:p>
        </p:txBody>
      </p:sp>
    </p:spTree>
    <p:extLst>
      <p:ext uri="{BB962C8B-B14F-4D97-AF65-F5344CB8AC3E}">
        <p14:creationId xmlns:p14="http://schemas.microsoft.com/office/powerpoint/2010/main" val="238843013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TotalTime>
  <Words>1567</Words>
  <Application>Microsoft Office PowerPoint</Application>
  <PresentationFormat>On-screen Show (4:3)</PresentationFormat>
  <Paragraphs>60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Times New Roman</vt:lpstr>
      <vt:lpstr>1_Office Theme</vt:lpstr>
      <vt:lpstr>West meets East: At the Borders of the Oikoumenē and Beyond   Workshop - Embassies  </vt:lpstr>
      <vt:lpstr>Why might so many ambassadors form eastern lands have arrived in the Roman Empire during the reign of Augustus?</vt:lpstr>
      <vt:lpstr>Do the details about the members of these embassies and the gifts they brought with them tell us anything about their cultures from which they are purported to derive? Or does it simply reflect Roman notions?</vt:lpstr>
      <vt:lpstr>PowerPoint Presentation</vt:lpstr>
      <vt:lpstr>What parallels can be drawn between the account of Zarmanochegas, who was part of an embassy from the Indian king Porus (or Pandion’s) to Augustus, and the Indian sage Calanus who joined Alexander the Great’s entourage? Why might these parallels have been drawn?</vt:lpstr>
      <vt:lpstr>PowerPoint Presentation</vt:lpstr>
      <vt:lpstr>Early Knowledge of Taprobanē</vt:lpstr>
      <vt:lpstr>An Annius Plocamus?</vt:lpstr>
      <vt:lpstr>Raki as the Rachias of Pliny?</vt:lpstr>
      <vt:lpstr>Interpreting Pliny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Workshop - Embassies  </dc:title>
  <dc:creator>Matt</dc:creator>
  <cp:lastModifiedBy>Matt</cp:lastModifiedBy>
  <cp:revision>15</cp:revision>
  <dcterms:created xsi:type="dcterms:W3CDTF">2015-10-28T19:19:53Z</dcterms:created>
  <dcterms:modified xsi:type="dcterms:W3CDTF">2015-10-28T20:47:37Z</dcterms:modified>
</cp:coreProperties>
</file>