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54" r:id="rId3"/>
    <p:sldId id="342" r:id="rId4"/>
    <p:sldId id="346" r:id="rId5"/>
    <p:sldId id="264" r:id="rId6"/>
    <p:sldId id="340" r:id="rId7"/>
    <p:sldId id="358" r:id="rId8"/>
    <p:sldId id="345" r:id="rId9"/>
    <p:sldId id="351" r:id="rId10"/>
    <p:sldId id="262" r:id="rId11"/>
    <p:sldId id="263" r:id="rId12"/>
    <p:sldId id="349" r:id="rId13"/>
    <p:sldId id="350" r:id="rId14"/>
    <p:sldId id="352" r:id="rId15"/>
    <p:sldId id="353" r:id="rId16"/>
    <p:sldId id="257" r:id="rId17"/>
    <p:sldId id="258" r:id="rId18"/>
    <p:sldId id="357" r:id="rId19"/>
    <p:sldId id="356" r:id="rId20"/>
    <p:sldId id="35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55" autoAdjust="0"/>
    <p:restoredTop sz="94660"/>
  </p:normalViewPr>
  <p:slideViewPr>
    <p:cSldViewPr snapToGrid="0">
      <p:cViewPr varScale="1">
        <p:scale>
          <a:sx n="88" d="100"/>
          <a:sy n="88" d="100"/>
        </p:scale>
        <p:origin x="20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5EB7C5BF-1BBD-4AAF-8008-879F047E172F}"/>
    <pc:docChg chg="undo custSel modSld">
      <pc:chgData name="Laura Knight" userId="fcc6b1b8-7f69-4c06-9fd3-1a1553b3cd99" providerId="ADAL" clId="{5EB7C5BF-1BBD-4AAF-8008-879F047E172F}" dt="2023-09-22T14:25:07.100" v="16" actId="1076"/>
      <pc:docMkLst>
        <pc:docMk/>
      </pc:docMkLst>
      <pc:sldChg chg="addSp delSp modSp mod">
        <pc:chgData name="Laura Knight" userId="fcc6b1b8-7f69-4c06-9fd3-1a1553b3cd99" providerId="ADAL" clId="{5EB7C5BF-1BBD-4AAF-8008-879F047E172F}" dt="2023-09-22T14:23:36.120" v="13" actId="1076"/>
        <pc:sldMkLst>
          <pc:docMk/>
          <pc:sldMk cId="1937775110" sldId="346"/>
        </pc:sldMkLst>
        <pc:spChg chg="add del mod">
          <ac:chgData name="Laura Knight" userId="fcc6b1b8-7f69-4c06-9fd3-1a1553b3cd99" providerId="ADAL" clId="{5EB7C5BF-1BBD-4AAF-8008-879F047E172F}" dt="2023-09-22T14:22:41.016" v="2" actId="478"/>
          <ac:spMkLst>
            <pc:docMk/>
            <pc:sldMk cId="1937775110" sldId="346"/>
            <ac:spMk id="4" creationId="{B8AA8EE0-047A-570B-60F9-EEF65CEA32A9}"/>
          </ac:spMkLst>
        </pc:spChg>
        <pc:picChg chg="add del mod modCrop">
          <ac:chgData name="Laura Knight" userId="fcc6b1b8-7f69-4c06-9fd3-1a1553b3cd99" providerId="ADAL" clId="{5EB7C5BF-1BBD-4AAF-8008-879F047E172F}" dt="2023-09-22T14:23:23.402" v="10" actId="478"/>
          <ac:picMkLst>
            <pc:docMk/>
            <pc:sldMk cId="1937775110" sldId="346"/>
            <ac:picMk id="6" creationId="{5E84588C-0AB1-F8F0-7869-146EB32C2C1D}"/>
          </ac:picMkLst>
        </pc:picChg>
        <pc:picChg chg="add mod">
          <ac:chgData name="Laura Knight" userId="fcc6b1b8-7f69-4c06-9fd3-1a1553b3cd99" providerId="ADAL" clId="{5EB7C5BF-1BBD-4AAF-8008-879F047E172F}" dt="2023-09-22T14:23:36.120" v="13" actId="1076"/>
          <ac:picMkLst>
            <pc:docMk/>
            <pc:sldMk cId="1937775110" sldId="346"/>
            <ac:picMk id="8" creationId="{16B7CD02-F178-2049-3C18-866CF200FCA6}"/>
          </ac:picMkLst>
        </pc:picChg>
      </pc:sldChg>
      <pc:sldChg chg="addSp modSp mod">
        <pc:chgData name="Laura Knight" userId="fcc6b1b8-7f69-4c06-9fd3-1a1553b3cd99" providerId="ADAL" clId="{5EB7C5BF-1BBD-4AAF-8008-879F047E172F}" dt="2023-09-22T14:25:07.100" v="16" actId="1076"/>
        <pc:sldMkLst>
          <pc:docMk/>
          <pc:sldMk cId="2066247599" sldId="356"/>
        </pc:sldMkLst>
        <pc:picChg chg="add mod">
          <ac:chgData name="Laura Knight" userId="fcc6b1b8-7f69-4c06-9fd3-1a1553b3cd99" providerId="ADAL" clId="{5EB7C5BF-1BBD-4AAF-8008-879F047E172F}" dt="2023-09-22T14:25:07.100" v="16" actId="1076"/>
          <ac:picMkLst>
            <pc:docMk/>
            <pc:sldMk cId="2066247599" sldId="356"/>
            <ac:picMk id="4" creationId="{B1E8B6AD-5FA2-E48C-EBE4-C96D6368040B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FBF7C-36D4-41F3-8736-E17CF7C473B3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E4295897-6FF8-4ACA-A340-7BB5EE28FDEF}">
      <dgm:prSet phldrT="[Text]"/>
      <dgm:spPr>
        <a:xfrm>
          <a:off x="989418" y="3377833"/>
          <a:ext cx="1646675" cy="1276526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Plan &amp; Structure</a:t>
          </a:r>
        </a:p>
        <a:p>
          <a:pPr>
            <a:buNone/>
          </a:pPr>
          <a:endParaRPr lang="en-GB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Myriad Pro"/>
            <a:ea typeface="+mn-ea"/>
            <a:cs typeface="+mn-cs"/>
          </a:endParaRPr>
        </a:p>
      </dgm:t>
    </dgm:pt>
    <dgm:pt modelId="{D642B0F1-E3D1-4CD3-BAB0-947844D36EB1}" type="parTrans" cxnId="{4FBE43ED-15B3-4359-9E09-EB9EE9CB8BAA}">
      <dgm:prSet/>
      <dgm:spPr/>
      <dgm:t>
        <a:bodyPr/>
        <a:lstStyle/>
        <a:p>
          <a:endParaRPr lang="en-GB"/>
        </a:p>
      </dgm:t>
    </dgm:pt>
    <dgm:pt modelId="{7E765CAD-0910-4E8E-A104-2718E174D198}" type="sibTrans" cxnId="{4FBE43ED-15B3-4359-9E09-EB9EE9CB8BAA}">
      <dgm:prSet/>
      <dgm:spPr/>
      <dgm:t>
        <a:bodyPr/>
        <a:lstStyle/>
        <a:p>
          <a:endParaRPr lang="en-GB"/>
        </a:p>
      </dgm:t>
    </dgm:pt>
    <dgm:pt modelId="{72538B25-4D37-4A65-B0CB-977016765CE6}">
      <dgm:prSet phldrT="[Text]"/>
      <dgm:spPr>
        <a:xfrm>
          <a:off x="2685564" y="2251486"/>
          <a:ext cx="1696146" cy="2402873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Research &amp; Write</a:t>
          </a:r>
        </a:p>
      </dgm:t>
    </dgm:pt>
    <dgm:pt modelId="{FA92DCD3-93DA-4E8B-8962-76FBB4E02190}" type="parTrans" cxnId="{C0C2E0DA-945C-4A18-8E31-F31269360A08}">
      <dgm:prSet/>
      <dgm:spPr/>
      <dgm:t>
        <a:bodyPr/>
        <a:lstStyle/>
        <a:p>
          <a:endParaRPr lang="en-GB"/>
        </a:p>
      </dgm:t>
    </dgm:pt>
    <dgm:pt modelId="{71426A07-863C-41EF-9F3F-D6F1CC2B388A}" type="sibTrans" cxnId="{C0C2E0DA-945C-4A18-8E31-F31269360A08}">
      <dgm:prSet/>
      <dgm:spPr/>
      <dgm:t>
        <a:bodyPr/>
        <a:lstStyle/>
        <a:p>
          <a:endParaRPr lang="en-GB"/>
        </a:p>
      </dgm:t>
    </dgm:pt>
    <dgm:pt modelId="{0BE084F8-5977-4C56-887B-9CC837DA0C81}">
      <dgm:prSet phldrT="[Text]"/>
      <dgm:spPr>
        <a:xfrm>
          <a:off x="4699738" y="1584512"/>
          <a:ext cx="1696146" cy="3069848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Edit &amp; Submit</a:t>
          </a:r>
        </a:p>
      </dgm:t>
    </dgm:pt>
    <dgm:pt modelId="{378EBD8E-E430-4CD3-BAF8-3ACA9CB74352}" type="parTrans" cxnId="{26E22E1B-D825-450B-91A8-90CEF1F744F2}">
      <dgm:prSet/>
      <dgm:spPr/>
      <dgm:t>
        <a:bodyPr/>
        <a:lstStyle/>
        <a:p>
          <a:endParaRPr lang="en-GB"/>
        </a:p>
      </dgm:t>
    </dgm:pt>
    <dgm:pt modelId="{2C487780-C6B4-4CF6-96F3-6B037541A2A7}" type="sibTrans" cxnId="{26E22E1B-D825-450B-91A8-90CEF1F744F2}">
      <dgm:prSet/>
      <dgm:spPr/>
      <dgm:t>
        <a:bodyPr/>
        <a:lstStyle/>
        <a:p>
          <a:endParaRPr lang="en-GB"/>
        </a:p>
      </dgm:t>
    </dgm:pt>
    <dgm:pt modelId="{E82CDD9D-BC4A-49EE-BF53-1716C1F8AC78}" type="pres">
      <dgm:prSet presAssocID="{FE6FBF7C-36D4-41F3-8736-E17CF7C473B3}" presName="arrowDiagram" presStyleCnt="0">
        <dgm:presLayoutVars>
          <dgm:chMax val="5"/>
          <dgm:dir/>
          <dgm:resizeHandles val="exact"/>
        </dgm:presLayoutVars>
      </dgm:prSet>
      <dgm:spPr/>
    </dgm:pt>
    <dgm:pt modelId="{505686C1-D32A-49B4-A0D0-EED078AFE69E}" type="pres">
      <dgm:prSet presAssocID="{FE6FBF7C-36D4-41F3-8736-E17CF7C473B3}" presName="arrow" presStyleLbl="bgShp" presStyleIdx="0" presStyleCnt="1"/>
      <dgm:spPr>
        <a:xfrm>
          <a:off x="0" y="237312"/>
          <a:ext cx="7067276" cy="4417047"/>
        </a:xfrm>
        <a:prstGeom prst="swooshArrow">
          <a:avLst>
            <a:gd name="adj1" fmla="val 25000"/>
            <a:gd name="adj2" fmla="val 25000"/>
          </a:avLst>
        </a:prstGeom>
        <a:solidFill>
          <a:srgbClr val="00B0F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DA81111B-5179-4B75-9D9D-13BA0096204E}" type="pres">
      <dgm:prSet presAssocID="{FE6FBF7C-36D4-41F3-8736-E17CF7C473B3}" presName="arrowDiagram3" presStyleCnt="0"/>
      <dgm:spPr/>
    </dgm:pt>
    <dgm:pt modelId="{0482E347-3849-49FC-B395-B00DA79210BF}" type="pres">
      <dgm:prSet presAssocID="{E4295897-6FF8-4ACA-A340-7BB5EE28FDEF}" presName="bullet3a" presStyleLbl="node1" presStyleIdx="0" presStyleCnt="3"/>
      <dgm:spPr>
        <a:xfrm>
          <a:off x="897544" y="3285958"/>
          <a:ext cx="183749" cy="183749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F6D8E771-C7C3-4131-82D6-3B13334D42F3}" type="pres">
      <dgm:prSet presAssocID="{E4295897-6FF8-4ACA-A340-7BB5EE28FDEF}" presName="textBox3a" presStyleLbl="revTx" presStyleIdx="0" presStyleCnt="3" custLinFactNeighborX="313" custLinFactNeighborY="16416">
        <dgm:presLayoutVars>
          <dgm:bulletEnabled val="1"/>
        </dgm:presLayoutVars>
      </dgm:prSet>
      <dgm:spPr/>
    </dgm:pt>
    <dgm:pt modelId="{C6789054-ED45-4C78-B5EF-AB515ED23924}" type="pres">
      <dgm:prSet presAssocID="{72538B25-4D37-4A65-B0CB-977016765CE6}" presName="bullet3b" presStyleLbl="node1" presStyleIdx="1" presStyleCnt="3"/>
      <dgm:spPr>
        <a:xfrm>
          <a:off x="2519483" y="2085405"/>
          <a:ext cx="332161" cy="332161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D55D1CD1-BBB4-40D5-B140-38C1F510B872}" type="pres">
      <dgm:prSet presAssocID="{72538B25-4D37-4A65-B0CB-977016765CE6}" presName="textBox3b" presStyleLbl="revTx" presStyleIdx="1" presStyleCnt="3" custLinFactNeighborX="0" custLinFactNeighborY="11340">
        <dgm:presLayoutVars>
          <dgm:bulletEnabled val="1"/>
        </dgm:presLayoutVars>
      </dgm:prSet>
      <dgm:spPr/>
    </dgm:pt>
    <dgm:pt modelId="{02C71DC0-1972-47F7-A6D2-CF86786B3888}" type="pres">
      <dgm:prSet presAssocID="{0BE084F8-5977-4C56-887B-9CC837DA0C81}" presName="bullet3c" presStyleLbl="node1" presStyleIdx="2" presStyleCnt="3"/>
      <dgm:spPr>
        <a:xfrm>
          <a:off x="4470052" y="1354825"/>
          <a:ext cx="459372" cy="459372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702AE97B-1A3F-4864-8D49-AC312BA6C4AF}" type="pres">
      <dgm:prSet presAssocID="{0BE084F8-5977-4C56-887B-9CC837DA0C81}" presName="textBox3c" presStyleLbl="revTx" presStyleIdx="2" presStyleCnt="3" custLinFactNeighborX="-178" custLinFactNeighborY="10298">
        <dgm:presLayoutVars>
          <dgm:bulletEnabled val="1"/>
        </dgm:presLayoutVars>
      </dgm:prSet>
      <dgm:spPr/>
    </dgm:pt>
  </dgm:ptLst>
  <dgm:cxnLst>
    <dgm:cxn modelId="{26E22E1B-D825-450B-91A8-90CEF1F744F2}" srcId="{FE6FBF7C-36D4-41F3-8736-E17CF7C473B3}" destId="{0BE084F8-5977-4C56-887B-9CC837DA0C81}" srcOrd="2" destOrd="0" parTransId="{378EBD8E-E430-4CD3-BAF8-3ACA9CB74352}" sibTransId="{2C487780-C6B4-4CF6-96F3-6B037541A2A7}"/>
    <dgm:cxn modelId="{465BF34C-076A-4DC9-AFB0-3F09B2BAA3AB}" type="presOf" srcId="{72538B25-4D37-4A65-B0CB-977016765CE6}" destId="{D55D1CD1-BBB4-40D5-B140-38C1F510B872}" srcOrd="0" destOrd="0" presId="urn:microsoft.com/office/officeart/2005/8/layout/arrow2"/>
    <dgm:cxn modelId="{2A034D73-2123-44D7-A4F4-989D35DDA6CC}" type="presOf" srcId="{E4295897-6FF8-4ACA-A340-7BB5EE28FDEF}" destId="{F6D8E771-C7C3-4131-82D6-3B13334D42F3}" srcOrd="0" destOrd="0" presId="urn:microsoft.com/office/officeart/2005/8/layout/arrow2"/>
    <dgm:cxn modelId="{B5EC6E9E-6D90-4AA9-92E2-9F834C91A7B9}" type="presOf" srcId="{0BE084F8-5977-4C56-887B-9CC837DA0C81}" destId="{702AE97B-1A3F-4864-8D49-AC312BA6C4AF}" srcOrd="0" destOrd="0" presId="urn:microsoft.com/office/officeart/2005/8/layout/arrow2"/>
    <dgm:cxn modelId="{0DA727B4-FC82-48E8-A315-8B38F0397501}" type="presOf" srcId="{FE6FBF7C-36D4-41F3-8736-E17CF7C473B3}" destId="{E82CDD9D-BC4A-49EE-BF53-1716C1F8AC78}" srcOrd="0" destOrd="0" presId="urn:microsoft.com/office/officeart/2005/8/layout/arrow2"/>
    <dgm:cxn modelId="{C0C2E0DA-945C-4A18-8E31-F31269360A08}" srcId="{FE6FBF7C-36D4-41F3-8736-E17CF7C473B3}" destId="{72538B25-4D37-4A65-B0CB-977016765CE6}" srcOrd="1" destOrd="0" parTransId="{FA92DCD3-93DA-4E8B-8962-76FBB4E02190}" sibTransId="{71426A07-863C-41EF-9F3F-D6F1CC2B388A}"/>
    <dgm:cxn modelId="{4FBE43ED-15B3-4359-9E09-EB9EE9CB8BAA}" srcId="{FE6FBF7C-36D4-41F3-8736-E17CF7C473B3}" destId="{E4295897-6FF8-4ACA-A340-7BB5EE28FDEF}" srcOrd="0" destOrd="0" parTransId="{D642B0F1-E3D1-4CD3-BAB0-947844D36EB1}" sibTransId="{7E765CAD-0910-4E8E-A104-2718E174D198}"/>
    <dgm:cxn modelId="{C3B95852-38A0-47D3-AFE4-09C33E49B3B0}" type="presParOf" srcId="{E82CDD9D-BC4A-49EE-BF53-1716C1F8AC78}" destId="{505686C1-D32A-49B4-A0D0-EED078AFE69E}" srcOrd="0" destOrd="0" presId="urn:microsoft.com/office/officeart/2005/8/layout/arrow2"/>
    <dgm:cxn modelId="{4A75AB80-0BD9-47EF-A238-941CD21F488B}" type="presParOf" srcId="{E82CDD9D-BC4A-49EE-BF53-1716C1F8AC78}" destId="{DA81111B-5179-4B75-9D9D-13BA0096204E}" srcOrd="1" destOrd="0" presId="urn:microsoft.com/office/officeart/2005/8/layout/arrow2"/>
    <dgm:cxn modelId="{1B5021FD-2FEE-4A60-96E6-1F193922C52F}" type="presParOf" srcId="{DA81111B-5179-4B75-9D9D-13BA0096204E}" destId="{0482E347-3849-49FC-B395-B00DA79210BF}" srcOrd="0" destOrd="0" presId="urn:microsoft.com/office/officeart/2005/8/layout/arrow2"/>
    <dgm:cxn modelId="{FEAEF753-83C0-4F1F-8552-D70E855C3836}" type="presParOf" srcId="{DA81111B-5179-4B75-9D9D-13BA0096204E}" destId="{F6D8E771-C7C3-4131-82D6-3B13334D42F3}" srcOrd="1" destOrd="0" presId="urn:microsoft.com/office/officeart/2005/8/layout/arrow2"/>
    <dgm:cxn modelId="{86C867DA-C448-4EC7-9668-EC79D77F3A68}" type="presParOf" srcId="{DA81111B-5179-4B75-9D9D-13BA0096204E}" destId="{C6789054-ED45-4C78-B5EF-AB515ED23924}" srcOrd="2" destOrd="0" presId="urn:microsoft.com/office/officeart/2005/8/layout/arrow2"/>
    <dgm:cxn modelId="{FEDB4874-3FCE-4484-B7FD-E40373871E84}" type="presParOf" srcId="{DA81111B-5179-4B75-9D9D-13BA0096204E}" destId="{D55D1CD1-BBB4-40D5-B140-38C1F510B872}" srcOrd="3" destOrd="0" presId="urn:microsoft.com/office/officeart/2005/8/layout/arrow2"/>
    <dgm:cxn modelId="{A2A36619-D709-4E16-8763-301C087A655F}" type="presParOf" srcId="{DA81111B-5179-4B75-9D9D-13BA0096204E}" destId="{02C71DC0-1972-47F7-A6D2-CF86786B3888}" srcOrd="4" destOrd="0" presId="urn:microsoft.com/office/officeart/2005/8/layout/arrow2"/>
    <dgm:cxn modelId="{8DFB3AFA-E1B7-45BD-8E63-2D06232C01BF}" type="presParOf" srcId="{DA81111B-5179-4B75-9D9D-13BA0096204E}" destId="{702AE97B-1A3F-4864-8D49-AC312BA6C4AF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57917B-E4F6-4294-B10F-612252DADFE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0EC5582-D619-4BC4-B85E-0B59E71654EE}">
      <dgm:prSet/>
      <dgm:spPr/>
      <dgm:t>
        <a:bodyPr/>
        <a:lstStyle/>
        <a:p>
          <a:r>
            <a:rPr lang="en-GB" dirty="0"/>
            <a:t>Consider what areas of public services, policing, law, criminology, business you are interested in</a:t>
          </a:r>
          <a:endParaRPr lang="en-US" dirty="0"/>
        </a:p>
      </dgm:t>
    </dgm:pt>
    <dgm:pt modelId="{34C71005-854F-4BF2-81E5-A0BD942A5B13}" type="parTrans" cxnId="{B113EFB5-AA87-44A6-A56B-6FDBA59551F0}">
      <dgm:prSet/>
      <dgm:spPr/>
      <dgm:t>
        <a:bodyPr/>
        <a:lstStyle/>
        <a:p>
          <a:endParaRPr lang="en-US"/>
        </a:p>
      </dgm:t>
    </dgm:pt>
    <dgm:pt modelId="{A3377886-5C29-47E2-A8E1-D9CEA845D2F1}" type="sibTrans" cxnId="{B113EFB5-AA87-44A6-A56B-6FDBA59551F0}">
      <dgm:prSet/>
      <dgm:spPr/>
      <dgm:t>
        <a:bodyPr/>
        <a:lstStyle/>
        <a:p>
          <a:endParaRPr lang="en-US"/>
        </a:p>
      </dgm:t>
    </dgm:pt>
    <dgm:pt modelId="{625E18D1-40DF-44A4-AA05-EDB3F247D26B}">
      <dgm:prSet/>
      <dgm:spPr/>
      <dgm:t>
        <a:bodyPr/>
        <a:lstStyle/>
        <a:p>
          <a:r>
            <a:rPr lang="en-GB" dirty="0"/>
            <a:t>Follow that interest</a:t>
          </a:r>
          <a:endParaRPr lang="en-US" dirty="0"/>
        </a:p>
      </dgm:t>
    </dgm:pt>
    <dgm:pt modelId="{00A1EC70-8195-41A8-BB7E-1D2DABDAEEF6}" type="parTrans" cxnId="{D19F2D91-986F-46C3-A180-7D096FA33DAA}">
      <dgm:prSet/>
      <dgm:spPr/>
      <dgm:t>
        <a:bodyPr/>
        <a:lstStyle/>
        <a:p>
          <a:endParaRPr lang="en-US"/>
        </a:p>
      </dgm:t>
    </dgm:pt>
    <dgm:pt modelId="{7A84A647-D504-4ED4-8673-AECE7F826D67}" type="sibTrans" cxnId="{D19F2D91-986F-46C3-A180-7D096FA33DAA}">
      <dgm:prSet/>
      <dgm:spPr/>
      <dgm:t>
        <a:bodyPr/>
        <a:lstStyle/>
        <a:p>
          <a:endParaRPr lang="en-US"/>
        </a:p>
      </dgm:t>
    </dgm:pt>
    <dgm:pt modelId="{E756699E-1118-41F9-A089-4802F25572B5}">
      <dgm:prSet/>
      <dgm:spPr/>
      <dgm:t>
        <a:bodyPr/>
        <a:lstStyle/>
        <a:p>
          <a:r>
            <a:rPr lang="en-GB" dirty="0"/>
            <a:t>Blaze your own trail</a:t>
          </a:r>
          <a:endParaRPr lang="en-US" dirty="0"/>
        </a:p>
      </dgm:t>
    </dgm:pt>
    <dgm:pt modelId="{89235F2E-C374-4D15-A989-22821248ADC9}" type="parTrans" cxnId="{4690A010-8326-4B3B-B2C2-3588573CE0F0}">
      <dgm:prSet/>
      <dgm:spPr/>
      <dgm:t>
        <a:bodyPr/>
        <a:lstStyle/>
        <a:p>
          <a:endParaRPr lang="en-US"/>
        </a:p>
      </dgm:t>
    </dgm:pt>
    <dgm:pt modelId="{CF855766-C1B4-4853-87AD-13F5DEC7C315}" type="sibTrans" cxnId="{4690A010-8326-4B3B-B2C2-3588573CE0F0}">
      <dgm:prSet/>
      <dgm:spPr/>
      <dgm:t>
        <a:bodyPr/>
        <a:lstStyle/>
        <a:p>
          <a:endParaRPr lang="en-US"/>
        </a:p>
      </dgm:t>
    </dgm:pt>
    <dgm:pt modelId="{07DEE14B-FA7E-4E50-A7C8-FED9CA418945}">
      <dgm:prSet/>
      <dgm:spPr/>
      <dgm:t>
        <a:bodyPr/>
        <a:lstStyle/>
        <a:p>
          <a:r>
            <a:rPr lang="en-GB"/>
            <a:t>Link </a:t>
          </a:r>
          <a:r>
            <a:rPr lang="en-GB" dirty="0"/>
            <a:t>to a local organisation</a:t>
          </a:r>
          <a:endParaRPr lang="en-US" dirty="0"/>
        </a:p>
      </dgm:t>
    </dgm:pt>
    <dgm:pt modelId="{A2532681-BD11-4847-84C6-521932D3997B}" type="parTrans" cxnId="{633DD4F8-84C4-4C53-99DF-03AF23742916}">
      <dgm:prSet/>
      <dgm:spPr/>
      <dgm:t>
        <a:bodyPr/>
        <a:lstStyle/>
        <a:p>
          <a:endParaRPr lang="en-GB"/>
        </a:p>
      </dgm:t>
    </dgm:pt>
    <dgm:pt modelId="{06652870-4A5F-4C5B-8DE0-F0D8AA6D0CD8}" type="sibTrans" cxnId="{633DD4F8-84C4-4C53-99DF-03AF23742916}">
      <dgm:prSet/>
      <dgm:spPr/>
      <dgm:t>
        <a:bodyPr/>
        <a:lstStyle/>
        <a:p>
          <a:endParaRPr lang="en-GB"/>
        </a:p>
      </dgm:t>
    </dgm:pt>
    <dgm:pt modelId="{0771CA20-6B5B-424D-AFDE-0840FDBBF01C}" type="pres">
      <dgm:prSet presAssocID="{2657917B-E4F6-4294-B10F-612252DADFEE}" presName="vert0" presStyleCnt="0">
        <dgm:presLayoutVars>
          <dgm:dir/>
          <dgm:animOne val="branch"/>
          <dgm:animLvl val="lvl"/>
        </dgm:presLayoutVars>
      </dgm:prSet>
      <dgm:spPr/>
    </dgm:pt>
    <dgm:pt modelId="{F80C5E23-04B1-471C-A8AC-0F255BE943B3}" type="pres">
      <dgm:prSet presAssocID="{80EC5582-D619-4BC4-B85E-0B59E71654EE}" presName="thickLine" presStyleLbl="alignNode1" presStyleIdx="0" presStyleCnt="4"/>
      <dgm:spPr/>
    </dgm:pt>
    <dgm:pt modelId="{2DCABD6A-7530-41B6-B98C-FAFD0F6EA0B7}" type="pres">
      <dgm:prSet presAssocID="{80EC5582-D619-4BC4-B85E-0B59E71654EE}" presName="horz1" presStyleCnt="0"/>
      <dgm:spPr/>
    </dgm:pt>
    <dgm:pt modelId="{0DC80B8D-567D-4673-96F1-6AEC5828B2E9}" type="pres">
      <dgm:prSet presAssocID="{80EC5582-D619-4BC4-B85E-0B59E71654EE}" presName="tx1" presStyleLbl="revTx" presStyleIdx="0" presStyleCnt="4"/>
      <dgm:spPr/>
    </dgm:pt>
    <dgm:pt modelId="{C4261407-9B49-4FD0-9E1B-621D5F2D3F31}" type="pres">
      <dgm:prSet presAssocID="{80EC5582-D619-4BC4-B85E-0B59E71654EE}" presName="vert1" presStyleCnt="0"/>
      <dgm:spPr/>
    </dgm:pt>
    <dgm:pt modelId="{BE0F979B-32A5-4A51-90B3-0660E05B5083}" type="pres">
      <dgm:prSet presAssocID="{625E18D1-40DF-44A4-AA05-EDB3F247D26B}" presName="thickLine" presStyleLbl="alignNode1" presStyleIdx="1" presStyleCnt="4"/>
      <dgm:spPr/>
    </dgm:pt>
    <dgm:pt modelId="{FEC30304-63D1-4FCD-AD48-879CD3204CE6}" type="pres">
      <dgm:prSet presAssocID="{625E18D1-40DF-44A4-AA05-EDB3F247D26B}" presName="horz1" presStyleCnt="0"/>
      <dgm:spPr/>
    </dgm:pt>
    <dgm:pt modelId="{F8703093-05F4-4688-AA91-C77A5ACBB0D1}" type="pres">
      <dgm:prSet presAssocID="{625E18D1-40DF-44A4-AA05-EDB3F247D26B}" presName="tx1" presStyleLbl="revTx" presStyleIdx="1" presStyleCnt="4"/>
      <dgm:spPr/>
    </dgm:pt>
    <dgm:pt modelId="{03C25293-F365-4D49-B3E5-75851DA3F839}" type="pres">
      <dgm:prSet presAssocID="{625E18D1-40DF-44A4-AA05-EDB3F247D26B}" presName="vert1" presStyleCnt="0"/>
      <dgm:spPr/>
    </dgm:pt>
    <dgm:pt modelId="{BB951D20-2A1C-4F3D-ADB6-C526FD37EE1A}" type="pres">
      <dgm:prSet presAssocID="{E756699E-1118-41F9-A089-4802F25572B5}" presName="thickLine" presStyleLbl="alignNode1" presStyleIdx="2" presStyleCnt="4"/>
      <dgm:spPr/>
    </dgm:pt>
    <dgm:pt modelId="{8377BC45-46B6-4311-8979-59D1CA01ED98}" type="pres">
      <dgm:prSet presAssocID="{E756699E-1118-41F9-A089-4802F25572B5}" presName="horz1" presStyleCnt="0"/>
      <dgm:spPr/>
    </dgm:pt>
    <dgm:pt modelId="{914F25CB-CA51-48B6-8EC2-93BAD9254E27}" type="pres">
      <dgm:prSet presAssocID="{E756699E-1118-41F9-A089-4802F25572B5}" presName="tx1" presStyleLbl="revTx" presStyleIdx="2" presStyleCnt="4"/>
      <dgm:spPr/>
    </dgm:pt>
    <dgm:pt modelId="{F7C440E2-9801-418A-96B0-6727C9408584}" type="pres">
      <dgm:prSet presAssocID="{E756699E-1118-41F9-A089-4802F25572B5}" presName="vert1" presStyleCnt="0"/>
      <dgm:spPr/>
    </dgm:pt>
    <dgm:pt modelId="{5F254FA1-2140-4B11-AB33-5652D596B17F}" type="pres">
      <dgm:prSet presAssocID="{07DEE14B-FA7E-4E50-A7C8-FED9CA418945}" presName="thickLine" presStyleLbl="alignNode1" presStyleIdx="3" presStyleCnt="4"/>
      <dgm:spPr/>
    </dgm:pt>
    <dgm:pt modelId="{E06EC027-25EF-4FC5-8413-3B4F149B5425}" type="pres">
      <dgm:prSet presAssocID="{07DEE14B-FA7E-4E50-A7C8-FED9CA418945}" presName="horz1" presStyleCnt="0"/>
      <dgm:spPr/>
    </dgm:pt>
    <dgm:pt modelId="{7D004A88-D18F-4386-AB78-B73F2E7A820A}" type="pres">
      <dgm:prSet presAssocID="{07DEE14B-FA7E-4E50-A7C8-FED9CA418945}" presName="tx1" presStyleLbl="revTx" presStyleIdx="3" presStyleCnt="4"/>
      <dgm:spPr/>
    </dgm:pt>
    <dgm:pt modelId="{7C128DCE-0EF4-40DB-A353-AFC11A0FBE68}" type="pres">
      <dgm:prSet presAssocID="{07DEE14B-FA7E-4E50-A7C8-FED9CA418945}" presName="vert1" presStyleCnt="0"/>
      <dgm:spPr/>
    </dgm:pt>
  </dgm:ptLst>
  <dgm:cxnLst>
    <dgm:cxn modelId="{4690A010-8326-4B3B-B2C2-3588573CE0F0}" srcId="{2657917B-E4F6-4294-B10F-612252DADFEE}" destId="{E756699E-1118-41F9-A089-4802F25572B5}" srcOrd="2" destOrd="0" parTransId="{89235F2E-C374-4D15-A989-22821248ADC9}" sibTransId="{CF855766-C1B4-4853-87AD-13F5DEC7C315}"/>
    <dgm:cxn modelId="{5348C914-D895-4882-B655-B14DA290542B}" type="presOf" srcId="{E756699E-1118-41F9-A089-4802F25572B5}" destId="{914F25CB-CA51-48B6-8EC2-93BAD9254E27}" srcOrd="0" destOrd="0" presId="urn:microsoft.com/office/officeart/2008/layout/LinedList"/>
    <dgm:cxn modelId="{4AE8A62A-2C04-4BEB-99DB-957C1CF5AF08}" type="presOf" srcId="{80EC5582-D619-4BC4-B85E-0B59E71654EE}" destId="{0DC80B8D-567D-4673-96F1-6AEC5828B2E9}" srcOrd="0" destOrd="0" presId="urn:microsoft.com/office/officeart/2008/layout/LinedList"/>
    <dgm:cxn modelId="{90997E31-4DC0-4F93-B915-D82D2C12272D}" type="presOf" srcId="{07DEE14B-FA7E-4E50-A7C8-FED9CA418945}" destId="{7D004A88-D18F-4386-AB78-B73F2E7A820A}" srcOrd="0" destOrd="0" presId="urn:microsoft.com/office/officeart/2008/layout/LinedList"/>
    <dgm:cxn modelId="{79D75263-E519-446B-A1A4-4901C251D9BA}" type="presOf" srcId="{2657917B-E4F6-4294-B10F-612252DADFEE}" destId="{0771CA20-6B5B-424D-AFDE-0840FDBBF01C}" srcOrd="0" destOrd="0" presId="urn:microsoft.com/office/officeart/2008/layout/LinedList"/>
    <dgm:cxn modelId="{10889B7B-6147-403F-A0F0-B8427749A209}" type="presOf" srcId="{625E18D1-40DF-44A4-AA05-EDB3F247D26B}" destId="{F8703093-05F4-4688-AA91-C77A5ACBB0D1}" srcOrd="0" destOrd="0" presId="urn:microsoft.com/office/officeart/2008/layout/LinedList"/>
    <dgm:cxn modelId="{D19F2D91-986F-46C3-A180-7D096FA33DAA}" srcId="{2657917B-E4F6-4294-B10F-612252DADFEE}" destId="{625E18D1-40DF-44A4-AA05-EDB3F247D26B}" srcOrd="1" destOrd="0" parTransId="{00A1EC70-8195-41A8-BB7E-1D2DABDAEEF6}" sibTransId="{7A84A647-D504-4ED4-8673-AECE7F826D67}"/>
    <dgm:cxn modelId="{B113EFB5-AA87-44A6-A56B-6FDBA59551F0}" srcId="{2657917B-E4F6-4294-B10F-612252DADFEE}" destId="{80EC5582-D619-4BC4-B85E-0B59E71654EE}" srcOrd="0" destOrd="0" parTransId="{34C71005-854F-4BF2-81E5-A0BD942A5B13}" sibTransId="{A3377886-5C29-47E2-A8E1-D9CEA845D2F1}"/>
    <dgm:cxn modelId="{633DD4F8-84C4-4C53-99DF-03AF23742916}" srcId="{2657917B-E4F6-4294-B10F-612252DADFEE}" destId="{07DEE14B-FA7E-4E50-A7C8-FED9CA418945}" srcOrd="3" destOrd="0" parTransId="{A2532681-BD11-4847-84C6-521932D3997B}" sibTransId="{06652870-4A5F-4C5B-8DE0-F0D8AA6D0CD8}"/>
    <dgm:cxn modelId="{50F294C1-CF06-465F-A920-ED8A1CA66ABD}" type="presParOf" srcId="{0771CA20-6B5B-424D-AFDE-0840FDBBF01C}" destId="{F80C5E23-04B1-471C-A8AC-0F255BE943B3}" srcOrd="0" destOrd="0" presId="urn:microsoft.com/office/officeart/2008/layout/LinedList"/>
    <dgm:cxn modelId="{CE03E9EE-9A2D-4E4B-9199-00B9C0BDBB24}" type="presParOf" srcId="{0771CA20-6B5B-424D-AFDE-0840FDBBF01C}" destId="{2DCABD6A-7530-41B6-B98C-FAFD0F6EA0B7}" srcOrd="1" destOrd="0" presId="urn:microsoft.com/office/officeart/2008/layout/LinedList"/>
    <dgm:cxn modelId="{39989E4B-562F-4541-83F5-1E210DB757D2}" type="presParOf" srcId="{2DCABD6A-7530-41B6-B98C-FAFD0F6EA0B7}" destId="{0DC80B8D-567D-4673-96F1-6AEC5828B2E9}" srcOrd="0" destOrd="0" presId="urn:microsoft.com/office/officeart/2008/layout/LinedList"/>
    <dgm:cxn modelId="{93865D6B-3C26-4DF1-A7E4-0EA0DEEF3435}" type="presParOf" srcId="{2DCABD6A-7530-41B6-B98C-FAFD0F6EA0B7}" destId="{C4261407-9B49-4FD0-9E1B-621D5F2D3F31}" srcOrd="1" destOrd="0" presId="urn:microsoft.com/office/officeart/2008/layout/LinedList"/>
    <dgm:cxn modelId="{B10B305A-E6D3-4F3C-AEBE-B9D702AB8DCE}" type="presParOf" srcId="{0771CA20-6B5B-424D-AFDE-0840FDBBF01C}" destId="{BE0F979B-32A5-4A51-90B3-0660E05B5083}" srcOrd="2" destOrd="0" presId="urn:microsoft.com/office/officeart/2008/layout/LinedList"/>
    <dgm:cxn modelId="{7DD6852A-5766-4F41-B3AD-AF0BE2D4B296}" type="presParOf" srcId="{0771CA20-6B5B-424D-AFDE-0840FDBBF01C}" destId="{FEC30304-63D1-4FCD-AD48-879CD3204CE6}" srcOrd="3" destOrd="0" presId="urn:microsoft.com/office/officeart/2008/layout/LinedList"/>
    <dgm:cxn modelId="{2D599701-CEA3-4E6B-B43F-5931D6F08FDF}" type="presParOf" srcId="{FEC30304-63D1-4FCD-AD48-879CD3204CE6}" destId="{F8703093-05F4-4688-AA91-C77A5ACBB0D1}" srcOrd="0" destOrd="0" presId="urn:microsoft.com/office/officeart/2008/layout/LinedList"/>
    <dgm:cxn modelId="{FAC7EE61-39FB-4F3D-BEDB-EB51AD799C9E}" type="presParOf" srcId="{FEC30304-63D1-4FCD-AD48-879CD3204CE6}" destId="{03C25293-F365-4D49-B3E5-75851DA3F839}" srcOrd="1" destOrd="0" presId="urn:microsoft.com/office/officeart/2008/layout/LinedList"/>
    <dgm:cxn modelId="{F5BF9FE8-F6D3-40FF-978F-309B97DE5D22}" type="presParOf" srcId="{0771CA20-6B5B-424D-AFDE-0840FDBBF01C}" destId="{BB951D20-2A1C-4F3D-ADB6-C526FD37EE1A}" srcOrd="4" destOrd="0" presId="urn:microsoft.com/office/officeart/2008/layout/LinedList"/>
    <dgm:cxn modelId="{3AE59122-E0BF-4B83-A51D-FA68096258CE}" type="presParOf" srcId="{0771CA20-6B5B-424D-AFDE-0840FDBBF01C}" destId="{8377BC45-46B6-4311-8979-59D1CA01ED98}" srcOrd="5" destOrd="0" presId="urn:microsoft.com/office/officeart/2008/layout/LinedList"/>
    <dgm:cxn modelId="{4E23F256-567B-4434-BCD2-4BAB6BD93878}" type="presParOf" srcId="{8377BC45-46B6-4311-8979-59D1CA01ED98}" destId="{914F25CB-CA51-48B6-8EC2-93BAD9254E27}" srcOrd="0" destOrd="0" presId="urn:microsoft.com/office/officeart/2008/layout/LinedList"/>
    <dgm:cxn modelId="{82C6E01C-572C-414C-83CF-60061F2F93AC}" type="presParOf" srcId="{8377BC45-46B6-4311-8979-59D1CA01ED98}" destId="{F7C440E2-9801-418A-96B0-6727C9408584}" srcOrd="1" destOrd="0" presId="urn:microsoft.com/office/officeart/2008/layout/LinedList"/>
    <dgm:cxn modelId="{CC73DD14-6FC9-49C1-89CC-5B235C7C4075}" type="presParOf" srcId="{0771CA20-6B5B-424D-AFDE-0840FDBBF01C}" destId="{5F254FA1-2140-4B11-AB33-5652D596B17F}" srcOrd="6" destOrd="0" presId="urn:microsoft.com/office/officeart/2008/layout/LinedList"/>
    <dgm:cxn modelId="{BD40D39A-4238-4F36-86C4-89A5BA3571F6}" type="presParOf" srcId="{0771CA20-6B5B-424D-AFDE-0840FDBBF01C}" destId="{E06EC027-25EF-4FC5-8413-3B4F149B5425}" srcOrd="7" destOrd="0" presId="urn:microsoft.com/office/officeart/2008/layout/LinedList"/>
    <dgm:cxn modelId="{87932544-C0DD-4C04-BB69-27DFE9F95CB7}" type="presParOf" srcId="{E06EC027-25EF-4FC5-8413-3B4F149B5425}" destId="{7D004A88-D18F-4386-AB78-B73F2E7A820A}" srcOrd="0" destOrd="0" presId="urn:microsoft.com/office/officeart/2008/layout/LinedList"/>
    <dgm:cxn modelId="{BD45F8C8-5E0D-43E8-8D44-7212228DBD02}" type="presParOf" srcId="{E06EC027-25EF-4FC5-8413-3B4F149B5425}" destId="{7C128DCE-0EF4-40DB-A353-AFC11A0FBE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686C1-D32A-49B4-A0D0-EED078AFE69E}">
      <dsp:nvSpPr>
        <dsp:cNvPr id="0" name=""/>
        <dsp:cNvSpPr/>
      </dsp:nvSpPr>
      <dsp:spPr>
        <a:xfrm>
          <a:off x="0" y="306077"/>
          <a:ext cx="7938792" cy="4961744"/>
        </a:xfrm>
        <a:prstGeom prst="swooshArrow">
          <a:avLst>
            <a:gd name="adj1" fmla="val 25000"/>
            <a:gd name="adj2" fmla="val 25000"/>
          </a:avLst>
        </a:prstGeom>
        <a:solidFill>
          <a:srgbClr val="00B0F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82E347-3849-49FC-B395-B00DA79210BF}">
      <dsp:nvSpPr>
        <dsp:cNvPr id="0" name=""/>
        <dsp:cNvSpPr/>
      </dsp:nvSpPr>
      <dsp:spPr>
        <a:xfrm>
          <a:off x="1008226" y="3730674"/>
          <a:ext cx="206408" cy="206408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8E771-C7C3-4131-82D6-3B13334D42F3}">
      <dsp:nvSpPr>
        <dsp:cNvPr id="0" name=""/>
        <dsp:cNvSpPr/>
      </dsp:nvSpPr>
      <dsp:spPr>
        <a:xfrm>
          <a:off x="1117220" y="4069274"/>
          <a:ext cx="1849738" cy="1433944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72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Plan &amp; Structure</a:t>
          </a:r>
        </a:p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Myriad Pro"/>
            <a:ea typeface="+mn-ea"/>
            <a:cs typeface="+mn-cs"/>
          </a:endParaRPr>
        </a:p>
      </dsp:txBody>
      <dsp:txXfrm>
        <a:off x="1117220" y="4069274"/>
        <a:ext cx="1849738" cy="1433944"/>
      </dsp:txXfrm>
    </dsp:sp>
    <dsp:sp modelId="{C6789054-ED45-4C78-B5EF-AB515ED23924}">
      <dsp:nvSpPr>
        <dsp:cNvPr id="0" name=""/>
        <dsp:cNvSpPr/>
      </dsp:nvSpPr>
      <dsp:spPr>
        <a:xfrm>
          <a:off x="2830179" y="2382072"/>
          <a:ext cx="373123" cy="373123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D1CD1-BBB4-40D5-B140-38C1F510B872}">
      <dsp:nvSpPr>
        <dsp:cNvPr id="0" name=""/>
        <dsp:cNvSpPr/>
      </dsp:nvSpPr>
      <dsp:spPr>
        <a:xfrm>
          <a:off x="3016740" y="2874711"/>
          <a:ext cx="1905310" cy="2699189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710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Research &amp; Write</a:t>
          </a:r>
        </a:p>
      </dsp:txBody>
      <dsp:txXfrm>
        <a:off x="3016740" y="2874711"/>
        <a:ext cx="1905310" cy="2699189"/>
      </dsp:txXfrm>
    </dsp:sp>
    <dsp:sp modelId="{02C71DC0-1972-47F7-A6D2-CF86786B3888}">
      <dsp:nvSpPr>
        <dsp:cNvPr id="0" name=""/>
        <dsp:cNvSpPr/>
      </dsp:nvSpPr>
      <dsp:spPr>
        <a:xfrm>
          <a:off x="5021285" y="1561399"/>
          <a:ext cx="516021" cy="516021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AE97B-1A3F-4864-8D49-AC312BA6C4AF}">
      <dsp:nvSpPr>
        <dsp:cNvPr id="0" name=""/>
        <dsp:cNvSpPr/>
      </dsp:nvSpPr>
      <dsp:spPr>
        <a:xfrm>
          <a:off x="5275905" y="2125488"/>
          <a:ext cx="1905310" cy="3448412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429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Edit &amp; Submit</a:t>
          </a:r>
        </a:p>
      </dsp:txBody>
      <dsp:txXfrm>
        <a:off x="5275905" y="2125488"/>
        <a:ext cx="1905310" cy="34484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0C5E23-04B1-471C-A8AC-0F255BE943B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80B8D-567D-4673-96F1-6AEC5828B2E9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Consider what areas of public services, policing, law, criminology, business you are interested in</a:t>
          </a:r>
          <a:endParaRPr lang="en-US" sz="2700" kern="1200" dirty="0"/>
        </a:p>
      </dsp:txBody>
      <dsp:txXfrm>
        <a:off x="0" y="0"/>
        <a:ext cx="6900512" cy="1384035"/>
      </dsp:txXfrm>
    </dsp:sp>
    <dsp:sp modelId="{BE0F979B-32A5-4A51-90B3-0660E05B5083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03093-05F4-4688-AA91-C77A5ACBB0D1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Follow that interest</a:t>
          </a:r>
          <a:endParaRPr lang="en-US" sz="2700" kern="1200" dirty="0"/>
        </a:p>
      </dsp:txBody>
      <dsp:txXfrm>
        <a:off x="0" y="1384035"/>
        <a:ext cx="6900512" cy="1384035"/>
      </dsp:txXfrm>
    </dsp:sp>
    <dsp:sp modelId="{BB951D20-2A1C-4F3D-ADB6-C526FD37EE1A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F25CB-CA51-48B6-8EC2-93BAD9254E2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Blaze your own trail</a:t>
          </a:r>
          <a:endParaRPr lang="en-US" sz="2700" kern="1200" dirty="0"/>
        </a:p>
      </dsp:txBody>
      <dsp:txXfrm>
        <a:off x="0" y="2768070"/>
        <a:ext cx="6900512" cy="1384035"/>
      </dsp:txXfrm>
    </dsp:sp>
    <dsp:sp modelId="{5F254FA1-2140-4B11-AB33-5652D596B17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04A88-D18F-4386-AB78-B73F2E7A820A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Link </a:t>
          </a:r>
          <a:r>
            <a:rPr lang="en-GB" sz="2700" kern="1200" dirty="0"/>
            <a:t>to a local organisation</a:t>
          </a:r>
          <a:endParaRPr lang="en-US" sz="2700" kern="1200" dirty="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AC313-632B-4F32-BC63-627AECE9A8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6384A5-5F71-4BF4-9C22-FA48562B93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0D4FD-C631-4F00-B720-53EB9F8F2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225EB-285A-4852-8BCA-6F7A5C2C4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09C73-2E49-45CE-966E-105537A2E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5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A2EA-9603-44B3-BE96-AEAEA8F8A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ED431-1769-48F2-88E2-4E4CB7FEF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9865F-845C-46AE-8E04-09BE90605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C34B9-13DE-42BD-A970-630D2817F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21239-7FCC-4883-BECE-AC87653E3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786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704F0-3306-4AA4-B980-8CEF795D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F2E3D-10CE-4DE9-8144-3DCC7954C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1740B-CF01-4E00-A06C-5EBEF6645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931D5-37D7-4CEF-BEFD-6DB4543E0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D8196-98AD-407A-893B-2AFB8FDE8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91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2F061-5957-49F2-83D7-873EE78B9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76704-C9CA-40CA-828E-C51C1F592C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3D388-7BB9-40D2-97BA-6262A656F8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54E24C-F24B-4EA4-8257-34B1F2313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3A3362-70F8-4FB6-8869-67DF48067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B6D40-18E0-40FD-8ED2-868DB1CCE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732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72B03-AECE-46FE-99F6-416F2E3E7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926F3-30F0-4C6D-AB45-D1BA49FE7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0DB9A-8102-41B1-86EB-40783DC207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3AB3F7-0797-4510-8FED-3C7D47957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5B6F9E-AFC4-4E9B-A71C-FD5784677A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DEFD04-040A-4475-AC58-AA72F2973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B176EC-5C4D-4E5E-94D2-8DC447406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6E23F-461E-43E0-9301-F05CA87E1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C96B3-5B1F-4CD3-803D-25ABB3FE6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8A028E-05BC-430F-BEDC-910DB1E92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2A92AF-DA11-4FEE-8FDA-5693F1697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7FEE1-334E-4193-8C04-A706C2DAC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283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901B18-4D65-4E30-9F00-93A3196FE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5FD424-9A12-4193-B4C4-17BAD5769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12AEC-3F7C-46D6-90B6-96EEEA36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577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1A50A-6B4B-41D7-9495-33F53BA98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8002-DFB3-4CD3-9406-FB04438E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A103B1-5D64-4F2F-B271-164F3575F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5F04E6-0A01-4915-BA0A-3D2AFF4B6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185C31-ABA3-4EB0-BAB4-35529488A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EE1AFD-35ED-4F79-8CF3-19F7F4ED1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908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04DF2-6253-42E9-9297-654D16C32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7A9601-E691-40A2-9632-E305558C63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B7DDFF-0A05-412C-9C0B-5A7D82D30F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BCE22-1DB6-4514-92D3-41009E155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1CB18-7B98-44C2-94B8-E743DC994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1FE776-981A-400E-B672-AA2A01DE4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24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9938F-6113-45B7-81AC-26FBD2D0D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BD52B-8989-405F-9734-10E72E83B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35A1B-CFCD-4F18-BDB4-13A659C2C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F530D-D9E0-487F-AD1D-1FBE7321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47360-4DB7-424A-98B8-D2EE88DED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308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291C88-B03C-4B9B-AC3D-A11E4E4183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543188-15CB-4C19-8C85-A94000B163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E731B-9FA6-46A4-9DF0-FCA76E1CA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081C3-CF8D-49CE-BA2E-FE6DE523C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D9305E-1933-448C-BA61-8D4FC9F45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97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70D49D-2E9B-4EFB-B583-0348F3EA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6CCDB-3940-437B-A0E0-3524A6B36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75E44-5482-48B0-BF20-5644252A4E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43932-802B-4360-BF8F-D4DA56F8C15F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52F28-7AE5-4F30-806A-3F6F603CD5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76011-E7B3-4494-98B2-27368FD01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5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mentimeter.com/logi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days.to/7-may/202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mentimeter.com/logi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14F8F4DB-3770-4D22-858F-088E0B0FB6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21095-5FB8-4D53-96BF-3629C9113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Independent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E4D7E1-A5C3-4EE2-BF7D-0C63B60FAC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Getting ready to dive in to the 40-credit module</a:t>
            </a:r>
          </a:p>
        </p:txBody>
      </p:sp>
    </p:spTree>
    <p:extLst>
      <p:ext uri="{BB962C8B-B14F-4D97-AF65-F5344CB8AC3E}">
        <p14:creationId xmlns:p14="http://schemas.microsoft.com/office/powerpoint/2010/main" val="331320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25A5D-5EDE-7EAE-7040-7028EB826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040E7-6180-7501-FE79-4353A28EE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3200" dirty="0"/>
              <a:t>Self-assessment</a:t>
            </a:r>
          </a:p>
          <a:p>
            <a:r>
              <a:rPr lang="en-GB" sz="3200" dirty="0"/>
              <a:t>How you feel</a:t>
            </a:r>
          </a:p>
          <a:p>
            <a:r>
              <a:rPr lang="en-GB" sz="3200" dirty="0"/>
              <a:t>Choices</a:t>
            </a:r>
          </a:p>
          <a:p>
            <a:r>
              <a:rPr lang="en-GB" sz="3200" dirty="0"/>
              <a:t>Process</a:t>
            </a:r>
          </a:p>
          <a:p>
            <a:r>
              <a:rPr lang="en-GB" sz="3200" dirty="0"/>
              <a:t>Topics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FCA16B-7D99-02EC-6D52-0AC1FAC658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586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1823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C29BB-D22D-4B8A-A8C8-23BE7821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6436" y="269432"/>
            <a:ext cx="5023223" cy="1325563"/>
          </a:xfrm>
        </p:spPr>
        <p:txBody>
          <a:bodyPr>
            <a:noAutofit/>
          </a:bodyPr>
          <a:lstStyle/>
          <a:p>
            <a:r>
              <a:rPr lang="en-GB" sz="5400" dirty="0"/>
              <a:t>Self-assessment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17C2A7-C9CD-419E-B519-691EE60A1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843" y="1701463"/>
            <a:ext cx="6136816" cy="4581641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We want you to look yourself openly and honestly in the eye</a:t>
            </a:r>
          </a:p>
          <a:p>
            <a:r>
              <a:rPr lang="en-GB" dirty="0"/>
              <a:t>How did you do last year?</a:t>
            </a:r>
          </a:p>
          <a:p>
            <a:r>
              <a:rPr lang="en-GB" dirty="0"/>
              <a:t>Are you a Harvard Black Belt?</a:t>
            </a:r>
          </a:p>
          <a:p>
            <a:r>
              <a:rPr lang="en-GB" dirty="0"/>
              <a:t>Attendance?</a:t>
            </a:r>
          </a:p>
          <a:p>
            <a:r>
              <a:rPr lang="en-GB" dirty="0"/>
              <a:t>Commitment?</a:t>
            </a:r>
          </a:p>
          <a:p>
            <a:r>
              <a:rPr lang="en-GB" dirty="0"/>
              <a:t>Effort?</a:t>
            </a:r>
          </a:p>
          <a:p>
            <a:r>
              <a:rPr lang="en-GB" dirty="0"/>
              <a:t>Did you meet deadlines?</a:t>
            </a:r>
          </a:p>
          <a:p>
            <a:r>
              <a:rPr lang="en-GB" dirty="0"/>
              <a:t>You know what result you have in mind</a:t>
            </a:r>
          </a:p>
          <a:p>
            <a:r>
              <a:rPr lang="en-GB" dirty="0"/>
              <a:t>You know what you need to do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D05BA6-9687-4E5C-B9AA-10DFB32BB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644F47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AC82685A-BD3A-4230-8D85-804689F67293}" type="slidenum">
              <a:rPr lang="en-GB" sz="1500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3</a:t>
            </a:fld>
            <a:endParaRPr lang="en-GB" sz="15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51BD65-40EF-A01F-5E7C-1DA466CF8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15" y="515757"/>
            <a:ext cx="4600728" cy="306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453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1FC6B42-9101-41AA-A43C-B7950EFF151D}"/>
              </a:ext>
            </a:extLst>
          </p:cNvPr>
          <p:cNvSpPr txBox="1"/>
          <p:nvPr/>
        </p:nvSpPr>
        <p:spPr>
          <a:xfrm>
            <a:off x="1206335" y="6325568"/>
            <a:ext cx="10515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https://www.mentimeter.com/login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EDADBD-5A14-4DCB-BE33-68C928719E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476" y="163100"/>
            <a:ext cx="10515600" cy="596995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30E3FFA-97EC-37FA-F97D-D3971478F3BE}"/>
              </a:ext>
            </a:extLst>
          </p:cNvPr>
          <p:cNvSpPr/>
          <p:nvPr/>
        </p:nvSpPr>
        <p:spPr>
          <a:xfrm>
            <a:off x="7306147" y="280657"/>
            <a:ext cx="932506" cy="23539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84588C-0AB1-F8F0-7869-146EB32C2C1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2438" t="-85770" r="-251837" b="48411"/>
          <a:stretch/>
        </p:blipFill>
        <p:spPr>
          <a:xfrm>
            <a:off x="5627913" y="2471057"/>
            <a:ext cx="1845129" cy="23186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B7CD02-F178-2049-3C18-866CF200FC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1924" y="3953896"/>
            <a:ext cx="1838324" cy="1671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775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7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604BF-4328-45FC-BFC0-338599F0C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At Level 6 you will complete an in-depth piece of work</a:t>
            </a:r>
          </a:p>
        </p:txBody>
      </p:sp>
      <p:sp>
        <p:nvSpPr>
          <p:cNvPr id="8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1EAB1-00A1-4542-B83D-9D40717B0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344849"/>
            <a:ext cx="6950937" cy="3827352"/>
          </a:xfrm>
        </p:spPr>
        <p:txBody>
          <a:bodyPr anchor="t">
            <a:normAutofit/>
          </a:bodyPr>
          <a:lstStyle/>
          <a:p>
            <a:r>
              <a:rPr lang="en-GB" sz="3200" dirty="0"/>
              <a:t>Independent Project</a:t>
            </a:r>
          </a:p>
          <a:p>
            <a:r>
              <a:rPr lang="en-GB" sz="3200" dirty="0"/>
              <a:t>40 credits</a:t>
            </a:r>
          </a:p>
          <a:p>
            <a:r>
              <a:rPr lang="en-GB" sz="3200" dirty="0"/>
              <a:t>5 modules, not 6</a:t>
            </a:r>
          </a:p>
          <a:p>
            <a:r>
              <a:rPr lang="en-GB" sz="3200" dirty="0"/>
              <a:t>Two semesters – September to May</a:t>
            </a:r>
          </a:p>
          <a:p>
            <a:r>
              <a:rPr lang="en-GB" sz="3200" dirty="0"/>
              <a:t>Deadline 7</a:t>
            </a:r>
            <a:r>
              <a:rPr lang="en-GB" sz="3200" baseline="30000" dirty="0"/>
              <a:t>th</a:t>
            </a:r>
            <a:r>
              <a:rPr lang="en-GB" sz="3200" dirty="0"/>
              <a:t> May 2024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https://days.to/7-may/2024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45A93F-C6F1-46A1-B99A-FE47C69F28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794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242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13B49-26EA-4AD6-8379-727F5D82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 dirty="0"/>
              <a:t>So, nothing to worry about then?</a:t>
            </a:r>
          </a:p>
        </p:txBody>
      </p:sp>
      <p:sp>
        <p:nvSpPr>
          <p:cNvPr id="7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30E0E-BD6F-4944-AC29-A5B3BB44F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5317477" cy="369544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dirty="0"/>
              <a:t>Comments from students who got the module in recent years!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“May is a long way off!”</a:t>
            </a:r>
          </a:p>
          <a:p>
            <a:r>
              <a:rPr lang="en-GB" sz="2400" dirty="0"/>
              <a:t>“I am concentrating on the other modules first.”</a:t>
            </a:r>
          </a:p>
          <a:p>
            <a:r>
              <a:rPr lang="en-GB" sz="2400" dirty="0"/>
              <a:t>“I can easily complete this after Xmas.”</a:t>
            </a:r>
          </a:p>
          <a:p>
            <a:r>
              <a:rPr lang="en-GB" sz="2400" dirty="0"/>
              <a:t>“I didn’t know I had to do it.”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A7E5990-0E3A-438A-833E-D21BCC4ADD6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8412" y="1652605"/>
            <a:ext cx="6008314" cy="336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D4D046-E72A-40AA-8F7A-6A40B99F7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96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DD66A210-5C8D-D9E1-DDAB-D177C3993C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43000"/>
            <a:ext cx="12192000" cy="9144000"/>
          </a:xfrm>
          <a:prstGeom prst="rect">
            <a:avLst/>
          </a:prstGeom>
        </p:spPr>
      </p:pic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1BBA369-D8ED-312A-504A-B2E4F40515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1443783"/>
              </p:ext>
            </p:extLst>
          </p:nvPr>
        </p:nvGraphicFramePr>
        <p:xfrm>
          <a:off x="838200" y="603062"/>
          <a:ext cx="7938792" cy="5573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C0E23AC-4DCF-5541-A46B-9FE48FCE4D85}"/>
              </a:ext>
            </a:extLst>
          </p:cNvPr>
          <p:cNvSpPr txBox="1"/>
          <p:nvPr/>
        </p:nvSpPr>
        <p:spPr>
          <a:xfrm>
            <a:off x="2071153" y="5530632"/>
            <a:ext cx="1618257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B0F0">
                <a:shade val="95000"/>
                <a:satMod val="105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September - October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028FA2-A7E3-4D00-D5A4-5D0981041F15}"/>
              </a:ext>
            </a:extLst>
          </p:cNvPr>
          <p:cNvSpPr txBox="1"/>
          <p:nvPr/>
        </p:nvSpPr>
        <p:spPr>
          <a:xfrm>
            <a:off x="3987074" y="4501795"/>
            <a:ext cx="1641044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B0F0">
                <a:shade val="95000"/>
                <a:satMod val="105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November - March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F7AFB4-1F50-B23C-429E-E9C632CF296C}"/>
              </a:ext>
            </a:extLst>
          </p:cNvPr>
          <p:cNvSpPr txBox="1"/>
          <p:nvPr/>
        </p:nvSpPr>
        <p:spPr>
          <a:xfrm>
            <a:off x="6180193" y="3763131"/>
            <a:ext cx="1804964" cy="1477328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B0F0">
                <a:shade val="95000"/>
                <a:satMod val="105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April – May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Deadline 7</a:t>
            </a:r>
            <a:r>
              <a:rPr kumimoji="0" lang="en-GB" sz="1800" b="0" i="0" u="none" strike="noStrike" kern="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th</a:t>
            </a: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May at 11.59pm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5003EB84-9956-CC46-F2E7-986F00AB1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Process</a:t>
            </a:r>
          </a:p>
        </p:txBody>
      </p:sp>
    </p:spTree>
    <p:extLst>
      <p:ext uri="{BB962C8B-B14F-4D97-AF65-F5344CB8AC3E}">
        <p14:creationId xmlns:p14="http://schemas.microsoft.com/office/powerpoint/2010/main" val="64588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05686C1-D32A-49B4-A0D0-EED078AFE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graphicEl>
                                              <a:dgm id="{505686C1-D32A-49B4-A0D0-EED078AFE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graphicEl>
                                              <a:dgm id="{505686C1-D32A-49B4-A0D0-EED078AFE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482E347-3849-49FC-B395-B00DA7921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graphicEl>
                                              <a:dgm id="{0482E347-3849-49FC-B395-B00DA7921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graphicEl>
                                              <a:dgm id="{0482E347-3849-49FC-B395-B00DA7921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6D8E771-C7C3-4131-82D6-3B13334D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graphicEl>
                                              <a:dgm id="{F6D8E771-C7C3-4131-82D6-3B13334D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graphicEl>
                                              <a:dgm id="{F6D8E771-C7C3-4131-82D6-3B13334D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6789054-ED45-4C78-B5EF-AB515ED239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graphicEl>
                                              <a:dgm id="{C6789054-ED45-4C78-B5EF-AB515ED239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graphicEl>
                                              <a:dgm id="{C6789054-ED45-4C78-B5EF-AB515ED239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55D1CD1-BBB4-40D5-B140-38C1F510B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graphicEl>
                                              <a:dgm id="{D55D1CD1-BBB4-40D5-B140-38C1F510B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graphicEl>
                                              <a:dgm id="{D55D1CD1-BBB4-40D5-B140-38C1F510B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2C71DC0-1972-47F7-A6D2-CF86786B3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graphicEl>
                                              <a:dgm id="{02C71DC0-1972-47F7-A6D2-CF86786B3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graphicEl>
                                              <a:dgm id="{02C71DC0-1972-47F7-A6D2-CF86786B3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02AE97B-1A3F-4864-8D49-AC312BA6C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graphicEl>
                                              <a:dgm id="{702AE97B-1A3F-4864-8D49-AC312BA6C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graphicEl>
                                              <a:dgm id="{702AE97B-1A3F-4864-8D49-AC312BA6C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3E12DA-4E91-470A-B63D-F4A1F2AC3A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97" b="4576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0CAE5B-162E-406A-A29C-15D0C6425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9594" y="199457"/>
            <a:ext cx="6652405" cy="1342754"/>
          </a:xfrm>
        </p:spPr>
        <p:txBody>
          <a:bodyPr>
            <a:noAutofit/>
          </a:bodyPr>
          <a:lstStyle/>
          <a:p>
            <a:pPr algn="ctr"/>
            <a:r>
              <a:rPr lang="en-GB" sz="6000" dirty="0"/>
              <a:t>Two critical decisions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E028F-0393-4721-AF32-8A79887C2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885" y="3429000"/>
            <a:ext cx="5649314" cy="3272476"/>
          </a:xfrm>
        </p:spPr>
        <p:txBody>
          <a:bodyPr anchor="ctr">
            <a:noAutofit/>
          </a:bodyPr>
          <a:lstStyle/>
          <a:p>
            <a:r>
              <a:rPr lang="en-GB" dirty="0"/>
              <a:t>Which </a:t>
            </a:r>
            <a:r>
              <a:rPr lang="en-GB" b="1" dirty="0"/>
              <a:t>output</a:t>
            </a:r>
            <a:r>
              <a:rPr lang="en-GB" dirty="0"/>
              <a:t>: traditional dissertation or practice-based?</a:t>
            </a:r>
          </a:p>
          <a:p>
            <a:r>
              <a:rPr lang="en-GB" dirty="0"/>
              <a:t>Which </a:t>
            </a:r>
            <a:r>
              <a:rPr lang="en-GB" b="1" dirty="0"/>
              <a:t>topic</a:t>
            </a:r>
            <a:r>
              <a:rPr lang="en-GB" dirty="0"/>
              <a:t>?</a:t>
            </a:r>
          </a:p>
          <a:p>
            <a:r>
              <a:rPr lang="en-GB" b="1" dirty="0">
                <a:solidFill>
                  <a:srgbClr val="FF0000"/>
                </a:solidFill>
              </a:rPr>
              <a:t>With this module it is easy to miss the bus and fall behind!</a:t>
            </a:r>
          </a:p>
        </p:txBody>
      </p:sp>
    </p:spTree>
    <p:extLst>
      <p:ext uri="{BB962C8B-B14F-4D97-AF65-F5344CB8AC3E}">
        <p14:creationId xmlns:p14="http://schemas.microsoft.com/office/powerpoint/2010/main" val="147075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45ECE-4BFB-3EF6-4878-E4067CFE3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328" y="2239192"/>
            <a:ext cx="3951083" cy="1325563"/>
          </a:xfrm>
        </p:spPr>
        <p:txBody>
          <a:bodyPr/>
          <a:lstStyle/>
          <a:p>
            <a:r>
              <a:rPr lang="en-GB" sz="6000" dirty="0"/>
              <a:t>Choices</a:t>
            </a:r>
            <a:r>
              <a:rPr lang="en-GB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BEE1FA-1D09-039A-9F6E-DECEEB4E27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933" y="176143"/>
            <a:ext cx="3800829" cy="65057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15BE005-9DB7-8357-0B3F-793CAE0832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992" y="176144"/>
            <a:ext cx="3812487" cy="650571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503C29E-73CC-6EBB-77D5-86A9BE0B7561}"/>
              </a:ext>
            </a:extLst>
          </p:cNvPr>
          <p:cNvSpPr/>
          <p:nvPr/>
        </p:nvSpPr>
        <p:spPr>
          <a:xfrm>
            <a:off x="3163650" y="3915171"/>
            <a:ext cx="3800829" cy="2766685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690A9A-0110-DB94-35B2-B4BA187B3BED}"/>
              </a:ext>
            </a:extLst>
          </p:cNvPr>
          <p:cNvSpPr/>
          <p:nvPr/>
        </p:nvSpPr>
        <p:spPr>
          <a:xfrm>
            <a:off x="3151992" y="176143"/>
            <a:ext cx="3800829" cy="3739028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DEE640-168B-9840-E570-BC0BB070F659}"/>
              </a:ext>
            </a:extLst>
          </p:cNvPr>
          <p:cNvSpPr/>
          <p:nvPr/>
        </p:nvSpPr>
        <p:spPr>
          <a:xfrm>
            <a:off x="7694728" y="3915171"/>
            <a:ext cx="3800829" cy="2766684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91B13B-1608-D5E1-8209-EBC999307C42}"/>
              </a:ext>
            </a:extLst>
          </p:cNvPr>
          <p:cNvSpPr/>
          <p:nvPr/>
        </p:nvSpPr>
        <p:spPr>
          <a:xfrm>
            <a:off x="7674932" y="176143"/>
            <a:ext cx="3800829" cy="3739028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01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2E2BC7-8FA5-417F-AF55-62BBD817B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Entirely your decision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73C193-8747-4B54-98BE-A0B4597478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18249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1471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80C5E23-04B1-471C-A8AC-0F255BE94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F80C5E23-04B1-471C-A8AC-0F255BE94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F80C5E23-04B1-471C-A8AC-0F255BE94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C80B8D-567D-4673-96F1-6AEC5828B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0DC80B8D-567D-4673-96F1-6AEC5828B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0DC80B8D-567D-4673-96F1-6AEC5828B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0F979B-32A5-4A51-90B3-0660E05B5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BE0F979B-32A5-4A51-90B3-0660E05B5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BE0F979B-32A5-4A51-90B3-0660E05B5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8703093-05F4-4688-AA91-C77A5ACBB0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F8703093-05F4-4688-AA91-C77A5ACBB0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F8703093-05F4-4688-AA91-C77A5ACBB0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951D20-2A1C-4F3D-ADB6-C526FD37E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BB951D20-2A1C-4F3D-ADB6-C526FD37E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BB951D20-2A1C-4F3D-ADB6-C526FD37EE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14F25CB-CA51-48B6-8EC2-93BAD9254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914F25CB-CA51-48B6-8EC2-93BAD9254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914F25CB-CA51-48B6-8EC2-93BAD9254E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254FA1-2140-4B11-AB33-5652D596B1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5F254FA1-2140-4B11-AB33-5652D596B1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5F254FA1-2140-4B11-AB33-5652D596B1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004A88-D18F-4386-AB78-B73F2E7A82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graphicEl>
                                              <a:dgm id="{7D004A88-D18F-4386-AB78-B73F2E7A82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graphicEl>
                                              <a:dgm id="{7D004A88-D18F-4386-AB78-B73F2E7A82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BEC11-B4E2-4B96-AF32-65BA0F1CB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topics from DPP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67FF3-A695-4231-822B-8FDBCC1D2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1010900" cy="448627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How can Welsh Police Forces support the </a:t>
            </a:r>
            <a:r>
              <a:rPr lang="en-GB" b="1" dirty="0"/>
              <a:t>Early Intervention </a:t>
            </a:r>
            <a:r>
              <a:rPr lang="en-GB" dirty="0"/>
              <a:t>agenda? (with a focus on the </a:t>
            </a:r>
            <a:r>
              <a:rPr lang="en-GB" b="1" dirty="0"/>
              <a:t>Wellbeing of Future Generations Act 2015 </a:t>
            </a:r>
            <a:r>
              <a:rPr lang="en-GB" dirty="0"/>
              <a:t>(Wales))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</a:t>
            </a:r>
            <a:r>
              <a:rPr lang="en-GB" b="1" dirty="0"/>
              <a:t>cost of violence </a:t>
            </a:r>
            <a:r>
              <a:rPr lang="en-GB" dirty="0"/>
              <a:t>to health services in the Dyfed-Powys Police footprint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</a:t>
            </a:r>
            <a:r>
              <a:rPr lang="en-GB" b="1" dirty="0"/>
              <a:t>cost of violence </a:t>
            </a:r>
            <a:r>
              <a:rPr lang="en-GB" dirty="0"/>
              <a:t>to businesses through lost output in the Dyfed-Powys Police footprint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Understanding the relationship between </a:t>
            </a:r>
            <a:r>
              <a:rPr lang="en-GB" b="1" dirty="0"/>
              <a:t>knife crime and deprivation</a:t>
            </a:r>
            <a:r>
              <a:rPr lang="en-GB" dirty="0"/>
              <a:t>; how can the narrative be challenged?</a:t>
            </a:r>
          </a:p>
        </p:txBody>
      </p:sp>
    </p:spTree>
    <p:extLst>
      <p:ext uri="{BB962C8B-B14F-4D97-AF65-F5344CB8AC3E}">
        <p14:creationId xmlns:p14="http://schemas.microsoft.com/office/powerpoint/2010/main" val="28209543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BEC11-B4E2-4B96-AF32-65BA0F1CB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topics from DPP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67FF3-A695-4231-822B-8FDBCC1D2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6661"/>
            <a:ext cx="4668755" cy="471030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en-GB" dirty="0"/>
              <a:t>The correlation between </a:t>
            </a:r>
            <a:r>
              <a:rPr lang="en-GB" b="1" dirty="0"/>
              <a:t>serious offenders and ACEs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The </a:t>
            </a:r>
            <a:r>
              <a:rPr lang="en-GB" b="1" dirty="0"/>
              <a:t>journey of a serious offender </a:t>
            </a:r>
            <a:r>
              <a:rPr lang="en-GB" dirty="0"/>
              <a:t>(potentially sensitive if we develop case studies)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How can police and partners better </a:t>
            </a:r>
            <a:r>
              <a:rPr lang="en-GB" b="1" dirty="0"/>
              <a:t>identify marginalised communities </a:t>
            </a:r>
            <a:r>
              <a:rPr lang="en-GB" dirty="0"/>
              <a:t>to engage with in relation to </a:t>
            </a:r>
            <a:r>
              <a:rPr lang="en-GB" b="1" dirty="0"/>
              <a:t>SOC and exploitation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363921-6070-4E9D-9F47-15450EE6FD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248" y="126748"/>
            <a:ext cx="2329976" cy="32871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DB8D040-F540-EBF5-3F83-B35277F4B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7875" y="167392"/>
            <a:ext cx="2436674" cy="3261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633F3E-46C5-6081-0388-9AF6FA2DD3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439655">
            <a:off x="5723269" y="2996697"/>
            <a:ext cx="2412377" cy="33204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39A14DA-3365-D800-0274-CD9884F4C8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6668" y="3592059"/>
            <a:ext cx="4292781" cy="30985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0775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14E63-B9DD-4140-8A97-45366119C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AC005F-ACDD-869D-2854-EC92952C2F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942" y="271604"/>
            <a:ext cx="4473035" cy="63374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BCDC88-D0D4-E05C-4699-66979AE52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6306" y="757491"/>
            <a:ext cx="6205483" cy="52283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0FAAF7D-4433-B97D-20B0-C1145E5B9D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3885">
            <a:off x="5727086" y="2953286"/>
            <a:ext cx="6025653" cy="33894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AE7BC18-D2A0-DC6F-E790-FEE61A0148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87711">
            <a:off x="262677" y="3440317"/>
            <a:ext cx="5294439" cy="29427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F069A73-D94A-A735-00AA-633608C327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3331" y="493795"/>
            <a:ext cx="2331239" cy="3178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18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378863-3EE5-ECB6-BD37-6B4187546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5165" y="821281"/>
            <a:ext cx="4127737" cy="55232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16BC1E0-58B7-4E1D-BCF1-41AF65BF8E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25101"/>
            <a:ext cx="4153184" cy="611561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E1164B0-95B5-4FA9-E738-12A6E977FB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4085" y="809644"/>
            <a:ext cx="3912306" cy="55232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02262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14E63-B9DD-4140-8A97-45366119C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5C68683-F829-4CE1-BCE5-A5120E254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5" y="257117"/>
            <a:ext cx="2729218" cy="38694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18DD7D-4C45-B0CC-B558-9DE1701CB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7418" y="71488"/>
            <a:ext cx="6049290" cy="38694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57A4EC-AC9D-8D74-E8A8-D40DF51B7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1511" y="3700539"/>
            <a:ext cx="6476329" cy="30859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DC676F-7632-4C1B-81FE-A7D6CBB56A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85767">
            <a:off x="582205" y="2883271"/>
            <a:ext cx="2496237" cy="36096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102F142-0A79-4B33-BA1F-EA2C574479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9414495" y="1952527"/>
            <a:ext cx="2491703" cy="35243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20E9845-F79E-FD98-3E76-24603EE32B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3873" y="2620639"/>
            <a:ext cx="5828848" cy="37589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0988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01BB3CF-E39D-4B5D-A1B9-3049E711D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Past dissertations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5D00BB-A3FA-4596-9D5E-E949FF9A73B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Youth crime in Swansea</a:t>
            </a:r>
          </a:p>
          <a:p>
            <a:r>
              <a:rPr lang="en-GB" dirty="0"/>
              <a:t>Effectiveness of drug misuse strategies in Swansea</a:t>
            </a:r>
          </a:p>
          <a:p>
            <a:r>
              <a:rPr lang="en-GB" dirty="0"/>
              <a:t>Impacts of social media on policing</a:t>
            </a:r>
          </a:p>
          <a:p>
            <a:r>
              <a:rPr lang="en-GB" dirty="0"/>
              <a:t>Variations of crime figures between communities</a:t>
            </a:r>
          </a:p>
          <a:p>
            <a:r>
              <a:rPr lang="en-GB" dirty="0"/>
              <a:t>Mental health support at HMP Swansea and HMP parc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EDCB2C-778F-4FED-8336-7CE49D6712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Alcohol consumption and Covid-19</a:t>
            </a:r>
          </a:p>
          <a:p>
            <a:r>
              <a:rPr lang="en-GB" dirty="0"/>
              <a:t>Support services at Hywel </a:t>
            </a:r>
            <a:r>
              <a:rPr lang="en-GB" dirty="0" err="1"/>
              <a:t>Dda</a:t>
            </a:r>
            <a:r>
              <a:rPr lang="en-GB" dirty="0"/>
              <a:t> health Board</a:t>
            </a:r>
          </a:p>
          <a:p>
            <a:r>
              <a:rPr lang="en-GB" dirty="0"/>
              <a:t>Mental Health issues: are the police the correct service?</a:t>
            </a:r>
          </a:p>
          <a:p>
            <a:r>
              <a:rPr lang="en-GB" dirty="0"/>
              <a:t>Cyber bullying and support services at UWTSD</a:t>
            </a:r>
          </a:p>
          <a:p>
            <a:r>
              <a:rPr lang="en-GB" dirty="0"/>
              <a:t>Hate crime in England and Wales</a:t>
            </a:r>
          </a:p>
        </p:txBody>
      </p:sp>
    </p:spTree>
    <p:extLst>
      <p:ext uri="{BB962C8B-B14F-4D97-AF65-F5344CB8AC3E}">
        <p14:creationId xmlns:p14="http://schemas.microsoft.com/office/powerpoint/2010/main" val="448672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C7AB6-D3F1-4858-8C4B-14F334719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Past dissertations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5152E-951B-46B8-AE45-8E8C0F530D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 investigation into the perception of stalking amongst students</a:t>
            </a:r>
          </a:p>
          <a:p>
            <a:r>
              <a:rPr lang="en-GB" dirty="0"/>
              <a:t>Male students’ attitudes to mental health</a:t>
            </a:r>
          </a:p>
          <a:p>
            <a:r>
              <a:rPr lang="en-GB" dirty="0"/>
              <a:t>Families and parental alienation (fathers)</a:t>
            </a:r>
          </a:p>
          <a:p>
            <a:r>
              <a:rPr lang="en-GB" dirty="0"/>
              <a:t>Increases domestic abuse and health support</a:t>
            </a:r>
          </a:p>
          <a:p>
            <a:r>
              <a:rPr lang="en-GB" dirty="0"/>
              <a:t>Stop and Search: public perceptions in 2021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95DBAD-64A9-4A24-903E-8B78CF3328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Mental health and male police officers</a:t>
            </a:r>
          </a:p>
          <a:p>
            <a:r>
              <a:rPr lang="en-GB" dirty="0"/>
              <a:t>Swansea High Street: perceptions, issues and solutions</a:t>
            </a:r>
          </a:p>
          <a:p>
            <a:r>
              <a:rPr lang="en-GB" dirty="0"/>
              <a:t>Are students vulnerable to radicalisation</a:t>
            </a:r>
          </a:p>
          <a:p>
            <a:r>
              <a:rPr lang="en-GB" dirty="0"/>
              <a:t>Covid-19 a pandemic of misinformation</a:t>
            </a:r>
          </a:p>
          <a:p>
            <a:r>
              <a:rPr lang="en-GB" dirty="0"/>
              <a:t>Police perspectives of the direct-entry detective programme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85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1FAEF-3C14-C6F9-F56D-F5213A855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Choose 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AB494-558E-40CA-E3C1-8BDE754D8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Are you interested in a </a:t>
            </a:r>
            <a:r>
              <a:rPr lang="en-GB" b="1" dirty="0">
                <a:solidFill>
                  <a:schemeClr val="bg1"/>
                </a:solidFill>
              </a:rPr>
              <a:t>traditional dissertation (more theory), </a:t>
            </a:r>
            <a:r>
              <a:rPr lang="en-GB" dirty="0">
                <a:solidFill>
                  <a:schemeClr val="bg1"/>
                </a:solidFill>
              </a:rPr>
              <a:t>or in the </a:t>
            </a:r>
            <a:r>
              <a:rPr lang="en-GB" b="1" dirty="0">
                <a:solidFill>
                  <a:schemeClr val="bg1"/>
                </a:solidFill>
              </a:rPr>
              <a:t>practice-based approach </a:t>
            </a:r>
            <a:r>
              <a:rPr lang="en-GB" dirty="0">
                <a:solidFill>
                  <a:schemeClr val="bg1"/>
                </a:solidFill>
              </a:rPr>
              <a:t>(existing organisation links)?</a:t>
            </a:r>
          </a:p>
          <a:p>
            <a:r>
              <a:rPr lang="en-GB" dirty="0">
                <a:solidFill>
                  <a:schemeClr val="bg1"/>
                </a:solidFill>
              </a:rPr>
              <a:t>Which </a:t>
            </a:r>
            <a:r>
              <a:rPr lang="en-GB" b="1" dirty="0">
                <a:solidFill>
                  <a:schemeClr val="bg1"/>
                </a:solidFill>
              </a:rPr>
              <a:t>topic</a:t>
            </a:r>
            <a:r>
              <a:rPr lang="en-GB" dirty="0">
                <a:solidFill>
                  <a:schemeClr val="bg1"/>
                </a:solidFill>
              </a:rPr>
              <a:t> are you most interested in?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With no existing organisation link, you will have to go for the dissertation</a:t>
            </a:r>
          </a:p>
          <a:p>
            <a:r>
              <a:rPr lang="en-GB" dirty="0">
                <a:solidFill>
                  <a:schemeClr val="bg1"/>
                </a:solidFill>
              </a:rPr>
              <a:t>For the topic, follow your interests: which areas of study so far have snagged your interest?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472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1FC6B42-9101-41AA-A43C-B7950EFF151D}"/>
              </a:ext>
            </a:extLst>
          </p:cNvPr>
          <p:cNvSpPr txBox="1"/>
          <p:nvPr/>
        </p:nvSpPr>
        <p:spPr>
          <a:xfrm>
            <a:off x="1206335" y="6325568"/>
            <a:ext cx="10515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https://www.mentimeter.com/login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EDADBD-5A14-4DCB-BE33-68C928719E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476" y="163100"/>
            <a:ext cx="10515600" cy="596995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30E3FFA-97EC-37FA-F97D-D3971478F3BE}"/>
              </a:ext>
            </a:extLst>
          </p:cNvPr>
          <p:cNvSpPr/>
          <p:nvPr/>
        </p:nvSpPr>
        <p:spPr>
          <a:xfrm>
            <a:off x="7306147" y="280657"/>
            <a:ext cx="932506" cy="23539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E8B6AD-5FA2-E48C-EBE4-C96D636804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732" y="3695020"/>
            <a:ext cx="2077749" cy="188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2475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82337B-29BD-07D2-3930-CE7901370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651" y="1671783"/>
            <a:ext cx="3298698" cy="3238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442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595</Words>
  <Application>Microsoft Office PowerPoint</Application>
  <PresentationFormat>Widescreen</PresentationFormat>
  <Paragraphs>92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Calibri</vt:lpstr>
      <vt:lpstr>Calibri Light</vt:lpstr>
      <vt:lpstr>Office Theme</vt:lpstr>
      <vt:lpstr>Independent Project</vt:lpstr>
      <vt:lpstr>Aims</vt:lpstr>
      <vt:lpstr>Self-assessment</vt:lpstr>
      <vt:lpstr>PowerPoint Presentation</vt:lpstr>
      <vt:lpstr>At Level 6 you will complete an in-depth piece of work</vt:lpstr>
      <vt:lpstr>So, nothing to worry about then?</vt:lpstr>
      <vt:lpstr>Process</vt:lpstr>
      <vt:lpstr>Two critical decisions</vt:lpstr>
      <vt:lpstr>Choices </vt:lpstr>
      <vt:lpstr>Entirely your decision</vt:lpstr>
      <vt:lpstr>Example: topics from DPP</vt:lpstr>
      <vt:lpstr>Example: topics from DPP</vt:lpstr>
      <vt:lpstr>PowerPoint Presentation</vt:lpstr>
      <vt:lpstr>PowerPoint Presentation</vt:lpstr>
      <vt:lpstr>PowerPoint Presentation</vt:lpstr>
      <vt:lpstr>Past dissertations</vt:lpstr>
      <vt:lpstr>Past dissertations</vt:lpstr>
      <vt:lpstr>Choose now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Mike Durke</dc:creator>
  <cp:lastModifiedBy>Laura Knight</cp:lastModifiedBy>
  <cp:revision>23</cp:revision>
  <dcterms:created xsi:type="dcterms:W3CDTF">2021-09-15T09:32:52Z</dcterms:created>
  <dcterms:modified xsi:type="dcterms:W3CDTF">2023-09-22T14:25:12Z</dcterms:modified>
</cp:coreProperties>
</file>