
<file path=[Content_Types].xml><?xml version="1.0" encoding="utf-8"?>
<Types xmlns="http://schemas.openxmlformats.org/package/2006/content-types">
  <Default Extension="png" ContentType="image/png"/>
  <Default Extension="emf" ContentType="image/x-emf"/>
  <Default Extension="jpeg" ContentType="image/jpeg"/>
  <Default Extension="rels" ContentType="application/vnd.openxmlformats-package.relationships+xml"/>
  <Default Extension="xml" ContentType="application/xml"/>
  <Default Extension="gif" ContentType="image/gif"/>
  <Default Extension="vml" ContentType="application/vnd.openxmlformats-officedocument.vmlDrawin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7" r:id="rId1"/>
  </p:sldMasterIdLst>
  <p:notesMasterIdLst>
    <p:notesMasterId r:id="rId30"/>
  </p:notesMasterIdLst>
  <p:sldIdLst>
    <p:sldId id="256" r:id="rId2"/>
    <p:sldId id="258" r:id="rId3"/>
    <p:sldId id="260" r:id="rId4"/>
    <p:sldId id="264" r:id="rId5"/>
    <p:sldId id="338" r:id="rId6"/>
    <p:sldId id="348" r:id="rId7"/>
    <p:sldId id="350" r:id="rId8"/>
    <p:sldId id="269" r:id="rId9"/>
    <p:sldId id="270" r:id="rId10"/>
    <p:sldId id="271" r:id="rId11"/>
    <p:sldId id="272" r:id="rId12"/>
    <p:sldId id="345" r:id="rId13"/>
    <p:sldId id="273" r:id="rId14"/>
    <p:sldId id="275" r:id="rId15"/>
    <p:sldId id="277" r:id="rId16"/>
    <p:sldId id="278" r:id="rId17"/>
    <p:sldId id="326" r:id="rId18"/>
    <p:sldId id="329" r:id="rId19"/>
    <p:sldId id="330" r:id="rId20"/>
    <p:sldId id="340" r:id="rId21"/>
    <p:sldId id="339" r:id="rId22"/>
    <p:sldId id="341" r:id="rId23"/>
    <p:sldId id="342" r:id="rId24"/>
    <p:sldId id="335" r:id="rId25"/>
    <p:sldId id="343" r:id="rId26"/>
    <p:sldId id="344" r:id="rId27"/>
    <p:sldId id="291" r:id="rId28"/>
    <p:sldId id="292" r:id="rId29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 snapToObjects="1"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notesMaster" Target="notesMasters/notesMaster1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4.emf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35509FB-BA91-404F-94CB-C9221A92D679}" type="datetimeFigureOut">
              <a:rPr lang="en-US" smtClean="0"/>
              <a:t>2/8/2017</a:t>
            </a:fld>
            <a:endParaRPr lang="en-US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95811D9-5669-E145-82F8-CC957548AE11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4905549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A179BB7-A68E-CF4C-8007-CD22B46E55FF}" type="slidenum">
              <a:rPr lang="en-US" smtClean="0"/>
              <a:pPr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80143567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A179BB7-A68E-CF4C-8007-CD22B46E55FF}" type="slidenum">
              <a:rPr lang="en-US" smtClean="0"/>
              <a:pPr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43430134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A179BB7-A68E-CF4C-8007-CD22B46E55FF}" type="slidenum">
              <a:rPr lang="en-US" smtClean="0"/>
              <a:pPr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79725960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olienbildplatzhalt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izenplatzhalt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Foliennummernplatzhalt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A179BB7-A68E-CF4C-8007-CD22B46E55FF}" type="slidenum">
              <a:rPr lang="en-US" smtClean="0"/>
              <a:pPr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58538447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A179BB7-A68E-CF4C-8007-CD22B46E55FF}" type="slidenum">
              <a:rPr lang="en-US" smtClean="0"/>
              <a:pPr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79725960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olienbildplatzhalt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izenplatzhalt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b="1" dirty="0"/>
          </a:p>
        </p:txBody>
      </p:sp>
      <p:sp>
        <p:nvSpPr>
          <p:cNvPr id="4" name="Foliennummernplatzhalt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A179BB7-A68E-CF4C-8007-CD22B46E55FF}" type="slidenum">
              <a:rPr lang="en-US" smtClean="0"/>
              <a:pPr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58538447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olienbildplatzhalt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izenplatzhalt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b="1" dirty="0"/>
          </a:p>
        </p:txBody>
      </p:sp>
      <p:sp>
        <p:nvSpPr>
          <p:cNvPr id="4" name="Foliennummernplatzhalt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A179BB7-A68E-CF4C-8007-CD22B46E55FF}" type="slidenum">
              <a:rPr lang="en-US" smtClean="0"/>
              <a:pPr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58538447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olienbildplatzhalt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izenplatzhalt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Foliennummernplatzhalt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A179BB7-A68E-CF4C-8007-CD22B46E55FF}" type="slidenum">
              <a:rPr lang="en-US" smtClean="0"/>
              <a:pPr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58538447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olienbildplatzhalt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izenplatzhalt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457200" lvl="1" indent="0">
              <a:buFont typeface="Arial" panose="020B0604020202020204" pitchFamily="34" charset="0"/>
              <a:buNone/>
            </a:pPr>
            <a:endParaRPr lang="nl-NL" b="0" baseline="0" dirty="0" smtClean="0"/>
          </a:p>
        </p:txBody>
      </p:sp>
      <p:sp>
        <p:nvSpPr>
          <p:cNvPr id="4" name="Foliennummernplatzhalt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A179BB7-A68E-CF4C-8007-CD22B46E55FF}" type="slidenum">
              <a:rPr lang="en-US" smtClean="0"/>
              <a:pPr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27231287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olienbildplatzhalt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izenplatzhalt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457200" lvl="1" indent="0">
              <a:buFont typeface="Arial" panose="020B0604020202020204" pitchFamily="34" charset="0"/>
              <a:buNone/>
            </a:pPr>
            <a:endParaRPr lang="nl-NL" b="0" baseline="0" dirty="0" smtClean="0"/>
          </a:p>
        </p:txBody>
      </p:sp>
      <p:sp>
        <p:nvSpPr>
          <p:cNvPr id="4" name="Foliennummernplatzhalt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A179BB7-A68E-CF4C-8007-CD22B46E55FF}" type="slidenum">
              <a:rPr lang="en-US" smtClean="0"/>
              <a:pPr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27231287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olienbildplatzhalt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izenplatzhalt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457200" lvl="1" indent="0">
              <a:buFont typeface="Arial" panose="020B0604020202020204" pitchFamily="34" charset="0"/>
              <a:buNone/>
            </a:pPr>
            <a:endParaRPr lang="nl-NL" b="0" baseline="0" dirty="0" smtClean="0"/>
          </a:p>
        </p:txBody>
      </p:sp>
      <p:sp>
        <p:nvSpPr>
          <p:cNvPr id="4" name="Foliennummernplatzhalt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A179BB7-A68E-CF4C-8007-CD22B46E55FF}" type="slidenum">
              <a:rPr lang="en-US" smtClean="0"/>
              <a:pPr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27231287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228600" indent="-228600">
              <a:buAutoNum type="arabicParenR"/>
            </a:pP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A179BB7-A68E-CF4C-8007-CD22B46E55FF}" type="slidenum">
              <a:rPr lang="en-US" smtClean="0"/>
              <a:pPr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32768286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nl-NL" b="0" baseline="0" dirty="0" smtClean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A179BB7-A68E-CF4C-8007-CD22B46E55FF}" type="slidenum">
              <a:rPr lang="en-US" smtClean="0">
                <a:solidFill>
                  <a:prstClr val="black"/>
                </a:solidFill>
              </a:rPr>
              <a:pPr/>
              <a:t>24</a:t>
            </a:fld>
            <a:endParaRPr lang="en-US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74116125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olienbildplatzhalt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izenplatzhalt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Foliennummernplatzhalt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A179BB7-A68E-CF4C-8007-CD22B46E55FF}" type="slidenum">
              <a:rPr lang="en-US" smtClean="0"/>
              <a:pPr/>
              <a:t>27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58538447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indent="0">
              <a:buFont typeface="+mj-lt"/>
              <a:buNone/>
            </a:pP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A179BB7-A68E-CF4C-8007-CD22B46E55FF}" type="slidenum">
              <a:rPr lang="en-US" smtClean="0"/>
              <a:pPr/>
              <a:t>28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4343013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800600" y="4624668"/>
            <a:ext cx="4038600" cy="933450"/>
          </a:xfrm>
        </p:spPr>
        <p:txBody>
          <a:bodyPr>
            <a:normAutofit/>
          </a:bodyPr>
          <a:lstStyle>
            <a:lvl1pPr>
              <a:defRPr sz="2800"/>
            </a:lvl1pPr>
          </a:lstStyle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800600" y="5562599"/>
            <a:ext cx="4038600" cy="748553"/>
          </a:xfrm>
        </p:spPr>
        <p:txBody>
          <a:bodyPr>
            <a:normAutofit/>
          </a:bodyPr>
          <a:lstStyle>
            <a:lvl1pPr marL="0" indent="0" algn="l">
              <a:spcBef>
                <a:spcPts val="300"/>
              </a:spcBef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 smtClean="0"/>
              <a:t>Click to edit Master subtitle style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4800600" y="6425640"/>
            <a:ext cx="1232647" cy="365125"/>
          </a:xfrm>
        </p:spPr>
        <p:txBody>
          <a:bodyPr/>
          <a:lstStyle>
            <a:lvl1pPr algn="l">
              <a:defRPr/>
            </a:lvl1pPr>
          </a:lstStyle>
          <a:p>
            <a:fld id="{7CE38E4D-051A-41E1-86A4-E56916468FD0}" type="datetimeFigureOut">
              <a:rPr lang="en-US" smtClean="0"/>
              <a:t>2/8/2017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6311153" y="6425640"/>
            <a:ext cx="2617694" cy="365125"/>
          </a:xfrm>
        </p:spPr>
        <p:txBody>
          <a:bodyPr/>
          <a:lstStyle>
            <a:lvl1pPr algn="r">
              <a:defRPr/>
            </a:lvl1pPr>
          </a:lstStyle>
          <a:p>
            <a:endParaRPr lang="en-US" dirty="0"/>
          </a:p>
        </p:txBody>
      </p:sp>
      <p:sp>
        <p:nvSpPr>
          <p:cNvPr id="7" name="Rectangle 6"/>
          <p:cNvSpPr/>
          <p:nvPr/>
        </p:nvSpPr>
        <p:spPr>
          <a:xfrm>
            <a:off x="282575" y="228600"/>
            <a:ext cx="4235450" cy="418795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8" name="Rectangle 7"/>
          <p:cNvSpPr/>
          <p:nvPr/>
        </p:nvSpPr>
        <p:spPr>
          <a:xfrm>
            <a:off x="6802438" y="228600"/>
            <a:ext cx="2057400" cy="2039112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0" name="Rectangle 9"/>
          <p:cNvSpPr/>
          <p:nvPr/>
        </p:nvSpPr>
        <p:spPr>
          <a:xfrm>
            <a:off x="4624388" y="2377440"/>
            <a:ext cx="2057400" cy="2039112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5" name="TextBox 14"/>
          <p:cNvSpPr txBox="1"/>
          <p:nvPr/>
        </p:nvSpPr>
        <p:spPr>
          <a:xfrm>
            <a:off x="424891" y="174812"/>
            <a:ext cx="413309" cy="830997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/>
          <a:p>
            <a:r>
              <a:rPr sz="5400" b="1">
                <a:solidFill>
                  <a:schemeClr val="accent1">
                    <a:lumMod val="60000"/>
                    <a:lumOff val="40000"/>
                  </a:schemeClr>
                </a:solidFill>
              </a:rPr>
              <a:t>+</a:t>
            </a:r>
          </a:p>
        </p:txBody>
      </p:sp>
      <p:sp>
        <p:nvSpPr>
          <p:cNvPr id="11" name="Rectangle 10"/>
          <p:cNvSpPr/>
          <p:nvPr/>
        </p:nvSpPr>
        <p:spPr>
          <a:xfrm>
            <a:off x="4624388" y="228600"/>
            <a:ext cx="2057400" cy="2039112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2" name="Rectangle 11"/>
          <p:cNvSpPr/>
          <p:nvPr/>
        </p:nvSpPr>
        <p:spPr>
          <a:xfrm>
            <a:off x="6802438" y="2377440"/>
            <a:ext cx="2057400" cy="2039112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8210550" y="282574"/>
            <a:ext cx="642097" cy="16002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E38E4D-051A-41E1-86A4-E56916468FD0}" type="datetimeFigureOut">
              <a:rPr lang="en-US" smtClean="0"/>
              <a:t>2/8/2017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6BB73A-582F-4420-9A14-CB10A2B2E5E8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9" name="TextBox 8"/>
          <p:cNvSpPr txBox="1"/>
          <p:nvPr/>
        </p:nvSpPr>
        <p:spPr>
          <a:xfrm>
            <a:off x="223185" y="228600"/>
            <a:ext cx="260909" cy="553998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/>
          <a:p>
            <a:r>
              <a:rPr sz="3600" b="1">
                <a:solidFill>
                  <a:schemeClr val="accent1">
                    <a:lumMod val="60000"/>
                    <a:lumOff val="40000"/>
                  </a:schemeClr>
                </a:solidFill>
              </a:rPr>
              <a:t>+</a:t>
            </a:r>
          </a:p>
        </p:txBody>
      </p:sp>
      <p:sp>
        <p:nvSpPr>
          <p:cNvPr id="10" name="Rectangle 9"/>
          <p:cNvSpPr/>
          <p:nvPr/>
        </p:nvSpPr>
        <p:spPr>
          <a:xfrm>
            <a:off x="8068235" y="282574"/>
            <a:ext cx="91440" cy="1600200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ontent, Alt.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8166847" y="282574"/>
            <a:ext cx="685800" cy="16002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98474" y="134471"/>
            <a:ext cx="7556313" cy="995082"/>
          </a:xfrm>
        </p:spPr>
        <p:txBody>
          <a:bodyPr anchor="b" anchorCtr="0"/>
          <a:lstStyle/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E38E4D-051A-41E1-86A4-E56916468FD0}" type="datetimeFigureOut">
              <a:rPr lang="en-US" smtClean="0"/>
              <a:t>2/8/2017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6BB73A-582F-4420-9A14-CB10A2B2E5E8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9" name="TextBox 8"/>
          <p:cNvSpPr txBox="1"/>
          <p:nvPr/>
        </p:nvSpPr>
        <p:spPr>
          <a:xfrm>
            <a:off x="223185" y="228600"/>
            <a:ext cx="260909" cy="553998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/>
          <a:p>
            <a:r>
              <a:rPr sz="3600" b="1">
                <a:solidFill>
                  <a:schemeClr val="accent1">
                    <a:lumMod val="60000"/>
                    <a:lumOff val="40000"/>
                  </a:schemeClr>
                </a:solidFill>
              </a:rPr>
              <a:t>+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2"/>
          </p:nvPr>
        </p:nvSpPr>
        <p:spPr>
          <a:xfrm>
            <a:off x="498518" y="1129553"/>
            <a:ext cx="7558960" cy="774700"/>
          </a:xfrm>
        </p:spPr>
        <p:txBody>
          <a:bodyPr vert="horz" lIns="91440" tIns="45720" rIns="91440" bIns="45720" rtlCol="0" anchor="t" anchorCtr="0">
            <a:noAutofit/>
          </a:bodyPr>
          <a:lstStyle>
            <a:lvl1pPr marL="0" indent="0">
              <a:buNone/>
              <a:defRPr kumimoji="0" sz="2400" b="0" i="0" u="none" strike="noStrike" kern="1200" cap="none" spc="0" normalizeH="0" baseline="0">
                <a:ln>
                  <a:noFill/>
                </a:ln>
                <a:solidFill>
                  <a:schemeClr val="accent3"/>
                </a:solidFill>
                <a:effectLst/>
                <a:uLnTx/>
                <a:uFillTx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mtClean="0"/>
              <a:t>Click to edit Master text styles</a:t>
            </a:r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Slide with 2 Picture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800600" y="4624668"/>
            <a:ext cx="4038600" cy="933450"/>
          </a:xfrm>
        </p:spPr>
        <p:txBody>
          <a:bodyPr>
            <a:normAutofit/>
          </a:bodyPr>
          <a:lstStyle>
            <a:lvl1pPr>
              <a:defRPr sz="2800"/>
            </a:lvl1pPr>
          </a:lstStyle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800600" y="5562599"/>
            <a:ext cx="4038600" cy="748553"/>
          </a:xfrm>
        </p:spPr>
        <p:txBody>
          <a:bodyPr>
            <a:normAutofit/>
          </a:bodyPr>
          <a:lstStyle>
            <a:lvl1pPr marL="0" indent="0" algn="l">
              <a:spcBef>
                <a:spcPts val="300"/>
              </a:spcBef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 smtClean="0"/>
              <a:t>Click to edit Master subtitle style</a:t>
            </a:r>
            <a:endParaRPr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4800600" y="6425640"/>
            <a:ext cx="1232647" cy="365125"/>
          </a:xfrm>
        </p:spPr>
        <p:txBody>
          <a:bodyPr/>
          <a:lstStyle>
            <a:lvl1pPr algn="l">
              <a:defRPr/>
            </a:lvl1pPr>
          </a:lstStyle>
          <a:p>
            <a:fld id="{7CE38E4D-051A-41E1-86A4-E56916468FD0}" type="datetimeFigureOut">
              <a:rPr lang="en-US" smtClean="0"/>
              <a:t>2/8/2017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6311153" y="6425640"/>
            <a:ext cx="2617694" cy="365125"/>
          </a:xfrm>
        </p:spPr>
        <p:txBody>
          <a:bodyPr/>
          <a:lstStyle>
            <a:lvl1pPr algn="r">
              <a:defRPr/>
            </a:lvl1pPr>
          </a:lstStyle>
          <a:p>
            <a:endParaRPr lang="en-US" dirty="0"/>
          </a:p>
        </p:txBody>
      </p:sp>
      <p:sp>
        <p:nvSpPr>
          <p:cNvPr id="7" name="Rectangle 6"/>
          <p:cNvSpPr/>
          <p:nvPr/>
        </p:nvSpPr>
        <p:spPr>
          <a:xfrm>
            <a:off x="282575" y="228600"/>
            <a:ext cx="4235450" cy="418795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8" name="Rectangle 7"/>
          <p:cNvSpPr/>
          <p:nvPr/>
        </p:nvSpPr>
        <p:spPr>
          <a:xfrm>
            <a:off x="6802438" y="228600"/>
            <a:ext cx="2057400" cy="2039112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0" name="Rectangle 9"/>
          <p:cNvSpPr/>
          <p:nvPr/>
        </p:nvSpPr>
        <p:spPr>
          <a:xfrm>
            <a:off x="4624388" y="2377440"/>
            <a:ext cx="2057400" cy="2039112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3" name="Picture Placeholder 12"/>
          <p:cNvSpPr>
            <a:spLocks noGrp="1"/>
          </p:cNvSpPr>
          <p:nvPr>
            <p:ph type="pic" sz="quarter" idx="12"/>
          </p:nvPr>
        </p:nvSpPr>
        <p:spPr>
          <a:xfrm>
            <a:off x="4624388" y="228600"/>
            <a:ext cx="2057400" cy="2039112"/>
          </a:xfrm>
        </p:spPr>
        <p:txBody>
          <a:bodyPr/>
          <a:lstStyle>
            <a:lvl1pPr>
              <a:buNone/>
              <a:defRPr/>
            </a:lvl1pPr>
          </a:lstStyle>
          <a:p>
            <a:r>
              <a:rPr lang="en-GB" dirty="0" smtClean="0"/>
              <a:t>Drag picture to placeholder or click icon to add</a:t>
            </a:r>
            <a:endParaRPr/>
          </a:p>
        </p:txBody>
      </p:sp>
      <p:sp>
        <p:nvSpPr>
          <p:cNvPr id="14" name="Picture Placeholder 12"/>
          <p:cNvSpPr>
            <a:spLocks noGrp="1"/>
          </p:cNvSpPr>
          <p:nvPr>
            <p:ph type="pic" sz="quarter" idx="13"/>
          </p:nvPr>
        </p:nvSpPr>
        <p:spPr>
          <a:xfrm>
            <a:off x="6802438" y="2377440"/>
            <a:ext cx="2057400" cy="2039112"/>
          </a:xfrm>
        </p:spPr>
        <p:txBody>
          <a:bodyPr/>
          <a:lstStyle>
            <a:lvl1pPr>
              <a:buNone/>
              <a:defRPr/>
            </a:lvl1pPr>
          </a:lstStyle>
          <a:p>
            <a:r>
              <a:rPr lang="en-GB" dirty="0" smtClean="0"/>
              <a:t>Drag picture to placeholder or click icon to add</a:t>
            </a:r>
            <a:endParaRPr/>
          </a:p>
        </p:txBody>
      </p:sp>
      <p:sp>
        <p:nvSpPr>
          <p:cNvPr id="16" name="Text Placeholder 3"/>
          <p:cNvSpPr>
            <a:spLocks noGrp="1"/>
          </p:cNvSpPr>
          <p:nvPr>
            <p:ph type="body" sz="half" idx="2"/>
          </p:nvPr>
        </p:nvSpPr>
        <p:spPr>
          <a:xfrm>
            <a:off x="857250" y="1779494"/>
            <a:ext cx="3086100" cy="2040905"/>
          </a:xfrm>
        </p:spPr>
        <p:txBody>
          <a:bodyPr lIns="45720" tIns="45720" rIns="45720" anchor="t">
            <a:noAutofit/>
          </a:bodyPr>
          <a:lstStyle>
            <a:lvl1pPr marL="0" indent="0" algn="ctr">
              <a:spcBef>
                <a:spcPts val="600"/>
              </a:spcBef>
              <a:buNone/>
              <a:defRPr sz="4600">
                <a:solidFill>
                  <a:schemeClr val="bg1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en-GB" smtClean="0"/>
              <a:t>Click to edit Master text styles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424891" y="174812"/>
            <a:ext cx="413309" cy="830997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/>
          <a:p>
            <a:r>
              <a:rPr sz="5400" b="1">
                <a:solidFill>
                  <a:schemeClr val="accent1">
                    <a:lumMod val="60000"/>
                    <a:lumOff val="40000"/>
                  </a:schemeClr>
                </a:solidFill>
              </a:rPr>
              <a:t>+</a:t>
            </a:r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658907" y="228600"/>
            <a:ext cx="8200930" cy="634523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286000" y="3124200"/>
            <a:ext cx="5638800" cy="1362075"/>
          </a:xfrm>
        </p:spPr>
        <p:txBody>
          <a:bodyPr anchor="b" anchorCtr="0">
            <a:normAutofit/>
          </a:bodyPr>
          <a:lstStyle>
            <a:lvl1pPr algn="l">
              <a:defRPr sz="3200" b="0" cap="none" baseline="0">
                <a:solidFill>
                  <a:schemeClr val="bg1"/>
                </a:solidFill>
              </a:defRPr>
            </a:lvl1pPr>
          </a:lstStyle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286000" y="4495800"/>
            <a:ext cx="5638800" cy="1500187"/>
          </a:xfrm>
        </p:spPr>
        <p:txBody>
          <a:bodyPr anchor="t" anchorCtr="0">
            <a:normAutofit/>
          </a:bodyPr>
          <a:lstStyle>
            <a:lvl1pPr marL="0" indent="0">
              <a:spcBef>
                <a:spcPts val="300"/>
              </a:spcBef>
              <a:buNone/>
              <a:defRPr sz="1400" cap="none" baseline="0">
                <a:solidFill>
                  <a:schemeClr val="bg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658906" y="6248774"/>
            <a:ext cx="1474694" cy="365125"/>
          </a:xfrm>
        </p:spPr>
        <p:txBody>
          <a:bodyPr/>
          <a:lstStyle>
            <a:lvl1pPr algn="l">
              <a:defRPr>
                <a:solidFill>
                  <a:schemeClr val="bg1"/>
                </a:solidFill>
              </a:defRPr>
            </a:lvl1pPr>
          </a:lstStyle>
          <a:p>
            <a:fld id="{7CE38E4D-051A-41E1-86A4-E56916468FD0}" type="datetimeFigureOut">
              <a:rPr lang="en-US" smtClean="0"/>
              <a:t>2/8/2017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286000" y="6248774"/>
            <a:ext cx="5638800" cy="365125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305800" y="6248774"/>
            <a:ext cx="554038" cy="365125"/>
          </a:xfrm>
        </p:spPr>
        <p:txBody>
          <a:bodyPr/>
          <a:lstStyle/>
          <a:p>
            <a:fld id="{886BB73A-582F-4420-9A14-CB10A2B2E5E8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8" name="TextBox 7"/>
          <p:cNvSpPr txBox="1"/>
          <p:nvPr/>
        </p:nvSpPr>
        <p:spPr>
          <a:xfrm>
            <a:off x="2003612" y="3110754"/>
            <a:ext cx="260909" cy="615553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/>
          <a:p>
            <a:r>
              <a:rPr sz="4000" b="1">
                <a:solidFill>
                  <a:schemeClr val="accent1">
                    <a:lumMod val="60000"/>
                    <a:lumOff val="40000"/>
                  </a:schemeClr>
                </a:solidFill>
              </a:rPr>
              <a:t>+</a:t>
            </a:r>
          </a:p>
        </p:txBody>
      </p:sp>
      <p:sp>
        <p:nvSpPr>
          <p:cNvPr id="9" name="Rectangle 8"/>
          <p:cNvSpPr/>
          <p:nvPr/>
        </p:nvSpPr>
        <p:spPr>
          <a:xfrm>
            <a:off x="285750" y="228600"/>
            <a:ext cx="212725" cy="6345238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8210550" y="282574"/>
            <a:ext cx="642097" cy="16002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2" name="Rectangle 11"/>
          <p:cNvSpPr/>
          <p:nvPr/>
        </p:nvSpPr>
        <p:spPr>
          <a:xfrm>
            <a:off x="8068235" y="282574"/>
            <a:ext cx="91440" cy="1600200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0" name="TextBox 9"/>
          <p:cNvSpPr txBox="1"/>
          <p:nvPr/>
        </p:nvSpPr>
        <p:spPr>
          <a:xfrm>
            <a:off x="223185" y="228600"/>
            <a:ext cx="260909" cy="553998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/>
          <a:p>
            <a:r>
              <a:rPr sz="3600" b="1">
                <a:solidFill>
                  <a:schemeClr val="accent1">
                    <a:lumMod val="60000"/>
                    <a:lumOff val="40000"/>
                  </a:schemeClr>
                </a:solidFill>
              </a:rPr>
              <a:t>+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98518" y="1985963"/>
            <a:ext cx="3657600" cy="4140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399878" y="1985963"/>
            <a:ext cx="3657600" cy="4140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E38E4D-051A-41E1-86A4-E56916468FD0}" type="datetimeFigureOut">
              <a:rPr lang="en-US" smtClean="0"/>
              <a:t>2/8/2017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6BB73A-582F-4420-9A14-CB10A2B2E5E8}" type="slidenum">
              <a:rPr lang="en-US" smtClean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/>
          <p:cNvSpPr/>
          <p:nvPr/>
        </p:nvSpPr>
        <p:spPr>
          <a:xfrm>
            <a:off x="8166847" y="282574"/>
            <a:ext cx="685800" cy="16002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2" name="TextBox 11"/>
          <p:cNvSpPr txBox="1"/>
          <p:nvPr/>
        </p:nvSpPr>
        <p:spPr>
          <a:xfrm>
            <a:off x="223185" y="228600"/>
            <a:ext cx="260909" cy="553998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/>
          <a:p>
            <a:r>
              <a:rPr sz="3600" b="1">
                <a:solidFill>
                  <a:schemeClr val="accent1">
                    <a:lumMod val="60000"/>
                    <a:lumOff val="40000"/>
                  </a:schemeClr>
                </a:solidFill>
              </a:rPr>
              <a:t>+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97541" y="2447365"/>
            <a:ext cx="3657600" cy="3678797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dirty="0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399878" y="2447365"/>
            <a:ext cx="3657600" cy="3678797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E38E4D-051A-41E1-86A4-E56916468FD0}" type="datetimeFigureOut">
              <a:rPr lang="en-US" smtClean="0"/>
              <a:t>2/8/2017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6BB73A-582F-4420-9A14-CB10A2B2E5E8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97541" y="2070847"/>
            <a:ext cx="3657600" cy="322729"/>
          </a:xfrm>
          <a:prstGeom prst="rect">
            <a:avLst/>
          </a:prstGeom>
          <a:solidFill>
            <a:schemeClr val="accent3"/>
          </a:solidFill>
        </p:spPr>
        <p:txBody>
          <a:bodyPr tIns="0" bIns="0" anchor="ctr" anchorCtr="0">
            <a:noAutofit/>
          </a:bodyPr>
          <a:lstStyle>
            <a:lvl1pPr marL="0" indent="0" algn="ctr">
              <a:spcBef>
                <a:spcPts val="0"/>
              </a:spcBef>
              <a:buNone/>
              <a:defRPr sz="1800" b="0">
                <a:solidFill>
                  <a:schemeClr val="bg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399878" y="2070847"/>
            <a:ext cx="3657600" cy="322729"/>
          </a:xfrm>
          <a:prstGeom prst="rect">
            <a:avLst/>
          </a:prstGeom>
          <a:solidFill>
            <a:schemeClr val="accent3">
              <a:lumMod val="60000"/>
              <a:lumOff val="40000"/>
            </a:schemeClr>
          </a:solidFill>
        </p:spPr>
        <p:txBody>
          <a:bodyPr tIns="0" bIns="0" anchor="ctr" anchorCtr="0">
            <a:noAutofit/>
          </a:bodyPr>
          <a:lstStyle>
            <a:lvl1pPr marL="0" indent="0" algn="ctr">
              <a:spcBef>
                <a:spcPts val="0"/>
              </a:spcBef>
              <a:buNone/>
              <a:defRPr sz="1800" b="0">
                <a:solidFill>
                  <a:schemeClr val="bg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2 Content, Top and Botto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extBox 9"/>
          <p:cNvSpPr txBox="1"/>
          <p:nvPr/>
        </p:nvSpPr>
        <p:spPr>
          <a:xfrm>
            <a:off x="223185" y="228600"/>
            <a:ext cx="260909" cy="553998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/>
          <a:p>
            <a:r>
              <a:rPr sz="3600" b="1">
                <a:solidFill>
                  <a:schemeClr val="accent1">
                    <a:lumMod val="60000"/>
                    <a:lumOff val="40000"/>
                  </a:schemeClr>
                </a:solidFill>
              </a:rPr>
              <a:t>+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98517" y="1985963"/>
            <a:ext cx="7569157" cy="196596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E38E4D-051A-41E1-86A4-E56916468FD0}" type="datetimeFigureOut">
              <a:rPr lang="en-US" smtClean="0"/>
              <a:t>2/8/2017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3" name="Content Placeholder 2"/>
          <p:cNvSpPr>
            <a:spLocks noGrp="1"/>
          </p:cNvSpPr>
          <p:nvPr>
            <p:ph sz="half" idx="14"/>
          </p:nvPr>
        </p:nvSpPr>
        <p:spPr>
          <a:xfrm>
            <a:off x="498517" y="4164965"/>
            <a:ext cx="7569157" cy="196596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dirty="0"/>
          </a:p>
        </p:txBody>
      </p:sp>
      <p:sp>
        <p:nvSpPr>
          <p:cNvPr id="14" name="Rectangle 13"/>
          <p:cNvSpPr/>
          <p:nvPr/>
        </p:nvSpPr>
        <p:spPr>
          <a:xfrm>
            <a:off x="8166847" y="282574"/>
            <a:ext cx="685800" cy="16002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5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305800" y="242234"/>
            <a:ext cx="554038" cy="365125"/>
          </a:xfrm>
        </p:spPr>
        <p:txBody>
          <a:bodyPr/>
          <a:lstStyle/>
          <a:p>
            <a:fld id="{886BB73A-582F-4420-9A14-CB10A2B2E5E8}" type="slidenum">
              <a:rPr lang="en-US" smtClean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8166847" y="282574"/>
            <a:ext cx="685800" cy="16002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0" name="TextBox 9"/>
          <p:cNvSpPr txBox="1"/>
          <p:nvPr/>
        </p:nvSpPr>
        <p:spPr>
          <a:xfrm>
            <a:off x="223185" y="228600"/>
            <a:ext cx="260909" cy="553998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/>
          <a:p>
            <a:r>
              <a:rPr sz="3600" b="1">
                <a:solidFill>
                  <a:schemeClr val="accent1">
                    <a:lumMod val="60000"/>
                    <a:lumOff val="40000"/>
                  </a:schemeClr>
                </a:solidFill>
              </a:rPr>
              <a:t>+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410075" y="1985963"/>
            <a:ext cx="3657600" cy="196596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E38E4D-051A-41E1-86A4-E56916468FD0}" type="datetimeFigureOut">
              <a:rPr lang="en-US" smtClean="0"/>
              <a:t>2/8/2017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6BB73A-582F-4420-9A14-CB10A2B2E5E8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11" name="Content Placeholder 2"/>
          <p:cNvSpPr>
            <a:spLocks noGrp="1"/>
          </p:cNvSpPr>
          <p:nvPr>
            <p:ph sz="half" idx="15"/>
          </p:nvPr>
        </p:nvSpPr>
        <p:spPr>
          <a:xfrm>
            <a:off x="498518" y="1985963"/>
            <a:ext cx="3657600" cy="4140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dirty="0"/>
          </a:p>
        </p:txBody>
      </p:sp>
      <p:sp>
        <p:nvSpPr>
          <p:cNvPr id="13" name="Content Placeholder 2"/>
          <p:cNvSpPr>
            <a:spLocks noGrp="1"/>
          </p:cNvSpPr>
          <p:nvPr>
            <p:ph sz="half" idx="16"/>
          </p:nvPr>
        </p:nvSpPr>
        <p:spPr>
          <a:xfrm>
            <a:off x="4410075" y="4169664"/>
            <a:ext cx="3657600" cy="196596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4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8166847" y="282574"/>
            <a:ext cx="685800" cy="16002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0" name="TextBox 9"/>
          <p:cNvSpPr txBox="1"/>
          <p:nvPr/>
        </p:nvSpPr>
        <p:spPr>
          <a:xfrm>
            <a:off x="223185" y="228600"/>
            <a:ext cx="260909" cy="553998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/>
          <a:p>
            <a:r>
              <a:rPr sz="3600" b="1">
                <a:solidFill>
                  <a:schemeClr val="accent1">
                    <a:lumMod val="60000"/>
                    <a:lumOff val="40000"/>
                  </a:schemeClr>
                </a:solidFill>
              </a:rPr>
              <a:t>+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E38E4D-051A-41E1-86A4-E56916468FD0}" type="datetimeFigureOut">
              <a:rPr lang="en-US" smtClean="0"/>
              <a:t>2/8/2017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6BB73A-582F-4420-9A14-CB10A2B2E5E8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12" name="Content Placeholder 2"/>
          <p:cNvSpPr>
            <a:spLocks noGrp="1"/>
          </p:cNvSpPr>
          <p:nvPr>
            <p:ph sz="half" idx="17"/>
          </p:nvPr>
        </p:nvSpPr>
        <p:spPr>
          <a:xfrm>
            <a:off x="502920" y="1985963"/>
            <a:ext cx="3657413" cy="196596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dirty="0"/>
          </a:p>
        </p:txBody>
      </p:sp>
      <p:sp>
        <p:nvSpPr>
          <p:cNvPr id="14" name="Content Placeholder 2"/>
          <p:cNvSpPr>
            <a:spLocks noGrp="1"/>
          </p:cNvSpPr>
          <p:nvPr>
            <p:ph sz="half" idx="18"/>
          </p:nvPr>
        </p:nvSpPr>
        <p:spPr>
          <a:xfrm>
            <a:off x="502920" y="4164965"/>
            <a:ext cx="3657413" cy="196596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dirty="0"/>
          </a:p>
        </p:txBody>
      </p:sp>
      <p:sp>
        <p:nvSpPr>
          <p:cNvPr id="15" name="Content Placeholder 2"/>
          <p:cNvSpPr>
            <a:spLocks noGrp="1"/>
          </p:cNvSpPr>
          <p:nvPr>
            <p:ph sz="half" idx="1"/>
          </p:nvPr>
        </p:nvSpPr>
        <p:spPr>
          <a:xfrm>
            <a:off x="4410075" y="1985963"/>
            <a:ext cx="3657600" cy="196596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dirty="0"/>
          </a:p>
        </p:txBody>
      </p:sp>
      <p:sp>
        <p:nvSpPr>
          <p:cNvPr id="16" name="Content Placeholder 2"/>
          <p:cNvSpPr>
            <a:spLocks noGrp="1"/>
          </p:cNvSpPr>
          <p:nvPr>
            <p:ph sz="half" idx="16"/>
          </p:nvPr>
        </p:nvSpPr>
        <p:spPr>
          <a:xfrm>
            <a:off x="4410075" y="4169664"/>
            <a:ext cx="3657600" cy="196596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5"/>
          <p:cNvSpPr/>
          <p:nvPr/>
        </p:nvSpPr>
        <p:spPr>
          <a:xfrm>
            <a:off x="8166847" y="282574"/>
            <a:ext cx="685800" cy="16002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8" name="TextBox 7"/>
          <p:cNvSpPr txBox="1"/>
          <p:nvPr/>
        </p:nvSpPr>
        <p:spPr>
          <a:xfrm>
            <a:off x="223185" y="228600"/>
            <a:ext cx="260909" cy="553998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/>
          <a:p>
            <a:r>
              <a:rPr sz="3600" b="1">
                <a:solidFill>
                  <a:schemeClr val="accent1">
                    <a:lumMod val="60000"/>
                    <a:lumOff val="40000"/>
                  </a:schemeClr>
                </a:solidFill>
              </a:rPr>
              <a:t>+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E38E4D-051A-41E1-86A4-E56916468FD0}" type="datetimeFigureOut">
              <a:rPr lang="en-US" smtClean="0"/>
              <a:t>2/8/2017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6BB73A-582F-4420-9A14-CB10A2B2E5E8}" type="slidenum">
              <a:rPr lang="en-US" smtClean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/>
          <p:cNvSpPr/>
          <p:nvPr/>
        </p:nvSpPr>
        <p:spPr>
          <a:xfrm>
            <a:off x="8166847" y="282573"/>
            <a:ext cx="685800" cy="302217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E38E4D-051A-41E1-86A4-E56916468FD0}" type="datetimeFigureOut">
              <a:rPr lang="en-US" smtClean="0"/>
              <a:t>2/8/2017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6BB73A-582F-4420-9A14-CB10A2B2E5E8}" type="slidenum">
              <a:rPr lang="en-US" smtClean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282575" y="228600"/>
            <a:ext cx="3451225" cy="634523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80555" y="2571750"/>
            <a:ext cx="3255264" cy="1162050"/>
          </a:xfrm>
        </p:spPr>
        <p:txBody>
          <a:bodyPr anchor="b">
            <a:normAutofit/>
          </a:bodyPr>
          <a:lstStyle>
            <a:lvl1pPr algn="l">
              <a:defRPr sz="2600" b="0">
                <a:solidFill>
                  <a:schemeClr val="bg1"/>
                </a:solidFill>
              </a:defRPr>
            </a:lvl1pPr>
          </a:lstStyle>
          <a:p>
            <a:r>
              <a:rPr lang="en-GB" smtClean="0"/>
              <a:t>Click to edit Master title style</a:t>
            </a:r>
            <a:endParaRPr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168775" y="273050"/>
            <a:ext cx="4597399" cy="5853113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381093" y="3733800"/>
            <a:ext cx="3255264" cy="2392363"/>
          </a:xfrm>
        </p:spPr>
        <p:txBody>
          <a:bodyPr/>
          <a:lstStyle>
            <a:lvl1pPr marL="0" indent="0">
              <a:spcBef>
                <a:spcPts val="600"/>
              </a:spcBef>
              <a:buNone/>
              <a:defRPr sz="1400">
                <a:solidFill>
                  <a:schemeClr val="bg1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391399" y="6423585"/>
            <a:ext cx="1537447" cy="365125"/>
          </a:xfrm>
        </p:spPr>
        <p:txBody>
          <a:bodyPr/>
          <a:lstStyle/>
          <a:p>
            <a:fld id="{7CE38E4D-051A-41E1-86A4-E56916468FD0}" type="datetimeFigureOut">
              <a:rPr lang="en-US" smtClean="0"/>
              <a:t>2/8/2017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3859305" y="6423585"/>
            <a:ext cx="3316941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9" name="TextBox 8"/>
          <p:cNvSpPr txBox="1"/>
          <p:nvPr/>
        </p:nvSpPr>
        <p:spPr>
          <a:xfrm>
            <a:off x="424891" y="174812"/>
            <a:ext cx="413309" cy="830997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/>
          <a:p>
            <a:r>
              <a:rPr sz="5400" b="1">
                <a:solidFill>
                  <a:schemeClr val="accent1">
                    <a:lumMod val="60000"/>
                    <a:lumOff val="40000"/>
                  </a:schemeClr>
                </a:solidFill>
              </a:rPr>
              <a:t>+</a:t>
            </a:r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8166847" y="282573"/>
            <a:ext cx="685800" cy="302217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169404" y="3124200"/>
            <a:ext cx="3898272" cy="871538"/>
          </a:xfrm>
        </p:spPr>
        <p:txBody>
          <a:bodyPr anchor="b">
            <a:normAutofit/>
          </a:bodyPr>
          <a:lstStyle>
            <a:lvl1pPr algn="l">
              <a:defRPr sz="2600" b="0"/>
            </a:lvl1pPr>
          </a:lstStyle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77906" y="228600"/>
            <a:ext cx="3460658" cy="6345238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 dirty="0" smtClean="0"/>
              <a:t>Drag picture to placeholder or click icon to add</a:t>
            </a:r>
            <a:endParaRPr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169404" y="3995737"/>
            <a:ext cx="3898272" cy="2147888"/>
          </a:xfrm>
        </p:spPr>
        <p:txBody>
          <a:bodyPr/>
          <a:lstStyle>
            <a:lvl1pPr marL="0" indent="0">
              <a:spcBef>
                <a:spcPts val="600"/>
              </a:spcBef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391399" y="6423585"/>
            <a:ext cx="1537447" cy="365125"/>
          </a:xfrm>
        </p:spPr>
        <p:txBody>
          <a:bodyPr/>
          <a:lstStyle/>
          <a:p>
            <a:fld id="{7CE38E4D-051A-41E1-86A4-E56916468FD0}" type="datetimeFigureOut">
              <a:rPr lang="en-US" smtClean="0"/>
              <a:t>2/8/2017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191000" y="6423585"/>
            <a:ext cx="3005138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6BB73A-582F-4420-9A14-CB10A2B2E5E8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10" name="TextBox 9"/>
          <p:cNvSpPr txBox="1"/>
          <p:nvPr/>
        </p:nvSpPr>
        <p:spPr>
          <a:xfrm>
            <a:off x="3990110" y="3370730"/>
            <a:ext cx="220568" cy="369332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/>
          <a:p>
            <a:r>
              <a:rPr sz="2400" b="1" baseline="0">
                <a:solidFill>
                  <a:schemeClr val="accent1">
                    <a:lumMod val="60000"/>
                    <a:lumOff val="40000"/>
                  </a:schemeClr>
                </a:solidFill>
              </a:rPr>
              <a:t>+ </a:t>
            </a:r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above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06505" y="4424082"/>
            <a:ext cx="6191157" cy="833718"/>
          </a:xfrm>
        </p:spPr>
        <p:txBody>
          <a:bodyPr anchor="b">
            <a:normAutofit/>
          </a:bodyPr>
          <a:lstStyle>
            <a:lvl1pPr algn="l">
              <a:defRPr sz="2600" b="0"/>
            </a:lvl1pPr>
          </a:lstStyle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77905" y="228600"/>
            <a:ext cx="6378389" cy="4187952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 dirty="0" smtClean="0"/>
              <a:t>Drag picture to placeholder or click icon to add</a:t>
            </a:r>
            <a:endParaRPr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06505" y="5257799"/>
            <a:ext cx="6191157" cy="885825"/>
          </a:xfrm>
        </p:spPr>
        <p:txBody>
          <a:bodyPr/>
          <a:lstStyle>
            <a:lvl1pPr marL="0" indent="0">
              <a:spcBef>
                <a:spcPts val="300"/>
              </a:spcBef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E38E4D-051A-41E1-86A4-E56916468FD0}" type="datetimeFigureOut">
              <a:rPr lang="en-US" smtClean="0"/>
              <a:t>2/8/2017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2F1D00-BD13-4404-86B0-79703945A0A7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8" name="Rectangle 7"/>
          <p:cNvSpPr/>
          <p:nvPr/>
        </p:nvSpPr>
        <p:spPr>
          <a:xfrm>
            <a:off x="6802438" y="228600"/>
            <a:ext cx="2057400" cy="2039112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9" name="Rectangle 8"/>
          <p:cNvSpPr/>
          <p:nvPr/>
        </p:nvSpPr>
        <p:spPr>
          <a:xfrm>
            <a:off x="6802438" y="2377440"/>
            <a:ext cx="2057400" cy="203911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0" name="TextBox 9"/>
          <p:cNvSpPr txBox="1"/>
          <p:nvPr/>
        </p:nvSpPr>
        <p:spPr>
          <a:xfrm>
            <a:off x="327212" y="4632792"/>
            <a:ext cx="220568" cy="369332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/>
          <a:p>
            <a:r>
              <a:rPr sz="2400" b="1" baseline="0">
                <a:solidFill>
                  <a:schemeClr val="accent1">
                    <a:lumMod val="60000"/>
                    <a:lumOff val="40000"/>
                  </a:schemeClr>
                </a:solidFill>
              </a:rPr>
              <a:t>+ </a:t>
            </a:r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2 Pictures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282574" y="228600"/>
            <a:ext cx="6387167" cy="634523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80554" y="2571750"/>
            <a:ext cx="6181611" cy="1162050"/>
          </a:xfrm>
        </p:spPr>
        <p:txBody>
          <a:bodyPr anchor="b">
            <a:normAutofit/>
          </a:bodyPr>
          <a:lstStyle>
            <a:lvl1pPr algn="l">
              <a:defRPr sz="2600" b="0">
                <a:solidFill>
                  <a:schemeClr val="bg1"/>
                </a:solidFill>
              </a:defRPr>
            </a:lvl1pPr>
          </a:lstStyle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381094" y="3733800"/>
            <a:ext cx="6179566" cy="2392363"/>
          </a:xfrm>
        </p:spPr>
        <p:txBody>
          <a:bodyPr/>
          <a:lstStyle>
            <a:lvl1pPr marL="0" indent="0">
              <a:spcBef>
                <a:spcPts val="600"/>
              </a:spcBef>
              <a:buNone/>
              <a:defRPr sz="1400">
                <a:solidFill>
                  <a:schemeClr val="bg1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5212262" y="6235607"/>
            <a:ext cx="1348398" cy="365125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7CE38E4D-051A-41E1-86A4-E56916468FD0}" type="datetimeFigureOut">
              <a:rPr lang="en-US" smtClean="0"/>
              <a:t>2/8/2017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381095" y="6235607"/>
            <a:ext cx="4648105" cy="365125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6BB73A-582F-4420-9A14-CB10A2B2E5E8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9" name="TextBox 8"/>
          <p:cNvSpPr txBox="1"/>
          <p:nvPr/>
        </p:nvSpPr>
        <p:spPr>
          <a:xfrm>
            <a:off x="424891" y="174812"/>
            <a:ext cx="413309" cy="830997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/>
          <a:p>
            <a:r>
              <a:rPr sz="5400" b="1">
                <a:solidFill>
                  <a:schemeClr val="accent1">
                    <a:lumMod val="60000"/>
                    <a:lumOff val="40000"/>
                  </a:schemeClr>
                </a:solidFill>
              </a:rPr>
              <a:t>+</a:t>
            </a:r>
          </a:p>
        </p:txBody>
      </p:sp>
      <p:sp>
        <p:nvSpPr>
          <p:cNvPr id="10" name="Rectangle 9"/>
          <p:cNvSpPr/>
          <p:nvPr/>
        </p:nvSpPr>
        <p:spPr>
          <a:xfrm>
            <a:off x="6802438" y="228600"/>
            <a:ext cx="2057400" cy="2039112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2" name="Picture Placeholder 12"/>
          <p:cNvSpPr>
            <a:spLocks noGrp="1"/>
          </p:cNvSpPr>
          <p:nvPr>
            <p:ph type="pic" sz="quarter" idx="13"/>
          </p:nvPr>
        </p:nvSpPr>
        <p:spPr>
          <a:xfrm>
            <a:off x="6802438" y="2374940"/>
            <a:ext cx="2057400" cy="2039112"/>
          </a:xfrm>
        </p:spPr>
        <p:txBody>
          <a:bodyPr/>
          <a:lstStyle>
            <a:lvl1pPr>
              <a:buNone/>
              <a:defRPr/>
            </a:lvl1pPr>
          </a:lstStyle>
          <a:p>
            <a:r>
              <a:rPr lang="en-GB" dirty="0" smtClean="0"/>
              <a:t>Drag picture to placeholder or click icon to add</a:t>
            </a:r>
            <a:endParaRPr/>
          </a:p>
        </p:txBody>
      </p:sp>
      <p:sp>
        <p:nvSpPr>
          <p:cNvPr id="13" name="Picture Placeholder 12"/>
          <p:cNvSpPr>
            <a:spLocks noGrp="1"/>
          </p:cNvSpPr>
          <p:nvPr>
            <p:ph type="pic" sz="quarter" idx="14"/>
          </p:nvPr>
        </p:nvSpPr>
        <p:spPr>
          <a:xfrm>
            <a:off x="6802438" y="4535424"/>
            <a:ext cx="2057400" cy="2039112"/>
          </a:xfrm>
        </p:spPr>
        <p:txBody>
          <a:bodyPr/>
          <a:lstStyle>
            <a:lvl1pPr>
              <a:buNone/>
              <a:defRPr/>
            </a:lvl1pPr>
          </a:lstStyle>
          <a:p>
            <a:r>
              <a:rPr lang="en-GB" dirty="0" smtClean="0"/>
              <a:t>Drag picture to placeholder or click icon to add</a:t>
            </a:r>
            <a:endParaRPr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s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282575" y="228600"/>
            <a:ext cx="4235450" cy="634523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80554" y="2571750"/>
            <a:ext cx="4016633" cy="1162050"/>
          </a:xfrm>
        </p:spPr>
        <p:txBody>
          <a:bodyPr anchor="b">
            <a:normAutofit/>
          </a:bodyPr>
          <a:lstStyle>
            <a:lvl1pPr algn="l">
              <a:defRPr sz="2600" b="0">
                <a:solidFill>
                  <a:schemeClr val="bg1"/>
                </a:solidFill>
              </a:defRPr>
            </a:lvl1pPr>
          </a:lstStyle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381094" y="3733800"/>
            <a:ext cx="4015304" cy="2392363"/>
          </a:xfrm>
        </p:spPr>
        <p:txBody>
          <a:bodyPr/>
          <a:lstStyle>
            <a:lvl1pPr marL="0" indent="0">
              <a:spcBef>
                <a:spcPts val="600"/>
              </a:spcBef>
              <a:buNone/>
              <a:defRPr sz="1400">
                <a:solidFill>
                  <a:schemeClr val="bg1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3048000" y="6235607"/>
            <a:ext cx="1348398" cy="365125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7CE38E4D-051A-41E1-86A4-E56916468FD0}" type="datetimeFigureOut">
              <a:rPr lang="en-US" smtClean="0"/>
              <a:t>2/8/2017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381095" y="6235607"/>
            <a:ext cx="2590705" cy="365125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6BB73A-582F-4420-9A14-CB10A2B2E5E8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9" name="TextBox 8"/>
          <p:cNvSpPr txBox="1"/>
          <p:nvPr/>
        </p:nvSpPr>
        <p:spPr>
          <a:xfrm>
            <a:off x="424891" y="174812"/>
            <a:ext cx="413309" cy="830997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/>
          <a:p>
            <a:r>
              <a:rPr sz="5400" b="1">
                <a:solidFill>
                  <a:schemeClr val="accent1">
                    <a:lumMod val="60000"/>
                    <a:lumOff val="40000"/>
                  </a:schemeClr>
                </a:solidFill>
              </a:rPr>
              <a:t>+</a:t>
            </a:r>
          </a:p>
        </p:txBody>
      </p:sp>
      <p:sp>
        <p:nvSpPr>
          <p:cNvPr id="10" name="Rectangle 9"/>
          <p:cNvSpPr/>
          <p:nvPr/>
        </p:nvSpPr>
        <p:spPr>
          <a:xfrm>
            <a:off x="6802438" y="228600"/>
            <a:ext cx="2057400" cy="2039112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1" name="Rectangle 10"/>
          <p:cNvSpPr/>
          <p:nvPr/>
        </p:nvSpPr>
        <p:spPr>
          <a:xfrm>
            <a:off x="4624388" y="4534726"/>
            <a:ext cx="2057400" cy="2039112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2" name="Picture Placeholder 12"/>
          <p:cNvSpPr>
            <a:spLocks noGrp="1"/>
          </p:cNvSpPr>
          <p:nvPr>
            <p:ph type="pic" sz="quarter" idx="13"/>
          </p:nvPr>
        </p:nvSpPr>
        <p:spPr>
          <a:xfrm>
            <a:off x="4624388" y="228600"/>
            <a:ext cx="2057400" cy="2039112"/>
          </a:xfrm>
        </p:spPr>
        <p:txBody>
          <a:bodyPr/>
          <a:lstStyle>
            <a:lvl1pPr>
              <a:buNone/>
              <a:defRPr/>
            </a:lvl1pPr>
          </a:lstStyle>
          <a:p>
            <a:r>
              <a:rPr lang="en-GB" dirty="0" smtClean="0"/>
              <a:t>Drag picture to placeholder or click icon to add</a:t>
            </a:r>
            <a:endParaRPr/>
          </a:p>
        </p:txBody>
      </p:sp>
      <p:sp>
        <p:nvSpPr>
          <p:cNvPr id="13" name="Picture Placeholder 12"/>
          <p:cNvSpPr>
            <a:spLocks noGrp="1"/>
          </p:cNvSpPr>
          <p:nvPr>
            <p:ph type="pic" sz="quarter" idx="14"/>
          </p:nvPr>
        </p:nvSpPr>
        <p:spPr>
          <a:xfrm>
            <a:off x="4624388" y="2381663"/>
            <a:ext cx="2057400" cy="2039112"/>
          </a:xfrm>
        </p:spPr>
        <p:txBody>
          <a:bodyPr/>
          <a:lstStyle>
            <a:lvl1pPr>
              <a:buNone/>
              <a:defRPr/>
            </a:lvl1pPr>
          </a:lstStyle>
          <a:p>
            <a:r>
              <a:rPr lang="en-GB" dirty="0" smtClean="0"/>
              <a:t>Drag picture to placeholder or click icon to add</a:t>
            </a:r>
            <a:endParaRPr/>
          </a:p>
        </p:txBody>
      </p:sp>
      <p:sp>
        <p:nvSpPr>
          <p:cNvPr id="14" name="Picture Placeholder 12"/>
          <p:cNvSpPr>
            <a:spLocks noGrp="1"/>
          </p:cNvSpPr>
          <p:nvPr>
            <p:ph type="pic" sz="quarter" idx="15"/>
          </p:nvPr>
        </p:nvSpPr>
        <p:spPr>
          <a:xfrm>
            <a:off x="6803136" y="2381662"/>
            <a:ext cx="2057400" cy="4187952"/>
          </a:xfrm>
        </p:spPr>
        <p:txBody>
          <a:bodyPr/>
          <a:lstStyle>
            <a:lvl1pPr>
              <a:buNone/>
              <a:defRPr/>
            </a:lvl1pPr>
          </a:lstStyle>
          <a:p>
            <a:r>
              <a:rPr lang="en-GB" dirty="0" smtClean="0"/>
              <a:t>Drag picture to placeholder or click icon to add</a:t>
            </a:r>
            <a:endParaRPr/>
          </a:p>
        </p:txBody>
      </p:sp>
    </p:spTree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s with Caption, Alt.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8166847" y="282573"/>
            <a:ext cx="685800" cy="302217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953000" y="3124200"/>
            <a:ext cx="3108960" cy="871538"/>
          </a:xfrm>
        </p:spPr>
        <p:txBody>
          <a:bodyPr anchor="b">
            <a:normAutofit/>
          </a:bodyPr>
          <a:lstStyle>
            <a:lvl1pPr algn="l">
              <a:defRPr sz="2600" b="0"/>
            </a:lvl1pPr>
          </a:lstStyle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77905" y="2365248"/>
            <a:ext cx="4240119" cy="4187952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 dirty="0" smtClean="0"/>
              <a:t>Drag picture to placeholder or click icon to add</a:t>
            </a:r>
            <a:endParaRPr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953000" y="3995737"/>
            <a:ext cx="3108960" cy="2147888"/>
          </a:xfrm>
        </p:spPr>
        <p:txBody>
          <a:bodyPr/>
          <a:lstStyle>
            <a:lvl1pPr marL="0" indent="0">
              <a:spcBef>
                <a:spcPts val="600"/>
              </a:spcBef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391399" y="6423585"/>
            <a:ext cx="1537447" cy="365125"/>
          </a:xfrm>
        </p:spPr>
        <p:txBody>
          <a:bodyPr/>
          <a:lstStyle/>
          <a:p>
            <a:fld id="{7CE38E4D-051A-41E1-86A4-E56916468FD0}" type="datetimeFigureOut">
              <a:rPr lang="en-US" smtClean="0"/>
              <a:t>2/8/2017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191000" y="6423585"/>
            <a:ext cx="3005138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6BB73A-582F-4420-9A14-CB10A2B2E5E8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10" name="TextBox 9"/>
          <p:cNvSpPr txBox="1"/>
          <p:nvPr/>
        </p:nvSpPr>
        <p:spPr>
          <a:xfrm>
            <a:off x="4750361" y="3370730"/>
            <a:ext cx="220568" cy="369332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/>
          <a:p>
            <a:r>
              <a:rPr sz="2400" b="1" baseline="0">
                <a:solidFill>
                  <a:schemeClr val="accent1">
                    <a:lumMod val="60000"/>
                    <a:lumOff val="40000"/>
                  </a:schemeClr>
                </a:solidFill>
              </a:rPr>
              <a:t>+ </a:t>
            </a:r>
          </a:p>
        </p:txBody>
      </p:sp>
      <p:sp>
        <p:nvSpPr>
          <p:cNvPr id="14" name="Picture Placeholder 12"/>
          <p:cNvSpPr>
            <a:spLocks noGrp="1"/>
          </p:cNvSpPr>
          <p:nvPr>
            <p:ph type="pic" sz="quarter" idx="13"/>
          </p:nvPr>
        </p:nvSpPr>
        <p:spPr>
          <a:xfrm>
            <a:off x="277905" y="228600"/>
            <a:ext cx="2057400" cy="2039112"/>
          </a:xfrm>
        </p:spPr>
        <p:txBody>
          <a:bodyPr/>
          <a:lstStyle>
            <a:lvl1pPr>
              <a:buNone/>
              <a:defRPr/>
            </a:lvl1pPr>
          </a:lstStyle>
          <a:p>
            <a:r>
              <a:rPr lang="en-GB" dirty="0" smtClean="0"/>
              <a:t>Drag picture to placeholder or click icon to add</a:t>
            </a:r>
            <a:endParaRPr/>
          </a:p>
        </p:txBody>
      </p:sp>
      <p:sp>
        <p:nvSpPr>
          <p:cNvPr id="15" name="Picture Placeholder 12"/>
          <p:cNvSpPr>
            <a:spLocks noGrp="1"/>
          </p:cNvSpPr>
          <p:nvPr>
            <p:ph type="pic" sz="quarter" idx="14"/>
          </p:nvPr>
        </p:nvSpPr>
        <p:spPr>
          <a:xfrm>
            <a:off x="2460625" y="228600"/>
            <a:ext cx="2057400" cy="2039112"/>
          </a:xfrm>
        </p:spPr>
        <p:txBody>
          <a:bodyPr/>
          <a:lstStyle>
            <a:lvl1pPr>
              <a:buNone/>
              <a:defRPr/>
            </a:lvl1pPr>
          </a:lstStyle>
          <a:p>
            <a:r>
              <a:rPr lang="en-GB" dirty="0" smtClean="0"/>
              <a:t>Drag picture to placeholder or click icon to add</a:t>
            </a:r>
            <a:endParaRPr/>
          </a:p>
        </p:txBody>
      </p:sp>
    </p:spTree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8166847" y="282574"/>
            <a:ext cx="685800" cy="16002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9" name="TextBox 8"/>
          <p:cNvSpPr txBox="1"/>
          <p:nvPr/>
        </p:nvSpPr>
        <p:spPr>
          <a:xfrm>
            <a:off x="223185" y="228600"/>
            <a:ext cx="260909" cy="553998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/>
          <a:p>
            <a:r>
              <a:rPr sz="3600" b="1">
                <a:solidFill>
                  <a:schemeClr val="accent1">
                    <a:lumMod val="60000"/>
                    <a:lumOff val="40000"/>
                  </a:schemeClr>
                </a:solidFill>
              </a:rPr>
              <a:t>+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lvl5pPr>
              <a:defRPr/>
            </a:lvl5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E38E4D-051A-41E1-86A4-E56916468FD0}" type="datetimeFigureOut">
              <a:rPr lang="en-US" smtClean="0"/>
              <a:t>2/8/2017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6BB73A-582F-4420-9A14-CB10A2B2E5E8}" type="slidenum">
              <a:rPr lang="en-US" smtClean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/>
          <p:cNvSpPr/>
          <p:nvPr/>
        </p:nvSpPr>
        <p:spPr>
          <a:xfrm>
            <a:off x="8166847" y="282573"/>
            <a:ext cx="685800" cy="302217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995772" y="954742"/>
            <a:ext cx="681318" cy="5171422"/>
          </a:xfrm>
        </p:spPr>
        <p:txBody>
          <a:bodyPr vert="eaVert" anchor="t" anchorCtr="0"/>
          <a:lstStyle/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958756"/>
            <a:ext cx="6858000" cy="5184869"/>
          </a:xfrm>
        </p:spPr>
        <p:txBody>
          <a:bodyPr vert="eaVert"/>
          <a:lstStyle>
            <a:lvl5pPr>
              <a:defRPr/>
            </a:lvl5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E38E4D-051A-41E1-86A4-E56916468FD0}" type="datetimeFigureOut">
              <a:rPr lang="en-US" smtClean="0"/>
              <a:t>2/8/2017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6BB73A-582F-4420-9A14-CB10A2B2E5E8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9" name="TextBox 8"/>
          <p:cNvSpPr txBox="1"/>
          <p:nvPr/>
        </p:nvSpPr>
        <p:spPr>
          <a:xfrm rot="16200000">
            <a:off x="8593111" y="561668"/>
            <a:ext cx="260909" cy="553998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/>
          <a:p>
            <a:r>
              <a:rPr sz="3600" b="1">
                <a:solidFill>
                  <a:schemeClr val="accent1">
                    <a:lumMod val="60000"/>
                    <a:lumOff val="40000"/>
                  </a:schemeClr>
                </a:solidFill>
              </a:rPr>
              <a:t>+</a:t>
            </a:r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slideLayout" Target="../slideLayouts/slideLayout18.xml"/><Relationship Id="rId3" Type="http://schemas.openxmlformats.org/officeDocument/2006/relationships/slideLayout" Target="../slideLayouts/slideLayout3.xml"/><Relationship Id="rId21" Type="http://schemas.openxmlformats.org/officeDocument/2006/relationships/theme" Target="../theme/theme1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slideLayout" Target="../slideLayouts/slideLayout20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slideLayout" Target="../slideLayouts/slideLayout19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98474" y="484094"/>
            <a:ext cx="7556313" cy="1116106"/>
          </a:xfrm>
          <a:prstGeom prst="rect">
            <a:avLst/>
          </a:prstGeom>
        </p:spPr>
        <p:txBody>
          <a:bodyPr vert="horz" lIns="91440" tIns="45720" rIns="91440" bIns="45720" rtlCol="0" anchor="t" anchorCtr="0">
            <a:noAutofit/>
          </a:bodyPr>
          <a:lstStyle/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98474" y="1981200"/>
            <a:ext cx="7556313" cy="4144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795247" y="6423585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fld id="{7CE38E4D-051A-41E1-86A4-E56916468FD0}" type="datetimeFigureOut">
              <a:rPr lang="en-US" smtClean="0"/>
              <a:t>2/8/2017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01706" y="6423585"/>
            <a:ext cx="612289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305800" y="242234"/>
            <a:ext cx="554038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400">
                <a:solidFill>
                  <a:schemeClr val="bg1"/>
                </a:solidFill>
              </a:defRPr>
            </a:lvl1pPr>
          </a:lstStyle>
          <a:p>
            <a:fld id="{886BB73A-582F-4420-9A14-CB10A2B2E5E8}" type="slidenum">
              <a:rPr lang="en-US" smtClean="0"/>
              <a:t>‹#›</a:t>
            </a:fld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8" r:id="rId1"/>
    <p:sldLayoutId id="2147483679" r:id="rId2"/>
    <p:sldLayoutId id="2147483680" r:id="rId3"/>
    <p:sldLayoutId id="2147483681" r:id="rId4"/>
    <p:sldLayoutId id="2147483682" r:id="rId5"/>
    <p:sldLayoutId id="2147483683" r:id="rId6"/>
    <p:sldLayoutId id="2147483684" r:id="rId7"/>
    <p:sldLayoutId id="2147483685" r:id="rId8"/>
    <p:sldLayoutId id="2147483686" r:id="rId9"/>
    <p:sldLayoutId id="2147483687" r:id="rId10"/>
    <p:sldLayoutId id="2147483688" r:id="rId11"/>
    <p:sldLayoutId id="2147483689" r:id="rId12"/>
    <p:sldLayoutId id="2147483690" r:id="rId13"/>
    <p:sldLayoutId id="2147483691" r:id="rId14"/>
    <p:sldLayoutId id="2147483692" r:id="rId15"/>
    <p:sldLayoutId id="2147483693" r:id="rId16"/>
    <p:sldLayoutId id="2147483694" r:id="rId17"/>
    <p:sldLayoutId id="2147483695" r:id="rId18"/>
    <p:sldLayoutId id="2147483696" r:id="rId19"/>
    <p:sldLayoutId id="2147483697" r:id="rId20"/>
  </p:sldLayoutIdLst>
  <p:txStyles>
    <p:titleStyle>
      <a:lvl1pPr algn="l" defTabSz="914400" rtl="0" eaLnBrk="1" latinLnBrk="0" hangingPunct="1">
        <a:spcBef>
          <a:spcPct val="0"/>
        </a:spcBef>
        <a:buNone/>
        <a:defRPr sz="3600" b="0" kern="1200">
          <a:solidFill>
            <a:schemeClr val="accent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spcBef>
          <a:spcPts val="2000"/>
        </a:spcBef>
        <a:buClr>
          <a:schemeClr val="accent1"/>
        </a:buClr>
        <a:buSzPct val="75000"/>
        <a:buFont typeface="Wingdings" pitchFamily="2" charset="2"/>
        <a:buChar char="n"/>
        <a:defRPr sz="20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1pPr>
      <a:lvl2pPr marL="457200" indent="-228600" algn="l" defTabSz="914400" rtl="0" eaLnBrk="1" latinLnBrk="0" hangingPunct="1">
        <a:spcBef>
          <a:spcPts val="600"/>
        </a:spcBef>
        <a:buClr>
          <a:schemeClr val="accent1">
            <a:lumMod val="60000"/>
            <a:lumOff val="40000"/>
          </a:schemeClr>
        </a:buClr>
        <a:buSzPct val="75000"/>
        <a:buFont typeface="Wingdings" pitchFamily="2" charset="2"/>
        <a:buChar char="n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685800" indent="-228600" algn="l" defTabSz="914400" rtl="0" eaLnBrk="1" latinLnBrk="0" hangingPunct="1">
        <a:spcBef>
          <a:spcPts val="600"/>
        </a:spcBef>
        <a:buClr>
          <a:schemeClr val="accent1"/>
        </a:buClr>
        <a:buSzPct val="75000"/>
        <a:buFont typeface="Wingdings" pitchFamily="2" charset="2"/>
        <a:buChar char="n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914400" indent="-228600" algn="l" defTabSz="914400" rtl="0" eaLnBrk="1" latinLnBrk="0" hangingPunct="1">
        <a:spcBef>
          <a:spcPts val="600"/>
        </a:spcBef>
        <a:buClr>
          <a:schemeClr val="accent1">
            <a:lumMod val="60000"/>
            <a:lumOff val="40000"/>
          </a:schemeClr>
        </a:buClr>
        <a:buSzPct val="75000"/>
        <a:buFont typeface="Wingdings" pitchFamily="2" charset="2"/>
        <a:buChar char="n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143000" indent="-228600" algn="l" defTabSz="914400" rtl="0" eaLnBrk="1" latinLnBrk="0" hangingPunct="1">
        <a:spcBef>
          <a:spcPts val="600"/>
        </a:spcBef>
        <a:buClr>
          <a:schemeClr val="accent1"/>
        </a:buClr>
        <a:buSzPct val="75000"/>
        <a:buFont typeface="Wingdings" pitchFamily="2" charset="2"/>
        <a:buChar char="n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1377950" indent="-228600" algn="l" defTabSz="914400" rtl="0" eaLnBrk="1" latinLnBrk="0" hangingPunct="1">
        <a:spcBef>
          <a:spcPct val="20000"/>
        </a:spcBef>
        <a:buClr>
          <a:schemeClr val="accent1">
            <a:lumMod val="60000"/>
            <a:lumOff val="40000"/>
          </a:schemeClr>
        </a:buClr>
        <a:buSzPct val="75000"/>
        <a:buFont typeface="Wingdings" pitchFamily="2" charset="2"/>
        <a:buChar char=""/>
        <a:defRPr lang="en-US" sz="1800" kern="1200" dirty="0" smtClean="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6pPr>
      <a:lvl7pPr marL="1603375" indent="-228600" algn="l" defTabSz="914400" rtl="0" eaLnBrk="1" latinLnBrk="0" hangingPunct="1">
        <a:spcBef>
          <a:spcPct val="20000"/>
        </a:spcBef>
        <a:buClr>
          <a:schemeClr val="accent1"/>
        </a:buClr>
        <a:buSzPct val="75000"/>
        <a:buFont typeface="Wingdings" pitchFamily="2" charset="2"/>
        <a:buChar char=""/>
        <a:defRPr lang="en-US" sz="1800" kern="1200" baseline="0" dirty="0" smtClean="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7pPr>
      <a:lvl8pPr marL="1830388" indent="-228600" algn="l" defTabSz="914400" rtl="0" eaLnBrk="1" latinLnBrk="0" hangingPunct="1">
        <a:spcBef>
          <a:spcPct val="20000"/>
        </a:spcBef>
        <a:buClr>
          <a:schemeClr val="accent1">
            <a:lumMod val="60000"/>
            <a:lumOff val="40000"/>
          </a:schemeClr>
        </a:buClr>
        <a:buSzPct val="75000"/>
        <a:buFont typeface="Wingdings" pitchFamily="2" charset="2"/>
        <a:buChar char=""/>
        <a:defRPr lang="en-US" sz="1800" kern="1200" baseline="0" dirty="0" smtClean="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8pPr>
      <a:lvl9pPr marL="2057400" indent="-228600" algn="l" defTabSz="914400" rtl="0" eaLnBrk="1" latinLnBrk="0" hangingPunct="1">
        <a:spcBef>
          <a:spcPct val="20000"/>
        </a:spcBef>
        <a:buClr>
          <a:schemeClr val="accent1"/>
        </a:buClr>
        <a:buSzPct val="75000"/>
        <a:buFont typeface="Wingdings" pitchFamily="2" charset="2"/>
        <a:buChar char=""/>
        <a:defRPr lang="en-US" sz="1800" kern="1200" baseline="0" dirty="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hyperlink" Target="http://media.smh.com.au/sport/sports-hq/wiggins-stabbed-in-the-back-by-froome-4744567.html" TargetMode="Externa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n-Ahk8Vvlvg" TargetMode="External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mathsisfun.com/games/towerofhanoi.html" TargetMode="External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gif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hyperlink" Target="http://www.learn4good.com/games/puzzle/boat.htm" TargetMode="External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oleObject" Target="file:///\\localhost\Volumes\NO%20NAME\Semester%202%202016\SHSS5079%20Sport%20psychology\Week%202\NO%20NAME:Semester%202%202016:SHSS5079%20Sport%20psychology:Week%202:Cohesion%20Tasks%20W2.docx!OLE_LINK3" TargetMode="External"/><Relationship Id="rId2" Type="http://schemas.openxmlformats.org/officeDocument/2006/relationships/slideLayout" Target="../slideLayouts/slideLayout14.xml"/><Relationship Id="rId1" Type="http://schemas.openxmlformats.org/officeDocument/2006/relationships/vmlDrawing" Target="../drawings/vmlDrawing1.vml"/><Relationship Id="rId4" Type="http://schemas.openxmlformats.org/officeDocument/2006/relationships/image" Target="../media/image4.emf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772371" y="4624668"/>
            <a:ext cx="8066830" cy="933450"/>
          </a:xfrm>
        </p:spPr>
        <p:txBody>
          <a:bodyPr>
            <a:normAutofit/>
          </a:bodyPr>
          <a:lstStyle/>
          <a:p>
            <a:r>
              <a:rPr lang="en-US" sz="4000" dirty="0" smtClean="0"/>
              <a:t>Team Cohesion</a:t>
            </a:r>
            <a:endParaRPr lang="en-US" sz="4000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772371" y="5562599"/>
            <a:ext cx="8066829" cy="1164548"/>
          </a:xfrm>
        </p:spPr>
        <p:txBody>
          <a:bodyPr>
            <a:normAutofit/>
          </a:bodyPr>
          <a:lstStyle/>
          <a:p>
            <a:r>
              <a:rPr lang="en-US" sz="2400" dirty="0" smtClean="0"/>
              <a:t>Sport Psychology</a:t>
            </a:r>
          </a:p>
          <a:p>
            <a:r>
              <a:rPr lang="en-US" sz="2400" dirty="0" smtClean="0"/>
              <a:t>SHSS5079</a:t>
            </a:r>
            <a:endParaRPr lang="en-US" sz="2400" dirty="0"/>
          </a:p>
        </p:txBody>
      </p:sp>
    </p:spTree>
    <p:extLst>
      <p:ext uri="{BB962C8B-B14F-4D97-AF65-F5344CB8AC3E}">
        <p14:creationId xmlns:p14="http://schemas.microsoft.com/office/powerpoint/2010/main" val="335941501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457518"/>
            <a:ext cx="8229600" cy="1143000"/>
          </a:xfrm>
        </p:spPr>
        <p:txBody>
          <a:bodyPr>
            <a:noAutofit/>
          </a:bodyPr>
          <a:lstStyle/>
          <a:p>
            <a:r>
              <a:rPr lang="en-US" b="1" dirty="0" smtClean="0">
                <a:solidFill>
                  <a:srgbClr val="031D3E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Task:</a:t>
            </a:r>
            <a:br>
              <a:rPr lang="en-US" b="1" dirty="0" smtClean="0">
                <a:solidFill>
                  <a:srgbClr val="031D3E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</a:br>
            <a:r>
              <a:rPr lang="en-US" b="1" dirty="0">
                <a:solidFill>
                  <a:srgbClr val="031D3E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/>
            </a:r>
            <a:br>
              <a:rPr lang="en-US" b="1" dirty="0">
                <a:solidFill>
                  <a:srgbClr val="031D3E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</a:br>
            <a:r>
              <a:rPr lang="en-US" b="1" dirty="0" smtClean="0">
                <a:solidFill>
                  <a:srgbClr val="031D3E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/>
            </a:r>
            <a:br>
              <a:rPr lang="en-US" b="1" dirty="0" smtClean="0">
                <a:solidFill>
                  <a:srgbClr val="031D3E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</a:br>
            <a:r>
              <a:rPr lang="en-US" b="1" dirty="0" smtClean="0">
                <a:solidFill>
                  <a:srgbClr val="031D3E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/>
            </a:r>
            <a:br>
              <a:rPr lang="en-US" b="1" dirty="0" smtClean="0">
                <a:solidFill>
                  <a:srgbClr val="031D3E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</a:br>
            <a:r>
              <a:rPr lang="en-US" b="1" dirty="0">
                <a:solidFill>
                  <a:srgbClr val="031D3E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/>
            </a:r>
            <a:br>
              <a:rPr lang="en-US" b="1" dirty="0">
                <a:solidFill>
                  <a:srgbClr val="031D3E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</a:br>
            <a:endParaRPr lang="en-US" sz="3600" b="1" dirty="0">
              <a:solidFill>
                <a:srgbClr val="031D3E"/>
              </a:solidFill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959077"/>
            <a:ext cx="8229600" cy="3847336"/>
          </a:xfrm>
        </p:spPr>
        <p:txBody>
          <a:bodyPr>
            <a:normAutofit/>
          </a:bodyPr>
          <a:lstStyle/>
          <a:p>
            <a:pPr marL="0" indent="0">
              <a:lnSpc>
                <a:spcPct val="150000"/>
              </a:lnSpc>
              <a:spcBef>
                <a:spcPts val="0"/>
              </a:spcBef>
              <a:buNone/>
              <a:defRPr/>
            </a:pPr>
            <a:r>
              <a:rPr lang="en-US" sz="2400" b="1" dirty="0" smtClean="0">
                <a:solidFill>
                  <a:srgbClr val="031D3E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What </a:t>
            </a:r>
            <a:r>
              <a:rPr lang="en-US" sz="2400" b="1" dirty="0">
                <a:solidFill>
                  <a:srgbClr val="031D3E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makes </a:t>
            </a:r>
            <a:r>
              <a:rPr lang="en-US" sz="2400" b="1" dirty="0" smtClean="0">
                <a:solidFill>
                  <a:srgbClr val="031D3E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an outstanding </a:t>
            </a:r>
            <a:r>
              <a:rPr lang="en-US" sz="2400" b="1" dirty="0">
                <a:solidFill>
                  <a:srgbClr val="031D3E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team</a:t>
            </a:r>
            <a:r>
              <a:rPr lang="en-US" sz="2400" b="1" dirty="0" smtClean="0">
                <a:solidFill>
                  <a:srgbClr val="031D3E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?</a:t>
            </a:r>
          </a:p>
          <a:p>
            <a:pPr marL="0" indent="0">
              <a:lnSpc>
                <a:spcPct val="150000"/>
              </a:lnSpc>
              <a:spcBef>
                <a:spcPts val="0"/>
              </a:spcBef>
              <a:buNone/>
              <a:defRPr/>
            </a:pPr>
            <a:endParaRPr lang="nl-NL" sz="2400" b="1" dirty="0" smtClean="0">
              <a:solidFill>
                <a:srgbClr val="031D3E"/>
              </a:solidFill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  <a:p>
            <a:pPr marL="0" indent="0">
              <a:lnSpc>
                <a:spcPct val="150000"/>
              </a:lnSpc>
              <a:spcBef>
                <a:spcPts val="0"/>
              </a:spcBef>
              <a:buNone/>
              <a:defRPr/>
            </a:pPr>
            <a:r>
              <a:rPr lang="nl-NL" sz="2400" b="1" dirty="0" smtClean="0">
                <a:solidFill>
                  <a:srgbClr val="031D3E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1. </a:t>
            </a:r>
            <a:r>
              <a:rPr lang="en-GB" sz="2400" b="1" dirty="0" smtClean="0">
                <a:solidFill>
                  <a:srgbClr val="031D3E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Provide</a:t>
            </a:r>
            <a:r>
              <a:rPr lang="nl-NL" sz="2400" b="1" dirty="0" smtClean="0">
                <a:solidFill>
                  <a:srgbClr val="031D3E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 a list of characteristics of teams </a:t>
            </a:r>
            <a:r>
              <a:rPr lang="nl-NL" sz="2400" b="1" dirty="0" err="1" smtClean="0">
                <a:solidFill>
                  <a:srgbClr val="031D3E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that</a:t>
            </a:r>
            <a:r>
              <a:rPr lang="nl-NL" sz="2400" b="1" dirty="0" smtClean="0">
                <a:solidFill>
                  <a:srgbClr val="031D3E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 </a:t>
            </a:r>
            <a:r>
              <a:rPr lang="en-GB" sz="2400" b="1" dirty="0" smtClean="0">
                <a:solidFill>
                  <a:srgbClr val="031D3E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function</a:t>
            </a:r>
            <a:r>
              <a:rPr lang="nl-NL" sz="2400" b="1" dirty="0" smtClean="0">
                <a:solidFill>
                  <a:srgbClr val="031D3E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 </a:t>
            </a:r>
            <a:r>
              <a:rPr lang="en-GB" sz="2400" b="1" dirty="0" smtClean="0">
                <a:solidFill>
                  <a:srgbClr val="031D3E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very</a:t>
            </a:r>
            <a:r>
              <a:rPr lang="nl-NL" sz="2400" b="1" dirty="0" smtClean="0">
                <a:solidFill>
                  <a:srgbClr val="031D3E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 well.</a:t>
            </a:r>
          </a:p>
          <a:p>
            <a:pPr marL="0" indent="0">
              <a:lnSpc>
                <a:spcPct val="150000"/>
              </a:lnSpc>
              <a:spcBef>
                <a:spcPts val="0"/>
              </a:spcBef>
              <a:buNone/>
              <a:defRPr/>
            </a:pPr>
            <a:r>
              <a:rPr lang="nl-NL" sz="2400" b="1" dirty="0" smtClean="0">
                <a:solidFill>
                  <a:srgbClr val="031D3E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2. How would you measure the functioning of a team?</a:t>
            </a:r>
          </a:p>
          <a:p>
            <a:pPr>
              <a:lnSpc>
                <a:spcPct val="150000"/>
              </a:lnSpc>
              <a:spcBef>
                <a:spcPts val="0"/>
              </a:spcBef>
              <a:defRPr/>
            </a:pPr>
            <a:endParaRPr lang="nl-NL" sz="2400" dirty="0" smtClean="0">
              <a:solidFill>
                <a:srgbClr val="031D3E"/>
              </a:solidFill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  <a:p>
            <a:pPr marL="0" indent="0">
              <a:lnSpc>
                <a:spcPct val="150000"/>
              </a:lnSpc>
              <a:spcBef>
                <a:spcPts val="0"/>
              </a:spcBef>
              <a:buNone/>
              <a:defRPr/>
            </a:pPr>
            <a:endParaRPr lang="nl-NL" sz="1200" dirty="0" smtClean="0">
              <a:solidFill>
                <a:srgbClr val="031D3E"/>
              </a:solidFill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  <a:p>
            <a:pPr marL="0" indent="0">
              <a:lnSpc>
                <a:spcPct val="150000"/>
              </a:lnSpc>
              <a:spcBef>
                <a:spcPts val="0"/>
              </a:spcBef>
              <a:buNone/>
              <a:defRPr/>
            </a:pPr>
            <a:endParaRPr lang="nl-NL" sz="1200" b="1" dirty="0" smtClean="0">
              <a:solidFill>
                <a:srgbClr val="031D3E"/>
              </a:solidFill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</p:txBody>
      </p:sp>
      <p:cxnSp>
        <p:nvCxnSpPr>
          <p:cNvPr id="5" name="Straight Connector 4"/>
          <p:cNvCxnSpPr/>
          <p:nvPr/>
        </p:nvCxnSpPr>
        <p:spPr>
          <a:xfrm>
            <a:off x="457200" y="1707198"/>
            <a:ext cx="8229600" cy="0"/>
          </a:xfrm>
          <a:prstGeom prst="line">
            <a:avLst/>
          </a:prstGeom>
          <a:ln>
            <a:solidFill>
              <a:srgbClr val="031D3E"/>
            </a:solidFill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35738419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6" name="Straight Connector 4"/>
          <p:cNvCxnSpPr/>
          <p:nvPr/>
        </p:nvCxnSpPr>
        <p:spPr>
          <a:xfrm>
            <a:off x="457200" y="1185414"/>
            <a:ext cx="8229600" cy="0"/>
          </a:xfrm>
          <a:prstGeom prst="line">
            <a:avLst/>
          </a:prstGeom>
          <a:ln>
            <a:solidFill>
              <a:schemeClr val="bg1"/>
            </a:solidFill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Title 1"/>
          <p:cNvSpPr txBox="1">
            <a:spLocks/>
          </p:cNvSpPr>
          <p:nvPr/>
        </p:nvSpPr>
        <p:spPr>
          <a:xfrm>
            <a:off x="457200" y="106197"/>
            <a:ext cx="86868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ctr" defTabSz="4572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sz="3600" b="1" dirty="0" smtClean="0">
                <a:solidFill>
                  <a:schemeClr val="bg1"/>
                </a:solidFill>
              </a:rPr>
              <a:t>What’s the aim?</a:t>
            </a:r>
            <a:endParaRPr lang="en-US" sz="3600" b="1" dirty="0">
              <a:solidFill>
                <a:schemeClr val="bg1"/>
              </a:solidFill>
            </a:endParaRPr>
          </a:p>
        </p:txBody>
      </p:sp>
      <p:sp>
        <p:nvSpPr>
          <p:cNvPr id="8" name="Content Placeholder 2"/>
          <p:cNvSpPr txBox="1">
            <a:spLocks/>
          </p:cNvSpPr>
          <p:nvPr/>
        </p:nvSpPr>
        <p:spPr>
          <a:xfrm>
            <a:off x="505325" y="1479088"/>
            <a:ext cx="8391995" cy="3868738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0" indent="0" algn="ctr" defTabSz="457200" rtl="0" eaLnBrk="1" latinLnBrk="0" hangingPunct="1">
              <a:spcBef>
                <a:spcPct val="20000"/>
              </a:spcBef>
              <a:buFont typeface="Arial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457200" rtl="0" eaLnBrk="1" latinLnBrk="0" hangingPunct="1">
              <a:spcBef>
                <a:spcPct val="20000"/>
              </a:spcBef>
              <a:buFont typeface="Arial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457200" rtl="0" eaLnBrk="1" latinLnBrk="0" hangingPunct="1">
              <a:spcBef>
                <a:spcPct val="20000"/>
              </a:spcBef>
              <a:buFont typeface="Arial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457200" rtl="0" eaLnBrk="1" latinLnBrk="0" hangingPunct="1">
              <a:spcBef>
                <a:spcPct val="20000"/>
              </a:spcBef>
              <a:buFont typeface="Arial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457200" rtl="0" eaLnBrk="1" latinLnBrk="0" hangingPunct="1">
              <a:spcBef>
                <a:spcPct val="20000"/>
              </a:spcBef>
              <a:buFont typeface="Arial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457200" rtl="0" eaLnBrk="1" latinLnBrk="0" hangingPunct="1">
              <a:spcBef>
                <a:spcPct val="20000"/>
              </a:spcBef>
              <a:buFont typeface="Arial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457200" rtl="0" eaLnBrk="1" latinLnBrk="0" hangingPunct="1">
              <a:spcBef>
                <a:spcPct val="20000"/>
              </a:spcBef>
              <a:buFont typeface="Arial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457200" rtl="0" eaLnBrk="1" latinLnBrk="0" hangingPunct="1">
              <a:spcBef>
                <a:spcPct val="20000"/>
              </a:spcBef>
              <a:buFont typeface="Arial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457200" rtl="0" eaLnBrk="1" latinLnBrk="0" hangingPunct="1">
              <a:spcBef>
                <a:spcPct val="20000"/>
              </a:spcBef>
              <a:buFont typeface="Arial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0"/>
              </a:spcBef>
              <a:defRPr/>
            </a:pPr>
            <a:r>
              <a:rPr lang="nl-NL" sz="2800" b="1" dirty="0" smtClean="0">
                <a:solidFill>
                  <a:schemeClr val="bg1"/>
                </a:solidFill>
                <a:latin typeface="Arial"/>
                <a:cs typeface="Arial"/>
              </a:rPr>
              <a:t>Part 1: Build a conceptual framework</a:t>
            </a:r>
          </a:p>
          <a:p>
            <a:pPr lvl="1" algn="l">
              <a:lnSpc>
                <a:spcPct val="150000"/>
              </a:lnSpc>
              <a:spcBef>
                <a:spcPts val="0"/>
              </a:spcBef>
              <a:defRPr/>
            </a:pPr>
            <a:endParaRPr lang="en-GB" sz="1000" b="1" dirty="0" smtClean="0">
              <a:solidFill>
                <a:schemeClr val="bg1"/>
              </a:solidFill>
              <a:latin typeface="Arial"/>
              <a:cs typeface="Arial"/>
            </a:endParaRPr>
          </a:p>
          <a:p>
            <a:pPr algn="l">
              <a:lnSpc>
                <a:spcPct val="150000"/>
              </a:lnSpc>
              <a:spcBef>
                <a:spcPts val="0"/>
              </a:spcBef>
              <a:defRPr/>
            </a:pPr>
            <a:r>
              <a:rPr lang="en-GB" sz="2800" b="1" dirty="0" smtClean="0">
                <a:solidFill>
                  <a:schemeClr val="bg1"/>
                </a:solidFill>
                <a:latin typeface="Arial"/>
                <a:cs typeface="Arial"/>
              </a:rPr>
              <a:t>Part 2: Overview of cohesion research</a:t>
            </a:r>
          </a:p>
          <a:p>
            <a:pPr lvl="1" algn="l">
              <a:lnSpc>
                <a:spcPct val="150000"/>
              </a:lnSpc>
              <a:spcBef>
                <a:spcPts val="0"/>
              </a:spcBef>
              <a:defRPr/>
            </a:pPr>
            <a:endParaRPr lang="nl-NL" sz="1000" dirty="0" smtClean="0">
              <a:solidFill>
                <a:schemeClr val="bg1"/>
              </a:solidFill>
              <a:latin typeface="Arial"/>
              <a:cs typeface="Arial"/>
            </a:endParaRPr>
          </a:p>
          <a:p>
            <a:pPr algn="l">
              <a:lnSpc>
                <a:spcPct val="150000"/>
              </a:lnSpc>
              <a:spcBef>
                <a:spcPts val="0"/>
              </a:spcBef>
              <a:defRPr/>
            </a:pPr>
            <a:r>
              <a:rPr lang="nl-NL" sz="2800" b="1" dirty="0" smtClean="0">
                <a:solidFill>
                  <a:schemeClr val="bg1"/>
                </a:solidFill>
                <a:latin typeface="Arial"/>
                <a:cs typeface="Arial"/>
              </a:rPr>
              <a:t>Part 3: Build cohesion using interventions</a:t>
            </a:r>
          </a:p>
          <a:p>
            <a:pPr lvl="1" algn="l">
              <a:lnSpc>
                <a:spcPct val="150000"/>
              </a:lnSpc>
              <a:spcBef>
                <a:spcPts val="0"/>
              </a:spcBef>
              <a:defRPr/>
            </a:pPr>
            <a:endParaRPr lang="en-GB" sz="1000" b="1" dirty="0" smtClean="0">
              <a:solidFill>
                <a:schemeClr val="bg1"/>
              </a:solidFill>
              <a:latin typeface="Arial"/>
              <a:cs typeface="Arial"/>
            </a:endParaRPr>
          </a:p>
          <a:p>
            <a:pPr algn="l">
              <a:lnSpc>
                <a:spcPct val="150000"/>
              </a:lnSpc>
              <a:spcBef>
                <a:spcPts val="0"/>
              </a:spcBef>
              <a:defRPr/>
            </a:pPr>
            <a:endParaRPr lang="nl-NL" sz="1600" b="1" dirty="0" smtClean="0">
              <a:solidFill>
                <a:schemeClr val="bg1"/>
              </a:solidFill>
              <a:latin typeface="Arial"/>
              <a:cs typeface="Arial"/>
            </a:endParaRPr>
          </a:p>
          <a:p>
            <a:pPr algn="l">
              <a:lnSpc>
                <a:spcPct val="150000"/>
              </a:lnSpc>
              <a:spcBef>
                <a:spcPts val="0"/>
              </a:spcBef>
              <a:defRPr/>
            </a:pPr>
            <a:r>
              <a:rPr lang="nl-NL" sz="2800" b="1" dirty="0" smtClean="0">
                <a:solidFill>
                  <a:schemeClr val="bg1"/>
                </a:solidFill>
                <a:latin typeface="Arial"/>
                <a:cs typeface="Arial"/>
              </a:rPr>
              <a:t>Part 4: Apply B.O.B.</a:t>
            </a:r>
          </a:p>
        </p:txBody>
      </p:sp>
      <p:cxnSp>
        <p:nvCxnSpPr>
          <p:cNvPr id="9" name="Gerade Verbindung 8"/>
          <p:cNvCxnSpPr/>
          <p:nvPr/>
        </p:nvCxnSpPr>
        <p:spPr>
          <a:xfrm>
            <a:off x="457200" y="4186989"/>
            <a:ext cx="8229600" cy="0"/>
          </a:xfrm>
          <a:prstGeom prst="line">
            <a:avLst/>
          </a:prstGeom>
          <a:ln w="38100">
            <a:solidFill>
              <a:schemeClr val="bg1"/>
            </a:solidFill>
            <a:prstDash val="sysDash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1" name="Title 10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Topics to be covered today…</a:t>
            </a:r>
            <a:endParaRPr lang="en-US" dirty="0"/>
          </a:p>
        </p:txBody>
      </p:sp>
      <p:sp>
        <p:nvSpPr>
          <p:cNvPr id="12" name="Content Placeholder 11"/>
          <p:cNvSpPr>
            <a:spLocks noGrp="1"/>
          </p:cNvSpPr>
          <p:nvPr>
            <p:ph idx="1"/>
          </p:nvPr>
        </p:nvSpPr>
        <p:spPr>
          <a:xfrm>
            <a:off x="498474" y="1600200"/>
            <a:ext cx="7556313" cy="4525963"/>
          </a:xfrm>
        </p:spPr>
        <p:txBody>
          <a:bodyPr>
            <a:normAutofit/>
          </a:bodyPr>
          <a:lstStyle/>
          <a:p>
            <a:pPr>
              <a:lnSpc>
                <a:spcPct val="150000"/>
              </a:lnSpc>
              <a:spcBef>
                <a:spcPts val="0"/>
              </a:spcBef>
              <a:defRPr/>
            </a:pPr>
            <a:r>
              <a:rPr lang="nl-NL" sz="2800" b="1" dirty="0" smtClean="0">
                <a:solidFill>
                  <a:schemeClr val="tx1"/>
                </a:solidFill>
                <a:latin typeface="Arial"/>
                <a:cs typeface="Arial"/>
              </a:rPr>
              <a:t>Examine a </a:t>
            </a:r>
            <a:r>
              <a:rPr lang="nl-NL" sz="2800" b="1" dirty="0">
                <a:solidFill>
                  <a:schemeClr val="tx1"/>
                </a:solidFill>
                <a:latin typeface="Arial"/>
                <a:cs typeface="Arial"/>
              </a:rPr>
              <a:t>conceptual </a:t>
            </a:r>
            <a:r>
              <a:rPr lang="nl-NL" sz="2800" b="1" dirty="0" smtClean="0">
                <a:solidFill>
                  <a:schemeClr val="tx1"/>
                </a:solidFill>
                <a:latin typeface="Arial"/>
                <a:cs typeface="Arial"/>
              </a:rPr>
              <a:t>framework</a:t>
            </a:r>
            <a:endParaRPr lang="nl-NL" sz="2800" b="1" dirty="0">
              <a:solidFill>
                <a:schemeClr val="tx1"/>
              </a:solidFill>
              <a:latin typeface="Arial"/>
              <a:cs typeface="Arial"/>
            </a:endParaRPr>
          </a:p>
          <a:p>
            <a:pPr>
              <a:lnSpc>
                <a:spcPct val="150000"/>
              </a:lnSpc>
              <a:spcBef>
                <a:spcPts val="0"/>
              </a:spcBef>
              <a:defRPr/>
            </a:pPr>
            <a:r>
              <a:rPr lang="nl-NL" sz="2800" b="1" dirty="0" smtClean="0">
                <a:solidFill>
                  <a:schemeClr val="tx1"/>
                </a:solidFill>
                <a:latin typeface="Arial"/>
                <a:cs typeface="Arial"/>
              </a:rPr>
              <a:t> </a:t>
            </a:r>
            <a:r>
              <a:rPr lang="nl-NL" sz="2800" b="1" dirty="0" err="1" smtClean="0">
                <a:solidFill>
                  <a:schemeClr val="tx1"/>
                </a:solidFill>
                <a:latin typeface="Arial"/>
                <a:cs typeface="Arial"/>
              </a:rPr>
              <a:t>Cohesion</a:t>
            </a:r>
            <a:r>
              <a:rPr lang="nl-NL" sz="2800" b="1" dirty="0" smtClean="0">
                <a:solidFill>
                  <a:schemeClr val="tx1"/>
                </a:solidFill>
                <a:latin typeface="Arial"/>
                <a:cs typeface="Arial"/>
              </a:rPr>
              <a:t> </a:t>
            </a:r>
            <a:r>
              <a:rPr lang="nl-NL" sz="2800" b="1" dirty="0" err="1" smtClean="0">
                <a:solidFill>
                  <a:schemeClr val="tx1"/>
                </a:solidFill>
                <a:latin typeface="Arial"/>
                <a:cs typeface="Arial"/>
              </a:rPr>
              <a:t>tasks</a:t>
            </a:r>
            <a:r>
              <a:rPr lang="en-US" sz="2800" b="1" dirty="0" smtClean="0">
                <a:solidFill>
                  <a:schemeClr val="tx1"/>
                </a:solidFill>
                <a:latin typeface="Arial"/>
                <a:cs typeface="Arial"/>
              </a:rPr>
              <a:t>…</a:t>
            </a:r>
            <a:endParaRPr lang="nl-NL" sz="2800" b="1" dirty="0">
              <a:solidFill>
                <a:schemeClr val="tx1"/>
              </a:solidFill>
              <a:latin typeface="Arial"/>
              <a:cs typeface="Arial"/>
            </a:endParaRPr>
          </a:p>
          <a:p>
            <a:pPr lvl="1">
              <a:lnSpc>
                <a:spcPct val="150000"/>
              </a:lnSpc>
              <a:spcBef>
                <a:spcPts val="0"/>
              </a:spcBef>
              <a:defRPr/>
            </a:pPr>
            <a:endParaRPr lang="en-GB" sz="1000" b="1" dirty="0">
              <a:solidFill>
                <a:schemeClr val="tx1"/>
              </a:solidFill>
              <a:latin typeface="Arial"/>
              <a:cs typeface="Arial"/>
            </a:endParaRPr>
          </a:p>
          <a:p>
            <a:pPr>
              <a:lnSpc>
                <a:spcPct val="150000"/>
              </a:lnSpc>
              <a:spcBef>
                <a:spcPts val="0"/>
              </a:spcBef>
              <a:defRPr/>
            </a:pPr>
            <a:r>
              <a:rPr lang="en-GB" sz="2800" b="1" dirty="0">
                <a:solidFill>
                  <a:schemeClr val="tx1"/>
                </a:solidFill>
                <a:latin typeface="Arial"/>
                <a:cs typeface="Arial"/>
              </a:rPr>
              <a:t> </a:t>
            </a:r>
            <a:r>
              <a:rPr lang="en-GB" sz="2800" b="1" dirty="0" smtClean="0">
                <a:solidFill>
                  <a:schemeClr val="tx1"/>
                </a:solidFill>
                <a:latin typeface="Arial"/>
                <a:cs typeface="Arial"/>
              </a:rPr>
              <a:t>Cohesion research </a:t>
            </a:r>
            <a:endParaRPr lang="en-GB" sz="2800" b="1" dirty="0">
              <a:solidFill>
                <a:schemeClr val="tx1"/>
              </a:solidFill>
              <a:latin typeface="Arial"/>
              <a:cs typeface="Arial"/>
            </a:endParaRPr>
          </a:p>
          <a:p>
            <a:pPr lvl="1">
              <a:lnSpc>
                <a:spcPct val="150000"/>
              </a:lnSpc>
              <a:spcBef>
                <a:spcPts val="0"/>
              </a:spcBef>
              <a:defRPr/>
            </a:pPr>
            <a:endParaRPr lang="nl-NL" sz="1000" dirty="0">
              <a:solidFill>
                <a:schemeClr val="tx1"/>
              </a:solidFill>
              <a:latin typeface="Arial"/>
              <a:cs typeface="Arial"/>
            </a:endParaRPr>
          </a:p>
          <a:p>
            <a:pPr>
              <a:lnSpc>
                <a:spcPct val="150000"/>
              </a:lnSpc>
              <a:spcBef>
                <a:spcPts val="0"/>
              </a:spcBef>
              <a:defRPr/>
            </a:pPr>
            <a:r>
              <a:rPr lang="nl-NL" sz="2800" b="1" dirty="0" smtClean="0">
                <a:solidFill>
                  <a:schemeClr val="tx1"/>
                </a:solidFill>
                <a:latin typeface="Arial"/>
                <a:cs typeface="Arial"/>
              </a:rPr>
              <a:t> Building </a:t>
            </a:r>
            <a:r>
              <a:rPr lang="nl-NL" sz="2800" b="1" dirty="0" err="1">
                <a:solidFill>
                  <a:schemeClr val="tx1"/>
                </a:solidFill>
                <a:latin typeface="Arial"/>
                <a:cs typeface="Arial"/>
              </a:rPr>
              <a:t>cohesion</a:t>
            </a:r>
            <a:r>
              <a:rPr lang="nl-NL" sz="2800" b="1" dirty="0">
                <a:solidFill>
                  <a:schemeClr val="tx1"/>
                </a:solidFill>
                <a:latin typeface="Arial"/>
                <a:cs typeface="Arial"/>
              </a:rPr>
              <a:t> </a:t>
            </a:r>
            <a:r>
              <a:rPr lang="nl-NL" sz="2800" b="1" dirty="0" err="1">
                <a:solidFill>
                  <a:schemeClr val="tx1"/>
                </a:solidFill>
                <a:latin typeface="Arial"/>
                <a:cs typeface="Arial"/>
              </a:rPr>
              <a:t>using</a:t>
            </a:r>
            <a:r>
              <a:rPr lang="nl-NL" sz="2800" b="1" dirty="0">
                <a:solidFill>
                  <a:schemeClr val="tx1"/>
                </a:solidFill>
                <a:latin typeface="Arial"/>
                <a:cs typeface="Arial"/>
              </a:rPr>
              <a:t> </a:t>
            </a:r>
            <a:r>
              <a:rPr lang="nl-NL" sz="2800" b="1" dirty="0" err="1" smtClean="0">
                <a:solidFill>
                  <a:schemeClr val="tx1"/>
                </a:solidFill>
                <a:latin typeface="Arial"/>
                <a:cs typeface="Arial"/>
              </a:rPr>
              <a:t>interventions</a:t>
            </a:r>
            <a:r>
              <a:rPr lang="nl-NL" sz="2800" b="1" dirty="0" smtClean="0">
                <a:solidFill>
                  <a:schemeClr val="tx1"/>
                </a:solidFill>
                <a:latin typeface="Arial"/>
                <a:cs typeface="Arial"/>
              </a:rPr>
              <a:t> </a:t>
            </a:r>
            <a:r>
              <a:rPr lang="en-US" sz="2800" b="1" dirty="0" smtClean="0">
                <a:solidFill>
                  <a:schemeClr val="tx1"/>
                </a:solidFill>
                <a:latin typeface="Arial"/>
                <a:cs typeface="Arial"/>
              </a:rPr>
              <a:t>–</a:t>
            </a:r>
            <a:r>
              <a:rPr lang="nl-NL" sz="2800" b="1" dirty="0" smtClean="0">
                <a:solidFill>
                  <a:schemeClr val="tx1"/>
                </a:solidFill>
                <a:latin typeface="Arial"/>
                <a:cs typeface="Arial"/>
              </a:rPr>
              <a:t> indirect approach</a:t>
            </a:r>
            <a:r>
              <a:rPr lang="en-US" sz="2800" b="1" dirty="0" smtClean="0">
                <a:solidFill>
                  <a:schemeClr val="tx1"/>
                </a:solidFill>
                <a:latin typeface="Arial"/>
                <a:cs typeface="Arial"/>
              </a:rPr>
              <a:t>…</a:t>
            </a:r>
            <a:endParaRPr lang="nl-NL" sz="2800" b="1" dirty="0">
              <a:solidFill>
                <a:schemeClr val="tx1"/>
              </a:solidFill>
              <a:latin typeface="Arial"/>
              <a:cs typeface="Arial"/>
            </a:endParaRPr>
          </a:p>
          <a:p>
            <a:pPr lvl="1">
              <a:lnSpc>
                <a:spcPct val="150000"/>
              </a:lnSpc>
              <a:spcBef>
                <a:spcPts val="0"/>
              </a:spcBef>
              <a:defRPr/>
            </a:pPr>
            <a:endParaRPr lang="en-GB" sz="1000" b="1" dirty="0">
              <a:solidFill>
                <a:schemeClr val="tx1"/>
              </a:solidFill>
              <a:latin typeface="Arial"/>
              <a:cs typeface="Arial"/>
            </a:endParaRPr>
          </a:p>
          <a:p>
            <a:endParaRPr lang="en-US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8976852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520857" y="3035170"/>
            <a:ext cx="7772400" cy="431138"/>
          </a:xfrm>
        </p:spPr>
        <p:txBody>
          <a:bodyPr>
            <a:normAutofit fontScale="90000"/>
          </a:bodyPr>
          <a:lstStyle/>
          <a:p>
            <a:r>
              <a:rPr lang="en-US" b="1" dirty="0" smtClean="0">
                <a:solidFill>
                  <a:srgbClr val="FFFFFF"/>
                </a:solidFill>
                <a:latin typeface="Arial"/>
                <a:cs typeface="Arial"/>
              </a:rPr>
              <a:t>Is cohesion important?</a:t>
            </a:r>
            <a:br>
              <a:rPr lang="en-US" b="1" dirty="0" smtClean="0">
                <a:solidFill>
                  <a:srgbClr val="FFFFFF"/>
                </a:solidFill>
                <a:latin typeface="Arial"/>
                <a:cs typeface="Arial"/>
              </a:rPr>
            </a:br>
            <a:r>
              <a:rPr lang="en-US" b="1" dirty="0">
                <a:solidFill>
                  <a:srgbClr val="FFFFFF"/>
                </a:solidFill>
                <a:latin typeface="Arial"/>
                <a:cs typeface="Arial"/>
              </a:rPr>
              <a:t/>
            </a:r>
            <a:br>
              <a:rPr lang="en-US" b="1" dirty="0">
                <a:solidFill>
                  <a:srgbClr val="FFFFFF"/>
                </a:solidFill>
                <a:latin typeface="Arial"/>
                <a:cs typeface="Arial"/>
              </a:rPr>
            </a:br>
            <a:r>
              <a:rPr lang="en-US" b="1" dirty="0" smtClean="0">
                <a:solidFill>
                  <a:srgbClr val="FFFFFF"/>
                </a:solidFill>
                <a:latin typeface="Arial"/>
                <a:cs typeface="Arial"/>
              </a:rPr>
              <a:t/>
            </a:r>
            <a:br>
              <a:rPr lang="en-US" b="1" dirty="0" smtClean="0">
                <a:solidFill>
                  <a:srgbClr val="FFFFFF"/>
                </a:solidFill>
                <a:latin typeface="Arial"/>
                <a:cs typeface="Arial"/>
              </a:rPr>
            </a:br>
            <a:r>
              <a:rPr lang="en-US" b="1" dirty="0">
                <a:solidFill>
                  <a:srgbClr val="FFFFFF"/>
                </a:solidFill>
                <a:latin typeface="Arial"/>
                <a:cs typeface="Arial"/>
              </a:rPr>
              <a:t/>
            </a:r>
            <a:br>
              <a:rPr lang="en-US" b="1" dirty="0">
                <a:solidFill>
                  <a:srgbClr val="FFFFFF"/>
                </a:solidFill>
                <a:latin typeface="Arial"/>
                <a:cs typeface="Arial"/>
              </a:rPr>
            </a:br>
            <a:r>
              <a:rPr lang="en-US" b="1" dirty="0" smtClean="0">
                <a:solidFill>
                  <a:schemeClr val="tx1"/>
                </a:solidFill>
                <a:latin typeface="Arial"/>
                <a:cs typeface="Arial"/>
              </a:rPr>
              <a:t/>
            </a:r>
            <a:br>
              <a:rPr lang="en-US" b="1" dirty="0" smtClean="0">
                <a:solidFill>
                  <a:schemeClr val="tx1"/>
                </a:solidFill>
                <a:latin typeface="Arial"/>
                <a:cs typeface="Arial"/>
              </a:rPr>
            </a:br>
            <a:r>
              <a:rPr lang="en-US" b="1" dirty="0" smtClean="0">
                <a:solidFill>
                  <a:schemeClr val="tx1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Examples </a:t>
            </a:r>
            <a:r>
              <a:rPr lang="en-US" b="1" dirty="0">
                <a:solidFill>
                  <a:schemeClr val="tx1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of successful teams / with or without social </a:t>
            </a:r>
            <a:r>
              <a:rPr lang="en-US" b="1" dirty="0" smtClean="0">
                <a:solidFill>
                  <a:schemeClr val="tx1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cohesion?</a:t>
            </a:r>
            <a:r>
              <a:rPr lang="en-US" b="1" dirty="0">
                <a:solidFill>
                  <a:schemeClr val="tx1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/>
            </a:r>
            <a:br>
              <a:rPr lang="en-US" b="1" dirty="0">
                <a:solidFill>
                  <a:schemeClr val="tx1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</a:br>
            <a:r>
              <a:rPr lang="en-US" b="1" dirty="0">
                <a:solidFill>
                  <a:srgbClr val="FFFFFF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/>
            </a:r>
            <a:br>
              <a:rPr lang="en-US" b="1" dirty="0">
                <a:solidFill>
                  <a:srgbClr val="FFFFFF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</a:br>
            <a:r>
              <a:rPr lang="en-US" b="1" dirty="0" smtClean="0">
                <a:solidFill>
                  <a:srgbClr val="FFFFFF"/>
                </a:solidFill>
                <a:latin typeface="Arial"/>
                <a:cs typeface="Arial"/>
              </a:rPr>
              <a:t/>
            </a:r>
            <a:br>
              <a:rPr lang="en-US" b="1" dirty="0" smtClean="0">
                <a:solidFill>
                  <a:srgbClr val="FFFFFF"/>
                </a:solidFill>
                <a:latin typeface="Arial"/>
                <a:cs typeface="Arial"/>
              </a:rPr>
            </a:br>
            <a:endParaRPr lang="en-US" b="1" dirty="0">
              <a:solidFill>
                <a:srgbClr val="FFFFFF"/>
              </a:solidFill>
              <a:latin typeface="Arial"/>
              <a:cs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35496060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Examples…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 smtClean="0"/>
              <a:t>Linked to competition</a:t>
            </a:r>
          </a:p>
          <a:p>
            <a:r>
              <a:rPr lang="en-US" dirty="0" smtClean="0"/>
              <a:t>Tours are about bonding together…Success depends on whether you come together or you split into factions…There were times with this lions squad when we felt invincible – that we could take on the whole world and beat them (Jeremy Guscott</a:t>
            </a:r>
            <a:r>
              <a:rPr lang="en-US" dirty="0"/>
              <a:t>,</a:t>
            </a:r>
            <a:r>
              <a:rPr lang="en-US" dirty="0" smtClean="0"/>
              <a:t>1997).</a:t>
            </a:r>
          </a:p>
          <a:p>
            <a:r>
              <a:rPr lang="en-US" dirty="0">
                <a:hlinkClick r:id="rId2"/>
              </a:rPr>
              <a:t>http://media.smh.com.au/sport/sports-hq/wiggins-stabbed-in-the-back-by-froome-4744567.</a:t>
            </a:r>
            <a:r>
              <a:rPr lang="en-US" dirty="0" smtClean="0">
                <a:hlinkClick r:id="rId2"/>
              </a:rPr>
              <a:t>html</a:t>
            </a:r>
            <a:endParaRPr lang="en-US" dirty="0" smtClean="0"/>
          </a:p>
          <a:p>
            <a:pPr marL="0" indent="0">
              <a:buNone/>
            </a:pPr>
            <a:r>
              <a:rPr lang="en-US" dirty="0" smtClean="0"/>
              <a:t>Welsh Football Team…</a:t>
            </a:r>
          </a:p>
          <a:p>
            <a:endParaRPr lang="en-US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4319748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Importance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US" sz="3600" dirty="0" smtClean="0"/>
              <a:t>   Cohesion historically, has been identified as the most important small-group variable (</a:t>
            </a:r>
            <a:r>
              <a:rPr lang="en-US" sz="3600" dirty="0" err="1" smtClean="0"/>
              <a:t>Golembiewski</a:t>
            </a:r>
            <a:r>
              <a:rPr lang="en-US" sz="3600" dirty="0" smtClean="0"/>
              <a:t>, 1962; </a:t>
            </a:r>
            <a:r>
              <a:rPr lang="en-US" sz="3600" dirty="0" err="1" smtClean="0"/>
              <a:t>lott</a:t>
            </a:r>
            <a:r>
              <a:rPr lang="en-US" sz="3600" dirty="0" smtClean="0"/>
              <a:t> and Lott)</a:t>
            </a:r>
            <a:endParaRPr lang="en-US" sz="3600" dirty="0"/>
          </a:p>
        </p:txBody>
      </p:sp>
    </p:spTree>
    <p:extLst>
      <p:ext uri="{BB962C8B-B14F-4D97-AF65-F5344CB8AC3E}">
        <p14:creationId xmlns:p14="http://schemas.microsoft.com/office/powerpoint/2010/main" val="255394396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9634" name="Rectangle 2"/>
          <p:cNvSpPr>
            <a:spLocks noGrp="1" noChangeArrowheads="1"/>
          </p:cNvSpPr>
          <p:nvPr>
            <p:ph type="title"/>
          </p:nvPr>
        </p:nvSpPr>
        <p:spPr>
          <a:xfrm>
            <a:off x="931863" y="602456"/>
            <a:ext cx="8212137" cy="1509713"/>
          </a:xfrm>
        </p:spPr>
        <p:txBody>
          <a:bodyPr/>
          <a:lstStyle/>
          <a:p>
            <a:r>
              <a:rPr lang="en-US" dirty="0" smtClean="0">
                <a:cs typeface="Times New Roman" charset="0"/>
              </a:rPr>
              <a:t>Re-cap: Definition </a:t>
            </a:r>
            <a:r>
              <a:rPr lang="en-US" dirty="0">
                <a:cs typeface="Times New Roman" charset="0"/>
              </a:rPr>
              <a:t>of Group </a:t>
            </a:r>
            <a:r>
              <a:rPr lang="en-US" dirty="0" smtClean="0">
                <a:cs typeface="Times New Roman" charset="0"/>
              </a:rPr>
              <a:t/>
            </a:r>
            <a:br>
              <a:rPr lang="en-US" dirty="0" smtClean="0">
                <a:cs typeface="Times New Roman" charset="0"/>
              </a:rPr>
            </a:br>
            <a:r>
              <a:rPr lang="en-US" dirty="0" smtClean="0">
                <a:cs typeface="Times New Roman" charset="0"/>
              </a:rPr>
              <a:t>Cohesion</a:t>
            </a:r>
            <a:endParaRPr lang="en-US" dirty="0">
              <a:cs typeface="Times New Roman" charset="0"/>
            </a:endParaRPr>
          </a:p>
        </p:txBody>
      </p:sp>
      <p:sp>
        <p:nvSpPr>
          <p:cNvPr id="69635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533400" y="1961969"/>
            <a:ext cx="7661275" cy="4876800"/>
          </a:xfrm>
        </p:spPr>
        <p:txBody>
          <a:bodyPr/>
          <a:lstStyle/>
          <a:p>
            <a:r>
              <a:rPr lang="en-US" sz="2800" dirty="0"/>
              <a:t>Carron, Brawley, and </a:t>
            </a:r>
            <a:r>
              <a:rPr lang="en-US" sz="2800" dirty="0" err="1"/>
              <a:t>Widmeyer</a:t>
            </a:r>
            <a:r>
              <a:rPr lang="en-US" sz="2800" dirty="0"/>
              <a:t> (1998) defined cohesion as </a:t>
            </a:r>
            <a:r>
              <a:rPr lang="ja-JP" altLang="en-US" sz="2800" dirty="0">
                <a:latin typeface="Arial"/>
              </a:rPr>
              <a:t>“</a:t>
            </a:r>
            <a:r>
              <a:rPr lang="en-US" sz="2800" dirty="0"/>
              <a:t>a dynamic process that is reflected in the tendency of a group to stick together and remain united in the pursuit of its instrumental objectives and/or for the satisfaction of member needs</a:t>
            </a:r>
            <a:r>
              <a:rPr lang="ja-JP" altLang="en-US" sz="2800" dirty="0">
                <a:latin typeface="Arial"/>
              </a:rPr>
              <a:t>”</a:t>
            </a:r>
            <a:r>
              <a:rPr lang="en-US" sz="2800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206562651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167557"/>
            <a:ext cx="8229600" cy="1143000"/>
          </a:xfrm>
        </p:spPr>
        <p:txBody>
          <a:bodyPr>
            <a:normAutofit/>
          </a:bodyPr>
          <a:lstStyle/>
          <a:p>
            <a:r>
              <a:rPr lang="en-US" sz="3600" b="1" dirty="0" smtClean="0">
                <a:solidFill>
                  <a:srgbClr val="031D3E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Characteristics of cohesion</a:t>
            </a:r>
            <a:endParaRPr lang="en-US" sz="3600" b="1" dirty="0">
              <a:solidFill>
                <a:srgbClr val="031D3E"/>
              </a:solidFill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</p:txBody>
      </p:sp>
      <p:sp>
        <p:nvSpPr>
          <p:cNvPr id="4" name="Inhaltsplatzhalter 3"/>
          <p:cNvSpPr>
            <a:spLocks noGrp="1"/>
          </p:cNvSpPr>
          <p:nvPr>
            <p:ph idx="1"/>
          </p:nvPr>
        </p:nvSpPr>
        <p:spPr>
          <a:xfrm>
            <a:off x="457200" y="1347048"/>
            <a:ext cx="8229600" cy="3332653"/>
          </a:xfrm>
        </p:spPr>
        <p:txBody>
          <a:bodyPr>
            <a:noAutofit/>
          </a:bodyPr>
          <a:lstStyle/>
          <a:p>
            <a:pPr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nl-NL" sz="2200" b="1" dirty="0">
                <a:solidFill>
                  <a:srgbClr val="031D3E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Multidimensional: </a:t>
            </a:r>
            <a:r>
              <a:rPr lang="nl-NL" sz="2200" dirty="0" smtClean="0">
                <a:solidFill>
                  <a:srgbClr val="031D3E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reasons </a:t>
            </a:r>
            <a:r>
              <a:rPr lang="nl-NL" sz="2200" dirty="0">
                <a:solidFill>
                  <a:srgbClr val="031D3E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to stick together </a:t>
            </a:r>
            <a:r>
              <a:rPr lang="nl-NL" sz="2200" dirty="0" smtClean="0">
                <a:solidFill>
                  <a:srgbClr val="031D3E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differ</a:t>
            </a:r>
            <a:endParaRPr lang="nl-NL" sz="2200" dirty="0">
              <a:solidFill>
                <a:srgbClr val="031D3E"/>
              </a:solidFill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  <a:p>
            <a:pPr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nl-NL" sz="2200" b="1" dirty="0" smtClean="0">
                <a:solidFill>
                  <a:srgbClr val="031D3E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Dynamic construct: </a:t>
            </a:r>
            <a:r>
              <a:rPr lang="nl-NL" sz="2200" dirty="0">
                <a:solidFill>
                  <a:srgbClr val="031D3E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t</a:t>
            </a:r>
            <a:r>
              <a:rPr lang="nl-NL" sz="2200" dirty="0" smtClean="0">
                <a:solidFill>
                  <a:srgbClr val="031D3E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eam cohesion-performance </a:t>
            </a:r>
            <a:r>
              <a:rPr lang="nl-NL" sz="2200" dirty="0">
                <a:solidFill>
                  <a:srgbClr val="031D3E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link with temporal proximity</a:t>
            </a:r>
          </a:p>
          <a:p>
            <a:pPr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nl-NL" sz="2200" b="1" dirty="0" smtClean="0">
                <a:solidFill>
                  <a:srgbClr val="031D3E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Instrumental: </a:t>
            </a:r>
            <a:r>
              <a:rPr lang="nl-NL" sz="2200" dirty="0" smtClean="0">
                <a:solidFill>
                  <a:srgbClr val="031D3E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groups stick together for a </a:t>
            </a:r>
            <a:r>
              <a:rPr lang="nl-NL" sz="2200" dirty="0" err="1" smtClean="0">
                <a:solidFill>
                  <a:srgbClr val="031D3E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purpose</a:t>
            </a:r>
            <a:r>
              <a:rPr lang="nl-NL" sz="2200" dirty="0" smtClean="0">
                <a:solidFill>
                  <a:srgbClr val="031D3E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 – </a:t>
            </a:r>
            <a:r>
              <a:rPr lang="nl-NL" sz="2200" dirty="0" err="1" smtClean="0">
                <a:solidFill>
                  <a:srgbClr val="031D3E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and</a:t>
            </a:r>
            <a:r>
              <a:rPr lang="nl-NL" sz="2200" dirty="0" smtClean="0">
                <a:solidFill>
                  <a:srgbClr val="031D3E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 must have a purpose for its actions</a:t>
            </a:r>
            <a:endParaRPr lang="nl-NL" sz="2200" b="1" dirty="0" smtClean="0">
              <a:solidFill>
                <a:srgbClr val="031D3E"/>
              </a:solidFill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  <a:p>
            <a:pPr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nl-NL" sz="2200" b="1" dirty="0" smtClean="0">
                <a:solidFill>
                  <a:srgbClr val="031D3E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Affective: </a:t>
            </a:r>
            <a:r>
              <a:rPr lang="nl-NL" sz="2200" dirty="0" smtClean="0">
                <a:solidFill>
                  <a:srgbClr val="031D3E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all groups provide a context for the development of social relationships – good/bad</a:t>
            </a:r>
          </a:p>
          <a:p>
            <a:pPr marL="457200" lvl="1" indent="0">
              <a:lnSpc>
                <a:spcPct val="110000"/>
              </a:lnSpc>
              <a:buNone/>
            </a:pPr>
            <a:endParaRPr lang="en-GB" sz="2000" b="1" dirty="0">
              <a:solidFill>
                <a:srgbClr val="031D3E"/>
              </a:solidFill>
              <a:latin typeface="+mj-lt"/>
            </a:endParaRPr>
          </a:p>
        </p:txBody>
      </p:sp>
      <p:cxnSp>
        <p:nvCxnSpPr>
          <p:cNvPr id="5" name="Straight Connector 4"/>
          <p:cNvCxnSpPr/>
          <p:nvPr/>
        </p:nvCxnSpPr>
        <p:spPr>
          <a:xfrm>
            <a:off x="457200" y="878402"/>
            <a:ext cx="8229600" cy="0"/>
          </a:xfrm>
          <a:prstGeom prst="line">
            <a:avLst/>
          </a:prstGeom>
          <a:ln>
            <a:solidFill>
              <a:srgbClr val="031D3E"/>
            </a:solidFill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6" name="Textfeld 5"/>
          <p:cNvSpPr txBox="1"/>
          <p:nvPr/>
        </p:nvSpPr>
        <p:spPr>
          <a:xfrm>
            <a:off x="6024484" y="5617029"/>
            <a:ext cx="266231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nl-NL" dirty="0" smtClean="0">
                <a:solidFill>
                  <a:srgbClr val="031D3E"/>
                </a:solidFill>
                <a:latin typeface="+mj-lt"/>
              </a:rPr>
              <a:t>Carron &amp; </a:t>
            </a:r>
            <a:r>
              <a:rPr lang="nl-NL" dirty="0" err="1" smtClean="0">
                <a:solidFill>
                  <a:srgbClr val="031D3E"/>
                </a:solidFill>
                <a:latin typeface="+mj-lt"/>
              </a:rPr>
              <a:t>Eys</a:t>
            </a:r>
            <a:r>
              <a:rPr lang="nl-NL" dirty="0">
                <a:solidFill>
                  <a:srgbClr val="031D3E"/>
                </a:solidFill>
                <a:latin typeface="+mj-lt"/>
              </a:rPr>
              <a:t> </a:t>
            </a:r>
            <a:r>
              <a:rPr lang="nl-NL" dirty="0" smtClean="0">
                <a:solidFill>
                  <a:srgbClr val="031D3E"/>
                </a:solidFill>
                <a:latin typeface="+mj-lt"/>
              </a:rPr>
              <a:t>(2012)</a:t>
            </a:r>
            <a:endParaRPr lang="en-GB" dirty="0">
              <a:solidFill>
                <a:srgbClr val="031D3E"/>
              </a:solidFill>
              <a:latin typeface="+mj-lt"/>
            </a:endParaRPr>
          </a:p>
        </p:txBody>
      </p:sp>
    </p:spTree>
    <p:extLst>
      <p:ext uri="{BB962C8B-B14F-4D97-AF65-F5344CB8AC3E}">
        <p14:creationId xmlns:p14="http://schemas.microsoft.com/office/powerpoint/2010/main" val="209111472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4837024"/>
            <a:ext cx="7772400" cy="887573"/>
          </a:xfrm>
        </p:spPr>
        <p:txBody>
          <a:bodyPr>
            <a:normAutofit/>
          </a:bodyPr>
          <a:lstStyle/>
          <a:p>
            <a:r>
              <a:rPr lang="en-US" dirty="0" smtClean="0">
                <a:solidFill>
                  <a:srgbClr val="000000"/>
                </a:solidFill>
                <a:latin typeface="+mn-lt"/>
                <a:cs typeface="Arial"/>
              </a:rPr>
              <a:t>Conceptual framework of cohesion</a:t>
            </a:r>
            <a:endParaRPr lang="en-US" dirty="0">
              <a:solidFill>
                <a:srgbClr val="000000"/>
              </a:solidFill>
              <a:latin typeface="+mn-lt"/>
              <a:cs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278891290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07042"/>
            <a:ext cx="8229600" cy="1143000"/>
          </a:xfrm>
        </p:spPr>
        <p:txBody>
          <a:bodyPr>
            <a:normAutofit/>
          </a:bodyPr>
          <a:lstStyle/>
          <a:p>
            <a:r>
              <a:rPr lang="en-US" sz="3600" b="1" dirty="0" smtClean="0">
                <a:solidFill>
                  <a:srgbClr val="031D3E"/>
                </a:solidFill>
                <a:ea typeface="Tahoma" panose="020B0604030504040204" pitchFamily="34" charset="0"/>
                <a:cs typeface="Tahoma" panose="020B0604030504040204" pitchFamily="34" charset="0"/>
              </a:rPr>
              <a:t>Why stick together?</a:t>
            </a:r>
            <a:endParaRPr lang="en-US" sz="3600" b="1" dirty="0">
              <a:solidFill>
                <a:srgbClr val="031D3E"/>
              </a:solidFill>
              <a:ea typeface="Tahoma" panose="020B0604030504040204" pitchFamily="34" charset="0"/>
              <a:cs typeface="Tahoma" panose="020B0604030504040204" pitchFamily="34" charset="0"/>
            </a:endParaRPr>
          </a:p>
        </p:txBody>
      </p:sp>
      <p:sp>
        <p:nvSpPr>
          <p:cNvPr id="4" name="Inhaltsplatzhalter 3"/>
          <p:cNvSpPr>
            <a:spLocks noGrp="1"/>
          </p:cNvSpPr>
          <p:nvPr>
            <p:ph idx="1"/>
          </p:nvPr>
        </p:nvSpPr>
        <p:spPr>
          <a:xfrm>
            <a:off x="457200" y="1350042"/>
            <a:ext cx="8229600" cy="5152429"/>
          </a:xfrm>
        </p:spPr>
        <p:txBody>
          <a:bodyPr>
            <a:noAutofit/>
          </a:bodyPr>
          <a:lstStyle/>
          <a:p>
            <a:pPr marL="0" lvl="0" indent="0">
              <a:buNone/>
            </a:pPr>
            <a:r>
              <a:rPr lang="nl-NL" sz="2400" b="1" dirty="0" smtClean="0">
                <a:solidFill>
                  <a:srgbClr val="031D3E"/>
                </a:solidFill>
                <a:ea typeface="Tahoma" panose="020B0604030504040204" pitchFamily="34" charset="0"/>
                <a:cs typeface="Tahoma" panose="020B0604030504040204" pitchFamily="34" charset="0"/>
              </a:rPr>
              <a:t>Group integration: </a:t>
            </a:r>
          </a:p>
          <a:p>
            <a:pPr lvl="0">
              <a:buFont typeface="Wingdings" panose="05000000000000000000" pitchFamily="2" charset="2"/>
              <a:buChar char="Ø"/>
            </a:pPr>
            <a:r>
              <a:rPr lang="nl-NL" sz="2400" dirty="0" err="1">
                <a:solidFill>
                  <a:srgbClr val="031D3E"/>
                </a:solidFill>
                <a:ea typeface="Tahoma" panose="020B0604030504040204" pitchFamily="34" charset="0"/>
                <a:cs typeface="Tahoma" panose="020B0604030504040204" pitchFamily="34" charset="0"/>
              </a:rPr>
              <a:t>I</a:t>
            </a:r>
            <a:r>
              <a:rPr lang="nl-NL" sz="2400" dirty="0" err="1" smtClean="0">
                <a:solidFill>
                  <a:srgbClr val="031D3E"/>
                </a:solidFill>
                <a:ea typeface="Tahoma" panose="020B0604030504040204" pitchFamily="34" charset="0"/>
                <a:cs typeface="Tahoma" panose="020B0604030504040204" pitchFamily="34" charset="0"/>
              </a:rPr>
              <a:t>ndividual’s</a:t>
            </a:r>
            <a:r>
              <a:rPr lang="nl-NL" sz="2400" dirty="0" smtClean="0">
                <a:solidFill>
                  <a:srgbClr val="031D3E"/>
                </a:solidFill>
                <a:ea typeface="Tahoma" panose="020B0604030504040204" pitchFamily="34" charset="0"/>
                <a:cs typeface="Tahoma" panose="020B0604030504040204" pitchFamily="34" charset="0"/>
              </a:rPr>
              <a:t> perceptions about the closeness, similarity, and bonding of the group </a:t>
            </a:r>
          </a:p>
          <a:p>
            <a:pPr lvl="0">
              <a:buFont typeface="Wingdings" panose="05000000000000000000" pitchFamily="2" charset="2"/>
              <a:buChar char="Ø"/>
            </a:pPr>
            <a:r>
              <a:rPr lang="nl-NL" sz="2400" dirty="0" smtClean="0">
                <a:solidFill>
                  <a:srgbClr val="031D3E"/>
                </a:solidFill>
                <a:ea typeface="Tahoma" panose="020B0604030504040204" pitchFamily="34" charset="0"/>
                <a:cs typeface="Tahoma" panose="020B0604030504040204" pitchFamily="34" charset="0"/>
              </a:rPr>
              <a:t>Unification of the group</a:t>
            </a:r>
          </a:p>
          <a:p>
            <a:pPr marL="0" lvl="0" indent="0">
              <a:buNone/>
            </a:pPr>
            <a:endParaRPr lang="nl-NL" sz="2400" b="1" dirty="0" smtClean="0">
              <a:solidFill>
                <a:srgbClr val="031D3E"/>
              </a:solidFill>
              <a:ea typeface="Tahoma" panose="020B0604030504040204" pitchFamily="34" charset="0"/>
              <a:cs typeface="Tahoma" panose="020B0604030504040204" pitchFamily="34" charset="0"/>
            </a:endParaRPr>
          </a:p>
          <a:p>
            <a:pPr marL="0" lvl="0" indent="0">
              <a:buNone/>
            </a:pPr>
            <a:r>
              <a:rPr lang="nl-NL" sz="2400" b="1" dirty="0" smtClean="0">
                <a:solidFill>
                  <a:srgbClr val="031D3E"/>
                </a:solidFill>
                <a:ea typeface="Tahoma" panose="020B0604030504040204" pitchFamily="34" charset="0"/>
                <a:cs typeface="Tahoma" panose="020B0604030504040204" pitchFamily="34" charset="0"/>
              </a:rPr>
              <a:t>Individual attractions to the group: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nl-NL" sz="2400" dirty="0" smtClean="0">
                <a:solidFill>
                  <a:srgbClr val="031D3E"/>
                </a:solidFill>
                <a:ea typeface="Tahoma" panose="020B0604030504040204" pitchFamily="34" charset="0"/>
                <a:cs typeface="Tahoma" panose="020B0604030504040204" pitchFamily="34" charset="0"/>
              </a:rPr>
              <a:t>Individual’s perceptions about personal motivations acting to attract and retain him/her in the group</a:t>
            </a:r>
          </a:p>
          <a:p>
            <a:pPr marL="0" indent="0">
              <a:lnSpc>
                <a:spcPct val="170000"/>
              </a:lnSpc>
              <a:buNone/>
            </a:pPr>
            <a:endParaRPr lang="nl-NL" sz="1000" b="1" dirty="0" smtClean="0">
              <a:solidFill>
                <a:srgbClr val="031D3E"/>
              </a:solidFill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</p:txBody>
      </p:sp>
      <p:sp>
        <p:nvSpPr>
          <p:cNvPr id="3" name="Textfeld 2"/>
          <p:cNvSpPr txBox="1"/>
          <p:nvPr/>
        </p:nvSpPr>
        <p:spPr>
          <a:xfrm>
            <a:off x="6483927" y="5617029"/>
            <a:ext cx="2338252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nl-NL" sz="1600" dirty="0" smtClean="0">
                <a:solidFill>
                  <a:srgbClr val="031D3E"/>
                </a:solidFill>
              </a:rPr>
              <a:t>Carron et al. (1985)</a:t>
            </a:r>
            <a:endParaRPr lang="en-GB" sz="1600" dirty="0">
              <a:solidFill>
                <a:srgbClr val="031D3E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844550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306902"/>
            <a:ext cx="8229600" cy="1143000"/>
          </a:xfrm>
        </p:spPr>
        <p:txBody>
          <a:bodyPr>
            <a:normAutofit/>
          </a:bodyPr>
          <a:lstStyle/>
          <a:p>
            <a:r>
              <a:rPr lang="en-US" sz="3600" b="1" dirty="0" smtClean="0">
                <a:solidFill>
                  <a:srgbClr val="031D3E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Why stick together?</a:t>
            </a:r>
            <a:endParaRPr lang="en-US" sz="3600" b="1" dirty="0">
              <a:solidFill>
                <a:srgbClr val="031D3E"/>
              </a:solidFill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</p:txBody>
      </p:sp>
      <p:sp>
        <p:nvSpPr>
          <p:cNvPr id="4" name="Inhaltsplatzhalter 3"/>
          <p:cNvSpPr>
            <a:spLocks noGrp="1"/>
          </p:cNvSpPr>
          <p:nvPr>
            <p:ph idx="1"/>
          </p:nvPr>
        </p:nvSpPr>
        <p:spPr>
          <a:xfrm>
            <a:off x="457200" y="1350043"/>
            <a:ext cx="8229600" cy="3863226"/>
          </a:xfrm>
        </p:spPr>
        <p:txBody>
          <a:bodyPr>
            <a:noAutofit/>
          </a:bodyPr>
          <a:lstStyle/>
          <a:p>
            <a:pPr marL="0" lvl="0" indent="0">
              <a:buNone/>
            </a:pPr>
            <a:r>
              <a:rPr lang="nl-NL" sz="2400" b="1" dirty="0" smtClean="0">
                <a:solidFill>
                  <a:srgbClr val="031D3E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Task orientation: </a:t>
            </a:r>
          </a:p>
          <a:p>
            <a:pPr lvl="0">
              <a:buFont typeface="Wingdings" panose="05000000000000000000" pitchFamily="2" charset="2"/>
              <a:buChar char="Ø"/>
            </a:pPr>
            <a:r>
              <a:rPr lang="nl-NL" sz="2400" dirty="0" smtClean="0">
                <a:solidFill>
                  <a:srgbClr val="031D3E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A general orientation or motivation towards the group’s instrumental objectives </a:t>
            </a:r>
          </a:p>
          <a:p>
            <a:pPr marL="0" lvl="0" indent="0">
              <a:buNone/>
            </a:pPr>
            <a:endParaRPr lang="nl-NL" sz="2400" dirty="0">
              <a:solidFill>
                <a:srgbClr val="031D3E"/>
              </a:solidFill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  <a:p>
            <a:pPr marL="0" lvl="0" indent="0">
              <a:buNone/>
            </a:pPr>
            <a:r>
              <a:rPr lang="nl-NL" sz="2400" b="1" dirty="0" smtClean="0">
                <a:solidFill>
                  <a:srgbClr val="031D3E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Social orientation:</a:t>
            </a:r>
          </a:p>
          <a:p>
            <a:pPr lvl="0">
              <a:buFont typeface="Wingdings" panose="05000000000000000000" pitchFamily="2" charset="2"/>
              <a:buChar char="Ø"/>
            </a:pPr>
            <a:r>
              <a:rPr lang="nl-NL" sz="2400" dirty="0" smtClean="0">
                <a:solidFill>
                  <a:srgbClr val="031D3E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A general orientation or motivation towards developing and maintaining social relationships and activities within the group</a:t>
            </a:r>
          </a:p>
          <a:p>
            <a:pPr marL="0" indent="0">
              <a:lnSpc>
                <a:spcPct val="170000"/>
              </a:lnSpc>
              <a:buNone/>
            </a:pPr>
            <a:endParaRPr lang="nl-NL" sz="1000" b="1" dirty="0" smtClean="0">
              <a:solidFill>
                <a:srgbClr val="031D3E"/>
              </a:solidFill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</p:txBody>
      </p:sp>
      <p:sp>
        <p:nvSpPr>
          <p:cNvPr id="6" name="Textfeld 5"/>
          <p:cNvSpPr txBox="1"/>
          <p:nvPr/>
        </p:nvSpPr>
        <p:spPr>
          <a:xfrm>
            <a:off x="6483927" y="5617029"/>
            <a:ext cx="1805050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nl-NL" sz="1600" dirty="0" smtClean="0">
                <a:solidFill>
                  <a:srgbClr val="031D3E"/>
                </a:solidFill>
                <a:latin typeface="+mj-lt"/>
              </a:rPr>
              <a:t>Carron et al 1985</a:t>
            </a:r>
            <a:endParaRPr lang="en-GB" sz="1600" dirty="0">
              <a:solidFill>
                <a:srgbClr val="031D3E"/>
              </a:solidFill>
              <a:latin typeface="+mj-lt"/>
            </a:endParaRPr>
          </a:p>
        </p:txBody>
      </p:sp>
    </p:spTree>
    <p:extLst>
      <p:ext uri="{BB962C8B-B14F-4D97-AF65-F5344CB8AC3E}">
        <p14:creationId xmlns:p14="http://schemas.microsoft.com/office/powerpoint/2010/main" val="372958967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498474" y="484094"/>
            <a:ext cx="7556313" cy="5642069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US" b="1" dirty="0" smtClean="0">
                <a:solidFill>
                  <a:srgbClr val="000000"/>
                </a:solidFill>
              </a:rPr>
              <a:t>Individual </a:t>
            </a:r>
            <a:r>
              <a:rPr lang="en-US" b="1" dirty="0">
                <a:solidFill>
                  <a:srgbClr val="000000"/>
                </a:solidFill>
              </a:rPr>
              <a:t>attractions to the group (task) ATG-</a:t>
            </a:r>
            <a:r>
              <a:rPr lang="en-US" b="1" dirty="0" smtClean="0">
                <a:solidFill>
                  <a:srgbClr val="000000"/>
                </a:solidFill>
              </a:rPr>
              <a:t>T</a:t>
            </a:r>
          </a:p>
          <a:p>
            <a:r>
              <a:rPr lang="en-US" dirty="0" smtClean="0">
                <a:solidFill>
                  <a:srgbClr val="000000"/>
                </a:solidFill>
              </a:rPr>
              <a:t>Attractiveness of team’s task, productivity and goals for the individual personally.</a:t>
            </a:r>
            <a:endParaRPr lang="en-US" dirty="0">
              <a:solidFill>
                <a:srgbClr val="000000"/>
              </a:solidFill>
            </a:endParaRPr>
          </a:p>
          <a:p>
            <a:pPr marL="0" indent="0">
              <a:buNone/>
            </a:pPr>
            <a:r>
              <a:rPr lang="en-US" b="1" dirty="0">
                <a:solidFill>
                  <a:srgbClr val="000000"/>
                </a:solidFill>
              </a:rPr>
              <a:t>Individual attractions to the group (social) ATG-</a:t>
            </a:r>
            <a:r>
              <a:rPr lang="en-US" b="1" dirty="0" smtClean="0">
                <a:solidFill>
                  <a:srgbClr val="000000"/>
                </a:solidFill>
              </a:rPr>
              <a:t>S</a:t>
            </a:r>
          </a:p>
          <a:p>
            <a:r>
              <a:rPr lang="en-US" dirty="0" smtClean="0">
                <a:solidFill>
                  <a:srgbClr val="000000"/>
                </a:solidFill>
              </a:rPr>
              <a:t>Feelings about his or her personal acceptance, and social interaction with the team. </a:t>
            </a:r>
            <a:endParaRPr lang="en-US" dirty="0">
              <a:solidFill>
                <a:srgbClr val="000000"/>
              </a:solidFill>
            </a:endParaRPr>
          </a:p>
          <a:p>
            <a:pPr marL="0" indent="0">
              <a:buNone/>
            </a:pPr>
            <a:r>
              <a:rPr lang="en-US" b="1" dirty="0">
                <a:solidFill>
                  <a:srgbClr val="000000"/>
                </a:solidFill>
              </a:rPr>
              <a:t>Group integration (task) GI-</a:t>
            </a:r>
            <a:r>
              <a:rPr lang="en-US" b="1" dirty="0" smtClean="0">
                <a:solidFill>
                  <a:srgbClr val="000000"/>
                </a:solidFill>
              </a:rPr>
              <a:t>T</a:t>
            </a:r>
          </a:p>
          <a:p>
            <a:r>
              <a:rPr lang="en-US" dirty="0" smtClean="0">
                <a:solidFill>
                  <a:srgbClr val="000000"/>
                </a:solidFill>
              </a:rPr>
              <a:t>Individuals perceptions of similarity, closeness and bonding within the team as a whole around the task.</a:t>
            </a:r>
            <a:endParaRPr lang="en-US" dirty="0">
              <a:solidFill>
                <a:srgbClr val="000000"/>
              </a:solidFill>
            </a:endParaRPr>
          </a:p>
          <a:p>
            <a:pPr marL="0" indent="0">
              <a:buNone/>
            </a:pPr>
            <a:r>
              <a:rPr lang="en-US" b="1" dirty="0">
                <a:solidFill>
                  <a:srgbClr val="000000"/>
                </a:solidFill>
              </a:rPr>
              <a:t>Group integration (social) GI-</a:t>
            </a:r>
            <a:r>
              <a:rPr lang="en-US" b="1" dirty="0" smtClean="0">
                <a:solidFill>
                  <a:srgbClr val="000000"/>
                </a:solidFill>
              </a:rPr>
              <a:t>S</a:t>
            </a:r>
          </a:p>
          <a:p>
            <a:r>
              <a:rPr lang="en-US" dirty="0" smtClean="0">
                <a:solidFill>
                  <a:srgbClr val="000000"/>
                </a:solidFill>
              </a:rPr>
              <a:t>Individuals </a:t>
            </a:r>
            <a:r>
              <a:rPr lang="en-US" dirty="0">
                <a:solidFill>
                  <a:srgbClr val="000000"/>
                </a:solidFill>
              </a:rPr>
              <a:t>perceptions of </a:t>
            </a:r>
            <a:r>
              <a:rPr lang="en-US" dirty="0" smtClean="0">
                <a:solidFill>
                  <a:srgbClr val="000000"/>
                </a:solidFill>
              </a:rPr>
              <a:t>similarity</a:t>
            </a:r>
            <a:r>
              <a:rPr lang="en-US" dirty="0">
                <a:solidFill>
                  <a:srgbClr val="000000"/>
                </a:solidFill>
              </a:rPr>
              <a:t>, closeness and bonding within the </a:t>
            </a:r>
            <a:r>
              <a:rPr lang="en-US" dirty="0" smtClean="0">
                <a:solidFill>
                  <a:srgbClr val="000000"/>
                </a:solidFill>
              </a:rPr>
              <a:t>entire group as a social unit.</a:t>
            </a:r>
            <a:endParaRPr lang="en-US" dirty="0">
              <a:solidFill>
                <a:srgbClr val="000000"/>
              </a:solidFill>
            </a:endParaRPr>
          </a:p>
          <a:p>
            <a:endParaRPr lang="en-US" dirty="0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65554754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363476"/>
            <a:ext cx="8229600" cy="1143000"/>
          </a:xfrm>
        </p:spPr>
        <p:txBody>
          <a:bodyPr>
            <a:normAutofit/>
          </a:bodyPr>
          <a:lstStyle/>
          <a:p>
            <a:r>
              <a:rPr lang="en-US" sz="3600" b="1" dirty="0" smtClean="0">
                <a:solidFill>
                  <a:srgbClr val="031D3E"/>
                </a:solidFill>
              </a:rPr>
              <a:t>Conceptual framework cohesion</a:t>
            </a:r>
            <a:endParaRPr lang="en-US" sz="3600" b="1" dirty="0">
              <a:solidFill>
                <a:srgbClr val="031D3E"/>
              </a:solidFill>
            </a:endParaRPr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5650" y="1211284"/>
            <a:ext cx="8712700" cy="519919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416524736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110172"/>
            <a:ext cx="8229600" cy="1143000"/>
          </a:xfrm>
        </p:spPr>
        <p:txBody>
          <a:bodyPr>
            <a:noAutofit/>
          </a:bodyPr>
          <a:lstStyle/>
          <a:p>
            <a:r>
              <a:rPr lang="en-US" sz="3200" b="1" dirty="0" smtClean="0">
                <a:solidFill>
                  <a:srgbClr val="031D3E"/>
                </a:solidFill>
              </a:rPr>
              <a:t>Measurement …</a:t>
            </a:r>
            <a:endParaRPr lang="en-US" sz="3200" b="1" dirty="0">
              <a:solidFill>
                <a:srgbClr val="031D3E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169945"/>
            <a:ext cx="8077200" cy="3388706"/>
          </a:xfrm>
        </p:spPr>
        <p:txBody>
          <a:bodyPr wrap="square">
            <a:noAutofit/>
          </a:bodyPr>
          <a:lstStyle/>
          <a:p>
            <a:pPr lvl="1">
              <a:lnSpc>
                <a:spcPct val="150000"/>
              </a:lnSpc>
              <a:spcBef>
                <a:spcPts val="0"/>
              </a:spcBef>
            </a:pPr>
            <a:endParaRPr lang="en-US" sz="1000" b="1" dirty="0" smtClean="0">
              <a:solidFill>
                <a:srgbClr val="031D3E"/>
              </a:solidFill>
              <a:latin typeface="Arial"/>
              <a:cs typeface="Arial"/>
            </a:endParaRPr>
          </a:p>
          <a:p>
            <a:pPr>
              <a:lnSpc>
                <a:spcPct val="200000"/>
              </a:lnSpc>
              <a:spcBef>
                <a:spcPts val="0"/>
              </a:spcBef>
            </a:pPr>
            <a:endParaRPr lang="en-US" sz="2600" b="1" dirty="0" smtClean="0">
              <a:solidFill>
                <a:srgbClr val="031D3E"/>
              </a:solidFill>
              <a:latin typeface="Arial"/>
              <a:cs typeface="Arial"/>
            </a:endParaRPr>
          </a:p>
          <a:p>
            <a:pPr marL="0" indent="0">
              <a:lnSpc>
                <a:spcPct val="150000"/>
              </a:lnSpc>
              <a:spcBef>
                <a:spcPts val="0"/>
              </a:spcBef>
              <a:buNone/>
            </a:pPr>
            <a:endParaRPr lang="en-US" sz="2600" b="1" dirty="0" smtClean="0">
              <a:solidFill>
                <a:srgbClr val="031D3E"/>
              </a:solidFill>
              <a:latin typeface="Arial"/>
              <a:cs typeface="Arial"/>
            </a:endParaRPr>
          </a:p>
          <a:p>
            <a:pPr marL="457200" lvl="1" indent="0">
              <a:lnSpc>
                <a:spcPct val="150000"/>
              </a:lnSpc>
              <a:spcBef>
                <a:spcPts val="0"/>
              </a:spcBef>
              <a:buNone/>
            </a:pPr>
            <a:endParaRPr lang="en-US" sz="2000" dirty="0" smtClean="0">
              <a:solidFill>
                <a:srgbClr val="031D3E"/>
              </a:solidFill>
              <a:latin typeface="Arial"/>
              <a:cs typeface="Arial"/>
            </a:endParaRPr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9737" t="21287" r="25526" b="31696"/>
          <a:stretch/>
        </p:blipFill>
        <p:spPr bwMode="auto">
          <a:xfrm>
            <a:off x="1040535" y="1380725"/>
            <a:ext cx="7070419" cy="538316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53969142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378194"/>
            <a:ext cx="8229600" cy="1143000"/>
          </a:xfrm>
        </p:spPr>
        <p:txBody>
          <a:bodyPr>
            <a:noAutofit/>
          </a:bodyPr>
          <a:lstStyle/>
          <a:p>
            <a:r>
              <a:rPr lang="en-US" sz="3200" b="1" dirty="0" smtClean="0">
                <a:solidFill>
                  <a:srgbClr val="031D3E"/>
                </a:solidFill>
              </a:rPr>
              <a:t>An alternative method…</a:t>
            </a:r>
            <a:r>
              <a:rPr lang="en-US" sz="3200" b="1" dirty="0" err="1" smtClean="0">
                <a:solidFill>
                  <a:srgbClr val="031D3E"/>
                </a:solidFill>
              </a:rPr>
              <a:t>Sociograms</a:t>
            </a:r>
            <a:r>
              <a:rPr lang="en-US" sz="3200" b="1" dirty="0" smtClean="0">
                <a:solidFill>
                  <a:srgbClr val="031D3E"/>
                </a:solidFill>
              </a:rPr>
              <a:t/>
            </a:r>
            <a:br>
              <a:rPr lang="en-US" sz="3200" b="1" dirty="0" smtClean="0">
                <a:solidFill>
                  <a:srgbClr val="031D3E"/>
                </a:solidFill>
              </a:rPr>
            </a:br>
            <a:endParaRPr lang="en-US" sz="3200" b="1" dirty="0">
              <a:solidFill>
                <a:srgbClr val="031D3E"/>
              </a:solidFill>
            </a:endParaRPr>
          </a:p>
        </p:txBody>
      </p:sp>
      <p:sp>
        <p:nvSpPr>
          <p:cNvPr id="7" name="Inhaltsplatzhalter 3"/>
          <p:cNvSpPr txBox="1">
            <a:spLocks/>
          </p:cNvSpPr>
          <p:nvPr/>
        </p:nvSpPr>
        <p:spPr>
          <a:xfrm>
            <a:off x="1121609" y="1558445"/>
            <a:ext cx="7412791" cy="3332653"/>
          </a:xfrm>
          <a:prstGeom prst="rect">
            <a:avLst/>
          </a:prstGeom>
        </p:spPr>
        <p:txBody>
          <a:bodyPr vert="horz" lIns="91440" tIns="45720" rIns="91440" bIns="45720" rtlCol="0">
            <a:normAutofit fontScale="62500" lnSpcReduction="20000"/>
          </a:bodyPr>
          <a:lstStyle>
            <a:lvl1pPr marL="342900" indent="-3429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latinLnBrk="0" hangingPunct="1">
              <a:spcBef>
                <a:spcPct val="20000"/>
              </a:spcBef>
              <a:buFont typeface="Arial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457200" rtl="0" eaLnBrk="1" latinLnBrk="0" hangingPunct="1">
              <a:spcBef>
                <a:spcPct val="20000"/>
              </a:spcBef>
              <a:buFont typeface="Arial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457200" rtl="0" eaLnBrk="1" latinLnBrk="0" hangingPunct="1">
              <a:spcBef>
                <a:spcPct val="20000"/>
              </a:spcBef>
              <a:buFont typeface="Arial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lnSpc>
                <a:spcPct val="170000"/>
              </a:lnSpc>
              <a:buNone/>
            </a:pPr>
            <a:r>
              <a:rPr lang="nl-NL" sz="3400" b="1" dirty="0" smtClean="0">
                <a:solidFill>
                  <a:srgbClr val="031D3E"/>
                </a:solidFill>
                <a:latin typeface="+mj-lt"/>
              </a:rPr>
              <a:t>Sociograms:</a:t>
            </a:r>
          </a:p>
          <a:p>
            <a:pPr>
              <a:lnSpc>
                <a:spcPct val="170000"/>
              </a:lnSpc>
            </a:pPr>
            <a:r>
              <a:rPr lang="nl-NL" sz="3000" dirty="0" smtClean="0">
                <a:solidFill>
                  <a:srgbClr val="031D3E"/>
                </a:solidFill>
                <a:latin typeface="+mj-lt"/>
              </a:rPr>
              <a:t>Can detect presence/absence of cliques</a:t>
            </a:r>
          </a:p>
          <a:p>
            <a:pPr>
              <a:lnSpc>
                <a:spcPct val="170000"/>
              </a:lnSpc>
            </a:pPr>
            <a:r>
              <a:rPr lang="nl-NL" sz="3000" dirty="0" smtClean="0">
                <a:solidFill>
                  <a:srgbClr val="031D3E"/>
                </a:solidFill>
                <a:latin typeface="+mj-lt"/>
              </a:rPr>
              <a:t>Member perceptions of closeness</a:t>
            </a:r>
          </a:p>
          <a:p>
            <a:pPr>
              <a:lnSpc>
                <a:spcPct val="170000"/>
              </a:lnSpc>
            </a:pPr>
            <a:r>
              <a:rPr lang="nl-NL" sz="3000" dirty="0" smtClean="0">
                <a:solidFill>
                  <a:srgbClr val="031D3E"/>
                </a:solidFill>
                <a:latin typeface="+mj-lt"/>
              </a:rPr>
              <a:t>Friendship choices within group</a:t>
            </a:r>
          </a:p>
          <a:p>
            <a:pPr>
              <a:lnSpc>
                <a:spcPct val="170000"/>
              </a:lnSpc>
            </a:pPr>
            <a:endParaRPr lang="nl-NL" sz="3000" dirty="0" smtClean="0">
              <a:solidFill>
                <a:srgbClr val="031D3E"/>
              </a:solidFill>
              <a:latin typeface="+mj-lt"/>
            </a:endParaRPr>
          </a:p>
          <a:p>
            <a:pPr>
              <a:lnSpc>
                <a:spcPct val="170000"/>
              </a:lnSpc>
            </a:pPr>
            <a:r>
              <a:rPr lang="nl-NL" sz="3000" dirty="0" smtClean="0">
                <a:solidFill>
                  <a:srgbClr val="031D3E"/>
                </a:solidFill>
                <a:latin typeface="+mj-lt"/>
              </a:rPr>
              <a:t>Task....</a:t>
            </a:r>
            <a:endParaRPr lang="nl-NL" sz="3000" dirty="0">
              <a:solidFill>
                <a:srgbClr val="031D3E"/>
              </a:solidFill>
              <a:latin typeface="+mj-lt"/>
            </a:endParaRPr>
          </a:p>
          <a:p>
            <a:pPr>
              <a:lnSpc>
                <a:spcPct val="170000"/>
              </a:lnSpc>
            </a:pPr>
            <a:endParaRPr lang="en-GB" sz="3000" dirty="0">
              <a:solidFill>
                <a:srgbClr val="031D3E"/>
              </a:solidFill>
              <a:latin typeface="+mj-lt"/>
            </a:endParaRPr>
          </a:p>
        </p:txBody>
      </p:sp>
    </p:spTree>
    <p:extLst>
      <p:ext uri="{BB962C8B-B14F-4D97-AF65-F5344CB8AC3E}">
        <p14:creationId xmlns:p14="http://schemas.microsoft.com/office/powerpoint/2010/main" val="200148342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47108"/>
            <a:ext cx="8229600" cy="1143000"/>
          </a:xfrm>
        </p:spPr>
        <p:txBody>
          <a:bodyPr>
            <a:noAutofit/>
          </a:bodyPr>
          <a:lstStyle/>
          <a:p>
            <a:r>
              <a:rPr lang="en-US" sz="3200" b="1" dirty="0" smtClean="0">
                <a:solidFill>
                  <a:srgbClr val="031D3E"/>
                </a:solidFill>
              </a:rPr>
              <a:t>Other ways…</a:t>
            </a:r>
            <a:endParaRPr lang="en-US" sz="3200" b="1" dirty="0">
              <a:solidFill>
                <a:srgbClr val="031D3E"/>
              </a:solidFill>
            </a:endParaRPr>
          </a:p>
        </p:txBody>
      </p:sp>
      <p:sp>
        <p:nvSpPr>
          <p:cNvPr id="3" name="Rechteck 2"/>
          <p:cNvSpPr/>
          <p:nvPr/>
        </p:nvSpPr>
        <p:spPr>
          <a:xfrm>
            <a:off x="457200" y="1063980"/>
            <a:ext cx="7575500" cy="191334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>
              <a:lnSpc>
                <a:spcPct val="150000"/>
              </a:lnSpc>
              <a:defRPr/>
            </a:pPr>
            <a:r>
              <a:rPr lang="en-US" sz="2000" b="1" dirty="0">
                <a:solidFill>
                  <a:srgbClr val="031D3E"/>
                </a:solidFill>
                <a:ea typeface="Tahoma" panose="020B0604030504040204" pitchFamily="34" charset="0"/>
                <a:cs typeface="Tahoma" panose="020B0604030504040204" pitchFamily="34" charset="0"/>
              </a:rPr>
              <a:t>Observational analysis</a:t>
            </a:r>
            <a:r>
              <a:rPr lang="en-US" sz="2000" b="1" dirty="0" smtClean="0">
                <a:solidFill>
                  <a:srgbClr val="031D3E"/>
                </a:solidFill>
                <a:ea typeface="Tahoma" panose="020B0604030504040204" pitchFamily="34" charset="0"/>
                <a:cs typeface="Tahoma" panose="020B0604030504040204" pitchFamily="34" charset="0"/>
              </a:rPr>
              <a:t>: </a:t>
            </a:r>
            <a:r>
              <a:rPr lang="en-GB" altLang="en-US" sz="2000" dirty="0" smtClean="0">
                <a:solidFill>
                  <a:srgbClr val="031D3E"/>
                </a:solidFill>
                <a:ea typeface="Tahoma" panose="020B0604030504040204" pitchFamily="34" charset="0"/>
                <a:cs typeface="Tahoma" panose="020B0604030504040204" pitchFamily="34" charset="0"/>
              </a:rPr>
              <a:t>Observation </a:t>
            </a:r>
            <a:r>
              <a:rPr lang="en-GB" altLang="en-US" sz="2000" dirty="0">
                <a:solidFill>
                  <a:srgbClr val="031D3E"/>
                </a:solidFill>
                <a:ea typeface="Tahoma" panose="020B0604030504040204" pitchFamily="34" charset="0"/>
                <a:cs typeface="Tahoma" panose="020B0604030504040204" pitchFamily="34" charset="0"/>
              </a:rPr>
              <a:t>of behaviours of teams/players in a specific context and </a:t>
            </a:r>
            <a:r>
              <a:rPr lang="en-GB" altLang="en-US" sz="2000" dirty="0" smtClean="0">
                <a:solidFill>
                  <a:srgbClr val="031D3E"/>
                </a:solidFill>
                <a:ea typeface="Tahoma" panose="020B0604030504040204" pitchFamily="34" charset="0"/>
                <a:cs typeface="Tahoma" panose="020B0604030504040204" pitchFamily="34" charset="0"/>
              </a:rPr>
              <a:t>recording </a:t>
            </a:r>
            <a:r>
              <a:rPr lang="en-GB" altLang="en-US" sz="2000" dirty="0">
                <a:solidFill>
                  <a:srgbClr val="031D3E"/>
                </a:solidFill>
                <a:ea typeface="Tahoma" panose="020B0604030504040204" pitchFamily="34" charset="0"/>
                <a:cs typeface="Tahoma" panose="020B0604030504040204" pitchFamily="34" charset="0"/>
              </a:rPr>
              <a:t>the degree of cohesion (amount of communication, support, distance between players)</a:t>
            </a:r>
            <a:r>
              <a:rPr lang="en-GB" altLang="en-US" sz="2000" dirty="0" smtClean="0">
                <a:solidFill>
                  <a:srgbClr val="031D3E"/>
                </a:solidFill>
                <a:ea typeface="Tahoma" panose="020B0604030504040204" pitchFamily="34" charset="0"/>
                <a:cs typeface="Tahoma" panose="020B0604030504040204" pitchFamily="34" charset="0"/>
              </a:rPr>
              <a:t>.</a:t>
            </a:r>
          </a:p>
        </p:txBody>
      </p:sp>
      <p:sp>
        <p:nvSpPr>
          <p:cNvPr id="4" name="Rechteck 3"/>
          <p:cNvSpPr/>
          <p:nvPr/>
        </p:nvSpPr>
        <p:spPr>
          <a:xfrm>
            <a:off x="7863" y="2733474"/>
            <a:ext cx="8436713" cy="390363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1" algn="just">
              <a:lnSpc>
                <a:spcPct val="150000"/>
              </a:lnSpc>
              <a:defRPr/>
            </a:pPr>
            <a:endParaRPr lang="nl-NL" altLang="en-US" b="1" u="sng" dirty="0" smtClean="0">
              <a:solidFill>
                <a:srgbClr val="031D3E"/>
              </a:solidFill>
              <a:latin typeface="+mj-lt"/>
            </a:endParaRPr>
          </a:p>
          <a:p>
            <a:pPr lvl="1" algn="just">
              <a:lnSpc>
                <a:spcPct val="150000"/>
              </a:lnSpc>
              <a:defRPr/>
            </a:pPr>
            <a:r>
              <a:rPr lang="nl-NL" altLang="en-US" b="1" dirty="0" err="1" smtClean="0">
                <a:solidFill>
                  <a:srgbClr val="031D3E"/>
                </a:solidFill>
              </a:rPr>
              <a:t>Bornstein</a:t>
            </a:r>
            <a:r>
              <a:rPr lang="nl-NL" altLang="en-US" b="1" dirty="0" smtClean="0">
                <a:solidFill>
                  <a:srgbClr val="031D3E"/>
                </a:solidFill>
              </a:rPr>
              <a:t> </a:t>
            </a:r>
            <a:r>
              <a:rPr lang="nl-NL" altLang="en-US" b="1" dirty="0">
                <a:solidFill>
                  <a:srgbClr val="031D3E"/>
                </a:solidFill>
              </a:rPr>
              <a:t>&amp; Goldsmith (2008</a:t>
            </a:r>
            <a:r>
              <a:rPr lang="nl-NL" altLang="en-US" b="1" dirty="0" smtClean="0">
                <a:solidFill>
                  <a:srgbClr val="031D3E"/>
                </a:solidFill>
              </a:rPr>
              <a:t>)</a:t>
            </a:r>
          </a:p>
          <a:p>
            <a:pPr lvl="1" algn="just">
              <a:lnSpc>
                <a:spcPct val="150000"/>
              </a:lnSpc>
              <a:defRPr/>
            </a:pPr>
            <a:r>
              <a:rPr lang="nl-NL" altLang="en-US" sz="1600" b="1" dirty="0" smtClean="0">
                <a:solidFill>
                  <a:srgbClr val="031D3E"/>
                </a:solidFill>
              </a:rPr>
              <a:t>Cohesion: </a:t>
            </a:r>
            <a:r>
              <a:rPr lang="nl-NL" altLang="en-US" sz="1600" dirty="0" smtClean="0">
                <a:solidFill>
                  <a:srgbClr val="031D3E"/>
                </a:solidFill>
              </a:rPr>
              <a:t>the </a:t>
            </a:r>
            <a:r>
              <a:rPr lang="nl-NL" altLang="en-US" sz="1600" dirty="0">
                <a:solidFill>
                  <a:srgbClr val="031D3E"/>
                </a:solidFill>
              </a:rPr>
              <a:t>post-score behaviours of football players on a scale of individualistic to team-</a:t>
            </a:r>
            <a:r>
              <a:rPr lang="nl-NL" altLang="en-US" sz="1600" dirty="0" err="1">
                <a:solidFill>
                  <a:srgbClr val="031D3E"/>
                </a:solidFill>
              </a:rPr>
              <a:t>orientated</a:t>
            </a:r>
            <a:r>
              <a:rPr lang="nl-NL" altLang="en-US" sz="1600" dirty="0">
                <a:solidFill>
                  <a:srgbClr val="031D3E"/>
                </a:solidFill>
              </a:rPr>
              <a:t> </a:t>
            </a:r>
            <a:r>
              <a:rPr lang="nl-NL" altLang="en-US" sz="1600" dirty="0" err="1" smtClean="0">
                <a:solidFill>
                  <a:srgbClr val="031D3E"/>
                </a:solidFill>
              </a:rPr>
              <a:t>behaviour</a:t>
            </a:r>
            <a:endParaRPr lang="nl-NL" altLang="en-US" sz="1600" dirty="0" smtClean="0">
              <a:solidFill>
                <a:srgbClr val="031D3E"/>
              </a:solidFill>
            </a:endParaRPr>
          </a:p>
          <a:p>
            <a:pPr lvl="1" algn="just">
              <a:lnSpc>
                <a:spcPct val="150000"/>
              </a:lnSpc>
              <a:defRPr/>
            </a:pPr>
            <a:r>
              <a:rPr lang="pl-PL" altLang="en-US" sz="1600" dirty="0">
                <a:solidFill>
                  <a:srgbClr val="031D3E"/>
                </a:solidFill>
                <a:hlinkClick r:id="rId3"/>
              </a:rPr>
              <a:t>https://www.youtube.com/watch?v=n-</a:t>
            </a:r>
            <a:r>
              <a:rPr lang="pl-PL" altLang="en-US" sz="1600" dirty="0" smtClean="0">
                <a:solidFill>
                  <a:srgbClr val="031D3E"/>
                </a:solidFill>
                <a:hlinkClick r:id="rId3"/>
              </a:rPr>
              <a:t>Ahk8Vvlvg</a:t>
            </a:r>
            <a:endParaRPr lang="pl-PL" altLang="en-US" sz="1600" dirty="0" smtClean="0">
              <a:solidFill>
                <a:srgbClr val="031D3E"/>
              </a:solidFill>
            </a:endParaRPr>
          </a:p>
          <a:p>
            <a:pPr lvl="1" algn="just">
              <a:lnSpc>
                <a:spcPct val="150000"/>
              </a:lnSpc>
              <a:defRPr/>
            </a:pPr>
            <a:r>
              <a:rPr lang="pl-PL" altLang="en-US" sz="1600" dirty="0" err="1">
                <a:solidFill>
                  <a:srgbClr val="031D3E"/>
                </a:solidFill>
              </a:rPr>
              <a:t>https</a:t>
            </a:r>
            <a:r>
              <a:rPr lang="pl-PL" altLang="en-US" sz="1600" dirty="0">
                <a:solidFill>
                  <a:srgbClr val="031D3E"/>
                </a:solidFill>
              </a:rPr>
              <a:t>://</a:t>
            </a:r>
            <a:r>
              <a:rPr lang="pl-PL" altLang="en-US" sz="1600" dirty="0" err="1">
                <a:solidFill>
                  <a:srgbClr val="031D3E"/>
                </a:solidFill>
              </a:rPr>
              <a:t>www.youtube.com</a:t>
            </a:r>
            <a:r>
              <a:rPr lang="pl-PL" altLang="en-US" sz="1600" dirty="0">
                <a:solidFill>
                  <a:srgbClr val="031D3E"/>
                </a:solidFill>
              </a:rPr>
              <a:t>/</a:t>
            </a:r>
            <a:r>
              <a:rPr lang="pl-PL" altLang="en-US" sz="1600" dirty="0" err="1">
                <a:solidFill>
                  <a:srgbClr val="031D3E"/>
                </a:solidFill>
              </a:rPr>
              <a:t>watch?v</a:t>
            </a:r>
            <a:r>
              <a:rPr lang="pl-PL" altLang="en-US" sz="1600" dirty="0">
                <a:solidFill>
                  <a:srgbClr val="031D3E"/>
                </a:solidFill>
              </a:rPr>
              <a:t>=WunNUA-</a:t>
            </a:r>
            <a:r>
              <a:rPr lang="pl-PL" altLang="en-US" sz="1600" dirty="0" smtClean="0">
                <a:solidFill>
                  <a:srgbClr val="031D3E"/>
                </a:solidFill>
              </a:rPr>
              <a:t>fML4</a:t>
            </a:r>
          </a:p>
          <a:p>
            <a:pPr lvl="1" algn="just">
              <a:lnSpc>
                <a:spcPct val="150000"/>
              </a:lnSpc>
              <a:defRPr/>
            </a:pPr>
            <a:endParaRPr lang="nl-NL" altLang="en-US" sz="1600" dirty="0">
              <a:solidFill>
                <a:srgbClr val="031D3E"/>
              </a:solidFill>
            </a:endParaRPr>
          </a:p>
          <a:p>
            <a:pPr lvl="1" algn="just">
              <a:lnSpc>
                <a:spcPct val="150000"/>
              </a:lnSpc>
              <a:defRPr/>
            </a:pPr>
            <a:r>
              <a:rPr lang="nl-NL" altLang="en-US" b="1" dirty="0">
                <a:solidFill>
                  <a:srgbClr val="031D3E"/>
                </a:solidFill>
              </a:rPr>
              <a:t>Krause et al. (</a:t>
            </a:r>
            <a:r>
              <a:rPr lang="nl-NL" altLang="en-US" b="1" dirty="0" smtClean="0">
                <a:solidFill>
                  <a:srgbClr val="031D3E"/>
                </a:solidFill>
              </a:rPr>
              <a:t>2010)</a:t>
            </a:r>
          </a:p>
          <a:p>
            <a:pPr lvl="1" algn="just">
              <a:lnSpc>
                <a:spcPct val="150000"/>
              </a:lnSpc>
              <a:defRPr/>
            </a:pPr>
            <a:r>
              <a:rPr lang="nl-NL" altLang="en-US" sz="1600" b="1" dirty="0" smtClean="0">
                <a:solidFill>
                  <a:srgbClr val="031D3E"/>
                </a:solidFill>
              </a:rPr>
              <a:t>Cohesion: </a:t>
            </a:r>
            <a:r>
              <a:rPr lang="nl-NL" altLang="en-US" sz="1600" dirty="0" err="1" smtClean="0">
                <a:solidFill>
                  <a:srgbClr val="031D3E"/>
                </a:solidFill>
              </a:rPr>
              <a:t>behaviours</a:t>
            </a:r>
            <a:r>
              <a:rPr lang="nl-NL" altLang="en-US" sz="1600" dirty="0">
                <a:solidFill>
                  <a:srgbClr val="031D3E"/>
                </a:solidFill>
              </a:rPr>
              <a:t> </a:t>
            </a:r>
            <a:r>
              <a:rPr lang="nl-NL" altLang="en-US" sz="1600" dirty="0" err="1" smtClean="0">
                <a:solidFill>
                  <a:srgbClr val="031D3E"/>
                </a:solidFill>
              </a:rPr>
              <a:t>such</a:t>
            </a:r>
            <a:r>
              <a:rPr lang="nl-NL" altLang="en-US" sz="1600" dirty="0" smtClean="0">
                <a:solidFill>
                  <a:srgbClr val="031D3E"/>
                </a:solidFill>
              </a:rPr>
              <a:t> as </a:t>
            </a:r>
            <a:r>
              <a:rPr lang="en-GB" altLang="en-US" sz="1600" dirty="0">
                <a:solidFill>
                  <a:srgbClr val="031D3E"/>
                </a:solidFill>
              </a:rPr>
              <a:t>talking to teammates during </a:t>
            </a:r>
            <a:r>
              <a:rPr lang="en-GB" altLang="en-US" sz="1600" dirty="0" smtClean="0">
                <a:solidFill>
                  <a:srgbClr val="031D3E"/>
                </a:solidFill>
              </a:rPr>
              <a:t>games, helping </a:t>
            </a:r>
            <a:r>
              <a:rPr lang="en-GB" altLang="en-US" sz="1600" dirty="0">
                <a:solidFill>
                  <a:srgbClr val="031D3E"/>
                </a:solidFill>
              </a:rPr>
              <a:t>other teammates escape defensive pressure</a:t>
            </a:r>
          </a:p>
        </p:txBody>
      </p:sp>
    </p:spTree>
    <p:extLst>
      <p:ext uri="{BB962C8B-B14F-4D97-AF65-F5344CB8AC3E}">
        <p14:creationId xmlns:p14="http://schemas.microsoft.com/office/powerpoint/2010/main" val="241679274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Cohesion Practical Tasks…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84752123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92553" y="1621477"/>
            <a:ext cx="4038600" cy="933450"/>
          </a:xfrm>
        </p:spPr>
        <p:txBody>
          <a:bodyPr>
            <a:normAutofit fontScale="90000"/>
          </a:bodyPr>
          <a:lstStyle/>
          <a:p>
            <a:r>
              <a:rPr lang="en-US" dirty="0">
                <a:solidFill>
                  <a:schemeClr val="bg1"/>
                </a:solidFill>
              </a:rPr>
              <a:t>Cohesion Practical Tasks</a:t>
            </a:r>
            <a:r>
              <a:rPr lang="en-US" dirty="0" smtClean="0">
                <a:solidFill>
                  <a:schemeClr val="bg1"/>
                </a:solidFill>
              </a:rPr>
              <a:t>…</a:t>
            </a:r>
            <a:br>
              <a:rPr lang="en-US" dirty="0" smtClean="0">
                <a:solidFill>
                  <a:schemeClr val="bg1"/>
                </a:solidFill>
              </a:rPr>
            </a:br>
            <a:r>
              <a:rPr lang="en-US" dirty="0" smtClean="0">
                <a:solidFill>
                  <a:schemeClr val="bg1"/>
                </a:solidFill>
              </a:rPr>
              <a:t/>
            </a:r>
            <a:br>
              <a:rPr lang="en-US" dirty="0" smtClean="0">
                <a:solidFill>
                  <a:schemeClr val="bg1"/>
                </a:solidFill>
              </a:rPr>
            </a:br>
            <a:r>
              <a:rPr lang="en-US" dirty="0" smtClean="0">
                <a:solidFill>
                  <a:schemeClr val="bg1"/>
                </a:solidFill>
              </a:rPr>
              <a:t>Towers of Hanoi</a:t>
            </a:r>
            <a:br>
              <a:rPr lang="en-US" dirty="0" smtClean="0">
                <a:solidFill>
                  <a:schemeClr val="bg1"/>
                </a:solidFill>
              </a:rPr>
            </a:br>
            <a:r>
              <a:rPr lang="en-US" dirty="0" smtClean="0">
                <a:solidFill>
                  <a:schemeClr val="bg1"/>
                </a:solidFill>
              </a:rPr>
              <a:t>Team Tower Task</a:t>
            </a:r>
            <a:br>
              <a:rPr lang="en-US" dirty="0" smtClean="0">
                <a:solidFill>
                  <a:schemeClr val="bg1"/>
                </a:solidFill>
              </a:rPr>
            </a:br>
            <a:r>
              <a:rPr lang="en-US" dirty="0" smtClean="0">
                <a:solidFill>
                  <a:schemeClr val="bg1"/>
                </a:solidFill>
              </a:rPr>
              <a:t>Missionaries and </a:t>
            </a:r>
            <a:r>
              <a:rPr lang="en-US" dirty="0" err="1" smtClean="0">
                <a:solidFill>
                  <a:schemeClr val="bg1"/>
                </a:solidFill>
              </a:rPr>
              <a:t>Canibals</a:t>
            </a:r>
            <a:endParaRPr lang="en-US" dirty="0">
              <a:solidFill>
                <a:schemeClr val="bg1"/>
              </a:solidFill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311853" y="5577685"/>
            <a:ext cx="4038600" cy="748553"/>
          </a:xfrm>
        </p:spPr>
        <p:txBody>
          <a:bodyPr/>
          <a:lstStyle/>
          <a:p>
            <a:endParaRPr lang="en-US" dirty="0" smtClean="0"/>
          </a:p>
          <a:p>
            <a:endParaRPr lang="en-US" dirty="0" smtClean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28589220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b="1" dirty="0" smtClean="0">
                <a:solidFill>
                  <a:srgbClr val="031D3E"/>
                </a:solidFill>
              </a:rPr>
              <a:t>Aims of the activities…</a:t>
            </a:r>
            <a:endParaRPr lang="en-US" b="1" dirty="0">
              <a:solidFill>
                <a:srgbClr val="031D3E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199" y="1598397"/>
            <a:ext cx="8391995" cy="3868738"/>
          </a:xfrm>
        </p:spPr>
        <p:txBody>
          <a:bodyPr>
            <a:noAutofit/>
          </a:bodyPr>
          <a:lstStyle/>
          <a:p>
            <a:pPr lvl="0">
              <a:lnSpc>
                <a:spcPct val="150000"/>
              </a:lnSpc>
              <a:buFont typeface="Symbol"/>
              <a:buChar char=""/>
            </a:pPr>
            <a:r>
              <a:rPr lang="en-US" sz="2600" b="1" dirty="0">
                <a:solidFill>
                  <a:srgbClr val="031D3E"/>
                </a:solidFill>
                <a:latin typeface="Arial"/>
                <a:ea typeface="Calibri"/>
                <a:cs typeface="Times New Roman"/>
              </a:rPr>
              <a:t>Enhance your understanding of the </a:t>
            </a:r>
            <a:r>
              <a:rPr lang="en-US" sz="2600" b="1" dirty="0" smtClean="0">
                <a:solidFill>
                  <a:srgbClr val="031D3E"/>
                </a:solidFill>
                <a:latin typeface="Arial"/>
                <a:ea typeface="Calibri"/>
                <a:cs typeface="Times New Roman"/>
              </a:rPr>
              <a:t>factors that </a:t>
            </a:r>
            <a:r>
              <a:rPr lang="en-US" sz="2600" b="1" dirty="0">
                <a:solidFill>
                  <a:srgbClr val="031D3E"/>
                </a:solidFill>
                <a:latin typeface="Arial"/>
                <a:ea typeface="Calibri"/>
                <a:cs typeface="Times New Roman"/>
              </a:rPr>
              <a:t>influence team functioning</a:t>
            </a:r>
            <a:endParaRPr lang="en-GB" sz="2600" b="1" dirty="0">
              <a:solidFill>
                <a:srgbClr val="031D3E"/>
              </a:solidFill>
              <a:latin typeface="Calibri"/>
              <a:ea typeface="Calibri"/>
              <a:cs typeface="Times New Roman"/>
            </a:endParaRPr>
          </a:p>
          <a:p>
            <a:pPr lvl="0">
              <a:buFont typeface="Symbol"/>
              <a:buChar char=""/>
            </a:pPr>
            <a:endParaRPr lang="en-US" sz="600" b="1" dirty="0" smtClean="0">
              <a:solidFill>
                <a:srgbClr val="031D3E"/>
              </a:solidFill>
              <a:latin typeface="Arial"/>
              <a:ea typeface="Calibri"/>
              <a:cs typeface="Times New Roman"/>
            </a:endParaRPr>
          </a:p>
          <a:p>
            <a:pPr lvl="0">
              <a:lnSpc>
                <a:spcPct val="150000"/>
              </a:lnSpc>
              <a:buFont typeface="Symbol"/>
              <a:buChar char=""/>
            </a:pPr>
            <a:r>
              <a:rPr lang="en-US" sz="2600" b="1" dirty="0" smtClean="0">
                <a:solidFill>
                  <a:srgbClr val="031D3E"/>
                </a:solidFill>
                <a:latin typeface="Arial"/>
                <a:ea typeface="Calibri"/>
                <a:cs typeface="Times New Roman"/>
              </a:rPr>
              <a:t>Relate </a:t>
            </a:r>
            <a:r>
              <a:rPr lang="en-US" sz="2600" b="1" dirty="0">
                <a:solidFill>
                  <a:srgbClr val="031D3E"/>
                </a:solidFill>
                <a:latin typeface="Arial"/>
                <a:ea typeface="Calibri"/>
                <a:cs typeface="Times New Roman"/>
              </a:rPr>
              <a:t>current knowledge to a practical </a:t>
            </a:r>
            <a:r>
              <a:rPr lang="en-US" sz="2600" b="1" dirty="0" smtClean="0">
                <a:solidFill>
                  <a:srgbClr val="031D3E"/>
                </a:solidFill>
                <a:latin typeface="Arial"/>
                <a:ea typeface="Calibri"/>
                <a:cs typeface="Times New Roman"/>
              </a:rPr>
              <a:t>setting</a:t>
            </a:r>
          </a:p>
          <a:p>
            <a:pPr marL="0" lvl="0" indent="0">
              <a:lnSpc>
                <a:spcPct val="150000"/>
              </a:lnSpc>
              <a:buNone/>
            </a:pPr>
            <a:endParaRPr lang="en-US" sz="600" b="1" dirty="0" smtClean="0">
              <a:solidFill>
                <a:srgbClr val="031D3E"/>
              </a:solidFill>
              <a:latin typeface="Arial"/>
              <a:ea typeface="Calibri"/>
              <a:cs typeface="Times New Roman"/>
            </a:endParaRPr>
          </a:p>
          <a:p>
            <a:pPr lvl="0">
              <a:lnSpc>
                <a:spcPct val="150000"/>
              </a:lnSpc>
              <a:buFont typeface="Symbol"/>
              <a:buChar char=""/>
            </a:pPr>
            <a:r>
              <a:rPr lang="en-US" sz="2600" b="1" dirty="0" smtClean="0">
                <a:solidFill>
                  <a:srgbClr val="031D3E"/>
                </a:solidFill>
                <a:latin typeface="Arial"/>
                <a:ea typeface="Calibri"/>
                <a:cs typeface="Times New Roman"/>
              </a:rPr>
              <a:t>Use your experiences within the team to reflect upon team functioning</a:t>
            </a:r>
            <a:endParaRPr lang="en-GB" sz="2600" b="1" dirty="0">
              <a:solidFill>
                <a:srgbClr val="031D3E"/>
              </a:solidFill>
              <a:latin typeface="Calibri"/>
              <a:ea typeface="Calibri"/>
              <a:cs typeface="Times New Roman"/>
            </a:endParaRPr>
          </a:p>
        </p:txBody>
      </p:sp>
      <p:cxnSp>
        <p:nvCxnSpPr>
          <p:cNvPr id="5" name="Straight Connector 4"/>
          <p:cNvCxnSpPr/>
          <p:nvPr/>
        </p:nvCxnSpPr>
        <p:spPr>
          <a:xfrm>
            <a:off x="457200" y="1417638"/>
            <a:ext cx="8229600" cy="0"/>
          </a:xfrm>
          <a:prstGeom prst="line">
            <a:avLst/>
          </a:prstGeom>
          <a:ln>
            <a:solidFill>
              <a:srgbClr val="031D3E"/>
            </a:solidFill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72490091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9550" y="65088"/>
            <a:ext cx="8686800" cy="1143000"/>
          </a:xfrm>
        </p:spPr>
        <p:txBody>
          <a:bodyPr>
            <a:normAutofit/>
          </a:bodyPr>
          <a:lstStyle/>
          <a:p>
            <a:r>
              <a:rPr lang="en-US" b="1" dirty="0" smtClean="0">
                <a:solidFill>
                  <a:srgbClr val="031D3E"/>
                </a:solidFill>
              </a:rPr>
              <a:t>Thinking about the Task…</a:t>
            </a:r>
            <a:endParaRPr lang="en-US" b="1" dirty="0">
              <a:solidFill>
                <a:srgbClr val="031D3E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345667"/>
            <a:ext cx="8229600" cy="3868738"/>
          </a:xfrm>
        </p:spPr>
        <p:txBody>
          <a:bodyPr wrap="square">
            <a:noAutofit/>
          </a:bodyPr>
          <a:lstStyle/>
          <a:p>
            <a:pPr>
              <a:lnSpc>
                <a:spcPct val="200000"/>
              </a:lnSpc>
              <a:spcBef>
                <a:spcPts val="0"/>
              </a:spcBef>
            </a:pPr>
            <a:r>
              <a:rPr lang="en-US" sz="2600" b="1" dirty="0" smtClean="0">
                <a:solidFill>
                  <a:srgbClr val="031D3E"/>
                </a:solidFill>
                <a:latin typeface="+mj-lt"/>
              </a:rPr>
              <a:t>Decide upon a name for your team!!</a:t>
            </a:r>
          </a:p>
          <a:p>
            <a:pPr>
              <a:lnSpc>
                <a:spcPct val="200000"/>
              </a:lnSpc>
              <a:spcBef>
                <a:spcPts val="0"/>
              </a:spcBef>
            </a:pPr>
            <a:r>
              <a:rPr lang="en-US" sz="2400" b="1" dirty="0" smtClean="0">
                <a:solidFill>
                  <a:srgbClr val="031D3E"/>
                </a:solidFill>
                <a:latin typeface="+mj-lt"/>
              </a:rPr>
              <a:t>Before starting the task…Which factors will contribute to your group functioning?</a:t>
            </a:r>
          </a:p>
        </p:txBody>
      </p:sp>
      <p:cxnSp>
        <p:nvCxnSpPr>
          <p:cNvPr id="5" name="Straight Connector 4"/>
          <p:cNvCxnSpPr/>
          <p:nvPr/>
        </p:nvCxnSpPr>
        <p:spPr>
          <a:xfrm>
            <a:off x="457200" y="1208088"/>
            <a:ext cx="8229600" cy="0"/>
          </a:xfrm>
          <a:prstGeom prst="line">
            <a:avLst/>
          </a:prstGeom>
          <a:ln>
            <a:solidFill>
              <a:srgbClr val="031D3E"/>
            </a:solidFill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61706715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Introductory task: Towers of Hanoi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u="sng" dirty="0" smtClean="0">
                <a:hlinkClick r:id="rId2"/>
              </a:rPr>
              <a:t>https</a:t>
            </a:r>
            <a:r>
              <a:rPr lang="en-US" u="sng" dirty="0">
                <a:hlinkClick r:id="rId2"/>
              </a:rPr>
              <a:t>://www.mathsisfun.com/games/</a:t>
            </a:r>
            <a:r>
              <a:rPr lang="en-US" u="sng" dirty="0" smtClean="0">
                <a:hlinkClick r:id="rId2"/>
              </a:rPr>
              <a:t>towerofhanoi.html</a:t>
            </a:r>
            <a:endParaRPr lang="en-US" u="sng" dirty="0" smtClean="0"/>
          </a:p>
          <a:p>
            <a:r>
              <a:rPr lang="en-US" dirty="0" smtClean="0"/>
              <a:t>Use 4 rather than 3!</a:t>
            </a:r>
            <a:endParaRPr lang="en-US" dirty="0"/>
          </a:p>
          <a:p>
            <a:endParaRPr lang="en-GB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90770814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Solution!</a:t>
            </a:r>
            <a:endParaRPr lang="en-US" dirty="0"/>
          </a:p>
        </p:txBody>
      </p:sp>
      <p:pic>
        <p:nvPicPr>
          <p:cNvPr id="4" name="Content Placeholder 3" descr="TowersofHanoiSolution"/>
          <p:cNvPicPr>
            <a:picLocks noGrp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6209" b="16209"/>
          <a:stretch>
            <a:fillRect/>
          </a:stretch>
        </p:blipFill>
        <p:spPr bwMode="auto"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886092598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How did your group work together?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60621693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hteck 6"/>
          <p:cNvSpPr/>
          <p:nvPr/>
        </p:nvSpPr>
        <p:spPr>
          <a:xfrm>
            <a:off x="874485" y="352727"/>
            <a:ext cx="7395029" cy="156966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 defTabSz="914400">
              <a:defRPr/>
            </a:pPr>
            <a:r>
              <a:rPr lang="en-US" sz="4800" b="1" kern="0" dirty="0" smtClean="0">
                <a:solidFill>
                  <a:srgbClr val="1F497D">
                    <a:lumMod val="50000"/>
                  </a:srgbClr>
                </a:solidFill>
                <a:latin typeface="Arial" pitchFamily="34" charset="0"/>
                <a:cs typeface="Arial" pitchFamily="34" charset="0"/>
              </a:rPr>
              <a:t>Reflection…</a:t>
            </a:r>
          </a:p>
          <a:p>
            <a:pPr algn="ctr" defTabSz="914400">
              <a:defRPr/>
            </a:pPr>
            <a:r>
              <a:rPr lang="en-US" sz="4800" b="1" kern="0" dirty="0" smtClean="0">
                <a:solidFill>
                  <a:srgbClr val="1F497D">
                    <a:lumMod val="50000"/>
                  </a:srgbClr>
                </a:solidFill>
                <a:latin typeface="Arial" pitchFamily="34" charset="0"/>
                <a:cs typeface="Arial" pitchFamily="34" charset="0"/>
              </a:rPr>
              <a:t>Strength &amp; Weaknesses</a:t>
            </a:r>
            <a:endParaRPr lang="en-GB" sz="4800" b="1" kern="0" dirty="0" smtClean="0">
              <a:solidFill>
                <a:srgbClr val="1F497D">
                  <a:lumMod val="50000"/>
                </a:srgbClr>
              </a:solidFill>
            </a:endParaRPr>
          </a:p>
        </p:txBody>
      </p:sp>
      <p:sp>
        <p:nvSpPr>
          <p:cNvPr id="6" name="Content Placeholder 2"/>
          <p:cNvSpPr>
            <a:spLocks noGrp="1"/>
          </p:cNvSpPr>
          <p:nvPr>
            <p:ph idx="1"/>
          </p:nvPr>
        </p:nvSpPr>
        <p:spPr>
          <a:xfrm>
            <a:off x="457200" y="1734647"/>
            <a:ext cx="8077200" cy="3388706"/>
          </a:xfrm>
        </p:spPr>
        <p:txBody>
          <a:bodyPr wrap="square">
            <a:noAutofit/>
          </a:bodyPr>
          <a:lstStyle/>
          <a:p>
            <a:pPr>
              <a:lnSpc>
                <a:spcPct val="200000"/>
              </a:lnSpc>
              <a:spcBef>
                <a:spcPts val="0"/>
              </a:spcBef>
            </a:pPr>
            <a:endParaRPr lang="en-US" b="1" dirty="0" smtClean="0">
              <a:solidFill>
                <a:srgbClr val="031D3E"/>
              </a:solidFill>
              <a:latin typeface="Arial"/>
              <a:cs typeface="Arial"/>
            </a:endParaRPr>
          </a:p>
          <a:p>
            <a:pPr>
              <a:lnSpc>
                <a:spcPct val="200000"/>
              </a:lnSpc>
              <a:spcBef>
                <a:spcPts val="0"/>
              </a:spcBef>
            </a:pPr>
            <a:r>
              <a:rPr lang="en-US" b="1" dirty="0" smtClean="0">
                <a:solidFill>
                  <a:srgbClr val="031D3E"/>
                </a:solidFill>
                <a:latin typeface="Arial"/>
                <a:cs typeface="Arial"/>
              </a:rPr>
              <a:t>What went well?</a:t>
            </a:r>
          </a:p>
          <a:p>
            <a:pPr>
              <a:lnSpc>
                <a:spcPct val="200000"/>
              </a:lnSpc>
              <a:spcBef>
                <a:spcPts val="0"/>
              </a:spcBef>
            </a:pPr>
            <a:r>
              <a:rPr lang="en-US" b="1" dirty="0" smtClean="0">
                <a:solidFill>
                  <a:srgbClr val="031D3E"/>
                </a:solidFill>
                <a:latin typeface="Arial"/>
                <a:cs typeface="Arial"/>
              </a:rPr>
              <a:t>What could be improved?</a:t>
            </a:r>
          </a:p>
          <a:p>
            <a:pPr marL="0" indent="0">
              <a:spcBef>
                <a:spcPts val="0"/>
              </a:spcBef>
              <a:buNone/>
            </a:pPr>
            <a:endParaRPr lang="en-US" dirty="0" smtClean="0">
              <a:solidFill>
                <a:srgbClr val="031D3E"/>
              </a:solidFill>
              <a:latin typeface="Arial"/>
              <a:cs typeface="Arial"/>
            </a:endParaRPr>
          </a:p>
          <a:p>
            <a:pPr>
              <a:lnSpc>
                <a:spcPct val="200000"/>
              </a:lnSpc>
              <a:spcBef>
                <a:spcPts val="0"/>
              </a:spcBef>
            </a:pPr>
            <a:endParaRPr lang="en-US" sz="2600" b="1" dirty="0" smtClean="0">
              <a:solidFill>
                <a:srgbClr val="031D3E"/>
              </a:solidFill>
              <a:latin typeface="Arial"/>
              <a:cs typeface="Arial"/>
            </a:endParaRPr>
          </a:p>
          <a:p>
            <a:pPr marL="0" indent="0">
              <a:lnSpc>
                <a:spcPct val="150000"/>
              </a:lnSpc>
              <a:spcBef>
                <a:spcPts val="0"/>
              </a:spcBef>
              <a:buNone/>
            </a:pPr>
            <a:endParaRPr lang="en-US" sz="2600" b="1" dirty="0" smtClean="0">
              <a:solidFill>
                <a:srgbClr val="031D3E"/>
              </a:solidFill>
              <a:latin typeface="Arial"/>
              <a:cs typeface="Arial"/>
            </a:endParaRPr>
          </a:p>
          <a:p>
            <a:pPr marL="457200" lvl="1" indent="0">
              <a:lnSpc>
                <a:spcPct val="150000"/>
              </a:lnSpc>
              <a:spcBef>
                <a:spcPts val="0"/>
              </a:spcBef>
              <a:buNone/>
            </a:pPr>
            <a:endParaRPr lang="en-US" sz="2000" dirty="0" smtClean="0">
              <a:solidFill>
                <a:srgbClr val="031D3E"/>
              </a:solidFill>
              <a:latin typeface="Arial"/>
              <a:cs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126888627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Missionaries and Cannibals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u="sng" dirty="0">
                <a:hlinkClick r:id="rId2"/>
              </a:rPr>
              <a:t>http://www.learn4good.com/games/puzzle/boat.htm</a:t>
            </a:r>
            <a:endParaRPr lang="en-GB" dirty="0"/>
          </a:p>
          <a:p>
            <a:pPr marL="0" indent="0"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5879758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Solution…</a:t>
            </a:r>
            <a:endParaRPr lang="en-US" dirty="0"/>
          </a:p>
        </p:txBody>
      </p:sp>
      <p:sp>
        <p:nvSpPr>
          <p:cNvPr id="4" name="Picture Placeholder 3"/>
          <p:cNvSpPr>
            <a:spLocks noGrp="1"/>
          </p:cNvSpPr>
          <p:nvPr>
            <p:ph type="pic" idx="1"/>
          </p:nvPr>
        </p:nvSpPr>
        <p:spPr>
          <a:xfrm>
            <a:off x="3212911" y="228600"/>
            <a:ext cx="3460658" cy="6345238"/>
          </a:xfrm>
        </p:spPr>
      </p:sp>
      <p:sp>
        <p:nvSpPr>
          <p:cNvPr id="5" name="Text Placeholder 4"/>
          <p:cNvSpPr>
            <a:spLocks noGrp="1"/>
          </p:cNvSpPr>
          <p:nvPr>
            <p:ph type="body" sz="half" idx="2"/>
          </p:nvPr>
        </p:nvSpPr>
        <p:spPr/>
        <p:txBody>
          <a:bodyPr/>
          <a:lstStyle/>
          <a:p>
            <a:endParaRPr lang="en-US"/>
          </a:p>
        </p:txBody>
      </p:sp>
      <p:graphicFrame>
        <p:nvGraphicFramePr>
          <p:cNvPr id="8" name="Object 7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2787699948"/>
              </p:ext>
            </p:extLst>
          </p:nvPr>
        </p:nvGraphicFramePr>
        <p:xfrm>
          <a:off x="1201464" y="228600"/>
          <a:ext cx="6866212" cy="66294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36" name="Document" r:id="rId3" imgW="5486400" imgH="8229600" progId="Word.Document.12">
                  <p:link updateAutomatic="1"/>
                </p:oleObj>
              </mc:Choice>
              <mc:Fallback>
                <p:oleObj name="Document" r:id="rId3" imgW="5486400" imgH="8229600" progId="Word.Document.12">
                  <p:link updateAutomatic="1"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4"/>
                      <a:stretch>
                        <a:fillRect/>
                      </a:stretch>
                    </p:blipFill>
                    <p:spPr>
                      <a:xfrm>
                        <a:off x="1201464" y="228600"/>
                        <a:ext cx="6866212" cy="6629400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35987527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306902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en-US" sz="3600" b="1" dirty="0" smtClean="0">
                <a:solidFill>
                  <a:srgbClr val="031D3E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Disadvantages of high levels of team cohesion</a:t>
            </a:r>
            <a:endParaRPr lang="en-US" sz="3600" b="1" dirty="0">
              <a:solidFill>
                <a:srgbClr val="031D3E"/>
              </a:solidFill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</p:txBody>
      </p:sp>
      <p:cxnSp>
        <p:nvCxnSpPr>
          <p:cNvPr id="5" name="Straight Connector 4"/>
          <p:cNvCxnSpPr/>
          <p:nvPr/>
        </p:nvCxnSpPr>
        <p:spPr>
          <a:xfrm>
            <a:off x="457200" y="878402"/>
            <a:ext cx="8229600" cy="0"/>
          </a:xfrm>
          <a:prstGeom prst="line">
            <a:avLst/>
          </a:prstGeom>
          <a:ln>
            <a:solidFill>
              <a:srgbClr val="031D3E"/>
            </a:solidFill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6" name="Textfeld 5"/>
          <p:cNvSpPr txBox="1"/>
          <p:nvPr/>
        </p:nvSpPr>
        <p:spPr>
          <a:xfrm>
            <a:off x="1188594" y="5986361"/>
            <a:ext cx="220287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nl-NL" dirty="0" smtClean="0">
                <a:solidFill>
                  <a:srgbClr val="031D3E"/>
                </a:solidFill>
              </a:rPr>
              <a:t>Hardy et al. (2005)</a:t>
            </a:r>
            <a:endParaRPr lang="en-GB" dirty="0">
              <a:solidFill>
                <a:srgbClr val="031D3E"/>
              </a:solidFill>
            </a:endParaRPr>
          </a:p>
        </p:txBody>
      </p:sp>
      <p:sp>
        <p:nvSpPr>
          <p:cNvPr id="3" name="TextBox 2"/>
          <p:cNvSpPr txBox="1"/>
          <p:nvPr/>
        </p:nvSpPr>
        <p:spPr>
          <a:xfrm>
            <a:off x="563880" y="1478280"/>
            <a:ext cx="4038600" cy="357020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 smtClean="0">
                <a:solidFill>
                  <a:srgbClr val="031D3E"/>
                </a:solidFill>
                <a:latin typeface="+mj-lt"/>
              </a:rPr>
              <a:t>Social cohesion</a:t>
            </a:r>
          </a:p>
          <a:p>
            <a:endParaRPr lang="en-GB" sz="1000" b="1" dirty="0" smtClean="0">
              <a:solidFill>
                <a:srgbClr val="031D3E"/>
              </a:solidFill>
              <a:latin typeface="+mj-lt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 smtClean="0">
                <a:solidFill>
                  <a:srgbClr val="031D3E"/>
                </a:solidFill>
                <a:latin typeface="+mj-lt"/>
              </a:rPr>
              <a:t>Time wasting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 smtClean="0">
                <a:solidFill>
                  <a:srgbClr val="031D3E"/>
                </a:solidFill>
                <a:latin typeface="+mj-lt"/>
              </a:rPr>
              <a:t>Goal related problems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 smtClean="0">
                <a:solidFill>
                  <a:srgbClr val="031D3E"/>
                </a:solidFill>
                <a:latin typeface="+mj-lt"/>
              </a:rPr>
              <a:t>Communication problems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 smtClean="0">
                <a:solidFill>
                  <a:srgbClr val="031D3E"/>
                </a:solidFill>
                <a:latin typeface="+mj-lt"/>
              </a:rPr>
              <a:t>Decreased focus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 smtClean="0">
                <a:solidFill>
                  <a:srgbClr val="031D3E"/>
                </a:solidFill>
                <a:latin typeface="+mj-lt"/>
              </a:rPr>
              <a:t>Task commitment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 smtClean="0">
                <a:solidFill>
                  <a:srgbClr val="031D3E"/>
                </a:solidFill>
                <a:latin typeface="+mj-lt"/>
              </a:rPr>
              <a:t>Social isolation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 smtClean="0">
                <a:solidFill>
                  <a:srgbClr val="031D3E"/>
                </a:solidFill>
                <a:latin typeface="+mj-lt"/>
              </a:rPr>
              <a:t>Social attachment issues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2400" dirty="0">
              <a:solidFill>
                <a:srgbClr val="031D3E"/>
              </a:solidFill>
              <a:latin typeface="+mj-lt"/>
            </a:endParaRPr>
          </a:p>
        </p:txBody>
      </p:sp>
      <p:sp>
        <p:nvSpPr>
          <p:cNvPr id="7" name="TextBox 6"/>
          <p:cNvSpPr txBox="1"/>
          <p:nvPr/>
        </p:nvSpPr>
        <p:spPr>
          <a:xfrm>
            <a:off x="4648200" y="1478280"/>
            <a:ext cx="4038600" cy="357020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 smtClean="0">
                <a:solidFill>
                  <a:srgbClr val="031D3E"/>
                </a:solidFill>
                <a:latin typeface="+mj-lt"/>
              </a:rPr>
              <a:t>Task cohesion</a:t>
            </a:r>
          </a:p>
          <a:p>
            <a:endParaRPr lang="en-GB" sz="1000" b="1" dirty="0" smtClean="0">
              <a:solidFill>
                <a:srgbClr val="031D3E"/>
              </a:solidFill>
              <a:latin typeface="+mj-lt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 smtClean="0">
                <a:solidFill>
                  <a:srgbClr val="031D3E"/>
                </a:solidFill>
                <a:latin typeface="+mj-lt"/>
              </a:rPr>
              <a:t>Reduced social relations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 smtClean="0">
                <a:solidFill>
                  <a:srgbClr val="031D3E"/>
                </a:solidFill>
                <a:latin typeface="+mj-lt"/>
              </a:rPr>
              <a:t>Communication issues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 smtClean="0">
                <a:solidFill>
                  <a:srgbClr val="031D3E"/>
                </a:solidFill>
                <a:latin typeface="+mj-lt"/>
              </a:rPr>
              <a:t>Negative affect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 smtClean="0">
                <a:solidFill>
                  <a:srgbClr val="031D3E"/>
                </a:solidFill>
                <a:latin typeface="+mj-lt"/>
              </a:rPr>
              <a:t>Incompatible attitudes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 smtClean="0">
                <a:solidFill>
                  <a:srgbClr val="031D3E"/>
                </a:solidFill>
                <a:latin typeface="+mj-lt"/>
              </a:rPr>
              <a:t>Perceived pressure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 smtClean="0">
                <a:solidFill>
                  <a:srgbClr val="031D3E"/>
                </a:solidFill>
                <a:latin typeface="+mj-lt"/>
              </a:rPr>
              <a:t>Decreased member contributions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2400" dirty="0">
              <a:solidFill>
                <a:srgbClr val="031D3E"/>
              </a:solidFill>
              <a:latin typeface="+mj-lt"/>
            </a:endParaRPr>
          </a:p>
        </p:txBody>
      </p:sp>
    </p:spTree>
    <p:extLst>
      <p:ext uri="{BB962C8B-B14F-4D97-AF65-F5344CB8AC3E}">
        <p14:creationId xmlns:p14="http://schemas.microsoft.com/office/powerpoint/2010/main" val="392963013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el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nl-NL" b="1" dirty="0" smtClean="0">
                <a:solidFill>
                  <a:schemeClr val="bg1"/>
                </a:solidFill>
              </a:rPr>
              <a:t>So.....</a:t>
            </a:r>
            <a:endParaRPr lang="en-GB" b="1" dirty="0">
              <a:solidFill>
                <a:schemeClr val="bg1"/>
              </a:solidFill>
            </a:endParaRPr>
          </a:p>
        </p:txBody>
      </p:sp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US"/>
          </a:p>
        </p:txBody>
      </p:sp>
      <p:cxnSp>
        <p:nvCxnSpPr>
          <p:cNvPr id="6" name="Straight Connector 4"/>
          <p:cNvCxnSpPr/>
          <p:nvPr/>
        </p:nvCxnSpPr>
        <p:spPr>
          <a:xfrm>
            <a:off x="457200" y="1185414"/>
            <a:ext cx="8229600" cy="0"/>
          </a:xfrm>
          <a:prstGeom prst="line">
            <a:avLst/>
          </a:prstGeom>
          <a:ln>
            <a:solidFill>
              <a:schemeClr val="bg1"/>
            </a:solidFill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Content Placeholder 2"/>
          <p:cNvSpPr txBox="1">
            <a:spLocks/>
          </p:cNvSpPr>
          <p:nvPr/>
        </p:nvSpPr>
        <p:spPr>
          <a:xfrm>
            <a:off x="457200" y="1601193"/>
            <a:ext cx="8229600" cy="1607083"/>
          </a:xfrm>
          <a:prstGeom prst="rect">
            <a:avLst/>
          </a:prstGeom>
        </p:spPr>
        <p:txBody>
          <a:bodyPr vert="horz" wrap="square" lIns="91440" tIns="45720" rIns="91440" bIns="45720" rtlCol="0">
            <a:noAutofit/>
          </a:bodyPr>
          <a:lstStyle>
            <a:lvl1pPr marL="0" indent="0" algn="ctr" defTabSz="457200" rtl="0" eaLnBrk="1" latinLnBrk="0" hangingPunct="1">
              <a:spcBef>
                <a:spcPct val="20000"/>
              </a:spcBef>
              <a:buFont typeface="Arial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457200" rtl="0" eaLnBrk="1" latinLnBrk="0" hangingPunct="1">
              <a:spcBef>
                <a:spcPct val="20000"/>
              </a:spcBef>
              <a:buFont typeface="Arial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457200" rtl="0" eaLnBrk="1" latinLnBrk="0" hangingPunct="1">
              <a:spcBef>
                <a:spcPct val="20000"/>
              </a:spcBef>
              <a:buFont typeface="Arial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457200" rtl="0" eaLnBrk="1" latinLnBrk="0" hangingPunct="1">
              <a:spcBef>
                <a:spcPct val="20000"/>
              </a:spcBef>
              <a:buFont typeface="Arial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457200" rtl="0" eaLnBrk="1" latinLnBrk="0" hangingPunct="1">
              <a:spcBef>
                <a:spcPct val="20000"/>
              </a:spcBef>
              <a:buFont typeface="Arial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457200" rtl="0" eaLnBrk="1" latinLnBrk="0" hangingPunct="1">
              <a:spcBef>
                <a:spcPct val="20000"/>
              </a:spcBef>
              <a:buFont typeface="Arial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457200" rtl="0" eaLnBrk="1" latinLnBrk="0" hangingPunct="1">
              <a:spcBef>
                <a:spcPct val="20000"/>
              </a:spcBef>
              <a:buFont typeface="Arial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457200" rtl="0" eaLnBrk="1" latinLnBrk="0" hangingPunct="1">
              <a:spcBef>
                <a:spcPct val="20000"/>
              </a:spcBef>
              <a:buFont typeface="Arial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457200" rtl="0" eaLnBrk="1" latinLnBrk="0" hangingPunct="1">
              <a:spcBef>
                <a:spcPct val="20000"/>
              </a:spcBef>
              <a:buFont typeface="Arial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0"/>
              </a:spcBef>
            </a:pPr>
            <a:r>
              <a:rPr lang="en-US" sz="4800" b="1" dirty="0" smtClean="0">
                <a:solidFill>
                  <a:srgbClr val="000000"/>
                </a:solidFill>
                <a:latin typeface="Arial"/>
                <a:cs typeface="Arial"/>
              </a:rPr>
              <a:t>Cohesion is a crucial factor for individual and team functioning!</a:t>
            </a:r>
          </a:p>
        </p:txBody>
      </p:sp>
    </p:spTree>
    <p:extLst>
      <p:ext uri="{BB962C8B-B14F-4D97-AF65-F5344CB8AC3E}">
        <p14:creationId xmlns:p14="http://schemas.microsoft.com/office/powerpoint/2010/main" val="38036936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Advantage">
  <a:themeElements>
    <a:clrScheme name="Advantage">
      <a:dk1>
        <a:sysClr val="windowText" lastClr="000000"/>
      </a:dk1>
      <a:lt1>
        <a:sysClr val="window" lastClr="FFFFFF"/>
      </a:lt1>
      <a:dk2>
        <a:srgbClr val="2B142D"/>
      </a:dk2>
      <a:lt2>
        <a:srgbClr val="C3AFCC"/>
      </a:lt2>
      <a:accent1>
        <a:srgbClr val="663366"/>
      </a:accent1>
      <a:accent2>
        <a:srgbClr val="330F42"/>
      </a:accent2>
      <a:accent3>
        <a:srgbClr val="666699"/>
      </a:accent3>
      <a:accent4>
        <a:srgbClr val="999966"/>
      </a:accent4>
      <a:accent5>
        <a:srgbClr val="F7901E"/>
      </a:accent5>
      <a:accent6>
        <a:srgbClr val="A3A101"/>
      </a:accent6>
      <a:hlink>
        <a:srgbClr val="BC5FBC"/>
      </a:hlink>
      <a:folHlink>
        <a:srgbClr val="9775A7"/>
      </a:folHlink>
    </a:clrScheme>
    <a:fontScheme name="Advantage">
      <a:majorFont>
        <a:latin typeface="Rockwell"/>
        <a:ea typeface=""/>
        <a:cs typeface=""/>
        <a:font script="Jpan" typeface="ＭＳ ゴシック"/>
      </a:majorFont>
      <a:minorFont>
        <a:latin typeface="Rockwell"/>
        <a:ea typeface=""/>
        <a:cs typeface=""/>
        <a:font script="Jpan" typeface="ＭＳ ゴシック"/>
      </a:minorFont>
    </a:fontScheme>
    <a:fmtScheme name="Advantage">
      <a:fillStyleLst>
        <a:solidFill>
          <a:schemeClr val="phClr"/>
        </a:solidFill>
        <a:gradFill rotWithShape="1">
          <a:gsLst>
            <a:gs pos="0">
              <a:schemeClr val="phClr">
                <a:tint val="100000"/>
                <a:shade val="40000"/>
                <a:alpha val="100000"/>
                <a:satMod val="150000"/>
                <a:lumMod val="100000"/>
              </a:schemeClr>
            </a:gs>
            <a:gs pos="100000">
              <a:schemeClr val="phClr">
                <a:tint val="70000"/>
                <a:shade val="100000"/>
                <a:alpha val="100000"/>
                <a:satMod val="200000"/>
                <a:lumMod val="100000"/>
              </a:schemeClr>
            </a:gs>
          </a:gsLst>
          <a:lin ang="6000000" scaled="1"/>
        </a:gradFill>
        <a:gradFill rotWithShape="1">
          <a:gsLst>
            <a:gs pos="0">
              <a:schemeClr val="phClr">
                <a:shade val="40000"/>
                <a:alpha val="100000"/>
                <a:satMod val="150000"/>
                <a:lumMod val="100000"/>
              </a:schemeClr>
            </a:gs>
            <a:gs pos="100000">
              <a:schemeClr val="phClr">
                <a:tint val="70000"/>
                <a:shade val="100000"/>
                <a:alpha val="100000"/>
                <a:satMod val="200000"/>
                <a:lumMod val="100000"/>
              </a:schemeClr>
            </a:gs>
          </a:gsLst>
          <a:lin ang="5400000" scaled="1"/>
        </a:gradFill>
      </a:fillStyleLst>
      <a:lnStyleLst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innerShdw blurRad="50800" dist="25400" dir="13500000">
              <a:srgbClr val="FFFFFF">
                <a:alpha val="75000"/>
              </a:srgbClr>
            </a:innerShdw>
            <a:outerShdw blurRad="63500" dist="25400" dir="5400000" rotWithShape="0">
              <a:srgbClr val="808080">
                <a:alpha val="75000"/>
              </a:srgbClr>
            </a:outerShdw>
          </a:effectLst>
        </a:effectStyle>
        <a:effectStyle>
          <a:effectLst/>
          <a:scene3d>
            <a:camera prst="orthographicFront">
              <a:rot lat="0" lon="0" rev="0"/>
            </a:camera>
            <a:lightRig rig="twoPt" dir="tl">
              <a:rot lat="0" lon="0" rev="4500000"/>
            </a:lightRig>
          </a:scene3d>
          <a:sp3d>
            <a:bevelT w="63500" h="508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1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 rtlCol="0" anchor="ctr"/>
      <a:lstStyle>
        <a:defPPr algn="ctr">
          <a:defRPr/>
        </a:defPPr>
      </a:lstStyle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Advantage.thmx</Template>
  <TotalTime>435</TotalTime>
  <Words>770</Words>
  <Application>Microsoft Office PowerPoint</Application>
  <PresentationFormat>On-screen Show (4:3)</PresentationFormat>
  <Paragraphs>149</Paragraphs>
  <Slides>28</Slides>
  <Notes>15</Notes>
  <HiddenSlides>0</HiddenSlides>
  <MMClips>0</MMClips>
  <ScaleCrop>false</ScaleCrop>
  <HeadingPairs>
    <vt:vector size="6" baseType="variant">
      <vt:variant>
        <vt:lpstr>Theme</vt:lpstr>
      </vt:variant>
      <vt:variant>
        <vt:i4>1</vt:i4>
      </vt:variant>
      <vt:variant>
        <vt:lpstr>Links</vt:lpstr>
      </vt:variant>
      <vt:variant>
        <vt:i4>1</vt:i4>
      </vt:variant>
      <vt:variant>
        <vt:lpstr>Slide Titles</vt:lpstr>
      </vt:variant>
      <vt:variant>
        <vt:i4>28</vt:i4>
      </vt:variant>
    </vt:vector>
  </HeadingPairs>
  <TitlesOfParts>
    <vt:vector size="30" baseType="lpstr">
      <vt:lpstr>Advantage</vt:lpstr>
      <vt:lpstr>\\localhost\Volumes\NO NAME\Semester 2 2016\SHSS5079 Sport psychology\Week 2\NO NAME:Semester 2 2016:SHSS5079 Sport psychology:Week 2:Cohesion Tasks W2.docx!OLE_LINK3</vt:lpstr>
      <vt:lpstr>Team Cohesion</vt:lpstr>
      <vt:lpstr>Task:     </vt:lpstr>
      <vt:lpstr>Topics to be covered today…</vt:lpstr>
      <vt:lpstr>Is cohesion important?     Examples of successful teams / with or without social cohesion?   </vt:lpstr>
      <vt:lpstr>Examples…</vt:lpstr>
      <vt:lpstr>Importance</vt:lpstr>
      <vt:lpstr>Re-cap: Definition of Group  Cohesion</vt:lpstr>
      <vt:lpstr>Characteristics of cohesion</vt:lpstr>
      <vt:lpstr>Conceptual framework of cohesion</vt:lpstr>
      <vt:lpstr>Why stick together?</vt:lpstr>
      <vt:lpstr>Why stick together?</vt:lpstr>
      <vt:lpstr>PowerPoint Presentation</vt:lpstr>
      <vt:lpstr>Conceptual framework cohesion</vt:lpstr>
      <vt:lpstr>Measurement …</vt:lpstr>
      <vt:lpstr>An alternative method…Sociograms </vt:lpstr>
      <vt:lpstr>Other ways…</vt:lpstr>
      <vt:lpstr>Cohesion Practical Tasks…</vt:lpstr>
      <vt:lpstr>Cohesion Practical Tasks…  Towers of Hanoi Team Tower Task Missionaries and Canibals</vt:lpstr>
      <vt:lpstr>Aims of the activities…</vt:lpstr>
      <vt:lpstr>Thinking about the Task…</vt:lpstr>
      <vt:lpstr>Introductory task: Towers of Hanoi</vt:lpstr>
      <vt:lpstr>Solution!</vt:lpstr>
      <vt:lpstr>How did your group work together?</vt:lpstr>
      <vt:lpstr>PowerPoint Presentation</vt:lpstr>
      <vt:lpstr>Missionaries and Cannibals</vt:lpstr>
      <vt:lpstr>Solution…</vt:lpstr>
      <vt:lpstr>Disadvantages of high levels of team cohesion</vt:lpstr>
      <vt:lpstr>So.....</vt:lpstr>
    </vt:vector>
  </TitlesOfParts>
  <Company>Trinity Saint David</Company>
  <LinksUpToDate>false</LinksUpToDate>
  <SharedDoc>false</SharedDoc>
  <HyperlinkBase/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Team Cohesion</dc:title>
  <dc:creator>SHOE4</dc:creator>
  <cp:lastModifiedBy>Administrator</cp:lastModifiedBy>
  <cp:revision>30</cp:revision>
  <dcterms:created xsi:type="dcterms:W3CDTF">2016-02-01T17:46:30Z</dcterms:created>
  <dcterms:modified xsi:type="dcterms:W3CDTF">2017-02-08T15:45:29Z</dcterms:modified>
</cp:coreProperties>
</file>