
<file path=[Content_Types].xml><?xml version="1.0" encoding="utf-8"?>
<Types xmlns="http://schemas.openxmlformats.org/package/2006/content-types">
  <Default Extension="2"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 id="2147483777" r:id="rId2"/>
    <p:sldMasterId id="2147483781" r:id="rId3"/>
  </p:sldMasterIdLst>
  <p:notesMasterIdLst>
    <p:notesMasterId r:id="rId60"/>
  </p:notesMasterIdLst>
  <p:sldIdLst>
    <p:sldId id="257" r:id="rId4"/>
    <p:sldId id="266" r:id="rId5"/>
    <p:sldId id="953" r:id="rId6"/>
    <p:sldId id="954" r:id="rId7"/>
    <p:sldId id="955" r:id="rId8"/>
    <p:sldId id="956" r:id="rId9"/>
    <p:sldId id="957" r:id="rId10"/>
    <p:sldId id="959" r:id="rId11"/>
    <p:sldId id="960" r:id="rId12"/>
    <p:sldId id="989" r:id="rId13"/>
    <p:sldId id="990" r:id="rId14"/>
    <p:sldId id="991" r:id="rId15"/>
    <p:sldId id="992" r:id="rId16"/>
    <p:sldId id="993" r:id="rId17"/>
    <p:sldId id="994" r:id="rId18"/>
    <p:sldId id="995" r:id="rId19"/>
    <p:sldId id="996" r:id="rId20"/>
    <p:sldId id="997" r:id="rId21"/>
    <p:sldId id="998" r:id="rId22"/>
    <p:sldId id="999" r:id="rId23"/>
    <p:sldId id="1000" r:id="rId24"/>
    <p:sldId id="1019" r:id="rId25"/>
    <p:sldId id="961" r:id="rId26"/>
    <p:sldId id="1001" r:id="rId27"/>
    <p:sldId id="1002" r:id="rId28"/>
    <p:sldId id="1003" r:id="rId29"/>
    <p:sldId id="1004" r:id="rId30"/>
    <p:sldId id="1005" r:id="rId31"/>
    <p:sldId id="1020" r:id="rId32"/>
    <p:sldId id="1006" r:id="rId33"/>
    <p:sldId id="1021" r:id="rId34"/>
    <p:sldId id="1007" r:id="rId35"/>
    <p:sldId id="1022" r:id="rId36"/>
    <p:sldId id="972" r:id="rId37"/>
    <p:sldId id="975" r:id="rId38"/>
    <p:sldId id="980" r:id="rId39"/>
    <p:sldId id="976" r:id="rId40"/>
    <p:sldId id="977" r:id="rId41"/>
    <p:sldId id="978" r:id="rId42"/>
    <p:sldId id="979" r:id="rId43"/>
    <p:sldId id="981" r:id="rId44"/>
    <p:sldId id="1009" r:id="rId45"/>
    <p:sldId id="988" r:id="rId46"/>
    <p:sldId id="1010" r:id="rId47"/>
    <p:sldId id="1008" r:id="rId48"/>
    <p:sldId id="982" r:id="rId49"/>
    <p:sldId id="1011" r:id="rId50"/>
    <p:sldId id="1012" r:id="rId51"/>
    <p:sldId id="1013" r:id="rId52"/>
    <p:sldId id="1014" r:id="rId53"/>
    <p:sldId id="1015" r:id="rId54"/>
    <p:sldId id="1016" r:id="rId55"/>
    <p:sldId id="1017" r:id="rId56"/>
    <p:sldId id="986" r:id="rId57"/>
    <p:sldId id="984" r:id="rId58"/>
    <p:sldId id="1018" r:id="rId59"/>
  </p:sldIdLst>
  <p:sldSz cx="12192000" cy="6858000"/>
  <p:notesSz cx="6858000" cy="9144000"/>
  <p:custDataLst>
    <p:tags r:id="rId6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481" autoAdjust="0"/>
    <p:restoredTop sz="83377" autoAdjust="0"/>
  </p:normalViewPr>
  <p:slideViewPr>
    <p:cSldViewPr snapToGrid="0">
      <p:cViewPr>
        <p:scale>
          <a:sx n="40" d="100"/>
          <a:sy n="40" d="100"/>
        </p:scale>
        <p:origin x="2994" y="16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viewProps" Target="viewProp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microsoft.com/office/2016/11/relationships/changesInfo" Target="changesInfos/changesInfo1.xml"/><Relationship Id="rId5" Type="http://schemas.openxmlformats.org/officeDocument/2006/relationships/slide" Target="slides/slide2.xml"/><Relationship Id="rId61" Type="http://schemas.openxmlformats.org/officeDocument/2006/relationships/tags" Target="tags/tag1.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theme" Target="theme/theme1.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notesMaster" Target="notesMasters/notesMaster1.xml"/><Relationship Id="rId65"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Newport" userId="dede3334-717e-4998-a1ad-2432f5a188d4" providerId="ADAL" clId="{71450B28-6A91-49C5-BC88-2D7784511A7D}"/>
    <pc:docChg chg="undo custSel addSld delSld modSld sldOrd">
      <pc:chgData name="Jessica Newport" userId="dede3334-717e-4998-a1ad-2432f5a188d4" providerId="ADAL" clId="{71450B28-6A91-49C5-BC88-2D7784511A7D}" dt="2026-09-29T12:01:26.563" v="26769" actId="20577"/>
      <pc:docMkLst>
        <pc:docMk/>
      </pc:docMkLst>
      <pc:sldChg chg="delSp modSp mod modNotesTx">
        <pc:chgData name="Jessica Newport" userId="dede3334-717e-4998-a1ad-2432f5a188d4" providerId="ADAL" clId="{71450B28-6A91-49C5-BC88-2D7784511A7D}" dt="2026-09-10T09:24:39.145" v="18445" actId="113"/>
        <pc:sldMkLst>
          <pc:docMk/>
          <pc:sldMk cId="3426081227" sldId="960"/>
        </pc:sldMkLst>
        <pc:spChg chg="mod">
          <ac:chgData name="Jessica Newport" userId="dede3334-717e-4998-a1ad-2432f5a188d4" providerId="ADAL" clId="{71450B28-6A91-49C5-BC88-2D7784511A7D}" dt="2026-09-10T09:24:39.145" v="18445" actId="113"/>
          <ac:spMkLst>
            <pc:docMk/>
            <pc:sldMk cId="3426081227" sldId="960"/>
            <ac:spMk id="10" creationId="{4A5D905F-BA0A-AECD-CF53-B37CAAA5A441}"/>
          </ac:spMkLst>
        </pc:spChg>
      </pc:sldChg>
      <pc:sldChg chg="modSp mod">
        <pc:chgData name="Jessica Newport" userId="dede3334-717e-4998-a1ad-2432f5a188d4" providerId="ADAL" clId="{71450B28-6A91-49C5-BC88-2D7784511A7D}" dt="2026-09-29T12:01:26.563" v="26769" actId="20577"/>
        <pc:sldMkLst>
          <pc:docMk/>
          <pc:sldMk cId="3219671900" sldId="972"/>
        </pc:sldMkLst>
        <pc:spChg chg="mod">
          <ac:chgData name="Jessica Newport" userId="dede3334-717e-4998-a1ad-2432f5a188d4" providerId="ADAL" clId="{71450B28-6A91-49C5-BC88-2D7784511A7D}" dt="2026-09-29T12:01:26.563" v="26769" actId="20577"/>
          <ac:spMkLst>
            <pc:docMk/>
            <pc:sldMk cId="3219671900" sldId="972"/>
            <ac:spMk id="10" creationId="{CDDF237A-C23C-6B43-08D3-E22E2D5D4958}"/>
          </ac:spMkLst>
        </pc:spChg>
      </pc:sldChg>
      <pc:sldChg chg="modSp mod">
        <pc:chgData name="Jessica Newport" userId="dede3334-717e-4998-a1ad-2432f5a188d4" providerId="ADAL" clId="{71450B28-6A91-49C5-BC88-2D7784511A7D}" dt="2026-09-10T09:26:16.034" v="18735" actId="1076"/>
        <pc:sldMkLst>
          <pc:docMk/>
          <pc:sldMk cId="2367876820" sldId="989"/>
        </pc:sldMkLst>
        <pc:spChg chg="mod">
          <ac:chgData name="Jessica Newport" userId="dede3334-717e-4998-a1ad-2432f5a188d4" providerId="ADAL" clId="{71450B28-6A91-49C5-BC88-2D7784511A7D}" dt="2026-09-10T09:26:16.034" v="18735" actId="1076"/>
          <ac:spMkLst>
            <pc:docMk/>
            <pc:sldMk cId="2367876820" sldId="989"/>
            <ac:spMk id="10" creationId="{7CA715E3-18AC-9983-76DC-55414DB04C12}"/>
          </ac:spMkLst>
        </pc:spChg>
      </pc:sldChg>
      <pc:sldChg chg="modSp mod">
        <pc:chgData name="Jessica Newport" userId="dede3334-717e-4998-a1ad-2432f5a188d4" providerId="ADAL" clId="{71450B28-6A91-49C5-BC88-2D7784511A7D}" dt="2026-09-16T12:50:39.273" v="26767" actId="20577"/>
        <pc:sldMkLst>
          <pc:docMk/>
          <pc:sldMk cId="1697426125" sldId="990"/>
        </pc:sldMkLst>
        <pc:spChg chg="mod">
          <ac:chgData name="Jessica Newport" userId="dede3334-717e-4998-a1ad-2432f5a188d4" providerId="ADAL" clId="{71450B28-6A91-49C5-BC88-2D7784511A7D}" dt="2026-09-16T12:50:39.273" v="26767" actId="20577"/>
          <ac:spMkLst>
            <pc:docMk/>
            <pc:sldMk cId="1697426125" sldId="990"/>
            <ac:spMk id="10" creationId="{E5DBC6E2-7659-55E8-19A7-1192405CE846}"/>
          </ac:spMkLst>
        </pc:spChg>
      </pc:sldChg>
      <pc:sldChg chg="modSp mod">
        <pc:chgData name="Jessica Newport" userId="dede3334-717e-4998-a1ad-2432f5a188d4" providerId="ADAL" clId="{71450B28-6A91-49C5-BC88-2D7784511A7D}" dt="2026-09-10T09:29:43.270" v="19398" actId="1076"/>
        <pc:sldMkLst>
          <pc:docMk/>
          <pc:sldMk cId="263043471" sldId="991"/>
        </pc:sldMkLst>
        <pc:spChg chg="mod">
          <ac:chgData name="Jessica Newport" userId="dede3334-717e-4998-a1ad-2432f5a188d4" providerId="ADAL" clId="{71450B28-6A91-49C5-BC88-2D7784511A7D}" dt="2026-09-10T09:29:43.270" v="19398" actId="1076"/>
          <ac:spMkLst>
            <pc:docMk/>
            <pc:sldMk cId="263043471" sldId="991"/>
            <ac:spMk id="10" creationId="{FDF49968-3464-0C60-5B27-B1D1F2AF2E7E}"/>
          </ac:spMkLst>
        </pc:spChg>
      </pc:sldChg>
      <pc:sldChg chg="modSp mod">
        <pc:chgData name="Jessica Newport" userId="dede3334-717e-4998-a1ad-2432f5a188d4" providerId="ADAL" clId="{71450B28-6A91-49C5-BC88-2D7784511A7D}" dt="2026-09-10T09:32:10.383" v="19860" actId="20577"/>
        <pc:sldMkLst>
          <pc:docMk/>
          <pc:sldMk cId="3745612950" sldId="992"/>
        </pc:sldMkLst>
        <pc:spChg chg="mod">
          <ac:chgData name="Jessica Newport" userId="dede3334-717e-4998-a1ad-2432f5a188d4" providerId="ADAL" clId="{71450B28-6A91-49C5-BC88-2D7784511A7D}" dt="2026-09-10T09:32:10.383" v="19860" actId="20577"/>
          <ac:spMkLst>
            <pc:docMk/>
            <pc:sldMk cId="3745612950" sldId="992"/>
            <ac:spMk id="10" creationId="{1448322A-DB4D-16C2-618D-6768AF85BD6A}"/>
          </ac:spMkLst>
        </pc:spChg>
      </pc:sldChg>
      <pc:sldChg chg="modSp mod">
        <pc:chgData name="Jessica Newport" userId="dede3334-717e-4998-a1ad-2432f5a188d4" providerId="ADAL" clId="{71450B28-6A91-49C5-BC88-2D7784511A7D}" dt="2026-09-10T09:33:48.931" v="20257" actId="20577"/>
        <pc:sldMkLst>
          <pc:docMk/>
          <pc:sldMk cId="2228917969" sldId="993"/>
        </pc:sldMkLst>
        <pc:spChg chg="mod">
          <ac:chgData name="Jessica Newport" userId="dede3334-717e-4998-a1ad-2432f5a188d4" providerId="ADAL" clId="{71450B28-6A91-49C5-BC88-2D7784511A7D}" dt="2026-09-10T09:33:48.931" v="20257" actId="20577"/>
          <ac:spMkLst>
            <pc:docMk/>
            <pc:sldMk cId="2228917969" sldId="993"/>
            <ac:spMk id="10" creationId="{8B162F9D-BAF3-1F03-E86E-BAEAD7010F74}"/>
          </ac:spMkLst>
        </pc:spChg>
      </pc:sldChg>
      <pc:sldChg chg="modSp mod">
        <pc:chgData name="Jessica Newport" userId="dede3334-717e-4998-a1ad-2432f5a188d4" providerId="ADAL" clId="{71450B28-6A91-49C5-BC88-2D7784511A7D}" dt="2026-09-10T09:35:32.443" v="20555" actId="20577"/>
        <pc:sldMkLst>
          <pc:docMk/>
          <pc:sldMk cId="2560727088" sldId="994"/>
        </pc:sldMkLst>
        <pc:spChg chg="mod">
          <ac:chgData name="Jessica Newport" userId="dede3334-717e-4998-a1ad-2432f5a188d4" providerId="ADAL" clId="{71450B28-6A91-49C5-BC88-2D7784511A7D}" dt="2026-09-10T09:35:32.443" v="20555" actId="20577"/>
          <ac:spMkLst>
            <pc:docMk/>
            <pc:sldMk cId="2560727088" sldId="994"/>
            <ac:spMk id="10" creationId="{5285188D-763B-03A4-61C1-F4ED5CCBFE99}"/>
          </ac:spMkLst>
        </pc:spChg>
      </pc:sldChg>
      <pc:sldChg chg="modSp mod">
        <pc:chgData name="Jessica Newport" userId="dede3334-717e-4998-a1ad-2432f5a188d4" providerId="ADAL" clId="{71450B28-6A91-49C5-BC88-2D7784511A7D}" dt="2026-09-10T09:36:05.618" v="20605" actId="20577"/>
        <pc:sldMkLst>
          <pc:docMk/>
          <pc:sldMk cId="1441283383" sldId="995"/>
        </pc:sldMkLst>
        <pc:spChg chg="mod">
          <ac:chgData name="Jessica Newport" userId="dede3334-717e-4998-a1ad-2432f5a188d4" providerId="ADAL" clId="{71450B28-6A91-49C5-BC88-2D7784511A7D}" dt="2026-09-10T09:36:05.618" v="20605" actId="20577"/>
          <ac:spMkLst>
            <pc:docMk/>
            <pc:sldMk cId="1441283383" sldId="995"/>
            <ac:spMk id="10" creationId="{60E24CF4-C217-760A-8ADC-90AB6E838F11}"/>
          </ac:spMkLst>
        </pc:spChg>
      </pc:sldChg>
      <pc:sldChg chg="modSp mod">
        <pc:chgData name="Jessica Newport" userId="dede3334-717e-4998-a1ad-2432f5a188d4" providerId="ADAL" clId="{71450B28-6A91-49C5-BC88-2D7784511A7D}" dt="2026-09-10T09:38:54.551" v="20983" actId="5793"/>
        <pc:sldMkLst>
          <pc:docMk/>
          <pc:sldMk cId="3607917853" sldId="996"/>
        </pc:sldMkLst>
        <pc:spChg chg="mod">
          <ac:chgData name="Jessica Newport" userId="dede3334-717e-4998-a1ad-2432f5a188d4" providerId="ADAL" clId="{71450B28-6A91-49C5-BC88-2D7784511A7D}" dt="2026-09-10T09:38:54.551" v="20983" actId="5793"/>
          <ac:spMkLst>
            <pc:docMk/>
            <pc:sldMk cId="3607917853" sldId="996"/>
            <ac:spMk id="10" creationId="{B585C156-78A7-5740-F628-4B5CA09783E0}"/>
          </ac:spMkLst>
        </pc:spChg>
      </pc:sldChg>
      <pc:sldChg chg="modSp mod">
        <pc:chgData name="Jessica Newport" userId="dede3334-717e-4998-a1ad-2432f5a188d4" providerId="ADAL" clId="{71450B28-6A91-49C5-BC88-2D7784511A7D}" dt="2026-09-10T09:42:40.323" v="21576" actId="1076"/>
        <pc:sldMkLst>
          <pc:docMk/>
          <pc:sldMk cId="1476677458" sldId="997"/>
        </pc:sldMkLst>
        <pc:spChg chg="mod">
          <ac:chgData name="Jessica Newport" userId="dede3334-717e-4998-a1ad-2432f5a188d4" providerId="ADAL" clId="{71450B28-6A91-49C5-BC88-2D7784511A7D}" dt="2026-09-10T09:42:37.702" v="21575" actId="255"/>
          <ac:spMkLst>
            <pc:docMk/>
            <pc:sldMk cId="1476677458" sldId="997"/>
            <ac:spMk id="6" creationId="{296097A7-0D79-7295-233A-A7E59BC0155F}"/>
          </ac:spMkLst>
        </pc:spChg>
        <pc:spChg chg="mod">
          <ac:chgData name="Jessica Newport" userId="dede3334-717e-4998-a1ad-2432f5a188d4" providerId="ADAL" clId="{71450B28-6A91-49C5-BC88-2D7784511A7D}" dt="2026-09-10T09:42:40.323" v="21576" actId="1076"/>
          <ac:spMkLst>
            <pc:docMk/>
            <pc:sldMk cId="1476677458" sldId="997"/>
            <ac:spMk id="10" creationId="{A0E9D5FE-EF2B-86A4-7B07-47CA88D8B902}"/>
          </ac:spMkLst>
        </pc:spChg>
      </pc:sldChg>
      <pc:sldChg chg="modSp mod">
        <pc:chgData name="Jessica Newport" userId="dede3334-717e-4998-a1ad-2432f5a188d4" providerId="ADAL" clId="{71450B28-6A91-49C5-BC88-2D7784511A7D}" dt="2026-09-10T09:44:34.851" v="22015" actId="1076"/>
        <pc:sldMkLst>
          <pc:docMk/>
          <pc:sldMk cId="1634184994" sldId="998"/>
        </pc:sldMkLst>
        <pc:spChg chg="mod">
          <ac:chgData name="Jessica Newport" userId="dede3334-717e-4998-a1ad-2432f5a188d4" providerId="ADAL" clId="{71450B28-6A91-49C5-BC88-2D7784511A7D}" dt="2026-09-10T09:44:34.851" v="22015" actId="1076"/>
          <ac:spMkLst>
            <pc:docMk/>
            <pc:sldMk cId="1634184994" sldId="998"/>
            <ac:spMk id="10" creationId="{3DB835BC-FBC5-85DD-9065-C5DEEABD0210}"/>
          </ac:spMkLst>
        </pc:spChg>
      </pc:sldChg>
      <pc:sldChg chg="modSp mod">
        <pc:chgData name="Jessica Newport" userId="dede3334-717e-4998-a1ad-2432f5a188d4" providerId="ADAL" clId="{71450B28-6A91-49C5-BC88-2D7784511A7D}" dt="2026-09-10T09:45:52.390" v="22293" actId="5793"/>
        <pc:sldMkLst>
          <pc:docMk/>
          <pc:sldMk cId="3590314393" sldId="999"/>
        </pc:sldMkLst>
        <pc:spChg chg="mod">
          <ac:chgData name="Jessica Newport" userId="dede3334-717e-4998-a1ad-2432f5a188d4" providerId="ADAL" clId="{71450B28-6A91-49C5-BC88-2D7784511A7D}" dt="2026-09-10T09:45:52.390" v="22293" actId="5793"/>
          <ac:spMkLst>
            <pc:docMk/>
            <pc:sldMk cId="3590314393" sldId="999"/>
            <ac:spMk id="10" creationId="{85A10F41-1231-790A-FA76-B83383AEC3FE}"/>
          </ac:spMkLst>
        </pc:spChg>
      </pc:sldChg>
      <pc:sldChg chg="modSp mod">
        <pc:chgData name="Jessica Newport" userId="dede3334-717e-4998-a1ad-2432f5a188d4" providerId="ADAL" clId="{71450B28-6A91-49C5-BC88-2D7784511A7D}" dt="2026-09-10T09:48:17.469" v="22845" actId="113"/>
        <pc:sldMkLst>
          <pc:docMk/>
          <pc:sldMk cId="1304556445" sldId="1000"/>
        </pc:sldMkLst>
        <pc:spChg chg="mod">
          <ac:chgData name="Jessica Newport" userId="dede3334-717e-4998-a1ad-2432f5a188d4" providerId="ADAL" clId="{71450B28-6A91-49C5-BC88-2D7784511A7D}" dt="2026-09-10T09:48:11.098" v="22844" actId="1076"/>
          <ac:spMkLst>
            <pc:docMk/>
            <pc:sldMk cId="1304556445" sldId="1000"/>
            <ac:spMk id="6" creationId="{D828C9DC-D518-9222-00B7-47395C027FA5}"/>
          </ac:spMkLst>
        </pc:spChg>
        <pc:spChg chg="mod">
          <ac:chgData name="Jessica Newport" userId="dede3334-717e-4998-a1ad-2432f5a188d4" providerId="ADAL" clId="{71450B28-6A91-49C5-BC88-2D7784511A7D}" dt="2026-09-10T09:48:17.469" v="22845" actId="113"/>
          <ac:spMkLst>
            <pc:docMk/>
            <pc:sldMk cId="1304556445" sldId="1000"/>
            <ac:spMk id="10" creationId="{197630AA-E304-7D6B-761B-C4E44B9E9384}"/>
          </ac:spMkLst>
        </pc:spChg>
      </pc:sldChg>
      <pc:sldChg chg="modSp mod">
        <pc:chgData name="Jessica Newport" userId="dede3334-717e-4998-a1ad-2432f5a188d4" providerId="ADAL" clId="{71450B28-6A91-49C5-BC88-2D7784511A7D}" dt="2026-09-10T12:59:55.553" v="23309" actId="113"/>
        <pc:sldMkLst>
          <pc:docMk/>
          <pc:sldMk cId="3537058773" sldId="1001"/>
        </pc:sldMkLst>
        <pc:spChg chg="mod">
          <ac:chgData name="Jessica Newport" userId="dede3334-717e-4998-a1ad-2432f5a188d4" providerId="ADAL" clId="{71450B28-6A91-49C5-BC88-2D7784511A7D}" dt="2026-09-10T12:59:55.553" v="23309" actId="113"/>
          <ac:spMkLst>
            <pc:docMk/>
            <pc:sldMk cId="3537058773" sldId="1001"/>
            <ac:spMk id="10" creationId="{C011F90C-6E9C-2FB1-DF6F-375A02A8EB36}"/>
          </ac:spMkLst>
        </pc:spChg>
      </pc:sldChg>
      <pc:sldChg chg="modSp mod">
        <pc:chgData name="Jessica Newport" userId="dede3334-717e-4998-a1ad-2432f5a188d4" providerId="ADAL" clId="{71450B28-6A91-49C5-BC88-2D7784511A7D}" dt="2026-09-10T13:00:43.113" v="23330" actId="20577"/>
        <pc:sldMkLst>
          <pc:docMk/>
          <pc:sldMk cId="2331155946" sldId="1002"/>
        </pc:sldMkLst>
        <pc:spChg chg="mod">
          <ac:chgData name="Jessica Newport" userId="dede3334-717e-4998-a1ad-2432f5a188d4" providerId="ADAL" clId="{71450B28-6A91-49C5-BC88-2D7784511A7D}" dt="2026-09-10T13:00:43.113" v="23330" actId="20577"/>
          <ac:spMkLst>
            <pc:docMk/>
            <pc:sldMk cId="2331155946" sldId="1002"/>
            <ac:spMk id="10" creationId="{A650F721-EF42-90C0-F8B1-2E7FB411CBE2}"/>
          </ac:spMkLst>
        </pc:spChg>
      </pc:sldChg>
      <pc:sldChg chg="modSp mod">
        <pc:chgData name="Jessica Newport" userId="dede3334-717e-4998-a1ad-2432f5a188d4" providerId="ADAL" clId="{71450B28-6A91-49C5-BC88-2D7784511A7D}" dt="2026-09-10T13:02:26.187" v="23565" actId="1076"/>
        <pc:sldMkLst>
          <pc:docMk/>
          <pc:sldMk cId="1946883195" sldId="1003"/>
        </pc:sldMkLst>
        <pc:spChg chg="mod">
          <ac:chgData name="Jessica Newport" userId="dede3334-717e-4998-a1ad-2432f5a188d4" providerId="ADAL" clId="{71450B28-6A91-49C5-BC88-2D7784511A7D}" dt="2026-09-10T13:02:26.187" v="23565" actId="1076"/>
          <ac:spMkLst>
            <pc:docMk/>
            <pc:sldMk cId="1946883195" sldId="1003"/>
            <ac:spMk id="10" creationId="{B7139736-2A05-0F63-BFB3-B5010B00CEA2}"/>
          </ac:spMkLst>
        </pc:spChg>
      </pc:sldChg>
      <pc:sldChg chg="modSp mod">
        <pc:chgData name="Jessica Newport" userId="dede3334-717e-4998-a1ad-2432f5a188d4" providerId="ADAL" clId="{71450B28-6A91-49C5-BC88-2D7784511A7D}" dt="2026-09-10T13:06:09.975" v="24069" actId="113"/>
        <pc:sldMkLst>
          <pc:docMk/>
          <pc:sldMk cId="3443935628" sldId="1004"/>
        </pc:sldMkLst>
        <pc:spChg chg="mod">
          <ac:chgData name="Jessica Newport" userId="dede3334-717e-4998-a1ad-2432f5a188d4" providerId="ADAL" clId="{71450B28-6A91-49C5-BC88-2D7784511A7D}" dt="2026-09-10T13:05:46.427" v="24066" actId="1076"/>
          <ac:spMkLst>
            <pc:docMk/>
            <pc:sldMk cId="3443935628" sldId="1004"/>
            <ac:spMk id="6" creationId="{CE4FA6E4-C032-4DFE-0794-10CD51AB38A8}"/>
          </ac:spMkLst>
        </pc:spChg>
        <pc:spChg chg="mod">
          <ac:chgData name="Jessica Newport" userId="dede3334-717e-4998-a1ad-2432f5a188d4" providerId="ADAL" clId="{71450B28-6A91-49C5-BC88-2D7784511A7D}" dt="2026-09-10T13:06:09.975" v="24069" actId="113"/>
          <ac:spMkLst>
            <pc:docMk/>
            <pc:sldMk cId="3443935628" sldId="1004"/>
            <ac:spMk id="10" creationId="{1C485DB4-4D3E-340D-83C8-967B0D4F595C}"/>
          </ac:spMkLst>
        </pc:spChg>
      </pc:sldChg>
      <pc:sldChg chg="modSp mod">
        <pc:chgData name="Jessica Newport" userId="dede3334-717e-4998-a1ad-2432f5a188d4" providerId="ADAL" clId="{71450B28-6A91-49C5-BC88-2D7784511A7D}" dt="2026-09-10T13:27:50.442" v="25895" actId="113"/>
        <pc:sldMkLst>
          <pc:docMk/>
          <pc:sldMk cId="1816568122" sldId="1005"/>
        </pc:sldMkLst>
        <pc:spChg chg="mod">
          <ac:chgData name="Jessica Newport" userId="dede3334-717e-4998-a1ad-2432f5a188d4" providerId="ADAL" clId="{71450B28-6A91-49C5-BC88-2D7784511A7D}" dt="2026-09-10T13:27:50.442" v="25895" actId="113"/>
          <ac:spMkLst>
            <pc:docMk/>
            <pc:sldMk cId="1816568122" sldId="1005"/>
            <ac:spMk id="10" creationId="{55670358-2253-1F2F-B48B-DCF261E76404}"/>
          </ac:spMkLst>
        </pc:spChg>
      </pc:sldChg>
      <pc:sldChg chg="modSp mod">
        <pc:chgData name="Jessica Newport" userId="dede3334-717e-4998-a1ad-2432f5a188d4" providerId="ADAL" clId="{71450B28-6A91-49C5-BC88-2D7784511A7D}" dt="2026-09-10T13:28:02.146" v="25897" actId="113"/>
        <pc:sldMkLst>
          <pc:docMk/>
          <pc:sldMk cId="424385632" sldId="1006"/>
        </pc:sldMkLst>
        <pc:spChg chg="mod">
          <ac:chgData name="Jessica Newport" userId="dede3334-717e-4998-a1ad-2432f5a188d4" providerId="ADAL" clId="{71450B28-6A91-49C5-BC88-2D7784511A7D}" dt="2026-09-10T13:14:09.267" v="25436" actId="1076"/>
          <ac:spMkLst>
            <pc:docMk/>
            <pc:sldMk cId="424385632" sldId="1006"/>
            <ac:spMk id="6" creationId="{C5528560-A828-5B1D-614D-58CB332A0DFA}"/>
          </ac:spMkLst>
        </pc:spChg>
        <pc:spChg chg="mod">
          <ac:chgData name="Jessica Newport" userId="dede3334-717e-4998-a1ad-2432f5a188d4" providerId="ADAL" clId="{71450B28-6A91-49C5-BC88-2D7784511A7D}" dt="2026-09-10T13:28:02.146" v="25897" actId="113"/>
          <ac:spMkLst>
            <pc:docMk/>
            <pc:sldMk cId="424385632" sldId="1006"/>
            <ac:spMk id="10" creationId="{A6EE256A-75A9-3B00-3676-157DCB8EFBD4}"/>
          </ac:spMkLst>
        </pc:spChg>
      </pc:sldChg>
      <pc:sldChg chg="modSp mod">
        <pc:chgData name="Jessica Newport" userId="dede3334-717e-4998-a1ad-2432f5a188d4" providerId="ADAL" clId="{71450B28-6A91-49C5-BC88-2D7784511A7D}" dt="2026-09-10T13:32:54.706" v="26452" actId="20577"/>
        <pc:sldMkLst>
          <pc:docMk/>
          <pc:sldMk cId="3700469925" sldId="1007"/>
        </pc:sldMkLst>
        <pc:spChg chg="mod">
          <ac:chgData name="Jessica Newport" userId="dede3334-717e-4998-a1ad-2432f5a188d4" providerId="ADAL" clId="{71450B28-6A91-49C5-BC88-2D7784511A7D}" dt="2026-09-10T13:32:25.625" v="26440" actId="1076"/>
          <ac:spMkLst>
            <pc:docMk/>
            <pc:sldMk cId="3700469925" sldId="1007"/>
            <ac:spMk id="6" creationId="{A9464949-8F18-EDA4-8079-A7F8F8DD2844}"/>
          </ac:spMkLst>
        </pc:spChg>
        <pc:spChg chg="mod">
          <ac:chgData name="Jessica Newport" userId="dede3334-717e-4998-a1ad-2432f5a188d4" providerId="ADAL" clId="{71450B28-6A91-49C5-BC88-2D7784511A7D}" dt="2026-09-10T13:32:54.706" v="26452" actId="20577"/>
          <ac:spMkLst>
            <pc:docMk/>
            <pc:sldMk cId="3700469925" sldId="1007"/>
            <ac:spMk id="10" creationId="{580308FB-B667-D3CE-5B3D-AFEA0560D021}"/>
          </ac:spMkLst>
        </pc:spChg>
      </pc:sldChg>
      <pc:sldChg chg="modSp add mod">
        <pc:chgData name="Jessica Newport" userId="dede3334-717e-4998-a1ad-2432f5a188d4" providerId="ADAL" clId="{71450B28-6A91-49C5-BC88-2D7784511A7D}" dt="2026-09-10T09:50:05.236" v="23204" actId="1076"/>
        <pc:sldMkLst>
          <pc:docMk/>
          <pc:sldMk cId="3558069070" sldId="1019"/>
        </pc:sldMkLst>
        <pc:spChg chg="mod">
          <ac:chgData name="Jessica Newport" userId="dede3334-717e-4998-a1ad-2432f5a188d4" providerId="ADAL" clId="{71450B28-6A91-49C5-BC88-2D7784511A7D}" dt="2026-09-10T09:50:05.236" v="23204" actId="1076"/>
          <ac:spMkLst>
            <pc:docMk/>
            <pc:sldMk cId="3558069070" sldId="1019"/>
            <ac:spMk id="10" creationId="{98022B58-365A-71B6-20C3-C4AAF9B0F0CA}"/>
          </ac:spMkLst>
        </pc:spChg>
      </pc:sldChg>
      <pc:sldChg chg="modSp add mod">
        <pc:chgData name="Jessica Newport" userId="dede3334-717e-4998-a1ad-2432f5a188d4" providerId="ADAL" clId="{71450B28-6A91-49C5-BC88-2D7784511A7D}" dt="2026-09-10T13:27:56.230" v="25896" actId="113"/>
        <pc:sldMkLst>
          <pc:docMk/>
          <pc:sldMk cId="3272189148" sldId="1020"/>
        </pc:sldMkLst>
        <pc:spChg chg="mod">
          <ac:chgData name="Jessica Newport" userId="dede3334-717e-4998-a1ad-2432f5a188d4" providerId="ADAL" clId="{71450B28-6A91-49C5-BC88-2D7784511A7D}" dt="2026-09-10T13:27:56.230" v="25896" actId="113"/>
          <ac:spMkLst>
            <pc:docMk/>
            <pc:sldMk cId="3272189148" sldId="1020"/>
            <ac:spMk id="10" creationId="{C902DAD7-63D7-05FF-9145-31E8A6F216DB}"/>
          </ac:spMkLst>
        </pc:spChg>
      </pc:sldChg>
      <pc:sldChg chg="modSp add mod">
        <pc:chgData name="Jessica Newport" userId="dede3334-717e-4998-a1ad-2432f5a188d4" providerId="ADAL" clId="{71450B28-6A91-49C5-BC88-2D7784511A7D}" dt="2026-09-10T13:30:12.029" v="26125" actId="20577"/>
        <pc:sldMkLst>
          <pc:docMk/>
          <pc:sldMk cId="2311982329" sldId="1021"/>
        </pc:sldMkLst>
        <pc:spChg chg="mod">
          <ac:chgData name="Jessica Newport" userId="dede3334-717e-4998-a1ad-2432f5a188d4" providerId="ADAL" clId="{71450B28-6A91-49C5-BC88-2D7784511A7D}" dt="2026-09-10T13:30:12.029" v="26125" actId="20577"/>
          <ac:spMkLst>
            <pc:docMk/>
            <pc:sldMk cId="2311982329" sldId="1021"/>
            <ac:spMk id="10" creationId="{6F4D72A3-6D68-3F60-145C-F5CDAE84FF96}"/>
          </ac:spMkLst>
        </pc:spChg>
      </pc:sldChg>
      <pc:sldChg chg="modSp add mod">
        <pc:chgData name="Jessica Newport" userId="dede3334-717e-4998-a1ad-2432f5a188d4" providerId="ADAL" clId="{71450B28-6A91-49C5-BC88-2D7784511A7D}" dt="2026-09-10T13:34:32.899" v="26765" actId="113"/>
        <pc:sldMkLst>
          <pc:docMk/>
          <pc:sldMk cId="3746153339" sldId="1022"/>
        </pc:sldMkLst>
        <pc:spChg chg="mod">
          <ac:chgData name="Jessica Newport" userId="dede3334-717e-4998-a1ad-2432f5a188d4" providerId="ADAL" clId="{71450B28-6A91-49C5-BC88-2D7784511A7D}" dt="2026-09-10T13:34:26.583" v="26764" actId="1076"/>
          <ac:spMkLst>
            <pc:docMk/>
            <pc:sldMk cId="3746153339" sldId="1022"/>
            <ac:spMk id="6" creationId="{18E300C9-138F-65CD-8431-A485E1011347}"/>
          </ac:spMkLst>
        </pc:spChg>
        <pc:spChg chg="mod">
          <ac:chgData name="Jessica Newport" userId="dede3334-717e-4998-a1ad-2432f5a188d4" providerId="ADAL" clId="{71450B28-6A91-49C5-BC88-2D7784511A7D}" dt="2026-09-10T13:34:32.899" v="26765" actId="113"/>
          <ac:spMkLst>
            <pc:docMk/>
            <pc:sldMk cId="3746153339" sldId="1022"/>
            <ac:spMk id="10" creationId="{97514B30-1D80-56C2-48D1-5F206E93E79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100897D-0F5A-43C8-9B79-361F3261D0BC}" type="datetimeFigureOut">
              <a:rPr lang="en-GB" smtClean="0"/>
              <a:t>29/09/2026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1AE680-CCF8-44A4-99B7-5694A4EA13A5}" type="slidenum">
              <a:rPr lang="en-GB" smtClean="0"/>
              <a:t>‹#›</a:t>
            </a:fld>
            <a:endParaRPr lang="en-GB"/>
          </a:p>
        </p:txBody>
      </p:sp>
    </p:spTree>
    <p:extLst>
      <p:ext uri="{BB962C8B-B14F-4D97-AF65-F5344CB8AC3E}">
        <p14:creationId xmlns:p14="http://schemas.microsoft.com/office/powerpoint/2010/main" val="3451014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Ice breaker that gets them up and moving. Assign one side of room to each answer, stay in the middle if neutral.</a:t>
            </a:r>
          </a:p>
          <a:p>
            <a:endParaRPr lang="en-GB" dirty="0"/>
          </a:p>
          <a:p>
            <a:r>
              <a:rPr lang="en-GB" dirty="0"/>
              <a:t>Questions:</a:t>
            </a:r>
          </a:p>
          <a:p>
            <a:endParaRPr lang="en-GB" dirty="0"/>
          </a:p>
          <a:p>
            <a:pPr marL="171450" indent="-171450">
              <a:buFont typeface="Arial" panose="020B0604020202020204" pitchFamily="34" charset="0"/>
              <a:buChar char="•"/>
            </a:pPr>
            <a:r>
              <a:rPr lang="en-GB" dirty="0"/>
              <a:t>How confident do you feel beginning your final year of study? Answers: Very/Not at all/Neutral.</a:t>
            </a:r>
          </a:p>
          <a:p>
            <a:pPr marL="171450" indent="-171450">
              <a:buFont typeface="Arial" panose="020B0604020202020204" pitchFamily="34" charset="0"/>
              <a:buChar char="•"/>
            </a:pPr>
            <a:r>
              <a:rPr lang="en-GB" dirty="0"/>
              <a:t>I have a clear idea of what I want to do after graduation. Answers: Yes/No/Neutral.</a:t>
            </a:r>
          </a:p>
          <a:p>
            <a:pPr marL="171450" indent="-171450">
              <a:buFont typeface="Arial" panose="020B0604020202020204" pitchFamily="34" charset="0"/>
              <a:buChar char="•"/>
            </a:pPr>
            <a:r>
              <a:rPr lang="en-GB" dirty="0"/>
              <a:t>My confidence has grown since starting university. Yes/No/Neutral.</a:t>
            </a:r>
          </a:p>
          <a:p>
            <a:pPr marL="171450" indent="-171450">
              <a:buFont typeface="Arial" panose="020B0604020202020204" pitchFamily="34" charset="0"/>
              <a:buChar char="•"/>
            </a:pPr>
            <a:r>
              <a:rPr lang="en-GB" dirty="0"/>
              <a:t>Will you share a memorable story from your degree journey so far with us? Yes/No. My story – talk about how I juggled degree studies with full time job, promotion etc and my pride at my achievements.</a:t>
            </a:r>
          </a:p>
        </p:txBody>
      </p:sp>
      <p:sp>
        <p:nvSpPr>
          <p:cNvPr id="4" name="Slide Number Placeholder 3"/>
          <p:cNvSpPr>
            <a:spLocks noGrp="1"/>
          </p:cNvSpPr>
          <p:nvPr>
            <p:ph type="sldNum" sz="quarter" idx="5"/>
          </p:nvPr>
        </p:nvSpPr>
        <p:spPr/>
        <p:txBody>
          <a:bodyPr/>
          <a:lstStyle/>
          <a:p>
            <a:fld id="{AC1AE680-CCF8-44A4-99B7-5694A4EA13A5}" type="slidenum">
              <a:rPr lang="en-GB" smtClean="0"/>
              <a:t>5</a:t>
            </a:fld>
            <a:endParaRPr lang="en-GB"/>
          </a:p>
        </p:txBody>
      </p:sp>
    </p:spTree>
    <p:extLst>
      <p:ext uri="{BB962C8B-B14F-4D97-AF65-F5344CB8AC3E}">
        <p14:creationId xmlns:p14="http://schemas.microsoft.com/office/powerpoint/2010/main" val="36514058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30F077-5E1A-BAC8-E294-68543CF08B5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D12829-1934-A8F9-00F0-3ADC6763775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9EC4A3A-CC24-A876-F55E-F902002ED85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D39EC7D-480B-FA4D-5BE6-F75F88712F51}"/>
              </a:ext>
            </a:extLst>
          </p:cNvPr>
          <p:cNvSpPr>
            <a:spLocks noGrp="1"/>
          </p:cNvSpPr>
          <p:nvPr>
            <p:ph type="sldNum" sz="quarter" idx="5"/>
          </p:nvPr>
        </p:nvSpPr>
        <p:spPr/>
        <p:txBody>
          <a:bodyPr/>
          <a:lstStyle/>
          <a:p>
            <a:fld id="{AC1AE680-CCF8-44A4-99B7-5694A4EA13A5}" type="slidenum">
              <a:rPr lang="en-GB" smtClean="0"/>
              <a:t>6</a:t>
            </a:fld>
            <a:endParaRPr lang="en-GB"/>
          </a:p>
        </p:txBody>
      </p:sp>
    </p:spTree>
    <p:extLst>
      <p:ext uri="{BB962C8B-B14F-4D97-AF65-F5344CB8AC3E}">
        <p14:creationId xmlns:p14="http://schemas.microsoft.com/office/powerpoint/2010/main" val="35330338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9B7E07-B8F9-AFEE-EFC4-9CD3596F4F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9AB854-2E7E-DDAF-0449-153CA0B79D7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F8BB1E0-6F16-875A-33F0-07740B4CA68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AF027760-209D-48B4-EF0F-2C73293AF41E}"/>
              </a:ext>
            </a:extLst>
          </p:cNvPr>
          <p:cNvSpPr>
            <a:spLocks noGrp="1"/>
          </p:cNvSpPr>
          <p:nvPr>
            <p:ph type="sldNum" sz="quarter" idx="5"/>
          </p:nvPr>
        </p:nvSpPr>
        <p:spPr/>
        <p:txBody>
          <a:bodyPr/>
          <a:lstStyle/>
          <a:p>
            <a:fld id="{AC1AE680-CCF8-44A4-99B7-5694A4EA13A5}" type="slidenum">
              <a:rPr lang="en-GB" smtClean="0"/>
              <a:t>7</a:t>
            </a:fld>
            <a:endParaRPr lang="en-GB"/>
          </a:p>
        </p:txBody>
      </p:sp>
    </p:spTree>
    <p:extLst>
      <p:ext uri="{BB962C8B-B14F-4D97-AF65-F5344CB8AC3E}">
        <p14:creationId xmlns:p14="http://schemas.microsoft.com/office/powerpoint/2010/main" val="37390946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02091F-D537-2122-57E4-16A67EA4A24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927ACF-598E-42C7-57C6-83BF01DF5E1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7386003-4B2C-16F1-A389-6FB19069685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5C8000B-D655-FCFB-452B-73DE26E29917}"/>
              </a:ext>
            </a:extLst>
          </p:cNvPr>
          <p:cNvSpPr>
            <a:spLocks noGrp="1"/>
          </p:cNvSpPr>
          <p:nvPr>
            <p:ph type="sldNum" sz="quarter" idx="5"/>
          </p:nvPr>
        </p:nvSpPr>
        <p:spPr/>
        <p:txBody>
          <a:bodyPr/>
          <a:lstStyle/>
          <a:p>
            <a:fld id="{AC1AE680-CCF8-44A4-99B7-5694A4EA13A5}" type="slidenum">
              <a:rPr lang="en-GB" smtClean="0"/>
              <a:t>8</a:t>
            </a:fld>
            <a:endParaRPr lang="en-GB"/>
          </a:p>
        </p:txBody>
      </p:sp>
    </p:spTree>
    <p:extLst>
      <p:ext uri="{BB962C8B-B14F-4D97-AF65-F5344CB8AC3E}">
        <p14:creationId xmlns:p14="http://schemas.microsoft.com/office/powerpoint/2010/main" val="17417507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B88B2D2-3347-B08A-35F8-17A53593C3F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30BFDA9-BFAE-E0BC-5953-B93E8EC60AD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3A42D87-9B98-A4F7-E5B7-BEB0CF9223CE}"/>
              </a:ext>
            </a:extLst>
          </p:cNvPr>
          <p:cNvSpPr>
            <a:spLocks noGrp="1"/>
          </p:cNvSpPr>
          <p:nvPr>
            <p:ph type="body" idx="1"/>
          </p:nvPr>
        </p:nvSpPr>
        <p:spPr/>
        <p:txBody>
          <a:bodyPr/>
          <a:lstStyle/>
          <a:p>
            <a:r>
              <a:rPr lang="en-GB" dirty="0"/>
              <a:t>Assignment workshop in </a:t>
            </a:r>
            <a:r>
              <a:rPr lang="en-GB" dirty="0">
                <a:solidFill>
                  <a:srgbClr val="FF0000"/>
                </a:solidFill>
              </a:rPr>
              <a:t>week 4</a:t>
            </a:r>
            <a:r>
              <a:rPr lang="en-GB" dirty="0">
                <a:highlight>
                  <a:srgbClr val="FFFF00"/>
                </a:highlight>
              </a:rPr>
              <a:t> </a:t>
            </a:r>
            <a:r>
              <a:rPr lang="en-GB" dirty="0"/>
              <a:t>will look in more depth.</a:t>
            </a:r>
          </a:p>
        </p:txBody>
      </p:sp>
      <p:sp>
        <p:nvSpPr>
          <p:cNvPr id="4" name="Slide Number Placeholder 3">
            <a:extLst>
              <a:ext uri="{FF2B5EF4-FFF2-40B4-BE49-F238E27FC236}">
                <a16:creationId xmlns:a16="http://schemas.microsoft.com/office/drawing/2014/main" id="{F63C6196-AE91-998F-299C-F0C9C13FBFC3}"/>
              </a:ext>
            </a:extLst>
          </p:cNvPr>
          <p:cNvSpPr>
            <a:spLocks noGrp="1"/>
          </p:cNvSpPr>
          <p:nvPr>
            <p:ph type="sldNum" sz="quarter" idx="5"/>
          </p:nvPr>
        </p:nvSpPr>
        <p:spPr/>
        <p:txBody>
          <a:bodyPr/>
          <a:lstStyle/>
          <a:p>
            <a:fld id="{AC1AE680-CCF8-44A4-99B7-5694A4EA13A5}" type="slidenum">
              <a:rPr lang="en-GB" smtClean="0"/>
              <a:t>9</a:t>
            </a:fld>
            <a:endParaRPr lang="en-GB"/>
          </a:p>
        </p:txBody>
      </p:sp>
    </p:spTree>
    <p:extLst>
      <p:ext uri="{BB962C8B-B14F-4D97-AF65-F5344CB8AC3E}">
        <p14:creationId xmlns:p14="http://schemas.microsoft.com/office/powerpoint/2010/main" val="33780408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9A63FB-D6BC-8FC0-A241-673369CC22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EB96622-5AE7-313E-EC00-FC916BE118C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D829D31-B278-97D9-B06D-23ED77B29642}"/>
              </a:ext>
            </a:extLst>
          </p:cNvPr>
          <p:cNvSpPr>
            <a:spLocks noGrp="1"/>
          </p:cNvSpPr>
          <p:nvPr>
            <p:ph type="body" idx="1"/>
          </p:nvPr>
        </p:nvSpPr>
        <p:spPr/>
        <p:txBody>
          <a:bodyPr/>
          <a:lstStyle/>
          <a:p>
            <a:r>
              <a:rPr lang="en-GB" dirty="0"/>
              <a:t>Assignment workshop in week 4 will look in more depth.</a:t>
            </a:r>
          </a:p>
        </p:txBody>
      </p:sp>
      <p:sp>
        <p:nvSpPr>
          <p:cNvPr id="4" name="Slide Number Placeholder 3">
            <a:extLst>
              <a:ext uri="{FF2B5EF4-FFF2-40B4-BE49-F238E27FC236}">
                <a16:creationId xmlns:a16="http://schemas.microsoft.com/office/drawing/2014/main" id="{33563561-3E8E-BD70-242C-4E48016C76AA}"/>
              </a:ext>
            </a:extLst>
          </p:cNvPr>
          <p:cNvSpPr>
            <a:spLocks noGrp="1"/>
          </p:cNvSpPr>
          <p:nvPr>
            <p:ph type="sldNum" sz="quarter" idx="5"/>
          </p:nvPr>
        </p:nvSpPr>
        <p:spPr/>
        <p:txBody>
          <a:bodyPr/>
          <a:lstStyle/>
          <a:p>
            <a:fld id="{AC1AE680-CCF8-44A4-99B7-5694A4EA13A5}" type="slidenum">
              <a:rPr lang="en-GB" smtClean="0"/>
              <a:t>10</a:t>
            </a:fld>
            <a:endParaRPr lang="en-GB"/>
          </a:p>
        </p:txBody>
      </p:sp>
    </p:spTree>
    <p:extLst>
      <p:ext uri="{BB962C8B-B14F-4D97-AF65-F5344CB8AC3E}">
        <p14:creationId xmlns:p14="http://schemas.microsoft.com/office/powerpoint/2010/main" val="161147873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A07A6F-2228-1E9D-A8EB-14F43512F3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06D9640-D0A4-3841-1925-ABA29B70A59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115969C-70B7-4BB8-8F19-8395ABECAFBB}"/>
              </a:ext>
            </a:extLst>
          </p:cNvPr>
          <p:cNvSpPr>
            <a:spLocks noGrp="1"/>
          </p:cNvSpPr>
          <p:nvPr>
            <p:ph type="body" idx="1"/>
          </p:nvPr>
        </p:nvSpPr>
        <p:spPr/>
        <p:txBody>
          <a:bodyPr/>
          <a:lstStyle/>
          <a:p>
            <a:r>
              <a:rPr lang="en-GB" dirty="0"/>
              <a:t>Assignment workshop in week 4 will look in more depth.</a:t>
            </a:r>
          </a:p>
        </p:txBody>
      </p:sp>
      <p:sp>
        <p:nvSpPr>
          <p:cNvPr id="4" name="Slide Number Placeholder 3">
            <a:extLst>
              <a:ext uri="{FF2B5EF4-FFF2-40B4-BE49-F238E27FC236}">
                <a16:creationId xmlns:a16="http://schemas.microsoft.com/office/drawing/2014/main" id="{34D3811E-6023-E833-B292-7BE4A898BB27}"/>
              </a:ext>
            </a:extLst>
          </p:cNvPr>
          <p:cNvSpPr>
            <a:spLocks noGrp="1"/>
          </p:cNvSpPr>
          <p:nvPr>
            <p:ph type="sldNum" sz="quarter" idx="5"/>
          </p:nvPr>
        </p:nvSpPr>
        <p:spPr/>
        <p:txBody>
          <a:bodyPr/>
          <a:lstStyle/>
          <a:p>
            <a:fld id="{AC1AE680-CCF8-44A4-99B7-5694A4EA13A5}" type="slidenum">
              <a:rPr lang="en-GB" smtClean="0"/>
              <a:t>11</a:t>
            </a:fld>
            <a:endParaRPr lang="en-GB"/>
          </a:p>
        </p:txBody>
      </p:sp>
    </p:spTree>
    <p:extLst>
      <p:ext uri="{BB962C8B-B14F-4D97-AF65-F5344CB8AC3E}">
        <p14:creationId xmlns:p14="http://schemas.microsoft.com/office/powerpoint/2010/main" val="5150206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5BA3D8-8A8E-AADB-ECD7-0D4D4BA8C1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CEC90C-F3EF-0B18-5648-D70E01DE2FB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6513B38-D7B0-9AC0-4E95-9524C02CB285}"/>
              </a:ext>
            </a:extLst>
          </p:cNvPr>
          <p:cNvSpPr>
            <a:spLocks noGrp="1"/>
          </p:cNvSpPr>
          <p:nvPr>
            <p:ph type="body" idx="1"/>
          </p:nvPr>
        </p:nvSpPr>
        <p:spPr/>
        <p:txBody>
          <a:bodyPr/>
          <a:lstStyle/>
          <a:p>
            <a:r>
              <a:rPr lang="en-GB" dirty="0"/>
              <a:t>Assignment workshop in week 4 will look in more depth.</a:t>
            </a:r>
          </a:p>
        </p:txBody>
      </p:sp>
      <p:sp>
        <p:nvSpPr>
          <p:cNvPr id="4" name="Slide Number Placeholder 3">
            <a:extLst>
              <a:ext uri="{FF2B5EF4-FFF2-40B4-BE49-F238E27FC236}">
                <a16:creationId xmlns:a16="http://schemas.microsoft.com/office/drawing/2014/main" id="{AABC2E0A-7699-1E29-6635-D4B25A7F8024}"/>
              </a:ext>
            </a:extLst>
          </p:cNvPr>
          <p:cNvSpPr>
            <a:spLocks noGrp="1"/>
          </p:cNvSpPr>
          <p:nvPr>
            <p:ph type="sldNum" sz="quarter" idx="5"/>
          </p:nvPr>
        </p:nvSpPr>
        <p:spPr/>
        <p:txBody>
          <a:bodyPr/>
          <a:lstStyle/>
          <a:p>
            <a:fld id="{AC1AE680-CCF8-44A4-99B7-5694A4EA13A5}" type="slidenum">
              <a:rPr lang="en-GB" smtClean="0"/>
              <a:t>12</a:t>
            </a:fld>
            <a:endParaRPr lang="en-GB"/>
          </a:p>
        </p:txBody>
      </p:sp>
    </p:spTree>
    <p:extLst>
      <p:ext uri="{BB962C8B-B14F-4D97-AF65-F5344CB8AC3E}">
        <p14:creationId xmlns:p14="http://schemas.microsoft.com/office/powerpoint/2010/main" val="13524180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CBAEFC-CE73-D901-625E-CB9D6FE75EC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BB8AD0-B414-ED79-DFAE-07DDFDBB56D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8E0634F-79F7-610A-7628-E5CCBB473742}"/>
              </a:ext>
            </a:extLst>
          </p:cNvPr>
          <p:cNvSpPr>
            <a:spLocks noGrp="1"/>
          </p:cNvSpPr>
          <p:nvPr>
            <p:ph type="body" idx="1"/>
          </p:nvPr>
        </p:nvSpPr>
        <p:spPr/>
        <p:txBody>
          <a:bodyPr/>
          <a:lstStyle/>
          <a:p>
            <a:r>
              <a:rPr lang="en-GB" dirty="0"/>
              <a:t>Assignment workshop in week 4 will look in more depth.</a:t>
            </a:r>
          </a:p>
        </p:txBody>
      </p:sp>
      <p:sp>
        <p:nvSpPr>
          <p:cNvPr id="4" name="Slide Number Placeholder 3">
            <a:extLst>
              <a:ext uri="{FF2B5EF4-FFF2-40B4-BE49-F238E27FC236}">
                <a16:creationId xmlns:a16="http://schemas.microsoft.com/office/drawing/2014/main" id="{76A7D830-7741-C753-07EE-0BB81D44C7D7}"/>
              </a:ext>
            </a:extLst>
          </p:cNvPr>
          <p:cNvSpPr>
            <a:spLocks noGrp="1"/>
          </p:cNvSpPr>
          <p:nvPr>
            <p:ph type="sldNum" sz="quarter" idx="5"/>
          </p:nvPr>
        </p:nvSpPr>
        <p:spPr/>
        <p:txBody>
          <a:bodyPr/>
          <a:lstStyle/>
          <a:p>
            <a:fld id="{AC1AE680-CCF8-44A4-99B7-5694A4EA13A5}" type="slidenum">
              <a:rPr lang="en-GB" smtClean="0"/>
              <a:t>13</a:t>
            </a:fld>
            <a:endParaRPr lang="en-GB"/>
          </a:p>
        </p:txBody>
      </p:sp>
    </p:spTree>
    <p:extLst>
      <p:ext uri="{BB962C8B-B14F-4D97-AF65-F5344CB8AC3E}">
        <p14:creationId xmlns:p14="http://schemas.microsoft.com/office/powerpoint/2010/main" val="34888792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1FFD64-C28E-4514-6AC4-91C0252DF0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0FB64F-BD27-131A-1EAE-AA26C5A1F14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DF0D2BC-1CC3-48BD-AB1F-47BB58EA4A9C}"/>
              </a:ext>
            </a:extLst>
          </p:cNvPr>
          <p:cNvSpPr>
            <a:spLocks noGrp="1"/>
          </p:cNvSpPr>
          <p:nvPr>
            <p:ph type="body" idx="1"/>
          </p:nvPr>
        </p:nvSpPr>
        <p:spPr/>
        <p:txBody>
          <a:bodyPr/>
          <a:lstStyle/>
          <a:p>
            <a:r>
              <a:rPr lang="en-GB" dirty="0"/>
              <a:t>Assignment workshop in week 4 will look in more depth.</a:t>
            </a:r>
          </a:p>
        </p:txBody>
      </p:sp>
      <p:sp>
        <p:nvSpPr>
          <p:cNvPr id="4" name="Slide Number Placeholder 3">
            <a:extLst>
              <a:ext uri="{FF2B5EF4-FFF2-40B4-BE49-F238E27FC236}">
                <a16:creationId xmlns:a16="http://schemas.microsoft.com/office/drawing/2014/main" id="{5CF0BDC2-751C-992B-6AAB-CAB52932E6A4}"/>
              </a:ext>
            </a:extLst>
          </p:cNvPr>
          <p:cNvSpPr>
            <a:spLocks noGrp="1"/>
          </p:cNvSpPr>
          <p:nvPr>
            <p:ph type="sldNum" sz="quarter" idx="5"/>
          </p:nvPr>
        </p:nvSpPr>
        <p:spPr/>
        <p:txBody>
          <a:bodyPr/>
          <a:lstStyle/>
          <a:p>
            <a:fld id="{AC1AE680-CCF8-44A4-99B7-5694A4EA13A5}" type="slidenum">
              <a:rPr lang="en-GB" smtClean="0"/>
              <a:t>14</a:t>
            </a:fld>
            <a:endParaRPr lang="en-GB"/>
          </a:p>
        </p:txBody>
      </p:sp>
    </p:spTree>
    <p:extLst>
      <p:ext uri="{BB962C8B-B14F-4D97-AF65-F5344CB8AC3E}">
        <p14:creationId xmlns:p14="http://schemas.microsoft.com/office/powerpoint/2010/main" val="38370443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E3BE08-3784-0C54-9EFE-746BB17E673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E63F2A7-3218-9608-4E6B-5223917AE01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5AAB7D6-15BD-7C68-363D-DB7303988668}"/>
              </a:ext>
            </a:extLst>
          </p:cNvPr>
          <p:cNvSpPr>
            <a:spLocks noGrp="1"/>
          </p:cNvSpPr>
          <p:nvPr>
            <p:ph type="body" idx="1"/>
          </p:nvPr>
        </p:nvSpPr>
        <p:spPr/>
        <p:txBody>
          <a:bodyPr/>
          <a:lstStyle/>
          <a:p>
            <a:r>
              <a:rPr lang="en-GB" dirty="0"/>
              <a:t>Assignment workshop in week 4 will look in more depth.</a:t>
            </a:r>
          </a:p>
        </p:txBody>
      </p:sp>
      <p:sp>
        <p:nvSpPr>
          <p:cNvPr id="4" name="Slide Number Placeholder 3">
            <a:extLst>
              <a:ext uri="{FF2B5EF4-FFF2-40B4-BE49-F238E27FC236}">
                <a16:creationId xmlns:a16="http://schemas.microsoft.com/office/drawing/2014/main" id="{D05B5606-D26E-1B77-B6B7-5046411093B8}"/>
              </a:ext>
            </a:extLst>
          </p:cNvPr>
          <p:cNvSpPr>
            <a:spLocks noGrp="1"/>
          </p:cNvSpPr>
          <p:nvPr>
            <p:ph type="sldNum" sz="quarter" idx="5"/>
          </p:nvPr>
        </p:nvSpPr>
        <p:spPr/>
        <p:txBody>
          <a:bodyPr/>
          <a:lstStyle/>
          <a:p>
            <a:fld id="{AC1AE680-CCF8-44A4-99B7-5694A4EA13A5}" type="slidenum">
              <a:rPr lang="en-GB" smtClean="0"/>
              <a:t>15</a:t>
            </a:fld>
            <a:endParaRPr lang="en-GB"/>
          </a:p>
        </p:txBody>
      </p:sp>
    </p:spTree>
    <p:extLst>
      <p:ext uri="{BB962C8B-B14F-4D97-AF65-F5344CB8AC3E}">
        <p14:creationId xmlns:p14="http://schemas.microsoft.com/office/powerpoint/2010/main" val="15717288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DE7299-CAC7-76E5-01C0-946090F557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24F25EF-E3EF-39EA-3B5D-A672DF0F46D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F326D2F-5829-1C5D-5896-1DD429FA72E0}"/>
              </a:ext>
            </a:extLst>
          </p:cNvPr>
          <p:cNvSpPr>
            <a:spLocks noGrp="1"/>
          </p:cNvSpPr>
          <p:nvPr>
            <p:ph type="body" idx="1"/>
          </p:nvPr>
        </p:nvSpPr>
        <p:spPr/>
        <p:txBody>
          <a:bodyPr/>
          <a:lstStyle/>
          <a:p>
            <a:r>
              <a:rPr lang="en-GB" dirty="0"/>
              <a:t>Assignment workshop in week 4 will look in more depth.</a:t>
            </a:r>
          </a:p>
        </p:txBody>
      </p:sp>
      <p:sp>
        <p:nvSpPr>
          <p:cNvPr id="4" name="Slide Number Placeholder 3">
            <a:extLst>
              <a:ext uri="{FF2B5EF4-FFF2-40B4-BE49-F238E27FC236}">
                <a16:creationId xmlns:a16="http://schemas.microsoft.com/office/drawing/2014/main" id="{EE49C0B8-6928-96CB-DAFD-70A723A12270}"/>
              </a:ext>
            </a:extLst>
          </p:cNvPr>
          <p:cNvSpPr>
            <a:spLocks noGrp="1"/>
          </p:cNvSpPr>
          <p:nvPr>
            <p:ph type="sldNum" sz="quarter" idx="5"/>
          </p:nvPr>
        </p:nvSpPr>
        <p:spPr/>
        <p:txBody>
          <a:bodyPr/>
          <a:lstStyle/>
          <a:p>
            <a:fld id="{AC1AE680-CCF8-44A4-99B7-5694A4EA13A5}" type="slidenum">
              <a:rPr lang="en-GB" smtClean="0"/>
              <a:t>16</a:t>
            </a:fld>
            <a:endParaRPr lang="en-GB"/>
          </a:p>
        </p:txBody>
      </p:sp>
    </p:spTree>
    <p:extLst>
      <p:ext uri="{BB962C8B-B14F-4D97-AF65-F5344CB8AC3E}">
        <p14:creationId xmlns:p14="http://schemas.microsoft.com/office/powerpoint/2010/main" val="28589840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29D88D-5B2C-68A4-E65C-E50EB7D7C2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F5B6995-0D60-3C7A-F966-05254744C5D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B35950C-B352-A28D-D1ED-1187AE76922D}"/>
              </a:ext>
            </a:extLst>
          </p:cNvPr>
          <p:cNvSpPr>
            <a:spLocks noGrp="1"/>
          </p:cNvSpPr>
          <p:nvPr>
            <p:ph type="body" idx="1"/>
          </p:nvPr>
        </p:nvSpPr>
        <p:spPr/>
        <p:txBody>
          <a:bodyPr/>
          <a:lstStyle/>
          <a:p>
            <a:r>
              <a:rPr lang="en-GB" dirty="0"/>
              <a:t>Assignment workshop in week 4 will look in more depth.</a:t>
            </a:r>
          </a:p>
        </p:txBody>
      </p:sp>
      <p:sp>
        <p:nvSpPr>
          <p:cNvPr id="4" name="Slide Number Placeholder 3">
            <a:extLst>
              <a:ext uri="{FF2B5EF4-FFF2-40B4-BE49-F238E27FC236}">
                <a16:creationId xmlns:a16="http://schemas.microsoft.com/office/drawing/2014/main" id="{7084399F-8D72-4B11-D3E2-DD16D815C086}"/>
              </a:ext>
            </a:extLst>
          </p:cNvPr>
          <p:cNvSpPr>
            <a:spLocks noGrp="1"/>
          </p:cNvSpPr>
          <p:nvPr>
            <p:ph type="sldNum" sz="quarter" idx="5"/>
          </p:nvPr>
        </p:nvSpPr>
        <p:spPr/>
        <p:txBody>
          <a:bodyPr/>
          <a:lstStyle/>
          <a:p>
            <a:fld id="{AC1AE680-CCF8-44A4-99B7-5694A4EA13A5}" type="slidenum">
              <a:rPr lang="en-GB" smtClean="0"/>
              <a:t>17</a:t>
            </a:fld>
            <a:endParaRPr lang="en-GB"/>
          </a:p>
        </p:txBody>
      </p:sp>
    </p:spTree>
    <p:extLst>
      <p:ext uri="{BB962C8B-B14F-4D97-AF65-F5344CB8AC3E}">
        <p14:creationId xmlns:p14="http://schemas.microsoft.com/office/powerpoint/2010/main" val="368292430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F24682-931A-8890-6C31-B7495637965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AD0CDE-3295-266B-993C-BD6CF28C93E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C134080-B797-A9FF-5355-8B61F3BE6BD7}"/>
              </a:ext>
            </a:extLst>
          </p:cNvPr>
          <p:cNvSpPr>
            <a:spLocks noGrp="1"/>
          </p:cNvSpPr>
          <p:nvPr>
            <p:ph type="body" idx="1"/>
          </p:nvPr>
        </p:nvSpPr>
        <p:spPr/>
        <p:txBody>
          <a:bodyPr/>
          <a:lstStyle/>
          <a:p>
            <a:r>
              <a:rPr lang="en-GB" dirty="0"/>
              <a:t>Assignment workshop in week 4 will look in more depth.</a:t>
            </a:r>
          </a:p>
        </p:txBody>
      </p:sp>
      <p:sp>
        <p:nvSpPr>
          <p:cNvPr id="4" name="Slide Number Placeholder 3">
            <a:extLst>
              <a:ext uri="{FF2B5EF4-FFF2-40B4-BE49-F238E27FC236}">
                <a16:creationId xmlns:a16="http://schemas.microsoft.com/office/drawing/2014/main" id="{62450427-E19D-AA75-9284-26DDDE9FA329}"/>
              </a:ext>
            </a:extLst>
          </p:cNvPr>
          <p:cNvSpPr>
            <a:spLocks noGrp="1"/>
          </p:cNvSpPr>
          <p:nvPr>
            <p:ph type="sldNum" sz="quarter" idx="5"/>
          </p:nvPr>
        </p:nvSpPr>
        <p:spPr/>
        <p:txBody>
          <a:bodyPr/>
          <a:lstStyle/>
          <a:p>
            <a:fld id="{AC1AE680-CCF8-44A4-99B7-5694A4EA13A5}" type="slidenum">
              <a:rPr lang="en-GB" smtClean="0"/>
              <a:t>18</a:t>
            </a:fld>
            <a:endParaRPr lang="en-GB"/>
          </a:p>
        </p:txBody>
      </p:sp>
    </p:spTree>
    <p:extLst>
      <p:ext uri="{BB962C8B-B14F-4D97-AF65-F5344CB8AC3E}">
        <p14:creationId xmlns:p14="http://schemas.microsoft.com/office/powerpoint/2010/main" val="5312039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0C85448-58E7-57F2-2DED-CA11FDB459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C562E8-CB0E-19DF-5189-3CFE560233C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0027A85-01FF-4107-5AD9-7D988106348E}"/>
              </a:ext>
            </a:extLst>
          </p:cNvPr>
          <p:cNvSpPr>
            <a:spLocks noGrp="1"/>
          </p:cNvSpPr>
          <p:nvPr>
            <p:ph type="body" idx="1"/>
          </p:nvPr>
        </p:nvSpPr>
        <p:spPr/>
        <p:txBody>
          <a:bodyPr/>
          <a:lstStyle/>
          <a:p>
            <a:r>
              <a:rPr lang="en-GB" dirty="0"/>
              <a:t>Assignment workshop in week 4 will look in more depth.</a:t>
            </a:r>
          </a:p>
        </p:txBody>
      </p:sp>
      <p:sp>
        <p:nvSpPr>
          <p:cNvPr id="4" name="Slide Number Placeholder 3">
            <a:extLst>
              <a:ext uri="{FF2B5EF4-FFF2-40B4-BE49-F238E27FC236}">
                <a16:creationId xmlns:a16="http://schemas.microsoft.com/office/drawing/2014/main" id="{DCD1BA6B-5E27-4975-E0E9-D8CD9F4ED258}"/>
              </a:ext>
            </a:extLst>
          </p:cNvPr>
          <p:cNvSpPr>
            <a:spLocks noGrp="1"/>
          </p:cNvSpPr>
          <p:nvPr>
            <p:ph type="sldNum" sz="quarter" idx="5"/>
          </p:nvPr>
        </p:nvSpPr>
        <p:spPr/>
        <p:txBody>
          <a:bodyPr/>
          <a:lstStyle/>
          <a:p>
            <a:fld id="{AC1AE680-CCF8-44A4-99B7-5694A4EA13A5}" type="slidenum">
              <a:rPr lang="en-GB" smtClean="0"/>
              <a:t>19</a:t>
            </a:fld>
            <a:endParaRPr lang="en-GB"/>
          </a:p>
        </p:txBody>
      </p:sp>
    </p:spTree>
    <p:extLst>
      <p:ext uri="{BB962C8B-B14F-4D97-AF65-F5344CB8AC3E}">
        <p14:creationId xmlns:p14="http://schemas.microsoft.com/office/powerpoint/2010/main" val="14791846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DB16F2-6199-B041-D3BE-B1EC4B3E1CE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2567D96-A880-04D0-7FD4-EAA383B5710A}"/>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C057D494-8314-357D-6A77-50812B96870C}"/>
              </a:ext>
            </a:extLst>
          </p:cNvPr>
          <p:cNvSpPr>
            <a:spLocks noGrp="1"/>
          </p:cNvSpPr>
          <p:nvPr>
            <p:ph type="body" idx="1"/>
          </p:nvPr>
        </p:nvSpPr>
        <p:spPr/>
        <p:txBody>
          <a:bodyPr/>
          <a:lstStyle/>
          <a:p>
            <a:r>
              <a:rPr lang="en-GB" dirty="0"/>
              <a:t>Assignment workshop in week 4 will look in more depth.</a:t>
            </a:r>
          </a:p>
        </p:txBody>
      </p:sp>
      <p:sp>
        <p:nvSpPr>
          <p:cNvPr id="4" name="Slide Number Placeholder 3">
            <a:extLst>
              <a:ext uri="{FF2B5EF4-FFF2-40B4-BE49-F238E27FC236}">
                <a16:creationId xmlns:a16="http://schemas.microsoft.com/office/drawing/2014/main" id="{E1FF2C89-89D9-FD95-D775-03F975E0C1C3}"/>
              </a:ext>
            </a:extLst>
          </p:cNvPr>
          <p:cNvSpPr>
            <a:spLocks noGrp="1"/>
          </p:cNvSpPr>
          <p:nvPr>
            <p:ph type="sldNum" sz="quarter" idx="5"/>
          </p:nvPr>
        </p:nvSpPr>
        <p:spPr/>
        <p:txBody>
          <a:bodyPr/>
          <a:lstStyle/>
          <a:p>
            <a:fld id="{AC1AE680-CCF8-44A4-99B7-5694A4EA13A5}" type="slidenum">
              <a:rPr lang="en-GB" smtClean="0"/>
              <a:t>20</a:t>
            </a:fld>
            <a:endParaRPr lang="en-GB"/>
          </a:p>
        </p:txBody>
      </p:sp>
    </p:spTree>
    <p:extLst>
      <p:ext uri="{BB962C8B-B14F-4D97-AF65-F5344CB8AC3E}">
        <p14:creationId xmlns:p14="http://schemas.microsoft.com/office/powerpoint/2010/main" val="21322174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03245F-392D-0482-1A11-0F3BB801672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5798004-060D-65A9-139C-75F27AC3C1F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A06D3DC-7139-618D-83FA-82F2C623FC88}"/>
              </a:ext>
            </a:extLst>
          </p:cNvPr>
          <p:cNvSpPr>
            <a:spLocks noGrp="1"/>
          </p:cNvSpPr>
          <p:nvPr>
            <p:ph type="body" idx="1"/>
          </p:nvPr>
        </p:nvSpPr>
        <p:spPr/>
        <p:txBody>
          <a:bodyPr/>
          <a:lstStyle/>
          <a:p>
            <a:r>
              <a:rPr lang="en-GB" dirty="0"/>
              <a:t>Assignment workshop in week 4 will look in more depth.</a:t>
            </a:r>
          </a:p>
        </p:txBody>
      </p:sp>
      <p:sp>
        <p:nvSpPr>
          <p:cNvPr id="4" name="Slide Number Placeholder 3">
            <a:extLst>
              <a:ext uri="{FF2B5EF4-FFF2-40B4-BE49-F238E27FC236}">
                <a16:creationId xmlns:a16="http://schemas.microsoft.com/office/drawing/2014/main" id="{DFDEA54C-3B21-5E01-7B64-D8137AFE0DEA}"/>
              </a:ext>
            </a:extLst>
          </p:cNvPr>
          <p:cNvSpPr>
            <a:spLocks noGrp="1"/>
          </p:cNvSpPr>
          <p:nvPr>
            <p:ph type="sldNum" sz="quarter" idx="5"/>
          </p:nvPr>
        </p:nvSpPr>
        <p:spPr/>
        <p:txBody>
          <a:bodyPr/>
          <a:lstStyle/>
          <a:p>
            <a:fld id="{AC1AE680-CCF8-44A4-99B7-5694A4EA13A5}" type="slidenum">
              <a:rPr lang="en-GB" smtClean="0"/>
              <a:t>21</a:t>
            </a:fld>
            <a:endParaRPr lang="en-GB"/>
          </a:p>
        </p:txBody>
      </p:sp>
    </p:spTree>
    <p:extLst>
      <p:ext uri="{BB962C8B-B14F-4D97-AF65-F5344CB8AC3E}">
        <p14:creationId xmlns:p14="http://schemas.microsoft.com/office/powerpoint/2010/main" val="25016373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CB33A9-F3B6-F06A-DC33-8BDC07215A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47B1AFE-441D-0DB7-96D7-D6C684EACC0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C10539F-EC4B-DD8C-9945-61C79781E050}"/>
              </a:ext>
            </a:extLst>
          </p:cNvPr>
          <p:cNvSpPr>
            <a:spLocks noGrp="1"/>
          </p:cNvSpPr>
          <p:nvPr>
            <p:ph type="body" idx="1"/>
          </p:nvPr>
        </p:nvSpPr>
        <p:spPr/>
        <p:txBody>
          <a:bodyPr/>
          <a:lstStyle/>
          <a:p>
            <a:r>
              <a:rPr lang="en-GB" dirty="0"/>
              <a:t>Assignment workshop in week 4 will look in more depth.</a:t>
            </a:r>
          </a:p>
        </p:txBody>
      </p:sp>
      <p:sp>
        <p:nvSpPr>
          <p:cNvPr id="4" name="Slide Number Placeholder 3">
            <a:extLst>
              <a:ext uri="{FF2B5EF4-FFF2-40B4-BE49-F238E27FC236}">
                <a16:creationId xmlns:a16="http://schemas.microsoft.com/office/drawing/2014/main" id="{E5743D1A-081F-2F61-6327-BF75B3308A87}"/>
              </a:ext>
            </a:extLst>
          </p:cNvPr>
          <p:cNvSpPr>
            <a:spLocks noGrp="1"/>
          </p:cNvSpPr>
          <p:nvPr>
            <p:ph type="sldNum" sz="quarter" idx="5"/>
          </p:nvPr>
        </p:nvSpPr>
        <p:spPr/>
        <p:txBody>
          <a:bodyPr/>
          <a:lstStyle/>
          <a:p>
            <a:fld id="{AC1AE680-CCF8-44A4-99B7-5694A4EA13A5}" type="slidenum">
              <a:rPr lang="en-GB" smtClean="0"/>
              <a:t>22</a:t>
            </a:fld>
            <a:endParaRPr lang="en-GB"/>
          </a:p>
        </p:txBody>
      </p:sp>
    </p:spTree>
    <p:extLst>
      <p:ext uri="{BB962C8B-B14F-4D97-AF65-F5344CB8AC3E}">
        <p14:creationId xmlns:p14="http://schemas.microsoft.com/office/powerpoint/2010/main" val="198829983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0DF831-21E8-8896-1AFC-6638256A28D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F7FFE58-93C8-B241-53D3-6ECDA958426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72CC21D-A6A7-E42D-8C15-76956648CD8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09D8F11-8F75-EEDC-C87B-1966D4C81F0B}"/>
              </a:ext>
            </a:extLst>
          </p:cNvPr>
          <p:cNvSpPr>
            <a:spLocks noGrp="1"/>
          </p:cNvSpPr>
          <p:nvPr>
            <p:ph type="sldNum" sz="quarter" idx="5"/>
          </p:nvPr>
        </p:nvSpPr>
        <p:spPr/>
        <p:txBody>
          <a:bodyPr/>
          <a:lstStyle/>
          <a:p>
            <a:fld id="{AC1AE680-CCF8-44A4-99B7-5694A4EA13A5}" type="slidenum">
              <a:rPr lang="en-GB" smtClean="0"/>
              <a:t>23</a:t>
            </a:fld>
            <a:endParaRPr lang="en-GB"/>
          </a:p>
        </p:txBody>
      </p:sp>
    </p:spTree>
    <p:extLst>
      <p:ext uri="{BB962C8B-B14F-4D97-AF65-F5344CB8AC3E}">
        <p14:creationId xmlns:p14="http://schemas.microsoft.com/office/powerpoint/2010/main" val="27120740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E141B1-3F9E-F925-4094-7D793EE98E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DB648D-03A2-C355-0289-F889EA3819D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614573D-01EA-E625-13CA-4B085E736ACD}"/>
              </a:ext>
            </a:extLst>
          </p:cNvPr>
          <p:cNvSpPr>
            <a:spLocks noGrp="1"/>
          </p:cNvSpPr>
          <p:nvPr>
            <p:ph type="body" idx="1"/>
          </p:nvPr>
        </p:nvSpPr>
        <p:spPr/>
        <p:txBody>
          <a:bodyPr/>
          <a:lstStyle/>
          <a:p>
            <a:r>
              <a:rPr lang="en-GB" dirty="0"/>
              <a:t>Assignment workshop in week 10 will look in more depth.</a:t>
            </a:r>
          </a:p>
        </p:txBody>
      </p:sp>
      <p:sp>
        <p:nvSpPr>
          <p:cNvPr id="4" name="Slide Number Placeholder 3">
            <a:extLst>
              <a:ext uri="{FF2B5EF4-FFF2-40B4-BE49-F238E27FC236}">
                <a16:creationId xmlns:a16="http://schemas.microsoft.com/office/drawing/2014/main" id="{E115D5A0-6D32-6B11-6348-CA3D653D4384}"/>
              </a:ext>
            </a:extLst>
          </p:cNvPr>
          <p:cNvSpPr>
            <a:spLocks noGrp="1"/>
          </p:cNvSpPr>
          <p:nvPr>
            <p:ph type="sldNum" sz="quarter" idx="5"/>
          </p:nvPr>
        </p:nvSpPr>
        <p:spPr/>
        <p:txBody>
          <a:bodyPr/>
          <a:lstStyle/>
          <a:p>
            <a:fld id="{AC1AE680-CCF8-44A4-99B7-5694A4EA13A5}" type="slidenum">
              <a:rPr lang="en-GB" smtClean="0"/>
              <a:t>24</a:t>
            </a:fld>
            <a:endParaRPr lang="en-GB"/>
          </a:p>
        </p:txBody>
      </p:sp>
    </p:spTree>
    <p:extLst>
      <p:ext uri="{BB962C8B-B14F-4D97-AF65-F5344CB8AC3E}">
        <p14:creationId xmlns:p14="http://schemas.microsoft.com/office/powerpoint/2010/main" val="186586105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614F88-01C3-1E9B-7744-F2178379FB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F90DE7-0970-1513-F4C0-A537454A163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E7E9602-F5D4-68E0-82B5-28BB03B67DB8}"/>
              </a:ext>
            </a:extLst>
          </p:cNvPr>
          <p:cNvSpPr>
            <a:spLocks noGrp="1"/>
          </p:cNvSpPr>
          <p:nvPr>
            <p:ph type="body" idx="1"/>
          </p:nvPr>
        </p:nvSpPr>
        <p:spPr/>
        <p:txBody>
          <a:bodyPr/>
          <a:lstStyle/>
          <a:p>
            <a:r>
              <a:rPr lang="en-GB" dirty="0"/>
              <a:t>Assignment workshop in week 10 will look in more depth.</a:t>
            </a:r>
          </a:p>
        </p:txBody>
      </p:sp>
      <p:sp>
        <p:nvSpPr>
          <p:cNvPr id="4" name="Slide Number Placeholder 3">
            <a:extLst>
              <a:ext uri="{FF2B5EF4-FFF2-40B4-BE49-F238E27FC236}">
                <a16:creationId xmlns:a16="http://schemas.microsoft.com/office/drawing/2014/main" id="{872DAA3E-874C-344D-4A0A-48C8F10CE726}"/>
              </a:ext>
            </a:extLst>
          </p:cNvPr>
          <p:cNvSpPr>
            <a:spLocks noGrp="1"/>
          </p:cNvSpPr>
          <p:nvPr>
            <p:ph type="sldNum" sz="quarter" idx="5"/>
          </p:nvPr>
        </p:nvSpPr>
        <p:spPr/>
        <p:txBody>
          <a:bodyPr/>
          <a:lstStyle/>
          <a:p>
            <a:fld id="{AC1AE680-CCF8-44A4-99B7-5694A4EA13A5}" type="slidenum">
              <a:rPr lang="en-GB" smtClean="0"/>
              <a:t>25</a:t>
            </a:fld>
            <a:endParaRPr lang="en-GB"/>
          </a:p>
        </p:txBody>
      </p:sp>
    </p:spTree>
    <p:extLst>
      <p:ext uri="{BB962C8B-B14F-4D97-AF65-F5344CB8AC3E}">
        <p14:creationId xmlns:p14="http://schemas.microsoft.com/office/powerpoint/2010/main" val="24870830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CCA601-6BE6-A423-9F37-A1022C7697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82675A-FD2B-879D-8BD3-90C91FA494C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5D745F21-2191-AE2A-44CC-D6DC383AAA9F}"/>
              </a:ext>
            </a:extLst>
          </p:cNvPr>
          <p:cNvSpPr>
            <a:spLocks noGrp="1"/>
          </p:cNvSpPr>
          <p:nvPr>
            <p:ph type="body" idx="1"/>
          </p:nvPr>
        </p:nvSpPr>
        <p:spPr/>
        <p:txBody>
          <a:bodyPr/>
          <a:lstStyle/>
          <a:p>
            <a:r>
              <a:rPr lang="en-GB" dirty="0"/>
              <a:t>Assignment workshop in week 10 will look in more depth.</a:t>
            </a:r>
          </a:p>
        </p:txBody>
      </p:sp>
      <p:sp>
        <p:nvSpPr>
          <p:cNvPr id="4" name="Slide Number Placeholder 3">
            <a:extLst>
              <a:ext uri="{FF2B5EF4-FFF2-40B4-BE49-F238E27FC236}">
                <a16:creationId xmlns:a16="http://schemas.microsoft.com/office/drawing/2014/main" id="{59D5E484-AEDB-10F3-4777-E87F66D01A50}"/>
              </a:ext>
            </a:extLst>
          </p:cNvPr>
          <p:cNvSpPr>
            <a:spLocks noGrp="1"/>
          </p:cNvSpPr>
          <p:nvPr>
            <p:ph type="sldNum" sz="quarter" idx="5"/>
          </p:nvPr>
        </p:nvSpPr>
        <p:spPr/>
        <p:txBody>
          <a:bodyPr/>
          <a:lstStyle/>
          <a:p>
            <a:fld id="{AC1AE680-CCF8-44A4-99B7-5694A4EA13A5}" type="slidenum">
              <a:rPr lang="en-GB" smtClean="0"/>
              <a:t>26</a:t>
            </a:fld>
            <a:endParaRPr lang="en-GB"/>
          </a:p>
        </p:txBody>
      </p:sp>
    </p:spTree>
    <p:extLst>
      <p:ext uri="{BB962C8B-B14F-4D97-AF65-F5344CB8AC3E}">
        <p14:creationId xmlns:p14="http://schemas.microsoft.com/office/powerpoint/2010/main" val="4210041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053B99-607A-F707-236C-2E2FD5766AA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37571DD-5E5A-14B4-560D-44036703DB4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63E1BBE-D9E6-6CAA-6F52-A97F91FF90C3}"/>
              </a:ext>
            </a:extLst>
          </p:cNvPr>
          <p:cNvSpPr>
            <a:spLocks noGrp="1"/>
          </p:cNvSpPr>
          <p:nvPr>
            <p:ph type="body" idx="1"/>
          </p:nvPr>
        </p:nvSpPr>
        <p:spPr/>
        <p:txBody>
          <a:bodyPr/>
          <a:lstStyle/>
          <a:p>
            <a:r>
              <a:rPr lang="en-GB" dirty="0"/>
              <a:t>Assignment workshop in week 10 will look in more depth.</a:t>
            </a:r>
          </a:p>
        </p:txBody>
      </p:sp>
      <p:sp>
        <p:nvSpPr>
          <p:cNvPr id="4" name="Slide Number Placeholder 3">
            <a:extLst>
              <a:ext uri="{FF2B5EF4-FFF2-40B4-BE49-F238E27FC236}">
                <a16:creationId xmlns:a16="http://schemas.microsoft.com/office/drawing/2014/main" id="{A916D679-C8BA-9F7A-21B0-7C9E210F4962}"/>
              </a:ext>
            </a:extLst>
          </p:cNvPr>
          <p:cNvSpPr>
            <a:spLocks noGrp="1"/>
          </p:cNvSpPr>
          <p:nvPr>
            <p:ph type="sldNum" sz="quarter" idx="5"/>
          </p:nvPr>
        </p:nvSpPr>
        <p:spPr/>
        <p:txBody>
          <a:bodyPr/>
          <a:lstStyle/>
          <a:p>
            <a:fld id="{AC1AE680-CCF8-44A4-99B7-5694A4EA13A5}" type="slidenum">
              <a:rPr lang="en-GB" smtClean="0"/>
              <a:t>27</a:t>
            </a:fld>
            <a:endParaRPr lang="en-GB"/>
          </a:p>
        </p:txBody>
      </p:sp>
    </p:spTree>
    <p:extLst>
      <p:ext uri="{BB962C8B-B14F-4D97-AF65-F5344CB8AC3E}">
        <p14:creationId xmlns:p14="http://schemas.microsoft.com/office/powerpoint/2010/main" val="968364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F50B18-C852-03E1-440C-3A1621CD019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4EA725-5471-9438-B231-13D4982BCCF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190AF96-0DF3-05E5-8B81-327E09138FE5}"/>
              </a:ext>
            </a:extLst>
          </p:cNvPr>
          <p:cNvSpPr>
            <a:spLocks noGrp="1"/>
          </p:cNvSpPr>
          <p:nvPr>
            <p:ph type="body" idx="1"/>
          </p:nvPr>
        </p:nvSpPr>
        <p:spPr/>
        <p:txBody>
          <a:bodyPr/>
          <a:lstStyle/>
          <a:p>
            <a:r>
              <a:rPr lang="en-GB" dirty="0"/>
              <a:t>Assignment workshop in week 10 will look in more depth.</a:t>
            </a:r>
          </a:p>
        </p:txBody>
      </p:sp>
      <p:sp>
        <p:nvSpPr>
          <p:cNvPr id="4" name="Slide Number Placeholder 3">
            <a:extLst>
              <a:ext uri="{FF2B5EF4-FFF2-40B4-BE49-F238E27FC236}">
                <a16:creationId xmlns:a16="http://schemas.microsoft.com/office/drawing/2014/main" id="{82EC6B45-74F5-6AEF-BD0B-4DE14DAE8ABD}"/>
              </a:ext>
            </a:extLst>
          </p:cNvPr>
          <p:cNvSpPr>
            <a:spLocks noGrp="1"/>
          </p:cNvSpPr>
          <p:nvPr>
            <p:ph type="sldNum" sz="quarter" idx="5"/>
          </p:nvPr>
        </p:nvSpPr>
        <p:spPr/>
        <p:txBody>
          <a:bodyPr/>
          <a:lstStyle/>
          <a:p>
            <a:fld id="{AC1AE680-CCF8-44A4-99B7-5694A4EA13A5}" type="slidenum">
              <a:rPr lang="en-GB" smtClean="0"/>
              <a:t>28</a:t>
            </a:fld>
            <a:endParaRPr lang="en-GB"/>
          </a:p>
        </p:txBody>
      </p:sp>
    </p:spTree>
    <p:extLst>
      <p:ext uri="{BB962C8B-B14F-4D97-AF65-F5344CB8AC3E}">
        <p14:creationId xmlns:p14="http://schemas.microsoft.com/office/powerpoint/2010/main" val="342400505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478AD6-22B0-E175-0677-1927C551080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77F579E-3B31-773F-1739-997BA27BE45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D272512-22F5-43C9-C046-D72D7CB65A78}"/>
              </a:ext>
            </a:extLst>
          </p:cNvPr>
          <p:cNvSpPr>
            <a:spLocks noGrp="1"/>
          </p:cNvSpPr>
          <p:nvPr>
            <p:ph type="body" idx="1"/>
          </p:nvPr>
        </p:nvSpPr>
        <p:spPr/>
        <p:txBody>
          <a:bodyPr/>
          <a:lstStyle/>
          <a:p>
            <a:r>
              <a:rPr lang="en-GB" dirty="0"/>
              <a:t>Assignment workshop in week 10 will look in more depth.</a:t>
            </a:r>
          </a:p>
        </p:txBody>
      </p:sp>
      <p:sp>
        <p:nvSpPr>
          <p:cNvPr id="4" name="Slide Number Placeholder 3">
            <a:extLst>
              <a:ext uri="{FF2B5EF4-FFF2-40B4-BE49-F238E27FC236}">
                <a16:creationId xmlns:a16="http://schemas.microsoft.com/office/drawing/2014/main" id="{7174927C-249A-9272-13FB-9A84ACD85CEC}"/>
              </a:ext>
            </a:extLst>
          </p:cNvPr>
          <p:cNvSpPr>
            <a:spLocks noGrp="1"/>
          </p:cNvSpPr>
          <p:nvPr>
            <p:ph type="sldNum" sz="quarter" idx="5"/>
          </p:nvPr>
        </p:nvSpPr>
        <p:spPr/>
        <p:txBody>
          <a:bodyPr/>
          <a:lstStyle/>
          <a:p>
            <a:fld id="{AC1AE680-CCF8-44A4-99B7-5694A4EA13A5}" type="slidenum">
              <a:rPr lang="en-GB" smtClean="0"/>
              <a:t>29</a:t>
            </a:fld>
            <a:endParaRPr lang="en-GB"/>
          </a:p>
        </p:txBody>
      </p:sp>
    </p:spTree>
    <p:extLst>
      <p:ext uri="{BB962C8B-B14F-4D97-AF65-F5344CB8AC3E}">
        <p14:creationId xmlns:p14="http://schemas.microsoft.com/office/powerpoint/2010/main" val="40690232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8EED22-FD3D-1A36-F010-DBB50E9D0E7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C1F16CE-45A0-541E-A038-184F5AECF03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2A5ED2D9-2E6F-92C3-768F-BF3C98B0D221}"/>
              </a:ext>
            </a:extLst>
          </p:cNvPr>
          <p:cNvSpPr>
            <a:spLocks noGrp="1"/>
          </p:cNvSpPr>
          <p:nvPr>
            <p:ph type="body" idx="1"/>
          </p:nvPr>
        </p:nvSpPr>
        <p:spPr/>
        <p:txBody>
          <a:bodyPr/>
          <a:lstStyle/>
          <a:p>
            <a:r>
              <a:rPr lang="en-GB" dirty="0"/>
              <a:t>Assignment workshop in week 10 will look in more depth.</a:t>
            </a:r>
          </a:p>
        </p:txBody>
      </p:sp>
      <p:sp>
        <p:nvSpPr>
          <p:cNvPr id="4" name="Slide Number Placeholder 3">
            <a:extLst>
              <a:ext uri="{FF2B5EF4-FFF2-40B4-BE49-F238E27FC236}">
                <a16:creationId xmlns:a16="http://schemas.microsoft.com/office/drawing/2014/main" id="{3CE77E4D-1605-54B0-4BBF-89D24663F78A}"/>
              </a:ext>
            </a:extLst>
          </p:cNvPr>
          <p:cNvSpPr>
            <a:spLocks noGrp="1"/>
          </p:cNvSpPr>
          <p:nvPr>
            <p:ph type="sldNum" sz="quarter" idx="5"/>
          </p:nvPr>
        </p:nvSpPr>
        <p:spPr/>
        <p:txBody>
          <a:bodyPr/>
          <a:lstStyle/>
          <a:p>
            <a:fld id="{AC1AE680-CCF8-44A4-99B7-5694A4EA13A5}" type="slidenum">
              <a:rPr lang="en-GB" smtClean="0"/>
              <a:t>30</a:t>
            </a:fld>
            <a:endParaRPr lang="en-GB"/>
          </a:p>
        </p:txBody>
      </p:sp>
    </p:spTree>
    <p:extLst>
      <p:ext uri="{BB962C8B-B14F-4D97-AF65-F5344CB8AC3E}">
        <p14:creationId xmlns:p14="http://schemas.microsoft.com/office/powerpoint/2010/main" val="329848274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B8E19C-9DA2-8A90-AB2A-4AD1328032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908AE5-AD69-FB55-0730-01A30F37ACC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B1E86B0-67AF-F0CB-059F-5B908FDCBA54}"/>
              </a:ext>
            </a:extLst>
          </p:cNvPr>
          <p:cNvSpPr>
            <a:spLocks noGrp="1"/>
          </p:cNvSpPr>
          <p:nvPr>
            <p:ph type="body" idx="1"/>
          </p:nvPr>
        </p:nvSpPr>
        <p:spPr/>
        <p:txBody>
          <a:bodyPr/>
          <a:lstStyle/>
          <a:p>
            <a:r>
              <a:rPr lang="en-GB" dirty="0"/>
              <a:t>Assignment workshop in week 10 will look in more depth.</a:t>
            </a:r>
          </a:p>
        </p:txBody>
      </p:sp>
      <p:sp>
        <p:nvSpPr>
          <p:cNvPr id="4" name="Slide Number Placeholder 3">
            <a:extLst>
              <a:ext uri="{FF2B5EF4-FFF2-40B4-BE49-F238E27FC236}">
                <a16:creationId xmlns:a16="http://schemas.microsoft.com/office/drawing/2014/main" id="{91102C37-2095-3192-34EC-36988020DDF5}"/>
              </a:ext>
            </a:extLst>
          </p:cNvPr>
          <p:cNvSpPr>
            <a:spLocks noGrp="1"/>
          </p:cNvSpPr>
          <p:nvPr>
            <p:ph type="sldNum" sz="quarter" idx="5"/>
          </p:nvPr>
        </p:nvSpPr>
        <p:spPr/>
        <p:txBody>
          <a:bodyPr/>
          <a:lstStyle/>
          <a:p>
            <a:fld id="{AC1AE680-CCF8-44A4-99B7-5694A4EA13A5}" type="slidenum">
              <a:rPr lang="en-GB" smtClean="0"/>
              <a:t>31</a:t>
            </a:fld>
            <a:endParaRPr lang="en-GB"/>
          </a:p>
        </p:txBody>
      </p:sp>
    </p:spTree>
    <p:extLst>
      <p:ext uri="{BB962C8B-B14F-4D97-AF65-F5344CB8AC3E}">
        <p14:creationId xmlns:p14="http://schemas.microsoft.com/office/powerpoint/2010/main" val="175980063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EE55207-A232-29D7-53C0-36C1BCABA7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D67AF3-9B76-B44A-3044-01A449F137E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88FF5485-2E96-6C98-243C-05BF33A48BF2}"/>
              </a:ext>
            </a:extLst>
          </p:cNvPr>
          <p:cNvSpPr>
            <a:spLocks noGrp="1"/>
          </p:cNvSpPr>
          <p:nvPr>
            <p:ph type="body" idx="1"/>
          </p:nvPr>
        </p:nvSpPr>
        <p:spPr/>
        <p:txBody>
          <a:bodyPr/>
          <a:lstStyle/>
          <a:p>
            <a:r>
              <a:rPr lang="en-GB" dirty="0"/>
              <a:t>Assignment workshop in week 10 will look in more depth.</a:t>
            </a:r>
          </a:p>
        </p:txBody>
      </p:sp>
      <p:sp>
        <p:nvSpPr>
          <p:cNvPr id="4" name="Slide Number Placeholder 3">
            <a:extLst>
              <a:ext uri="{FF2B5EF4-FFF2-40B4-BE49-F238E27FC236}">
                <a16:creationId xmlns:a16="http://schemas.microsoft.com/office/drawing/2014/main" id="{ACE1AC1E-FC64-9949-CD31-351B98A3E475}"/>
              </a:ext>
            </a:extLst>
          </p:cNvPr>
          <p:cNvSpPr>
            <a:spLocks noGrp="1"/>
          </p:cNvSpPr>
          <p:nvPr>
            <p:ph type="sldNum" sz="quarter" idx="5"/>
          </p:nvPr>
        </p:nvSpPr>
        <p:spPr/>
        <p:txBody>
          <a:bodyPr/>
          <a:lstStyle/>
          <a:p>
            <a:fld id="{AC1AE680-CCF8-44A4-99B7-5694A4EA13A5}" type="slidenum">
              <a:rPr lang="en-GB" smtClean="0"/>
              <a:t>32</a:t>
            </a:fld>
            <a:endParaRPr lang="en-GB"/>
          </a:p>
        </p:txBody>
      </p:sp>
    </p:spTree>
    <p:extLst>
      <p:ext uri="{BB962C8B-B14F-4D97-AF65-F5344CB8AC3E}">
        <p14:creationId xmlns:p14="http://schemas.microsoft.com/office/powerpoint/2010/main" val="39181246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4845C9-01A0-C044-4AF6-AF0BF280B7F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BD1B1D-046A-D063-41C4-B75E8AA687B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38CCBFF-BA44-7CC4-E51A-15DA1FE6CE85}"/>
              </a:ext>
            </a:extLst>
          </p:cNvPr>
          <p:cNvSpPr>
            <a:spLocks noGrp="1"/>
          </p:cNvSpPr>
          <p:nvPr>
            <p:ph type="body" idx="1"/>
          </p:nvPr>
        </p:nvSpPr>
        <p:spPr/>
        <p:txBody>
          <a:bodyPr/>
          <a:lstStyle/>
          <a:p>
            <a:r>
              <a:rPr lang="en-GB" dirty="0"/>
              <a:t>Assignment workshop in week 10 will look in more depth.</a:t>
            </a:r>
          </a:p>
        </p:txBody>
      </p:sp>
      <p:sp>
        <p:nvSpPr>
          <p:cNvPr id="4" name="Slide Number Placeholder 3">
            <a:extLst>
              <a:ext uri="{FF2B5EF4-FFF2-40B4-BE49-F238E27FC236}">
                <a16:creationId xmlns:a16="http://schemas.microsoft.com/office/drawing/2014/main" id="{DE310B1C-B0D4-D3D9-AF6A-22619DD13D52}"/>
              </a:ext>
            </a:extLst>
          </p:cNvPr>
          <p:cNvSpPr>
            <a:spLocks noGrp="1"/>
          </p:cNvSpPr>
          <p:nvPr>
            <p:ph type="sldNum" sz="quarter" idx="5"/>
          </p:nvPr>
        </p:nvSpPr>
        <p:spPr/>
        <p:txBody>
          <a:bodyPr/>
          <a:lstStyle/>
          <a:p>
            <a:fld id="{AC1AE680-CCF8-44A4-99B7-5694A4EA13A5}" type="slidenum">
              <a:rPr lang="en-GB" smtClean="0"/>
              <a:t>33</a:t>
            </a:fld>
            <a:endParaRPr lang="en-GB"/>
          </a:p>
        </p:txBody>
      </p:sp>
    </p:spTree>
    <p:extLst>
      <p:ext uri="{BB962C8B-B14F-4D97-AF65-F5344CB8AC3E}">
        <p14:creationId xmlns:p14="http://schemas.microsoft.com/office/powerpoint/2010/main" val="203773479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171BA2-CD92-0BDE-A5C8-2568DFE925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9EA9B7-CB0F-4F82-B4AA-8966FF50435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72C3E9C-C992-203C-04E5-2EC065A92B2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EEF2463-EF9D-A8A6-1A70-AE27EA774D72}"/>
              </a:ext>
            </a:extLst>
          </p:cNvPr>
          <p:cNvSpPr>
            <a:spLocks noGrp="1"/>
          </p:cNvSpPr>
          <p:nvPr>
            <p:ph type="sldNum" sz="quarter" idx="5"/>
          </p:nvPr>
        </p:nvSpPr>
        <p:spPr/>
        <p:txBody>
          <a:bodyPr/>
          <a:lstStyle/>
          <a:p>
            <a:fld id="{AC1AE680-CCF8-44A4-99B7-5694A4EA13A5}" type="slidenum">
              <a:rPr lang="en-GB" smtClean="0"/>
              <a:t>34</a:t>
            </a:fld>
            <a:endParaRPr lang="en-GB"/>
          </a:p>
        </p:txBody>
      </p:sp>
    </p:spTree>
    <p:extLst>
      <p:ext uri="{BB962C8B-B14F-4D97-AF65-F5344CB8AC3E}">
        <p14:creationId xmlns:p14="http://schemas.microsoft.com/office/powerpoint/2010/main" val="24358270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10458D-0D4E-A264-8195-D6D8EFE9351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4F3055D-F927-1C11-7069-BE58CB17B14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A90EA4D-59DF-7578-0B68-9915F2C743E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E181774-D30F-0A27-EEB2-A62A353C4B10}"/>
              </a:ext>
            </a:extLst>
          </p:cNvPr>
          <p:cNvSpPr>
            <a:spLocks noGrp="1"/>
          </p:cNvSpPr>
          <p:nvPr>
            <p:ph type="sldNum" sz="quarter" idx="5"/>
          </p:nvPr>
        </p:nvSpPr>
        <p:spPr/>
        <p:txBody>
          <a:bodyPr/>
          <a:lstStyle/>
          <a:p>
            <a:fld id="{AC1AE680-CCF8-44A4-99B7-5694A4EA13A5}" type="slidenum">
              <a:rPr lang="en-GB" smtClean="0"/>
              <a:t>35</a:t>
            </a:fld>
            <a:endParaRPr lang="en-GB"/>
          </a:p>
        </p:txBody>
      </p:sp>
    </p:spTree>
    <p:extLst>
      <p:ext uri="{BB962C8B-B14F-4D97-AF65-F5344CB8AC3E}">
        <p14:creationId xmlns:p14="http://schemas.microsoft.com/office/powerpoint/2010/main" val="311841578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E4403A-853D-FE94-DE8E-5AED34EF6E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BA544D-C36A-10CF-B3AC-93405BB21F6D}"/>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74182CC-A374-0933-E24D-3F52F1F2C88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61A1EC1-0C64-FE02-0409-1CB22EC7017D}"/>
              </a:ext>
            </a:extLst>
          </p:cNvPr>
          <p:cNvSpPr>
            <a:spLocks noGrp="1"/>
          </p:cNvSpPr>
          <p:nvPr>
            <p:ph type="sldNum" sz="quarter" idx="5"/>
          </p:nvPr>
        </p:nvSpPr>
        <p:spPr/>
        <p:txBody>
          <a:bodyPr/>
          <a:lstStyle/>
          <a:p>
            <a:fld id="{AC1AE680-CCF8-44A4-99B7-5694A4EA13A5}" type="slidenum">
              <a:rPr lang="en-GB" smtClean="0"/>
              <a:t>36</a:t>
            </a:fld>
            <a:endParaRPr lang="en-GB"/>
          </a:p>
        </p:txBody>
      </p:sp>
    </p:spTree>
    <p:extLst>
      <p:ext uri="{BB962C8B-B14F-4D97-AF65-F5344CB8AC3E}">
        <p14:creationId xmlns:p14="http://schemas.microsoft.com/office/powerpoint/2010/main" val="417287861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8798D4-713B-9C30-0401-5DB91FA4AC4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0AD85A3-2F90-6DE1-E9E7-7E82B155F19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FFA4D5F-D974-8D44-6225-9EDB81201C0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8F8D684-A8FD-5470-40BD-35573B345BD9}"/>
              </a:ext>
            </a:extLst>
          </p:cNvPr>
          <p:cNvSpPr>
            <a:spLocks noGrp="1"/>
          </p:cNvSpPr>
          <p:nvPr>
            <p:ph type="sldNum" sz="quarter" idx="5"/>
          </p:nvPr>
        </p:nvSpPr>
        <p:spPr/>
        <p:txBody>
          <a:bodyPr/>
          <a:lstStyle/>
          <a:p>
            <a:fld id="{AC1AE680-CCF8-44A4-99B7-5694A4EA13A5}" type="slidenum">
              <a:rPr lang="en-GB" smtClean="0"/>
              <a:t>37</a:t>
            </a:fld>
            <a:endParaRPr lang="en-GB"/>
          </a:p>
        </p:txBody>
      </p:sp>
    </p:spTree>
    <p:extLst>
      <p:ext uri="{BB962C8B-B14F-4D97-AF65-F5344CB8AC3E}">
        <p14:creationId xmlns:p14="http://schemas.microsoft.com/office/powerpoint/2010/main" val="137627173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3FA8BC-7C0F-D942-78C6-EF81A80FD7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719148A-8686-14AF-7A15-B10AC6CC2D6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01B8FF0C-E4A0-5A49-A061-91A28EB0A43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52CEC74-E9CB-9D95-DB85-3DDDF3B9AC8D}"/>
              </a:ext>
            </a:extLst>
          </p:cNvPr>
          <p:cNvSpPr>
            <a:spLocks noGrp="1"/>
          </p:cNvSpPr>
          <p:nvPr>
            <p:ph type="sldNum" sz="quarter" idx="5"/>
          </p:nvPr>
        </p:nvSpPr>
        <p:spPr/>
        <p:txBody>
          <a:bodyPr/>
          <a:lstStyle/>
          <a:p>
            <a:fld id="{AC1AE680-CCF8-44A4-99B7-5694A4EA13A5}" type="slidenum">
              <a:rPr lang="en-GB" smtClean="0"/>
              <a:t>38</a:t>
            </a:fld>
            <a:endParaRPr lang="en-GB"/>
          </a:p>
        </p:txBody>
      </p:sp>
    </p:spTree>
    <p:extLst>
      <p:ext uri="{BB962C8B-B14F-4D97-AF65-F5344CB8AC3E}">
        <p14:creationId xmlns:p14="http://schemas.microsoft.com/office/powerpoint/2010/main" val="134015331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E871B1-F8AC-6A37-B289-4AEE50501C1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B6F6D37-D712-A7C2-B31F-7106632BC12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F3513417-E637-E4D9-235D-4BF988B56BA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53649E9A-BE2D-7AB2-8BC4-41FDB69B9A2F}"/>
              </a:ext>
            </a:extLst>
          </p:cNvPr>
          <p:cNvSpPr>
            <a:spLocks noGrp="1"/>
          </p:cNvSpPr>
          <p:nvPr>
            <p:ph type="sldNum" sz="quarter" idx="5"/>
          </p:nvPr>
        </p:nvSpPr>
        <p:spPr/>
        <p:txBody>
          <a:bodyPr/>
          <a:lstStyle/>
          <a:p>
            <a:fld id="{AC1AE680-CCF8-44A4-99B7-5694A4EA13A5}" type="slidenum">
              <a:rPr lang="en-GB" smtClean="0"/>
              <a:t>39</a:t>
            </a:fld>
            <a:endParaRPr lang="en-GB"/>
          </a:p>
        </p:txBody>
      </p:sp>
    </p:spTree>
    <p:extLst>
      <p:ext uri="{BB962C8B-B14F-4D97-AF65-F5344CB8AC3E}">
        <p14:creationId xmlns:p14="http://schemas.microsoft.com/office/powerpoint/2010/main" val="2943664410"/>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C9EBF8-E035-01CA-0A11-C39C986107F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DCE2CD8-59E9-02A1-B327-2A44F502431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29D0318-143D-E91B-DF7D-50029216CD2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2657351-B8B2-DF39-9542-11C1F7E5E4A6}"/>
              </a:ext>
            </a:extLst>
          </p:cNvPr>
          <p:cNvSpPr>
            <a:spLocks noGrp="1"/>
          </p:cNvSpPr>
          <p:nvPr>
            <p:ph type="sldNum" sz="quarter" idx="5"/>
          </p:nvPr>
        </p:nvSpPr>
        <p:spPr/>
        <p:txBody>
          <a:bodyPr/>
          <a:lstStyle/>
          <a:p>
            <a:fld id="{AC1AE680-CCF8-44A4-99B7-5694A4EA13A5}" type="slidenum">
              <a:rPr lang="en-GB" smtClean="0"/>
              <a:t>40</a:t>
            </a:fld>
            <a:endParaRPr lang="en-GB"/>
          </a:p>
        </p:txBody>
      </p:sp>
    </p:spTree>
    <p:extLst>
      <p:ext uri="{BB962C8B-B14F-4D97-AF65-F5344CB8AC3E}">
        <p14:creationId xmlns:p14="http://schemas.microsoft.com/office/powerpoint/2010/main" val="3616462318"/>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89DA27-D775-6411-5BCF-78E852EEFE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3E64B56-6B30-9D06-D0C0-09BA0020B521}"/>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50D3357-4C35-6B0D-4411-CF728F09047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43D7205-8355-1345-A6AF-FC5FE2FF47C1}"/>
              </a:ext>
            </a:extLst>
          </p:cNvPr>
          <p:cNvSpPr>
            <a:spLocks noGrp="1"/>
          </p:cNvSpPr>
          <p:nvPr>
            <p:ph type="sldNum" sz="quarter" idx="5"/>
          </p:nvPr>
        </p:nvSpPr>
        <p:spPr/>
        <p:txBody>
          <a:bodyPr/>
          <a:lstStyle/>
          <a:p>
            <a:fld id="{AC1AE680-CCF8-44A4-99B7-5694A4EA13A5}" type="slidenum">
              <a:rPr lang="en-GB" smtClean="0"/>
              <a:t>41</a:t>
            </a:fld>
            <a:endParaRPr lang="en-GB"/>
          </a:p>
        </p:txBody>
      </p:sp>
    </p:spTree>
    <p:extLst>
      <p:ext uri="{BB962C8B-B14F-4D97-AF65-F5344CB8AC3E}">
        <p14:creationId xmlns:p14="http://schemas.microsoft.com/office/powerpoint/2010/main" val="165837820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79BCDF-DF69-F345-EB63-60D88E95BA2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ECD3DF-09A2-38B1-D041-F0A5B356E5D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1AAB0EA-C2DA-A39A-0715-815B4D0BC8F8}"/>
              </a:ext>
            </a:extLst>
          </p:cNvPr>
          <p:cNvSpPr>
            <a:spLocks noGrp="1"/>
          </p:cNvSpPr>
          <p:nvPr>
            <p:ph type="body" idx="1"/>
          </p:nvPr>
        </p:nvSpPr>
        <p:spPr/>
        <p:txBody>
          <a:bodyPr/>
          <a:lstStyle/>
          <a:p>
            <a:r>
              <a:rPr lang="en-GB" dirty="0"/>
              <a:t>MICE = Meetings/Incentives/Conferences/Exhibitions.</a:t>
            </a:r>
          </a:p>
          <a:p>
            <a:endParaRPr lang="en-GB" dirty="0"/>
          </a:p>
          <a:p>
            <a:r>
              <a:rPr lang="en-GB" dirty="0"/>
              <a:t>CONVENTION = a large formal meeting of people with shared interests, often specific to a job/industry/hobby.</a:t>
            </a:r>
          </a:p>
          <a:p>
            <a:endParaRPr lang="en-GB" dirty="0"/>
          </a:p>
          <a:p>
            <a:r>
              <a:rPr lang="en-GB" dirty="0"/>
              <a:t>EXHIBTION = a public display of items/products to invite/encourage buyers to purchase.</a:t>
            </a:r>
          </a:p>
          <a:p>
            <a:endParaRPr lang="en-GB" dirty="0"/>
          </a:p>
          <a:p>
            <a:r>
              <a:rPr lang="en-GB" dirty="0"/>
              <a:t>INCENTIVE TRAVEL = when a company provides a fully-paid luxury trip to employees as a reward for meeting or exceeding specific business goals. </a:t>
            </a:r>
          </a:p>
          <a:p>
            <a:endParaRPr lang="en-GB" dirty="0"/>
          </a:p>
          <a:p>
            <a:r>
              <a:rPr lang="en-GB" dirty="0"/>
              <a:t>EVENT LIFECYCLE MODEL = a structured framework that maps out sequential phases that an event goes through from initial conception to post analysis.</a:t>
            </a:r>
          </a:p>
          <a:p>
            <a:endParaRPr lang="en-GB" dirty="0"/>
          </a:p>
          <a:p>
            <a:r>
              <a:rPr lang="en-GB" dirty="0"/>
              <a:t>DESTINATION ANALYSIS = an evaluation of assets, infrastructure, and market position to determine competitive advantage, visitor demand and development opportunities.</a:t>
            </a:r>
          </a:p>
          <a:p>
            <a:endParaRPr lang="en-GB" dirty="0"/>
          </a:p>
          <a:p>
            <a:r>
              <a:rPr lang="en-GB" dirty="0"/>
              <a:t>FEASIBILITY STUDIES = determining whether a new plan or project can work in real life – includes costs, risks &amp; benefits.</a:t>
            </a:r>
          </a:p>
          <a:p>
            <a:endParaRPr lang="en-GB" dirty="0"/>
          </a:p>
          <a:p>
            <a:r>
              <a:rPr lang="en-GB" dirty="0"/>
              <a:t>FINANCIAL PLANNING = evaluating current financial situation to identify future goals and how to achieve them.</a:t>
            </a:r>
          </a:p>
          <a:p>
            <a:endParaRPr lang="en-GB" dirty="0"/>
          </a:p>
          <a:p>
            <a:r>
              <a:rPr lang="en-GB" dirty="0"/>
              <a:t>BUDGETING = the act of planning to track how much money is incoming and how you will spend/save/invest it over a set time. </a:t>
            </a:r>
          </a:p>
          <a:p>
            <a:endParaRPr lang="en-GB" dirty="0"/>
          </a:p>
          <a:p>
            <a:r>
              <a:rPr lang="en-GB" dirty="0"/>
              <a:t>TRENDS = a general direction in which something is changing, developing or moving over time. </a:t>
            </a:r>
          </a:p>
          <a:p>
            <a:endParaRPr lang="en-GB" dirty="0"/>
          </a:p>
          <a:p>
            <a:r>
              <a:rPr lang="en-GB" dirty="0"/>
              <a:t>HYBRID EVENTS = a gathering that combines a live, in-person component at a physical venue with a virtual online component. </a:t>
            </a:r>
          </a:p>
          <a:p>
            <a:endParaRPr lang="en-GB" dirty="0"/>
          </a:p>
          <a:p>
            <a:r>
              <a:rPr lang="en-GB" dirty="0"/>
              <a:t>RISK MANAGEMENT = the process of finding, evaluating and prioritising potential threats or uncertainties – involves taking proactive steps to minimise, control or monitor the impact and likelihood of potential outcomes. </a:t>
            </a:r>
          </a:p>
          <a:p>
            <a:endParaRPr lang="en-GB" dirty="0"/>
          </a:p>
          <a:p>
            <a:r>
              <a:rPr lang="en-GB" dirty="0"/>
              <a:t>LOGISTICS = the practical skill of planning, making and moving things so they get to the right place at the right time.</a:t>
            </a:r>
          </a:p>
          <a:p>
            <a:endParaRPr lang="en-GB" dirty="0"/>
          </a:p>
          <a:p>
            <a:endParaRPr lang="en-GB" dirty="0"/>
          </a:p>
        </p:txBody>
      </p:sp>
      <p:sp>
        <p:nvSpPr>
          <p:cNvPr id="4" name="Slide Number Placeholder 3">
            <a:extLst>
              <a:ext uri="{FF2B5EF4-FFF2-40B4-BE49-F238E27FC236}">
                <a16:creationId xmlns:a16="http://schemas.microsoft.com/office/drawing/2014/main" id="{FF27F391-E735-7B4E-A194-87952FDE5532}"/>
              </a:ext>
            </a:extLst>
          </p:cNvPr>
          <p:cNvSpPr>
            <a:spLocks noGrp="1"/>
          </p:cNvSpPr>
          <p:nvPr>
            <p:ph type="sldNum" sz="quarter" idx="5"/>
          </p:nvPr>
        </p:nvSpPr>
        <p:spPr/>
        <p:txBody>
          <a:bodyPr/>
          <a:lstStyle/>
          <a:p>
            <a:fld id="{AC1AE680-CCF8-44A4-99B7-5694A4EA13A5}" type="slidenum">
              <a:rPr lang="en-GB" smtClean="0"/>
              <a:t>42</a:t>
            </a:fld>
            <a:endParaRPr lang="en-GB"/>
          </a:p>
        </p:txBody>
      </p:sp>
    </p:spTree>
    <p:extLst>
      <p:ext uri="{BB962C8B-B14F-4D97-AF65-F5344CB8AC3E}">
        <p14:creationId xmlns:p14="http://schemas.microsoft.com/office/powerpoint/2010/main" val="156590406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E8F763-D849-8B8E-1B48-39E3296CCA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60223C-C48A-72B6-675B-7820B6D5DC0C}"/>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0A49F42-33EB-1A8C-0EB7-5837D3A69F6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0A199FD-001C-31F9-7C80-1B4AAD12A539}"/>
              </a:ext>
            </a:extLst>
          </p:cNvPr>
          <p:cNvSpPr>
            <a:spLocks noGrp="1"/>
          </p:cNvSpPr>
          <p:nvPr>
            <p:ph type="sldNum" sz="quarter" idx="5"/>
          </p:nvPr>
        </p:nvSpPr>
        <p:spPr/>
        <p:txBody>
          <a:bodyPr/>
          <a:lstStyle/>
          <a:p>
            <a:fld id="{AC1AE680-CCF8-44A4-99B7-5694A4EA13A5}" type="slidenum">
              <a:rPr lang="en-GB" smtClean="0"/>
              <a:t>43</a:t>
            </a:fld>
            <a:endParaRPr lang="en-GB"/>
          </a:p>
        </p:txBody>
      </p:sp>
    </p:spTree>
    <p:extLst>
      <p:ext uri="{BB962C8B-B14F-4D97-AF65-F5344CB8AC3E}">
        <p14:creationId xmlns:p14="http://schemas.microsoft.com/office/powerpoint/2010/main" val="344987569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8537AB-DF0B-DF86-0ADB-2E0CF33161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EAD8AF-2B97-57CF-4613-8F7E73F3BA6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F9D9898-8ED1-97DE-A0E8-CF105C596D17}"/>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8921C57-389E-E140-232C-A4C86CDAAD39}"/>
              </a:ext>
            </a:extLst>
          </p:cNvPr>
          <p:cNvSpPr>
            <a:spLocks noGrp="1"/>
          </p:cNvSpPr>
          <p:nvPr>
            <p:ph type="sldNum" sz="quarter" idx="5"/>
          </p:nvPr>
        </p:nvSpPr>
        <p:spPr/>
        <p:txBody>
          <a:bodyPr/>
          <a:lstStyle/>
          <a:p>
            <a:fld id="{AC1AE680-CCF8-44A4-99B7-5694A4EA13A5}" type="slidenum">
              <a:rPr lang="en-GB" smtClean="0"/>
              <a:t>44</a:t>
            </a:fld>
            <a:endParaRPr lang="en-GB"/>
          </a:p>
        </p:txBody>
      </p:sp>
    </p:spTree>
    <p:extLst>
      <p:ext uri="{BB962C8B-B14F-4D97-AF65-F5344CB8AC3E}">
        <p14:creationId xmlns:p14="http://schemas.microsoft.com/office/powerpoint/2010/main" val="4276007268"/>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657B4D-77EF-1B5A-503E-9D098EC0AF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021DA3A-AB4D-D0C5-D9D8-ADCE3511D38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CEBFED9-70C5-755D-A286-A7BEBD6E9CB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C882A37-EAEC-D34B-76DC-E7ADBB0CE471}"/>
              </a:ext>
            </a:extLst>
          </p:cNvPr>
          <p:cNvSpPr>
            <a:spLocks noGrp="1"/>
          </p:cNvSpPr>
          <p:nvPr>
            <p:ph type="sldNum" sz="quarter" idx="5"/>
          </p:nvPr>
        </p:nvSpPr>
        <p:spPr/>
        <p:txBody>
          <a:bodyPr/>
          <a:lstStyle/>
          <a:p>
            <a:fld id="{AC1AE680-CCF8-44A4-99B7-5694A4EA13A5}" type="slidenum">
              <a:rPr lang="en-GB" smtClean="0"/>
              <a:t>45</a:t>
            </a:fld>
            <a:endParaRPr lang="en-GB"/>
          </a:p>
        </p:txBody>
      </p:sp>
    </p:spTree>
    <p:extLst>
      <p:ext uri="{BB962C8B-B14F-4D97-AF65-F5344CB8AC3E}">
        <p14:creationId xmlns:p14="http://schemas.microsoft.com/office/powerpoint/2010/main" val="3075127194"/>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C1AE680-CCF8-44A4-99B7-5694A4EA13A5}" type="slidenum">
              <a:rPr lang="en-GB" smtClean="0"/>
              <a:t>46</a:t>
            </a:fld>
            <a:endParaRPr lang="en-GB"/>
          </a:p>
        </p:txBody>
      </p:sp>
    </p:spTree>
    <p:extLst>
      <p:ext uri="{BB962C8B-B14F-4D97-AF65-F5344CB8AC3E}">
        <p14:creationId xmlns:p14="http://schemas.microsoft.com/office/powerpoint/2010/main" val="19859827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EEDAD6-3F28-11FD-F501-6CB22B05D7A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48FC035-59D4-E3C3-469F-862FDDDF1DC0}"/>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CEA0440-D49D-753E-7659-65ACCE32917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8E2D523B-7DF2-E0E9-C70A-766C3EEE751D}"/>
              </a:ext>
            </a:extLst>
          </p:cNvPr>
          <p:cNvSpPr>
            <a:spLocks noGrp="1"/>
          </p:cNvSpPr>
          <p:nvPr>
            <p:ph type="sldNum" sz="quarter" idx="5"/>
          </p:nvPr>
        </p:nvSpPr>
        <p:spPr/>
        <p:txBody>
          <a:bodyPr/>
          <a:lstStyle/>
          <a:p>
            <a:fld id="{AC1AE680-CCF8-44A4-99B7-5694A4EA13A5}" type="slidenum">
              <a:rPr lang="en-GB" smtClean="0"/>
              <a:t>47</a:t>
            </a:fld>
            <a:endParaRPr lang="en-GB"/>
          </a:p>
        </p:txBody>
      </p:sp>
    </p:spTree>
    <p:extLst>
      <p:ext uri="{BB962C8B-B14F-4D97-AF65-F5344CB8AC3E}">
        <p14:creationId xmlns:p14="http://schemas.microsoft.com/office/powerpoint/2010/main" val="240060399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014278-31B2-972F-B4C5-4D6B3E5E6A5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FC94B92-282A-1403-BCE4-DFDD1B5EA676}"/>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9707188-3E83-2526-A20C-5FE2148F625E}"/>
              </a:ext>
            </a:extLst>
          </p:cNvPr>
          <p:cNvSpPr>
            <a:spLocks noGrp="1"/>
          </p:cNvSpPr>
          <p:nvPr>
            <p:ph type="body" idx="1"/>
          </p:nvPr>
        </p:nvSpPr>
        <p:spPr/>
        <p:txBody>
          <a:bodyPr/>
          <a:lstStyle/>
          <a:p>
            <a:r>
              <a:rPr lang="en-GB" dirty="0"/>
              <a:t>Destination Management Organisations (DMOs) – lead &amp; coordinate activities in tourism destinations. They are strategic leaders that market &amp; develop partnerships between destinations, governments etc.</a:t>
            </a:r>
          </a:p>
        </p:txBody>
      </p:sp>
      <p:sp>
        <p:nvSpPr>
          <p:cNvPr id="4" name="Slide Number Placeholder 3">
            <a:extLst>
              <a:ext uri="{FF2B5EF4-FFF2-40B4-BE49-F238E27FC236}">
                <a16:creationId xmlns:a16="http://schemas.microsoft.com/office/drawing/2014/main" id="{BDC876F2-02FF-A767-B102-C9DD4253398B}"/>
              </a:ext>
            </a:extLst>
          </p:cNvPr>
          <p:cNvSpPr>
            <a:spLocks noGrp="1"/>
          </p:cNvSpPr>
          <p:nvPr>
            <p:ph type="sldNum" sz="quarter" idx="5"/>
          </p:nvPr>
        </p:nvSpPr>
        <p:spPr/>
        <p:txBody>
          <a:bodyPr/>
          <a:lstStyle/>
          <a:p>
            <a:fld id="{AC1AE680-CCF8-44A4-99B7-5694A4EA13A5}" type="slidenum">
              <a:rPr lang="en-GB" smtClean="0"/>
              <a:t>48</a:t>
            </a:fld>
            <a:endParaRPr lang="en-GB"/>
          </a:p>
        </p:txBody>
      </p:sp>
    </p:spTree>
    <p:extLst>
      <p:ext uri="{BB962C8B-B14F-4D97-AF65-F5344CB8AC3E}">
        <p14:creationId xmlns:p14="http://schemas.microsoft.com/office/powerpoint/2010/main" val="4532027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12EAE6-0FB2-92FC-1BCD-38695E28D6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2C71BD0-08D1-4330-DADF-DDAC7E2E745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E02E09F-A27F-3CFD-DE30-A4AA453B55B3}"/>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C13AEAB-2F67-F99E-969B-1E69EED85362}"/>
              </a:ext>
            </a:extLst>
          </p:cNvPr>
          <p:cNvSpPr>
            <a:spLocks noGrp="1"/>
          </p:cNvSpPr>
          <p:nvPr>
            <p:ph type="sldNum" sz="quarter" idx="5"/>
          </p:nvPr>
        </p:nvSpPr>
        <p:spPr/>
        <p:txBody>
          <a:bodyPr/>
          <a:lstStyle/>
          <a:p>
            <a:fld id="{AC1AE680-CCF8-44A4-99B7-5694A4EA13A5}" type="slidenum">
              <a:rPr lang="en-GB" smtClean="0"/>
              <a:t>49</a:t>
            </a:fld>
            <a:endParaRPr lang="en-GB"/>
          </a:p>
        </p:txBody>
      </p:sp>
    </p:spTree>
    <p:extLst>
      <p:ext uri="{BB962C8B-B14F-4D97-AF65-F5344CB8AC3E}">
        <p14:creationId xmlns:p14="http://schemas.microsoft.com/office/powerpoint/2010/main" val="127845021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6D60B3-64D6-6A3F-932E-280D9EEC352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59B5827-D721-873B-7DC3-01942B884D6F}"/>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3D54B07F-B67C-5314-4108-0B22FE7BFCF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CB55176-D3D2-CDB1-7A65-18D641E207A6}"/>
              </a:ext>
            </a:extLst>
          </p:cNvPr>
          <p:cNvSpPr>
            <a:spLocks noGrp="1"/>
          </p:cNvSpPr>
          <p:nvPr>
            <p:ph type="sldNum" sz="quarter" idx="5"/>
          </p:nvPr>
        </p:nvSpPr>
        <p:spPr/>
        <p:txBody>
          <a:bodyPr/>
          <a:lstStyle/>
          <a:p>
            <a:fld id="{AC1AE680-CCF8-44A4-99B7-5694A4EA13A5}" type="slidenum">
              <a:rPr lang="en-GB" smtClean="0"/>
              <a:t>50</a:t>
            </a:fld>
            <a:endParaRPr lang="en-GB"/>
          </a:p>
        </p:txBody>
      </p:sp>
    </p:spTree>
    <p:extLst>
      <p:ext uri="{BB962C8B-B14F-4D97-AF65-F5344CB8AC3E}">
        <p14:creationId xmlns:p14="http://schemas.microsoft.com/office/powerpoint/2010/main" val="2531612930"/>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E30871-7F9B-FD35-7C71-5C42F0EF58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35E61C-52E9-D3C7-559A-40544F43ADD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A826492A-0BBA-E7A4-69F2-A76B2EC4259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C5F05AA7-04B5-29AC-019E-25D6D2502799}"/>
              </a:ext>
            </a:extLst>
          </p:cNvPr>
          <p:cNvSpPr>
            <a:spLocks noGrp="1"/>
          </p:cNvSpPr>
          <p:nvPr>
            <p:ph type="sldNum" sz="quarter" idx="5"/>
          </p:nvPr>
        </p:nvSpPr>
        <p:spPr/>
        <p:txBody>
          <a:bodyPr/>
          <a:lstStyle/>
          <a:p>
            <a:fld id="{AC1AE680-CCF8-44A4-99B7-5694A4EA13A5}" type="slidenum">
              <a:rPr lang="en-GB" smtClean="0"/>
              <a:t>51</a:t>
            </a:fld>
            <a:endParaRPr lang="en-GB"/>
          </a:p>
        </p:txBody>
      </p:sp>
    </p:spTree>
    <p:extLst>
      <p:ext uri="{BB962C8B-B14F-4D97-AF65-F5344CB8AC3E}">
        <p14:creationId xmlns:p14="http://schemas.microsoft.com/office/powerpoint/2010/main" val="276641345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7BD514-2DC8-FEFD-A2FB-EA8D4A3DB7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C854D4A-7A86-B3D6-B5CE-414E3FBA6DD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132873C-830A-9584-514E-3425F7CA59B8}"/>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F46F8BE3-3872-B3F9-BFD4-816DE21AB634}"/>
              </a:ext>
            </a:extLst>
          </p:cNvPr>
          <p:cNvSpPr>
            <a:spLocks noGrp="1"/>
          </p:cNvSpPr>
          <p:nvPr>
            <p:ph type="sldNum" sz="quarter" idx="5"/>
          </p:nvPr>
        </p:nvSpPr>
        <p:spPr/>
        <p:txBody>
          <a:bodyPr/>
          <a:lstStyle/>
          <a:p>
            <a:fld id="{AC1AE680-CCF8-44A4-99B7-5694A4EA13A5}" type="slidenum">
              <a:rPr lang="en-GB" smtClean="0"/>
              <a:t>52</a:t>
            </a:fld>
            <a:endParaRPr lang="en-GB"/>
          </a:p>
        </p:txBody>
      </p:sp>
    </p:spTree>
    <p:extLst>
      <p:ext uri="{BB962C8B-B14F-4D97-AF65-F5344CB8AC3E}">
        <p14:creationId xmlns:p14="http://schemas.microsoft.com/office/powerpoint/2010/main" val="666455662"/>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B96F61-BBE3-7E0A-12C6-9F88119FC9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3F31BFF-E824-2048-549D-C0E8BB704A68}"/>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C44FF52-F994-9DC5-BCA6-AB1CF1B2A283}"/>
              </a:ext>
            </a:extLst>
          </p:cNvPr>
          <p:cNvSpPr>
            <a:spLocks noGrp="1"/>
          </p:cNvSpPr>
          <p:nvPr>
            <p:ph type="body" idx="1"/>
          </p:nvPr>
        </p:nvSpPr>
        <p:spPr/>
        <p:txBody>
          <a:bodyPr/>
          <a:lstStyle/>
          <a:p>
            <a:r>
              <a:rPr lang="en-GB" dirty="0"/>
              <a:t>Students need to email me their answers so we can revisit in week 11/12.</a:t>
            </a:r>
          </a:p>
        </p:txBody>
      </p:sp>
      <p:sp>
        <p:nvSpPr>
          <p:cNvPr id="4" name="Slide Number Placeholder 3">
            <a:extLst>
              <a:ext uri="{FF2B5EF4-FFF2-40B4-BE49-F238E27FC236}">
                <a16:creationId xmlns:a16="http://schemas.microsoft.com/office/drawing/2014/main" id="{1901BFA4-EEFB-35B8-692B-2E526CEA3EC8}"/>
              </a:ext>
            </a:extLst>
          </p:cNvPr>
          <p:cNvSpPr>
            <a:spLocks noGrp="1"/>
          </p:cNvSpPr>
          <p:nvPr>
            <p:ph type="sldNum" sz="quarter" idx="5"/>
          </p:nvPr>
        </p:nvSpPr>
        <p:spPr/>
        <p:txBody>
          <a:bodyPr/>
          <a:lstStyle/>
          <a:p>
            <a:fld id="{AC1AE680-CCF8-44A4-99B7-5694A4EA13A5}" type="slidenum">
              <a:rPr lang="en-GB" smtClean="0"/>
              <a:t>53</a:t>
            </a:fld>
            <a:endParaRPr lang="en-GB"/>
          </a:p>
        </p:txBody>
      </p:sp>
    </p:spTree>
    <p:extLst>
      <p:ext uri="{BB962C8B-B14F-4D97-AF65-F5344CB8AC3E}">
        <p14:creationId xmlns:p14="http://schemas.microsoft.com/office/powerpoint/2010/main" val="4009997674"/>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329F75-0E28-7CEB-2A87-80BEDC3478A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69285E-28C7-B91D-4462-2210F4328C22}"/>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1F21BAEC-F01D-24E9-B5A7-A65C0FA762F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76947835-6A8F-F877-0C7B-AF427062092B}"/>
              </a:ext>
            </a:extLst>
          </p:cNvPr>
          <p:cNvSpPr>
            <a:spLocks noGrp="1"/>
          </p:cNvSpPr>
          <p:nvPr>
            <p:ph type="sldNum" sz="quarter" idx="5"/>
          </p:nvPr>
        </p:nvSpPr>
        <p:spPr/>
        <p:txBody>
          <a:bodyPr/>
          <a:lstStyle/>
          <a:p>
            <a:fld id="{AC1AE680-CCF8-44A4-99B7-5694A4EA13A5}" type="slidenum">
              <a:rPr lang="en-GB" smtClean="0"/>
              <a:t>55</a:t>
            </a:fld>
            <a:endParaRPr lang="en-GB"/>
          </a:p>
        </p:txBody>
      </p:sp>
    </p:spTree>
    <p:extLst>
      <p:ext uri="{BB962C8B-B14F-4D97-AF65-F5344CB8AC3E}">
        <p14:creationId xmlns:p14="http://schemas.microsoft.com/office/powerpoint/2010/main" val="1602119467"/>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BC209F-FE7F-1F8F-950B-1315B24E293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2E721E-4A1C-DDAF-CF45-51235CE23CE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B8BB844D-30B0-6DEA-C5F6-B19F3B4CA8C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7340987-7C7D-04A4-DF6C-2C2904050867}"/>
              </a:ext>
            </a:extLst>
          </p:cNvPr>
          <p:cNvSpPr>
            <a:spLocks noGrp="1"/>
          </p:cNvSpPr>
          <p:nvPr>
            <p:ph type="sldNum" sz="quarter" idx="5"/>
          </p:nvPr>
        </p:nvSpPr>
        <p:spPr/>
        <p:txBody>
          <a:bodyPr/>
          <a:lstStyle/>
          <a:p>
            <a:fld id="{AC1AE680-CCF8-44A4-99B7-5694A4EA13A5}" type="slidenum">
              <a:rPr lang="en-GB" smtClean="0"/>
              <a:t>56</a:t>
            </a:fld>
            <a:endParaRPr lang="en-GB"/>
          </a:p>
        </p:txBody>
      </p:sp>
    </p:spTree>
    <p:extLst>
      <p:ext uri="{BB962C8B-B14F-4D97-AF65-F5344CB8AC3E}">
        <p14:creationId xmlns:p14="http://schemas.microsoft.com/office/powerpoint/2010/main" val="3901289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0659962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15689819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0660162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1D8BD707-D9CF-40AE-B4C6-C98DA3205C09}" type="datetimeFigureOut">
              <a:rPr lang="en-US" smtClean="0"/>
              <a:t>9/29/2026</a:t>
            </a:fld>
            <a:endParaRPr lang="en-US"/>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9466148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4708966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23055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38683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57968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8888627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701980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p>
        </p:txBody>
      </p:sp>
    </p:spTree>
    <p:extLst>
      <p:ext uri="{BB962C8B-B14F-4D97-AF65-F5344CB8AC3E}">
        <p14:creationId xmlns:p14="http://schemas.microsoft.com/office/powerpoint/2010/main" val="69645489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1D8BD707-D9CF-40AE-B4C6-C98DA3205C09}" type="datetimeFigureOut">
              <a:rPr lang="en-US" smtClean="0"/>
              <a:t>9/29/2026</a:t>
            </a:fld>
            <a:endParaRPr lang="en-US"/>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0846581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1D8BD707-D9CF-40AE-B4C6-C98DA3205C09}" type="datetimeFigureOut">
              <a:rPr lang="en-US" smtClean="0"/>
              <a:t>9/29/2026</a:t>
            </a:fld>
            <a:endParaRPr lang="en-US"/>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60842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3487388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image" Target="../media/image3.png"/><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theme" Target="../theme/theme3.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266776777"/>
      </p:ext>
    </p:extLst>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190689001"/>
      </p:ext>
    </p:extLst>
  </p:cSld>
  <p:clrMap bg1="lt1" tx1="dk1" bg2="lt2" tx2="dk2" accent1="accent1" accent2="accent2" accent3="accent3" accent4="accent4" accent5="accent5" accent6="accent6" hlink="hlink" folHlink="folHlink"/>
  <p:sldLayoutIdLst>
    <p:sldLayoutId id="2147483778" r:id="rId1"/>
    <p:sldLayoutId id="2147483779" r:id="rId2"/>
    <p:sldLayoutId id="2147483780"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9/29/2026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2"/>
          <a:stretch>
            <a:fillRect/>
          </a:stretch>
        </p:blipFill>
        <p:spPr>
          <a:xfrm>
            <a:off x="0" y="0"/>
            <a:ext cx="12192000" cy="6858000"/>
          </a:xfrm>
          <a:prstGeom prst="rect">
            <a:avLst/>
          </a:prstGeom>
        </p:spPr>
      </p:pic>
    </p:spTree>
    <p:extLst>
      <p:ext uri="{BB962C8B-B14F-4D97-AF65-F5344CB8AC3E}">
        <p14:creationId xmlns:p14="http://schemas.microsoft.com/office/powerpoint/2010/main" val="136727801"/>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hyperlink" Target="http://blender.stackexchange.com/questions/24493/is-it-possible-to-make-visible-spotlight-lightrays" TargetMode="External"/><Relationship Id="rId2" Type="http://schemas.openxmlformats.org/officeDocument/2006/relationships/image" Target="../media/image5.jp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6.2"/><Relationship Id="rId2" Type="http://schemas.openxmlformats.org/officeDocument/2006/relationships/notesSlide" Target="../notesSlides/notesSlide1.xml"/><Relationship Id="rId1" Type="http://schemas.openxmlformats.org/officeDocument/2006/relationships/slideLayout" Target="../slideLayouts/slideLayout5.xml"/><Relationship Id="rId4" Type="http://schemas.openxmlformats.org/officeDocument/2006/relationships/hyperlink" Target="https://www.rawpixel.com/image/459175/free-photo-image-lead-leading-achievement"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hyperlink" Target="https://researth.iars.info/index.php/curie/aim-n-scope"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5.xml"/><Relationship Id="rId4" Type="http://schemas.openxmlformats.org/officeDocument/2006/relationships/hyperlink" Target="https://blogs.ubc.ca/chendricks/tag/fink/"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30.xml"/><Relationship Id="rId1" Type="http://schemas.openxmlformats.org/officeDocument/2006/relationships/slideLayout" Target="../slideLayouts/slideLayout5.xml"/><Relationship Id="rId4" Type="http://schemas.openxmlformats.org/officeDocument/2006/relationships/hyperlink" Target="https://www.piqsels.com/en/public-domain-photo-sdezt" TargetMode="External"/></Relationships>
</file>

<file path=ppt/slides/_rels/slide35.xml.rels><?xml version="1.0" encoding="UTF-8" standalone="yes"?>
<Relationships xmlns="http://schemas.openxmlformats.org/package/2006/relationships"><Relationship Id="rId3" Type="http://schemas.openxmlformats.org/officeDocument/2006/relationships/hyperlink" Target="https://www.uwtsd.ac.uk/study/experience-and-facilities/student-support-and-wellbeing" TargetMode="External"/><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3.xml"/><Relationship Id="rId1" Type="http://schemas.openxmlformats.org/officeDocument/2006/relationships/slideLayout" Target="../slideLayouts/slideLayout5.xml"/><Relationship Id="rId4" Type="http://schemas.openxmlformats.org/officeDocument/2006/relationships/hyperlink" Target="https://www.pngall.com/hospitality-png" TargetMode="Externa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7.xml"/><Relationship Id="rId1" Type="http://schemas.openxmlformats.org/officeDocument/2006/relationships/slideLayout" Target="../slideLayouts/slideLayout5.xml"/><Relationship Id="rId4" Type="http://schemas.openxmlformats.org/officeDocument/2006/relationships/hyperlink" Target="https://www.pngall.com/hospitality-png" TargetMode="Externa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9.xml"/><Relationship Id="rId1" Type="http://schemas.openxmlformats.org/officeDocument/2006/relationships/slideLayout" Target="../slideLayouts/slideLayout5.xml"/><Relationship Id="rId4" Type="http://schemas.openxmlformats.org/officeDocument/2006/relationships/hyperlink" Target="https://www.pngall.com/hospitality-png" TargetMode="External"/></Relationships>
</file>

<file path=ppt/slides/_rels/slide4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40.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1.xml"/><Relationship Id="rId1" Type="http://schemas.openxmlformats.org/officeDocument/2006/relationships/slideLayout" Target="../slideLayouts/slideLayout5.xml"/><Relationship Id="rId4" Type="http://schemas.openxmlformats.org/officeDocument/2006/relationships/hyperlink" Target="https://www.pngall.com/hospitality-png" TargetMode="External"/></Relationships>
</file>

<file path=ppt/slides/_rels/slide4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2.xml"/><Relationship Id="rId1" Type="http://schemas.openxmlformats.org/officeDocument/2006/relationships/slideLayout" Target="../slideLayouts/slideLayout5.xml"/><Relationship Id="rId4" Type="http://schemas.openxmlformats.org/officeDocument/2006/relationships/hyperlink" Target="https://india4mice.com/" TargetMode="External"/></Relationships>
</file>

<file path=ppt/slides/_rels/slide47.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43.xml"/><Relationship Id="rId1" Type="http://schemas.openxmlformats.org/officeDocument/2006/relationships/slideLayout" Target="../slideLayouts/slideLayout5.xml"/><Relationship Id="rId4" Type="http://schemas.openxmlformats.org/officeDocument/2006/relationships/hyperlink" Target="https://insight.knowledgeworkx.com/articles/global-intelligence/509/essential-ingredients-to-navigate-current-global-trends" TargetMode="External"/></Relationships>
</file>

<file path=ppt/slides/_rels/slide4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4.xml"/><Relationship Id="rId1" Type="http://schemas.openxmlformats.org/officeDocument/2006/relationships/slideLayout" Target="../slideLayouts/slideLayout5.xml"/><Relationship Id="rId4" Type="http://schemas.openxmlformats.org/officeDocument/2006/relationships/hyperlink" Target="https://liderazgo.space/stakeholders/" TargetMode="External"/></Relationships>
</file>

<file path=ppt/slides/_rels/slide4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45.xml"/><Relationship Id="rId1" Type="http://schemas.openxmlformats.org/officeDocument/2006/relationships/slideLayout" Target="../slideLayouts/slideLayout5.xml"/><Relationship Id="rId4" Type="http://schemas.openxmlformats.org/officeDocument/2006/relationships/hyperlink" Target="https://www.diebestenderstadt.de/fulda/beste-eventmanagement-unternehmen-in-fulda" TargetMode="External"/></Relationships>
</file>

<file path=ppt/slides/_rels/slide50.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46.xml"/><Relationship Id="rId1" Type="http://schemas.openxmlformats.org/officeDocument/2006/relationships/slideLayout" Target="../slideLayouts/slideLayout5.xml"/><Relationship Id="rId4" Type="http://schemas.openxmlformats.org/officeDocument/2006/relationships/hyperlink" Target="https://www.tradeshowinsights.com/2013/12/face-to-face-meeting-travel-trends/" TargetMode="External"/></Relationships>
</file>

<file path=ppt/slides/_rels/slide51.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47.xml"/><Relationship Id="rId1" Type="http://schemas.openxmlformats.org/officeDocument/2006/relationships/slideLayout" Target="../slideLayouts/slideLayout5.xml"/><Relationship Id="rId4" Type="http://schemas.openxmlformats.org/officeDocument/2006/relationships/hyperlink" Target="https://publicdomainpictures.net/en/view-image.php?image=267316&amp;picture=rock-ball-struggle" TargetMode="External"/></Relationships>
</file>

<file path=ppt/slides/_rels/slide5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8.xml"/><Relationship Id="rId1" Type="http://schemas.openxmlformats.org/officeDocument/2006/relationships/slideLayout" Target="../slideLayouts/slideLayout5.xml"/><Relationship Id="rId4" Type="http://schemas.openxmlformats.org/officeDocument/2006/relationships/hyperlink" Target="https://www.pngall.com/hospitality-png" TargetMode="External"/></Relationships>
</file>

<file path=ppt/slides/_rels/slide53.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notesSlide" Target="../notesSlides/notesSlide49.xml"/><Relationship Id="rId1" Type="http://schemas.openxmlformats.org/officeDocument/2006/relationships/slideLayout" Target="../slideLayouts/slideLayout5.xml"/><Relationship Id="rId4" Type="http://schemas.openxmlformats.org/officeDocument/2006/relationships/hyperlink" Target="https://svgsilh.com/3f51b5/image/1296377.html" TargetMode="Externa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0.xml"/><Relationship Id="rId1" Type="http://schemas.openxmlformats.org/officeDocument/2006/relationships/slideLayout" Target="../slideLayouts/slideLayout5.xml"/><Relationship Id="rId4" Type="http://schemas.openxmlformats.org/officeDocument/2006/relationships/hyperlink" Target="https://www.pngall.com/hospitality-png" TargetMode="External"/></Relationships>
</file>

<file path=ppt/slides/_rels/slide56.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51.xml"/><Relationship Id="rId1" Type="http://schemas.openxmlformats.org/officeDocument/2006/relationships/slideLayout" Target="../slideLayouts/slideLayout5.xml"/><Relationship Id="rId4" Type="http://schemas.openxmlformats.org/officeDocument/2006/relationships/hyperlink" Target="https://www.pxfuel.com/en/free-photo-quaez"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4275C2A-1D8C-ABFD-CBA2-EC2FDDC2D700}"/>
              </a:ext>
            </a:extLst>
          </p:cNvPr>
          <p:cNvSpPr txBox="1"/>
          <p:nvPr/>
        </p:nvSpPr>
        <p:spPr>
          <a:xfrm>
            <a:off x="3583341" y="712334"/>
            <a:ext cx="7984882" cy="3554819"/>
          </a:xfrm>
          <a:prstGeom prst="rect">
            <a:avLst/>
          </a:prstGeom>
          <a:noFill/>
        </p:spPr>
        <p:txBody>
          <a:bodyPr wrap="square" rtlCol="0">
            <a:spAutoFit/>
          </a:bodyPr>
          <a:lstStyle/>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International Meetings Management</a:t>
            </a:r>
          </a:p>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Hospitality &amp; Hotel Management</a:t>
            </a:r>
          </a:p>
          <a:p>
            <a:pPr marL="0" marR="0" lvl="0" indent="0" algn="l" defTabSz="370332" rtl="0" eaLnBrk="1" fontAlgn="auto" latinLnBrk="0" hangingPunct="1">
              <a:lnSpc>
                <a:spcPct val="150000"/>
              </a:lnSpc>
              <a:spcBef>
                <a:spcPts val="0"/>
              </a:spcBef>
              <a:spcAft>
                <a:spcPts val="6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[BMIH6010/D]</a:t>
            </a:r>
          </a:p>
          <a:p>
            <a:pPr marL="0" marR="0" lvl="0" indent="0" algn="l" defTabSz="457200" rtl="0" eaLnBrk="1" fontAlgn="auto" latinLnBrk="0" hangingPunct="1">
              <a:lnSpc>
                <a:spcPct val="100000"/>
              </a:lnSpc>
              <a:spcBef>
                <a:spcPts val="0"/>
              </a:spcBef>
              <a:spcAft>
                <a:spcPts val="600"/>
              </a:spcAft>
              <a:buClrTx/>
              <a:buSzTx/>
              <a:buFontTx/>
              <a:buNone/>
              <a:tabLst/>
              <a:defRPr/>
            </a:pPr>
            <a:endParaRPr kumimoji="0" lang="en-GB" sz="3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99042483-E171-D46B-184F-10986136BEF0}"/>
              </a:ext>
            </a:extLst>
          </p:cNvPr>
          <p:cNvSpPr txBox="1"/>
          <p:nvPr/>
        </p:nvSpPr>
        <p:spPr>
          <a:xfrm>
            <a:off x="3583341" y="3923275"/>
            <a:ext cx="7750966" cy="1323439"/>
          </a:xfrm>
          <a:prstGeom prst="rect">
            <a:avLst/>
          </a:prstGeom>
          <a:noFill/>
        </p:spPr>
        <p:txBody>
          <a:bodyPr wrap="square" rtlCol="0">
            <a:spAutoFit/>
          </a:bodyPr>
          <a:lstStyle/>
          <a:p>
            <a:pPr marL="0" marR="0" lvl="0" indent="0" algn="l" defTabSz="370332" rtl="0" eaLnBrk="1" fontAlgn="auto" latinLnBrk="0" hangingPunct="1">
              <a:lnSpc>
                <a:spcPct val="100000"/>
              </a:lnSpc>
              <a:spcBef>
                <a:spcPts val="0"/>
              </a:spcBef>
              <a:spcAft>
                <a:spcPts val="600"/>
              </a:spcAft>
              <a:buClrTx/>
              <a:buSzTx/>
              <a:buFontTx/>
              <a:buNone/>
              <a:tabLst/>
              <a:defRPr/>
            </a:pPr>
            <a:r>
              <a:rPr kumimoji="0" lang="en-GB" sz="4000" b="0" i="0" u="none" strike="noStrike" kern="1200" cap="none" spc="0" normalizeH="0" baseline="0" noProof="0" dirty="0">
                <a:ln>
                  <a:noFill/>
                </a:ln>
                <a:solidFill>
                  <a:prstClr val="white"/>
                </a:solidFill>
                <a:effectLst/>
                <a:uLnTx/>
                <a:uFillTx/>
                <a:latin typeface="Raleway" pitchFamily="2" charset="0"/>
                <a:ea typeface="+mn-ea"/>
                <a:cs typeface="+mn-cs"/>
              </a:rPr>
              <a:t>Week 1 – Welcome to the module</a:t>
            </a:r>
          </a:p>
        </p:txBody>
      </p:sp>
    </p:spTree>
    <p:extLst>
      <p:ext uri="{BB962C8B-B14F-4D97-AF65-F5344CB8AC3E}">
        <p14:creationId xmlns:p14="http://schemas.microsoft.com/office/powerpoint/2010/main" val="13706002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C07351F-A7F4-02CD-7131-EC911641390A}"/>
              </a:ext>
            </a:extLst>
          </p:cNvPr>
          <p:cNvSpPr txBox="1"/>
          <p:nvPr/>
        </p:nvSpPr>
        <p:spPr>
          <a:xfrm>
            <a:off x="2945233" y="223199"/>
            <a:ext cx="6301533"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Today’s objectives</a:t>
            </a:r>
          </a:p>
        </p:txBody>
      </p:sp>
      <p:sp>
        <p:nvSpPr>
          <p:cNvPr id="4" name="TextBox 3">
            <a:extLst>
              <a:ext uri="{FF2B5EF4-FFF2-40B4-BE49-F238E27FC236}">
                <a16:creationId xmlns:a16="http://schemas.microsoft.com/office/drawing/2014/main" id="{A2F66A39-41C6-E830-EDC9-72C83913FAA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BFBD3389-FD69-41D9-29BC-6E46EEFE5F1A}"/>
              </a:ext>
            </a:extLst>
          </p:cNvPr>
          <p:cNvSpPr txBox="1"/>
          <p:nvPr/>
        </p:nvSpPr>
        <p:spPr>
          <a:xfrm>
            <a:off x="1050590" y="1401711"/>
            <a:ext cx="10090818" cy="4770537"/>
          </a:xfrm>
          <a:prstGeom prst="rect">
            <a:avLst/>
          </a:prstGeom>
          <a:noFill/>
        </p:spPr>
        <p:txBody>
          <a:bodyPr wrap="square" rtlCol="0">
            <a:spAutoFit/>
          </a:bodyPr>
          <a:lstStyle/>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US" altLang="zh-MO" sz="2800" b="0" i="0" u="none" strike="noStrike" kern="1200" cap="none" spc="0" normalizeH="0" baseline="0" noProof="0" dirty="0">
                <a:ln>
                  <a:noFill/>
                </a:ln>
                <a:solidFill>
                  <a:prstClr val="black"/>
                </a:solidFill>
                <a:effectLst/>
                <a:uLnTx/>
                <a:uFillTx/>
                <a:latin typeface="Raleway" pitchFamily="2" charset="0"/>
                <a:ea typeface="新細明體" panose="02020500000000000000" pitchFamily="18" charset="-120"/>
                <a:cs typeface="+mn-cs"/>
              </a:rPr>
              <a:t>Introductions</a:t>
            </a:r>
          </a:p>
          <a:p>
            <a:pPr marR="0" lvl="0" algn="l" defTabSz="914400" rtl="0" eaLnBrk="1" fontAlgn="auto" latinLnBrk="0" hangingPunct="1">
              <a:lnSpc>
                <a:spcPct val="100000"/>
              </a:lnSpc>
              <a:spcBef>
                <a:spcPts val="0"/>
              </a:spcBef>
              <a:spcAft>
                <a:spcPts val="0"/>
              </a:spcAft>
              <a:buClrTx/>
              <a:buSzTx/>
              <a:tabLst/>
              <a:defRPr/>
            </a:pPr>
            <a:endParaRPr kumimoji="0" lang="en-US" altLang="zh-MO" sz="2800" b="0" i="0" u="none" strike="noStrike" kern="1200" cap="none" spc="0" normalizeH="0" baseline="0" noProof="0" dirty="0">
              <a:ln>
                <a:noFill/>
              </a:ln>
              <a:solidFill>
                <a:prstClr val="black"/>
              </a:solidFill>
              <a:effectLst/>
              <a:uLnTx/>
              <a:uFillTx/>
              <a:latin typeface="Raleway" pitchFamily="2" charset="0"/>
              <a:ea typeface="新細明體" panose="02020500000000000000" pitchFamily="18" charset="-120"/>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zh-MO" sz="2800" dirty="0">
                <a:solidFill>
                  <a:prstClr val="black"/>
                </a:solidFill>
                <a:latin typeface="Raleway" pitchFamily="2" charset="0"/>
                <a:ea typeface="新細明體" panose="02020500000000000000" pitchFamily="18" charset="-120"/>
              </a:rPr>
              <a:t>Module Overview &amp; content to be covered</a:t>
            </a:r>
          </a:p>
          <a:p>
            <a:pPr marR="0" lvl="0" algn="l" defTabSz="914400" rtl="0" eaLnBrk="1" fontAlgn="auto" latinLnBrk="0" hangingPunct="1">
              <a:lnSpc>
                <a:spcPct val="100000"/>
              </a:lnSpc>
              <a:spcBef>
                <a:spcPts val="0"/>
              </a:spcBef>
              <a:spcAft>
                <a:spcPts val="0"/>
              </a:spcAft>
              <a:buClrTx/>
              <a:buSzTx/>
              <a:tabLst/>
              <a:defRPr/>
            </a:pPr>
            <a:endParaRPr kumimoji="0" lang="en-US" altLang="zh-MO" sz="2800" b="0" i="0" u="none" strike="noStrike" kern="1200" cap="none" spc="0" normalizeH="0" baseline="0" noProof="0" dirty="0">
              <a:ln>
                <a:noFill/>
              </a:ln>
              <a:solidFill>
                <a:prstClr val="black"/>
              </a:solidFill>
              <a:effectLst/>
              <a:uLnTx/>
              <a:uFillTx/>
              <a:latin typeface="Raleway" pitchFamily="2" charset="0"/>
              <a:ea typeface="新細明體" panose="02020500000000000000" pitchFamily="18" charset="-120"/>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Raleway" pitchFamily="2" charset="0"/>
                <a:ea typeface="ＭＳ Ｐゴシック" charset="0"/>
                <a:cs typeface="+mn-cs"/>
              </a:rPr>
              <a:t>Module Handbook &amp; Assessments</a:t>
            </a:r>
          </a:p>
          <a:p>
            <a:pPr marR="0" lvl="0" algn="l" defTabSz="914400" rtl="0" eaLnBrk="1" fontAlgn="auto" latinLnBrk="0" hangingPunct="1">
              <a:lnSpc>
                <a:spcPct val="100000"/>
              </a:lnSpc>
              <a:spcBef>
                <a:spcPts val="0"/>
              </a:spcBef>
              <a:spcAft>
                <a:spcPts val="0"/>
              </a:spcAft>
              <a:buClrTx/>
              <a:buSzTx/>
              <a:tabLst/>
              <a:defRPr/>
            </a:pPr>
            <a:endParaRPr kumimoji="0" lang="en-GB" sz="2800" b="0" i="0" u="none" strike="noStrike" kern="1200" cap="none" spc="0" normalizeH="0" baseline="0" noProof="0" dirty="0">
              <a:ln>
                <a:noFill/>
              </a:ln>
              <a:solidFill>
                <a:prstClr val="black"/>
              </a:solidFill>
              <a:effectLst/>
              <a:uLnTx/>
              <a:uFillTx/>
              <a:latin typeface="Raleway" pitchFamily="2" charset="0"/>
              <a:ea typeface="ＭＳ Ｐゴシック" charset="0"/>
              <a:cs typeface="+mn-cs"/>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800" dirty="0">
                <a:solidFill>
                  <a:prstClr val="black"/>
                </a:solidFill>
                <a:latin typeface="Raleway" pitchFamily="2" charset="0"/>
                <a:ea typeface="ＭＳ Ｐゴシック" charset="0"/>
              </a:rPr>
              <a:t>Introduction of key terms</a:t>
            </a:r>
          </a:p>
          <a:p>
            <a:pPr marR="0" lvl="0" algn="l" defTabSz="914400" rtl="0" eaLnBrk="1" fontAlgn="auto" latinLnBrk="0" hangingPunct="1">
              <a:lnSpc>
                <a:spcPct val="100000"/>
              </a:lnSpc>
              <a:spcBef>
                <a:spcPts val="0"/>
              </a:spcBef>
              <a:spcAft>
                <a:spcPts val="0"/>
              </a:spcAft>
              <a:buClrTx/>
              <a:buSzTx/>
              <a:tabLst/>
              <a:defRPr/>
            </a:pPr>
            <a:endParaRPr lang="en-GB" sz="2800" dirty="0">
              <a:solidFill>
                <a:prstClr val="black"/>
              </a:solidFill>
              <a:latin typeface="Raleway" pitchFamily="2" charset="0"/>
              <a:ea typeface="ＭＳ Ｐゴシック" charset="0"/>
            </a:endParaRP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800" b="0" i="0" u="none" strike="noStrike" kern="1200" cap="none" spc="0" normalizeH="0" baseline="0" noProof="0" dirty="0">
                <a:ln>
                  <a:noFill/>
                </a:ln>
                <a:solidFill>
                  <a:prstClr val="black"/>
                </a:solidFill>
                <a:effectLst/>
                <a:uLnTx/>
                <a:uFillTx/>
                <a:latin typeface="Raleway" pitchFamily="2" charset="0"/>
                <a:ea typeface="ＭＳ Ｐゴシック" charset="0"/>
                <a:cs typeface="+mn-cs"/>
              </a:rPr>
              <a:t>Overview of the MICE industry, key stakeholders &amp; the </a:t>
            </a:r>
            <a:r>
              <a:rPr kumimoji="0" lang="en-GB" sz="2800" b="0" i="0" u="none" strike="noStrike" kern="1200" cap="none" spc="0" normalizeH="0" baseline="0" noProof="0" dirty="0" err="1">
                <a:ln>
                  <a:noFill/>
                </a:ln>
                <a:solidFill>
                  <a:prstClr val="black"/>
                </a:solidFill>
                <a:effectLst/>
                <a:uLnTx/>
                <a:uFillTx/>
                <a:latin typeface="Raleway" pitchFamily="2" charset="0"/>
                <a:ea typeface="ＭＳ Ｐゴシック" charset="0"/>
                <a:cs typeface="+mn-cs"/>
              </a:rPr>
              <a:t>rol</a:t>
            </a:r>
            <a:r>
              <a:rPr lang="en-GB" sz="2800" dirty="0">
                <a:solidFill>
                  <a:prstClr val="black"/>
                </a:solidFill>
                <a:latin typeface="Raleway" pitchFamily="2" charset="0"/>
                <a:ea typeface="ＭＳ Ｐゴシック" charset="0"/>
              </a:rPr>
              <a:t>e of hotels &amp; resorts</a:t>
            </a:r>
            <a:endParaRPr kumimoji="0" lang="en-GB" sz="2800" b="0" i="0" u="none" strike="noStrike" kern="1200" cap="none" spc="0" normalizeH="0" baseline="0" noProof="0" dirty="0">
              <a:ln>
                <a:noFill/>
              </a:ln>
              <a:solidFill>
                <a:prstClr val="black"/>
              </a:solidFill>
              <a:effectLst/>
              <a:uLnTx/>
              <a:uFillTx/>
              <a:latin typeface="Raleway" pitchFamily="2"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571646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4C3C5F-5E22-7360-C5FD-FF6CC2A9A05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F59B1C7-E3EB-4261-7090-11B03EA27E98}"/>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AE674A27-7140-F99C-83AA-11CBCDC0D4D0}"/>
              </a:ext>
            </a:extLst>
          </p:cNvPr>
          <p:cNvSpPr txBox="1"/>
          <p:nvPr/>
        </p:nvSpPr>
        <p:spPr>
          <a:xfrm>
            <a:off x="1125092" y="2598002"/>
            <a:ext cx="3238982"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black"/>
                </a:solidFill>
                <a:effectLst/>
                <a:uLnTx/>
                <a:uFillTx/>
                <a:latin typeface="Raleway" pitchFamily="2" charset="0"/>
              </a:rPr>
              <a:t>Who am I?</a:t>
            </a:r>
          </a:p>
        </p:txBody>
      </p:sp>
      <p:pic>
        <p:nvPicPr>
          <p:cNvPr id="3" name="Picture 2" descr="A person smiling at the camera&#10;&#10;AI-generated content may be incorrect.">
            <a:extLst>
              <a:ext uri="{FF2B5EF4-FFF2-40B4-BE49-F238E27FC236}">
                <a16:creationId xmlns:a16="http://schemas.microsoft.com/office/drawing/2014/main" id="{A0FB9903-C72E-48F9-E1DD-B5B3778CA9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40327" y="1861832"/>
            <a:ext cx="4885173" cy="3134335"/>
          </a:xfrm>
          <a:prstGeom prst="rect">
            <a:avLst/>
          </a:prstGeom>
        </p:spPr>
      </p:pic>
    </p:spTree>
    <p:extLst>
      <p:ext uri="{BB962C8B-B14F-4D97-AF65-F5344CB8AC3E}">
        <p14:creationId xmlns:p14="http://schemas.microsoft.com/office/powerpoint/2010/main" val="13288635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FBDA6C-DA9E-1321-7EF3-525527510EA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6B73986-0CBC-EEA3-7BC3-3D547168919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DFB6E2A4-FB53-292D-5673-287C4C33376D}"/>
              </a:ext>
            </a:extLst>
          </p:cNvPr>
          <p:cNvSpPr txBox="1"/>
          <p:nvPr/>
        </p:nvSpPr>
        <p:spPr>
          <a:xfrm>
            <a:off x="923073" y="2598003"/>
            <a:ext cx="4191187"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0" i="0" u="none" strike="noStrike" kern="1200" cap="none" spc="0" normalizeH="0" baseline="0" noProof="0" dirty="0">
                <a:ln>
                  <a:noFill/>
                </a:ln>
                <a:solidFill>
                  <a:prstClr val="black"/>
                </a:solidFill>
                <a:effectLst/>
                <a:uLnTx/>
                <a:uFillTx/>
                <a:latin typeface="Raleway" pitchFamily="2" charset="0"/>
              </a:rPr>
              <a:t>Who are you?</a:t>
            </a:r>
          </a:p>
        </p:txBody>
      </p:sp>
      <p:pic>
        <p:nvPicPr>
          <p:cNvPr id="5" name="Picture 4">
            <a:extLst>
              <a:ext uri="{FF2B5EF4-FFF2-40B4-BE49-F238E27FC236}">
                <a16:creationId xmlns:a16="http://schemas.microsoft.com/office/drawing/2014/main" id="{E964B389-B9BE-7D15-2B84-8D20990865E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07185" y="1729120"/>
            <a:ext cx="4533013" cy="3399760"/>
          </a:xfrm>
          <a:prstGeom prst="rect">
            <a:avLst/>
          </a:prstGeom>
        </p:spPr>
      </p:pic>
    </p:spTree>
    <p:extLst>
      <p:ext uri="{BB962C8B-B14F-4D97-AF65-F5344CB8AC3E}">
        <p14:creationId xmlns:p14="http://schemas.microsoft.com/office/powerpoint/2010/main" val="6606285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824C6E6-F08A-ADD1-AE7B-0EF81B7B6E6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05CDC90-4C3E-4172-0D24-44BDA2730518}"/>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B7E046E1-55DF-DA89-B698-572ED858E1BB}"/>
              </a:ext>
            </a:extLst>
          </p:cNvPr>
          <p:cNvSpPr txBox="1"/>
          <p:nvPr/>
        </p:nvSpPr>
        <p:spPr>
          <a:xfrm>
            <a:off x="384357" y="2228671"/>
            <a:ext cx="5711643" cy="1200329"/>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7200" b="0" i="0" u="none" strike="noStrike" kern="1200" cap="none" spc="0" normalizeH="0" baseline="0" noProof="0" dirty="0">
                <a:ln>
                  <a:noFill/>
                </a:ln>
                <a:solidFill>
                  <a:prstClr val="black"/>
                </a:solidFill>
                <a:effectLst/>
                <a:uLnTx/>
                <a:uFillTx/>
                <a:latin typeface="Raleway" pitchFamily="2" charset="0"/>
              </a:rPr>
              <a:t>Pick a side</a:t>
            </a:r>
          </a:p>
        </p:txBody>
      </p:sp>
      <p:pic>
        <p:nvPicPr>
          <p:cNvPr id="3" name="Picture 2">
            <a:extLst>
              <a:ext uri="{FF2B5EF4-FFF2-40B4-BE49-F238E27FC236}">
                <a16:creationId xmlns:a16="http://schemas.microsoft.com/office/drawing/2014/main" id="{33A9DE74-AEC0-1931-9D1A-8DEB9CFDD11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943600" y="1506288"/>
            <a:ext cx="5454501" cy="3845423"/>
          </a:xfrm>
          <a:prstGeom prst="rect">
            <a:avLst/>
          </a:prstGeom>
        </p:spPr>
      </p:pic>
    </p:spTree>
    <p:extLst>
      <p:ext uri="{BB962C8B-B14F-4D97-AF65-F5344CB8AC3E}">
        <p14:creationId xmlns:p14="http://schemas.microsoft.com/office/powerpoint/2010/main" val="24487624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DB24E8-CFBA-6157-4444-723FC672D49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A4BE28E-B988-6AF8-DAC1-F84DC506D8B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166DC3B7-3C28-7CB8-C411-D8D2E6491AD5}"/>
              </a:ext>
            </a:extLst>
          </p:cNvPr>
          <p:cNvSpPr txBox="1"/>
          <p:nvPr/>
        </p:nvSpPr>
        <p:spPr>
          <a:xfrm>
            <a:off x="6902528" y="270123"/>
            <a:ext cx="4677583" cy="1015663"/>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0" b="1" i="0" u="none" strike="noStrike" kern="1200" cap="none" spc="0" normalizeH="0" baseline="0" noProof="0" dirty="0">
                <a:ln>
                  <a:noFill/>
                </a:ln>
                <a:solidFill>
                  <a:prstClr val="black"/>
                </a:solidFill>
                <a:effectLst/>
                <a:uLnTx/>
                <a:uFillTx/>
                <a:latin typeface="Raleway" pitchFamily="2" charset="0"/>
              </a:rPr>
              <a:t>Module Aim</a:t>
            </a:r>
          </a:p>
        </p:txBody>
      </p:sp>
      <p:pic>
        <p:nvPicPr>
          <p:cNvPr id="8" name="Picture 7">
            <a:extLst>
              <a:ext uri="{FF2B5EF4-FFF2-40B4-BE49-F238E27FC236}">
                <a16:creationId xmlns:a16="http://schemas.microsoft.com/office/drawing/2014/main" id="{3FC9DEE8-53E1-E499-C4AE-CD82D404D2B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89750" y="1745181"/>
            <a:ext cx="5193466" cy="3367638"/>
          </a:xfrm>
          <a:prstGeom prst="rect">
            <a:avLst/>
          </a:prstGeom>
        </p:spPr>
      </p:pic>
      <p:sp>
        <p:nvSpPr>
          <p:cNvPr id="10" name="TextBox 9">
            <a:extLst>
              <a:ext uri="{FF2B5EF4-FFF2-40B4-BE49-F238E27FC236}">
                <a16:creationId xmlns:a16="http://schemas.microsoft.com/office/drawing/2014/main" id="{923C8526-9FB4-A67D-5019-F7B62678E1A4}"/>
              </a:ext>
            </a:extLst>
          </p:cNvPr>
          <p:cNvSpPr txBox="1"/>
          <p:nvPr/>
        </p:nvSpPr>
        <p:spPr>
          <a:xfrm>
            <a:off x="102573" y="270123"/>
            <a:ext cx="6799955" cy="5693866"/>
          </a:xfrm>
          <a:prstGeom prst="rect">
            <a:avLst/>
          </a:prstGeom>
          <a:noFill/>
        </p:spPr>
        <p:txBody>
          <a:bodyPr wrap="square" rtlCol="0">
            <a:spAutoFit/>
          </a:bodyPr>
          <a:lstStyle/>
          <a:p>
            <a:r>
              <a:rPr lang="en-GB" sz="2800" dirty="0">
                <a:latin typeface="Raleway" pitchFamily="2" charset="0"/>
              </a:rPr>
              <a:t>To develop critical perspectives on policy and planning for international events, conferences, convention centres and major international exhibitions. The module examines the nature and purpose of strategic and operational decision making within an international events context, with a particular focus on the concept of the feasibility study. Students will scrutinise the key trends and forces affecting international events management practice.</a:t>
            </a:r>
          </a:p>
        </p:txBody>
      </p:sp>
    </p:spTree>
    <p:extLst>
      <p:ext uri="{BB962C8B-B14F-4D97-AF65-F5344CB8AC3E}">
        <p14:creationId xmlns:p14="http://schemas.microsoft.com/office/powerpoint/2010/main" val="3280841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5D5981-A84C-F1D7-1D4E-97BE60F41B0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3977CD2-6D19-FB2A-B185-167C402B5C6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73E8EEBC-60D8-F5E0-1A1B-455C92AC3936}"/>
              </a:ext>
            </a:extLst>
          </p:cNvPr>
          <p:cNvSpPr txBox="1"/>
          <p:nvPr/>
        </p:nvSpPr>
        <p:spPr>
          <a:xfrm>
            <a:off x="389860" y="57443"/>
            <a:ext cx="11802140" cy="110799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600" b="1" i="0" u="none" strike="noStrike" kern="1200" cap="none" spc="0" normalizeH="0" baseline="0" noProof="0" dirty="0">
                <a:ln>
                  <a:noFill/>
                </a:ln>
                <a:solidFill>
                  <a:prstClr val="black"/>
                </a:solidFill>
                <a:effectLst/>
                <a:uLnTx/>
                <a:uFillTx/>
                <a:latin typeface="Raleway" pitchFamily="2" charset="0"/>
              </a:rPr>
              <a:t>Module </a:t>
            </a:r>
            <a:r>
              <a:rPr lang="en-GB" sz="6600" b="1" dirty="0">
                <a:solidFill>
                  <a:prstClr val="black"/>
                </a:solidFill>
                <a:latin typeface="Raleway" pitchFamily="2" charset="0"/>
              </a:rPr>
              <a:t>Learning Outcomes</a:t>
            </a:r>
            <a:endParaRPr kumimoji="0" lang="en-GB" sz="6600" b="1" i="0" u="none" strike="noStrike" kern="1200" cap="none" spc="0" normalizeH="0" baseline="0" noProof="0" dirty="0">
              <a:ln>
                <a:noFill/>
              </a:ln>
              <a:solidFill>
                <a:prstClr val="black"/>
              </a:solidFill>
              <a:effectLst/>
              <a:uLnTx/>
              <a:uFillTx/>
              <a:latin typeface="Raleway" pitchFamily="2" charset="0"/>
            </a:endParaRPr>
          </a:p>
        </p:txBody>
      </p:sp>
      <p:sp>
        <p:nvSpPr>
          <p:cNvPr id="10" name="TextBox 9">
            <a:extLst>
              <a:ext uri="{FF2B5EF4-FFF2-40B4-BE49-F238E27FC236}">
                <a16:creationId xmlns:a16="http://schemas.microsoft.com/office/drawing/2014/main" id="{F3AFD32D-F4DF-07EF-DD66-D668460BC8EA}"/>
              </a:ext>
            </a:extLst>
          </p:cNvPr>
          <p:cNvSpPr txBox="1"/>
          <p:nvPr/>
        </p:nvSpPr>
        <p:spPr>
          <a:xfrm>
            <a:off x="180884" y="1165439"/>
            <a:ext cx="7671981" cy="4832092"/>
          </a:xfrm>
          <a:prstGeom prst="rect">
            <a:avLst/>
          </a:prstGeom>
          <a:noFill/>
        </p:spPr>
        <p:txBody>
          <a:bodyPr wrap="square" rtlCol="0">
            <a:spAutoFit/>
          </a:bodyPr>
          <a:lstStyle/>
          <a:p>
            <a:pPr marL="457200" indent="-457200">
              <a:buFont typeface="Wingdings" panose="05000000000000000000" pitchFamily="2" charset="2"/>
              <a:buChar char="ü"/>
            </a:pPr>
            <a:r>
              <a:rPr lang="en-GB" sz="2800" dirty="0">
                <a:latin typeface="Raleway" pitchFamily="2" charset="0"/>
              </a:rPr>
              <a:t>Demonstrate systematic understanding, including acquisition of coherent and detailed knowledge of the international meetings and events environment to critically appraise policy and plans for large scale events projects and facilities;</a:t>
            </a:r>
          </a:p>
          <a:p>
            <a:endParaRPr lang="en-GB" sz="2800" dirty="0">
              <a:latin typeface="Raleway" pitchFamily="2" charset="0"/>
            </a:endParaRPr>
          </a:p>
          <a:p>
            <a:pPr marL="457200" indent="-457200">
              <a:buFont typeface="Wingdings" panose="05000000000000000000" pitchFamily="2" charset="2"/>
              <a:buChar char="ü"/>
            </a:pPr>
            <a:r>
              <a:rPr lang="en-GB" sz="2800" dirty="0">
                <a:latin typeface="Raleway" pitchFamily="2" charset="0"/>
              </a:rPr>
              <a:t>Apply the concept of the event/venue feasibility study to critically evaluate financial and operational capability of destinations and decision-makers.</a:t>
            </a:r>
          </a:p>
        </p:txBody>
      </p:sp>
      <p:pic>
        <p:nvPicPr>
          <p:cNvPr id="3" name="Picture 2">
            <a:extLst>
              <a:ext uri="{FF2B5EF4-FFF2-40B4-BE49-F238E27FC236}">
                <a16:creationId xmlns:a16="http://schemas.microsoft.com/office/drawing/2014/main" id="{538F6928-BDEA-4DC7-8246-C034815F8EB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130521" y="1769095"/>
            <a:ext cx="3624779" cy="3624779"/>
          </a:xfrm>
          <a:prstGeom prst="rect">
            <a:avLst/>
          </a:prstGeom>
        </p:spPr>
      </p:pic>
    </p:spTree>
    <p:extLst>
      <p:ext uri="{BB962C8B-B14F-4D97-AF65-F5344CB8AC3E}">
        <p14:creationId xmlns:p14="http://schemas.microsoft.com/office/powerpoint/2010/main" val="38650720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AC84079-8CB7-A400-F0BF-751B54805E5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2B0D8C0-CE80-8886-09AD-730F99CE7C3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2D0BDCB9-8BE2-ECC5-54D5-7FAF4C40ACC9}"/>
              </a:ext>
            </a:extLst>
          </p:cNvPr>
          <p:cNvSpPr txBox="1"/>
          <p:nvPr/>
        </p:nvSpPr>
        <p:spPr>
          <a:xfrm>
            <a:off x="449764" y="225431"/>
            <a:ext cx="1152514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Module Assignments &amp; Deadlines</a:t>
            </a:r>
          </a:p>
        </p:txBody>
      </p:sp>
      <p:sp>
        <p:nvSpPr>
          <p:cNvPr id="10" name="TextBox 9">
            <a:extLst>
              <a:ext uri="{FF2B5EF4-FFF2-40B4-BE49-F238E27FC236}">
                <a16:creationId xmlns:a16="http://schemas.microsoft.com/office/drawing/2014/main" id="{7D1709EB-B510-3AD3-818B-1540A1707FB2}"/>
              </a:ext>
            </a:extLst>
          </p:cNvPr>
          <p:cNvSpPr txBox="1"/>
          <p:nvPr/>
        </p:nvSpPr>
        <p:spPr>
          <a:xfrm>
            <a:off x="94425" y="1405783"/>
            <a:ext cx="8124024" cy="4524315"/>
          </a:xfrm>
          <a:prstGeom prst="rect">
            <a:avLst/>
          </a:prstGeom>
          <a:noFill/>
        </p:spPr>
        <p:txBody>
          <a:bodyPr wrap="square" rtlCol="0">
            <a:spAutoFit/>
          </a:bodyPr>
          <a:lstStyle/>
          <a:p>
            <a:r>
              <a:rPr lang="en-GB" sz="2800" b="1" dirty="0">
                <a:latin typeface="Raleway" pitchFamily="2" charset="0"/>
              </a:rPr>
              <a:t>Assessment Component 1 Presentation – 50%</a:t>
            </a:r>
          </a:p>
          <a:p>
            <a:endParaRPr lang="en-GB" sz="2800" dirty="0">
              <a:latin typeface="Raleway" pitchFamily="2" charset="0"/>
            </a:endParaRPr>
          </a:p>
          <a:p>
            <a:pPr marL="457200" indent="-457200">
              <a:buFont typeface="Arial" panose="020B0604020202020204" pitchFamily="34" charset="0"/>
              <a:buChar char="•"/>
            </a:pPr>
            <a:r>
              <a:rPr lang="en-GB" sz="2800" dirty="0">
                <a:latin typeface="Raleway" pitchFamily="2" charset="0"/>
              </a:rPr>
              <a:t>Slides uploaded 26/11/26 by 23:59</a:t>
            </a:r>
          </a:p>
          <a:p>
            <a:endParaRPr lang="en-GB" sz="2800" dirty="0">
              <a:latin typeface="Raleway" pitchFamily="2" charset="0"/>
            </a:endParaRPr>
          </a:p>
          <a:p>
            <a:pPr marL="457200" indent="-457200">
              <a:buFont typeface="Arial" panose="020B0604020202020204" pitchFamily="34" charset="0"/>
              <a:buChar char="•"/>
            </a:pPr>
            <a:r>
              <a:rPr lang="en-GB" sz="2800" dirty="0">
                <a:latin typeface="Raleway" pitchFamily="2" charset="0"/>
              </a:rPr>
              <a:t>Live presentations w/c 30/11/26</a:t>
            </a:r>
          </a:p>
          <a:p>
            <a:endParaRPr lang="en-GB" sz="3200" dirty="0">
              <a:latin typeface="Raleway" pitchFamily="2" charset="0"/>
            </a:endParaRPr>
          </a:p>
          <a:p>
            <a:r>
              <a:rPr lang="en-GB" sz="2800" b="1" dirty="0">
                <a:latin typeface="Raleway" pitchFamily="2" charset="0"/>
              </a:rPr>
              <a:t>Assessment Component 2 Report – 50%</a:t>
            </a:r>
          </a:p>
          <a:p>
            <a:endParaRPr lang="en-GB" sz="2800" dirty="0">
              <a:latin typeface="Raleway" pitchFamily="2" charset="0"/>
            </a:endParaRPr>
          </a:p>
          <a:p>
            <a:pPr marL="457200" indent="-457200">
              <a:buFont typeface="Arial" panose="020B0604020202020204" pitchFamily="34" charset="0"/>
              <a:buChar char="•"/>
            </a:pPr>
            <a:r>
              <a:rPr lang="en-GB" sz="2800" dirty="0">
                <a:latin typeface="Raleway" pitchFamily="2" charset="0"/>
              </a:rPr>
              <a:t>07/01/2027 by 23:59</a:t>
            </a:r>
          </a:p>
          <a:p>
            <a:endParaRPr lang="en-GB" sz="3200" dirty="0">
              <a:latin typeface="Raleway" pitchFamily="2" charset="0"/>
            </a:endParaRPr>
          </a:p>
        </p:txBody>
      </p:sp>
      <p:pic>
        <p:nvPicPr>
          <p:cNvPr id="3" name="Picture 2" descr="Hands of person wearing grey sweater typing on laptop with a tablet, digital pen, and cup of coffee">
            <a:extLst>
              <a:ext uri="{FF2B5EF4-FFF2-40B4-BE49-F238E27FC236}">
                <a16:creationId xmlns:a16="http://schemas.microsoft.com/office/drawing/2014/main" id="{A8995422-93BC-9B8A-1BE5-76714BC38E9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94987" y="2253641"/>
            <a:ext cx="4790714" cy="3198576"/>
          </a:xfrm>
          <a:prstGeom prst="rect">
            <a:avLst/>
          </a:prstGeom>
        </p:spPr>
      </p:pic>
    </p:spTree>
    <p:extLst>
      <p:ext uri="{BB962C8B-B14F-4D97-AF65-F5344CB8AC3E}">
        <p14:creationId xmlns:p14="http://schemas.microsoft.com/office/powerpoint/2010/main" val="5550785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C4558D-EF01-5616-E7BE-935DD210141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4002E00-51EF-D1AC-0149-104266F377F9}"/>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3726F66A-7249-E0E2-DDEC-238F7FE3E7B6}"/>
              </a:ext>
            </a:extLst>
          </p:cNvPr>
          <p:cNvSpPr txBox="1"/>
          <p:nvPr/>
        </p:nvSpPr>
        <p:spPr>
          <a:xfrm>
            <a:off x="384357" y="189000"/>
            <a:ext cx="1142328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Assessment 1 – Presentation</a:t>
            </a:r>
          </a:p>
        </p:txBody>
      </p:sp>
      <p:sp>
        <p:nvSpPr>
          <p:cNvPr id="10" name="TextBox 9">
            <a:extLst>
              <a:ext uri="{FF2B5EF4-FFF2-40B4-BE49-F238E27FC236}">
                <a16:creationId xmlns:a16="http://schemas.microsoft.com/office/drawing/2014/main" id="{4A5D905F-BA0A-AECD-CF53-B37CAAA5A441}"/>
              </a:ext>
            </a:extLst>
          </p:cNvPr>
          <p:cNvSpPr txBox="1"/>
          <p:nvPr/>
        </p:nvSpPr>
        <p:spPr>
          <a:xfrm>
            <a:off x="384357" y="1443841"/>
            <a:ext cx="11423286" cy="4401205"/>
          </a:xfrm>
          <a:prstGeom prst="rect">
            <a:avLst/>
          </a:prstGeom>
          <a:noFill/>
        </p:spPr>
        <p:txBody>
          <a:bodyPr wrap="square" rtlCol="0">
            <a:spAutoFit/>
          </a:bodyPr>
          <a:lstStyle/>
          <a:p>
            <a:r>
              <a:rPr lang="en-GB" sz="2800" b="1" dirty="0">
                <a:latin typeface="Raleway" pitchFamily="2" charset="0"/>
              </a:rPr>
              <a:t>Scenario:</a:t>
            </a:r>
          </a:p>
          <a:p>
            <a:endParaRPr lang="en-GB" sz="2800" dirty="0">
              <a:latin typeface="Raleway" pitchFamily="2" charset="0"/>
            </a:endParaRPr>
          </a:p>
          <a:p>
            <a:r>
              <a:rPr lang="en-GB" sz="2800" dirty="0">
                <a:latin typeface="Raleway" pitchFamily="2" charset="0"/>
              </a:rPr>
              <a:t>You are the </a:t>
            </a:r>
            <a:r>
              <a:rPr lang="en-GB" sz="2800" b="1" dirty="0">
                <a:latin typeface="Raleway" pitchFamily="2" charset="0"/>
              </a:rPr>
              <a:t>Event Manager </a:t>
            </a:r>
            <a:r>
              <a:rPr lang="en-GB" sz="2800" dirty="0">
                <a:latin typeface="Raleway" pitchFamily="2" charset="0"/>
              </a:rPr>
              <a:t>of a </a:t>
            </a:r>
            <a:r>
              <a:rPr lang="en-GB" sz="2800" b="1" dirty="0">
                <a:latin typeface="Raleway" pitchFamily="2" charset="0"/>
              </a:rPr>
              <a:t>hotel of your choice. </a:t>
            </a:r>
            <a:r>
              <a:rPr lang="en-GB" sz="2800" dirty="0">
                <a:latin typeface="Raleway" pitchFamily="2" charset="0"/>
              </a:rPr>
              <a:t>Your hotel has been approached by an international organisation that is considering your venue for its annual two-day business conference covering the theme of </a:t>
            </a:r>
            <a:r>
              <a:rPr lang="en-GB" sz="2800" b="1" dirty="0">
                <a:latin typeface="Raleway" pitchFamily="2" charset="0"/>
              </a:rPr>
              <a:t>sustainability in hospitality</a:t>
            </a:r>
            <a:r>
              <a:rPr lang="en-GB" sz="2800" dirty="0">
                <a:latin typeface="Raleway" pitchFamily="2" charset="0"/>
              </a:rPr>
              <a:t>. You have been asked to present a feasibility proposal to your hotel’s senior management team. In this presentation you should demonstrate how the hotel can successfully host the conference and outline how annual hosting could be a valuable source of repeat business.</a:t>
            </a:r>
          </a:p>
        </p:txBody>
      </p:sp>
    </p:spTree>
    <p:extLst>
      <p:ext uri="{BB962C8B-B14F-4D97-AF65-F5344CB8AC3E}">
        <p14:creationId xmlns:p14="http://schemas.microsoft.com/office/powerpoint/2010/main" val="3426081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03C1C4-B6DC-21B8-D091-772C5285495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DAB41BD-2C47-6DB0-0CA0-90CCEEB04A0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19BD1872-E2B0-3E17-14A6-78CC21A05CC3}"/>
              </a:ext>
            </a:extLst>
          </p:cNvPr>
          <p:cNvSpPr txBox="1"/>
          <p:nvPr/>
        </p:nvSpPr>
        <p:spPr>
          <a:xfrm>
            <a:off x="384357" y="0"/>
            <a:ext cx="1142328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Assessment 1 – Presentation</a:t>
            </a:r>
          </a:p>
        </p:txBody>
      </p:sp>
      <p:sp>
        <p:nvSpPr>
          <p:cNvPr id="10" name="TextBox 9">
            <a:extLst>
              <a:ext uri="{FF2B5EF4-FFF2-40B4-BE49-F238E27FC236}">
                <a16:creationId xmlns:a16="http://schemas.microsoft.com/office/drawing/2014/main" id="{7CA715E3-18AC-9983-76DC-55414DB04C12}"/>
              </a:ext>
            </a:extLst>
          </p:cNvPr>
          <p:cNvSpPr txBox="1"/>
          <p:nvPr/>
        </p:nvSpPr>
        <p:spPr>
          <a:xfrm>
            <a:off x="384357" y="982176"/>
            <a:ext cx="11423286" cy="4893647"/>
          </a:xfrm>
          <a:prstGeom prst="rect">
            <a:avLst/>
          </a:prstGeom>
          <a:noFill/>
        </p:spPr>
        <p:txBody>
          <a:bodyPr wrap="square" rtlCol="0">
            <a:spAutoFit/>
          </a:bodyPr>
          <a:lstStyle/>
          <a:p>
            <a:r>
              <a:rPr lang="en-GB" sz="2400" b="1" dirty="0">
                <a:latin typeface="Raleway" pitchFamily="2" charset="0"/>
              </a:rPr>
              <a:t>Task:</a:t>
            </a:r>
          </a:p>
          <a:p>
            <a:endParaRPr lang="en-GB" sz="2400" dirty="0">
              <a:latin typeface="Raleway" pitchFamily="2" charset="0"/>
            </a:endParaRPr>
          </a:p>
          <a:p>
            <a:r>
              <a:rPr lang="en-GB" sz="2400" dirty="0">
                <a:latin typeface="Raleway" pitchFamily="2" charset="0"/>
              </a:rPr>
              <a:t>Prepare a 15-minute individual presentation (+Q&amp;A) in which you:</a:t>
            </a:r>
          </a:p>
          <a:p>
            <a:endParaRPr lang="en-GB" sz="2400" dirty="0">
              <a:latin typeface="Raleway" pitchFamily="2" charset="0"/>
            </a:endParaRPr>
          </a:p>
          <a:p>
            <a:pPr marL="457200" indent="-457200">
              <a:buFont typeface="Arial" panose="020B0604020202020204" pitchFamily="34" charset="0"/>
              <a:buChar char="•"/>
            </a:pPr>
            <a:r>
              <a:rPr lang="en-GB" sz="2400" dirty="0">
                <a:latin typeface="Raleway" pitchFamily="2" charset="0"/>
              </a:rPr>
              <a:t>Critically evaluate the feasibility of hosting this two-day conference. Ensure you justify the feasibility in sufficient depth, with clearly discussed recommendations that are evidence-based, realistic and supported by relevant academic theory and wider industry research.</a:t>
            </a:r>
          </a:p>
          <a:p>
            <a:endParaRPr lang="en-GB" sz="2400" dirty="0">
              <a:latin typeface="Raleway" pitchFamily="2" charset="0"/>
            </a:endParaRPr>
          </a:p>
          <a:p>
            <a:pPr marL="457200" indent="-457200">
              <a:buFont typeface="Arial" panose="020B0604020202020204" pitchFamily="34" charset="0"/>
              <a:buChar char="•"/>
            </a:pPr>
            <a:r>
              <a:rPr lang="en-GB" sz="2400" dirty="0">
                <a:latin typeface="Raleway" pitchFamily="2" charset="0"/>
              </a:rPr>
              <a:t>Present the strategic steps you will take to ensure its success through clear presentation of the pre-planning research you have/will undertake..</a:t>
            </a:r>
          </a:p>
          <a:p>
            <a:endParaRPr lang="en-GB" sz="2400" dirty="0">
              <a:latin typeface="Raleway" pitchFamily="2" charset="0"/>
            </a:endParaRPr>
          </a:p>
          <a:p>
            <a:pPr marL="457200" indent="-457200">
              <a:buFont typeface="Arial" panose="020B0604020202020204" pitchFamily="34" charset="0"/>
              <a:buChar char="•"/>
            </a:pPr>
            <a:r>
              <a:rPr lang="en-GB" sz="2400" dirty="0">
                <a:latin typeface="Raleway" pitchFamily="2" charset="0"/>
              </a:rPr>
              <a:t>Outline how your hotel will become the go-to venue for this annual event.</a:t>
            </a:r>
          </a:p>
        </p:txBody>
      </p:sp>
    </p:spTree>
    <p:extLst>
      <p:ext uri="{BB962C8B-B14F-4D97-AF65-F5344CB8AC3E}">
        <p14:creationId xmlns:p14="http://schemas.microsoft.com/office/powerpoint/2010/main" val="2367876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467C2E5-36D7-ED57-BBE4-31410BFB99E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D06C8F1-F922-82BB-BA43-DECECBD03C09}"/>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9396632B-406E-CC89-78AF-20A4568910EF}"/>
              </a:ext>
            </a:extLst>
          </p:cNvPr>
          <p:cNvSpPr txBox="1"/>
          <p:nvPr/>
        </p:nvSpPr>
        <p:spPr>
          <a:xfrm>
            <a:off x="384357" y="0"/>
            <a:ext cx="1142328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Assessment 1 – Presentation</a:t>
            </a:r>
          </a:p>
        </p:txBody>
      </p:sp>
      <p:sp>
        <p:nvSpPr>
          <p:cNvPr id="10" name="TextBox 9">
            <a:extLst>
              <a:ext uri="{FF2B5EF4-FFF2-40B4-BE49-F238E27FC236}">
                <a16:creationId xmlns:a16="http://schemas.microsoft.com/office/drawing/2014/main" id="{E5DBC6E2-7659-55E8-19A7-1192405CE846}"/>
              </a:ext>
            </a:extLst>
          </p:cNvPr>
          <p:cNvSpPr txBox="1"/>
          <p:nvPr/>
        </p:nvSpPr>
        <p:spPr>
          <a:xfrm>
            <a:off x="384357" y="1112330"/>
            <a:ext cx="11423286" cy="4524315"/>
          </a:xfrm>
          <a:prstGeom prst="rect">
            <a:avLst/>
          </a:prstGeom>
          <a:noFill/>
        </p:spPr>
        <p:txBody>
          <a:bodyPr wrap="square" rtlCol="0">
            <a:spAutoFit/>
          </a:bodyPr>
          <a:lstStyle/>
          <a:p>
            <a:r>
              <a:rPr lang="en-GB" sz="2400" dirty="0">
                <a:latin typeface="Raleway" pitchFamily="2" charset="0"/>
              </a:rPr>
              <a:t>A minimum of </a:t>
            </a:r>
            <a:r>
              <a:rPr lang="en-GB" sz="2400" b="1" dirty="0">
                <a:latin typeface="Raleway" pitchFamily="2" charset="0"/>
              </a:rPr>
              <a:t>15 academic references </a:t>
            </a:r>
            <a:r>
              <a:rPr lang="en-GB" sz="2400" dirty="0">
                <a:latin typeface="Raleway" pitchFamily="2" charset="0"/>
              </a:rPr>
              <a:t>is required. Provide in-text citations in your slides as needed.</a:t>
            </a:r>
          </a:p>
          <a:p>
            <a:endParaRPr lang="en-GB" sz="2400" dirty="0">
              <a:latin typeface="Raleway" pitchFamily="2" charset="0"/>
            </a:endParaRPr>
          </a:p>
          <a:p>
            <a:r>
              <a:rPr lang="en-GB" sz="2400" b="1" dirty="0">
                <a:latin typeface="Raleway" pitchFamily="2" charset="0"/>
              </a:rPr>
              <a:t>Additional details:</a:t>
            </a:r>
          </a:p>
          <a:p>
            <a:endParaRPr lang="en-GB" sz="2400" dirty="0">
              <a:latin typeface="Raleway" pitchFamily="2" charset="0"/>
            </a:endParaRPr>
          </a:p>
          <a:p>
            <a:pPr marL="457200" indent="-457200">
              <a:buFont typeface="Arial" panose="020B0604020202020204" pitchFamily="34" charset="0"/>
              <a:buChar char="•"/>
            </a:pPr>
            <a:r>
              <a:rPr lang="en-GB" sz="2400" dirty="0">
                <a:latin typeface="Raleway" pitchFamily="2" charset="0"/>
              </a:rPr>
              <a:t>Day 1: 10am-5pm</a:t>
            </a:r>
          </a:p>
          <a:p>
            <a:pPr marL="457200" indent="-457200">
              <a:buFont typeface="Arial" panose="020B0604020202020204" pitchFamily="34" charset="0"/>
              <a:buChar char="•"/>
            </a:pPr>
            <a:r>
              <a:rPr lang="en-GB" sz="2400" dirty="0">
                <a:latin typeface="Raleway" pitchFamily="2" charset="0"/>
              </a:rPr>
              <a:t>Day 2: 10am-2pm</a:t>
            </a:r>
          </a:p>
          <a:p>
            <a:pPr marL="457200" indent="-457200">
              <a:buFont typeface="Arial" panose="020B0604020202020204" pitchFamily="34" charset="0"/>
              <a:buChar char="•"/>
            </a:pPr>
            <a:r>
              <a:rPr lang="en-GB" sz="2400" dirty="0">
                <a:latin typeface="Raleway" pitchFamily="2" charset="0"/>
              </a:rPr>
              <a:t>Delegates: 50</a:t>
            </a:r>
          </a:p>
          <a:p>
            <a:pPr marL="457200" indent="-457200">
              <a:buFont typeface="Arial" panose="020B0604020202020204" pitchFamily="34" charset="0"/>
              <a:buChar char="•"/>
            </a:pPr>
            <a:r>
              <a:rPr lang="en-GB" sz="2400" dirty="0">
                <a:latin typeface="Raleway" pitchFamily="2" charset="0"/>
              </a:rPr>
              <a:t>Required accommodation: 2 nights</a:t>
            </a:r>
          </a:p>
          <a:p>
            <a:pPr marL="457200" indent="-457200">
              <a:buFont typeface="Arial" panose="020B0604020202020204" pitchFamily="34" charset="0"/>
              <a:buChar char="•"/>
            </a:pPr>
            <a:r>
              <a:rPr lang="en-GB" sz="2400" dirty="0">
                <a:latin typeface="Raleway" pitchFamily="2" charset="0"/>
              </a:rPr>
              <a:t>Conference organiser will pay for bed, breakfast, lunch and daytime refreshments</a:t>
            </a:r>
          </a:p>
          <a:p>
            <a:pPr marL="457200" indent="-457200">
              <a:buFont typeface="Arial" panose="020B0604020202020204" pitchFamily="34" charset="0"/>
              <a:buChar char="•"/>
            </a:pPr>
            <a:r>
              <a:rPr lang="en-GB" sz="2400" dirty="0">
                <a:latin typeface="Raleway" pitchFamily="2" charset="0"/>
              </a:rPr>
              <a:t>Delegates will be responsible for their evening meals</a:t>
            </a:r>
          </a:p>
        </p:txBody>
      </p:sp>
    </p:spTree>
    <p:extLst>
      <p:ext uri="{BB962C8B-B14F-4D97-AF65-F5344CB8AC3E}">
        <p14:creationId xmlns:p14="http://schemas.microsoft.com/office/powerpoint/2010/main" val="16974261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751256-5774-EA25-7914-25AACB7EEFD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3A92477-2268-F8C4-D628-556BAF6413B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E5A23091-4BDE-551A-1160-4E1817471161}"/>
              </a:ext>
            </a:extLst>
          </p:cNvPr>
          <p:cNvSpPr txBox="1"/>
          <p:nvPr/>
        </p:nvSpPr>
        <p:spPr>
          <a:xfrm>
            <a:off x="384357" y="234175"/>
            <a:ext cx="1142328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Assessment 1 – Presentation</a:t>
            </a:r>
          </a:p>
        </p:txBody>
      </p:sp>
      <p:sp>
        <p:nvSpPr>
          <p:cNvPr id="10" name="TextBox 9">
            <a:extLst>
              <a:ext uri="{FF2B5EF4-FFF2-40B4-BE49-F238E27FC236}">
                <a16:creationId xmlns:a16="http://schemas.microsoft.com/office/drawing/2014/main" id="{FDF49968-3464-0C60-5B27-B1D1F2AF2E7E}"/>
              </a:ext>
            </a:extLst>
          </p:cNvPr>
          <p:cNvSpPr txBox="1"/>
          <p:nvPr/>
        </p:nvSpPr>
        <p:spPr>
          <a:xfrm>
            <a:off x="384357" y="1486923"/>
            <a:ext cx="11423286" cy="4524315"/>
          </a:xfrm>
          <a:prstGeom prst="rect">
            <a:avLst/>
          </a:prstGeom>
          <a:noFill/>
        </p:spPr>
        <p:txBody>
          <a:bodyPr wrap="square" rtlCol="0">
            <a:spAutoFit/>
          </a:bodyPr>
          <a:lstStyle/>
          <a:p>
            <a:r>
              <a:rPr lang="en-GB" sz="2400" dirty="0">
                <a:latin typeface="Raleway" pitchFamily="2" charset="0"/>
              </a:rPr>
              <a:t>Points to consider:</a:t>
            </a:r>
          </a:p>
          <a:p>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How will you ensure that the event organiser will use your hotel for accommodation as well as the event space?</a:t>
            </a:r>
          </a:p>
          <a:p>
            <a:pPr marL="342900" indent="-342900">
              <a:buFont typeface="Arial" panose="020B0604020202020204" pitchFamily="34" charset="0"/>
              <a:buChar char="•"/>
            </a:pPr>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How will you encourage delegates to utilise your F&amp;B facilities for their own extras?</a:t>
            </a:r>
          </a:p>
          <a:p>
            <a:pPr marL="342900" indent="-342900">
              <a:buFont typeface="Arial" panose="020B0604020202020204" pitchFamily="34" charset="0"/>
              <a:buChar char="•"/>
            </a:pPr>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How will you manage check-in/check-out times to provide a smooth delegate experience (especially with arrivals the evening before day 1 or on the morning of day 1, and departures after day 2)?</a:t>
            </a:r>
          </a:p>
          <a:p>
            <a:endParaRPr lang="en-GB" sz="2400" dirty="0">
              <a:latin typeface="Raleway" pitchFamily="2" charset="0"/>
            </a:endParaRPr>
          </a:p>
        </p:txBody>
      </p:sp>
    </p:spTree>
    <p:extLst>
      <p:ext uri="{BB962C8B-B14F-4D97-AF65-F5344CB8AC3E}">
        <p14:creationId xmlns:p14="http://schemas.microsoft.com/office/powerpoint/2010/main" val="2630434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71BBF6D-EA6B-0854-2D87-2F26D76D470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3BF0EB7-E6B7-B29C-3B36-69E8F1613467}"/>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87438615-9111-5C31-C754-38E09AFADB47}"/>
              </a:ext>
            </a:extLst>
          </p:cNvPr>
          <p:cNvSpPr txBox="1"/>
          <p:nvPr/>
        </p:nvSpPr>
        <p:spPr>
          <a:xfrm>
            <a:off x="383118" y="278781"/>
            <a:ext cx="1142328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Assessment 1 – Presentation</a:t>
            </a:r>
          </a:p>
        </p:txBody>
      </p:sp>
      <p:sp>
        <p:nvSpPr>
          <p:cNvPr id="10" name="TextBox 9">
            <a:extLst>
              <a:ext uri="{FF2B5EF4-FFF2-40B4-BE49-F238E27FC236}">
                <a16:creationId xmlns:a16="http://schemas.microsoft.com/office/drawing/2014/main" id="{1448322A-DB4D-16C2-618D-6768AF85BD6A}"/>
              </a:ext>
            </a:extLst>
          </p:cNvPr>
          <p:cNvSpPr txBox="1"/>
          <p:nvPr/>
        </p:nvSpPr>
        <p:spPr>
          <a:xfrm>
            <a:off x="383118" y="1351508"/>
            <a:ext cx="11423286" cy="4154984"/>
          </a:xfrm>
          <a:prstGeom prst="rect">
            <a:avLst/>
          </a:prstGeom>
          <a:noFill/>
        </p:spPr>
        <p:txBody>
          <a:bodyPr wrap="square" rtlCol="0">
            <a:spAutoFit/>
          </a:bodyPr>
          <a:lstStyle/>
          <a:p>
            <a:r>
              <a:rPr lang="en-GB" sz="2400" dirty="0">
                <a:latin typeface="Raleway" pitchFamily="2" charset="0"/>
              </a:rPr>
              <a:t>Points to consider:</a:t>
            </a:r>
          </a:p>
          <a:p>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How can you use F&amp;B outlets, room packages, and service enhancements to maximise revenue while meeting the needs of delegates? How will you remain aware of other operations within the hotel e.g. other residents/non-residents utilising facilities?</a:t>
            </a:r>
          </a:p>
          <a:p>
            <a:pPr marL="342900" indent="-342900">
              <a:buFont typeface="Arial" panose="020B0604020202020204" pitchFamily="34" charset="0"/>
              <a:buChar char="•"/>
            </a:pPr>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How will you apply the </a:t>
            </a:r>
            <a:r>
              <a:rPr lang="en-GB" sz="2400" b="1" dirty="0">
                <a:latin typeface="Raleway" pitchFamily="2" charset="0"/>
              </a:rPr>
              <a:t>Event Cycle </a:t>
            </a:r>
            <a:r>
              <a:rPr lang="en-GB" sz="2400" dirty="0">
                <a:latin typeface="Raleway" pitchFamily="2" charset="0"/>
              </a:rPr>
              <a:t>(research, planning, implementing, delivery, evaluation) to ensure both the immediate success of the event and the hotel’s long-term positioning?</a:t>
            </a:r>
          </a:p>
          <a:p>
            <a:pPr marL="342900" indent="-342900">
              <a:buFont typeface="Arial" panose="020B0604020202020204" pitchFamily="34" charset="0"/>
              <a:buChar char="•"/>
            </a:pPr>
            <a:endParaRPr lang="en-GB" sz="2400" dirty="0">
              <a:latin typeface="Raleway" pitchFamily="2" charset="0"/>
            </a:endParaRPr>
          </a:p>
        </p:txBody>
      </p:sp>
    </p:spTree>
    <p:extLst>
      <p:ext uri="{BB962C8B-B14F-4D97-AF65-F5344CB8AC3E}">
        <p14:creationId xmlns:p14="http://schemas.microsoft.com/office/powerpoint/2010/main" val="37456129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E8B587-58F7-0EDA-3686-B0DEFF81097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BF1B0D35-FE4E-E7C5-41FA-E8A7436A0A2C}"/>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26FFBC7D-FE51-50DF-4F25-5FEDE9312344}"/>
              </a:ext>
            </a:extLst>
          </p:cNvPr>
          <p:cNvSpPr txBox="1"/>
          <p:nvPr/>
        </p:nvSpPr>
        <p:spPr>
          <a:xfrm>
            <a:off x="383118" y="278781"/>
            <a:ext cx="1142328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Assessment 1 – Presentation</a:t>
            </a:r>
          </a:p>
        </p:txBody>
      </p:sp>
      <p:sp>
        <p:nvSpPr>
          <p:cNvPr id="10" name="TextBox 9">
            <a:extLst>
              <a:ext uri="{FF2B5EF4-FFF2-40B4-BE49-F238E27FC236}">
                <a16:creationId xmlns:a16="http://schemas.microsoft.com/office/drawing/2014/main" id="{8B162F9D-BAF3-1F03-E86E-BAEAD7010F74}"/>
              </a:ext>
            </a:extLst>
          </p:cNvPr>
          <p:cNvSpPr txBox="1"/>
          <p:nvPr/>
        </p:nvSpPr>
        <p:spPr>
          <a:xfrm>
            <a:off x="383118" y="1408898"/>
            <a:ext cx="11423286" cy="4154984"/>
          </a:xfrm>
          <a:prstGeom prst="rect">
            <a:avLst/>
          </a:prstGeom>
          <a:noFill/>
        </p:spPr>
        <p:txBody>
          <a:bodyPr wrap="square" rtlCol="0">
            <a:spAutoFit/>
          </a:bodyPr>
          <a:lstStyle/>
          <a:p>
            <a:r>
              <a:rPr lang="en-GB" sz="2400" b="1" dirty="0">
                <a:latin typeface="Raleway" pitchFamily="2" charset="0"/>
              </a:rPr>
              <a:t>Structure &amp; Timings (15 minutes total):</a:t>
            </a:r>
          </a:p>
          <a:p>
            <a:endParaRPr lang="en-GB" sz="2400" dirty="0">
              <a:latin typeface="Raleway" pitchFamily="2" charset="0"/>
            </a:endParaRPr>
          </a:p>
          <a:p>
            <a:r>
              <a:rPr lang="en-GB" sz="2400" b="1" dirty="0">
                <a:latin typeface="Raleway" pitchFamily="2" charset="0"/>
              </a:rPr>
              <a:t>1 Event Overview (approx. 2 mins)</a:t>
            </a:r>
          </a:p>
          <a:p>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Introduce your hotel, briefly outline its market position and location, and provide an introductory overview where you outline which event space within your hotel is applicable for this conference.</a:t>
            </a:r>
          </a:p>
          <a:p>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Briefly outline the proposed conference and anticipated profile of delegates. Introduce key points that will be presented regarding the potential value for your hotel.</a:t>
            </a:r>
          </a:p>
        </p:txBody>
      </p:sp>
    </p:spTree>
    <p:extLst>
      <p:ext uri="{BB962C8B-B14F-4D97-AF65-F5344CB8AC3E}">
        <p14:creationId xmlns:p14="http://schemas.microsoft.com/office/powerpoint/2010/main" val="22289179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BB4DE3-8928-9785-25E5-88F445B2C02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4C50F64-44A8-6858-2EE2-3A7FDF270DDD}"/>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5314C5DD-B374-0858-0495-69D0F3052F26}"/>
              </a:ext>
            </a:extLst>
          </p:cNvPr>
          <p:cNvSpPr txBox="1"/>
          <p:nvPr/>
        </p:nvSpPr>
        <p:spPr>
          <a:xfrm>
            <a:off x="383118" y="278781"/>
            <a:ext cx="1142328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Assessment 1 – Presentation</a:t>
            </a:r>
          </a:p>
        </p:txBody>
      </p:sp>
      <p:sp>
        <p:nvSpPr>
          <p:cNvPr id="10" name="TextBox 9">
            <a:extLst>
              <a:ext uri="{FF2B5EF4-FFF2-40B4-BE49-F238E27FC236}">
                <a16:creationId xmlns:a16="http://schemas.microsoft.com/office/drawing/2014/main" id="{5285188D-763B-03A4-61C1-F4ED5CCBFE99}"/>
              </a:ext>
            </a:extLst>
          </p:cNvPr>
          <p:cNvSpPr txBox="1"/>
          <p:nvPr/>
        </p:nvSpPr>
        <p:spPr>
          <a:xfrm>
            <a:off x="383118" y="1408898"/>
            <a:ext cx="11423286" cy="4154984"/>
          </a:xfrm>
          <a:prstGeom prst="rect">
            <a:avLst/>
          </a:prstGeom>
          <a:noFill/>
        </p:spPr>
        <p:txBody>
          <a:bodyPr wrap="square" rtlCol="0">
            <a:spAutoFit/>
          </a:bodyPr>
          <a:lstStyle/>
          <a:p>
            <a:endParaRPr lang="en-GB" sz="2400" dirty="0">
              <a:latin typeface="Raleway" pitchFamily="2" charset="0"/>
            </a:endParaRPr>
          </a:p>
          <a:p>
            <a:r>
              <a:rPr lang="en-GB" sz="2400" b="1" dirty="0">
                <a:latin typeface="Raleway" pitchFamily="2" charset="0"/>
              </a:rPr>
              <a:t>2 Market &amp; Demand Analysis (approx. 2-3 mins)</a:t>
            </a:r>
          </a:p>
          <a:p>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Assess the international demand for a conference of this type and likelihood of longevity. Support your assessment with evidence that you have gained from academic sources and your own independent research.</a:t>
            </a:r>
          </a:p>
          <a:p>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Identify and critically analyse your hotel’s immediate competitors.</a:t>
            </a:r>
          </a:p>
          <a:p>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Present your hotel’s competitive advantage (consider USP, reputation, facilities, sustainability, affordability etc.).</a:t>
            </a:r>
          </a:p>
        </p:txBody>
      </p:sp>
    </p:spTree>
    <p:extLst>
      <p:ext uri="{BB962C8B-B14F-4D97-AF65-F5344CB8AC3E}">
        <p14:creationId xmlns:p14="http://schemas.microsoft.com/office/powerpoint/2010/main" val="25607270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D6FE63-E78B-8959-82E9-8C8FA2FC9BC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02E3699-9130-0C6B-1A4D-9B777A30D217}"/>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7134674C-2491-66B4-441E-16F2034090E7}"/>
              </a:ext>
            </a:extLst>
          </p:cNvPr>
          <p:cNvSpPr txBox="1"/>
          <p:nvPr/>
        </p:nvSpPr>
        <p:spPr>
          <a:xfrm>
            <a:off x="383118" y="278781"/>
            <a:ext cx="1142328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Assessment 1 – Presentation</a:t>
            </a:r>
          </a:p>
        </p:txBody>
      </p:sp>
      <p:sp>
        <p:nvSpPr>
          <p:cNvPr id="10" name="TextBox 9">
            <a:extLst>
              <a:ext uri="{FF2B5EF4-FFF2-40B4-BE49-F238E27FC236}">
                <a16:creationId xmlns:a16="http://schemas.microsoft.com/office/drawing/2014/main" id="{60E24CF4-C217-760A-8ADC-90AB6E838F11}"/>
              </a:ext>
            </a:extLst>
          </p:cNvPr>
          <p:cNvSpPr txBox="1"/>
          <p:nvPr/>
        </p:nvSpPr>
        <p:spPr>
          <a:xfrm>
            <a:off x="383118" y="1720840"/>
            <a:ext cx="11423286" cy="2677656"/>
          </a:xfrm>
          <a:prstGeom prst="rect">
            <a:avLst/>
          </a:prstGeom>
          <a:noFill/>
        </p:spPr>
        <p:txBody>
          <a:bodyPr wrap="square" rtlCol="0">
            <a:spAutoFit/>
          </a:bodyPr>
          <a:lstStyle/>
          <a:p>
            <a:r>
              <a:rPr lang="en-GB" sz="2400" b="1" dirty="0">
                <a:latin typeface="Raleway" pitchFamily="2" charset="0"/>
              </a:rPr>
              <a:t>3 Venue Suitability (approx. 2 mins)</a:t>
            </a:r>
          </a:p>
          <a:p>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Evaluate facilities: meeting rooms, accommodation capacity, AV/technology, catering, breakout spaces, accessibility and overall delegate experience.</a:t>
            </a:r>
          </a:p>
          <a:p>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Highlight any limitations and how they will be addressed (e.g. outsourcing, temporary upgrades, partnerships).</a:t>
            </a:r>
          </a:p>
        </p:txBody>
      </p:sp>
    </p:spTree>
    <p:extLst>
      <p:ext uri="{BB962C8B-B14F-4D97-AF65-F5344CB8AC3E}">
        <p14:creationId xmlns:p14="http://schemas.microsoft.com/office/powerpoint/2010/main" val="14412833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5CCDDB-49F3-526A-3836-D725699983E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D059E9E-DD49-D2C5-71C7-4ED33041C9CE}"/>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F384A913-064B-BB0B-B04C-E90E9EA565BA}"/>
              </a:ext>
            </a:extLst>
          </p:cNvPr>
          <p:cNvSpPr txBox="1"/>
          <p:nvPr/>
        </p:nvSpPr>
        <p:spPr>
          <a:xfrm>
            <a:off x="383118" y="278781"/>
            <a:ext cx="1142328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Assessment 1 – Presentation</a:t>
            </a:r>
          </a:p>
        </p:txBody>
      </p:sp>
      <p:sp>
        <p:nvSpPr>
          <p:cNvPr id="10" name="TextBox 9">
            <a:extLst>
              <a:ext uri="{FF2B5EF4-FFF2-40B4-BE49-F238E27FC236}">
                <a16:creationId xmlns:a16="http://schemas.microsoft.com/office/drawing/2014/main" id="{B585C156-78A7-5740-F628-4B5CA09783E0}"/>
              </a:ext>
            </a:extLst>
          </p:cNvPr>
          <p:cNvSpPr txBox="1"/>
          <p:nvPr/>
        </p:nvSpPr>
        <p:spPr>
          <a:xfrm>
            <a:off x="383118" y="1536174"/>
            <a:ext cx="11423286" cy="3785652"/>
          </a:xfrm>
          <a:prstGeom prst="rect">
            <a:avLst/>
          </a:prstGeom>
          <a:noFill/>
        </p:spPr>
        <p:txBody>
          <a:bodyPr wrap="square" rtlCol="0">
            <a:spAutoFit/>
          </a:bodyPr>
          <a:lstStyle/>
          <a:p>
            <a:r>
              <a:rPr lang="en-GB" sz="2400" b="1" dirty="0">
                <a:latin typeface="Raleway" pitchFamily="2" charset="0"/>
              </a:rPr>
              <a:t>4 Financial Feasibility (approx. 2 mins)</a:t>
            </a:r>
          </a:p>
          <a:p>
            <a:endParaRPr lang="en-GB" sz="2400" dirty="0">
              <a:latin typeface="Raleway" pitchFamily="2" charset="0"/>
            </a:endParaRPr>
          </a:p>
          <a:p>
            <a:r>
              <a:rPr lang="en-GB" sz="2400" dirty="0">
                <a:latin typeface="Raleway" pitchFamily="2" charset="0"/>
              </a:rPr>
              <a:t>Present a realistic financial budget where you outline key aspects including:</a:t>
            </a:r>
          </a:p>
          <a:p>
            <a:pPr marL="342900" indent="-342900">
              <a:buFont typeface="Arial" panose="020B0604020202020204" pitchFamily="34" charset="0"/>
              <a:buChar char="•"/>
            </a:pPr>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Anticipated overall revenue (rooms, F&amp;B etc.).</a:t>
            </a:r>
          </a:p>
          <a:p>
            <a:pPr marL="342900" indent="-342900">
              <a:buFont typeface="Arial" panose="020B0604020202020204" pitchFamily="34" charset="0"/>
              <a:buChar char="•"/>
            </a:pPr>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Expected costs (staffing, technology, any required repairs/upgrades etc.).</a:t>
            </a:r>
          </a:p>
          <a:p>
            <a:pPr marL="342900" indent="-342900">
              <a:buFont typeface="Arial" panose="020B0604020202020204" pitchFamily="34" charset="0"/>
              <a:buChar char="•"/>
            </a:pPr>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Show breakeven or profit projection with realistic assumptions. </a:t>
            </a:r>
            <a:r>
              <a:rPr lang="en-GB" sz="2400" b="1" dirty="0">
                <a:latin typeface="Raleway" pitchFamily="2" charset="0"/>
              </a:rPr>
              <a:t>If breakeven, discuss how profit could be obtained/increased in subsequent years.</a:t>
            </a:r>
          </a:p>
        </p:txBody>
      </p:sp>
    </p:spTree>
    <p:extLst>
      <p:ext uri="{BB962C8B-B14F-4D97-AF65-F5344CB8AC3E}">
        <p14:creationId xmlns:p14="http://schemas.microsoft.com/office/powerpoint/2010/main" val="36079178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0AE672-F319-0953-A22A-1875DEA4425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4441156-79DA-D0C2-09E3-D4DCB0E6931E}"/>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296097A7-0D79-7295-233A-A7E59BC0155F}"/>
              </a:ext>
            </a:extLst>
          </p:cNvPr>
          <p:cNvSpPr txBox="1"/>
          <p:nvPr/>
        </p:nvSpPr>
        <p:spPr>
          <a:xfrm>
            <a:off x="383118" y="0"/>
            <a:ext cx="11423286"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800" b="1" i="0" u="none" strike="noStrike" kern="1200" cap="none" spc="0" normalizeH="0" baseline="0" noProof="0" dirty="0">
                <a:ln>
                  <a:noFill/>
                </a:ln>
                <a:solidFill>
                  <a:prstClr val="black"/>
                </a:solidFill>
                <a:effectLst/>
                <a:uLnTx/>
                <a:uFillTx/>
                <a:latin typeface="Raleway" pitchFamily="2" charset="0"/>
              </a:rPr>
              <a:t>Assessment 1 – Presentation</a:t>
            </a:r>
          </a:p>
        </p:txBody>
      </p:sp>
      <p:sp>
        <p:nvSpPr>
          <p:cNvPr id="10" name="TextBox 9">
            <a:extLst>
              <a:ext uri="{FF2B5EF4-FFF2-40B4-BE49-F238E27FC236}">
                <a16:creationId xmlns:a16="http://schemas.microsoft.com/office/drawing/2014/main" id="{A0E9D5FE-EF2B-86A4-7B07-47CA88D8B902}"/>
              </a:ext>
            </a:extLst>
          </p:cNvPr>
          <p:cNvSpPr txBox="1"/>
          <p:nvPr/>
        </p:nvSpPr>
        <p:spPr>
          <a:xfrm>
            <a:off x="383118" y="415498"/>
            <a:ext cx="11423286" cy="5632311"/>
          </a:xfrm>
          <a:prstGeom prst="rect">
            <a:avLst/>
          </a:prstGeom>
          <a:noFill/>
        </p:spPr>
        <p:txBody>
          <a:bodyPr wrap="square" rtlCol="0">
            <a:spAutoFit/>
          </a:bodyPr>
          <a:lstStyle/>
          <a:p>
            <a:endParaRPr lang="en-GB" sz="2400" dirty="0">
              <a:latin typeface="Raleway" pitchFamily="2" charset="0"/>
            </a:endParaRPr>
          </a:p>
          <a:p>
            <a:r>
              <a:rPr lang="en-GB" sz="2400" b="1" dirty="0">
                <a:latin typeface="Raleway" pitchFamily="2" charset="0"/>
              </a:rPr>
              <a:t>5 Operational &amp; Risk Considerations (approx. 2 mins)</a:t>
            </a:r>
          </a:p>
          <a:p>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Discuss logistics: staffing requirements, room requirements e.g. blocked floors to accommodate delegates together, suppliers (new/existing), F&amp;B needs.</a:t>
            </a:r>
          </a:p>
          <a:p>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Contingency for anticipated outcomes: e.g. all delegates wishing to eat at the same time, how will this be managed in line with other operational needs?</a:t>
            </a:r>
          </a:p>
          <a:p>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Risk management: health &amp; safety, reputational risks, financial exposure. How will these concerns be addressed/mitigated?</a:t>
            </a:r>
          </a:p>
          <a:p>
            <a:pPr marL="342900" indent="-342900">
              <a:buFont typeface="Arial" panose="020B0604020202020204" pitchFamily="34" charset="0"/>
              <a:buChar char="•"/>
            </a:pPr>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Sustainability strategies: waste reduction, carbon footprint, CSR initiatives (this is crucial given the conference theme).</a:t>
            </a:r>
          </a:p>
        </p:txBody>
      </p:sp>
    </p:spTree>
    <p:extLst>
      <p:ext uri="{BB962C8B-B14F-4D97-AF65-F5344CB8AC3E}">
        <p14:creationId xmlns:p14="http://schemas.microsoft.com/office/powerpoint/2010/main" val="14766774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4CDAF4-C04E-E28F-962B-F173ACD3A95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9ACCF81-4196-849F-61F7-3FEB6A5F505E}"/>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D66FFC97-5A6E-E3F7-493A-2D55477839DE}"/>
              </a:ext>
            </a:extLst>
          </p:cNvPr>
          <p:cNvSpPr txBox="1"/>
          <p:nvPr/>
        </p:nvSpPr>
        <p:spPr>
          <a:xfrm>
            <a:off x="383118" y="278781"/>
            <a:ext cx="1142328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Assessment 1 – Presentation</a:t>
            </a:r>
          </a:p>
        </p:txBody>
      </p:sp>
      <p:sp>
        <p:nvSpPr>
          <p:cNvPr id="10" name="TextBox 9">
            <a:extLst>
              <a:ext uri="{FF2B5EF4-FFF2-40B4-BE49-F238E27FC236}">
                <a16:creationId xmlns:a16="http://schemas.microsoft.com/office/drawing/2014/main" id="{3DB835BC-FBC5-85DD-9065-C5DEEABD0210}"/>
              </a:ext>
            </a:extLst>
          </p:cNvPr>
          <p:cNvSpPr txBox="1"/>
          <p:nvPr/>
        </p:nvSpPr>
        <p:spPr>
          <a:xfrm>
            <a:off x="383118" y="1351508"/>
            <a:ext cx="11423286" cy="4154984"/>
          </a:xfrm>
          <a:prstGeom prst="rect">
            <a:avLst/>
          </a:prstGeom>
          <a:noFill/>
        </p:spPr>
        <p:txBody>
          <a:bodyPr wrap="square" rtlCol="0">
            <a:spAutoFit/>
          </a:bodyPr>
          <a:lstStyle/>
          <a:p>
            <a:r>
              <a:rPr lang="en-GB" sz="2400" b="1" dirty="0">
                <a:latin typeface="Raleway" pitchFamily="2" charset="0"/>
              </a:rPr>
              <a:t>6 Steps to Long-Term Success (approx. 2 mins)</a:t>
            </a:r>
          </a:p>
          <a:p>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Utilise the Event Cycle to discuss your strategies for managing and delivering the conference effectively.</a:t>
            </a:r>
          </a:p>
          <a:p>
            <a:pPr marL="342900" indent="-342900">
              <a:buFont typeface="Arial" panose="020B0604020202020204" pitchFamily="34" charset="0"/>
              <a:buChar char="•"/>
            </a:pPr>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Discuss how you will encourage loyalty to secure future business e.g. tailored packages, potential future discounts and additional opportunities such as hybrid delivery, partnerships and branding potential.</a:t>
            </a:r>
          </a:p>
          <a:p>
            <a:pPr marL="342900" indent="-342900">
              <a:buFont typeface="Arial" panose="020B0604020202020204" pitchFamily="34" charset="0"/>
              <a:buChar char="•"/>
            </a:pPr>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Demonstrate a clear commitment to obtain and utilise feedback for continued improvements.</a:t>
            </a:r>
          </a:p>
        </p:txBody>
      </p:sp>
    </p:spTree>
    <p:extLst>
      <p:ext uri="{BB962C8B-B14F-4D97-AF65-F5344CB8AC3E}">
        <p14:creationId xmlns:p14="http://schemas.microsoft.com/office/powerpoint/2010/main" val="16341849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19A987-30FE-E915-536A-357504410D7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D36AF59-DC65-33AC-6F88-39FE139AC2E9}"/>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EB92B954-958A-E80D-ED70-DA0835C09792}"/>
              </a:ext>
            </a:extLst>
          </p:cNvPr>
          <p:cNvSpPr txBox="1"/>
          <p:nvPr/>
        </p:nvSpPr>
        <p:spPr>
          <a:xfrm>
            <a:off x="383118" y="278781"/>
            <a:ext cx="1142328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Assessment 1 – Presentation</a:t>
            </a:r>
          </a:p>
        </p:txBody>
      </p:sp>
      <p:sp>
        <p:nvSpPr>
          <p:cNvPr id="10" name="TextBox 9">
            <a:extLst>
              <a:ext uri="{FF2B5EF4-FFF2-40B4-BE49-F238E27FC236}">
                <a16:creationId xmlns:a16="http://schemas.microsoft.com/office/drawing/2014/main" id="{85A10F41-1231-790A-FA76-B83383AEC3FE}"/>
              </a:ext>
            </a:extLst>
          </p:cNvPr>
          <p:cNvSpPr txBox="1"/>
          <p:nvPr/>
        </p:nvSpPr>
        <p:spPr>
          <a:xfrm>
            <a:off x="383118" y="2147562"/>
            <a:ext cx="11423286" cy="3046988"/>
          </a:xfrm>
          <a:prstGeom prst="rect">
            <a:avLst/>
          </a:prstGeom>
          <a:noFill/>
        </p:spPr>
        <p:txBody>
          <a:bodyPr wrap="square" rtlCol="0">
            <a:spAutoFit/>
          </a:bodyPr>
          <a:lstStyle/>
          <a:p>
            <a:r>
              <a:rPr lang="en-GB" sz="2400" b="1" dirty="0">
                <a:latin typeface="Raleway" pitchFamily="2" charset="0"/>
              </a:rPr>
              <a:t>7 Conclusion &amp; Recommendations (approx. 2 mins)</a:t>
            </a:r>
          </a:p>
          <a:p>
            <a:endParaRPr lang="en-GB" sz="2400" dirty="0">
              <a:latin typeface="Raleway" pitchFamily="2" charset="0"/>
            </a:endParaRPr>
          </a:p>
          <a:p>
            <a:r>
              <a:rPr lang="en-GB" sz="2400" dirty="0">
                <a:latin typeface="Raleway" pitchFamily="2" charset="0"/>
              </a:rPr>
              <a:t>Close your presentation with clear and evidence-based recommendations for the senior management team where you address the following questions:</a:t>
            </a:r>
          </a:p>
          <a:p>
            <a:pPr marL="342900" indent="-342900">
              <a:buFont typeface="Arial" panose="020B0604020202020204" pitchFamily="34" charset="0"/>
              <a:buChar char="•"/>
            </a:pPr>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Is hosting this conference feasible?</a:t>
            </a:r>
          </a:p>
          <a:p>
            <a:pPr marL="342900" indent="-342900">
              <a:buFont typeface="Arial" panose="020B0604020202020204" pitchFamily="34" charset="0"/>
              <a:buChar char="•"/>
            </a:pPr>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What is the long-term strategic benefit for the hotel?</a:t>
            </a:r>
          </a:p>
        </p:txBody>
      </p:sp>
    </p:spTree>
    <p:extLst>
      <p:ext uri="{BB962C8B-B14F-4D97-AF65-F5344CB8AC3E}">
        <p14:creationId xmlns:p14="http://schemas.microsoft.com/office/powerpoint/2010/main" val="35903143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729F20-49AE-2C7C-F9FE-8C724F84114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92F009C-B133-D02B-6E57-88EF20AC5EAE}"/>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D828C9DC-D518-9222-00B7-47395C027FA5}"/>
              </a:ext>
            </a:extLst>
          </p:cNvPr>
          <p:cNvSpPr txBox="1"/>
          <p:nvPr/>
        </p:nvSpPr>
        <p:spPr>
          <a:xfrm>
            <a:off x="383118" y="58846"/>
            <a:ext cx="1142328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Assessment 1 – Presentation</a:t>
            </a:r>
          </a:p>
        </p:txBody>
      </p:sp>
      <p:sp>
        <p:nvSpPr>
          <p:cNvPr id="10" name="TextBox 9">
            <a:extLst>
              <a:ext uri="{FF2B5EF4-FFF2-40B4-BE49-F238E27FC236}">
                <a16:creationId xmlns:a16="http://schemas.microsoft.com/office/drawing/2014/main" id="{197630AA-E304-7D6B-761B-C4E44B9E9384}"/>
              </a:ext>
            </a:extLst>
          </p:cNvPr>
          <p:cNvSpPr txBox="1"/>
          <p:nvPr/>
        </p:nvSpPr>
        <p:spPr>
          <a:xfrm>
            <a:off x="383118" y="982176"/>
            <a:ext cx="11423286" cy="4893647"/>
          </a:xfrm>
          <a:prstGeom prst="rect">
            <a:avLst/>
          </a:prstGeom>
          <a:noFill/>
        </p:spPr>
        <p:txBody>
          <a:bodyPr wrap="square" rtlCol="0">
            <a:spAutoFit/>
          </a:bodyPr>
          <a:lstStyle/>
          <a:p>
            <a:r>
              <a:rPr lang="en-GB" sz="2400" dirty="0">
                <a:latin typeface="Raleway" pitchFamily="2" charset="0"/>
              </a:rPr>
              <a:t>Tips for a successful presentation:</a:t>
            </a:r>
          </a:p>
          <a:p>
            <a:endParaRPr lang="en-GB" sz="2400" dirty="0">
              <a:latin typeface="Raleway" pitchFamily="2" charset="0"/>
            </a:endParaRPr>
          </a:p>
          <a:p>
            <a:r>
              <a:rPr lang="en-GB" sz="2400" dirty="0">
                <a:latin typeface="Raleway" pitchFamily="2" charset="0"/>
              </a:rPr>
              <a:t>Know your role: Present as the Event Manager of your hotel, rather than a student.</a:t>
            </a:r>
          </a:p>
          <a:p>
            <a:endParaRPr lang="en-GB" sz="2400" dirty="0">
              <a:latin typeface="Raleway" pitchFamily="2" charset="0"/>
            </a:endParaRPr>
          </a:p>
          <a:p>
            <a:r>
              <a:rPr lang="en-GB" sz="2400" dirty="0">
                <a:latin typeface="Raleway" pitchFamily="2" charset="0"/>
              </a:rPr>
              <a:t>Know your audience: Focus on financial feasibility, profitability, risks and contingences, the overall guest experience and the long-term benefits. Being critical is key – reinforce your points with evidence to demonstrate accuracy and research.</a:t>
            </a:r>
          </a:p>
          <a:p>
            <a:endParaRPr lang="en-GB" sz="2400" dirty="0">
              <a:latin typeface="Raleway" pitchFamily="2" charset="0"/>
            </a:endParaRPr>
          </a:p>
          <a:p>
            <a:r>
              <a:rPr lang="en-GB" sz="2400" dirty="0">
                <a:latin typeface="Raleway" pitchFamily="2" charset="0"/>
              </a:rPr>
              <a:t>Keep slides visual: Be concise, the slides should provide prompts and visual engagement through images/charts/tables. They should </a:t>
            </a:r>
            <a:r>
              <a:rPr lang="en-GB" sz="2400" b="1" dirty="0">
                <a:latin typeface="Raleway" pitchFamily="2" charset="0"/>
              </a:rPr>
              <a:t>not</a:t>
            </a:r>
            <a:r>
              <a:rPr lang="en-GB" sz="2400" dirty="0">
                <a:latin typeface="Raleway" pitchFamily="2" charset="0"/>
              </a:rPr>
              <a:t> be a script for you to read from.</a:t>
            </a:r>
          </a:p>
        </p:txBody>
      </p:sp>
    </p:spTree>
    <p:extLst>
      <p:ext uri="{BB962C8B-B14F-4D97-AF65-F5344CB8AC3E}">
        <p14:creationId xmlns:p14="http://schemas.microsoft.com/office/powerpoint/2010/main" val="13045564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C1081F-852C-8E8A-0BFC-15C9D82BB3C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EFF90A6-F74E-5826-2816-6D076B04F65C}"/>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C2A378FC-23A6-445C-9AC9-8F3EB49AB0E9}"/>
              </a:ext>
            </a:extLst>
          </p:cNvPr>
          <p:cNvSpPr txBox="1"/>
          <p:nvPr/>
        </p:nvSpPr>
        <p:spPr>
          <a:xfrm>
            <a:off x="383118" y="58846"/>
            <a:ext cx="1142328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Assessment 1 – Presentation</a:t>
            </a:r>
          </a:p>
        </p:txBody>
      </p:sp>
      <p:sp>
        <p:nvSpPr>
          <p:cNvPr id="10" name="TextBox 9">
            <a:extLst>
              <a:ext uri="{FF2B5EF4-FFF2-40B4-BE49-F238E27FC236}">
                <a16:creationId xmlns:a16="http://schemas.microsoft.com/office/drawing/2014/main" id="{98022B58-365A-71B6-20C3-C4AAF9B0F0CA}"/>
              </a:ext>
            </a:extLst>
          </p:cNvPr>
          <p:cNvSpPr txBox="1"/>
          <p:nvPr/>
        </p:nvSpPr>
        <p:spPr>
          <a:xfrm>
            <a:off x="383118" y="1351508"/>
            <a:ext cx="11423286" cy="4154984"/>
          </a:xfrm>
          <a:prstGeom prst="rect">
            <a:avLst/>
          </a:prstGeom>
          <a:noFill/>
        </p:spPr>
        <p:txBody>
          <a:bodyPr wrap="square" rtlCol="0">
            <a:spAutoFit/>
          </a:bodyPr>
          <a:lstStyle/>
          <a:p>
            <a:r>
              <a:rPr lang="en-GB" sz="2400" dirty="0">
                <a:latin typeface="Raleway" pitchFamily="2" charset="0"/>
              </a:rPr>
              <a:t>Tips for a successful presentation:</a:t>
            </a:r>
          </a:p>
          <a:p>
            <a:endParaRPr lang="en-GB" sz="2400" dirty="0">
              <a:latin typeface="Raleway" pitchFamily="2" charset="0"/>
            </a:endParaRPr>
          </a:p>
          <a:p>
            <a:r>
              <a:rPr lang="en-GB" sz="2400" dirty="0">
                <a:latin typeface="Raleway" pitchFamily="2" charset="0"/>
              </a:rPr>
              <a:t>Know your competitors: Use real competitors to successfully identify and communicate your competitive advantage.</a:t>
            </a:r>
          </a:p>
          <a:p>
            <a:endParaRPr lang="en-GB" sz="2400" dirty="0">
              <a:latin typeface="Raleway" pitchFamily="2" charset="0"/>
            </a:endParaRPr>
          </a:p>
          <a:p>
            <a:r>
              <a:rPr lang="en-GB" sz="2400" dirty="0">
                <a:latin typeface="Raleway" pitchFamily="2" charset="0"/>
              </a:rPr>
              <a:t>Justify financial feasibility by presenting simple financials to demonstrate the anticipated outcomes.</a:t>
            </a:r>
          </a:p>
          <a:p>
            <a:endParaRPr lang="en-GB" sz="2400" dirty="0">
              <a:latin typeface="Raleway" pitchFamily="2" charset="0"/>
            </a:endParaRPr>
          </a:p>
          <a:p>
            <a:r>
              <a:rPr lang="en-GB" sz="2400" dirty="0">
                <a:latin typeface="Raleway" pitchFamily="2" charset="0"/>
              </a:rPr>
              <a:t>Support with academic theory &amp; industry data. Include in-text citations.</a:t>
            </a:r>
          </a:p>
          <a:p>
            <a:endParaRPr lang="en-GB" sz="2400" dirty="0">
              <a:latin typeface="Raleway" pitchFamily="2" charset="0"/>
            </a:endParaRPr>
          </a:p>
          <a:p>
            <a:r>
              <a:rPr lang="en-GB" sz="2400" dirty="0">
                <a:latin typeface="Raleway" pitchFamily="2" charset="0"/>
              </a:rPr>
              <a:t>Prepare for Q&amp;A by researching potential questions.</a:t>
            </a:r>
          </a:p>
        </p:txBody>
      </p:sp>
    </p:spTree>
    <p:extLst>
      <p:ext uri="{BB962C8B-B14F-4D97-AF65-F5344CB8AC3E}">
        <p14:creationId xmlns:p14="http://schemas.microsoft.com/office/powerpoint/2010/main" val="355806907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7D265E-A480-6655-34F8-CF28A09C5FD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7732529-7E45-3738-A1A8-BA57F4154D9B}"/>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804035CE-9F44-6F4F-6471-C2B9639E35E9}"/>
              </a:ext>
            </a:extLst>
          </p:cNvPr>
          <p:cNvSpPr txBox="1"/>
          <p:nvPr/>
        </p:nvSpPr>
        <p:spPr>
          <a:xfrm>
            <a:off x="384357" y="189000"/>
            <a:ext cx="11423286" cy="92333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Submission</a:t>
            </a:r>
          </a:p>
        </p:txBody>
      </p:sp>
      <p:sp>
        <p:nvSpPr>
          <p:cNvPr id="10" name="TextBox 9">
            <a:extLst>
              <a:ext uri="{FF2B5EF4-FFF2-40B4-BE49-F238E27FC236}">
                <a16:creationId xmlns:a16="http://schemas.microsoft.com/office/drawing/2014/main" id="{1952B388-0CA6-334F-C991-D28B10700E87}"/>
              </a:ext>
            </a:extLst>
          </p:cNvPr>
          <p:cNvSpPr txBox="1"/>
          <p:nvPr/>
        </p:nvSpPr>
        <p:spPr>
          <a:xfrm>
            <a:off x="384357" y="1166842"/>
            <a:ext cx="11423286" cy="4524315"/>
          </a:xfrm>
          <a:prstGeom prst="rect">
            <a:avLst/>
          </a:prstGeom>
          <a:noFill/>
        </p:spPr>
        <p:txBody>
          <a:bodyPr wrap="square" rtlCol="0">
            <a:spAutoFit/>
          </a:bodyPr>
          <a:lstStyle/>
          <a:p>
            <a:r>
              <a:rPr lang="en-GB" sz="2400" dirty="0">
                <a:latin typeface="Raleway" pitchFamily="2" charset="0"/>
              </a:rPr>
              <a:t>Submission File Name should be as follows:</a:t>
            </a:r>
          </a:p>
          <a:p>
            <a:endParaRPr lang="en-GB" sz="2400" dirty="0">
              <a:latin typeface="Raleway" pitchFamily="2" charset="0"/>
            </a:endParaRPr>
          </a:p>
          <a:p>
            <a:r>
              <a:rPr lang="en-GB" sz="2400" b="1" dirty="0">
                <a:solidFill>
                  <a:srgbClr val="FF0000"/>
                </a:solidFill>
                <a:latin typeface="Raleway" pitchFamily="2" charset="0"/>
              </a:rPr>
              <a:t>First </a:t>
            </a:r>
            <a:r>
              <a:rPr lang="en-GB" sz="2400" b="1" dirty="0" err="1">
                <a:solidFill>
                  <a:srgbClr val="FF0000"/>
                </a:solidFill>
                <a:latin typeface="Raleway" pitchFamily="2" charset="0"/>
              </a:rPr>
              <a:t>Name_Last</a:t>
            </a:r>
            <a:r>
              <a:rPr lang="en-GB" sz="2400" b="1" dirty="0">
                <a:solidFill>
                  <a:srgbClr val="FF0000"/>
                </a:solidFill>
                <a:latin typeface="Raleway" pitchFamily="2" charset="0"/>
              </a:rPr>
              <a:t> </a:t>
            </a:r>
            <a:r>
              <a:rPr lang="en-GB" sz="2400" b="1" dirty="0" err="1">
                <a:solidFill>
                  <a:srgbClr val="FF0000"/>
                </a:solidFill>
                <a:latin typeface="Raleway" pitchFamily="2" charset="0"/>
              </a:rPr>
              <a:t>Name_Student</a:t>
            </a:r>
            <a:r>
              <a:rPr lang="en-GB" sz="2400" b="1" dirty="0">
                <a:solidFill>
                  <a:srgbClr val="FF0000"/>
                </a:solidFill>
                <a:latin typeface="Raleway" pitchFamily="2" charset="0"/>
              </a:rPr>
              <a:t> Number</a:t>
            </a:r>
          </a:p>
          <a:p>
            <a:endParaRPr lang="en-GB" sz="2400" dirty="0">
              <a:latin typeface="Raleway" pitchFamily="2" charset="0"/>
            </a:endParaRPr>
          </a:p>
          <a:p>
            <a:r>
              <a:rPr lang="en-GB" sz="2400" dirty="0">
                <a:latin typeface="Raleway" pitchFamily="2" charset="0"/>
              </a:rPr>
              <a:t>Late submission of the assignment will result in a late penalty mark.</a:t>
            </a:r>
          </a:p>
          <a:p>
            <a:endParaRPr lang="en-GB" sz="2400" dirty="0">
              <a:latin typeface="Raleway" pitchFamily="2" charset="0"/>
            </a:endParaRPr>
          </a:p>
          <a:p>
            <a:r>
              <a:rPr lang="en-GB" sz="2400" dirty="0">
                <a:latin typeface="Raleway" pitchFamily="2" charset="0"/>
              </a:rPr>
              <a:t>Penalties for late submission: </a:t>
            </a:r>
            <a:r>
              <a:rPr lang="en-GB" sz="2400" b="1" dirty="0">
                <a:solidFill>
                  <a:srgbClr val="FF0000"/>
                </a:solidFill>
                <a:latin typeface="Raleway" pitchFamily="2" charset="0"/>
              </a:rPr>
              <a:t>Up to one week late, maximum mark of 40%. Over one week late, 0%.</a:t>
            </a:r>
            <a:r>
              <a:rPr lang="en-GB" sz="2400" dirty="0">
                <a:latin typeface="Raleway" pitchFamily="2" charset="0"/>
              </a:rPr>
              <a:t> Only the Extenuating Circumstances Panel may approve a change to submission dates.</a:t>
            </a:r>
          </a:p>
          <a:p>
            <a:endParaRPr lang="en-GB" sz="2400" dirty="0">
              <a:latin typeface="Raleway" pitchFamily="2" charset="0"/>
            </a:endParaRPr>
          </a:p>
          <a:p>
            <a:r>
              <a:rPr lang="en-GB" sz="2400" dirty="0">
                <a:latin typeface="Raleway" pitchFamily="2" charset="0"/>
              </a:rPr>
              <a:t>Presentation slides must be submitted in their original form (e.g. PowerPoint). The submission of screenshots is </a:t>
            </a:r>
            <a:r>
              <a:rPr lang="en-GB" sz="2400" b="1" dirty="0">
                <a:latin typeface="Raleway" pitchFamily="2" charset="0"/>
              </a:rPr>
              <a:t>not</a:t>
            </a:r>
            <a:r>
              <a:rPr lang="en-GB" sz="2400" dirty="0">
                <a:latin typeface="Raleway" pitchFamily="2" charset="0"/>
              </a:rPr>
              <a:t> permitted.</a:t>
            </a:r>
          </a:p>
        </p:txBody>
      </p:sp>
    </p:spTree>
    <p:extLst>
      <p:ext uri="{BB962C8B-B14F-4D97-AF65-F5344CB8AC3E}">
        <p14:creationId xmlns:p14="http://schemas.microsoft.com/office/powerpoint/2010/main" val="16459007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E70DD5-5782-E4F5-19B5-8DF19082A31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24BE15D-2398-16E4-C013-A66E9AFEDD1A}"/>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5615427C-E57F-6F3A-CF29-4DA48A9C0C93}"/>
              </a:ext>
            </a:extLst>
          </p:cNvPr>
          <p:cNvSpPr txBox="1"/>
          <p:nvPr/>
        </p:nvSpPr>
        <p:spPr>
          <a:xfrm>
            <a:off x="384357" y="0"/>
            <a:ext cx="1142328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Assessment 2 – Report</a:t>
            </a:r>
          </a:p>
        </p:txBody>
      </p:sp>
      <p:sp>
        <p:nvSpPr>
          <p:cNvPr id="10" name="TextBox 9">
            <a:extLst>
              <a:ext uri="{FF2B5EF4-FFF2-40B4-BE49-F238E27FC236}">
                <a16:creationId xmlns:a16="http://schemas.microsoft.com/office/drawing/2014/main" id="{C011F90C-6E9C-2FB1-DF6F-375A02A8EB36}"/>
              </a:ext>
            </a:extLst>
          </p:cNvPr>
          <p:cNvSpPr txBox="1"/>
          <p:nvPr/>
        </p:nvSpPr>
        <p:spPr>
          <a:xfrm>
            <a:off x="384357" y="1112330"/>
            <a:ext cx="11423286" cy="4401205"/>
          </a:xfrm>
          <a:prstGeom prst="rect">
            <a:avLst/>
          </a:prstGeom>
          <a:noFill/>
        </p:spPr>
        <p:txBody>
          <a:bodyPr wrap="square" rtlCol="0">
            <a:spAutoFit/>
          </a:bodyPr>
          <a:lstStyle/>
          <a:p>
            <a:r>
              <a:rPr lang="en-GB" sz="2800" b="1" dirty="0">
                <a:latin typeface="Raleway" pitchFamily="2" charset="0"/>
              </a:rPr>
              <a:t>Please select one of the following international MICE events:</a:t>
            </a:r>
          </a:p>
          <a:p>
            <a:endParaRPr lang="en-GB" sz="2800" b="1" dirty="0">
              <a:latin typeface="Raleway" pitchFamily="2" charset="0"/>
            </a:endParaRPr>
          </a:p>
          <a:p>
            <a:pPr marL="457200" indent="-457200">
              <a:buFont typeface="Arial" panose="020B0604020202020204" pitchFamily="34" charset="0"/>
              <a:buChar char="•"/>
            </a:pPr>
            <a:r>
              <a:rPr lang="en-GB" sz="2800" dirty="0">
                <a:latin typeface="Raleway" pitchFamily="2" charset="0"/>
              </a:rPr>
              <a:t>World Travel Market (WTM), London</a:t>
            </a:r>
          </a:p>
          <a:p>
            <a:pPr marL="457200" indent="-457200">
              <a:buFont typeface="Arial" panose="020B0604020202020204" pitchFamily="34" charset="0"/>
              <a:buChar char="•"/>
            </a:pPr>
            <a:r>
              <a:rPr lang="en-GB" sz="2800" dirty="0">
                <a:latin typeface="Raleway" pitchFamily="2" charset="0"/>
              </a:rPr>
              <a:t>Arabian Travel Market (ATM), Dubai</a:t>
            </a:r>
          </a:p>
          <a:p>
            <a:pPr marL="457200" indent="-457200">
              <a:buFont typeface="Arial" panose="020B0604020202020204" pitchFamily="34" charset="0"/>
              <a:buChar char="•"/>
            </a:pPr>
            <a:r>
              <a:rPr lang="en-GB" sz="2800" dirty="0">
                <a:latin typeface="Raleway" pitchFamily="2" charset="0"/>
              </a:rPr>
              <a:t>IT&amp;CM Asia, Bangkok</a:t>
            </a:r>
          </a:p>
          <a:p>
            <a:pPr marL="457200" indent="-457200">
              <a:buFont typeface="Arial" panose="020B0604020202020204" pitchFamily="34" charset="0"/>
              <a:buChar char="•"/>
            </a:pPr>
            <a:r>
              <a:rPr lang="en-GB" sz="2800" dirty="0">
                <a:latin typeface="Raleway" pitchFamily="2" charset="0"/>
              </a:rPr>
              <a:t>International Hospitality Investment Forum (IHIF), NYC</a:t>
            </a:r>
          </a:p>
          <a:p>
            <a:pPr marL="457200" indent="-457200">
              <a:buFont typeface="Arial" panose="020B0604020202020204" pitchFamily="34" charset="0"/>
              <a:buChar char="•"/>
            </a:pPr>
            <a:endParaRPr lang="en-GB" sz="2800" dirty="0">
              <a:latin typeface="Raleway" pitchFamily="2" charset="0"/>
            </a:endParaRPr>
          </a:p>
          <a:p>
            <a:r>
              <a:rPr lang="en-GB" sz="2800" dirty="0">
                <a:latin typeface="Raleway" pitchFamily="2" charset="0"/>
              </a:rPr>
              <a:t>You are required to produce a </a:t>
            </a:r>
            <a:r>
              <a:rPr lang="en-GB" sz="2800" b="1" dirty="0">
                <a:latin typeface="Raleway" pitchFamily="2" charset="0"/>
              </a:rPr>
              <a:t>2,000-word professional report </a:t>
            </a:r>
            <a:r>
              <a:rPr lang="en-GB" sz="2800" dirty="0">
                <a:latin typeface="Raleway" pitchFamily="2" charset="0"/>
              </a:rPr>
              <a:t>critically analysing your chosen event within the context of the </a:t>
            </a:r>
            <a:r>
              <a:rPr lang="en-GB" sz="2800" b="1" dirty="0">
                <a:latin typeface="Raleway" pitchFamily="2" charset="0"/>
              </a:rPr>
              <a:t>global MICE industry.</a:t>
            </a:r>
          </a:p>
        </p:txBody>
      </p:sp>
    </p:spTree>
    <p:extLst>
      <p:ext uri="{BB962C8B-B14F-4D97-AF65-F5344CB8AC3E}">
        <p14:creationId xmlns:p14="http://schemas.microsoft.com/office/powerpoint/2010/main" val="35370587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38F702-160C-2601-F97F-9A743728531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BEFD69F-ECCB-8979-C2CF-EB2DA7784B3F}"/>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130A28C9-62E7-9175-5E79-DAF759742106}"/>
              </a:ext>
            </a:extLst>
          </p:cNvPr>
          <p:cNvSpPr txBox="1"/>
          <p:nvPr/>
        </p:nvSpPr>
        <p:spPr>
          <a:xfrm>
            <a:off x="384357" y="0"/>
            <a:ext cx="1142328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Assessment 2 – Report</a:t>
            </a:r>
          </a:p>
        </p:txBody>
      </p:sp>
      <p:sp>
        <p:nvSpPr>
          <p:cNvPr id="10" name="TextBox 9">
            <a:extLst>
              <a:ext uri="{FF2B5EF4-FFF2-40B4-BE49-F238E27FC236}">
                <a16:creationId xmlns:a16="http://schemas.microsoft.com/office/drawing/2014/main" id="{A650F721-EF42-90C0-F8B1-2E7FB411CBE2}"/>
              </a:ext>
            </a:extLst>
          </p:cNvPr>
          <p:cNvSpPr txBox="1"/>
          <p:nvPr/>
        </p:nvSpPr>
        <p:spPr>
          <a:xfrm>
            <a:off x="384357" y="1112330"/>
            <a:ext cx="11423286" cy="4401205"/>
          </a:xfrm>
          <a:prstGeom prst="rect">
            <a:avLst/>
          </a:prstGeom>
          <a:noFill/>
        </p:spPr>
        <p:txBody>
          <a:bodyPr wrap="square" rtlCol="0">
            <a:spAutoFit/>
          </a:bodyPr>
          <a:lstStyle/>
          <a:p>
            <a:r>
              <a:rPr lang="en-GB" sz="2800" b="1" dirty="0">
                <a:latin typeface="Raleway" pitchFamily="2" charset="0"/>
              </a:rPr>
              <a:t>Your report should be structured as follows:</a:t>
            </a:r>
          </a:p>
          <a:p>
            <a:endParaRPr lang="en-GB" sz="2800" b="1" dirty="0">
              <a:latin typeface="Raleway" pitchFamily="2" charset="0"/>
            </a:endParaRPr>
          </a:p>
          <a:p>
            <a:pPr marL="457200" indent="-457200">
              <a:buFont typeface="Arial" panose="020B0604020202020204" pitchFamily="34" charset="0"/>
              <a:buChar char="•"/>
            </a:pPr>
            <a:r>
              <a:rPr lang="en-GB" sz="2800" b="1" dirty="0">
                <a:latin typeface="Raleway" pitchFamily="2" charset="0"/>
              </a:rPr>
              <a:t>Title Page </a:t>
            </a:r>
            <a:r>
              <a:rPr lang="en-GB" sz="2800" dirty="0">
                <a:latin typeface="Raleway" pitchFamily="2" charset="0"/>
              </a:rPr>
              <a:t>(student name/ID, module title/code, assignment title, lecturer’s name, date, word count).</a:t>
            </a:r>
          </a:p>
          <a:p>
            <a:endParaRPr lang="en-GB" sz="2800" dirty="0">
              <a:latin typeface="Raleway" pitchFamily="2" charset="0"/>
            </a:endParaRPr>
          </a:p>
          <a:p>
            <a:pPr marL="457200" indent="-457200">
              <a:buFont typeface="Arial" panose="020B0604020202020204" pitchFamily="34" charset="0"/>
              <a:buChar char="•"/>
            </a:pPr>
            <a:r>
              <a:rPr lang="en-GB" sz="2800" b="1" dirty="0">
                <a:latin typeface="Raleway" pitchFamily="2" charset="0"/>
              </a:rPr>
              <a:t>AI Acknowledgement Statement.</a:t>
            </a:r>
          </a:p>
          <a:p>
            <a:endParaRPr lang="en-GB" sz="2800" dirty="0">
              <a:latin typeface="Raleway" pitchFamily="2" charset="0"/>
            </a:endParaRPr>
          </a:p>
          <a:p>
            <a:pPr marL="457200" indent="-457200">
              <a:buFont typeface="Arial" panose="020B0604020202020204" pitchFamily="34" charset="0"/>
              <a:buChar char="•"/>
            </a:pPr>
            <a:r>
              <a:rPr lang="en-GB" sz="2800" b="1" dirty="0">
                <a:latin typeface="Raleway" pitchFamily="2" charset="0"/>
              </a:rPr>
              <a:t>Executive Summary </a:t>
            </a:r>
            <a:r>
              <a:rPr lang="en-GB" sz="2800" dirty="0">
                <a:latin typeface="Raleway" pitchFamily="2" charset="0"/>
              </a:rPr>
              <a:t>(not included in word count).</a:t>
            </a:r>
          </a:p>
          <a:p>
            <a:endParaRPr lang="en-GB" sz="2800" dirty="0">
              <a:latin typeface="Raleway" pitchFamily="2" charset="0"/>
            </a:endParaRPr>
          </a:p>
          <a:p>
            <a:pPr marL="457200" indent="-457200">
              <a:buFont typeface="Arial" panose="020B0604020202020204" pitchFamily="34" charset="0"/>
              <a:buChar char="•"/>
            </a:pPr>
            <a:r>
              <a:rPr lang="en-GB" sz="2800" dirty="0">
                <a:latin typeface="Raleway" pitchFamily="2" charset="0"/>
              </a:rPr>
              <a:t>Contents Page (not included in word count).</a:t>
            </a:r>
          </a:p>
        </p:txBody>
      </p:sp>
    </p:spTree>
    <p:extLst>
      <p:ext uri="{BB962C8B-B14F-4D97-AF65-F5344CB8AC3E}">
        <p14:creationId xmlns:p14="http://schemas.microsoft.com/office/powerpoint/2010/main" val="233115594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A169BD-ABDA-D089-F8DC-BEEFB91EB60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B4B82E1F-5E93-0AFA-162B-3B5FC4472535}"/>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6ACCB44E-007F-8F7F-80D9-C6FB4D865262}"/>
              </a:ext>
            </a:extLst>
          </p:cNvPr>
          <p:cNvSpPr txBox="1"/>
          <p:nvPr/>
        </p:nvSpPr>
        <p:spPr>
          <a:xfrm>
            <a:off x="384357" y="307150"/>
            <a:ext cx="1142328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Assessment 2 – Report</a:t>
            </a:r>
          </a:p>
        </p:txBody>
      </p:sp>
      <p:sp>
        <p:nvSpPr>
          <p:cNvPr id="10" name="TextBox 9">
            <a:extLst>
              <a:ext uri="{FF2B5EF4-FFF2-40B4-BE49-F238E27FC236}">
                <a16:creationId xmlns:a16="http://schemas.microsoft.com/office/drawing/2014/main" id="{B7139736-2A05-0F63-BFB3-B5010B00CEA2}"/>
              </a:ext>
            </a:extLst>
          </p:cNvPr>
          <p:cNvSpPr txBox="1"/>
          <p:nvPr/>
        </p:nvSpPr>
        <p:spPr>
          <a:xfrm>
            <a:off x="384357" y="1874728"/>
            <a:ext cx="11423286" cy="3108543"/>
          </a:xfrm>
          <a:prstGeom prst="rect">
            <a:avLst/>
          </a:prstGeom>
          <a:noFill/>
        </p:spPr>
        <p:txBody>
          <a:bodyPr wrap="square" rtlCol="0">
            <a:spAutoFit/>
          </a:bodyPr>
          <a:lstStyle/>
          <a:p>
            <a:r>
              <a:rPr lang="en-GB" sz="2800" b="1" dirty="0">
                <a:latin typeface="Raleway" pitchFamily="2" charset="0"/>
              </a:rPr>
              <a:t>1 Introduction (approx. 200 words)</a:t>
            </a:r>
          </a:p>
          <a:p>
            <a:endParaRPr lang="en-GB" sz="2800" dirty="0">
              <a:latin typeface="Raleway" pitchFamily="2" charset="0"/>
            </a:endParaRPr>
          </a:p>
          <a:p>
            <a:pPr marL="457200" indent="-457200">
              <a:buFont typeface="Arial" panose="020B0604020202020204" pitchFamily="34" charset="0"/>
              <a:buChar char="•"/>
            </a:pPr>
            <a:r>
              <a:rPr lang="en-GB" sz="2800" dirty="0">
                <a:latin typeface="Raleway" pitchFamily="2" charset="0"/>
              </a:rPr>
              <a:t>Introduce the chosen MICE event and identify its purpose (e.g. trade show or exhibition etc.).</a:t>
            </a:r>
          </a:p>
          <a:p>
            <a:pPr marL="457200" indent="-457200">
              <a:buFont typeface="Arial" panose="020B0604020202020204" pitchFamily="34" charset="0"/>
              <a:buChar char="•"/>
            </a:pPr>
            <a:r>
              <a:rPr lang="en-GB" sz="2800" dirty="0">
                <a:latin typeface="Raleway" pitchFamily="2" charset="0"/>
              </a:rPr>
              <a:t>Explain the </a:t>
            </a:r>
            <a:r>
              <a:rPr lang="en-GB" sz="2800" b="1" dirty="0">
                <a:latin typeface="Raleway" pitchFamily="2" charset="0"/>
              </a:rPr>
              <a:t>event’s significance </a:t>
            </a:r>
            <a:r>
              <a:rPr lang="en-GB" sz="2800" dirty="0">
                <a:latin typeface="Raleway" pitchFamily="2" charset="0"/>
              </a:rPr>
              <a:t>within the international MICE industry.</a:t>
            </a:r>
          </a:p>
          <a:p>
            <a:pPr marL="457200" indent="-457200">
              <a:buFont typeface="Arial" panose="020B0604020202020204" pitchFamily="34" charset="0"/>
              <a:buChar char="•"/>
            </a:pPr>
            <a:r>
              <a:rPr lang="en-GB" sz="2800" dirty="0">
                <a:latin typeface="Raleway" pitchFamily="2" charset="0"/>
              </a:rPr>
              <a:t>Briefly outline the </a:t>
            </a:r>
            <a:r>
              <a:rPr lang="en-GB" sz="2800" b="1" dirty="0">
                <a:latin typeface="Raleway" pitchFamily="2" charset="0"/>
              </a:rPr>
              <a:t>purpose and scope of the report.</a:t>
            </a:r>
          </a:p>
        </p:txBody>
      </p:sp>
    </p:spTree>
    <p:extLst>
      <p:ext uri="{BB962C8B-B14F-4D97-AF65-F5344CB8AC3E}">
        <p14:creationId xmlns:p14="http://schemas.microsoft.com/office/powerpoint/2010/main" val="19468831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CEBC6A-D7ED-BD11-982F-039A7748059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E273488-39DF-7C24-D982-2D799C33116D}"/>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CE4FA6E4-C032-4DFE-0794-10CD51AB38A8}"/>
              </a:ext>
            </a:extLst>
          </p:cNvPr>
          <p:cNvSpPr txBox="1"/>
          <p:nvPr/>
        </p:nvSpPr>
        <p:spPr>
          <a:xfrm>
            <a:off x="384357" y="0"/>
            <a:ext cx="1142328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Assessment 2 – Report</a:t>
            </a:r>
          </a:p>
        </p:txBody>
      </p:sp>
      <p:sp>
        <p:nvSpPr>
          <p:cNvPr id="10" name="TextBox 9">
            <a:extLst>
              <a:ext uri="{FF2B5EF4-FFF2-40B4-BE49-F238E27FC236}">
                <a16:creationId xmlns:a16="http://schemas.microsoft.com/office/drawing/2014/main" id="{1C485DB4-4D3E-340D-83C8-967B0D4F595C}"/>
              </a:ext>
            </a:extLst>
          </p:cNvPr>
          <p:cNvSpPr txBox="1"/>
          <p:nvPr/>
        </p:nvSpPr>
        <p:spPr>
          <a:xfrm>
            <a:off x="384357" y="797510"/>
            <a:ext cx="11423286" cy="5262979"/>
          </a:xfrm>
          <a:prstGeom prst="rect">
            <a:avLst/>
          </a:prstGeom>
          <a:noFill/>
        </p:spPr>
        <p:txBody>
          <a:bodyPr wrap="square" rtlCol="0">
            <a:spAutoFit/>
          </a:bodyPr>
          <a:lstStyle/>
          <a:p>
            <a:r>
              <a:rPr lang="en-GB" sz="2400" b="1" dirty="0">
                <a:latin typeface="Raleway" pitchFamily="2" charset="0"/>
              </a:rPr>
              <a:t>2 Main Body (approx. 1,350 – 1,400 words)</a:t>
            </a:r>
          </a:p>
          <a:p>
            <a:endParaRPr lang="en-GB" sz="2400" dirty="0">
              <a:latin typeface="Raleway" pitchFamily="2" charset="0"/>
            </a:endParaRPr>
          </a:p>
          <a:p>
            <a:pPr marL="457200" indent="-457200">
              <a:buFont typeface="Arial" panose="020B0604020202020204" pitchFamily="34" charset="0"/>
              <a:buChar char="•"/>
            </a:pPr>
            <a:r>
              <a:rPr lang="en-GB" sz="2400" b="1" dirty="0">
                <a:latin typeface="Raleway" pitchFamily="2" charset="0"/>
              </a:rPr>
              <a:t>Event Overview and Stakeholders</a:t>
            </a:r>
            <a:r>
              <a:rPr lang="en-GB" sz="2400" dirty="0">
                <a:latin typeface="Raleway" pitchFamily="2" charset="0"/>
              </a:rPr>
              <a:t>: analyse key stakeholders: organisers, exhibitors, delegates, sponsors, destination authorities, and local hotels.</a:t>
            </a:r>
          </a:p>
          <a:p>
            <a:endParaRPr lang="en-GB" sz="2400" dirty="0">
              <a:latin typeface="Raleway" pitchFamily="2" charset="0"/>
            </a:endParaRPr>
          </a:p>
          <a:p>
            <a:pPr marL="457200" indent="-457200">
              <a:buFont typeface="Arial" panose="020B0604020202020204" pitchFamily="34" charset="0"/>
              <a:buChar char="•"/>
            </a:pPr>
            <a:r>
              <a:rPr lang="en-GB" sz="2400" dirty="0">
                <a:latin typeface="Raleway" pitchFamily="2" charset="0"/>
              </a:rPr>
              <a:t>Discuss the </a:t>
            </a:r>
            <a:r>
              <a:rPr lang="en-GB" sz="2400" b="1" dirty="0">
                <a:latin typeface="Raleway" pitchFamily="2" charset="0"/>
              </a:rPr>
              <a:t>scale and reach </a:t>
            </a:r>
            <a:r>
              <a:rPr lang="en-GB" sz="2400" dirty="0">
                <a:latin typeface="Raleway" pitchFamily="2" charset="0"/>
              </a:rPr>
              <a:t>of the event, including its significance for the local and international MICE market.</a:t>
            </a:r>
          </a:p>
          <a:p>
            <a:pPr marL="457200" indent="-457200">
              <a:buFont typeface="Arial" panose="020B0604020202020204" pitchFamily="34" charset="0"/>
              <a:buChar char="•"/>
            </a:pPr>
            <a:endParaRPr lang="en-GB" sz="2400" dirty="0">
              <a:latin typeface="Raleway" pitchFamily="2" charset="0"/>
            </a:endParaRPr>
          </a:p>
          <a:p>
            <a:pPr marL="457200" indent="-457200">
              <a:buFont typeface="Arial" panose="020B0604020202020204" pitchFamily="34" charset="0"/>
              <a:buChar char="•"/>
            </a:pPr>
            <a:r>
              <a:rPr lang="en-GB" sz="2400" b="1" dirty="0">
                <a:latin typeface="Raleway" pitchFamily="2" charset="0"/>
              </a:rPr>
              <a:t>Marketing and Communication Strategy</a:t>
            </a:r>
            <a:r>
              <a:rPr lang="en-GB" sz="2400" dirty="0">
                <a:latin typeface="Raleway" pitchFamily="2" charset="0"/>
              </a:rPr>
              <a:t>: evaluate the event’s marketing channels: website, social media, YouTube, newsletters, professional networks.</a:t>
            </a:r>
          </a:p>
          <a:p>
            <a:pPr marL="457200" indent="-457200">
              <a:buFont typeface="Arial" panose="020B0604020202020204" pitchFamily="34" charset="0"/>
              <a:buChar char="•"/>
            </a:pPr>
            <a:endParaRPr lang="en-GB" sz="2400" dirty="0">
              <a:latin typeface="Raleway" pitchFamily="2" charset="0"/>
            </a:endParaRPr>
          </a:p>
          <a:p>
            <a:pPr marL="457200" indent="-457200">
              <a:buFont typeface="Arial" panose="020B0604020202020204" pitchFamily="34" charset="0"/>
              <a:buChar char="•"/>
            </a:pPr>
            <a:r>
              <a:rPr lang="en-GB" sz="2400" dirty="0">
                <a:latin typeface="Raleway" pitchFamily="2" charset="0"/>
              </a:rPr>
              <a:t>Analyse the </a:t>
            </a:r>
            <a:r>
              <a:rPr lang="en-GB" sz="2400" b="1" dirty="0">
                <a:latin typeface="Raleway" pitchFamily="2" charset="0"/>
              </a:rPr>
              <a:t>effectiveness of marketing in previous years</a:t>
            </a:r>
            <a:r>
              <a:rPr lang="en-GB" sz="2400" dirty="0">
                <a:latin typeface="Raleway" pitchFamily="2" charset="0"/>
              </a:rPr>
              <a:t>: how dies it attract delegates, exhibitors and sponsors?</a:t>
            </a:r>
          </a:p>
        </p:txBody>
      </p:sp>
    </p:spTree>
    <p:extLst>
      <p:ext uri="{BB962C8B-B14F-4D97-AF65-F5344CB8AC3E}">
        <p14:creationId xmlns:p14="http://schemas.microsoft.com/office/powerpoint/2010/main" val="34439356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36A446-D243-1B1B-9930-CACE32D3910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24FFC75-21E5-1C5C-F44A-90C794D268BD}"/>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4EE4FA15-BAA9-4143-0115-E52B8871A42C}"/>
              </a:ext>
            </a:extLst>
          </p:cNvPr>
          <p:cNvSpPr txBox="1"/>
          <p:nvPr/>
        </p:nvSpPr>
        <p:spPr>
          <a:xfrm>
            <a:off x="384357" y="307150"/>
            <a:ext cx="1142328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Assessment 2 – Report</a:t>
            </a:r>
          </a:p>
        </p:txBody>
      </p:sp>
      <p:sp>
        <p:nvSpPr>
          <p:cNvPr id="10" name="TextBox 9">
            <a:extLst>
              <a:ext uri="{FF2B5EF4-FFF2-40B4-BE49-F238E27FC236}">
                <a16:creationId xmlns:a16="http://schemas.microsoft.com/office/drawing/2014/main" id="{55670358-2253-1F2F-B48B-DCF261E76404}"/>
              </a:ext>
            </a:extLst>
          </p:cNvPr>
          <p:cNvSpPr txBox="1"/>
          <p:nvPr/>
        </p:nvSpPr>
        <p:spPr>
          <a:xfrm>
            <a:off x="384357" y="1351508"/>
            <a:ext cx="11423286" cy="4154984"/>
          </a:xfrm>
          <a:prstGeom prst="rect">
            <a:avLst/>
          </a:prstGeom>
          <a:noFill/>
        </p:spPr>
        <p:txBody>
          <a:bodyPr wrap="square" rtlCol="0">
            <a:spAutoFit/>
          </a:bodyPr>
          <a:lstStyle/>
          <a:p>
            <a:r>
              <a:rPr lang="en-GB" sz="2400" b="1" dirty="0">
                <a:latin typeface="Raleway" pitchFamily="2" charset="0"/>
              </a:rPr>
              <a:t>2 Main Body (approx. 1,350 – 1,400 words)</a:t>
            </a:r>
          </a:p>
          <a:p>
            <a:endParaRPr lang="en-GB" sz="2400" dirty="0">
              <a:latin typeface="Raleway" pitchFamily="2" charset="0"/>
            </a:endParaRPr>
          </a:p>
          <a:p>
            <a:pPr marL="457200" indent="-457200">
              <a:buFont typeface="Arial" panose="020B0604020202020204" pitchFamily="34" charset="0"/>
              <a:buChar char="•"/>
            </a:pPr>
            <a:r>
              <a:rPr lang="en-GB" sz="2400" b="1" dirty="0">
                <a:latin typeface="Raleway" pitchFamily="2" charset="0"/>
              </a:rPr>
              <a:t>Trends &amp; Innovation</a:t>
            </a:r>
            <a:r>
              <a:rPr lang="en-GB" sz="2400" dirty="0">
                <a:latin typeface="Raleway" pitchFamily="2" charset="0"/>
              </a:rPr>
              <a:t>: explore how the event integrates </a:t>
            </a:r>
            <a:r>
              <a:rPr lang="en-GB" sz="2400" b="1" dirty="0">
                <a:latin typeface="Raleway" pitchFamily="2" charset="0"/>
              </a:rPr>
              <a:t>current MICE trends</a:t>
            </a:r>
            <a:r>
              <a:rPr lang="en-GB" sz="2400" dirty="0">
                <a:latin typeface="Raleway" pitchFamily="2" charset="0"/>
              </a:rPr>
              <a:t>: technology adoption, AI, hybrid or virtual components, immersion, wellness and sustainability.</a:t>
            </a:r>
          </a:p>
          <a:p>
            <a:pPr marL="457200" indent="-457200">
              <a:buFont typeface="Arial" panose="020B0604020202020204" pitchFamily="34" charset="0"/>
              <a:buChar char="•"/>
            </a:pPr>
            <a:endParaRPr lang="en-GB" sz="2400" dirty="0">
              <a:latin typeface="Raleway" pitchFamily="2" charset="0"/>
            </a:endParaRPr>
          </a:p>
          <a:p>
            <a:pPr marL="457200" indent="-457200">
              <a:buFont typeface="Arial" panose="020B0604020202020204" pitchFamily="34" charset="0"/>
              <a:buChar char="•"/>
            </a:pPr>
            <a:r>
              <a:rPr lang="en-GB" sz="2400" dirty="0">
                <a:latin typeface="Raleway" pitchFamily="2" charset="0"/>
              </a:rPr>
              <a:t>Support discussion with </a:t>
            </a:r>
            <a:r>
              <a:rPr lang="en-GB" sz="2400" b="1" dirty="0">
                <a:latin typeface="Raleway" pitchFamily="2" charset="0"/>
              </a:rPr>
              <a:t>industry research and reports</a:t>
            </a:r>
            <a:r>
              <a:rPr lang="en-GB" sz="2400" dirty="0">
                <a:latin typeface="Raleway" pitchFamily="2" charset="0"/>
              </a:rPr>
              <a:t>. Reinforce with </a:t>
            </a:r>
            <a:r>
              <a:rPr lang="en-GB" sz="2400" b="1" dirty="0">
                <a:latin typeface="Raleway" pitchFamily="2" charset="0"/>
              </a:rPr>
              <a:t>academic theory </a:t>
            </a:r>
            <a:r>
              <a:rPr lang="en-GB" sz="2400" dirty="0">
                <a:latin typeface="Raleway" pitchFamily="2" charset="0"/>
              </a:rPr>
              <a:t>where applicable. Reference accordingly.</a:t>
            </a:r>
          </a:p>
          <a:p>
            <a:pPr marL="457200" indent="-457200">
              <a:buFont typeface="Arial" panose="020B0604020202020204" pitchFamily="34" charset="0"/>
              <a:buChar char="•"/>
            </a:pPr>
            <a:endParaRPr lang="en-GB" sz="2400" dirty="0">
              <a:latin typeface="Raleway" pitchFamily="2" charset="0"/>
            </a:endParaRPr>
          </a:p>
          <a:p>
            <a:pPr marL="457200" indent="-457200">
              <a:buFont typeface="Arial" panose="020B0604020202020204" pitchFamily="34" charset="0"/>
              <a:buChar char="•"/>
            </a:pPr>
            <a:r>
              <a:rPr lang="en-GB" sz="2400" dirty="0">
                <a:latin typeface="Raleway" pitchFamily="2" charset="0"/>
              </a:rPr>
              <a:t>Evaluate </a:t>
            </a:r>
            <a:r>
              <a:rPr lang="en-GB" sz="2400" b="1" dirty="0">
                <a:latin typeface="Raleway" pitchFamily="2" charset="0"/>
              </a:rPr>
              <a:t>how innovations enhance delegate experience and event competitiveness.</a:t>
            </a:r>
          </a:p>
        </p:txBody>
      </p:sp>
    </p:spTree>
    <p:extLst>
      <p:ext uri="{BB962C8B-B14F-4D97-AF65-F5344CB8AC3E}">
        <p14:creationId xmlns:p14="http://schemas.microsoft.com/office/powerpoint/2010/main" val="181656812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3612D0-C8C0-73E0-F01B-6DF0FC921B26}"/>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37E061F-5678-2856-024E-8760F23CC035}"/>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ED3975FC-8EF3-D675-9FD1-F78CE5A5463F}"/>
              </a:ext>
            </a:extLst>
          </p:cNvPr>
          <p:cNvSpPr txBox="1"/>
          <p:nvPr/>
        </p:nvSpPr>
        <p:spPr>
          <a:xfrm>
            <a:off x="384357" y="307150"/>
            <a:ext cx="1142328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Assessment 2 – Report</a:t>
            </a:r>
          </a:p>
        </p:txBody>
      </p:sp>
      <p:sp>
        <p:nvSpPr>
          <p:cNvPr id="10" name="TextBox 9">
            <a:extLst>
              <a:ext uri="{FF2B5EF4-FFF2-40B4-BE49-F238E27FC236}">
                <a16:creationId xmlns:a16="http://schemas.microsoft.com/office/drawing/2014/main" id="{C902DAD7-63D7-05FF-9145-31E8A6F216DB}"/>
              </a:ext>
            </a:extLst>
          </p:cNvPr>
          <p:cNvSpPr txBox="1"/>
          <p:nvPr/>
        </p:nvSpPr>
        <p:spPr>
          <a:xfrm>
            <a:off x="384357" y="1720840"/>
            <a:ext cx="11423286" cy="3416320"/>
          </a:xfrm>
          <a:prstGeom prst="rect">
            <a:avLst/>
          </a:prstGeom>
          <a:noFill/>
        </p:spPr>
        <p:txBody>
          <a:bodyPr wrap="square" rtlCol="0">
            <a:spAutoFit/>
          </a:bodyPr>
          <a:lstStyle/>
          <a:p>
            <a:r>
              <a:rPr lang="en-GB" sz="2400" b="1" dirty="0">
                <a:latin typeface="Raleway" pitchFamily="2" charset="0"/>
              </a:rPr>
              <a:t>2 Main Body (approx. 1,350 – 1,400 words)</a:t>
            </a:r>
          </a:p>
          <a:p>
            <a:endParaRPr lang="en-GB" sz="2400" b="1" dirty="0">
              <a:latin typeface="Raleway" pitchFamily="2" charset="0"/>
            </a:endParaRPr>
          </a:p>
          <a:p>
            <a:pPr marL="457200" indent="-457200">
              <a:buFont typeface="Arial" panose="020B0604020202020204" pitchFamily="34" charset="0"/>
              <a:buChar char="•"/>
            </a:pPr>
            <a:r>
              <a:rPr lang="en-GB" sz="2400" b="1" dirty="0">
                <a:latin typeface="Raleway" pitchFamily="2" charset="0"/>
              </a:rPr>
              <a:t>Operational Challenges, Risks, and Legal Considerations</a:t>
            </a:r>
            <a:r>
              <a:rPr lang="en-GB" sz="2400" dirty="0">
                <a:latin typeface="Raleway" pitchFamily="2" charset="0"/>
              </a:rPr>
              <a:t>: critically assess the </a:t>
            </a:r>
            <a:r>
              <a:rPr lang="en-GB" sz="2400" b="1" dirty="0">
                <a:latin typeface="Raleway" pitchFamily="2" charset="0"/>
              </a:rPr>
              <a:t>operational requirements</a:t>
            </a:r>
            <a:r>
              <a:rPr lang="en-GB" sz="2400" dirty="0">
                <a:latin typeface="Raleway" pitchFamily="2" charset="0"/>
              </a:rPr>
              <a:t>, including aspects such as logistics/staffing, H&amp;S, security measures and any legal requirements. Discuss the importance of mitigating risks through contingency planning.</a:t>
            </a:r>
          </a:p>
          <a:p>
            <a:pPr marL="457200" indent="-457200">
              <a:buFont typeface="Arial" panose="020B0604020202020204" pitchFamily="34" charset="0"/>
              <a:buChar char="•"/>
            </a:pPr>
            <a:endParaRPr lang="en-GB" sz="2400" dirty="0">
              <a:latin typeface="Raleway" pitchFamily="2" charset="0"/>
            </a:endParaRPr>
          </a:p>
          <a:p>
            <a:pPr marL="457200" indent="-457200">
              <a:buFont typeface="Arial" panose="020B0604020202020204" pitchFamily="34" charset="0"/>
              <a:buChar char="•"/>
            </a:pPr>
            <a:r>
              <a:rPr lang="en-GB" sz="2400" dirty="0">
                <a:latin typeface="Raleway" pitchFamily="2" charset="0"/>
              </a:rPr>
              <a:t>Analyse </a:t>
            </a:r>
            <a:r>
              <a:rPr lang="en-GB" sz="2400" b="1" dirty="0">
                <a:latin typeface="Raleway" pitchFamily="2" charset="0"/>
              </a:rPr>
              <a:t>risks and mitigation strategies</a:t>
            </a:r>
            <a:r>
              <a:rPr lang="en-GB" sz="2400" dirty="0">
                <a:latin typeface="Raleway" pitchFamily="2" charset="0"/>
              </a:rPr>
              <a:t>, including financial, reputational, and technological risks.</a:t>
            </a:r>
          </a:p>
        </p:txBody>
      </p:sp>
    </p:spTree>
    <p:extLst>
      <p:ext uri="{BB962C8B-B14F-4D97-AF65-F5344CB8AC3E}">
        <p14:creationId xmlns:p14="http://schemas.microsoft.com/office/powerpoint/2010/main" val="32721891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C3E9C3-B45A-AE93-AF27-CCFBCBBB2E63}"/>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CC502E24-D2B0-437A-BFC8-40CBF4A8BC5B}"/>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C5528560-A828-5B1D-614D-58CB332A0DFA}"/>
              </a:ext>
            </a:extLst>
          </p:cNvPr>
          <p:cNvSpPr txBox="1"/>
          <p:nvPr/>
        </p:nvSpPr>
        <p:spPr>
          <a:xfrm>
            <a:off x="384357" y="0"/>
            <a:ext cx="1142328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Assessment 2 – Report</a:t>
            </a:r>
          </a:p>
        </p:txBody>
      </p:sp>
      <p:sp>
        <p:nvSpPr>
          <p:cNvPr id="10" name="TextBox 9">
            <a:extLst>
              <a:ext uri="{FF2B5EF4-FFF2-40B4-BE49-F238E27FC236}">
                <a16:creationId xmlns:a16="http://schemas.microsoft.com/office/drawing/2014/main" id="{A6EE256A-75A9-3B00-3676-157DCB8EFBD4}"/>
              </a:ext>
            </a:extLst>
          </p:cNvPr>
          <p:cNvSpPr txBox="1"/>
          <p:nvPr/>
        </p:nvSpPr>
        <p:spPr>
          <a:xfrm>
            <a:off x="384357" y="923330"/>
            <a:ext cx="11423286" cy="5632311"/>
          </a:xfrm>
          <a:prstGeom prst="rect">
            <a:avLst/>
          </a:prstGeom>
          <a:noFill/>
        </p:spPr>
        <p:txBody>
          <a:bodyPr wrap="square" rtlCol="0">
            <a:spAutoFit/>
          </a:bodyPr>
          <a:lstStyle/>
          <a:p>
            <a:r>
              <a:rPr lang="en-GB" sz="2400" b="1" dirty="0">
                <a:latin typeface="Raleway" pitchFamily="2" charset="0"/>
              </a:rPr>
              <a:t>2 Main Body (approx. 1,350 – 1,400 words)</a:t>
            </a:r>
          </a:p>
          <a:p>
            <a:endParaRPr lang="en-GB" sz="2400" b="1" dirty="0">
              <a:latin typeface="Raleway" pitchFamily="2" charset="0"/>
            </a:endParaRPr>
          </a:p>
          <a:p>
            <a:pPr marL="457200" indent="-457200">
              <a:buFont typeface="Arial" panose="020B0604020202020204" pitchFamily="34" charset="0"/>
              <a:buChar char="•"/>
            </a:pPr>
            <a:r>
              <a:rPr lang="en-GB" sz="2400" b="1" dirty="0">
                <a:latin typeface="Raleway" pitchFamily="2" charset="0"/>
              </a:rPr>
              <a:t>Venue Feasibility and Future Growth</a:t>
            </a:r>
            <a:r>
              <a:rPr lang="en-GB" sz="2400" dirty="0">
                <a:latin typeface="Raleway" pitchFamily="2" charset="0"/>
              </a:rPr>
              <a:t>: consider the </a:t>
            </a:r>
            <a:r>
              <a:rPr lang="en-GB" sz="2400" b="1" dirty="0">
                <a:latin typeface="Raleway" pitchFamily="2" charset="0"/>
              </a:rPr>
              <a:t>suitability of the venue</a:t>
            </a:r>
            <a:r>
              <a:rPr lang="en-GB" sz="2400" dirty="0">
                <a:latin typeface="Raleway" pitchFamily="2" charset="0"/>
              </a:rPr>
              <a:t>. Analyse the capacity and infrastructure, accessibility and transport links, accommodation, potential for support from local businesses and the technical capabilities of the venue.</a:t>
            </a:r>
          </a:p>
          <a:p>
            <a:pPr marL="457200" indent="-457200">
              <a:buFont typeface="Arial" panose="020B0604020202020204" pitchFamily="34" charset="0"/>
              <a:buChar char="•"/>
            </a:pPr>
            <a:endParaRPr lang="en-GB" sz="2400" dirty="0">
              <a:latin typeface="Raleway" pitchFamily="2" charset="0"/>
            </a:endParaRPr>
          </a:p>
          <a:p>
            <a:pPr marL="457200" indent="-457200">
              <a:buFont typeface="Arial" panose="020B0604020202020204" pitchFamily="34" charset="0"/>
              <a:buChar char="•"/>
            </a:pPr>
            <a:r>
              <a:rPr lang="en-GB" sz="2400" dirty="0">
                <a:latin typeface="Raleway" pitchFamily="2" charset="0"/>
              </a:rPr>
              <a:t>Discuss </a:t>
            </a:r>
            <a:r>
              <a:rPr lang="en-GB" sz="2400" b="1" dirty="0">
                <a:latin typeface="Raleway" pitchFamily="2" charset="0"/>
              </a:rPr>
              <a:t>future growth potential</a:t>
            </a:r>
            <a:r>
              <a:rPr lang="en-GB" sz="2400" dirty="0">
                <a:latin typeface="Raleway" pitchFamily="2" charset="0"/>
              </a:rPr>
              <a:t>: can the venue scale the event to allow for increased attendees, whether this be delegates or exhibitors? If so, how? If not, then why not and what may this mean moving forward?</a:t>
            </a:r>
          </a:p>
          <a:p>
            <a:pPr marL="457200" indent="-457200">
              <a:buFont typeface="Arial" panose="020B0604020202020204" pitchFamily="34" charset="0"/>
              <a:buChar char="•"/>
            </a:pPr>
            <a:endParaRPr lang="en-GB" sz="2400" dirty="0">
              <a:latin typeface="Raleway" pitchFamily="2" charset="0"/>
            </a:endParaRPr>
          </a:p>
          <a:p>
            <a:pPr marL="457200" indent="-457200">
              <a:buFont typeface="Arial" panose="020B0604020202020204" pitchFamily="34" charset="0"/>
              <a:buChar char="•"/>
            </a:pPr>
            <a:r>
              <a:rPr lang="en-GB" sz="2400" dirty="0">
                <a:latin typeface="Raleway" pitchFamily="2" charset="0"/>
              </a:rPr>
              <a:t>Support your research and analysis with relevant </a:t>
            </a:r>
            <a:r>
              <a:rPr lang="en-GB" sz="2400" b="1" dirty="0">
                <a:latin typeface="Raleway" pitchFamily="2" charset="0"/>
              </a:rPr>
              <a:t>event and venue feasibility concepts.</a:t>
            </a:r>
          </a:p>
          <a:p>
            <a:endParaRPr lang="en-GB" sz="2400" dirty="0">
              <a:latin typeface="Raleway" pitchFamily="2" charset="0"/>
            </a:endParaRPr>
          </a:p>
          <a:p>
            <a:r>
              <a:rPr lang="en-GB" sz="2400" dirty="0">
                <a:latin typeface="Raleway" pitchFamily="2" charset="0"/>
              </a:rPr>
              <a:t>3</a:t>
            </a:r>
          </a:p>
        </p:txBody>
      </p:sp>
    </p:spTree>
    <p:extLst>
      <p:ext uri="{BB962C8B-B14F-4D97-AF65-F5344CB8AC3E}">
        <p14:creationId xmlns:p14="http://schemas.microsoft.com/office/powerpoint/2010/main" val="42438563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D87E39-F991-7A7D-CE15-B6864855644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0E53885-E792-41E2-716C-D0016DF6CB7E}"/>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E674E0EB-C4FA-8A39-DD77-D7727132F7A5}"/>
              </a:ext>
            </a:extLst>
          </p:cNvPr>
          <p:cNvSpPr txBox="1"/>
          <p:nvPr/>
        </p:nvSpPr>
        <p:spPr>
          <a:xfrm>
            <a:off x="384357" y="0"/>
            <a:ext cx="1142328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Assessment 2 – Report</a:t>
            </a:r>
          </a:p>
        </p:txBody>
      </p:sp>
      <p:sp>
        <p:nvSpPr>
          <p:cNvPr id="10" name="TextBox 9">
            <a:extLst>
              <a:ext uri="{FF2B5EF4-FFF2-40B4-BE49-F238E27FC236}">
                <a16:creationId xmlns:a16="http://schemas.microsoft.com/office/drawing/2014/main" id="{6F4D72A3-6D68-3F60-145C-F5CDAE84FF96}"/>
              </a:ext>
            </a:extLst>
          </p:cNvPr>
          <p:cNvSpPr txBox="1"/>
          <p:nvPr/>
        </p:nvSpPr>
        <p:spPr>
          <a:xfrm>
            <a:off x="384357" y="923330"/>
            <a:ext cx="11423286" cy="4893647"/>
          </a:xfrm>
          <a:prstGeom prst="rect">
            <a:avLst/>
          </a:prstGeom>
          <a:noFill/>
        </p:spPr>
        <p:txBody>
          <a:bodyPr wrap="square" rtlCol="0">
            <a:spAutoFit/>
          </a:bodyPr>
          <a:lstStyle/>
          <a:p>
            <a:r>
              <a:rPr lang="en-GB" sz="2400" b="1" dirty="0">
                <a:latin typeface="Raleway" pitchFamily="2" charset="0"/>
              </a:rPr>
              <a:t>3 Conclusion (approx. 150 words)</a:t>
            </a:r>
          </a:p>
          <a:p>
            <a:endParaRPr lang="en-GB" sz="2400" b="1" dirty="0">
              <a:latin typeface="Raleway" pitchFamily="2" charset="0"/>
            </a:endParaRPr>
          </a:p>
          <a:p>
            <a:pPr marL="342900" indent="-342900">
              <a:buFont typeface="Arial" panose="020B0604020202020204" pitchFamily="34" charset="0"/>
              <a:buChar char="•"/>
            </a:pPr>
            <a:r>
              <a:rPr lang="en-GB" sz="2400" dirty="0">
                <a:latin typeface="Raleway" pitchFamily="2" charset="0"/>
              </a:rPr>
              <a:t>Summarise your </a:t>
            </a:r>
            <a:r>
              <a:rPr lang="en-GB" sz="2400" b="1" dirty="0">
                <a:latin typeface="Raleway" pitchFamily="2" charset="0"/>
              </a:rPr>
              <a:t>key findings </a:t>
            </a:r>
            <a:r>
              <a:rPr lang="en-GB" sz="2400" dirty="0">
                <a:latin typeface="Raleway" pitchFamily="2" charset="0"/>
              </a:rPr>
              <a:t>and highlight </a:t>
            </a:r>
            <a:r>
              <a:rPr lang="en-GB" sz="2400" b="1" dirty="0">
                <a:latin typeface="Raleway" pitchFamily="2" charset="0"/>
              </a:rPr>
              <a:t>critical considerations </a:t>
            </a:r>
            <a:r>
              <a:rPr lang="en-GB" sz="2400" dirty="0">
                <a:latin typeface="Raleway" pitchFamily="2" charset="0"/>
              </a:rPr>
              <a:t>for sustainable growth and long-term success.</a:t>
            </a:r>
          </a:p>
          <a:p>
            <a:endParaRPr lang="en-GB" sz="2400" dirty="0">
              <a:latin typeface="Raleway" pitchFamily="2" charset="0"/>
            </a:endParaRPr>
          </a:p>
          <a:p>
            <a:r>
              <a:rPr lang="en-GB" sz="2400" b="1" dirty="0">
                <a:latin typeface="Raleway" pitchFamily="2" charset="0"/>
              </a:rPr>
              <a:t>4 Recommendations (approx. 300 words)</a:t>
            </a:r>
          </a:p>
          <a:p>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Provide actionable, </a:t>
            </a:r>
            <a:r>
              <a:rPr lang="en-GB" sz="2400" b="1" dirty="0">
                <a:latin typeface="Raleway" pitchFamily="2" charset="0"/>
              </a:rPr>
              <a:t>evidence-based recommendations </a:t>
            </a:r>
            <a:r>
              <a:rPr lang="en-GB" sz="2400" dirty="0">
                <a:latin typeface="Raleway" pitchFamily="2" charset="0"/>
              </a:rPr>
              <a:t>for:</a:t>
            </a:r>
          </a:p>
          <a:p>
            <a:pPr marL="342900" indent="-342900">
              <a:buFont typeface="Arial" panose="020B0604020202020204" pitchFamily="34" charset="0"/>
              <a:buChar char="•"/>
            </a:pPr>
            <a:endParaRPr lang="en-GB" sz="2400" dirty="0">
              <a:latin typeface="Raleway" pitchFamily="2" charset="0"/>
            </a:endParaRPr>
          </a:p>
          <a:p>
            <a:pPr marL="342900" indent="-342900">
              <a:buFont typeface="Arial" panose="020B0604020202020204" pitchFamily="34" charset="0"/>
              <a:buChar char="•"/>
            </a:pPr>
            <a:r>
              <a:rPr lang="en-GB" sz="2400" b="1" dirty="0">
                <a:latin typeface="Raleway" pitchFamily="2" charset="0"/>
              </a:rPr>
              <a:t>Event organisers</a:t>
            </a:r>
            <a:r>
              <a:rPr lang="en-GB" sz="2400" dirty="0">
                <a:latin typeface="Raleway" pitchFamily="2" charset="0"/>
              </a:rPr>
              <a:t>: e.g. operational improvements, innovation and technology, sustainability, risk mitigation and future growth. </a:t>
            </a:r>
            <a:r>
              <a:rPr lang="en-GB" sz="2400" b="1" dirty="0">
                <a:latin typeface="Raleway" pitchFamily="2" charset="0"/>
              </a:rPr>
              <a:t>Or Local Establishments</a:t>
            </a:r>
            <a:r>
              <a:rPr lang="en-GB" sz="2400" dirty="0">
                <a:latin typeface="Raleway" pitchFamily="2" charset="0"/>
              </a:rPr>
              <a:t>: e.g. partnership opportunities for accommodation and/or dining, travel and transport, investment and return potentials and marketing collaborations.</a:t>
            </a:r>
          </a:p>
        </p:txBody>
      </p:sp>
    </p:spTree>
    <p:extLst>
      <p:ext uri="{BB962C8B-B14F-4D97-AF65-F5344CB8AC3E}">
        <p14:creationId xmlns:p14="http://schemas.microsoft.com/office/powerpoint/2010/main" val="231198232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C7579E-37F8-EB4B-1D74-604F1898540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5801574-FFB3-5D56-8F5E-39D78ACB3AFC}"/>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A9464949-8F18-EDA4-8079-A7F8F8DD2844}"/>
              </a:ext>
            </a:extLst>
          </p:cNvPr>
          <p:cNvSpPr txBox="1"/>
          <p:nvPr/>
        </p:nvSpPr>
        <p:spPr>
          <a:xfrm>
            <a:off x="384357" y="-160682"/>
            <a:ext cx="1142328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Assessment 2 – Report</a:t>
            </a:r>
          </a:p>
        </p:txBody>
      </p:sp>
      <p:sp>
        <p:nvSpPr>
          <p:cNvPr id="10" name="TextBox 9">
            <a:extLst>
              <a:ext uri="{FF2B5EF4-FFF2-40B4-BE49-F238E27FC236}">
                <a16:creationId xmlns:a16="http://schemas.microsoft.com/office/drawing/2014/main" id="{580308FB-B667-D3CE-5B3D-AFEA0560D021}"/>
              </a:ext>
            </a:extLst>
          </p:cNvPr>
          <p:cNvSpPr txBox="1"/>
          <p:nvPr/>
        </p:nvSpPr>
        <p:spPr>
          <a:xfrm>
            <a:off x="384357" y="762648"/>
            <a:ext cx="11423286" cy="5632311"/>
          </a:xfrm>
          <a:prstGeom prst="rect">
            <a:avLst/>
          </a:prstGeom>
          <a:noFill/>
        </p:spPr>
        <p:txBody>
          <a:bodyPr wrap="square" rtlCol="0">
            <a:spAutoFit/>
          </a:bodyPr>
          <a:lstStyle/>
          <a:p>
            <a:r>
              <a:rPr lang="en-GB" sz="2400" b="1" dirty="0">
                <a:latin typeface="Raleway" pitchFamily="2" charset="0"/>
              </a:rPr>
              <a:t>4 Recommendations (approx. 300 words)</a:t>
            </a:r>
          </a:p>
          <a:p>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Each recommendation should clearly link to the analysis within your report, be justified through the support of appropriate evidence, and include clear outlining of the anticipated benefits.</a:t>
            </a:r>
          </a:p>
          <a:p>
            <a:pPr marL="342900" indent="-342900">
              <a:buFont typeface="Arial" panose="020B0604020202020204" pitchFamily="34" charset="0"/>
              <a:buChar char="•"/>
            </a:pPr>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Ensure you consider </a:t>
            </a:r>
            <a:r>
              <a:rPr lang="en-GB" sz="2400" b="1" dirty="0">
                <a:latin typeface="Raleway" pitchFamily="2" charset="0"/>
              </a:rPr>
              <a:t>trade-offs, risks and limitations </a:t>
            </a:r>
            <a:r>
              <a:rPr lang="en-GB" sz="2400" dirty="0">
                <a:latin typeface="Raleway" pitchFamily="2" charset="0"/>
              </a:rPr>
              <a:t>where appropriate to demonstrate critical analysis.</a:t>
            </a:r>
          </a:p>
          <a:p>
            <a:pPr marL="342900" indent="-342900">
              <a:buFont typeface="Arial" panose="020B0604020202020204" pitchFamily="34" charset="0"/>
              <a:buChar char="•"/>
            </a:pPr>
            <a:endParaRPr lang="en-GB" sz="2400" dirty="0">
              <a:latin typeface="Raleway" pitchFamily="2" charset="0"/>
            </a:endParaRPr>
          </a:p>
          <a:p>
            <a:r>
              <a:rPr lang="en-GB" sz="2400" b="1" dirty="0">
                <a:latin typeface="Raleway" pitchFamily="2" charset="0"/>
              </a:rPr>
              <a:t>5 Reference List</a:t>
            </a:r>
          </a:p>
          <a:p>
            <a:endParaRPr lang="en-GB" sz="2400" dirty="0">
              <a:latin typeface="Raleway" pitchFamily="2" charset="0"/>
            </a:endParaRPr>
          </a:p>
          <a:p>
            <a:pPr marL="342900" indent="-342900">
              <a:buFont typeface="Arial" panose="020B0604020202020204" pitchFamily="34" charset="0"/>
              <a:buChar char="•"/>
            </a:pPr>
            <a:r>
              <a:rPr lang="en-GB" sz="2400" dirty="0">
                <a:latin typeface="Raleway" pitchFamily="2" charset="0"/>
              </a:rPr>
              <a:t>A minimum of </a:t>
            </a:r>
            <a:r>
              <a:rPr lang="en-GB" sz="2400" b="1" dirty="0">
                <a:latin typeface="Raleway" pitchFamily="2" charset="0"/>
              </a:rPr>
              <a:t>20 credible sources </a:t>
            </a:r>
            <a:r>
              <a:rPr lang="en-GB" sz="2400" dirty="0">
                <a:latin typeface="Raleway" pitchFamily="2" charset="0"/>
              </a:rPr>
              <a:t>(credible websites, official event websites, academic journals, industry reports, event documentation, professional publications). Harvard Referencing style. </a:t>
            </a:r>
          </a:p>
          <a:p>
            <a:pPr marL="342900" indent="-342900">
              <a:buFont typeface="Arial" panose="020B0604020202020204" pitchFamily="34" charset="0"/>
              <a:buChar char="•"/>
            </a:pPr>
            <a:endParaRPr lang="en-GB" sz="2400" dirty="0">
              <a:latin typeface="Raleway" pitchFamily="2" charset="0"/>
            </a:endParaRPr>
          </a:p>
        </p:txBody>
      </p:sp>
    </p:spTree>
    <p:extLst>
      <p:ext uri="{BB962C8B-B14F-4D97-AF65-F5344CB8AC3E}">
        <p14:creationId xmlns:p14="http://schemas.microsoft.com/office/powerpoint/2010/main" val="37004699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F668B9F-69F3-4575-11AC-01DFA9A8198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7F7A32D-5E53-AF23-3030-7B92DBA027AF}"/>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18E300C9-138F-65CD-8431-A485E1011347}"/>
              </a:ext>
            </a:extLst>
          </p:cNvPr>
          <p:cNvSpPr txBox="1"/>
          <p:nvPr/>
        </p:nvSpPr>
        <p:spPr>
          <a:xfrm>
            <a:off x="384357" y="307151"/>
            <a:ext cx="11423286" cy="92333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5400" b="1" i="0" u="none" strike="noStrike" kern="1200" cap="none" spc="0" normalizeH="0" baseline="0" noProof="0" dirty="0">
                <a:ln>
                  <a:noFill/>
                </a:ln>
                <a:solidFill>
                  <a:prstClr val="black"/>
                </a:solidFill>
                <a:effectLst/>
                <a:uLnTx/>
                <a:uFillTx/>
                <a:latin typeface="Raleway" pitchFamily="2" charset="0"/>
              </a:rPr>
              <a:t>Assessment 2 – Report</a:t>
            </a:r>
          </a:p>
        </p:txBody>
      </p:sp>
      <p:sp>
        <p:nvSpPr>
          <p:cNvPr id="10" name="TextBox 9">
            <a:extLst>
              <a:ext uri="{FF2B5EF4-FFF2-40B4-BE49-F238E27FC236}">
                <a16:creationId xmlns:a16="http://schemas.microsoft.com/office/drawing/2014/main" id="{97514B30-1D80-56C2-48D1-5F206E93E798}"/>
              </a:ext>
            </a:extLst>
          </p:cNvPr>
          <p:cNvSpPr txBox="1"/>
          <p:nvPr/>
        </p:nvSpPr>
        <p:spPr>
          <a:xfrm>
            <a:off x="384357" y="1720840"/>
            <a:ext cx="11423286" cy="3416320"/>
          </a:xfrm>
          <a:prstGeom prst="rect">
            <a:avLst/>
          </a:prstGeom>
          <a:noFill/>
        </p:spPr>
        <p:txBody>
          <a:bodyPr wrap="square" rtlCol="0">
            <a:spAutoFit/>
          </a:bodyPr>
          <a:lstStyle/>
          <a:p>
            <a:r>
              <a:rPr lang="en-GB" sz="2400" b="1" dirty="0">
                <a:latin typeface="Raleway" pitchFamily="2" charset="0"/>
              </a:rPr>
              <a:t>Tips for a successful report:</a:t>
            </a:r>
          </a:p>
          <a:p>
            <a:endParaRPr lang="en-GB" sz="2400" b="1" dirty="0">
              <a:latin typeface="Raleway" pitchFamily="2" charset="0"/>
            </a:endParaRPr>
          </a:p>
          <a:p>
            <a:pPr marL="342900" indent="-342900">
              <a:buFont typeface="Wingdings" panose="05000000000000000000" pitchFamily="2" charset="2"/>
              <a:buChar char="Ø"/>
            </a:pPr>
            <a:r>
              <a:rPr lang="en-GB" sz="2400" dirty="0">
                <a:latin typeface="Raleway" pitchFamily="2" charset="0"/>
              </a:rPr>
              <a:t>Critically analyse through clear discussion to avoid your report sounding descriptive.</a:t>
            </a:r>
          </a:p>
          <a:p>
            <a:pPr marL="342900" indent="-342900">
              <a:buFont typeface="Wingdings" panose="05000000000000000000" pitchFamily="2" charset="2"/>
              <a:buChar char="Ø"/>
            </a:pPr>
            <a:endParaRPr lang="en-GB" sz="2400" dirty="0">
              <a:latin typeface="Raleway" pitchFamily="2" charset="0"/>
            </a:endParaRPr>
          </a:p>
          <a:p>
            <a:pPr marL="342900" indent="-342900">
              <a:buFont typeface="Wingdings" panose="05000000000000000000" pitchFamily="2" charset="2"/>
              <a:buChar char="Ø"/>
            </a:pPr>
            <a:r>
              <a:rPr lang="en-GB" sz="2400" dirty="0">
                <a:latin typeface="Raleway" pitchFamily="2" charset="0"/>
              </a:rPr>
              <a:t>It is important to use evidence to compare, evaluate and justify your discussion points and recommendations. Avoid simply describing the event and how it operates.</a:t>
            </a:r>
          </a:p>
          <a:p>
            <a:pPr marL="342900" indent="-342900">
              <a:buFont typeface="Arial" panose="020B0604020202020204" pitchFamily="34" charset="0"/>
              <a:buChar char="•"/>
            </a:pPr>
            <a:endParaRPr lang="en-GB" sz="2400" dirty="0">
              <a:latin typeface="Raleway" pitchFamily="2" charset="0"/>
            </a:endParaRPr>
          </a:p>
        </p:txBody>
      </p:sp>
    </p:spTree>
    <p:extLst>
      <p:ext uri="{BB962C8B-B14F-4D97-AF65-F5344CB8AC3E}">
        <p14:creationId xmlns:p14="http://schemas.microsoft.com/office/powerpoint/2010/main" val="374615333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5755F4-DAC4-BCA3-2230-B386AAC341C7}"/>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05E2A17-1601-9476-E65D-C8857BAC5128}"/>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13F834A8-AB80-FA82-6C36-3DF00250A9F4}"/>
              </a:ext>
            </a:extLst>
          </p:cNvPr>
          <p:cNvSpPr txBox="1"/>
          <p:nvPr/>
        </p:nvSpPr>
        <p:spPr>
          <a:xfrm>
            <a:off x="384357" y="93307"/>
            <a:ext cx="11423286" cy="1446550"/>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Guidance for Students in the Completion of Tasks</a:t>
            </a:r>
          </a:p>
        </p:txBody>
      </p:sp>
      <p:sp>
        <p:nvSpPr>
          <p:cNvPr id="10" name="TextBox 9">
            <a:extLst>
              <a:ext uri="{FF2B5EF4-FFF2-40B4-BE49-F238E27FC236}">
                <a16:creationId xmlns:a16="http://schemas.microsoft.com/office/drawing/2014/main" id="{CDDF237A-C23C-6B43-08D3-E22E2D5D4958}"/>
              </a:ext>
            </a:extLst>
          </p:cNvPr>
          <p:cNvSpPr txBox="1"/>
          <p:nvPr/>
        </p:nvSpPr>
        <p:spPr>
          <a:xfrm>
            <a:off x="384357" y="1683357"/>
            <a:ext cx="6101503" cy="4278094"/>
          </a:xfrm>
          <a:prstGeom prst="rect">
            <a:avLst/>
          </a:prstGeom>
          <a:noFill/>
        </p:spPr>
        <p:txBody>
          <a:bodyPr wrap="square" rtlCol="0">
            <a:spAutoFit/>
          </a:bodyPr>
          <a:lstStyle/>
          <a:p>
            <a:r>
              <a:rPr lang="en-GB" dirty="0">
                <a:latin typeface="Raleway" pitchFamily="2" charset="0"/>
              </a:rPr>
              <a:t>Do not overlook this section of the module handbook!</a:t>
            </a:r>
          </a:p>
          <a:p>
            <a:endParaRPr lang="en-GB" dirty="0">
              <a:latin typeface="Raleway" pitchFamily="2" charset="0"/>
            </a:endParaRPr>
          </a:p>
          <a:p>
            <a:r>
              <a:rPr lang="en-GB" dirty="0">
                <a:latin typeface="Raleway" pitchFamily="2" charset="0"/>
              </a:rPr>
              <a:t>Familiarise yourself with the ‘Specific to this assignment’ sections – this is where I will be looking when awarding marks. You will increase your marks by ensuring you include these aspects!</a:t>
            </a:r>
          </a:p>
          <a:p>
            <a:endParaRPr lang="en-GB" dirty="0">
              <a:latin typeface="Raleway" pitchFamily="2" charset="0"/>
            </a:endParaRPr>
          </a:p>
          <a:p>
            <a:r>
              <a:rPr lang="en-GB" dirty="0">
                <a:latin typeface="Raleway" pitchFamily="2" charset="0"/>
              </a:rPr>
              <a:t>E.g. Engagement with Literature Skills (component 1): You should show a wide level of reading from a variety of sources – a minimum of 15 – to include credible industry sources, academic journals and academic-based websites. You must reference academic sources for theory. In-text citations must be displayed on your slides where required.</a:t>
            </a:r>
          </a:p>
          <a:p>
            <a:endParaRPr lang="en-GB" sz="2000" b="1" dirty="0">
              <a:latin typeface="Raleway" pitchFamily="2" charset="0"/>
            </a:endParaRPr>
          </a:p>
        </p:txBody>
      </p:sp>
      <p:pic>
        <p:nvPicPr>
          <p:cNvPr id="3" name="Picture 2">
            <a:extLst>
              <a:ext uri="{FF2B5EF4-FFF2-40B4-BE49-F238E27FC236}">
                <a16:creationId xmlns:a16="http://schemas.microsoft.com/office/drawing/2014/main" id="{6E9399DB-071C-E623-3C8B-F0E6128D690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87610" y="2091031"/>
            <a:ext cx="4469108" cy="3462747"/>
          </a:xfrm>
          <a:prstGeom prst="rect">
            <a:avLst/>
          </a:prstGeom>
        </p:spPr>
      </p:pic>
    </p:spTree>
    <p:extLst>
      <p:ext uri="{BB962C8B-B14F-4D97-AF65-F5344CB8AC3E}">
        <p14:creationId xmlns:p14="http://schemas.microsoft.com/office/powerpoint/2010/main" val="321967190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25DBB9-C5E3-88B3-6DE0-30673775245F}"/>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E8AB0DB-8F14-971A-1293-B38FE35B1CA7}"/>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81502A18-4ECE-A6A8-49A2-978C5183C27E}"/>
              </a:ext>
            </a:extLst>
          </p:cNvPr>
          <p:cNvSpPr txBox="1"/>
          <p:nvPr/>
        </p:nvSpPr>
        <p:spPr>
          <a:xfrm>
            <a:off x="384357" y="368706"/>
            <a:ext cx="11423286"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Student Support and Wellbeing</a:t>
            </a:r>
          </a:p>
        </p:txBody>
      </p:sp>
      <p:sp>
        <p:nvSpPr>
          <p:cNvPr id="8" name="TextBox 7">
            <a:extLst>
              <a:ext uri="{FF2B5EF4-FFF2-40B4-BE49-F238E27FC236}">
                <a16:creationId xmlns:a16="http://schemas.microsoft.com/office/drawing/2014/main" id="{0FF66A33-7354-9423-FD11-7B971F987105}"/>
              </a:ext>
            </a:extLst>
          </p:cNvPr>
          <p:cNvSpPr txBox="1"/>
          <p:nvPr/>
        </p:nvSpPr>
        <p:spPr>
          <a:xfrm>
            <a:off x="384357" y="1597729"/>
            <a:ext cx="5564372" cy="3662541"/>
          </a:xfrm>
          <a:prstGeom prst="rect">
            <a:avLst/>
          </a:prstGeom>
          <a:noFill/>
        </p:spPr>
        <p:txBody>
          <a:bodyPr wrap="square" rtlCol="0">
            <a:spAutoFit/>
          </a:bodyPr>
          <a:lstStyle/>
          <a:p>
            <a:pPr marL="571500" indent="-571500">
              <a:buFont typeface="Wingdings" panose="05000000000000000000" pitchFamily="2" charset="2"/>
              <a:buChar char="ü"/>
            </a:pPr>
            <a:r>
              <a:rPr lang="en-GB" sz="2800" b="1" dirty="0">
                <a:solidFill>
                  <a:schemeClr val="accent6"/>
                </a:solidFill>
                <a:latin typeface="Raleway" pitchFamily="2" charset="0"/>
              </a:rPr>
              <a:t>Wellbeing Support</a:t>
            </a:r>
          </a:p>
          <a:p>
            <a:pPr marL="571500" indent="-571500">
              <a:buFont typeface="Wingdings" panose="05000000000000000000" pitchFamily="2" charset="2"/>
              <a:buChar char="ü"/>
            </a:pPr>
            <a:r>
              <a:rPr lang="en-GB" sz="2800" b="1" dirty="0">
                <a:solidFill>
                  <a:schemeClr val="accent6"/>
                </a:solidFill>
                <a:latin typeface="Raleway" pitchFamily="2" charset="0"/>
              </a:rPr>
              <a:t>Money Support</a:t>
            </a:r>
          </a:p>
          <a:p>
            <a:pPr marL="571500" indent="-571500">
              <a:buFont typeface="Wingdings" panose="05000000000000000000" pitchFamily="2" charset="2"/>
              <a:buChar char="ü"/>
            </a:pPr>
            <a:r>
              <a:rPr lang="en-GB" sz="2800" b="1" dirty="0">
                <a:solidFill>
                  <a:schemeClr val="accent6"/>
                </a:solidFill>
                <a:latin typeface="Raleway" pitchFamily="2" charset="0"/>
              </a:rPr>
              <a:t>Library &amp; Learning Resources</a:t>
            </a:r>
          </a:p>
          <a:p>
            <a:pPr marL="571500" indent="-571500">
              <a:buFont typeface="Wingdings" panose="05000000000000000000" pitchFamily="2" charset="2"/>
              <a:buChar char="ü"/>
            </a:pPr>
            <a:r>
              <a:rPr lang="en-GB" sz="2800" b="1" dirty="0">
                <a:solidFill>
                  <a:schemeClr val="accent6"/>
                </a:solidFill>
                <a:latin typeface="Raleway" pitchFamily="2" charset="0"/>
              </a:rPr>
              <a:t>Learning Support</a:t>
            </a:r>
          </a:p>
          <a:p>
            <a:pPr marL="571500" indent="-571500">
              <a:buFont typeface="Wingdings" panose="05000000000000000000" pitchFamily="2" charset="2"/>
              <a:buChar char="ü"/>
            </a:pPr>
            <a:r>
              <a:rPr lang="en-GB" sz="2800" b="1" dirty="0">
                <a:solidFill>
                  <a:schemeClr val="accent6"/>
                </a:solidFill>
                <a:latin typeface="Raleway" pitchFamily="2" charset="0"/>
              </a:rPr>
              <a:t>Disability Support</a:t>
            </a:r>
          </a:p>
          <a:p>
            <a:pPr marL="571500" indent="-571500">
              <a:buFont typeface="Wingdings" panose="05000000000000000000" pitchFamily="2" charset="2"/>
              <a:buChar char="ü"/>
            </a:pPr>
            <a:r>
              <a:rPr lang="en-GB" sz="2800" b="1" dirty="0">
                <a:solidFill>
                  <a:schemeClr val="accent6"/>
                </a:solidFill>
                <a:latin typeface="Raleway" pitchFamily="2" charset="0"/>
              </a:rPr>
              <a:t>Student Hwb</a:t>
            </a:r>
          </a:p>
          <a:p>
            <a:pPr marL="571500" indent="-571500">
              <a:buFont typeface="Wingdings" panose="05000000000000000000" pitchFamily="2" charset="2"/>
              <a:buChar char="ü"/>
            </a:pPr>
            <a:r>
              <a:rPr lang="en-GB" sz="2800" b="1" dirty="0">
                <a:solidFill>
                  <a:schemeClr val="accent6"/>
                </a:solidFill>
                <a:latin typeface="Raleway" pitchFamily="2" charset="0"/>
              </a:rPr>
              <a:t>Careers Service</a:t>
            </a:r>
            <a:endParaRPr lang="en-GB" sz="3600" b="1" dirty="0">
              <a:solidFill>
                <a:schemeClr val="accent6"/>
              </a:solidFill>
              <a:latin typeface="Raleway" pitchFamily="2" charset="0"/>
            </a:endParaRPr>
          </a:p>
        </p:txBody>
      </p:sp>
      <p:sp>
        <p:nvSpPr>
          <p:cNvPr id="2" name="TextBox 1">
            <a:extLst>
              <a:ext uri="{FF2B5EF4-FFF2-40B4-BE49-F238E27FC236}">
                <a16:creationId xmlns:a16="http://schemas.microsoft.com/office/drawing/2014/main" id="{EBBB5C66-E744-3667-A9BA-15F724C2C94E}"/>
              </a:ext>
            </a:extLst>
          </p:cNvPr>
          <p:cNvSpPr txBox="1"/>
          <p:nvPr/>
        </p:nvSpPr>
        <p:spPr>
          <a:xfrm>
            <a:off x="6624084" y="1690577"/>
            <a:ext cx="4412511" cy="2246769"/>
          </a:xfrm>
          <a:prstGeom prst="rect">
            <a:avLst/>
          </a:prstGeom>
          <a:noFill/>
        </p:spPr>
        <p:txBody>
          <a:bodyPr wrap="square" rtlCol="0">
            <a:spAutoFit/>
          </a:bodyPr>
          <a:lstStyle/>
          <a:p>
            <a:pPr marL="285750" indent="-285750">
              <a:buFont typeface="Wingdings" panose="05000000000000000000" pitchFamily="2" charset="2"/>
              <a:buChar char="ü"/>
            </a:pPr>
            <a:r>
              <a:rPr lang="en-GB" sz="2800" b="1" dirty="0">
                <a:solidFill>
                  <a:schemeClr val="accent6"/>
                </a:solidFill>
                <a:latin typeface="Raleway" pitchFamily="2" charset="0"/>
              </a:rPr>
              <a:t>Students Union</a:t>
            </a:r>
          </a:p>
          <a:p>
            <a:pPr marL="285750" indent="-285750">
              <a:buFont typeface="Wingdings" panose="05000000000000000000" pitchFamily="2" charset="2"/>
              <a:buChar char="ü"/>
            </a:pPr>
            <a:r>
              <a:rPr lang="en-GB" sz="2800" b="1" dirty="0">
                <a:solidFill>
                  <a:schemeClr val="accent6"/>
                </a:solidFill>
                <a:latin typeface="Raleway" pitchFamily="2" charset="0"/>
              </a:rPr>
              <a:t>Student Ambassadors</a:t>
            </a:r>
          </a:p>
          <a:p>
            <a:pPr marL="285750" indent="-285750">
              <a:buFont typeface="Wingdings" panose="05000000000000000000" pitchFamily="2" charset="2"/>
              <a:buChar char="ü"/>
            </a:pPr>
            <a:r>
              <a:rPr lang="en-GB" sz="2800" b="1" dirty="0">
                <a:solidFill>
                  <a:schemeClr val="accent6"/>
                </a:solidFill>
                <a:latin typeface="Raleway" pitchFamily="2" charset="0"/>
              </a:rPr>
              <a:t>Faith &amp; Spirituality</a:t>
            </a:r>
          </a:p>
          <a:p>
            <a:pPr marL="285750" indent="-285750">
              <a:buFont typeface="Wingdings" panose="05000000000000000000" pitchFamily="2" charset="2"/>
              <a:buChar char="ü"/>
            </a:pPr>
            <a:r>
              <a:rPr lang="en-GB" sz="2800" b="1" dirty="0">
                <a:solidFill>
                  <a:schemeClr val="accent6"/>
                </a:solidFill>
                <a:latin typeface="Raleway" pitchFamily="2" charset="0"/>
              </a:rPr>
              <a:t>Reporting to the University</a:t>
            </a:r>
          </a:p>
        </p:txBody>
      </p:sp>
      <p:sp>
        <p:nvSpPr>
          <p:cNvPr id="5" name="TextBox 4">
            <a:extLst>
              <a:ext uri="{FF2B5EF4-FFF2-40B4-BE49-F238E27FC236}">
                <a16:creationId xmlns:a16="http://schemas.microsoft.com/office/drawing/2014/main" id="{A9A728D6-BBDC-EB53-60CF-E57D5F0BAAB3}"/>
              </a:ext>
            </a:extLst>
          </p:cNvPr>
          <p:cNvSpPr txBox="1"/>
          <p:nvPr/>
        </p:nvSpPr>
        <p:spPr>
          <a:xfrm>
            <a:off x="5462477" y="4611976"/>
            <a:ext cx="6097772" cy="707886"/>
          </a:xfrm>
          <a:prstGeom prst="rect">
            <a:avLst/>
          </a:prstGeom>
          <a:noFill/>
        </p:spPr>
        <p:txBody>
          <a:bodyPr wrap="square">
            <a:spAutoFit/>
          </a:bodyPr>
          <a:lstStyle/>
          <a:p>
            <a:r>
              <a:rPr lang="en-GB" sz="2000" dirty="0">
                <a:latin typeface="Raleway" pitchFamily="2" charset="0"/>
                <a:hlinkClick r:id="rId3"/>
              </a:rPr>
              <a:t>Student Support and Wellbeing | University of Wales Trinity Saint David</a:t>
            </a:r>
            <a:endParaRPr lang="en-GB" sz="2000" dirty="0">
              <a:latin typeface="Raleway" pitchFamily="2" charset="0"/>
            </a:endParaRPr>
          </a:p>
        </p:txBody>
      </p:sp>
    </p:spTree>
    <p:extLst>
      <p:ext uri="{BB962C8B-B14F-4D97-AF65-F5344CB8AC3E}">
        <p14:creationId xmlns:p14="http://schemas.microsoft.com/office/powerpoint/2010/main" val="301440325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095F71-1E35-A4D5-4B86-3C09F6E6030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4C082E8-B80A-060B-98F6-6C3EB11467A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9E538598-9872-1411-17DF-C60CFCCFA62B}"/>
              </a:ext>
            </a:extLst>
          </p:cNvPr>
          <p:cNvSpPr txBox="1"/>
          <p:nvPr/>
        </p:nvSpPr>
        <p:spPr>
          <a:xfrm>
            <a:off x="384357" y="368706"/>
            <a:ext cx="11423286" cy="76944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rPr>
              <a:t>Important dates</a:t>
            </a:r>
          </a:p>
        </p:txBody>
      </p:sp>
      <p:sp>
        <p:nvSpPr>
          <p:cNvPr id="8" name="TextBox 7">
            <a:extLst>
              <a:ext uri="{FF2B5EF4-FFF2-40B4-BE49-F238E27FC236}">
                <a16:creationId xmlns:a16="http://schemas.microsoft.com/office/drawing/2014/main" id="{A9266950-F06F-79A2-E531-6F73A1E689DE}"/>
              </a:ext>
            </a:extLst>
          </p:cNvPr>
          <p:cNvSpPr txBox="1"/>
          <p:nvPr/>
        </p:nvSpPr>
        <p:spPr>
          <a:xfrm>
            <a:off x="384357" y="1720839"/>
            <a:ext cx="6140760" cy="3416320"/>
          </a:xfrm>
          <a:prstGeom prst="rect">
            <a:avLst/>
          </a:prstGeom>
          <a:noFill/>
        </p:spPr>
        <p:txBody>
          <a:bodyPr wrap="square" rtlCol="0">
            <a:spAutoFit/>
          </a:bodyPr>
          <a:lstStyle/>
          <a:p>
            <a:r>
              <a:rPr lang="en-GB" sz="3600" b="1" dirty="0">
                <a:solidFill>
                  <a:schemeClr val="accent6"/>
                </a:solidFill>
                <a:latin typeface="Raleway" pitchFamily="2" charset="0"/>
              </a:rPr>
              <a:t>No classes:</a:t>
            </a:r>
          </a:p>
          <a:p>
            <a:endParaRPr lang="en-GB" sz="3600" b="1" dirty="0">
              <a:solidFill>
                <a:schemeClr val="accent6"/>
              </a:solidFill>
              <a:latin typeface="Raleway" pitchFamily="2" charset="0"/>
            </a:endParaRPr>
          </a:p>
          <a:p>
            <a:r>
              <a:rPr lang="en-GB" sz="3600" b="1" dirty="0">
                <a:solidFill>
                  <a:schemeClr val="accent6"/>
                </a:solidFill>
                <a:latin typeface="Raleway" pitchFamily="2" charset="0"/>
              </a:rPr>
              <a:t>Reading Week: w/c 26/10</a:t>
            </a:r>
          </a:p>
          <a:p>
            <a:endParaRPr lang="en-GB" sz="3600" b="1" dirty="0">
              <a:solidFill>
                <a:schemeClr val="accent6"/>
              </a:solidFill>
              <a:latin typeface="Raleway" pitchFamily="2" charset="0"/>
            </a:endParaRPr>
          </a:p>
          <a:p>
            <a:r>
              <a:rPr lang="en-GB" sz="3600" b="1" dirty="0">
                <a:solidFill>
                  <a:schemeClr val="accent6"/>
                </a:solidFill>
                <a:latin typeface="Raleway" pitchFamily="2" charset="0"/>
              </a:rPr>
              <a:t>Christmas Break: w/c 14/12, 21/12, 28/12, 04/01</a:t>
            </a:r>
          </a:p>
        </p:txBody>
      </p:sp>
      <p:pic>
        <p:nvPicPr>
          <p:cNvPr id="10" name="Picture 9" descr="Coloured pins pinned on a calendar">
            <a:extLst>
              <a:ext uri="{FF2B5EF4-FFF2-40B4-BE49-F238E27FC236}">
                <a16:creationId xmlns:a16="http://schemas.microsoft.com/office/drawing/2014/main" id="{541F8FAF-86E4-D838-DC03-A4E0028BC15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13410" y="1763608"/>
            <a:ext cx="4994233" cy="3330781"/>
          </a:xfrm>
          <a:prstGeom prst="rect">
            <a:avLst/>
          </a:prstGeom>
        </p:spPr>
      </p:pic>
    </p:spTree>
    <p:extLst>
      <p:ext uri="{BB962C8B-B14F-4D97-AF65-F5344CB8AC3E}">
        <p14:creationId xmlns:p14="http://schemas.microsoft.com/office/powerpoint/2010/main" val="50679258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C4B018-F14B-4EBD-8093-86C335738787}"/>
            </a:ext>
          </a:extLst>
        </p:cNvPr>
        <p:cNvGrpSpPr/>
        <p:nvPr/>
      </p:nvGrpSpPr>
      <p:grpSpPr>
        <a:xfrm>
          <a:off x="0" y="0"/>
          <a:ext cx="0" cy="0"/>
          <a:chOff x="0" y="0"/>
          <a:chExt cx="0" cy="0"/>
        </a:xfrm>
      </p:grpSpPr>
      <p:sp>
        <p:nvSpPr>
          <p:cNvPr id="15" name="TextBox 14">
            <a:extLst>
              <a:ext uri="{FF2B5EF4-FFF2-40B4-BE49-F238E27FC236}">
                <a16:creationId xmlns:a16="http://schemas.microsoft.com/office/drawing/2014/main" id="{A8892569-A9A8-F1D3-F8DF-F624BF4DB5CC}"/>
              </a:ext>
            </a:extLst>
          </p:cNvPr>
          <p:cNvSpPr txBox="1"/>
          <p:nvPr/>
        </p:nvSpPr>
        <p:spPr>
          <a:xfrm>
            <a:off x="427377" y="2642387"/>
            <a:ext cx="6783478" cy="1015663"/>
          </a:xfrm>
          <a:prstGeom prst="rect">
            <a:avLst/>
          </a:prstGeom>
          <a:noFill/>
        </p:spPr>
        <p:txBody>
          <a:bodyPr wrap="square" rtlCol="0">
            <a:spAutoFit/>
          </a:bodyPr>
          <a:lstStyle/>
          <a:p>
            <a:r>
              <a:rPr lang="en-GB" sz="6000" dirty="0">
                <a:latin typeface="Raleway" pitchFamily="2" charset="0"/>
              </a:rPr>
              <a:t>Content Overview</a:t>
            </a:r>
          </a:p>
        </p:txBody>
      </p:sp>
      <p:pic>
        <p:nvPicPr>
          <p:cNvPr id="7" name="Picture 6">
            <a:extLst>
              <a:ext uri="{FF2B5EF4-FFF2-40B4-BE49-F238E27FC236}">
                <a16:creationId xmlns:a16="http://schemas.microsoft.com/office/drawing/2014/main" id="{36B69BC6-C4B3-59DC-679E-AEEAA14C03F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747881" y="1130288"/>
            <a:ext cx="3581758" cy="3581758"/>
          </a:xfrm>
          <a:prstGeom prst="rect">
            <a:avLst/>
          </a:prstGeom>
        </p:spPr>
      </p:pic>
    </p:spTree>
    <p:extLst>
      <p:ext uri="{BB962C8B-B14F-4D97-AF65-F5344CB8AC3E}">
        <p14:creationId xmlns:p14="http://schemas.microsoft.com/office/powerpoint/2010/main" val="41152763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FE7B88-32BE-8EB7-51A8-D6FF9C4627FB}"/>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4AAB7460-F6E6-E047-40E0-102D838F7F21}"/>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3" name="TextBox 2">
            <a:extLst>
              <a:ext uri="{FF2B5EF4-FFF2-40B4-BE49-F238E27FC236}">
                <a16:creationId xmlns:a16="http://schemas.microsoft.com/office/drawing/2014/main" id="{026F0301-0E61-D4DD-EA9D-8A2DC0EDAED5}"/>
              </a:ext>
            </a:extLst>
          </p:cNvPr>
          <p:cNvSpPr txBox="1"/>
          <p:nvPr/>
        </p:nvSpPr>
        <p:spPr>
          <a:xfrm>
            <a:off x="545804" y="582067"/>
            <a:ext cx="11100391" cy="4832092"/>
          </a:xfrm>
          <a:prstGeom prst="rect">
            <a:avLst/>
          </a:prstGeom>
          <a:noFill/>
        </p:spPr>
        <p:txBody>
          <a:bodyPr wrap="square" rtlCol="0">
            <a:spAutoFit/>
          </a:bodyPr>
          <a:lstStyle/>
          <a:p>
            <a:pPr marL="285750" indent="-285750">
              <a:buFont typeface="Arial" panose="020B0604020202020204" pitchFamily="34" charset="0"/>
              <a:buChar char="•"/>
            </a:pPr>
            <a:r>
              <a:rPr lang="en-GB" sz="2800" b="1" dirty="0">
                <a:solidFill>
                  <a:schemeClr val="accent6"/>
                </a:solidFill>
                <a:latin typeface="Raleway" pitchFamily="2" charset="0"/>
              </a:rPr>
              <a:t>Week 1:</a:t>
            </a:r>
            <a:r>
              <a:rPr lang="en-GB" sz="2800" dirty="0">
                <a:solidFill>
                  <a:schemeClr val="accent6"/>
                </a:solidFill>
                <a:latin typeface="Raleway" pitchFamily="2" charset="0"/>
              </a:rPr>
              <a:t> </a:t>
            </a:r>
            <a:r>
              <a:rPr lang="en-GB" sz="2800" dirty="0">
                <a:latin typeface="Raleway" pitchFamily="2" charset="0"/>
              </a:rPr>
              <a:t>Introduction to module.</a:t>
            </a:r>
          </a:p>
          <a:p>
            <a:endParaRPr lang="en-GB" sz="2800" dirty="0">
              <a:latin typeface="Raleway" pitchFamily="2" charset="0"/>
            </a:endParaRPr>
          </a:p>
          <a:p>
            <a:pPr marL="285750" indent="-285750">
              <a:buFont typeface="Arial" panose="020B0604020202020204" pitchFamily="34" charset="0"/>
              <a:buChar char="•"/>
            </a:pPr>
            <a:r>
              <a:rPr lang="en-GB" sz="2800" b="1" dirty="0">
                <a:solidFill>
                  <a:schemeClr val="accent6"/>
                </a:solidFill>
                <a:latin typeface="Raleway" pitchFamily="2" charset="0"/>
              </a:rPr>
              <a:t>Week 2: </a:t>
            </a:r>
            <a:r>
              <a:rPr lang="en-GB" sz="2800" dirty="0">
                <a:latin typeface="Raleway" pitchFamily="2" charset="0"/>
              </a:rPr>
              <a:t>Types of meetings: conventions, exhibitions, incentive travel etc. Economic &amp; social impacts of MICE tourism, Strategic Planning for Events, Event lifecycle models.</a:t>
            </a:r>
          </a:p>
          <a:p>
            <a:endParaRPr lang="en-GB" sz="2800" dirty="0">
              <a:latin typeface="Raleway" pitchFamily="2" charset="0"/>
            </a:endParaRPr>
          </a:p>
          <a:p>
            <a:pPr marL="285750" indent="-285750">
              <a:buFont typeface="Arial" panose="020B0604020202020204" pitchFamily="34" charset="0"/>
              <a:buChar char="•"/>
            </a:pPr>
            <a:r>
              <a:rPr lang="en-GB" sz="2800" b="1" dirty="0">
                <a:solidFill>
                  <a:schemeClr val="accent6"/>
                </a:solidFill>
                <a:latin typeface="Raleway" pitchFamily="2" charset="0"/>
              </a:rPr>
              <a:t>Week 3: </a:t>
            </a:r>
            <a:r>
              <a:rPr lang="en-GB" sz="2800" dirty="0">
                <a:latin typeface="Raleway" pitchFamily="2" charset="0"/>
              </a:rPr>
              <a:t>Venue Selection &amp; Destination Analysis, Hotel Event Planner role, Skills for event planning.</a:t>
            </a:r>
          </a:p>
          <a:p>
            <a:endParaRPr lang="en-GB" sz="2800" dirty="0">
              <a:latin typeface="Raleway" pitchFamily="2" charset="0"/>
            </a:endParaRPr>
          </a:p>
          <a:p>
            <a:pPr marL="285750" indent="-285750">
              <a:buFont typeface="Arial" panose="020B0604020202020204" pitchFamily="34" charset="0"/>
              <a:buChar char="•"/>
            </a:pPr>
            <a:r>
              <a:rPr lang="en-GB" sz="2800" b="1" dirty="0">
                <a:solidFill>
                  <a:schemeClr val="accent6"/>
                </a:solidFill>
                <a:latin typeface="Raleway" pitchFamily="2" charset="0"/>
              </a:rPr>
              <a:t>Week 4: </a:t>
            </a:r>
            <a:r>
              <a:rPr lang="en-GB" sz="2800" dirty="0">
                <a:latin typeface="Raleway" pitchFamily="2" charset="0"/>
              </a:rPr>
              <a:t>Feasibility Studies in Events Management, Assignment Workshop (C1).</a:t>
            </a:r>
          </a:p>
        </p:txBody>
      </p:sp>
    </p:spTree>
    <p:extLst>
      <p:ext uri="{BB962C8B-B14F-4D97-AF65-F5344CB8AC3E}">
        <p14:creationId xmlns:p14="http://schemas.microsoft.com/office/powerpoint/2010/main" val="8875716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35FBAB-4505-DB06-AE84-32F5C90000B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525A520-D5C4-91AA-7AD0-E1971CB77183}"/>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3" name="TextBox 2">
            <a:extLst>
              <a:ext uri="{FF2B5EF4-FFF2-40B4-BE49-F238E27FC236}">
                <a16:creationId xmlns:a16="http://schemas.microsoft.com/office/drawing/2014/main" id="{5912A457-047C-BC88-457C-879609CAA235}"/>
              </a:ext>
            </a:extLst>
          </p:cNvPr>
          <p:cNvSpPr txBox="1"/>
          <p:nvPr/>
        </p:nvSpPr>
        <p:spPr>
          <a:xfrm>
            <a:off x="545804" y="797510"/>
            <a:ext cx="11100391" cy="4832092"/>
          </a:xfrm>
          <a:prstGeom prst="rect">
            <a:avLst/>
          </a:prstGeom>
          <a:noFill/>
        </p:spPr>
        <p:txBody>
          <a:bodyPr wrap="square" rtlCol="0">
            <a:spAutoFit/>
          </a:bodyPr>
          <a:lstStyle/>
          <a:p>
            <a:pPr marL="285750" indent="-285750">
              <a:buFont typeface="Arial" panose="020B0604020202020204" pitchFamily="34" charset="0"/>
              <a:buChar char="•"/>
            </a:pPr>
            <a:r>
              <a:rPr lang="en-GB" sz="2800" b="1" dirty="0">
                <a:solidFill>
                  <a:schemeClr val="accent6"/>
                </a:solidFill>
                <a:latin typeface="Raleway" pitchFamily="2" charset="0"/>
              </a:rPr>
              <a:t>Week 5: </a:t>
            </a:r>
            <a:r>
              <a:rPr lang="en-GB" sz="2800" dirty="0">
                <a:latin typeface="Raleway" pitchFamily="2" charset="0"/>
              </a:rPr>
              <a:t>Financial Planning &amp; Budgeting.</a:t>
            </a:r>
          </a:p>
          <a:p>
            <a:endParaRPr lang="en-GB" sz="2800" dirty="0">
              <a:latin typeface="Raleway" pitchFamily="2" charset="0"/>
            </a:endParaRPr>
          </a:p>
          <a:p>
            <a:pPr marL="285750" indent="-285750">
              <a:buFont typeface="Arial" panose="020B0604020202020204" pitchFamily="34" charset="0"/>
              <a:buChar char="•"/>
            </a:pPr>
            <a:r>
              <a:rPr lang="en-GB" sz="2800" b="1" dirty="0">
                <a:solidFill>
                  <a:schemeClr val="accent6"/>
                </a:solidFill>
                <a:latin typeface="Raleway" pitchFamily="2" charset="0"/>
              </a:rPr>
              <a:t>Week 6: </a:t>
            </a:r>
            <a:r>
              <a:rPr lang="en-GB" sz="2800" dirty="0">
                <a:latin typeface="Raleway" pitchFamily="2" charset="0"/>
              </a:rPr>
              <a:t>Field Trip/Guest Speaker – Details TBC.</a:t>
            </a:r>
          </a:p>
          <a:p>
            <a:endParaRPr lang="en-GB" sz="2800" dirty="0">
              <a:latin typeface="Raleway" pitchFamily="2" charset="0"/>
            </a:endParaRPr>
          </a:p>
          <a:p>
            <a:pPr marL="285750" indent="-285750">
              <a:buFont typeface="Arial" panose="020B0604020202020204" pitchFamily="34" charset="0"/>
              <a:buChar char="•"/>
            </a:pPr>
            <a:r>
              <a:rPr lang="en-GB" sz="2800" b="1" dirty="0">
                <a:solidFill>
                  <a:schemeClr val="accent6"/>
                </a:solidFill>
                <a:latin typeface="Raleway" pitchFamily="2" charset="0"/>
              </a:rPr>
              <a:t>Week 7: </a:t>
            </a:r>
            <a:r>
              <a:rPr lang="en-GB" sz="2800" dirty="0">
                <a:latin typeface="Raleway" pitchFamily="2" charset="0"/>
              </a:rPr>
              <a:t>Trends &amp; forces shaping (international) events: sustainability, hybrid meetings, tech integration, changes post COVID.</a:t>
            </a:r>
          </a:p>
          <a:p>
            <a:pPr marL="285750" indent="-285750">
              <a:buFont typeface="Arial" panose="020B0604020202020204" pitchFamily="34" charset="0"/>
              <a:buChar char="•"/>
            </a:pPr>
            <a:endParaRPr lang="en-GB" sz="2800" b="1" dirty="0">
              <a:solidFill>
                <a:schemeClr val="accent6"/>
              </a:solidFill>
              <a:latin typeface="Raleway" pitchFamily="2" charset="0"/>
            </a:endParaRPr>
          </a:p>
          <a:p>
            <a:pPr marL="285750" indent="-285750">
              <a:buFont typeface="Arial" panose="020B0604020202020204" pitchFamily="34" charset="0"/>
              <a:buChar char="•"/>
            </a:pPr>
            <a:r>
              <a:rPr lang="en-GB" sz="2800" b="1" dirty="0">
                <a:solidFill>
                  <a:schemeClr val="accent6"/>
                </a:solidFill>
                <a:latin typeface="Raleway" pitchFamily="2" charset="0"/>
              </a:rPr>
              <a:t>Week 8: </a:t>
            </a:r>
            <a:r>
              <a:rPr lang="en-GB" sz="2800" dirty="0">
                <a:latin typeface="Raleway" pitchFamily="2" charset="0"/>
              </a:rPr>
              <a:t>Risk Management &amp; Legal Considerations, Events Operations &amp; Logistics.</a:t>
            </a:r>
          </a:p>
          <a:p>
            <a:endParaRPr lang="en-GB" sz="2800" dirty="0">
              <a:latin typeface="Raleway" pitchFamily="2" charset="0"/>
            </a:endParaRPr>
          </a:p>
        </p:txBody>
      </p:sp>
    </p:spTree>
    <p:extLst>
      <p:ext uri="{BB962C8B-B14F-4D97-AF65-F5344CB8AC3E}">
        <p14:creationId xmlns:p14="http://schemas.microsoft.com/office/powerpoint/2010/main" val="114584739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683B53-9304-FAE6-DF03-75B9396C3AC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EAF724A-E559-2836-2CC9-27078BD5E534}"/>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3" name="TextBox 2">
            <a:extLst>
              <a:ext uri="{FF2B5EF4-FFF2-40B4-BE49-F238E27FC236}">
                <a16:creationId xmlns:a16="http://schemas.microsoft.com/office/drawing/2014/main" id="{1A477F57-CCDA-31E3-A6DF-1B51EDB90D65}"/>
              </a:ext>
            </a:extLst>
          </p:cNvPr>
          <p:cNvSpPr txBox="1"/>
          <p:nvPr/>
        </p:nvSpPr>
        <p:spPr>
          <a:xfrm>
            <a:off x="545804" y="1443841"/>
            <a:ext cx="11100391" cy="3539430"/>
          </a:xfrm>
          <a:prstGeom prst="rect">
            <a:avLst/>
          </a:prstGeom>
          <a:noFill/>
        </p:spPr>
        <p:txBody>
          <a:bodyPr wrap="square" rtlCol="0">
            <a:spAutoFit/>
          </a:bodyPr>
          <a:lstStyle/>
          <a:p>
            <a:pPr marL="457200" indent="-457200">
              <a:buFont typeface="Arial" panose="020B0604020202020204" pitchFamily="34" charset="0"/>
              <a:buChar char="•"/>
            </a:pPr>
            <a:r>
              <a:rPr lang="en-GB" sz="2800" b="1" dirty="0">
                <a:solidFill>
                  <a:schemeClr val="accent6"/>
                </a:solidFill>
                <a:latin typeface="Raleway" pitchFamily="2" charset="0"/>
              </a:rPr>
              <a:t>Week 9: </a:t>
            </a:r>
            <a:r>
              <a:rPr lang="en-GB" sz="2800" dirty="0">
                <a:latin typeface="Raleway" pitchFamily="2" charset="0"/>
              </a:rPr>
              <a:t>Assignment Presentations.</a:t>
            </a:r>
          </a:p>
          <a:p>
            <a:endParaRPr lang="en-GB" sz="2800" dirty="0">
              <a:latin typeface="Raleway" pitchFamily="2" charset="0"/>
            </a:endParaRPr>
          </a:p>
          <a:p>
            <a:pPr marL="457200" indent="-457200">
              <a:buFont typeface="Arial" panose="020B0604020202020204" pitchFamily="34" charset="0"/>
              <a:buChar char="•"/>
            </a:pPr>
            <a:r>
              <a:rPr lang="en-GB" sz="2800" b="1" dirty="0">
                <a:solidFill>
                  <a:schemeClr val="accent6"/>
                </a:solidFill>
                <a:latin typeface="Raleway" pitchFamily="2" charset="0"/>
              </a:rPr>
              <a:t>Week 10: </a:t>
            </a:r>
            <a:r>
              <a:rPr lang="en-GB" sz="2800" dirty="0">
                <a:latin typeface="Raleway" pitchFamily="2" charset="0"/>
              </a:rPr>
              <a:t>Marketing &amp; Communication Strategies, Assignment Workshop (C2).</a:t>
            </a:r>
          </a:p>
          <a:p>
            <a:pPr marL="457200" indent="-457200">
              <a:buFont typeface="Arial" panose="020B0604020202020204" pitchFamily="34" charset="0"/>
              <a:buChar char="•"/>
            </a:pPr>
            <a:endParaRPr lang="en-GB" sz="2800" dirty="0">
              <a:latin typeface="Raleway" pitchFamily="2" charset="0"/>
            </a:endParaRPr>
          </a:p>
          <a:p>
            <a:pPr marL="457200" indent="-457200">
              <a:buFont typeface="Arial" panose="020B0604020202020204" pitchFamily="34" charset="0"/>
              <a:buChar char="•"/>
            </a:pPr>
            <a:r>
              <a:rPr lang="en-GB" sz="2800" b="1" dirty="0">
                <a:solidFill>
                  <a:schemeClr val="accent6"/>
                </a:solidFill>
                <a:latin typeface="Raleway" pitchFamily="2" charset="0"/>
              </a:rPr>
              <a:t>Week 11: </a:t>
            </a:r>
            <a:r>
              <a:rPr lang="en-GB" sz="2800" dirty="0">
                <a:latin typeface="Raleway" pitchFamily="2" charset="0"/>
              </a:rPr>
              <a:t>Revisiting Key Themes.</a:t>
            </a:r>
          </a:p>
          <a:p>
            <a:endParaRPr lang="en-GB" sz="2800" dirty="0">
              <a:latin typeface="Raleway" pitchFamily="2" charset="0"/>
            </a:endParaRPr>
          </a:p>
          <a:p>
            <a:pPr marL="457200" indent="-457200">
              <a:buFont typeface="Arial" panose="020B0604020202020204" pitchFamily="34" charset="0"/>
              <a:buChar char="•"/>
            </a:pPr>
            <a:r>
              <a:rPr lang="en-GB" sz="2800" b="1" dirty="0">
                <a:solidFill>
                  <a:schemeClr val="accent6"/>
                </a:solidFill>
                <a:latin typeface="Raleway" pitchFamily="2" charset="0"/>
              </a:rPr>
              <a:t>Week 12: </a:t>
            </a:r>
            <a:r>
              <a:rPr lang="en-GB" sz="2800" dirty="0">
                <a:latin typeface="Raleway" pitchFamily="2" charset="0"/>
              </a:rPr>
              <a:t>Module Wrap Up &amp; Module Feedback.</a:t>
            </a:r>
          </a:p>
        </p:txBody>
      </p:sp>
    </p:spTree>
    <p:extLst>
      <p:ext uri="{BB962C8B-B14F-4D97-AF65-F5344CB8AC3E}">
        <p14:creationId xmlns:p14="http://schemas.microsoft.com/office/powerpoint/2010/main" val="11519766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9F7BB0-7C2F-3E81-0896-EDBB44A8563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89EC3648-081F-BEC5-739F-FEA51CDDF79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EC9502D1-4EF5-4518-416E-C733184CD142}"/>
              </a:ext>
            </a:extLst>
          </p:cNvPr>
          <p:cNvSpPr txBox="1"/>
          <p:nvPr/>
        </p:nvSpPr>
        <p:spPr>
          <a:xfrm>
            <a:off x="370740" y="2314537"/>
            <a:ext cx="6783478" cy="1938992"/>
          </a:xfrm>
          <a:prstGeom prst="rect">
            <a:avLst/>
          </a:prstGeom>
          <a:noFill/>
        </p:spPr>
        <p:txBody>
          <a:bodyPr wrap="square" rtlCol="0">
            <a:spAutoFit/>
          </a:bodyPr>
          <a:lstStyle/>
          <a:p>
            <a:r>
              <a:rPr lang="en-GB" sz="6000" dirty="0">
                <a:latin typeface="Raleway" pitchFamily="2" charset="0"/>
              </a:rPr>
              <a:t>Introduction of key terms</a:t>
            </a:r>
          </a:p>
        </p:txBody>
      </p:sp>
      <p:pic>
        <p:nvPicPr>
          <p:cNvPr id="3" name="Picture 2">
            <a:extLst>
              <a:ext uri="{FF2B5EF4-FFF2-40B4-BE49-F238E27FC236}">
                <a16:creationId xmlns:a16="http://schemas.microsoft.com/office/drawing/2014/main" id="{690F45CC-BF92-34C9-C5CF-FBD987AFE8B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04359" y="1493154"/>
            <a:ext cx="3581758" cy="3581758"/>
          </a:xfrm>
          <a:prstGeom prst="rect">
            <a:avLst/>
          </a:prstGeom>
        </p:spPr>
      </p:pic>
    </p:spTree>
    <p:extLst>
      <p:ext uri="{BB962C8B-B14F-4D97-AF65-F5344CB8AC3E}">
        <p14:creationId xmlns:p14="http://schemas.microsoft.com/office/powerpoint/2010/main" val="41462150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8FEE7C-CF92-D5F5-9570-AF9B79A280D2}"/>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FA593AAF-4CD6-0E6E-297F-1E46D3721E99}"/>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2" name="TextBox 1">
            <a:extLst>
              <a:ext uri="{FF2B5EF4-FFF2-40B4-BE49-F238E27FC236}">
                <a16:creationId xmlns:a16="http://schemas.microsoft.com/office/drawing/2014/main" id="{20D482DB-FFCE-8E3E-06EC-A4D6D5ADB69E}"/>
              </a:ext>
            </a:extLst>
          </p:cNvPr>
          <p:cNvSpPr txBox="1"/>
          <p:nvPr/>
        </p:nvSpPr>
        <p:spPr>
          <a:xfrm>
            <a:off x="300789" y="397042"/>
            <a:ext cx="5927312" cy="5109091"/>
          </a:xfrm>
          <a:prstGeom prst="rect">
            <a:avLst/>
          </a:prstGeom>
          <a:noFill/>
        </p:spPr>
        <p:txBody>
          <a:bodyPr wrap="square" rtlCol="0">
            <a:spAutoFit/>
          </a:bodyPr>
          <a:lstStyle/>
          <a:p>
            <a:pPr marL="285750" indent="-285750">
              <a:buFont typeface="Wingdings" panose="05000000000000000000" pitchFamily="2" charset="2"/>
              <a:buChar char="q"/>
            </a:pPr>
            <a:r>
              <a:rPr lang="en-GB" sz="2800" dirty="0">
                <a:latin typeface="Raleway" pitchFamily="2" charset="0"/>
              </a:rPr>
              <a:t>MICE</a:t>
            </a:r>
          </a:p>
          <a:p>
            <a:pPr marL="285750" indent="-285750">
              <a:buFont typeface="Wingdings" panose="05000000000000000000" pitchFamily="2" charset="2"/>
              <a:buChar char="q"/>
            </a:pPr>
            <a:endParaRPr lang="en-GB" sz="2800" dirty="0">
              <a:latin typeface="Raleway" pitchFamily="2" charset="0"/>
            </a:endParaRPr>
          </a:p>
          <a:p>
            <a:pPr marL="285750" indent="-285750">
              <a:buFont typeface="Wingdings" panose="05000000000000000000" pitchFamily="2" charset="2"/>
              <a:buChar char="q"/>
            </a:pPr>
            <a:r>
              <a:rPr lang="en-GB" sz="2800" dirty="0">
                <a:latin typeface="Raleway" pitchFamily="2" charset="0"/>
              </a:rPr>
              <a:t>Convention</a:t>
            </a:r>
          </a:p>
          <a:p>
            <a:pPr marL="285750" indent="-285750">
              <a:buFont typeface="Wingdings" panose="05000000000000000000" pitchFamily="2" charset="2"/>
              <a:buChar char="q"/>
            </a:pPr>
            <a:endParaRPr lang="en-GB" sz="2800" dirty="0">
              <a:latin typeface="Raleway" pitchFamily="2" charset="0"/>
            </a:endParaRPr>
          </a:p>
          <a:p>
            <a:pPr marL="285750" indent="-285750">
              <a:buFont typeface="Wingdings" panose="05000000000000000000" pitchFamily="2" charset="2"/>
              <a:buChar char="q"/>
            </a:pPr>
            <a:r>
              <a:rPr lang="en-GB" sz="2800" dirty="0">
                <a:latin typeface="Raleway" pitchFamily="2" charset="0"/>
              </a:rPr>
              <a:t>Exhibition</a:t>
            </a:r>
          </a:p>
          <a:p>
            <a:pPr marL="285750" indent="-285750">
              <a:buFont typeface="Wingdings" panose="05000000000000000000" pitchFamily="2" charset="2"/>
              <a:buChar char="q"/>
            </a:pPr>
            <a:endParaRPr lang="en-GB" sz="2800" dirty="0">
              <a:latin typeface="Raleway" pitchFamily="2" charset="0"/>
            </a:endParaRPr>
          </a:p>
          <a:p>
            <a:pPr marL="285750" indent="-285750">
              <a:buFont typeface="Wingdings" panose="05000000000000000000" pitchFamily="2" charset="2"/>
              <a:buChar char="q"/>
            </a:pPr>
            <a:r>
              <a:rPr lang="en-GB" sz="2800" dirty="0">
                <a:latin typeface="Raleway" pitchFamily="2" charset="0"/>
              </a:rPr>
              <a:t>Incentive Travel</a:t>
            </a:r>
          </a:p>
          <a:p>
            <a:pPr marL="285750" indent="-285750">
              <a:buFont typeface="Wingdings" panose="05000000000000000000" pitchFamily="2" charset="2"/>
              <a:buChar char="q"/>
            </a:pPr>
            <a:endParaRPr lang="en-GB" sz="2800" dirty="0">
              <a:latin typeface="Raleway" pitchFamily="2" charset="0"/>
            </a:endParaRPr>
          </a:p>
          <a:p>
            <a:pPr marL="285750" indent="-285750">
              <a:buFont typeface="Wingdings" panose="05000000000000000000" pitchFamily="2" charset="2"/>
              <a:buChar char="q"/>
            </a:pPr>
            <a:r>
              <a:rPr lang="en-GB" sz="2800" dirty="0">
                <a:latin typeface="Raleway" pitchFamily="2" charset="0"/>
              </a:rPr>
              <a:t>Event Lifecycle Model</a:t>
            </a:r>
          </a:p>
          <a:p>
            <a:pPr marL="285750" indent="-285750">
              <a:buFont typeface="Wingdings" panose="05000000000000000000" pitchFamily="2" charset="2"/>
              <a:buChar char="q"/>
            </a:pPr>
            <a:endParaRPr lang="en-GB" sz="2800" dirty="0">
              <a:latin typeface="Raleway" pitchFamily="2" charset="0"/>
            </a:endParaRPr>
          </a:p>
          <a:p>
            <a:pPr marL="285750" indent="-285750">
              <a:buFont typeface="Wingdings" panose="05000000000000000000" pitchFamily="2" charset="2"/>
              <a:buChar char="q"/>
            </a:pPr>
            <a:r>
              <a:rPr lang="en-GB" sz="2800" dirty="0">
                <a:latin typeface="Raleway" pitchFamily="2" charset="0"/>
              </a:rPr>
              <a:t>Destination Analysis</a:t>
            </a:r>
          </a:p>
          <a:p>
            <a:endParaRPr lang="en-GB" dirty="0">
              <a:latin typeface="Raleway" pitchFamily="2" charset="0"/>
            </a:endParaRPr>
          </a:p>
        </p:txBody>
      </p:sp>
      <p:sp>
        <p:nvSpPr>
          <p:cNvPr id="3" name="TextBox 2">
            <a:extLst>
              <a:ext uri="{FF2B5EF4-FFF2-40B4-BE49-F238E27FC236}">
                <a16:creationId xmlns:a16="http://schemas.microsoft.com/office/drawing/2014/main" id="{3242113E-D30D-B4DD-DEE3-93A81651A301}"/>
              </a:ext>
            </a:extLst>
          </p:cNvPr>
          <p:cNvSpPr txBox="1"/>
          <p:nvPr/>
        </p:nvSpPr>
        <p:spPr>
          <a:xfrm>
            <a:off x="7126706" y="397042"/>
            <a:ext cx="4764505" cy="5693866"/>
          </a:xfrm>
          <a:prstGeom prst="rect">
            <a:avLst/>
          </a:prstGeom>
          <a:noFill/>
        </p:spPr>
        <p:txBody>
          <a:bodyPr wrap="square" rtlCol="0">
            <a:spAutoFit/>
          </a:bodyPr>
          <a:lstStyle/>
          <a:p>
            <a:pPr marL="285750" indent="-285750">
              <a:buFont typeface="Wingdings" panose="05000000000000000000" pitchFamily="2" charset="2"/>
              <a:buChar char="q"/>
            </a:pPr>
            <a:r>
              <a:rPr lang="en-GB" sz="2800" dirty="0">
                <a:latin typeface="Raleway" pitchFamily="2" charset="0"/>
              </a:rPr>
              <a:t>Feasibility Studies</a:t>
            </a:r>
          </a:p>
          <a:p>
            <a:pPr marL="285750" indent="-285750">
              <a:buFont typeface="Wingdings" panose="05000000000000000000" pitchFamily="2" charset="2"/>
              <a:buChar char="q"/>
            </a:pPr>
            <a:endParaRPr lang="en-GB" sz="2800" dirty="0">
              <a:latin typeface="Raleway" pitchFamily="2" charset="0"/>
            </a:endParaRPr>
          </a:p>
          <a:p>
            <a:pPr marL="285750" indent="-285750">
              <a:buFont typeface="Wingdings" panose="05000000000000000000" pitchFamily="2" charset="2"/>
              <a:buChar char="q"/>
            </a:pPr>
            <a:r>
              <a:rPr lang="en-GB" sz="2800" dirty="0">
                <a:latin typeface="Raleway" pitchFamily="2" charset="0"/>
              </a:rPr>
              <a:t>Financial Planning</a:t>
            </a:r>
          </a:p>
          <a:p>
            <a:pPr marL="285750" indent="-285750">
              <a:buFont typeface="Wingdings" panose="05000000000000000000" pitchFamily="2" charset="2"/>
              <a:buChar char="q"/>
            </a:pPr>
            <a:endParaRPr lang="en-GB" sz="2800" dirty="0">
              <a:latin typeface="Raleway" pitchFamily="2" charset="0"/>
            </a:endParaRPr>
          </a:p>
          <a:p>
            <a:pPr marL="285750" indent="-285750">
              <a:buFont typeface="Wingdings" panose="05000000000000000000" pitchFamily="2" charset="2"/>
              <a:buChar char="q"/>
            </a:pPr>
            <a:r>
              <a:rPr lang="en-GB" sz="2800" dirty="0">
                <a:latin typeface="Raleway" pitchFamily="2" charset="0"/>
              </a:rPr>
              <a:t>Budgeting</a:t>
            </a:r>
          </a:p>
          <a:p>
            <a:pPr marL="285750" indent="-285750">
              <a:buFont typeface="Wingdings" panose="05000000000000000000" pitchFamily="2" charset="2"/>
              <a:buChar char="q"/>
            </a:pPr>
            <a:endParaRPr lang="en-GB" sz="2800" dirty="0">
              <a:latin typeface="Raleway" pitchFamily="2" charset="0"/>
            </a:endParaRPr>
          </a:p>
          <a:p>
            <a:pPr marL="285750" indent="-285750">
              <a:buFont typeface="Wingdings" panose="05000000000000000000" pitchFamily="2" charset="2"/>
              <a:buChar char="q"/>
            </a:pPr>
            <a:r>
              <a:rPr lang="en-GB" sz="2800" dirty="0">
                <a:latin typeface="Raleway" pitchFamily="2" charset="0"/>
              </a:rPr>
              <a:t>Trends</a:t>
            </a:r>
          </a:p>
          <a:p>
            <a:pPr marL="285750" indent="-285750">
              <a:buFont typeface="Wingdings" panose="05000000000000000000" pitchFamily="2" charset="2"/>
              <a:buChar char="q"/>
            </a:pPr>
            <a:endParaRPr lang="en-GB" sz="2800" dirty="0">
              <a:latin typeface="Raleway" pitchFamily="2" charset="0"/>
            </a:endParaRPr>
          </a:p>
          <a:p>
            <a:pPr marL="285750" indent="-285750">
              <a:buFont typeface="Wingdings" panose="05000000000000000000" pitchFamily="2" charset="2"/>
              <a:buChar char="q"/>
            </a:pPr>
            <a:r>
              <a:rPr lang="en-GB" sz="2800" dirty="0">
                <a:latin typeface="Raleway" pitchFamily="2" charset="0"/>
              </a:rPr>
              <a:t>Hybrid Events</a:t>
            </a:r>
          </a:p>
          <a:p>
            <a:pPr marL="285750" indent="-285750">
              <a:buFont typeface="Wingdings" panose="05000000000000000000" pitchFamily="2" charset="2"/>
              <a:buChar char="q"/>
            </a:pPr>
            <a:endParaRPr lang="en-GB" sz="2800" dirty="0">
              <a:latin typeface="Raleway" pitchFamily="2" charset="0"/>
            </a:endParaRPr>
          </a:p>
          <a:p>
            <a:pPr marL="285750" indent="-285750">
              <a:buFont typeface="Wingdings" panose="05000000000000000000" pitchFamily="2" charset="2"/>
              <a:buChar char="q"/>
            </a:pPr>
            <a:r>
              <a:rPr lang="en-GB" sz="2800" dirty="0">
                <a:latin typeface="Raleway" pitchFamily="2" charset="0"/>
              </a:rPr>
              <a:t>Risk Management</a:t>
            </a:r>
          </a:p>
          <a:p>
            <a:pPr marL="285750" indent="-285750">
              <a:buFont typeface="Wingdings" panose="05000000000000000000" pitchFamily="2" charset="2"/>
              <a:buChar char="q"/>
            </a:pPr>
            <a:endParaRPr lang="en-GB" sz="2800" dirty="0">
              <a:latin typeface="Raleway" pitchFamily="2" charset="0"/>
            </a:endParaRPr>
          </a:p>
          <a:p>
            <a:pPr marL="285750" indent="-285750">
              <a:buFont typeface="Wingdings" panose="05000000000000000000" pitchFamily="2" charset="2"/>
              <a:buChar char="q"/>
            </a:pPr>
            <a:r>
              <a:rPr lang="en-GB" sz="2800" dirty="0">
                <a:latin typeface="Raleway" pitchFamily="2" charset="0"/>
              </a:rPr>
              <a:t>Logistics</a:t>
            </a:r>
          </a:p>
        </p:txBody>
      </p:sp>
    </p:spTree>
    <p:extLst>
      <p:ext uri="{BB962C8B-B14F-4D97-AF65-F5344CB8AC3E}">
        <p14:creationId xmlns:p14="http://schemas.microsoft.com/office/powerpoint/2010/main" val="1966208805"/>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73DFD0-2BB7-DF04-5E34-2C90861143ED}"/>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B7F65277-FA0B-C350-DED1-199026A75030}"/>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9D299B63-36C6-DAA3-09B9-C581436C0161}"/>
              </a:ext>
            </a:extLst>
          </p:cNvPr>
          <p:cNvSpPr txBox="1"/>
          <p:nvPr/>
        </p:nvSpPr>
        <p:spPr>
          <a:xfrm>
            <a:off x="1101728" y="2476619"/>
            <a:ext cx="6783478" cy="1015663"/>
          </a:xfrm>
          <a:prstGeom prst="rect">
            <a:avLst/>
          </a:prstGeom>
          <a:noFill/>
        </p:spPr>
        <p:txBody>
          <a:bodyPr wrap="square" rtlCol="0">
            <a:spAutoFit/>
          </a:bodyPr>
          <a:lstStyle/>
          <a:p>
            <a:r>
              <a:rPr lang="en-GB" sz="6000" dirty="0">
                <a:latin typeface="Raleway" pitchFamily="2" charset="0"/>
              </a:rPr>
              <a:t>Activity</a:t>
            </a:r>
          </a:p>
        </p:txBody>
      </p:sp>
      <p:pic>
        <p:nvPicPr>
          <p:cNvPr id="3" name="Picture 2">
            <a:extLst>
              <a:ext uri="{FF2B5EF4-FFF2-40B4-BE49-F238E27FC236}">
                <a16:creationId xmlns:a16="http://schemas.microsoft.com/office/drawing/2014/main" id="{4CD9725E-22F2-B3A7-DC44-B809256024B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04359" y="1493154"/>
            <a:ext cx="3581758" cy="3581758"/>
          </a:xfrm>
          <a:prstGeom prst="rect">
            <a:avLst/>
          </a:prstGeom>
        </p:spPr>
      </p:pic>
    </p:spTree>
    <p:extLst>
      <p:ext uri="{BB962C8B-B14F-4D97-AF65-F5344CB8AC3E}">
        <p14:creationId xmlns:p14="http://schemas.microsoft.com/office/powerpoint/2010/main" val="198167822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67F835E-EC9F-CF99-FC72-4DF94DC7787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D5942D03-F113-F245-9C09-46D897B2EDAA}"/>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6FD83E50-CEBB-8741-9B4E-6BA64484C110}"/>
              </a:ext>
            </a:extLst>
          </p:cNvPr>
          <p:cNvSpPr txBox="1"/>
          <p:nvPr/>
        </p:nvSpPr>
        <p:spPr>
          <a:xfrm>
            <a:off x="336184" y="867987"/>
            <a:ext cx="6783478" cy="4832092"/>
          </a:xfrm>
          <a:prstGeom prst="rect">
            <a:avLst/>
          </a:prstGeom>
          <a:noFill/>
        </p:spPr>
        <p:txBody>
          <a:bodyPr wrap="square" rtlCol="0">
            <a:spAutoFit/>
          </a:bodyPr>
          <a:lstStyle/>
          <a:p>
            <a:r>
              <a:rPr lang="en-GB" sz="4400" b="1" dirty="0">
                <a:latin typeface="Raleway" pitchFamily="2" charset="0"/>
              </a:rPr>
              <a:t>Discussion:</a:t>
            </a:r>
          </a:p>
          <a:p>
            <a:endParaRPr lang="en-GB" sz="4400" dirty="0">
              <a:latin typeface="Raleway" pitchFamily="2" charset="0"/>
            </a:endParaRPr>
          </a:p>
          <a:p>
            <a:r>
              <a:rPr lang="en-GB" sz="4400" dirty="0">
                <a:latin typeface="Raleway" pitchFamily="2" charset="0"/>
              </a:rPr>
              <a:t>What different events have you seen during your placement or current/previous employment?</a:t>
            </a:r>
          </a:p>
        </p:txBody>
      </p:sp>
      <p:pic>
        <p:nvPicPr>
          <p:cNvPr id="5" name="Picture 4">
            <a:extLst>
              <a:ext uri="{FF2B5EF4-FFF2-40B4-BE49-F238E27FC236}">
                <a16:creationId xmlns:a16="http://schemas.microsoft.com/office/drawing/2014/main" id="{728DFB85-C36E-B118-4459-182BD875646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65896" y="1863175"/>
            <a:ext cx="5221052" cy="3480701"/>
          </a:xfrm>
          <a:prstGeom prst="rect">
            <a:avLst/>
          </a:prstGeom>
        </p:spPr>
      </p:pic>
    </p:spTree>
    <p:extLst>
      <p:ext uri="{BB962C8B-B14F-4D97-AF65-F5344CB8AC3E}">
        <p14:creationId xmlns:p14="http://schemas.microsoft.com/office/powerpoint/2010/main" val="79169099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DCDC5A-B6F4-F50E-C753-8CD04787D5C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0EB9D9C2-B3A9-F9EF-E16D-3698B663384A}"/>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C21AE3CD-B2AD-2041-D098-5A5DA73BB908}"/>
              </a:ext>
            </a:extLst>
          </p:cNvPr>
          <p:cNvSpPr txBox="1"/>
          <p:nvPr/>
        </p:nvSpPr>
        <p:spPr>
          <a:xfrm>
            <a:off x="605883" y="1074509"/>
            <a:ext cx="6783478" cy="4708981"/>
          </a:xfrm>
          <a:prstGeom prst="rect">
            <a:avLst/>
          </a:prstGeom>
          <a:noFill/>
        </p:spPr>
        <p:txBody>
          <a:bodyPr wrap="square" rtlCol="0">
            <a:spAutoFit/>
          </a:bodyPr>
          <a:lstStyle/>
          <a:p>
            <a:r>
              <a:rPr lang="en-GB" sz="6000" dirty="0">
                <a:latin typeface="Raleway" pitchFamily="2" charset="0"/>
              </a:rPr>
              <a:t>Overview of the MICE industry, key stakeholders &amp; the role of hotels &amp; resorts</a:t>
            </a:r>
          </a:p>
        </p:txBody>
      </p:sp>
      <p:pic>
        <p:nvPicPr>
          <p:cNvPr id="3" name="Picture 2">
            <a:extLst>
              <a:ext uri="{FF2B5EF4-FFF2-40B4-BE49-F238E27FC236}">
                <a16:creationId xmlns:a16="http://schemas.microsoft.com/office/drawing/2014/main" id="{856286BC-99E4-0097-2ACD-0F913B482CD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04359" y="1493154"/>
            <a:ext cx="3581758" cy="3581758"/>
          </a:xfrm>
          <a:prstGeom prst="rect">
            <a:avLst/>
          </a:prstGeom>
        </p:spPr>
      </p:pic>
    </p:spTree>
    <p:extLst>
      <p:ext uri="{BB962C8B-B14F-4D97-AF65-F5344CB8AC3E}">
        <p14:creationId xmlns:p14="http://schemas.microsoft.com/office/powerpoint/2010/main" val="195757323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3FAA7A5-653A-2D50-3A12-B0BC2BC4E12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2AA4D96-7F6D-DF60-3F81-7F23760C5DEA}"/>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2" name="TextBox 1">
            <a:extLst>
              <a:ext uri="{FF2B5EF4-FFF2-40B4-BE49-F238E27FC236}">
                <a16:creationId xmlns:a16="http://schemas.microsoft.com/office/drawing/2014/main" id="{604AD3A8-718D-0741-902C-DCF1713D49AC}"/>
              </a:ext>
            </a:extLst>
          </p:cNvPr>
          <p:cNvSpPr txBox="1"/>
          <p:nvPr/>
        </p:nvSpPr>
        <p:spPr>
          <a:xfrm>
            <a:off x="363322" y="370323"/>
            <a:ext cx="7102549" cy="5324535"/>
          </a:xfrm>
          <a:prstGeom prst="rect">
            <a:avLst/>
          </a:prstGeom>
          <a:noFill/>
        </p:spPr>
        <p:txBody>
          <a:bodyPr wrap="square" rtlCol="0">
            <a:spAutoFit/>
          </a:bodyPr>
          <a:lstStyle/>
          <a:p>
            <a:r>
              <a:rPr lang="en-GB" sz="2000" b="1" dirty="0">
                <a:latin typeface="Raleway" pitchFamily="2" charset="0"/>
              </a:rPr>
              <a:t>MICE</a:t>
            </a:r>
            <a:r>
              <a:rPr lang="en-GB" sz="2000" dirty="0">
                <a:latin typeface="Raleway" pitchFamily="2" charset="0"/>
              </a:rPr>
              <a:t> = </a:t>
            </a:r>
            <a:r>
              <a:rPr lang="en-GB" sz="2000" b="1" u="sng" dirty="0">
                <a:latin typeface="Raleway" pitchFamily="2" charset="0"/>
              </a:rPr>
              <a:t>M</a:t>
            </a:r>
            <a:r>
              <a:rPr lang="en-GB" sz="2000" dirty="0">
                <a:latin typeface="Raleway" pitchFamily="2" charset="0"/>
              </a:rPr>
              <a:t>eetings, </a:t>
            </a:r>
            <a:r>
              <a:rPr lang="en-GB" sz="2000" b="1" u="sng" dirty="0">
                <a:latin typeface="Raleway" pitchFamily="2" charset="0"/>
              </a:rPr>
              <a:t>I</a:t>
            </a:r>
            <a:r>
              <a:rPr lang="en-GB" sz="2000" dirty="0">
                <a:latin typeface="Raleway" pitchFamily="2" charset="0"/>
              </a:rPr>
              <a:t>ncentives, </a:t>
            </a:r>
            <a:r>
              <a:rPr lang="en-GB" sz="2000" b="1" u="sng" dirty="0">
                <a:latin typeface="Raleway" pitchFamily="2" charset="0"/>
              </a:rPr>
              <a:t>C</a:t>
            </a:r>
            <a:r>
              <a:rPr lang="en-GB" sz="2000" dirty="0">
                <a:latin typeface="Raleway" pitchFamily="2" charset="0"/>
              </a:rPr>
              <a:t>onferences and </a:t>
            </a:r>
            <a:r>
              <a:rPr lang="en-GB" sz="2000" b="1" u="sng" dirty="0">
                <a:latin typeface="Raleway" pitchFamily="2" charset="0"/>
              </a:rPr>
              <a:t>E</a:t>
            </a:r>
            <a:r>
              <a:rPr lang="en-GB" sz="2000" dirty="0">
                <a:latin typeface="Raleway" pitchFamily="2" charset="0"/>
              </a:rPr>
              <a:t>xhibitions.</a:t>
            </a:r>
          </a:p>
          <a:p>
            <a:endParaRPr lang="en-GB" sz="2000" dirty="0">
              <a:latin typeface="Raleway" pitchFamily="2" charset="0"/>
            </a:endParaRPr>
          </a:p>
          <a:p>
            <a:pPr marL="285750" indent="-285750">
              <a:buFont typeface="Arial" panose="020B0604020202020204" pitchFamily="34" charset="0"/>
              <a:buChar char="•"/>
            </a:pPr>
            <a:r>
              <a:rPr lang="en-GB" sz="2000" dirty="0">
                <a:latin typeface="Raleway" pitchFamily="2" charset="0"/>
              </a:rPr>
              <a:t>A specialised niche of tourism focused on planning, organising &amp; hosting business events.</a:t>
            </a:r>
          </a:p>
          <a:p>
            <a:pPr marL="285750" indent="-285750">
              <a:buFont typeface="Arial" panose="020B0604020202020204" pitchFamily="34" charset="0"/>
              <a:buChar char="•"/>
            </a:pPr>
            <a:endParaRPr lang="en-GB" sz="2000" dirty="0">
              <a:latin typeface="Raleway" pitchFamily="2" charset="0"/>
            </a:endParaRPr>
          </a:p>
          <a:p>
            <a:pPr marL="285750" indent="-285750">
              <a:buFont typeface="Arial" panose="020B0604020202020204" pitchFamily="34" charset="0"/>
              <a:buChar char="•"/>
            </a:pPr>
            <a:r>
              <a:rPr lang="en-GB" sz="2000" b="1" u="sng" dirty="0">
                <a:latin typeface="Raleway" pitchFamily="2" charset="0"/>
              </a:rPr>
              <a:t>Meetings</a:t>
            </a:r>
            <a:r>
              <a:rPr lang="en-GB" sz="2000" dirty="0">
                <a:latin typeface="Raleway" pitchFamily="2" charset="0"/>
              </a:rPr>
              <a:t>: gatherings of people for business, academic or professional purposes (e.g. board meetings or workshops).</a:t>
            </a:r>
          </a:p>
          <a:p>
            <a:pPr marL="285750" indent="-285750">
              <a:buFont typeface="Arial" panose="020B0604020202020204" pitchFamily="34" charset="0"/>
              <a:buChar char="•"/>
            </a:pPr>
            <a:endParaRPr lang="en-GB" sz="2000" dirty="0">
              <a:latin typeface="Raleway" pitchFamily="2" charset="0"/>
            </a:endParaRPr>
          </a:p>
          <a:p>
            <a:pPr marL="285750" indent="-285750">
              <a:buFont typeface="Arial" panose="020B0604020202020204" pitchFamily="34" charset="0"/>
              <a:buChar char="•"/>
            </a:pPr>
            <a:r>
              <a:rPr lang="en-GB" sz="2000" b="1" u="sng" dirty="0">
                <a:latin typeface="Raleway" pitchFamily="2" charset="0"/>
              </a:rPr>
              <a:t>Incentives</a:t>
            </a:r>
            <a:r>
              <a:rPr lang="en-GB" sz="2000" dirty="0">
                <a:latin typeface="Raleway" pitchFamily="2" charset="0"/>
              </a:rPr>
              <a:t>: reward travel programmes offered by companies to motivate employees or partners.</a:t>
            </a:r>
          </a:p>
          <a:p>
            <a:pPr marL="285750" indent="-285750">
              <a:buFont typeface="Arial" panose="020B0604020202020204" pitchFamily="34" charset="0"/>
              <a:buChar char="•"/>
            </a:pPr>
            <a:endParaRPr lang="en-GB" sz="2000" dirty="0">
              <a:latin typeface="Raleway" pitchFamily="2" charset="0"/>
            </a:endParaRPr>
          </a:p>
          <a:p>
            <a:pPr marL="285750" indent="-285750">
              <a:buFont typeface="Arial" panose="020B0604020202020204" pitchFamily="34" charset="0"/>
              <a:buChar char="•"/>
            </a:pPr>
            <a:r>
              <a:rPr lang="en-GB" sz="2000" b="1" u="sng" dirty="0">
                <a:latin typeface="Raleway" pitchFamily="2" charset="0"/>
              </a:rPr>
              <a:t>Conferences</a:t>
            </a:r>
            <a:r>
              <a:rPr lang="en-GB" sz="2000" dirty="0">
                <a:latin typeface="Raleway" pitchFamily="2" charset="0"/>
              </a:rPr>
              <a:t>: large scale events focused on sharing knowledge, networking &amp; professional development.</a:t>
            </a:r>
          </a:p>
          <a:p>
            <a:pPr marL="285750" indent="-285750">
              <a:buFont typeface="Arial" panose="020B0604020202020204" pitchFamily="34" charset="0"/>
              <a:buChar char="•"/>
            </a:pPr>
            <a:endParaRPr lang="en-GB" sz="2000" dirty="0">
              <a:latin typeface="Raleway" pitchFamily="2" charset="0"/>
            </a:endParaRPr>
          </a:p>
          <a:p>
            <a:pPr marL="285750" indent="-285750">
              <a:buFont typeface="Arial" panose="020B0604020202020204" pitchFamily="34" charset="0"/>
              <a:buChar char="•"/>
            </a:pPr>
            <a:r>
              <a:rPr lang="en-GB" sz="2000" b="1" u="sng" dirty="0">
                <a:latin typeface="Raleway" pitchFamily="2" charset="0"/>
              </a:rPr>
              <a:t>Exhibitions</a:t>
            </a:r>
            <a:r>
              <a:rPr lang="en-GB" sz="2000" dirty="0">
                <a:latin typeface="Raleway" pitchFamily="2" charset="0"/>
              </a:rPr>
              <a:t>: trade shows or expos where companies showcase products/services to potential clients.</a:t>
            </a:r>
          </a:p>
        </p:txBody>
      </p:sp>
      <p:pic>
        <p:nvPicPr>
          <p:cNvPr id="5" name="Picture 4">
            <a:extLst>
              <a:ext uri="{FF2B5EF4-FFF2-40B4-BE49-F238E27FC236}">
                <a16:creationId xmlns:a16="http://schemas.microsoft.com/office/drawing/2014/main" id="{148FDC01-E307-0A96-89F4-A8609C2F003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65871" y="1557311"/>
            <a:ext cx="4491176" cy="3743377"/>
          </a:xfrm>
          <a:prstGeom prst="rect">
            <a:avLst/>
          </a:prstGeom>
        </p:spPr>
      </p:pic>
    </p:spTree>
    <p:extLst>
      <p:ext uri="{BB962C8B-B14F-4D97-AF65-F5344CB8AC3E}">
        <p14:creationId xmlns:p14="http://schemas.microsoft.com/office/powerpoint/2010/main" val="67397157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640E48-EA9D-288E-07C4-D7F3137CEBB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6E3B40D9-1DC5-C1F0-E4EC-E9DF2E83534F}"/>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2" name="TextBox 1">
            <a:extLst>
              <a:ext uri="{FF2B5EF4-FFF2-40B4-BE49-F238E27FC236}">
                <a16:creationId xmlns:a16="http://schemas.microsoft.com/office/drawing/2014/main" id="{8D0365FA-EAB1-82C4-7435-8AE20299E56A}"/>
              </a:ext>
            </a:extLst>
          </p:cNvPr>
          <p:cNvSpPr txBox="1"/>
          <p:nvPr/>
        </p:nvSpPr>
        <p:spPr>
          <a:xfrm>
            <a:off x="363322" y="982175"/>
            <a:ext cx="7102549" cy="4893647"/>
          </a:xfrm>
          <a:prstGeom prst="rect">
            <a:avLst/>
          </a:prstGeom>
          <a:noFill/>
        </p:spPr>
        <p:txBody>
          <a:bodyPr wrap="square" rtlCol="0">
            <a:spAutoFit/>
          </a:bodyPr>
          <a:lstStyle/>
          <a:p>
            <a:endParaRPr lang="en-GB" sz="2400" dirty="0">
              <a:latin typeface="Raleway" pitchFamily="2" charset="0"/>
            </a:endParaRPr>
          </a:p>
          <a:p>
            <a:pPr marL="285750" indent="-285750">
              <a:buFont typeface="Arial" panose="020B0604020202020204" pitchFamily="34" charset="0"/>
              <a:buChar char="•"/>
            </a:pPr>
            <a:r>
              <a:rPr lang="en-GB" sz="2400" b="1" u="sng" dirty="0">
                <a:latin typeface="Raleway" pitchFamily="2" charset="0"/>
              </a:rPr>
              <a:t>Economic</a:t>
            </a:r>
            <a:r>
              <a:rPr lang="en-GB" sz="2400" dirty="0">
                <a:latin typeface="Raleway" pitchFamily="2" charset="0"/>
              </a:rPr>
              <a:t> – significant revenue stream for host destinations through tourism, hospitality &amp; local services.</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b="1" u="sng" dirty="0">
                <a:latin typeface="Raleway" pitchFamily="2" charset="0"/>
              </a:rPr>
              <a:t>Knowledge Exchange </a:t>
            </a:r>
            <a:r>
              <a:rPr lang="en-GB" sz="2400" dirty="0">
                <a:latin typeface="Raleway" pitchFamily="2" charset="0"/>
              </a:rPr>
              <a:t>– global collaboration, innovation &amp; dissemination of research.</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b="1" u="sng" dirty="0">
                <a:latin typeface="Raleway" pitchFamily="2" charset="0"/>
              </a:rPr>
              <a:t>Policy</a:t>
            </a:r>
            <a:r>
              <a:rPr lang="en-GB" sz="2400" dirty="0">
                <a:latin typeface="Raleway" pitchFamily="2" charset="0"/>
              </a:rPr>
              <a:t> – enables international conversation regarding global issues e.g. climate change.</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b="1" u="sng" dirty="0">
                <a:latin typeface="Raleway" pitchFamily="2" charset="0"/>
              </a:rPr>
              <a:t>Branding/Market presence </a:t>
            </a:r>
            <a:r>
              <a:rPr lang="en-GB" sz="2400" dirty="0">
                <a:latin typeface="Raleway" pitchFamily="2" charset="0"/>
              </a:rPr>
              <a:t>– enhances a destination’s presence and reputation globally. </a:t>
            </a:r>
          </a:p>
        </p:txBody>
      </p:sp>
      <p:sp>
        <p:nvSpPr>
          <p:cNvPr id="6" name="TextBox 5">
            <a:extLst>
              <a:ext uri="{FF2B5EF4-FFF2-40B4-BE49-F238E27FC236}">
                <a16:creationId xmlns:a16="http://schemas.microsoft.com/office/drawing/2014/main" id="{E3F682F9-C097-E814-8238-871BE59A5B8A}"/>
              </a:ext>
            </a:extLst>
          </p:cNvPr>
          <p:cNvSpPr txBox="1"/>
          <p:nvPr/>
        </p:nvSpPr>
        <p:spPr>
          <a:xfrm>
            <a:off x="234459" y="199136"/>
            <a:ext cx="11722588"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MICE </a:t>
            </a:r>
            <a:r>
              <a:rPr lang="en-GB" sz="4400" b="1" dirty="0">
                <a:solidFill>
                  <a:prstClr val="black"/>
                </a:solidFill>
                <a:latin typeface="Raleway" pitchFamily="2" charset="0"/>
                <a:cs typeface="Arial" panose="020B0604020202020204" pitchFamily="34" charset="0"/>
              </a:rPr>
              <a:t>on a Global Scale</a:t>
            </a:r>
            <a:endParaRPr kumimoji="0" lang="en-GB" sz="4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endParaRPr>
          </a:p>
        </p:txBody>
      </p:sp>
      <p:pic>
        <p:nvPicPr>
          <p:cNvPr id="8" name="Picture 7">
            <a:extLst>
              <a:ext uri="{FF2B5EF4-FFF2-40B4-BE49-F238E27FC236}">
                <a16:creationId xmlns:a16="http://schemas.microsoft.com/office/drawing/2014/main" id="{33CBBFA5-EB73-55A1-81B5-17C726CC459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65871" y="1853048"/>
            <a:ext cx="4202539" cy="3151904"/>
          </a:xfrm>
          <a:prstGeom prst="rect">
            <a:avLst/>
          </a:prstGeom>
        </p:spPr>
      </p:pic>
    </p:spTree>
    <p:extLst>
      <p:ext uri="{BB962C8B-B14F-4D97-AF65-F5344CB8AC3E}">
        <p14:creationId xmlns:p14="http://schemas.microsoft.com/office/powerpoint/2010/main" val="184873552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7FF450-16BE-FE6A-FF4B-E4C3A74F5518}"/>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18017817-8537-5F5F-A971-FE396387456C}"/>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2" name="TextBox 1">
            <a:extLst>
              <a:ext uri="{FF2B5EF4-FFF2-40B4-BE49-F238E27FC236}">
                <a16:creationId xmlns:a16="http://schemas.microsoft.com/office/drawing/2014/main" id="{2E68EFFE-9B85-21C3-B5AE-CFB1A6A56CA6}"/>
              </a:ext>
            </a:extLst>
          </p:cNvPr>
          <p:cNvSpPr txBox="1"/>
          <p:nvPr/>
        </p:nvSpPr>
        <p:spPr>
          <a:xfrm>
            <a:off x="363322" y="982175"/>
            <a:ext cx="7102549" cy="4893647"/>
          </a:xfrm>
          <a:prstGeom prst="rect">
            <a:avLst/>
          </a:prstGeom>
          <a:noFill/>
        </p:spPr>
        <p:txBody>
          <a:bodyPr wrap="square" rtlCol="0">
            <a:spAutoFit/>
          </a:bodyPr>
          <a:lstStyle/>
          <a:p>
            <a:endParaRPr lang="en-GB" sz="2400" dirty="0">
              <a:latin typeface="Raleway" pitchFamily="2" charset="0"/>
            </a:endParaRPr>
          </a:p>
          <a:p>
            <a:pPr marL="285750" indent="-285750">
              <a:buFont typeface="Arial" panose="020B0604020202020204" pitchFamily="34" charset="0"/>
              <a:buChar char="•"/>
            </a:pPr>
            <a:r>
              <a:rPr lang="en-GB" sz="2400" b="1" dirty="0">
                <a:latin typeface="Raleway" pitchFamily="2" charset="0"/>
              </a:rPr>
              <a:t>Event Planners &amp; Managers</a:t>
            </a:r>
          </a:p>
          <a:p>
            <a:pPr marL="285750" indent="-285750">
              <a:buFont typeface="Arial" panose="020B0604020202020204" pitchFamily="34" charset="0"/>
              <a:buChar char="•"/>
            </a:pPr>
            <a:endParaRPr lang="en-GB" sz="2400" b="1" dirty="0">
              <a:latin typeface="Raleway" pitchFamily="2" charset="0"/>
            </a:endParaRPr>
          </a:p>
          <a:p>
            <a:pPr marL="285750" indent="-285750">
              <a:buFont typeface="Arial" panose="020B0604020202020204" pitchFamily="34" charset="0"/>
              <a:buChar char="•"/>
            </a:pPr>
            <a:r>
              <a:rPr lang="en-GB" sz="2400" b="1" dirty="0">
                <a:latin typeface="Raleway" pitchFamily="2" charset="0"/>
              </a:rPr>
              <a:t>Destination Management Organisations (DMOs)</a:t>
            </a:r>
          </a:p>
          <a:p>
            <a:pPr marL="285750" indent="-285750">
              <a:buFont typeface="Arial" panose="020B0604020202020204" pitchFamily="34" charset="0"/>
              <a:buChar char="•"/>
            </a:pPr>
            <a:endParaRPr lang="en-GB" sz="2400" b="1" dirty="0">
              <a:latin typeface="Raleway" pitchFamily="2" charset="0"/>
            </a:endParaRPr>
          </a:p>
          <a:p>
            <a:pPr marL="285750" indent="-285750">
              <a:buFont typeface="Arial" panose="020B0604020202020204" pitchFamily="34" charset="0"/>
              <a:buChar char="•"/>
            </a:pPr>
            <a:r>
              <a:rPr lang="en-GB" sz="2400" b="1" dirty="0">
                <a:latin typeface="Raleway" pitchFamily="2" charset="0"/>
              </a:rPr>
              <a:t>Venues &amp; Suppliers</a:t>
            </a:r>
          </a:p>
          <a:p>
            <a:pPr marL="285750" indent="-285750">
              <a:buFont typeface="Arial" panose="020B0604020202020204" pitchFamily="34" charset="0"/>
              <a:buChar char="•"/>
            </a:pPr>
            <a:endParaRPr lang="en-GB" sz="2400" b="1" dirty="0">
              <a:latin typeface="Raleway" pitchFamily="2" charset="0"/>
            </a:endParaRPr>
          </a:p>
          <a:p>
            <a:pPr marL="285750" indent="-285750">
              <a:buFont typeface="Arial" panose="020B0604020202020204" pitchFamily="34" charset="0"/>
              <a:buChar char="•"/>
            </a:pPr>
            <a:r>
              <a:rPr lang="en-GB" sz="2400" b="1" dirty="0">
                <a:latin typeface="Raleway" pitchFamily="2" charset="0"/>
              </a:rPr>
              <a:t>Sponsors &amp; Exhibitors</a:t>
            </a:r>
          </a:p>
          <a:p>
            <a:pPr marL="285750" indent="-285750">
              <a:buFont typeface="Arial" panose="020B0604020202020204" pitchFamily="34" charset="0"/>
              <a:buChar char="•"/>
            </a:pPr>
            <a:endParaRPr lang="en-GB" sz="2400" b="1" dirty="0">
              <a:latin typeface="Raleway" pitchFamily="2" charset="0"/>
            </a:endParaRPr>
          </a:p>
          <a:p>
            <a:pPr marL="285750" indent="-285750">
              <a:buFont typeface="Arial" panose="020B0604020202020204" pitchFamily="34" charset="0"/>
              <a:buChar char="•"/>
            </a:pPr>
            <a:r>
              <a:rPr lang="en-GB" sz="2400" b="1" dirty="0">
                <a:latin typeface="Raleway" pitchFamily="2" charset="0"/>
              </a:rPr>
              <a:t>Delegates &amp; Attendees</a:t>
            </a:r>
          </a:p>
          <a:p>
            <a:pPr marL="285750" indent="-285750">
              <a:buFont typeface="Arial" panose="020B0604020202020204" pitchFamily="34" charset="0"/>
              <a:buChar char="•"/>
            </a:pPr>
            <a:endParaRPr lang="en-GB" sz="2400" b="1" dirty="0">
              <a:latin typeface="Raleway" pitchFamily="2" charset="0"/>
            </a:endParaRPr>
          </a:p>
          <a:p>
            <a:pPr marL="285750" indent="-285750">
              <a:buFont typeface="Arial" panose="020B0604020202020204" pitchFamily="34" charset="0"/>
              <a:buChar char="•"/>
            </a:pPr>
            <a:r>
              <a:rPr lang="en-GB" sz="2400" b="1" dirty="0">
                <a:latin typeface="Raleway" pitchFamily="2" charset="0"/>
              </a:rPr>
              <a:t>Government &amp; Tourism Boards</a:t>
            </a:r>
            <a:endParaRPr lang="en-GB" sz="2400" dirty="0">
              <a:latin typeface="Raleway" pitchFamily="2" charset="0"/>
            </a:endParaRPr>
          </a:p>
        </p:txBody>
      </p:sp>
      <p:sp>
        <p:nvSpPr>
          <p:cNvPr id="6" name="TextBox 5">
            <a:extLst>
              <a:ext uri="{FF2B5EF4-FFF2-40B4-BE49-F238E27FC236}">
                <a16:creationId xmlns:a16="http://schemas.microsoft.com/office/drawing/2014/main" id="{514530BE-D840-CA77-A386-1CF3BD72E031}"/>
              </a:ext>
            </a:extLst>
          </p:cNvPr>
          <p:cNvSpPr txBox="1"/>
          <p:nvPr/>
        </p:nvSpPr>
        <p:spPr>
          <a:xfrm>
            <a:off x="234459" y="199136"/>
            <a:ext cx="11722588"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Key Stakeholders</a:t>
            </a:r>
          </a:p>
        </p:txBody>
      </p:sp>
      <p:pic>
        <p:nvPicPr>
          <p:cNvPr id="5" name="Picture 4">
            <a:extLst>
              <a:ext uri="{FF2B5EF4-FFF2-40B4-BE49-F238E27FC236}">
                <a16:creationId xmlns:a16="http://schemas.microsoft.com/office/drawing/2014/main" id="{484A2563-B11F-F686-5C8B-107528090B92}"/>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43107" y="1725856"/>
            <a:ext cx="5109430" cy="3406287"/>
          </a:xfrm>
          <a:prstGeom prst="rect">
            <a:avLst/>
          </a:prstGeom>
        </p:spPr>
      </p:pic>
    </p:spTree>
    <p:extLst>
      <p:ext uri="{BB962C8B-B14F-4D97-AF65-F5344CB8AC3E}">
        <p14:creationId xmlns:p14="http://schemas.microsoft.com/office/powerpoint/2010/main" val="249487263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AE8F7C-B0FB-D00F-26DF-D79C88F0883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BAFD5EAF-CBCF-5231-AE5D-DEA9D1D3F3E7}"/>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2" name="TextBox 1">
            <a:extLst>
              <a:ext uri="{FF2B5EF4-FFF2-40B4-BE49-F238E27FC236}">
                <a16:creationId xmlns:a16="http://schemas.microsoft.com/office/drawing/2014/main" id="{55428721-6F17-A113-2249-4690D4F88FFE}"/>
              </a:ext>
            </a:extLst>
          </p:cNvPr>
          <p:cNvSpPr txBox="1"/>
          <p:nvPr/>
        </p:nvSpPr>
        <p:spPr>
          <a:xfrm>
            <a:off x="339463" y="659298"/>
            <a:ext cx="7102549" cy="5632311"/>
          </a:xfrm>
          <a:prstGeom prst="rect">
            <a:avLst/>
          </a:prstGeom>
          <a:noFill/>
        </p:spPr>
        <p:txBody>
          <a:bodyPr wrap="square" rtlCol="0">
            <a:spAutoFit/>
          </a:bodyPr>
          <a:lstStyle/>
          <a:p>
            <a:endParaRPr lang="en-GB" sz="2400" dirty="0">
              <a:latin typeface="Raleway" pitchFamily="2" charset="0"/>
            </a:endParaRPr>
          </a:p>
          <a:p>
            <a:pPr marL="285750" indent="-285750">
              <a:buFont typeface="Arial" panose="020B0604020202020204" pitchFamily="34" charset="0"/>
              <a:buChar char="•"/>
            </a:pPr>
            <a:r>
              <a:rPr lang="en-GB" sz="2400" b="1" dirty="0">
                <a:latin typeface="Raleway" pitchFamily="2" charset="0"/>
              </a:rPr>
              <a:t>Event Manager </a:t>
            </a:r>
            <a:r>
              <a:rPr lang="en-GB" sz="2400" dirty="0">
                <a:latin typeface="Raleway" pitchFamily="2" charset="0"/>
              </a:rPr>
              <a:t>– oversees planning &amp; execution.</a:t>
            </a:r>
          </a:p>
          <a:p>
            <a:pPr marL="285750" indent="-285750">
              <a:buFont typeface="Arial" panose="020B0604020202020204" pitchFamily="34" charset="0"/>
              <a:buChar char="•"/>
            </a:pPr>
            <a:endParaRPr lang="en-GB" sz="2400" b="1" dirty="0">
              <a:latin typeface="Raleway" pitchFamily="2" charset="0"/>
            </a:endParaRPr>
          </a:p>
          <a:p>
            <a:pPr marL="285750" indent="-285750">
              <a:buFont typeface="Arial" panose="020B0604020202020204" pitchFamily="34" charset="0"/>
              <a:buChar char="•"/>
            </a:pPr>
            <a:r>
              <a:rPr lang="en-GB" sz="2400" b="1" dirty="0">
                <a:latin typeface="Raleway" pitchFamily="2" charset="0"/>
              </a:rPr>
              <a:t>Venue Coordinator </a:t>
            </a:r>
            <a:r>
              <a:rPr lang="en-GB" sz="2400" dirty="0">
                <a:latin typeface="Raleway" pitchFamily="2" charset="0"/>
              </a:rPr>
              <a:t>– manages logistics &amp; facilities.</a:t>
            </a:r>
          </a:p>
          <a:p>
            <a:pPr marL="285750" indent="-285750">
              <a:buFont typeface="Arial" panose="020B0604020202020204" pitchFamily="34" charset="0"/>
              <a:buChar char="•"/>
            </a:pPr>
            <a:endParaRPr lang="en-GB" sz="2400" b="1" dirty="0">
              <a:latin typeface="Raleway" pitchFamily="2" charset="0"/>
            </a:endParaRPr>
          </a:p>
          <a:p>
            <a:pPr marL="285750" indent="-285750">
              <a:buFont typeface="Arial" panose="020B0604020202020204" pitchFamily="34" charset="0"/>
              <a:buChar char="•"/>
            </a:pPr>
            <a:r>
              <a:rPr lang="en-GB" sz="2400" b="1" dirty="0">
                <a:latin typeface="Raleway" pitchFamily="2" charset="0"/>
              </a:rPr>
              <a:t>Marketing Lead </a:t>
            </a:r>
            <a:r>
              <a:rPr lang="en-GB" sz="2400" dirty="0">
                <a:latin typeface="Raleway" pitchFamily="2" charset="0"/>
              </a:rPr>
              <a:t>– promotes the event.</a:t>
            </a:r>
          </a:p>
          <a:p>
            <a:pPr marL="285750" indent="-285750">
              <a:buFont typeface="Arial" panose="020B0604020202020204" pitchFamily="34" charset="0"/>
              <a:buChar char="•"/>
            </a:pPr>
            <a:endParaRPr lang="en-GB" sz="2400" b="1" dirty="0">
              <a:latin typeface="Raleway" pitchFamily="2" charset="0"/>
            </a:endParaRPr>
          </a:p>
          <a:p>
            <a:pPr marL="285750" indent="-285750">
              <a:buFont typeface="Arial" panose="020B0604020202020204" pitchFamily="34" charset="0"/>
              <a:buChar char="•"/>
            </a:pPr>
            <a:r>
              <a:rPr lang="en-GB" sz="2400" b="1" dirty="0">
                <a:latin typeface="Raleway" pitchFamily="2" charset="0"/>
              </a:rPr>
              <a:t>Technical Support </a:t>
            </a:r>
            <a:r>
              <a:rPr lang="en-GB" sz="2400" dirty="0">
                <a:latin typeface="Raleway" pitchFamily="2" charset="0"/>
              </a:rPr>
              <a:t>– handles AV &amp; digital tools.</a:t>
            </a:r>
          </a:p>
          <a:p>
            <a:pPr marL="285750" indent="-285750">
              <a:buFont typeface="Arial" panose="020B0604020202020204" pitchFamily="34" charset="0"/>
              <a:buChar char="•"/>
            </a:pPr>
            <a:endParaRPr lang="en-GB" sz="2400" b="1" dirty="0">
              <a:latin typeface="Raleway" pitchFamily="2" charset="0"/>
            </a:endParaRPr>
          </a:p>
          <a:p>
            <a:pPr marL="285750" indent="-285750">
              <a:buFont typeface="Arial" panose="020B0604020202020204" pitchFamily="34" charset="0"/>
              <a:buChar char="•"/>
            </a:pPr>
            <a:r>
              <a:rPr lang="en-GB" sz="2400" b="1" dirty="0">
                <a:latin typeface="Raleway" pitchFamily="2" charset="0"/>
              </a:rPr>
              <a:t>Sustainability Officer </a:t>
            </a:r>
            <a:r>
              <a:rPr lang="en-GB" sz="2400" dirty="0">
                <a:latin typeface="Raleway" pitchFamily="2" charset="0"/>
              </a:rPr>
              <a:t>– ensures eco-friendly practices.</a:t>
            </a:r>
          </a:p>
          <a:p>
            <a:pPr marL="285750" indent="-285750">
              <a:buFont typeface="Arial" panose="020B0604020202020204" pitchFamily="34" charset="0"/>
              <a:buChar char="•"/>
            </a:pPr>
            <a:endParaRPr lang="en-GB" sz="2400" b="1" dirty="0">
              <a:latin typeface="Raleway" pitchFamily="2" charset="0"/>
            </a:endParaRPr>
          </a:p>
        </p:txBody>
      </p:sp>
      <p:sp>
        <p:nvSpPr>
          <p:cNvPr id="6" name="TextBox 5">
            <a:extLst>
              <a:ext uri="{FF2B5EF4-FFF2-40B4-BE49-F238E27FC236}">
                <a16:creationId xmlns:a16="http://schemas.microsoft.com/office/drawing/2014/main" id="{D2BB910F-2544-A9E7-B562-AADACB603075}"/>
              </a:ext>
            </a:extLst>
          </p:cNvPr>
          <p:cNvSpPr txBox="1"/>
          <p:nvPr/>
        </p:nvSpPr>
        <p:spPr>
          <a:xfrm>
            <a:off x="234706" y="38416"/>
            <a:ext cx="11722588"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Roles in Meetings Management</a:t>
            </a:r>
          </a:p>
        </p:txBody>
      </p:sp>
      <p:pic>
        <p:nvPicPr>
          <p:cNvPr id="7" name="Picture 6">
            <a:extLst>
              <a:ext uri="{FF2B5EF4-FFF2-40B4-BE49-F238E27FC236}">
                <a16:creationId xmlns:a16="http://schemas.microsoft.com/office/drawing/2014/main" id="{6589E796-4F40-FE1C-DCF9-BEFEA7F7321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92951" y="1931124"/>
            <a:ext cx="4764343" cy="3088658"/>
          </a:xfrm>
          <a:prstGeom prst="rect">
            <a:avLst/>
          </a:prstGeom>
        </p:spPr>
      </p:pic>
    </p:spTree>
    <p:extLst>
      <p:ext uri="{BB962C8B-B14F-4D97-AF65-F5344CB8AC3E}">
        <p14:creationId xmlns:p14="http://schemas.microsoft.com/office/powerpoint/2010/main" val="349086357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47D9F0F-EA16-BE71-9C94-B4423F0FF88C}"/>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96CCFE7A-88B1-65E7-1C75-0D2C7D4983E2}"/>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2" name="TextBox 1">
            <a:extLst>
              <a:ext uri="{FF2B5EF4-FFF2-40B4-BE49-F238E27FC236}">
                <a16:creationId xmlns:a16="http://schemas.microsoft.com/office/drawing/2014/main" id="{665D132A-433B-F869-659B-F7C54E8F08D3}"/>
              </a:ext>
            </a:extLst>
          </p:cNvPr>
          <p:cNvSpPr txBox="1"/>
          <p:nvPr/>
        </p:nvSpPr>
        <p:spPr>
          <a:xfrm>
            <a:off x="234706" y="1166842"/>
            <a:ext cx="7102549" cy="4524315"/>
          </a:xfrm>
          <a:prstGeom prst="rect">
            <a:avLst/>
          </a:prstGeom>
          <a:noFill/>
        </p:spPr>
        <p:txBody>
          <a:bodyPr wrap="square" rtlCol="0">
            <a:spAutoFit/>
          </a:bodyPr>
          <a:lstStyle/>
          <a:p>
            <a:endParaRPr lang="en-GB" sz="2400" dirty="0">
              <a:latin typeface="Raleway" pitchFamily="2" charset="0"/>
            </a:endParaRPr>
          </a:p>
          <a:p>
            <a:pPr marL="285750" indent="-285750">
              <a:buFont typeface="Arial" panose="020B0604020202020204" pitchFamily="34" charset="0"/>
              <a:buChar char="•"/>
            </a:pPr>
            <a:r>
              <a:rPr lang="en-GB" sz="2000" b="1" dirty="0">
                <a:latin typeface="Raleway" pitchFamily="2" charset="0"/>
              </a:rPr>
              <a:t>Hybrid Events </a:t>
            </a:r>
            <a:r>
              <a:rPr lang="en-GB" sz="2000" dirty="0">
                <a:latin typeface="Raleway" pitchFamily="2" charset="0"/>
              </a:rPr>
              <a:t>– combination of in-person &amp; virtual.</a:t>
            </a:r>
          </a:p>
          <a:p>
            <a:pPr marL="285750" indent="-285750">
              <a:buFont typeface="Arial" panose="020B0604020202020204" pitchFamily="34" charset="0"/>
              <a:buChar char="•"/>
            </a:pPr>
            <a:endParaRPr lang="en-GB" sz="2000" b="1" dirty="0">
              <a:latin typeface="Raleway" pitchFamily="2" charset="0"/>
            </a:endParaRPr>
          </a:p>
          <a:p>
            <a:pPr marL="285750" indent="-285750">
              <a:buFont typeface="Arial" panose="020B0604020202020204" pitchFamily="34" charset="0"/>
              <a:buChar char="•"/>
            </a:pPr>
            <a:r>
              <a:rPr lang="en-GB" sz="2000" b="1" dirty="0">
                <a:latin typeface="Raleway" pitchFamily="2" charset="0"/>
              </a:rPr>
              <a:t>Sustainability </a:t>
            </a:r>
            <a:r>
              <a:rPr lang="en-GB" sz="2000" dirty="0">
                <a:latin typeface="Raleway" pitchFamily="2" charset="0"/>
              </a:rPr>
              <a:t>– increasing eco-friendly practices.</a:t>
            </a:r>
          </a:p>
          <a:p>
            <a:pPr marL="285750" indent="-285750">
              <a:buFont typeface="Arial" panose="020B0604020202020204" pitchFamily="34" charset="0"/>
              <a:buChar char="•"/>
            </a:pPr>
            <a:endParaRPr lang="en-GB" sz="2000" b="1" dirty="0">
              <a:latin typeface="Raleway" pitchFamily="2" charset="0"/>
            </a:endParaRPr>
          </a:p>
          <a:p>
            <a:pPr marL="285750" indent="-285750">
              <a:buFont typeface="Arial" panose="020B0604020202020204" pitchFamily="34" charset="0"/>
              <a:buChar char="•"/>
            </a:pPr>
            <a:r>
              <a:rPr lang="en-GB" sz="2000" b="1" dirty="0">
                <a:latin typeface="Raleway" pitchFamily="2" charset="0"/>
              </a:rPr>
              <a:t>Technology Integration </a:t>
            </a:r>
            <a:r>
              <a:rPr lang="en-GB" sz="2000" dirty="0">
                <a:latin typeface="Raleway" pitchFamily="2" charset="0"/>
              </a:rPr>
              <a:t>– increased use of AI, VR &amp; apps to enhance engagement.</a:t>
            </a:r>
          </a:p>
          <a:p>
            <a:pPr marL="285750" indent="-285750">
              <a:buFont typeface="Arial" panose="020B0604020202020204" pitchFamily="34" charset="0"/>
              <a:buChar char="•"/>
            </a:pPr>
            <a:endParaRPr lang="en-GB" sz="2000" b="1" dirty="0">
              <a:latin typeface="Raleway" pitchFamily="2" charset="0"/>
            </a:endParaRPr>
          </a:p>
          <a:p>
            <a:pPr marL="285750" indent="-285750">
              <a:buFont typeface="Arial" panose="020B0604020202020204" pitchFamily="34" charset="0"/>
              <a:buChar char="•"/>
            </a:pPr>
            <a:r>
              <a:rPr lang="en-GB" sz="2000" b="1" dirty="0">
                <a:latin typeface="Raleway" pitchFamily="2" charset="0"/>
              </a:rPr>
              <a:t>Personalisation </a:t>
            </a:r>
            <a:r>
              <a:rPr lang="en-GB" sz="2000" dirty="0">
                <a:latin typeface="Raleway" pitchFamily="2" charset="0"/>
              </a:rPr>
              <a:t>– tailoring experiences to individual preferences.</a:t>
            </a:r>
          </a:p>
          <a:p>
            <a:pPr marL="285750" indent="-285750">
              <a:buFont typeface="Arial" panose="020B0604020202020204" pitchFamily="34" charset="0"/>
              <a:buChar char="•"/>
            </a:pPr>
            <a:endParaRPr lang="en-GB" sz="2000" b="1" dirty="0">
              <a:latin typeface="Raleway" pitchFamily="2" charset="0"/>
            </a:endParaRPr>
          </a:p>
          <a:p>
            <a:pPr marL="285750" indent="-285750">
              <a:buFont typeface="Arial" panose="020B0604020202020204" pitchFamily="34" charset="0"/>
              <a:buChar char="•"/>
            </a:pPr>
            <a:r>
              <a:rPr lang="en-GB" sz="2000" b="1" dirty="0">
                <a:latin typeface="Raleway" pitchFamily="2" charset="0"/>
              </a:rPr>
              <a:t>Wellbeing </a:t>
            </a:r>
            <a:r>
              <a:rPr lang="en-GB" sz="2000" dirty="0">
                <a:latin typeface="Raleway" pitchFamily="2" charset="0"/>
              </a:rPr>
              <a:t>– incorporating wellness aspects to support mental health &amp; physical wellbeing.</a:t>
            </a:r>
          </a:p>
          <a:p>
            <a:pPr marL="285750" indent="-285750">
              <a:buFont typeface="Arial" panose="020B0604020202020204" pitchFamily="34" charset="0"/>
              <a:buChar char="•"/>
            </a:pPr>
            <a:endParaRPr lang="en-GB" sz="2400" b="1" dirty="0">
              <a:latin typeface="Raleway" pitchFamily="2" charset="0"/>
            </a:endParaRPr>
          </a:p>
        </p:txBody>
      </p:sp>
      <p:sp>
        <p:nvSpPr>
          <p:cNvPr id="6" name="TextBox 5">
            <a:extLst>
              <a:ext uri="{FF2B5EF4-FFF2-40B4-BE49-F238E27FC236}">
                <a16:creationId xmlns:a16="http://schemas.microsoft.com/office/drawing/2014/main" id="{77FAB71A-B5DB-F9EB-A7D8-32E1E53A5917}"/>
              </a:ext>
            </a:extLst>
          </p:cNvPr>
          <p:cNvSpPr txBox="1"/>
          <p:nvPr/>
        </p:nvSpPr>
        <p:spPr>
          <a:xfrm>
            <a:off x="234706" y="399981"/>
            <a:ext cx="11722588"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Meeting Trends</a:t>
            </a:r>
          </a:p>
        </p:txBody>
      </p:sp>
      <p:pic>
        <p:nvPicPr>
          <p:cNvPr id="9" name="Picture 8">
            <a:extLst>
              <a:ext uri="{FF2B5EF4-FFF2-40B4-BE49-F238E27FC236}">
                <a16:creationId xmlns:a16="http://schemas.microsoft.com/office/drawing/2014/main" id="{DEEF858D-6AAF-2C2B-C03E-21F3D498025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94794" y="1779361"/>
            <a:ext cx="4762500" cy="2676525"/>
          </a:xfrm>
          <a:prstGeom prst="rect">
            <a:avLst/>
          </a:prstGeom>
        </p:spPr>
      </p:pic>
    </p:spTree>
    <p:extLst>
      <p:ext uri="{BB962C8B-B14F-4D97-AF65-F5344CB8AC3E}">
        <p14:creationId xmlns:p14="http://schemas.microsoft.com/office/powerpoint/2010/main" val="44276827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7D6AD1-D7C5-D00A-A760-163AAD23665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30BBC6F5-F09A-431F-A482-76A3ED2F84EA}"/>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2" name="TextBox 1">
            <a:extLst>
              <a:ext uri="{FF2B5EF4-FFF2-40B4-BE49-F238E27FC236}">
                <a16:creationId xmlns:a16="http://schemas.microsoft.com/office/drawing/2014/main" id="{E14CD2DB-2372-DED2-8CD2-7AB49CFCB70B}"/>
              </a:ext>
            </a:extLst>
          </p:cNvPr>
          <p:cNvSpPr txBox="1"/>
          <p:nvPr/>
        </p:nvSpPr>
        <p:spPr>
          <a:xfrm>
            <a:off x="234706" y="612844"/>
            <a:ext cx="7102549" cy="5632311"/>
          </a:xfrm>
          <a:prstGeom prst="rect">
            <a:avLst/>
          </a:prstGeom>
          <a:noFill/>
        </p:spPr>
        <p:txBody>
          <a:bodyPr wrap="square" rtlCol="0">
            <a:spAutoFit/>
          </a:bodyPr>
          <a:lstStyle/>
          <a:p>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Political &amp; Economic instability</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Cultural/language barriers</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Health &amp; safety e.g. post-COVID</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Budget constraints e.g. rising costs</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Environmental impact e.g. sustainability pressures</a:t>
            </a:r>
          </a:p>
          <a:p>
            <a:pPr marL="285750" indent="-285750">
              <a:buFont typeface="Arial" panose="020B0604020202020204" pitchFamily="34" charset="0"/>
              <a:buChar char="•"/>
            </a:pPr>
            <a:endParaRPr lang="en-GB" sz="2400" dirty="0">
              <a:latin typeface="Raleway" pitchFamily="2" charset="0"/>
            </a:endParaRPr>
          </a:p>
          <a:p>
            <a:pPr marL="285750" indent="-285750">
              <a:buFont typeface="Arial" panose="020B0604020202020204" pitchFamily="34" charset="0"/>
              <a:buChar char="•"/>
            </a:pPr>
            <a:r>
              <a:rPr lang="en-GB" sz="2400" dirty="0">
                <a:latin typeface="Raleway" pitchFamily="2" charset="0"/>
              </a:rPr>
              <a:t>Cybersecurity e.g. GDPR &amp; handling sensitive data digitally.</a:t>
            </a:r>
          </a:p>
          <a:p>
            <a:pPr marL="285750" indent="-285750">
              <a:buFont typeface="Arial" panose="020B0604020202020204" pitchFamily="34" charset="0"/>
              <a:buChar char="•"/>
            </a:pPr>
            <a:endParaRPr lang="en-GB" sz="2400" b="1" dirty="0">
              <a:latin typeface="Raleway" pitchFamily="2" charset="0"/>
            </a:endParaRPr>
          </a:p>
        </p:txBody>
      </p:sp>
      <p:sp>
        <p:nvSpPr>
          <p:cNvPr id="6" name="TextBox 5">
            <a:extLst>
              <a:ext uri="{FF2B5EF4-FFF2-40B4-BE49-F238E27FC236}">
                <a16:creationId xmlns:a16="http://schemas.microsoft.com/office/drawing/2014/main" id="{9F44797E-A5CB-9A33-600C-1DC1DAB5F12F}"/>
              </a:ext>
            </a:extLst>
          </p:cNvPr>
          <p:cNvSpPr txBox="1"/>
          <p:nvPr/>
        </p:nvSpPr>
        <p:spPr>
          <a:xfrm>
            <a:off x="234706" y="91141"/>
            <a:ext cx="11722588" cy="769441"/>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Challenges</a:t>
            </a:r>
          </a:p>
        </p:txBody>
      </p:sp>
      <p:pic>
        <p:nvPicPr>
          <p:cNvPr id="5" name="Picture 4">
            <a:extLst>
              <a:ext uri="{FF2B5EF4-FFF2-40B4-BE49-F238E27FC236}">
                <a16:creationId xmlns:a16="http://schemas.microsoft.com/office/drawing/2014/main" id="{888516B7-F875-E8BC-14B1-04DAC782055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700192" y="1046604"/>
            <a:ext cx="5038152" cy="3778614"/>
          </a:xfrm>
          <a:prstGeom prst="rect">
            <a:avLst/>
          </a:prstGeom>
        </p:spPr>
      </p:pic>
    </p:spTree>
    <p:extLst>
      <p:ext uri="{BB962C8B-B14F-4D97-AF65-F5344CB8AC3E}">
        <p14:creationId xmlns:p14="http://schemas.microsoft.com/office/powerpoint/2010/main" val="139430180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F6DC08-C271-0040-0668-B24077C26550}"/>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21568B29-8940-B57E-AEFC-790C6757EFCC}"/>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D7033E24-93E5-F277-CA5B-B1DE02688032}"/>
              </a:ext>
            </a:extLst>
          </p:cNvPr>
          <p:cNvSpPr txBox="1"/>
          <p:nvPr/>
        </p:nvSpPr>
        <p:spPr>
          <a:xfrm>
            <a:off x="1101728" y="2476619"/>
            <a:ext cx="6783478" cy="1015663"/>
          </a:xfrm>
          <a:prstGeom prst="rect">
            <a:avLst/>
          </a:prstGeom>
          <a:noFill/>
        </p:spPr>
        <p:txBody>
          <a:bodyPr wrap="square" rtlCol="0">
            <a:spAutoFit/>
          </a:bodyPr>
          <a:lstStyle/>
          <a:p>
            <a:r>
              <a:rPr lang="en-GB" sz="6000" dirty="0">
                <a:latin typeface="Raleway" pitchFamily="2" charset="0"/>
              </a:rPr>
              <a:t>Activity</a:t>
            </a:r>
          </a:p>
        </p:txBody>
      </p:sp>
      <p:pic>
        <p:nvPicPr>
          <p:cNvPr id="3" name="Picture 2">
            <a:extLst>
              <a:ext uri="{FF2B5EF4-FFF2-40B4-BE49-F238E27FC236}">
                <a16:creationId xmlns:a16="http://schemas.microsoft.com/office/drawing/2014/main" id="{6FF6ACB5-A5BE-CD1D-E9C3-FAA28C78691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04359" y="1493154"/>
            <a:ext cx="3581758" cy="3581758"/>
          </a:xfrm>
          <a:prstGeom prst="rect">
            <a:avLst/>
          </a:prstGeom>
        </p:spPr>
      </p:pic>
    </p:spTree>
    <p:extLst>
      <p:ext uri="{BB962C8B-B14F-4D97-AF65-F5344CB8AC3E}">
        <p14:creationId xmlns:p14="http://schemas.microsoft.com/office/powerpoint/2010/main" val="314270129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1085FF-F5BD-AA81-63F2-B361E943DADA}"/>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A5263E0F-92F3-89E7-B123-421EBB57068F}"/>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3577B7C1-3BFE-2E8D-0922-D34B586CB63E}"/>
              </a:ext>
            </a:extLst>
          </p:cNvPr>
          <p:cNvSpPr txBox="1"/>
          <p:nvPr/>
        </p:nvSpPr>
        <p:spPr>
          <a:xfrm>
            <a:off x="378715" y="1474619"/>
            <a:ext cx="6783478" cy="3908762"/>
          </a:xfrm>
          <a:prstGeom prst="rect">
            <a:avLst/>
          </a:prstGeom>
          <a:noFill/>
        </p:spPr>
        <p:txBody>
          <a:bodyPr wrap="square" rtlCol="0">
            <a:spAutoFit/>
          </a:bodyPr>
          <a:lstStyle/>
          <a:p>
            <a:r>
              <a:rPr lang="en-GB" sz="4400" b="1" dirty="0">
                <a:latin typeface="Raleway" pitchFamily="2" charset="0"/>
              </a:rPr>
              <a:t>Discussion:</a:t>
            </a:r>
          </a:p>
          <a:p>
            <a:endParaRPr lang="en-GB" sz="4400" dirty="0">
              <a:latin typeface="Raleway" pitchFamily="2" charset="0"/>
            </a:endParaRPr>
          </a:p>
          <a:p>
            <a:r>
              <a:rPr lang="en-GB" sz="3200" dirty="0">
                <a:latin typeface="Raleway" pitchFamily="2" charset="0"/>
              </a:rPr>
              <a:t>What role interests you most in meetings management?</a:t>
            </a:r>
          </a:p>
          <a:p>
            <a:endParaRPr lang="en-GB" sz="3200" dirty="0">
              <a:latin typeface="Raleway" pitchFamily="2" charset="0"/>
            </a:endParaRPr>
          </a:p>
          <a:p>
            <a:r>
              <a:rPr lang="en-GB" sz="3200" b="1" i="1" dirty="0">
                <a:latin typeface="Raleway" pitchFamily="2" charset="0"/>
              </a:rPr>
              <a:t>We will revisit at the end of the module to see if it changes!</a:t>
            </a:r>
          </a:p>
        </p:txBody>
      </p:sp>
      <p:pic>
        <p:nvPicPr>
          <p:cNvPr id="3" name="Graphic 2">
            <a:extLst>
              <a:ext uri="{FF2B5EF4-FFF2-40B4-BE49-F238E27FC236}">
                <a16:creationId xmlns:a16="http://schemas.microsoft.com/office/drawing/2014/main" id="{0F963618-C5DA-3B52-E5EC-09CD80AD1DF0}"/>
              </a:ext>
            </a:extLst>
          </p:cNvPr>
          <p:cNvPicPr>
            <a:picLocks noChangeAspect="1"/>
          </p:cNvPicPr>
          <p:nvPr/>
        </p:nvPicPr>
        <p:blipFill>
          <a:blip>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6919014" y="1195037"/>
            <a:ext cx="4894271" cy="3830548"/>
          </a:xfrm>
          <a:prstGeom prst="rect">
            <a:avLst/>
          </a:prstGeom>
        </p:spPr>
      </p:pic>
    </p:spTree>
    <p:extLst>
      <p:ext uri="{BB962C8B-B14F-4D97-AF65-F5344CB8AC3E}">
        <p14:creationId xmlns:p14="http://schemas.microsoft.com/office/powerpoint/2010/main" val="407638333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2F7A50-ED6E-2EAA-2488-76E409FDBB67}"/>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3EEF6BFB-651F-7303-6DE8-4034FE356CEE}"/>
              </a:ext>
            </a:extLst>
          </p:cNvPr>
          <p:cNvSpPr txBox="1"/>
          <p:nvPr/>
        </p:nvSpPr>
        <p:spPr>
          <a:xfrm>
            <a:off x="234459" y="199136"/>
            <a:ext cx="11723081" cy="769441"/>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4400" b="1" i="0" u="none" strike="noStrike" kern="1200" cap="none" spc="0" normalizeH="0" baseline="0" noProof="0" dirty="0">
                <a:ln>
                  <a:noFill/>
                </a:ln>
                <a:solidFill>
                  <a:prstClr val="black"/>
                </a:solidFill>
                <a:effectLst/>
                <a:uLnTx/>
                <a:uFillTx/>
                <a:latin typeface="Raleway" pitchFamily="2" charset="0"/>
                <a:ea typeface="+mn-ea"/>
                <a:cs typeface="Arial" panose="020B0604020202020204" pitchFamily="34" charset="0"/>
              </a:rPr>
              <a:t>Today’s objectives – did we achieve them?</a:t>
            </a:r>
          </a:p>
        </p:txBody>
      </p:sp>
      <p:sp>
        <p:nvSpPr>
          <p:cNvPr id="4" name="TextBox 3">
            <a:extLst>
              <a:ext uri="{FF2B5EF4-FFF2-40B4-BE49-F238E27FC236}">
                <a16:creationId xmlns:a16="http://schemas.microsoft.com/office/drawing/2014/main" id="{4F9F694E-5EAD-8521-F470-967AEFF7BD3A}"/>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6" name="TextBox 5">
            <a:extLst>
              <a:ext uri="{FF2B5EF4-FFF2-40B4-BE49-F238E27FC236}">
                <a16:creationId xmlns:a16="http://schemas.microsoft.com/office/drawing/2014/main" id="{8A9FD258-1DAC-7DAE-4A22-1CE5CC92D1A1}"/>
              </a:ext>
            </a:extLst>
          </p:cNvPr>
          <p:cNvSpPr txBox="1"/>
          <p:nvPr/>
        </p:nvSpPr>
        <p:spPr>
          <a:xfrm>
            <a:off x="1050590" y="1246139"/>
            <a:ext cx="10090818" cy="4770537"/>
          </a:xfrm>
          <a:prstGeom prst="rect">
            <a:avLst/>
          </a:prstGeom>
          <a:noFill/>
        </p:spPr>
        <p:txBody>
          <a:bodyPr wrap="square" rtlCol="0">
            <a:spAutoFit/>
          </a:bodyPr>
          <a:lstStyle/>
          <a:p>
            <a:pPr marL="342900" lvl="0" indent="-342900">
              <a:buFont typeface="Arial" panose="020B0604020202020204" pitchFamily="34" charset="0"/>
              <a:buChar char="•"/>
              <a:defRPr/>
            </a:pPr>
            <a:r>
              <a:rPr lang="en-US" altLang="zh-MO" sz="2800" dirty="0">
                <a:solidFill>
                  <a:prstClr val="black"/>
                </a:solidFill>
                <a:latin typeface="Raleway" pitchFamily="2" charset="0"/>
              </a:rPr>
              <a:t>Introductions</a:t>
            </a:r>
          </a:p>
          <a:p>
            <a:pPr lvl="0">
              <a:defRPr/>
            </a:pPr>
            <a:endParaRPr lang="en-US" altLang="zh-MO" sz="2800" dirty="0">
              <a:solidFill>
                <a:prstClr val="black"/>
              </a:solidFill>
              <a:latin typeface="Raleway" pitchFamily="2" charset="0"/>
            </a:endParaRPr>
          </a:p>
          <a:p>
            <a:pPr marL="342900" lvl="0" indent="-342900">
              <a:buFont typeface="Arial" panose="020B0604020202020204" pitchFamily="34" charset="0"/>
              <a:buChar char="•"/>
              <a:defRPr/>
            </a:pPr>
            <a:r>
              <a:rPr lang="en-US" altLang="zh-MO" sz="2800" dirty="0">
                <a:solidFill>
                  <a:prstClr val="black"/>
                </a:solidFill>
                <a:latin typeface="Raleway" pitchFamily="2" charset="0"/>
              </a:rPr>
              <a:t>Module Overview &amp; content to be covered</a:t>
            </a:r>
          </a:p>
          <a:p>
            <a:pPr lvl="0">
              <a:defRPr/>
            </a:pPr>
            <a:endParaRPr lang="en-US" altLang="zh-MO" sz="2800" dirty="0">
              <a:solidFill>
                <a:prstClr val="black"/>
              </a:solidFill>
              <a:latin typeface="Raleway" pitchFamily="2" charset="0"/>
            </a:endParaRPr>
          </a:p>
          <a:p>
            <a:pPr marL="342900" lvl="0" indent="-342900">
              <a:buFont typeface="Arial" panose="020B0604020202020204" pitchFamily="34" charset="0"/>
              <a:buChar char="•"/>
              <a:defRPr/>
            </a:pPr>
            <a:r>
              <a:rPr lang="en-GB" sz="2800" dirty="0">
                <a:solidFill>
                  <a:prstClr val="black"/>
                </a:solidFill>
                <a:latin typeface="Raleway" pitchFamily="2" charset="0"/>
                <a:ea typeface="ＭＳ Ｐゴシック" charset="0"/>
              </a:rPr>
              <a:t>Module Handbook &amp; Assessments</a:t>
            </a:r>
          </a:p>
          <a:p>
            <a:pPr lvl="0">
              <a:defRPr/>
            </a:pPr>
            <a:endParaRPr lang="en-GB" sz="2800" dirty="0">
              <a:solidFill>
                <a:prstClr val="black"/>
              </a:solidFill>
              <a:latin typeface="Raleway" pitchFamily="2" charset="0"/>
              <a:ea typeface="ＭＳ Ｐゴシック" charset="0"/>
            </a:endParaRPr>
          </a:p>
          <a:p>
            <a:pPr marL="342900" lvl="0" indent="-342900">
              <a:buFont typeface="Arial" panose="020B0604020202020204" pitchFamily="34" charset="0"/>
              <a:buChar char="•"/>
              <a:defRPr/>
            </a:pPr>
            <a:r>
              <a:rPr lang="en-GB" sz="2800" dirty="0">
                <a:solidFill>
                  <a:prstClr val="black"/>
                </a:solidFill>
                <a:latin typeface="Raleway" pitchFamily="2" charset="0"/>
                <a:ea typeface="ＭＳ Ｐゴシック" charset="0"/>
              </a:rPr>
              <a:t>Introduction of key terms</a:t>
            </a:r>
          </a:p>
          <a:p>
            <a:pPr lvl="0">
              <a:defRPr/>
            </a:pPr>
            <a:endParaRPr lang="en-GB" sz="2800" dirty="0">
              <a:solidFill>
                <a:prstClr val="black"/>
              </a:solidFill>
              <a:latin typeface="Raleway" pitchFamily="2" charset="0"/>
              <a:ea typeface="ＭＳ Ｐゴシック" charset="0"/>
            </a:endParaRPr>
          </a:p>
          <a:p>
            <a:pPr marL="342900" lvl="0" indent="-342900">
              <a:buFont typeface="Arial" panose="020B0604020202020204" pitchFamily="34" charset="0"/>
              <a:buChar char="•"/>
              <a:defRPr/>
            </a:pPr>
            <a:r>
              <a:rPr lang="en-GB" sz="2800" dirty="0">
                <a:solidFill>
                  <a:prstClr val="black"/>
                </a:solidFill>
                <a:latin typeface="Raleway" pitchFamily="2" charset="0"/>
                <a:ea typeface="ＭＳ Ｐゴシック" charset="0"/>
              </a:rPr>
              <a:t>Overview of the MICE industry, key stakeholders &amp; the role of hotels &amp; resorts</a:t>
            </a:r>
            <a:endParaRPr lang="en-GB" sz="2800" dirty="0">
              <a:solidFill>
                <a:prstClr val="black"/>
              </a:solidFill>
              <a:latin typeface="Raleway" pitchFamily="2"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784282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826FB9-616B-FD07-CA20-F667263E1965}"/>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E645B7C8-98E7-5B46-B84B-78CCD357123D}"/>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3481DA94-551A-D4D1-30BC-996ED4652C24}"/>
              </a:ext>
            </a:extLst>
          </p:cNvPr>
          <p:cNvSpPr txBox="1"/>
          <p:nvPr/>
        </p:nvSpPr>
        <p:spPr>
          <a:xfrm>
            <a:off x="370740" y="2459503"/>
            <a:ext cx="6783478" cy="1015663"/>
          </a:xfrm>
          <a:prstGeom prst="rect">
            <a:avLst/>
          </a:prstGeom>
          <a:noFill/>
        </p:spPr>
        <p:txBody>
          <a:bodyPr wrap="square" rtlCol="0">
            <a:spAutoFit/>
          </a:bodyPr>
          <a:lstStyle/>
          <a:p>
            <a:r>
              <a:rPr lang="en-GB" sz="6000" dirty="0">
                <a:latin typeface="Raleway" pitchFamily="2" charset="0"/>
              </a:rPr>
              <a:t>Any Questions?</a:t>
            </a:r>
          </a:p>
        </p:txBody>
      </p:sp>
      <p:pic>
        <p:nvPicPr>
          <p:cNvPr id="3" name="Picture 2">
            <a:extLst>
              <a:ext uri="{FF2B5EF4-FFF2-40B4-BE49-F238E27FC236}">
                <a16:creationId xmlns:a16="http://schemas.microsoft.com/office/drawing/2014/main" id="{2FDC5C05-592C-D927-FDC5-096E3903ED5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04359" y="1493154"/>
            <a:ext cx="3581758" cy="3581758"/>
          </a:xfrm>
          <a:prstGeom prst="rect">
            <a:avLst/>
          </a:prstGeom>
        </p:spPr>
      </p:pic>
    </p:spTree>
    <p:extLst>
      <p:ext uri="{BB962C8B-B14F-4D97-AF65-F5344CB8AC3E}">
        <p14:creationId xmlns:p14="http://schemas.microsoft.com/office/powerpoint/2010/main" val="13573806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12E6BB-20D5-6498-7CFB-DC678501ABF1}"/>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D58C4C8-0B10-AB03-7895-6E1CADFD8E96}"/>
              </a:ext>
            </a:extLst>
          </p:cNvPr>
          <p:cNvSpPr txBox="1"/>
          <p:nvPr/>
        </p:nvSpPr>
        <p:spPr>
          <a:xfrm>
            <a:off x="4470400" y="4455886"/>
            <a:ext cx="184731" cy="369332"/>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Raleway" pitchFamily="2" charset="0"/>
              <a:ea typeface="+mn-ea"/>
              <a:cs typeface="+mn-cs"/>
            </a:endParaRPr>
          </a:p>
        </p:txBody>
      </p:sp>
      <p:sp>
        <p:nvSpPr>
          <p:cNvPr id="15" name="TextBox 14">
            <a:extLst>
              <a:ext uri="{FF2B5EF4-FFF2-40B4-BE49-F238E27FC236}">
                <a16:creationId xmlns:a16="http://schemas.microsoft.com/office/drawing/2014/main" id="{48AC07C7-72A7-DD2F-90A5-4814B59C864D}"/>
              </a:ext>
            </a:extLst>
          </p:cNvPr>
          <p:cNvSpPr txBox="1"/>
          <p:nvPr/>
        </p:nvSpPr>
        <p:spPr>
          <a:xfrm>
            <a:off x="177396" y="1084264"/>
            <a:ext cx="5669112" cy="3970318"/>
          </a:xfrm>
          <a:prstGeom prst="rect">
            <a:avLst/>
          </a:prstGeom>
          <a:noFill/>
        </p:spPr>
        <p:txBody>
          <a:bodyPr wrap="square" rtlCol="0">
            <a:spAutoFit/>
          </a:bodyPr>
          <a:lstStyle/>
          <a:p>
            <a:pPr marL="857250" indent="-857250">
              <a:buFont typeface="Wingdings" panose="05000000000000000000" pitchFamily="2" charset="2"/>
              <a:buChar char="Ø"/>
            </a:pPr>
            <a:r>
              <a:rPr lang="en-GB" sz="2800" dirty="0">
                <a:latin typeface="Raleway" pitchFamily="2" charset="0"/>
              </a:rPr>
              <a:t>Types of meetings</a:t>
            </a:r>
          </a:p>
          <a:p>
            <a:pPr marL="857250" indent="-857250">
              <a:buFont typeface="Wingdings" panose="05000000000000000000" pitchFamily="2" charset="2"/>
              <a:buChar char="Ø"/>
            </a:pPr>
            <a:endParaRPr lang="en-GB" sz="2800" dirty="0">
              <a:latin typeface="Raleway" pitchFamily="2" charset="0"/>
            </a:endParaRPr>
          </a:p>
          <a:p>
            <a:pPr marL="857250" indent="-857250">
              <a:buFont typeface="Wingdings" panose="05000000000000000000" pitchFamily="2" charset="2"/>
              <a:buChar char="Ø"/>
            </a:pPr>
            <a:r>
              <a:rPr lang="en-GB" sz="2800" dirty="0">
                <a:latin typeface="Raleway" pitchFamily="2" charset="0"/>
              </a:rPr>
              <a:t>Economic &amp; Social impacts of MICE Tourism</a:t>
            </a:r>
          </a:p>
          <a:p>
            <a:pPr marL="857250" indent="-857250">
              <a:buFont typeface="Wingdings" panose="05000000000000000000" pitchFamily="2" charset="2"/>
              <a:buChar char="Ø"/>
            </a:pPr>
            <a:endParaRPr lang="en-GB" sz="2800" dirty="0">
              <a:latin typeface="Raleway" pitchFamily="2" charset="0"/>
            </a:endParaRPr>
          </a:p>
          <a:p>
            <a:pPr marL="857250" indent="-857250">
              <a:buFont typeface="Wingdings" panose="05000000000000000000" pitchFamily="2" charset="2"/>
              <a:buChar char="Ø"/>
            </a:pPr>
            <a:r>
              <a:rPr lang="en-GB" sz="2800" dirty="0">
                <a:latin typeface="Raleway" pitchFamily="2" charset="0"/>
              </a:rPr>
              <a:t>Strategic Planning for Events</a:t>
            </a:r>
          </a:p>
          <a:p>
            <a:pPr marL="857250" indent="-857250">
              <a:buFont typeface="Wingdings" panose="05000000000000000000" pitchFamily="2" charset="2"/>
              <a:buChar char="Ø"/>
            </a:pPr>
            <a:endParaRPr lang="en-GB" sz="2800" dirty="0">
              <a:latin typeface="Raleway" pitchFamily="2" charset="0"/>
            </a:endParaRPr>
          </a:p>
          <a:p>
            <a:pPr marL="857250" indent="-857250">
              <a:buFont typeface="Wingdings" panose="05000000000000000000" pitchFamily="2" charset="2"/>
              <a:buChar char="Ø"/>
            </a:pPr>
            <a:r>
              <a:rPr lang="en-GB" sz="2800" dirty="0">
                <a:latin typeface="Raleway" pitchFamily="2" charset="0"/>
              </a:rPr>
              <a:t>Event Lifecycle Models</a:t>
            </a:r>
          </a:p>
        </p:txBody>
      </p:sp>
      <p:pic>
        <p:nvPicPr>
          <p:cNvPr id="3" name="Picture 2">
            <a:extLst>
              <a:ext uri="{FF2B5EF4-FFF2-40B4-BE49-F238E27FC236}">
                <a16:creationId xmlns:a16="http://schemas.microsoft.com/office/drawing/2014/main" id="{A0440F56-ADDF-CC21-219D-43ECE5FBF3A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96000" y="1271770"/>
            <a:ext cx="5400675" cy="3595307"/>
          </a:xfrm>
          <a:prstGeom prst="rect">
            <a:avLst/>
          </a:prstGeom>
        </p:spPr>
      </p:pic>
    </p:spTree>
    <p:extLst>
      <p:ext uri="{BB962C8B-B14F-4D97-AF65-F5344CB8AC3E}">
        <p14:creationId xmlns:p14="http://schemas.microsoft.com/office/powerpoint/2010/main" val="15089587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4cf142e9-6262-4971-b76f-2fc6e55fa87e"/>
</p:tagLst>
</file>

<file path=ppt/theme/theme1.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3778</Words>
  <Application>Microsoft Office PowerPoint</Application>
  <PresentationFormat>Widescreen</PresentationFormat>
  <Paragraphs>524</Paragraphs>
  <Slides>56</Slides>
  <Notes>51</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56</vt:i4>
      </vt:variant>
    </vt:vector>
  </HeadingPairs>
  <TitlesOfParts>
    <vt:vector size="64" baseType="lpstr">
      <vt:lpstr>Arial</vt:lpstr>
      <vt:lpstr>Calibri</vt:lpstr>
      <vt:lpstr>Calibri Light</vt:lpstr>
      <vt:lpstr>Raleway</vt:lpstr>
      <vt:lpstr>Wingdings</vt:lpstr>
      <vt:lpstr>Title Slide 1</vt:lpstr>
      <vt:lpstr>Sub Title 1</vt:lpstr>
      <vt:lpstr>Accessible 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Christopher Wilkin</dc:creator>
  <cp:lastModifiedBy>Jessica Newport</cp:lastModifiedBy>
  <cp:revision>48</cp:revision>
  <dcterms:created xsi:type="dcterms:W3CDTF">2022-09-15T13:13:50Z</dcterms:created>
  <dcterms:modified xsi:type="dcterms:W3CDTF">2026-09-29T12:01:36Z</dcterms:modified>
</cp:coreProperties>
</file>