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9" r:id="rId4"/>
    <p:sldId id="260" r:id="rId5"/>
    <p:sldId id="261" r:id="rId6"/>
    <p:sldId id="262" r:id="rId7"/>
    <p:sldId id="263" r:id="rId8"/>
    <p:sldId id="264" r:id="rId9"/>
    <p:sldId id="265"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45" autoAdjust="0"/>
    <p:restoredTop sz="81769" autoAdjust="0"/>
  </p:normalViewPr>
  <p:slideViewPr>
    <p:cSldViewPr snapToGrid="0">
      <p:cViewPr varScale="1">
        <p:scale>
          <a:sx n="103" d="100"/>
          <a:sy n="103" d="100"/>
        </p:scale>
        <p:origin x="11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C1F56B-6A33-4BDD-8A95-2CDEF78DA8DA}" type="datetimeFigureOut">
              <a:rPr lang="en-GB" smtClean="0"/>
              <a:t>19/05/2023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D28851-ED18-49DC-8B00-2F397DEA3DC2}" type="slidenum">
              <a:rPr lang="en-GB" smtClean="0"/>
              <a:t>‹#›</a:t>
            </a:fld>
            <a:endParaRPr lang="en-GB"/>
          </a:p>
        </p:txBody>
      </p:sp>
    </p:spTree>
    <p:extLst>
      <p:ext uri="{BB962C8B-B14F-4D97-AF65-F5344CB8AC3E}">
        <p14:creationId xmlns:p14="http://schemas.microsoft.com/office/powerpoint/2010/main" val="3739611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CD28851-ED18-49DC-8B00-2F397DEA3DC2}" type="slidenum">
              <a:rPr lang="en-GB" smtClean="0"/>
              <a:t>1</a:t>
            </a:fld>
            <a:endParaRPr lang="en-GB"/>
          </a:p>
        </p:txBody>
      </p:sp>
    </p:spTree>
    <p:extLst>
      <p:ext uri="{BB962C8B-B14F-4D97-AF65-F5344CB8AC3E}">
        <p14:creationId xmlns:p14="http://schemas.microsoft.com/office/powerpoint/2010/main" val="448875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JW Marriott hotels have a variety of comfortable sleeping quarters, ranging from chic guest rooms to roomy suites and even private villas. The locations owned by the brand often include upscale dining establishments such as restaurants, bars, and lounges, in addition to fitness centres, spas, and other wellness facilities. Additionally, business travellers and organisations can take advantage of the ample meeting and event space provided by JW Marriott </a:t>
            </a:r>
            <a:r>
              <a:rPr lang="en-GB" dirty="0" err="1"/>
              <a:t>hotels.JW</a:t>
            </a:r>
            <a:r>
              <a:rPr lang="en-GB" dirty="0"/>
              <a:t> Marriott has a deep commitment to both sustainability and social responsibility, and the company has launched a variety of programmes in order to lessen the damage it causes to the environment and assist the communities in which it operates. Additionally, the company is well-known for its collaborations with industry-leading designers, chefs, and artists, which contribute to the production of experiences that are singular and unforgettable for customers.</a:t>
            </a:r>
          </a:p>
        </p:txBody>
      </p:sp>
      <p:sp>
        <p:nvSpPr>
          <p:cNvPr id="4" name="Slide Number Placeholder 3"/>
          <p:cNvSpPr>
            <a:spLocks noGrp="1"/>
          </p:cNvSpPr>
          <p:nvPr>
            <p:ph type="sldNum" sz="quarter" idx="5"/>
          </p:nvPr>
        </p:nvSpPr>
        <p:spPr/>
        <p:txBody>
          <a:bodyPr/>
          <a:lstStyle/>
          <a:p>
            <a:fld id="{1CD28851-ED18-49DC-8B00-2F397DEA3DC2}" type="slidenum">
              <a:rPr lang="en-GB" smtClean="0"/>
              <a:t>2</a:t>
            </a:fld>
            <a:endParaRPr lang="en-GB"/>
          </a:p>
        </p:txBody>
      </p:sp>
    </p:spTree>
    <p:extLst>
      <p:ext uri="{BB962C8B-B14F-4D97-AF65-F5344CB8AC3E}">
        <p14:creationId xmlns:p14="http://schemas.microsoft.com/office/powerpoint/2010/main" val="1468172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Travellers from all over the world who are prepared to pay a premium for a luxurious hotel experience are drawn to JW Marriott hotels because they are often situated in prime locations such as major cities, resort areas, and cultural centres. The villas owned by the brand are also very popular venues for weddings and other types of special events, which may bring in wealthy locals in addition to tourists. Customers of JW Marriott tend to be sophisticated individuals who place a high value on quality, comfort, and convenience. It is possible that they are also interested in social responsibility and sustainability, both of which are major factors for many luxury travellers in today's world. Individuals who have a refined appreciation for the finer things in life and are prepared to spend more for a premium hotel experience make up the bulk of JW Marriott's clientele.</a:t>
            </a:r>
          </a:p>
        </p:txBody>
      </p:sp>
      <p:sp>
        <p:nvSpPr>
          <p:cNvPr id="4" name="Slide Number Placeholder 3"/>
          <p:cNvSpPr>
            <a:spLocks noGrp="1"/>
          </p:cNvSpPr>
          <p:nvPr>
            <p:ph type="sldNum" sz="quarter" idx="5"/>
          </p:nvPr>
        </p:nvSpPr>
        <p:spPr/>
        <p:txBody>
          <a:bodyPr/>
          <a:lstStyle/>
          <a:p>
            <a:fld id="{1CD28851-ED18-49DC-8B00-2F397DEA3DC2}" type="slidenum">
              <a:rPr lang="en-GB" smtClean="0"/>
              <a:t>3</a:t>
            </a:fld>
            <a:endParaRPr lang="en-GB"/>
          </a:p>
        </p:txBody>
      </p:sp>
    </p:spTree>
    <p:extLst>
      <p:ext uri="{BB962C8B-B14F-4D97-AF65-F5344CB8AC3E}">
        <p14:creationId xmlns:p14="http://schemas.microsoft.com/office/powerpoint/2010/main" val="1193154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JW Marriott, visitors may take advantage of an extensive selection of facilities and services that have been thoughtfully crafted to make their stay both elegant and pleasant. These amenities and services may differ slightly from one property to another, but in general they consist of the following</a:t>
            </a:r>
          </a:p>
        </p:txBody>
      </p:sp>
      <p:sp>
        <p:nvSpPr>
          <p:cNvPr id="4" name="Slide Number Placeholder 3"/>
          <p:cNvSpPr>
            <a:spLocks noGrp="1"/>
          </p:cNvSpPr>
          <p:nvPr>
            <p:ph type="sldNum" sz="quarter" idx="5"/>
          </p:nvPr>
        </p:nvSpPr>
        <p:spPr/>
        <p:txBody>
          <a:bodyPr/>
          <a:lstStyle/>
          <a:p>
            <a:fld id="{1CD28851-ED18-49DC-8B00-2F397DEA3DC2}" type="slidenum">
              <a:rPr lang="en-GB" smtClean="0"/>
              <a:t>4</a:t>
            </a:fld>
            <a:endParaRPr lang="en-GB"/>
          </a:p>
        </p:txBody>
      </p:sp>
    </p:spTree>
    <p:extLst>
      <p:ext uri="{BB962C8B-B14F-4D97-AF65-F5344CB8AC3E}">
        <p14:creationId xmlns:p14="http://schemas.microsoft.com/office/powerpoint/2010/main" val="1601689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word "hotel facilities" often refers to the amenities or spaces within a hotel that have been dedicated to make a certain activity easier. This may include establishments such as bars and restaurants, and it also encompasses facilities such as swimming pools, tennis courts, spas, and meeting spaces. The requirements of a hotel's audience as well as the particular sector of the market that it caters to will determine the kinds of amenities that the hotel has available.</a:t>
            </a:r>
          </a:p>
        </p:txBody>
      </p:sp>
      <p:sp>
        <p:nvSpPr>
          <p:cNvPr id="4" name="Slide Number Placeholder 3"/>
          <p:cNvSpPr>
            <a:spLocks noGrp="1"/>
          </p:cNvSpPr>
          <p:nvPr>
            <p:ph type="sldNum" sz="quarter" idx="5"/>
          </p:nvPr>
        </p:nvSpPr>
        <p:spPr/>
        <p:txBody>
          <a:bodyPr/>
          <a:lstStyle/>
          <a:p>
            <a:fld id="{1CD28851-ED18-49DC-8B00-2F397DEA3DC2}" type="slidenum">
              <a:rPr lang="en-GB" smtClean="0"/>
              <a:t>5</a:t>
            </a:fld>
            <a:endParaRPr lang="en-GB"/>
          </a:p>
        </p:txBody>
      </p:sp>
    </p:spTree>
    <p:extLst>
      <p:ext uri="{BB962C8B-B14F-4D97-AF65-F5344CB8AC3E}">
        <p14:creationId xmlns:p14="http://schemas.microsoft.com/office/powerpoint/2010/main" val="2142063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CD28851-ED18-49DC-8B00-2F397DEA3DC2}" type="slidenum">
              <a:rPr lang="en-GB" smtClean="0"/>
              <a:t>6</a:t>
            </a:fld>
            <a:endParaRPr lang="en-GB"/>
          </a:p>
        </p:txBody>
      </p:sp>
    </p:spTree>
    <p:extLst>
      <p:ext uri="{BB962C8B-B14F-4D97-AF65-F5344CB8AC3E}">
        <p14:creationId xmlns:p14="http://schemas.microsoft.com/office/powerpoint/2010/main" val="691002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these services play such a significant part in determining the overall quality of the stay that a guest has, it is imperative that their roles and responsibilities be taken into consideration. When they check into a hotel, guests often have a number of expectations in mind, and the degree to which those expectations are met in terms of the services and amenities offered at the hotel can have a considerable bearing on the overall experience that they </a:t>
            </a:r>
            <a:r>
              <a:rPr lang="en-GB" dirty="0" err="1"/>
              <a:t>enjoy.A</a:t>
            </a:r>
            <a:r>
              <a:rPr lang="en-GB" dirty="0"/>
              <a:t> hotel that goes above and beyond for its guests has a better chance of setting itself apart from its rivals, which in turn increases the likelihood of enhanced customer loyalty and repeat business. It also has the potential to result in favourable evaluations and recommendations from guests who were pleased with their experience, which can help bring in new </a:t>
            </a:r>
            <a:r>
              <a:rPr lang="en-GB" dirty="0" err="1"/>
              <a:t>consumers.On</a:t>
            </a:r>
            <a:r>
              <a:rPr lang="en-GB" dirty="0"/>
              <a:t> the other hand, failure to provide adequate support for guests can result in unfavourable evaluations and a tarnished reputation, both of which can be challenging to repair. It may also result in missed revenue and commercial </a:t>
            </a:r>
            <a:r>
              <a:rPr lang="en-GB" dirty="0" err="1"/>
              <a:t>opportunities.As</a:t>
            </a:r>
            <a:r>
              <a:rPr lang="en-GB" dirty="0"/>
              <a:t> a result, hotels such as the JW Marriott need to give serious consideration to the role and purpose of guest services and make certain that they are offering the best degree of service that is humanly possible. This requires investing in facilities and technologies that enhance the visitor experience as well as employing and training staff members who are competent, friendly, and responsive to the needs of the customers. In addition, this requires hiring staff members. Hotels have the ability to create a great experience for their guests by acting in this manner, which in turn leads to increased levels of customer satisfaction and loyalty.</a:t>
            </a:r>
          </a:p>
        </p:txBody>
      </p:sp>
      <p:sp>
        <p:nvSpPr>
          <p:cNvPr id="4" name="Slide Number Placeholder 3"/>
          <p:cNvSpPr>
            <a:spLocks noGrp="1"/>
          </p:cNvSpPr>
          <p:nvPr>
            <p:ph type="sldNum" sz="quarter" idx="5"/>
          </p:nvPr>
        </p:nvSpPr>
        <p:spPr/>
        <p:txBody>
          <a:bodyPr/>
          <a:lstStyle/>
          <a:p>
            <a:fld id="{1CD28851-ED18-49DC-8B00-2F397DEA3DC2}" type="slidenum">
              <a:rPr lang="en-GB" smtClean="0"/>
              <a:t>7</a:t>
            </a:fld>
            <a:endParaRPr lang="en-GB"/>
          </a:p>
        </p:txBody>
      </p:sp>
    </p:spTree>
    <p:extLst>
      <p:ext uri="{BB962C8B-B14F-4D97-AF65-F5344CB8AC3E}">
        <p14:creationId xmlns:p14="http://schemas.microsoft.com/office/powerpoint/2010/main" val="2786977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tourist and hospitality business relies heavily on hospitality as an essential component. It is the state of being friendly and hospitable to guests as well as delivering exceptional service to those who are there. It is impossible to emphasise the significance of hospitality in the hotel sector, as this quality is what differentiates successful hotels from those that have difficulty luring and keeping customers as </a:t>
            </a:r>
            <a:r>
              <a:rPr lang="en-GB" dirty="0" err="1"/>
              <a:t>clients.Hotels</a:t>
            </a:r>
            <a:r>
              <a:rPr lang="en-GB" dirty="0"/>
              <a:t> that have perfected the art of hospitality are those that not only meet but also surpass the expectations of their guests. They are aware that in order to provide exceptional customer service, it is not enough to simply fulfil the fundamental requirements of their visitors; rather, it is necessary to go above and beyond in order to make the experience both enjoyable and unforgettable. The following are some of the ways in which hotels fulfil or surpass the expectations of their guests:</a:t>
            </a:r>
          </a:p>
        </p:txBody>
      </p:sp>
      <p:sp>
        <p:nvSpPr>
          <p:cNvPr id="4" name="Slide Number Placeholder 3"/>
          <p:cNvSpPr>
            <a:spLocks noGrp="1"/>
          </p:cNvSpPr>
          <p:nvPr>
            <p:ph type="sldNum" sz="quarter" idx="5"/>
          </p:nvPr>
        </p:nvSpPr>
        <p:spPr/>
        <p:txBody>
          <a:bodyPr/>
          <a:lstStyle/>
          <a:p>
            <a:fld id="{1CD28851-ED18-49DC-8B00-2F397DEA3DC2}" type="slidenum">
              <a:rPr lang="en-GB" smtClean="0"/>
              <a:t>8</a:t>
            </a:fld>
            <a:endParaRPr lang="en-GB"/>
          </a:p>
        </p:txBody>
      </p:sp>
    </p:spTree>
    <p:extLst>
      <p:ext uri="{BB962C8B-B14F-4D97-AF65-F5344CB8AC3E}">
        <p14:creationId xmlns:p14="http://schemas.microsoft.com/office/powerpoint/2010/main" val="292998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of JW Marriott hotels are situated in highly desirable areas and provide a variety of amenities to their guests. These amenities can include comfortable bedding, expensive dining options, spa treatments, and state-of-the-art fitness </a:t>
            </a:r>
            <a:r>
              <a:rPr lang="en-GB" dirty="0" err="1"/>
              <a:t>centres.In</a:t>
            </a:r>
            <a:r>
              <a:rPr lang="en-GB" dirty="0"/>
              <a:t> addition to delivering superior service and a wide array of amenities, JW Marriott hotels place a significant focus on being environmentally conscious and being responsible members of their communities. The company has taken a number of steps to lessen the damage it causes to the environment and to provide assistance to the communities that it operates </a:t>
            </a:r>
            <a:r>
              <a:rPr lang="en-GB" dirty="0" err="1"/>
              <a:t>in.In</a:t>
            </a:r>
            <a:r>
              <a:rPr lang="en-GB" dirty="0"/>
              <a:t> general, the JW Marriott brand is well-known for its dedication to delivering a luxury and remarkable experience to each and every one of its guests. At a JW Marriott hotel, every guest, regardless of whether they are there for business or pleasure, can anticipate receiving the highest level of care and attention to detail during their stay.</a:t>
            </a:r>
          </a:p>
        </p:txBody>
      </p:sp>
      <p:sp>
        <p:nvSpPr>
          <p:cNvPr id="4" name="Slide Number Placeholder 3"/>
          <p:cNvSpPr>
            <a:spLocks noGrp="1"/>
          </p:cNvSpPr>
          <p:nvPr>
            <p:ph type="sldNum" sz="quarter" idx="5"/>
          </p:nvPr>
        </p:nvSpPr>
        <p:spPr/>
        <p:txBody>
          <a:bodyPr/>
          <a:lstStyle/>
          <a:p>
            <a:fld id="{1CD28851-ED18-49DC-8B00-2F397DEA3DC2}" type="slidenum">
              <a:rPr lang="en-GB" smtClean="0"/>
              <a:t>9</a:t>
            </a:fld>
            <a:endParaRPr lang="en-GB"/>
          </a:p>
        </p:txBody>
      </p:sp>
    </p:spTree>
    <p:extLst>
      <p:ext uri="{BB962C8B-B14F-4D97-AF65-F5344CB8AC3E}">
        <p14:creationId xmlns:p14="http://schemas.microsoft.com/office/powerpoint/2010/main" val="2824970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5/19/23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696040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5/19/23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726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5/19/23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27711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5/19/23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91126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5/19/23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56587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5/19/23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14463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5/19/23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28027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5/19/23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8749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5/19/23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2005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5/19/23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51324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5/19/23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94067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5/19/23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78343484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forbes.com/sites/shephyken/2022/07/17/customer-service-the-marriott-way/" TargetMode="External"/><Relationship Id="rId3" Type="http://schemas.openxmlformats.org/officeDocument/2006/relationships/hyperlink" Target="https://www.marriott.com/Multimedia/PDF/CorporateResponsibility/Marriott_Business_Conduct_Guide_English.pdf" TargetMode="External"/><Relationship Id="rId7" Type="http://schemas.openxmlformats.org/officeDocument/2006/relationships/hyperlink" Target="https://www.mews.com/en/blog/hotel-guest-expectations" TargetMode="External"/><Relationship Id="rId2" Type="http://schemas.openxmlformats.org/officeDocument/2006/relationships/hyperlink" Target="https://www.hospitalitynet.org/brand/23000016/jw-marriott.html" TargetMode="External"/><Relationship Id="rId1" Type="http://schemas.openxmlformats.org/officeDocument/2006/relationships/slideLayout" Target="../slideLayouts/slideLayout2.xml"/><Relationship Id="rId6" Type="http://schemas.openxmlformats.org/officeDocument/2006/relationships/hyperlink" Target="https://www.cloudbeds.com/articles/guest-expectations/" TargetMode="External"/><Relationship Id="rId5" Type="http://schemas.openxmlformats.org/officeDocument/2006/relationships/hyperlink" Target="https://www.revfine.com/hotel-facilities/#:~:text=Amenities%20often%20include%20personal%20items" TargetMode="External"/><Relationship Id="rId4" Type="http://schemas.openxmlformats.org/officeDocument/2006/relationships/hyperlink" Target="https://jw-marriott.marriott.com/" TargetMode="External"/><Relationship Id="rId9" Type="http://schemas.openxmlformats.org/officeDocument/2006/relationships/hyperlink" Target="https://sharpencx.com/blog/marriott-customer-experience-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245AC3-2A12-4EC5-90F0-635CC8C2C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1E2F09B-BB20-4BE5-AB02-3EB3D1DC4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Video 3" descr="Person Pressing Counter Bell">
            <a:extLst>
              <a:ext uri="{FF2B5EF4-FFF2-40B4-BE49-F238E27FC236}">
                <a16:creationId xmlns:a16="http://schemas.microsoft.com/office/drawing/2014/main" id="{DE82F606-3789-6903-B6D4-F461B3549DD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alphaModFix/>
          </a:blip>
          <a:srcRect t="279" r="-1" b="-1"/>
          <a:stretch/>
        </p:blipFill>
        <p:spPr>
          <a:xfrm>
            <a:off x="20" y="15231"/>
            <a:ext cx="12188932" cy="6856624"/>
          </a:xfrm>
          <a:prstGeom prst="rect">
            <a:avLst/>
          </a:prstGeom>
        </p:spPr>
      </p:pic>
      <p:sp>
        <p:nvSpPr>
          <p:cNvPr id="13" name="Rectangle 1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30952"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ABA2F37-388F-4D5A-9ABF-F0ADA6CB8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4352" y="1546522"/>
            <a:ext cx="6327657" cy="4003971"/>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6DAD23D2-6BEF-470D-992C-8B2BC3BF4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61296" y="1546522"/>
            <a:ext cx="6327656" cy="4016078"/>
          </a:xfrm>
          <a:prstGeom prst="rect">
            <a:avLst/>
          </a:prstGeom>
          <a:blipFill dpi="0" rotWithShape="1">
            <a:blip r:embed="rId6">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B76A33-8F4D-E801-8287-1DE55BAD12CC}"/>
              </a:ext>
            </a:extLst>
          </p:cNvPr>
          <p:cNvSpPr>
            <a:spLocks noGrp="1"/>
          </p:cNvSpPr>
          <p:nvPr>
            <p:ph type="ctrTitle"/>
          </p:nvPr>
        </p:nvSpPr>
        <p:spPr>
          <a:xfrm>
            <a:off x="6248401" y="1828799"/>
            <a:ext cx="5105400" cy="2491199"/>
          </a:xfrm>
        </p:spPr>
        <p:txBody>
          <a:bodyPr anchor="b">
            <a:normAutofit/>
          </a:bodyPr>
          <a:lstStyle/>
          <a:p>
            <a:pPr algn="l">
              <a:lnSpc>
                <a:spcPct val="90000"/>
              </a:lnSpc>
            </a:pPr>
            <a:r>
              <a:rPr lang="en-GB" sz="3400">
                <a:solidFill>
                  <a:srgbClr val="FFFFFF"/>
                </a:solidFill>
              </a:rPr>
              <a:t>Title: The Role &amp; Importance of Hospitality &amp; Guest Services within the </a:t>
            </a:r>
            <a:br>
              <a:rPr lang="en-GB" sz="3400">
                <a:solidFill>
                  <a:srgbClr val="FFFFFF"/>
                </a:solidFill>
              </a:rPr>
            </a:br>
            <a:r>
              <a:rPr lang="en-GB" sz="3400">
                <a:solidFill>
                  <a:srgbClr val="FFFFFF"/>
                </a:solidFill>
              </a:rPr>
              <a:t>Hotel Industry</a:t>
            </a:r>
          </a:p>
        </p:txBody>
      </p:sp>
      <p:sp>
        <p:nvSpPr>
          <p:cNvPr id="3" name="Subtitle 2">
            <a:extLst>
              <a:ext uri="{FF2B5EF4-FFF2-40B4-BE49-F238E27FC236}">
                <a16:creationId xmlns:a16="http://schemas.microsoft.com/office/drawing/2014/main" id="{74EE1BF7-2FF8-D55C-8BCF-552A787CE66A}"/>
              </a:ext>
            </a:extLst>
          </p:cNvPr>
          <p:cNvSpPr>
            <a:spLocks noGrp="1"/>
          </p:cNvSpPr>
          <p:nvPr>
            <p:ph type="subTitle" idx="1"/>
          </p:nvPr>
        </p:nvSpPr>
        <p:spPr>
          <a:xfrm>
            <a:off x="6248401" y="4455151"/>
            <a:ext cx="5105400" cy="878849"/>
          </a:xfrm>
        </p:spPr>
        <p:txBody>
          <a:bodyPr anchor="t">
            <a:normAutofit/>
          </a:bodyPr>
          <a:lstStyle/>
          <a:p>
            <a:pPr algn="l">
              <a:lnSpc>
                <a:spcPct val="100000"/>
              </a:lnSpc>
            </a:pPr>
            <a:r>
              <a:rPr lang="en-GB" dirty="0">
                <a:solidFill>
                  <a:srgbClr val="FFFFFF"/>
                </a:solidFill>
              </a:rPr>
              <a:t>Student name : Alin </a:t>
            </a:r>
            <a:r>
              <a:rPr lang="en-GB" dirty="0" err="1">
                <a:solidFill>
                  <a:srgbClr val="FFFFFF"/>
                </a:solidFill>
              </a:rPr>
              <a:t>Fodorica</a:t>
            </a:r>
            <a:endParaRPr lang="en-GB" dirty="0">
              <a:solidFill>
                <a:srgbClr val="FFFFFF"/>
              </a:solidFill>
            </a:endParaRPr>
          </a:p>
          <a:p>
            <a:pPr algn="l">
              <a:lnSpc>
                <a:spcPct val="100000"/>
              </a:lnSpc>
            </a:pPr>
            <a:r>
              <a:rPr lang="en-GB" dirty="0">
                <a:solidFill>
                  <a:srgbClr val="FFFFFF"/>
                </a:solidFill>
              </a:rPr>
              <a:t>Student id : 2228863</a:t>
            </a:r>
          </a:p>
          <a:p>
            <a:pPr algn="l">
              <a:lnSpc>
                <a:spcPct val="100000"/>
              </a:lnSpc>
            </a:pPr>
            <a:endParaRPr lang="en-GB" dirty="0">
              <a:solidFill>
                <a:srgbClr val="FFFFFF"/>
              </a:solidFill>
            </a:endParaRPr>
          </a:p>
        </p:txBody>
      </p:sp>
    </p:spTree>
    <p:extLst>
      <p:ext uri="{BB962C8B-B14F-4D97-AF65-F5344CB8AC3E}">
        <p14:creationId xmlns:p14="http://schemas.microsoft.com/office/powerpoint/2010/main" val="2252828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2287FD-A5DF-3553-735F-977995F32250}"/>
              </a:ext>
            </a:extLst>
          </p:cNvPr>
          <p:cNvSpPr>
            <a:spLocks noGrp="1"/>
          </p:cNvSpPr>
          <p:nvPr>
            <p:ph type="title"/>
          </p:nvPr>
        </p:nvSpPr>
        <p:spPr>
          <a:xfrm>
            <a:off x="838200" y="586992"/>
            <a:ext cx="4953000" cy="1664573"/>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A7E88C02-9271-D39E-11BF-0E2376BDDA9E}"/>
              </a:ext>
            </a:extLst>
          </p:cNvPr>
          <p:cNvSpPr>
            <a:spLocks noGrp="1"/>
          </p:cNvSpPr>
          <p:nvPr>
            <p:ph idx="1"/>
          </p:nvPr>
        </p:nvSpPr>
        <p:spPr>
          <a:xfrm>
            <a:off x="838200" y="2411653"/>
            <a:ext cx="4952681" cy="3728613"/>
          </a:xfrm>
        </p:spPr>
        <p:txBody>
          <a:bodyPr>
            <a:normAutofit/>
          </a:bodyPr>
          <a:lstStyle/>
          <a:p>
            <a:pPr>
              <a:lnSpc>
                <a:spcPct val="100000"/>
              </a:lnSpc>
            </a:pPr>
            <a:r>
              <a:rPr lang="en-GB" sz="1800" dirty="0"/>
              <a:t>One of the most prestigious hotel brands in the world, JW Marriott is managed by Marriott International, which is one of the largest hotel chains in the world. The company was established in 1984 and took its name from J. Willard Marriott, who was the original proprietor of Marriott International. The JW Marriott brand of hotels are renowned for its sophisticated architecture, impeccable service, and lavish amenities; in addition, these hotels are often situated in excellent locations all over the world.</a:t>
            </a:r>
          </a:p>
        </p:txBody>
      </p:sp>
      <p:pic>
        <p:nvPicPr>
          <p:cNvPr id="4" name="Picture 3">
            <a:extLst>
              <a:ext uri="{FF2B5EF4-FFF2-40B4-BE49-F238E27FC236}">
                <a16:creationId xmlns:a16="http://schemas.microsoft.com/office/drawing/2014/main" id="{532EE6A8-6CDE-D949-132F-30F18ECEBB97}"/>
              </a:ext>
            </a:extLst>
          </p:cNvPr>
          <p:cNvPicPr>
            <a:picLocks noChangeAspect="1"/>
          </p:cNvPicPr>
          <p:nvPr/>
        </p:nvPicPr>
        <p:blipFill rotWithShape="1">
          <a:blip r:embed="rId4"/>
          <a:srcRect l="24519" r="20525"/>
          <a:stretch/>
        </p:blipFill>
        <p:spPr>
          <a:xfrm>
            <a:off x="6858001" y="567942"/>
            <a:ext cx="4724400" cy="5716862"/>
          </a:xfrm>
          <a:prstGeom prst="rect">
            <a:avLst/>
          </a:prstGeom>
        </p:spPr>
      </p:pic>
    </p:spTree>
    <p:extLst>
      <p:ext uri="{BB962C8B-B14F-4D97-AF65-F5344CB8AC3E}">
        <p14:creationId xmlns:p14="http://schemas.microsoft.com/office/powerpoint/2010/main" val="2353172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852E873-1B29-D557-B756-19AD8483F548}"/>
              </a:ext>
            </a:extLst>
          </p:cNvPr>
          <p:cNvSpPr>
            <a:spLocks noGrp="1"/>
          </p:cNvSpPr>
          <p:nvPr>
            <p:ph type="title"/>
          </p:nvPr>
        </p:nvSpPr>
        <p:spPr>
          <a:xfrm>
            <a:off x="838200" y="559813"/>
            <a:ext cx="4633785" cy="2397324"/>
          </a:xfrm>
        </p:spPr>
        <p:txBody>
          <a:bodyPr>
            <a:normAutofit/>
          </a:bodyPr>
          <a:lstStyle/>
          <a:p>
            <a:r>
              <a:rPr lang="en-GB" dirty="0">
                <a:solidFill>
                  <a:schemeClr val="tx2"/>
                </a:solidFill>
              </a:rPr>
              <a:t> Hotel brand’s main consumers</a:t>
            </a:r>
          </a:p>
        </p:txBody>
      </p:sp>
      <p:sp>
        <p:nvSpPr>
          <p:cNvPr id="3" name="Content Placeholder 2">
            <a:extLst>
              <a:ext uri="{FF2B5EF4-FFF2-40B4-BE49-F238E27FC236}">
                <a16:creationId xmlns:a16="http://schemas.microsoft.com/office/drawing/2014/main" id="{6F74BFE4-5DE7-4011-862A-22B833C55B92}"/>
              </a:ext>
            </a:extLst>
          </p:cNvPr>
          <p:cNvSpPr>
            <a:spLocks noGrp="1"/>
          </p:cNvSpPr>
          <p:nvPr>
            <p:ph idx="1"/>
          </p:nvPr>
        </p:nvSpPr>
        <p:spPr>
          <a:xfrm>
            <a:off x="838200" y="3200400"/>
            <a:ext cx="4633486" cy="2912687"/>
          </a:xfrm>
        </p:spPr>
        <p:txBody>
          <a:bodyPr>
            <a:normAutofit/>
          </a:bodyPr>
          <a:lstStyle/>
          <a:p>
            <a:pPr>
              <a:lnSpc>
                <a:spcPct val="100000"/>
              </a:lnSpc>
            </a:pPr>
            <a:r>
              <a:rPr lang="en-GB" sz="1400">
                <a:solidFill>
                  <a:schemeClr val="tx2"/>
                </a:solidFill>
              </a:rPr>
              <a:t>Customers who are often well-to-do and are interested in staying at luxury hotels make up the bulk of JW Marriott's clientele. These tourists frequently look for luxurious accommodations, outstanding service, and a variety of services and facilities that are tailored to their specific requirements and tastes in order to maximise their trip experience. The JW Marriott welcomes a variety of travellers, including those on business who are in town for meetings or conferences, as well as those on holiday who are looking for a luxurious vacation or a romantic retreat.</a:t>
            </a:r>
          </a:p>
        </p:txBody>
      </p:sp>
      <p:sp>
        <p:nvSpPr>
          <p:cNvPr id="13" name="Rectangle 12">
            <a:extLst>
              <a:ext uri="{FF2B5EF4-FFF2-40B4-BE49-F238E27FC236}">
                <a16:creationId xmlns:a16="http://schemas.microsoft.com/office/drawing/2014/main" id="{7F174AE6-83F4-4EF2-8F3A-E34B1822D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800" y="0"/>
            <a:ext cx="617219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C30E035-0509-409C-B71F-0650ACB14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19800" y="0"/>
            <a:ext cx="6172198"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81E9F573-49EB-1A64-07E1-FA5E57775E5A}"/>
              </a:ext>
            </a:extLst>
          </p:cNvPr>
          <p:cNvPicPr>
            <a:picLocks noChangeAspect="1"/>
          </p:cNvPicPr>
          <p:nvPr/>
        </p:nvPicPr>
        <p:blipFill rotWithShape="1">
          <a:blip r:embed="rId4"/>
          <a:srcRect r="43751" b="2"/>
          <a:stretch/>
        </p:blipFill>
        <p:spPr>
          <a:xfrm>
            <a:off x="6539705"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Tree>
    <p:extLst>
      <p:ext uri="{BB962C8B-B14F-4D97-AF65-F5344CB8AC3E}">
        <p14:creationId xmlns:p14="http://schemas.microsoft.com/office/powerpoint/2010/main" val="4180291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2C7B8-ECDB-C5F8-CF0B-3A9EA5AB59C0}"/>
              </a:ext>
            </a:extLst>
          </p:cNvPr>
          <p:cNvSpPr>
            <a:spLocks noGrp="1"/>
          </p:cNvSpPr>
          <p:nvPr>
            <p:ph type="title"/>
          </p:nvPr>
        </p:nvSpPr>
        <p:spPr/>
        <p:txBody>
          <a:bodyPr>
            <a:noAutofit/>
          </a:bodyPr>
          <a:lstStyle/>
          <a:p>
            <a:r>
              <a:rPr lang="en-GB" sz="3200" dirty="0"/>
              <a:t>Nature, scope and role of the guest services and facilities that are provided</a:t>
            </a:r>
          </a:p>
        </p:txBody>
      </p:sp>
      <p:sp>
        <p:nvSpPr>
          <p:cNvPr id="3" name="Content Placeholder 2">
            <a:extLst>
              <a:ext uri="{FF2B5EF4-FFF2-40B4-BE49-F238E27FC236}">
                <a16:creationId xmlns:a16="http://schemas.microsoft.com/office/drawing/2014/main" id="{BFC4AB9E-3CF3-CD54-B3DB-6E224D6ACA88}"/>
              </a:ext>
            </a:extLst>
          </p:cNvPr>
          <p:cNvSpPr>
            <a:spLocks noGrp="1"/>
          </p:cNvSpPr>
          <p:nvPr>
            <p:ph idx="1"/>
          </p:nvPr>
        </p:nvSpPr>
        <p:spPr/>
        <p:txBody>
          <a:bodyPr>
            <a:normAutofit fontScale="77500" lnSpcReduction="20000"/>
          </a:bodyPr>
          <a:lstStyle/>
          <a:p>
            <a:r>
              <a:rPr lang="en-GB" dirty="0"/>
              <a:t>1. The guest rooms, suites, and villas at the JW Marriott are created with elegance and comfort in mind. They feature high-end furniture, soft bedding, and technology that is state-of-the-art.</a:t>
            </a:r>
          </a:p>
          <a:p>
            <a:r>
              <a:rPr lang="en-GB" dirty="0"/>
              <a:t>2. Dining: The restaurants and bars associated with the brand offer a variety of dining experiences, ranging from upscale cuisine to more informal fare. In addition, several JW Marriott properties provide in-room dining options, in addition to catering services for business gatherings and other occasions.</a:t>
            </a:r>
          </a:p>
          <a:p>
            <a:r>
              <a:rPr lang="en-GB" dirty="0"/>
              <a:t>3. Wellness: The spas and fitness centres of JW Marriott provide visitors with a variety of services and activities to help them relax and keep healthy. Some examples of these services and activities include massages, facials, yoga sessions, and state-of-the-art exercise equipment.</a:t>
            </a:r>
          </a:p>
        </p:txBody>
      </p:sp>
    </p:spTree>
    <p:extLst>
      <p:ext uri="{BB962C8B-B14F-4D97-AF65-F5344CB8AC3E}">
        <p14:creationId xmlns:p14="http://schemas.microsoft.com/office/powerpoint/2010/main" val="637811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5BC1D-7BF1-6681-15F0-1BB0197F98A2}"/>
              </a:ext>
            </a:extLst>
          </p:cNvPr>
          <p:cNvSpPr>
            <a:spLocks noGrp="1"/>
          </p:cNvSpPr>
          <p:nvPr>
            <p:ph type="title"/>
          </p:nvPr>
        </p:nvSpPr>
        <p:spPr/>
        <p:txBody>
          <a:bodyPr>
            <a:normAutofit/>
          </a:bodyPr>
          <a:lstStyle/>
          <a:p>
            <a:r>
              <a:rPr lang="en-GB" sz="3200" dirty="0"/>
              <a:t>Nature, scope and role of the guest services and facilities that are provided</a:t>
            </a:r>
          </a:p>
        </p:txBody>
      </p:sp>
      <p:sp>
        <p:nvSpPr>
          <p:cNvPr id="3" name="Content Placeholder 2">
            <a:extLst>
              <a:ext uri="{FF2B5EF4-FFF2-40B4-BE49-F238E27FC236}">
                <a16:creationId xmlns:a16="http://schemas.microsoft.com/office/drawing/2014/main" id="{A7282F82-3056-7167-FAA6-DD4F705E34A8}"/>
              </a:ext>
            </a:extLst>
          </p:cNvPr>
          <p:cNvSpPr>
            <a:spLocks noGrp="1"/>
          </p:cNvSpPr>
          <p:nvPr>
            <p:ph idx="1"/>
          </p:nvPr>
        </p:nvSpPr>
        <p:spPr/>
        <p:txBody>
          <a:bodyPr>
            <a:normAutofit fontScale="92500" lnSpcReduction="10000"/>
          </a:bodyPr>
          <a:lstStyle/>
          <a:p>
            <a:r>
              <a:rPr lang="en-GB" dirty="0"/>
              <a:t>4. Meetings and events: Business travellers can take use of the vast meeting and event space offered by JW Marriott locations, which may include ballrooms, boardrooms, and conference rooms. The event planning services provided by the brand are able to assist customers in organising a wide variety of gatherings, ranging from intimate business gatherings to lavish weddings and galas.</a:t>
            </a:r>
          </a:p>
          <a:p>
            <a:r>
              <a:rPr lang="en-GB" dirty="0"/>
              <a:t>5. Concierge services: The JW Marriott's concierge services are available to assist visitors with a wide range of needs, including making reservations at nearby restaurants, arranging transportation, receiving advice about local attractions, and more.</a:t>
            </a:r>
          </a:p>
        </p:txBody>
      </p:sp>
    </p:spTree>
    <p:extLst>
      <p:ext uri="{BB962C8B-B14F-4D97-AF65-F5344CB8AC3E}">
        <p14:creationId xmlns:p14="http://schemas.microsoft.com/office/powerpoint/2010/main" val="1877500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C45AF-A927-5C09-8A3D-06E52DAF41FB}"/>
              </a:ext>
            </a:extLst>
          </p:cNvPr>
          <p:cNvSpPr>
            <a:spLocks noGrp="1"/>
          </p:cNvSpPr>
          <p:nvPr>
            <p:ph type="title"/>
          </p:nvPr>
        </p:nvSpPr>
        <p:spPr/>
        <p:txBody>
          <a:bodyPr>
            <a:normAutofit fontScale="90000"/>
          </a:bodyPr>
          <a:lstStyle/>
          <a:p>
            <a:r>
              <a:rPr lang="en-GB" dirty="0"/>
              <a:t>Nature, scope and role of the guest services and facilities that are provided</a:t>
            </a:r>
          </a:p>
        </p:txBody>
      </p:sp>
      <p:sp>
        <p:nvSpPr>
          <p:cNvPr id="3" name="Content Placeholder 2">
            <a:extLst>
              <a:ext uri="{FF2B5EF4-FFF2-40B4-BE49-F238E27FC236}">
                <a16:creationId xmlns:a16="http://schemas.microsoft.com/office/drawing/2014/main" id="{D34D48AB-0B80-B403-E3D4-4E8A0C15688F}"/>
              </a:ext>
            </a:extLst>
          </p:cNvPr>
          <p:cNvSpPr>
            <a:spLocks noGrp="1"/>
          </p:cNvSpPr>
          <p:nvPr>
            <p:ph idx="1"/>
          </p:nvPr>
        </p:nvSpPr>
        <p:spPr/>
        <p:txBody>
          <a:bodyPr>
            <a:normAutofit fontScale="92500" lnSpcReduction="10000"/>
          </a:bodyPr>
          <a:lstStyle/>
          <a:p>
            <a:r>
              <a:rPr lang="en-GB" dirty="0"/>
              <a:t>6. Technology: JW Marriott facilities provide their guests with high-speed internet access, mobile check-in and check-out, and other cutting-edge technology in order to make their stay more easy and efficient.</a:t>
            </a:r>
          </a:p>
          <a:p>
            <a:r>
              <a:rPr lang="en-GB" dirty="0"/>
              <a:t>7. Sustainability and social responsibility: Many JW Marriott properties have incorporated sustainability measures, such as decreasing energy and water use and assisting local communities through philanthropic partnerships and programmes. These activities are part of JW Marriott's commitment to the company's overall commitment to environmental and social responsibility.</a:t>
            </a:r>
          </a:p>
          <a:p>
            <a:endParaRPr lang="en-GB" dirty="0"/>
          </a:p>
        </p:txBody>
      </p:sp>
    </p:spTree>
    <p:extLst>
      <p:ext uri="{BB962C8B-B14F-4D97-AF65-F5344CB8AC3E}">
        <p14:creationId xmlns:p14="http://schemas.microsoft.com/office/powerpoint/2010/main" val="44875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FE5CB-CB63-877D-0F3C-3D2C7174546F}"/>
              </a:ext>
            </a:extLst>
          </p:cNvPr>
          <p:cNvSpPr>
            <a:spLocks noGrp="1"/>
          </p:cNvSpPr>
          <p:nvPr>
            <p:ph type="title"/>
          </p:nvPr>
        </p:nvSpPr>
        <p:spPr/>
        <p:txBody>
          <a:bodyPr>
            <a:normAutofit fontScale="90000"/>
          </a:bodyPr>
          <a:lstStyle/>
          <a:p>
            <a:r>
              <a:rPr lang="en-GB" sz="3100" dirty="0"/>
              <a:t>Explain the need to consider the role and function of guest services in general</a:t>
            </a:r>
            <a:br>
              <a:rPr lang="en-GB" dirty="0"/>
            </a:br>
            <a:endParaRPr lang="en-GB" dirty="0"/>
          </a:p>
        </p:txBody>
      </p:sp>
      <p:sp>
        <p:nvSpPr>
          <p:cNvPr id="3" name="Content Placeholder 2">
            <a:extLst>
              <a:ext uri="{FF2B5EF4-FFF2-40B4-BE49-F238E27FC236}">
                <a16:creationId xmlns:a16="http://schemas.microsoft.com/office/drawing/2014/main" id="{379C735D-9938-90C9-B2B2-9C7EE20A3DE4}"/>
              </a:ext>
            </a:extLst>
          </p:cNvPr>
          <p:cNvSpPr>
            <a:spLocks noGrp="1"/>
          </p:cNvSpPr>
          <p:nvPr>
            <p:ph idx="1"/>
          </p:nvPr>
        </p:nvSpPr>
        <p:spPr/>
        <p:txBody>
          <a:bodyPr>
            <a:normAutofit fontScale="92500"/>
          </a:bodyPr>
          <a:lstStyle/>
          <a:p>
            <a:r>
              <a:rPr lang="en-GB" dirty="0"/>
              <a:t>The purpose and activities of guest services are of the utmost importance to the profitable operation of any hospitality enterprise, including hotels such as the JW Marriott. The many services and amenities that are offered to visitors throughout their stay in order to maximise their level of contentment and level of comfort are collectively referred to as "guest services." These services and facilities range from the most fundamental, like housekeeping and room service, to the highly specialised, such concierge assistance, event organising, and spa treatments.</a:t>
            </a:r>
          </a:p>
        </p:txBody>
      </p:sp>
    </p:spTree>
    <p:extLst>
      <p:ext uri="{BB962C8B-B14F-4D97-AF65-F5344CB8AC3E}">
        <p14:creationId xmlns:p14="http://schemas.microsoft.com/office/powerpoint/2010/main" val="149540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98E5F-86FC-F403-9C16-DAACD560F07F}"/>
              </a:ext>
            </a:extLst>
          </p:cNvPr>
          <p:cNvSpPr>
            <a:spLocks noGrp="1"/>
          </p:cNvSpPr>
          <p:nvPr>
            <p:ph type="title"/>
          </p:nvPr>
        </p:nvSpPr>
        <p:spPr/>
        <p:txBody>
          <a:bodyPr>
            <a:normAutofit fontScale="90000"/>
          </a:bodyPr>
          <a:lstStyle/>
          <a:p>
            <a:r>
              <a:rPr lang="en-GB" dirty="0" err="1"/>
              <a:t>mportance</a:t>
            </a:r>
            <a:r>
              <a:rPr lang="en-GB" dirty="0"/>
              <a:t> of hospitality and how hotels meet/exceed guest expectations </a:t>
            </a:r>
          </a:p>
        </p:txBody>
      </p:sp>
      <p:sp>
        <p:nvSpPr>
          <p:cNvPr id="3" name="Content Placeholder 2">
            <a:extLst>
              <a:ext uri="{FF2B5EF4-FFF2-40B4-BE49-F238E27FC236}">
                <a16:creationId xmlns:a16="http://schemas.microsoft.com/office/drawing/2014/main" id="{D395CCCE-250D-3B87-58C8-23469D696858}"/>
              </a:ext>
            </a:extLst>
          </p:cNvPr>
          <p:cNvSpPr>
            <a:spLocks noGrp="1"/>
          </p:cNvSpPr>
          <p:nvPr>
            <p:ph idx="1"/>
          </p:nvPr>
        </p:nvSpPr>
        <p:spPr/>
        <p:txBody>
          <a:bodyPr>
            <a:normAutofit fontScale="62500" lnSpcReduction="20000"/>
          </a:bodyPr>
          <a:lstStyle/>
          <a:p>
            <a:r>
              <a:rPr lang="en-GB" dirty="0"/>
              <a:t>1. Personalization: Successful hotels know that each guest has distinct wants and preferences. They use guest data to personalise welcome messages and room amenities.</a:t>
            </a:r>
          </a:p>
          <a:p>
            <a:r>
              <a:rPr lang="en-GB" dirty="0"/>
              <a:t>2. Detail: Hotels that exceed guest expectations pay attention to the little things that make a visit pleasant and pleasurable. This includes providing high-quality bedding, a variety of amenities, and clean rooms.</a:t>
            </a:r>
          </a:p>
          <a:p>
            <a:r>
              <a:rPr lang="en-GB" dirty="0"/>
              <a:t>3. personnel training: Passionate hospitality personnel are essential to a great client experience. Successful hotels teach their staff to be competent, friendly, and able to anticipate and meet visitor needs.</a:t>
            </a:r>
          </a:p>
          <a:p>
            <a:r>
              <a:rPr lang="en-GB" dirty="0"/>
              <a:t>4. visitor feedback: Meeting and exceeding visitor expectations requires guest input. Successful hotels use visitor input to improve their services, make improvements, and satisfy guest needs.</a:t>
            </a:r>
          </a:p>
          <a:p>
            <a:r>
              <a:rPr lang="en-GB" dirty="0"/>
              <a:t>5. Technology: Modern hotels can offer great service. Mobile check-in, smart room controls, and guest-data-driven suggestions are examples.</a:t>
            </a:r>
          </a:p>
        </p:txBody>
      </p:sp>
    </p:spTree>
    <p:extLst>
      <p:ext uri="{BB962C8B-B14F-4D97-AF65-F5344CB8AC3E}">
        <p14:creationId xmlns:p14="http://schemas.microsoft.com/office/powerpoint/2010/main" val="153009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2BA8C-4F23-EAF9-41B2-FCDCC2B6635E}"/>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D13D950-7B22-C06D-10DB-5E017C8693A9}"/>
              </a:ext>
            </a:extLst>
          </p:cNvPr>
          <p:cNvSpPr>
            <a:spLocks noGrp="1"/>
          </p:cNvSpPr>
          <p:nvPr>
            <p:ph idx="1"/>
          </p:nvPr>
        </p:nvSpPr>
        <p:spPr/>
        <p:txBody>
          <a:bodyPr>
            <a:normAutofit fontScale="85000" lnSpcReduction="20000"/>
          </a:bodyPr>
          <a:lstStyle/>
          <a:p>
            <a:r>
              <a:rPr lang="en-GB" dirty="0"/>
              <a:t>To summarise, hospitality is an essential part of the hotel industry, and the hotels that are successful in meeting or exceeding the expectations of their guests are the ones who place a high priority on offering great customer service. Hotels are able to create an experience that visitors will remember and want to return to in the future if they personalise the guest experience, pay attention to the details, invest in the training of their personnel, receive feedback from customers, and make use of technology. The JW Marriott brand of luxury hotels is well-known for providing great service to guests and providing a variety of high-end amenities. The name of the brand is known for its ability to provide customers with an experience that is of such high quality that it goes above their expectations. </a:t>
            </a:r>
          </a:p>
        </p:txBody>
      </p:sp>
    </p:spTree>
    <p:extLst>
      <p:ext uri="{BB962C8B-B14F-4D97-AF65-F5344CB8AC3E}">
        <p14:creationId xmlns:p14="http://schemas.microsoft.com/office/powerpoint/2010/main" val="367666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20F7F-4EFB-4201-E59D-11C001A456C9}"/>
              </a:ext>
            </a:extLst>
          </p:cNvPr>
          <p:cNvSpPr>
            <a:spLocks noGrp="1"/>
          </p:cNvSpPr>
          <p:nvPr>
            <p:ph type="title"/>
          </p:nvPr>
        </p:nvSpPr>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64BE2D94-95E5-C18D-8D57-E20ECD46A27B}"/>
              </a:ext>
            </a:extLst>
          </p:cNvPr>
          <p:cNvSpPr>
            <a:spLocks noGrp="1"/>
          </p:cNvSpPr>
          <p:nvPr>
            <p:ph idx="1"/>
          </p:nvPr>
        </p:nvSpPr>
        <p:spPr/>
        <p:txBody>
          <a:bodyPr>
            <a:normAutofit fontScale="92500"/>
          </a:bodyPr>
          <a:lstStyle/>
          <a:p>
            <a:r>
              <a:rPr lang="en-GB" sz="1200" dirty="0"/>
              <a:t>Net, H. (n.d.). JW Marriott by Marriott. [online] Hospitality Net. Available at: </a:t>
            </a:r>
            <a:r>
              <a:rPr lang="en-GB" sz="1200" dirty="0">
                <a:hlinkClick r:id="rId2"/>
              </a:rPr>
              <a:t>https://www.hospitalitynet.org/brand/23000016/jw-marriott.html</a:t>
            </a:r>
            <a:r>
              <a:rPr lang="en-GB" sz="1200" dirty="0"/>
              <a:t>.</a:t>
            </a:r>
          </a:p>
          <a:p>
            <a:r>
              <a:rPr lang="en-GB" sz="1200" dirty="0"/>
              <a:t>https://business.adobe.com/customer-success-stories/marriott-case-study.html</a:t>
            </a:r>
          </a:p>
          <a:p>
            <a:r>
              <a:rPr lang="en-GB" sz="1200" dirty="0"/>
              <a:t>Marriott International Inc. (2013). Our Tradition of Integrity Business Conduct Guide. [online] Available at: </a:t>
            </a:r>
            <a:r>
              <a:rPr lang="en-GB" sz="1200" dirty="0">
                <a:hlinkClick r:id="rId3"/>
              </a:rPr>
              <a:t>https://www.marriott.com/Multimedia/PDF/CorporateResponsibility/Marriott_Business_Conduct_Guide_English.pdf</a:t>
            </a:r>
            <a:r>
              <a:rPr lang="en-GB" sz="1200" dirty="0"/>
              <a:t>.</a:t>
            </a:r>
          </a:p>
          <a:p>
            <a:r>
              <a:rPr lang="en-GB" sz="1200" dirty="0"/>
              <a:t>JW Marriott (2019). Luxury Hotels &amp; Resorts: Mindful Experiences | JW Marriott. [online] JW Marriott. Available at: </a:t>
            </a:r>
            <a:r>
              <a:rPr lang="en-GB" sz="1200" dirty="0">
                <a:hlinkClick r:id="rId4"/>
              </a:rPr>
              <a:t>https://jw-marriott.marriott.com/</a:t>
            </a:r>
            <a:r>
              <a:rPr lang="en-GB" sz="1200" dirty="0"/>
              <a:t>.</a:t>
            </a:r>
          </a:p>
          <a:p>
            <a:r>
              <a:rPr lang="en-GB" sz="1200" dirty="0"/>
              <a:t>Revfine.com (2022). Hotel Facilities: Everything to Know About Facilities in Hotels. [online] Revfine.com. Available at: </a:t>
            </a:r>
            <a:r>
              <a:rPr lang="en-GB" sz="1200" dirty="0">
                <a:hlinkClick r:id="rId5"/>
              </a:rPr>
              <a:t>https://www.revfine.com/hotel-facilities/#:~:text=Amenities%20often%20include%20personal%20items</a:t>
            </a:r>
            <a:r>
              <a:rPr lang="en-GB" sz="1200" dirty="0"/>
              <a:t>.</a:t>
            </a:r>
          </a:p>
          <a:p>
            <a:r>
              <a:rPr lang="en-GB" sz="1200" dirty="0" err="1"/>
              <a:t>Cloudbeds</a:t>
            </a:r>
            <a:r>
              <a:rPr lang="en-GB" sz="1200" dirty="0"/>
              <a:t>. (2022). How to meet – and exceed – guest expectations. [online] Available at: </a:t>
            </a:r>
            <a:r>
              <a:rPr lang="en-GB" sz="1200" dirty="0">
                <a:hlinkClick r:id="rId6"/>
              </a:rPr>
              <a:t>https://www.cloudbeds.com/articles/guest-expectations/</a:t>
            </a:r>
            <a:r>
              <a:rPr lang="en-GB" sz="1200" dirty="0"/>
              <a:t>.</a:t>
            </a:r>
          </a:p>
          <a:p>
            <a:r>
              <a:rPr lang="en-GB" sz="1200" dirty="0" err="1"/>
              <a:t>Lacalle</a:t>
            </a:r>
            <a:r>
              <a:rPr lang="en-GB" sz="1200" dirty="0"/>
              <a:t>, E. (2022). Five frequent hotel guest expectations and how to exceed them. [online] www.mews.com. Available at: </a:t>
            </a:r>
            <a:r>
              <a:rPr lang="en-GB" sz="1200" dirty="0">
                <a:hlinkClick r:id="rId7"/>
              </a:rPr>
              <a:t>https://www.mews.com/en/blog/hotel-guest-expectations</a:t>
            </a:r>
            <a:r>
              <a:rPr lang="en-GB" sz="1200" dirty="0"/>
              <a:t>.</a:t>
            </a:r>
          </a:p>
          <a:p>
            <a:r>
              <a:rPr lang="en-GB" sz="1200" dirty="0" err="1"/>
              <a:t>Hyken</a:t>
            </a:r>
            <a:r>
              <a:rPr lang="en-GB" sz="1200" dirty="0"/>
              <a:t>, S. (n.d.). Customer Service The Marriott Way. [online] Forbes. Available at: </a:t>
            </a:r>
            <a:r>
              <a:rPr lang="en-GB" sz="1200" dirty="0">
                <a:hlinkClick r:id="rId8"/>
              </a:rPr>
              <a:t>https://www.forbes.com/sites/shephyken/2022/07/17/customer-service-the-marriott-way/</a:t>
            </a:r>
            <a:r>
              <a:rPr lang="en-GB" sz="1200" dirty="0"/>
              <a:t>.</a:t>
            </a:r>
          </a:p>
          <a:p>
            <a:r>
              <a:rPr lang="en-GB" sz="1200" dirty="0" err="1"/>
              <a:t>Krajewski</a:t>
            </a:r>
            <a:r>
              <a:rPr lang="en-GB" sz="1200" dirty="0"/>
              <a:t>, L. (2021). How Marriott’s Personalized Customer Service Strategy Wins Loyalty. [online] Sharpen. Available at: </a:t>
            </a:r>
            <a:r>
              <a:rPr lang="en-GB" sz="1200" dirty="0">
                <a:hlinkClick r:id="rId9"/>
              </a:rPr>
              <a:t>https://sharpencx.com/blog/marriott-customer-experience-strategy/</a:t>
            </a:r>
            <a:r>
              <a:rPr lang="en-GB" sz="1200" dirty="0"/>
              <a:t>.</a:t>
            </a:r>
          </a:p>
          <a:p>
            <a:r>
              <a:rPr lang="en-GB" sz="1200" dirty="0"/>
              <a:t>brandirectory.com. (n.d.). JW Marriott Brand Profile on Brandirectory.com. [online] Available at: https://brandirectory.com/brands/jw-marriott/?year=2017 [Accessed 19 May 2023].</a:t>
            </a:r>
          </a:p>
        </p:txBody>
      </p:sp>
    </p:spTree>
    <p:extLst>
      <p:ext uri="{BB962C8B-B14F-4D97-AF65-F5344CB8AC3E}">
        <p14:creationId xmlns:p14="http://schemas.microsoft.com/office/powerpoint/2010/main" val="1418740402"/>
      </p:ext>
    </p:extLst>
  </p:cSld>
  <p:clrMapOvr>
    <a:masterClrMapping/>
  </p:clrMapOvr>
</p:sld>
</file>

<file path=ppt/theme/theme1.xml><?xml version="1.0" encoding="utf-8"?>
<a:theme xmlns:a="http://schemas.openxmlformats.org/drawingml/2006/main" name="BlockprintVTI">
  <a:themeElements>
    <a:clrScheme name="AnalogousFromLightSeedRightStep">
      <a:dk1>
        <a:srgbClr val="000000"/>
      </a:dk1>
      <a:lt1>
        <a:srgbClr val="FFFFFF"/>
      </a:lt1>
      <a:dk2>
        <a:srgbClr val="3C3122"/>
      </a:dk2>
      <a:lt2>
        <a:srgbClr val="E2E6E8"/>
      </a:lt2>
      <a:accent1>
        <a:srgbClr val="D09580"/>
      </a:accent1>
      <a:accent2>
        <a:srgbClr val="B99F66"/>
      </a:accent2>
      <a:accent3>
        <a:srgbClr val="A0A66B"/>
      </a:accent3>
      <a:accent4>
        <a:srgbClr val="86AF60"/>
      </a:accent4>
      <a:accent5>
        <a:srgbClr val="70B06B"/>
      </a:accent5>
      <a:accent6>
        <a:srgbClr val="62B27F"/>
      </a:accent6>
      <a:hlink>
        <a:srgbClr val="5D8A9A"/>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3626</TotalTime>
  <Words>2488</Words>
  <Application>Microsoft Macintosh PowerPoint</Application>
  <PresentationFormat>Widescreen</PresentationFormat>
  <Paragraphs>54</Paragraphs>
  <Slides>10</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AvenirNext LT Pro Medium</vt:lpstr>
      <vt:lpstr>Calibri</vt:lpstr>
      <vt:lpstr>BlockprintVTI</vt:lpstr>
      <vt:lpstr>Title: The Role &amp; Importance of Hospitality &amp; Guest Services within the  Hotel Industry</vt:lpstr>
      <vt:lpstr>Introduction </vt:lpstr>
      <vt:lpstr> Hotel brand’s main consumers</vt:lpstr>
      <vt:lpstr>Nature, scope and role of the guest services and facilities that are provided</vt:lpstr>
      <vt:lpstr>Nature, scope and role of the guest services and facilities that are provided</vt:lpstr>
      <vt:lpstr>Nature, scope and role of the guest services and facilities that are provided</vt:lpstr>
      <vt:lpstr>Explain the need to consider the role and function of guest services in general </vt:lpstr>
      <vt:lpstr>mportance of hospitality and how hotels meet/exceed guest expectations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&amp; Importance of Hospitality &amp; Guest Services within the  Hotel Industry</dc:title>
  <dc:creator>Istudy group</dc:creator>
  <cp:lastModifiedBy>alin mihai</cp:lastModifiedBy>
  <cp:revision>3</cp:revision>
  <dcterms:created xsi:type="dcterms:W3CDTF">2023-05-19T14:40:47Z</dcterms:created>
  <dcterms:modified xsi:type="dcterms:W3CDTF">2023-05-22T08:29:29Z</dcterms:modified>
</cp:coreProperties>
</file>