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94" r:id="rId2"/>
    <p:sldId id="259" r:id="rId3"/>
    <p:sldId id="296" r:id="rId4"/>
    <p:sldId id="295" r:id="rId5"/>
    <p:sldId id="297" r:id="rId6"/>
    <p:sldId id="313" r:id="rId7"/>
    <p:sldId id="333" r:id="rId8"/>
    <p:sldId id="306" r:id="rId9"/>
    <p:sldId id="307" r:id="rId10"/>
    <p:sldId id="308" r:id="rId11"/>
    <p:sldId id="316" r:id="rId12"/>
    <p:sldId id="317" r:id="rId13"/>
    <p:sldId id="326" r:id="rId14"/>
    <p:sldId id="309" r:id="rId15"/>
    <p:sldId id="318" r:id="rId16"/>
    <p:sldId id="319" r:id="rId17"/>
    <p:sldId id="324" r:id="rId18"/>
    <p:sldId id="320" r:id="rId19"/>
    <p:sldId id="334" r:id="rId20"/>
    <p:sldId id="314" r:id="rId21"/>
    <p:sldId id="331" r:id="rId22"/>
    <p:sldId id="332" r:id="rId23"/>
    <p:sldId id="315" r:id="rId24"/>
    <p:sldId id="279" r:id="rId25"/>
    <p:sldId id="261" r:id="rId26"/>
    <p:sldId id="263" r:id="rId27"/>
    <p:sldId id="265" r:id="rId28"/>
    <p:sldId id="266" r:id="rId29"/>
    <p:sldId id="301" r:id="rId30"/>
    <p:sldId id="302" r:id="rId31"/>
    <p:sldId id="304" r:id="rId32"/>
    <p:sldId id="303" r:id="rId33"/>
    <p:sldId id="321" r:id="rId34"/>
    <p:sldId id="322" r:id="rId35"/>
    <p:sldId id="269" r:id="rId36"/>
    <p:sldId id="270" r:id="rId37"/>
    <p:sldId id="271" r:id="rId38"/>
    <p:sldId id="272" r:id="rId39"/>
    <p:sldId id="273" r:id="rId40"/>
    <p:sldId id="323" r:id="rId41"/>
    <p:sldId id="299" r:id="rId42"/>
    <p:sldId id="286" r:id="rId43"/>
    <p:sldId id="325" r:id="rId44"/>
    <p:sldId id="328" r:id="rId45"/>
    <p:sldId id="330" r:id="rId46"/>
    <p:sldId id="277" r:id="rId4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660"/>
  </p:normalViewPr>
  <p:slideViewPr>
    <p:cSldViewPr snapToGrid="0">
      <p:cViewPr varScale="1">
        <p:scale>
          <a:sx n="96" d="100"/>
          <a:sy n="96" d="100"/>
        </p:scale>
        <p:origin x="68"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CF6C5A-2867-4A91-A5C1-0C91602BFD54}" type="datetimeFigureOut">
              <a:rPr lang="es-ES" smtClean="0"/>
              <a:t>10/11/2025</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5B360C-842C-4A46-9F88-E0B151773880}" type="slidenum">
              <a:rPr lang="es-ES" smtClean="0"/>
              <a:t>‹#›</a:t>
            </a:fld>
            <a:endParaRPr lang="es-ES"/>
          </a:p>
        </p:txBody>
      </p:sp>
    </p:spTree>
    <p:extLst>
      <p:ext uri="{BB962C8B-B14F-4D97-AF65-F5344CB8AC3E}">
        <p14:creationId xmlns:p14="http://schemas.microsoft.com/office/powerpoint/2010/main" val="3475815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979E77-6503-4C65-543F-0A16547FD81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0B8AB0D-6499-A9CD-059B-2AF0511CCD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D41DCAB-014B-85A7-E01B-C30ED4CFAF7D}"/>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504D4948-8147-CA79-6FF1-E6667686AF4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0F955E28-BEBD-5F8C-B97F-7EC1BABCEDCD}"/>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808920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21AFC4-7FB9-A4DD-04CF-6924A9A4405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936BB6F-62DD-E624-F603-966167135F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291F76-0DD4-1DA5-6728-50167E93E8EA}"/>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D12CE8B1-C68C-EB8B-FA94-C9F66A39947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8F26AF0-C606-6AE1-B7BA-009AF81A99F5}"/>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4105596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F08EA8-17B7-C431-4CEA-AAC36F1F144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0ACC2ED7-CB77-7092-7A6A-BFE2EFA2AE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EBA284-CD4F-E981-B87B-F0747BE1D60F}"/>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DAE243DC-982C-A747-F503-E9DDD873560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2B60945-6E4C-EFAB-A5E9-7BC277846386}"/>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2569351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F79227-CA1E-31EC-13FD-D8DC8997FA9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7F79376-4D1E-D502-0BC7-E1C4C9BFF71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E3F59BE-2BF5-3D00-1D70-4E7ABBA9A59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683BBEB-ED6E-6CC2-AEC2-CD0178B9C606}"/>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6" name="Marcador de pie de página 5">
            <a:extLst>
              <a:ext uri="{FF2B5EF4-FFF2-40B4-BE49-F238E27FC236}">
                <a16:creationId xmlns:a16="http://schemas.microsoft.com/office/drawing/2014/main" id="{78667438-114D-4E7F-3D1D-C181912E6DC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3EA42F0-3BF9-6EF3-BCB4-5139EEDC1BEA}"/>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963617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3F777-EFB7-3964-67DD-25B4F7A67EA1}"/>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F61272F7-9677-F357-1BED-510A110389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35BA613-AB18-C0D1-4403-75D7028F2286}"/>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0E5DDB6-B253-CC77-9049-99607D9FEA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4240D53-84CB-B19E-9645-B074528E6B8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A231020-24D2-2A10-B4A1-50B9FC314EC8}"/>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8" name="Marcador de pie de página 7">
            <a:extLst>
              <a:ext uri="{FF2B5EF4-FFF2-40B4-BE49-F238E27FC236}">
                <a16:creationId xmlns:a16="http://schemas.microsoft.com/office/drawing/2014/main" id="{B5D7BDA3-1399-9E16-196B-687DAB5FDEF6}"/>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56C1CA6A-7DD5-D117-AA2E-F4A94ED2A919}"/>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3153814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B81D7A-AEF3-372D-2133-BEED7C7396C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C2E349AC-D1F0-3FD2-7B81-E59BC24D99D3}"/>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4" name="Marcador de pie de página 3">
            <a:extLst>
              <a:ext uri="{FF2B5EF4-FFF2-40B4-BE49-F238E27FC236}">
                <a16:creationId xmlns:a16="http://schemas.microsoft.com/office/drawing/2014/main" id="{19C79774-0BBF-7C31-4B41-3038ECACA9CC}"/>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93AEE807-CAB1-4C0E-27AC-FF479B2389AA}"/>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943554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D9D621-9C01-1BA0-74C2-1F591725DD76}"/>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3" name="Marcador de pie de página 2">
            <a:extLst>
              <a:ext uri="{FF2B5EF4-FFF2-40B4-BE49-F238E27FC236}">
                <a16:creationId xmlns:a16="http://schemas.microsoft.com/office/drawing/2014/main" id="{7056BA22-23B7-865F-4A25-1AAC52A778CA}"/>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1D2BD05C-0B6D-64AF-0CB3-90B58AB84463}"/>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662980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25857C-37E4-BA48-2729-8CE10D9295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1FDC988-B519-6C0F-E5BE-5C4C46153A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F35CCA0-2165-C4DD-78BF-4CFAB6537F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CE159E-3769-D4ED-9127-5E63F1FA6850}"/>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6" name="Marcador de pie de página 5">
            <a:extLst>
              <a:ext uri="{FF2B5EF4-FFF2-40B4-BE49-F238E27FC236}">
                <a16:creationId xmlns:a16="http://schemas.microsoft.com/office/drawing/2014/main" id="{940B1CF3-81D2-0A8A-CD62-553A65E7B43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FD8F3E8E-9D80-B3E4-EE02-9ED87CCED0B1}"/>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978956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C724C9-7D96-2B9E-EED9-093C510DDD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9E129DC-6C16-969C-964D-22874790DB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8EE80F-2C55-5514-6590-09E4D3BF24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600CD2C-E833-529F-24A9-3B0EE9B55473}"/>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6" name="Marcador de pie de página 5">
            <a:extLst>
              <a:ext uri="{FF2B5EF4-FFF2-40B4-BE49-F238E27FC236}">
                <a16:creationId xmlns:a16="http://schemas.microsoft.com/office/drawing/2014/main" id="{442A95B2-B758-3DD0-D7E8-98FCF9DAA7A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FD8E477-C9B7-9E90-7ED6-1B46E1331BEE}"/>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2939444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AF812D-12E9-19FF-75F9-A23E2AA0E8B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20A7BAA-9A78-841A-C9EB-FD0093E0B44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5A865F-2AF1-1E72-EC00-D2709404B92F}"/>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49CE57B2-6B58-369C-8F44-B2689068F81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0055E515-050F-AF9E-D1D3-83B35009369B}"/>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1782534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D90D45F-C557-C0B1-D506-54B074830D0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6925063-1227-9AD5-60D8-2331AD2BF3C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8CDF7B-0B53-C683-CF4E-651F3BC50F4C}"/>
              </a:ext>
            </a:extLst>
          </p:cNvPr>
          <p:cNvSpPr>
            <a:spLocks noGrp="1"/>
          </p:cNvSpPr>
          <p:nvPr>
            <p:ph type="dt" sz="half" idx="10"/>
          </p:nvPr>
        </p:nvSpPr>
        <p:spPr/>
        <p:txBody>
          <a:body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8B39C042-EB95-C359-4CCF-D6F2AEE2255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A468D2A-0840-897D-00E8-8722E829E2CC}"/>
              </a:ext>
            </a:extLst>
          </p:cNvPr>
          <p:cNvSpPr>
            <a:spLocks noGrp="1"/>
          </p:cNvSpPr>
          <p:nvPr>
            <p:ph type="sldNum" sz="quarter" idx="12"/>
          </p:nvPr>
        </p:nvSpPr>
        <p:spPr/>
        <p:txBody>
          <a:bodyPr/>
          <a:lstStyle/>
          <a:p>
            <a:fld id="{5F0432F5-2DD4-4666-ACD9-F2EE2F33FFF4}" type="slidenum">
              <a:rPr lang="es-ES" smtClean="0"/>
              <a:t>‹#›</a:t>
            </a:fld>
            <a:endParaRPr lang="es-ES"/>
          </a:p>
        </p:txBody>
      </p:sp>
    </p:spTree>
    <p:extLst>
      <p:ext uri="{BB962C8B-B14F-4D97-AF65-F5344CB8AC3E}">
        <p14:creationId xmlns:p14="http://schemas.microsoft.com/office/powerpoint/2010/main" val="408762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43EC5F2-5061-BB69-2EF1-2412F9A2D8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C571E8A7-0E50-2630-CAA7-1112552778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F40878-5659-EDC6-3492-EC87C0A050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17A5C-C8BE-4D51-AC9F-B9BCEAE15ADA}" type="datetimeFigureOut">
              <a:rPr lang="es-ES" smtClean="0"/>
              <a:t>10/11/2025</a:t>
            </a:fld>
            <a:endParaRPr lang="es-ES"/>
          </a:p>
        </p:txBody>
      </p:sp>
      <p:sp>
        <p:nvSpPr>
          <p:cNvPr id="5" name="Marcador de pie de página 4">
            <a:extLst>
              <a:ext uri="{FF2B5EF4-FFF2-40B4-BE49-F238E27FC236}">
                <a16:creationId xmlns:a16="http://schemas.microsoft.com/office/drawing/2014/main" id="{42904666-35D2-D9EA-B6D5-3E644D8595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7EFCE70B-6664-EADA-F2BC-96100C9E7F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0432F5-2DD4-4666-ACD9-F2EE2F33FFF4}" type="slidenum">
              <a:rPr lang="es-ES" smtClean="0"/>
              <a:t>‹#›</a:t>
            </a:fld>
            <a:endParaRPr lang="es-ES"/>
          </a:p>
        </p:txBody>
      </p:sp>
    </p:spTree>
    <p:extLst>
      <p:ext uri="{BB962C8B-B14F-4D97-AF65-F5344CB8AC3E}">
        <p14:creationId xmlns:p14="http://schemas.microsoft.com/office/powerpoint/2010/main" val="3276837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mdpUd6J4r7g"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wXRJVFng4Ug&amp;list=RDwXRJVFng4Ug&amp;start_radio=1"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leveraginglanguages.com/post/euskera-s-revival-a-community-s-fight-to-keep-a-language-alive"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4.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5.xml.rels><?xml version="1.0" encoding="UTF-8" standalone="yes"?>
<Relationships xmlns="http://schemas.openxmlformats.org/package/2006/relationships"><Relationship Id="rId3" Type="http://schemas.openxmlformats.org/officeDocument/2006/relationships/hyperlink" Target="https://www.menti.com/ale2s3e52yqq"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7C941D-CA65-E3F1-2294-D8133F29B3EC}"/>
              </a:ext>
            </a:extLst>
          </p:cNvPr>
          <p:cNvSpPr>
            <a:spLocks noGrp="1"/>
          </p:cNvSpPr>
          <p:nvPr>
            <p:ph type="ctrTitle"/>
          </p:nvPr>
        </p:nvSpPr>
        <p:spPr/>
        <p:txBody>
          <a:bodyPr/>
          <a:lstStyle/>
          <a:p>
            <a:endParaRPr lang="es-ES"/>
          </a:p>
        </p:txBody>
      </p:sp>
      <p:sp>
        <p:nvSpPr>
          <p:cNvPr id="3" name="Subtítulo 2">
            <a:extLst>
              <a:ext uri="{FF2B5EF4-FFF2-40B4-BE49-F238E27FC236}">
                <a16:creationId xmlns:a16="http://schemas.microsoft.com/office/drawing/2014/main" id="{AFD87BBE-5161-8F63-F84C-8FA0D7815633}"/>
              </a:ext>
            </a:extLst>
          </p:cNvPr>
          <p:cNvSpPr>
            <a:spLocks noGrp="1"/>
          </p:cNvSpPr>
          <p:nvPr>
            <p:ph type="subTitle" idx="1"/>
          </p:nvPr>
        </p:nvSpPr>
        <p:spPr/>
        <p:txBody>
          <a:bodyPr/>
          <a:lstStyle/>
          <a:p>
            <a:endParaRPr lang="es-ES" dirty="0"/>
          </a:p>
        </p:txBody>
      </p:sp>
      <p:pic>
        <p:nvPicPr>
          <p:cNvPr id="9" name="Imagen 8">
            <a:extLst>
              <a:ext uri="{FF2B5EF4-FFF2-40B4-BE49-F238E27FC236}">
                <a16:creationId xmlns:a16="http://schemas.microsoft.com/office/drawing/2014/main" id="{7BFF0E45-5BF6-1529-992B-08626E14F2F8}"/>
              </a:ext>
            </a:extLst>
          </p:cNvPr>
          <p:cNvPicPr>
            <a:picLocks noChangeAspect="1"/>
          </p:cNvPicPr>
          <p:nvPr/>
        </p:nvPicPr>
        <p:blipFill rotWithShape="1">
          <a:blip r:embed="rId2"/>
          <a:srcRect r="1061"/>
          <a:stretch/>
        </p:blipFill>
        <p:spPr>
          <a:xfrm>
            <a:off x="-77710" y="0"/>
            <a:ext cx="12291786" cy="6963396"/>
          </a:xfrm>
          <a:prstGeom prst="rect">
            <a:avLst/>
          </a:prstGeom>
        </p:spPr>
      </p:pic>
      <p:pic>
        <p:nvPicPr>
          <p:cNvPr id="11" name="Imagen 10">
            <a:extLst>
              <a:ext uri="{FF2B5EF4-FFF2-40B4-BE49-F238E27FC236}">
                <a16:creationId xmlns:a16="http://schemas.microsoft.com/office/drawing/2014/main" id="{849DFE18-4C40-7AAD-56D1-714A4DABCD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963" y="5180842"/>
            <a:ext cx="3941609" cy="1007440"/>
          </a:xfrm>
          <a:prstGeom prst="rect">
            <a:avLst/>
          </a:prstGeom>
        </p:spPr>
      </p:pic>
      <p:pic>
        <p:nvPicPr>
          <p:cNvPr id="13" name="Imagen 12">
            <a:extLst>
              <a:ext uri="{FF2B5EF4-FFF2-40B4-BE49-F238E27FC236}">
                <a16:creationId xmlns:a16="http://schemas.microsoft.com/office/drawing/2014/main" id="{CDB6BC5C-8B52-F3CC-E111-1BEBCF6AF3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6147" y="5151914"/>
            <a:ext cx="2334891" cy="1167446"/>
          </a:xfrm>
          <a:prstGeom prst="rect">
            <a:avLst/>
          </a:prstGeom>
        </p:spPr>
      </p:pic>
      <p:pic>
        <p:nvPicPr>
          <p:cNvPr id="15" name="Imagen 14">
            <a:extLst>
              <a:ext uri="{FF2B5EF4-FFF2-40B4-BE49-F238E27FC236}">
                <a16:creationId xmlns:a16="http://schemas.microsoft.com/office/drawing/2014/main" id="{7A374979-799C-11D7-E68C-01E8709C67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36366" y="5539198"/>
            <a:ext cx="2334891" cy="572126"/>
          </a:xfrm>
          <a:prstGeom prst="rect">
            <a:avLst/>
          </a:prstGeom>
        </p:spPr>
      </p:pic>
      <p:pic>
        <p:nvPicPr>
          <p:cNvPr id="17" name="Imagen 16">
            <a:extLst>
              <a:ext uri="{FF2B5EF4-FFF2-40B4-BE49-F238E27FC236}">
                <a16:creationId xmlns:a16="http://schemas.microsoft.com/office/drawing/2014/main" id="{3F24D297-336F-9207-C2A8-4CE6230B7B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5430" y="4056557"/>
            <a:ext cx="4323304" cy="1433692"/>
          </a:xfrm>
          <a:prstGeom prst="rect">
            <a:avLst/>
          </a:prstGeom>
        </p:spPr>
      </p:pic>
      <p:sp>
        <p:nvSpPr>
          <p:cNvPr id="4" name="CuadroTexto 3">
            <a:extLst>
              <a:ext uri="{FF2B5EF4-FFF2-40B4-BE49-F238E27FC236}">
                <a16:creationId xmlns:a16="http://schemas.microsoft.com/office/drawing/2014/main" id="{E3F6D65D-160C-3725-2C81-B3E2E5D28539}"/>
              </a:ext>
            </a:extLst>
          </p:cNvPr>
          <p:cNvSpPr txBox="1"/>
          <p:nvPr/>
        </p:nvSpPr>
        <p:spPr>
          <a:xfrm>
            <a:off x="4454032" y="4296224"/>
            <a:ext cx="3941609" cy="646331"/>
          </a:xfrm>
          <a:prstGeom prst="rect">
            <a:avLst/>
          </a:prstGeom>
          <a:noFill/>
        </p:spPr>
        <p:txBody>
          <a:bodyPr wrap="square" rtlCol="0">
            <a:spAutoFit/>
          </a:bodyPr>
          <a:lstStyle/>
          <a:p>
            <a:pPr algn="ctr"/>
            <a:endParaRPr lang="es-ES" b="1" dirty="0">
              <a:solidFill>
                <a:schemeClr val="tx1">
                  <a:lumMod val="75000"/>
                  <a:lumOff val="25000"/>
                </a:schemeClr>
              </a:solidFill>
              <a:latin typeface="Garamond" panose="02020404030301010803" pitchFamily="18" charset="0"/>
            </a:endParaRPr>
          </a:p>
          <a:p>
            <a:pPr algn="ctr"/>
            <a:r>
              <a:rPr lang="es-ES" b="1" dirty="0">
                <a:solidFill>
                  <a:schemeClr val="tx1">
                    <a:lumMod val="75000"/>
                    <a:lumOff val="25000"/>
                  </a:schemeClr>
                </a:solidFill>
                <a:latin typeface="Garamond" panose="02020404030301010803" pitchFamily="18" charset="0"/>
              </a:rPr>
              <a:t>jaione.diazmazquiaran@monash.edu </a:t>
            </a:r>
          </a:p>
        </p:txBody>
      </p:sp>
    </p:spTree>
    <p:extLst>
      <p:ext uri="{BB962C8B-B14F-4D97-AF65-F5344CB8AC3E}">
        <p14:creationId xmlns:p14="http://schemas.microsoft.com/office/powerpoint/2010/main" val="1944250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57C583A-B483-F64C-EC09-F5F89E7DA11E}"/>
              </a:ext>
            </a:extLst>
          </p:cNvPr>
          <p:cNvSpPr>
            <a:spLocks noGrp="1"/>
          </p:cNvSpPr>
          <p:nvPr>
            <p:ph idx="1"/>
          </p:nvPr>
        </p:nvSpPr>
        <p:spPr>
          <a:xfrm>
            <a:off x="872065" y="1210174"/>
            <a:ext cx="10518424" cy="5398971"/>
          </a:xfrm>
        </p:spPr>
        <p:txBody>
          <a:bodyPr>
            <a:normAutofit lnSpcReduction="10000"/>
          </a:bodyPr>
          <a:lstStyle/>
          <a:p>
            <a:pPr marL="0" indent="0">
              <a:buNone/>
            </a:pPr>
            <a:r>
              <a:rPr lang="en-AU" sz="2200" b="1" dirty="0">
                <a:solidFill>
                  <a:schemeClr val="accent1">
                    <a:lumMod val="75000"/>
                  </a:schemeClr>
                </a:solidFill>
                <a:latin typeface="Garamond" panose="02020404030301010803" pitchFamily="18" charset="0"/>
                <a:cs typeface="Arial" panose="020B0604020202020204" pitchFamily="34" charset="0"/>
              </a:rPr>
              <a:t>1</a:t>
            </a:r>
            <a:r>
              <a:rPr lang="en-AU" sz="2200" b="1" baseline="30000" dirty="0">
                <a:solidFill>
                  <a:schemeClr val="accent1">
                    <a:lumMod val="75000"/>
                  </a:schemeClr>
                </a:solidFill>
                <a:latin typeface="Garamond" panose="02020404030301010803" pitchFamily="18" charset="0"/>
                <a:cs typeface="Arial" panose="020B0604020202020204" pitchFamily="34" charset="0"/>
              </a:rPr>
              <a:t>st</a:t>
            </a:r>
            <a:r>
              <a:rPr lang="en-AU" sz="2200" b="1" dirty="0">
                <a:solidFill>
                  <a:schemeClr val="accent1">
                    <a:lumMod val="75000"/>
                  </a:schemeClr>
                </a:solidFill>
                <a:latin typeface="Garamond" panose="02020404030301010803" pitchFamily="18" charset="0"/>
                <a:cs typeface="Arial" panose="020B0604020202020204" pitchFamily="34" charset="0"/>
              </a:rPr>
              <a:t> block</a:t>
            </a:r>
            <a:r>
              <a:rPr lang="en-AU" sz="2200" dirty="0">
                <a:solidFill>
                  <a:schemeClr val="accent1">
                    <a:lumMod val="75000"/>
                  </a:schemeClr>
                </a:solidFill>
                <a:latin typeface="Garamond" panose="02020404030301010803" pitchFamily="18" charset="0"/>
                <a:cs typeface="Arial" panose="020B0604020202020204" pitchFamily="34" charset="0"/>
              </a:rPr>
              <a:t>:</a:t>
            </a:r>
          </a:p>
          <a:p>
            <a:pPr marL="0" indent="0">
              <a:buNone/>
            </a:pPr>
            <a:r>
              <a:rPr lang="en-AU" sz="2200" dirty="0">
                <a:latin typeface="Garamond" panose="02020404030301010803" pitchFamily="18" charset="0"/>
                <a:cs typeface="Arial" panose="020B0604020202020204" pitchFamily="34" charset="0"/>
              </a:rPr>
              <a:t>-Aims of seminar</a:t>
            </a:r>
          </a:p>
          <a:p>
            <a:pPr marL="0" indent="0">
              <a:buNone/>
            </a:pPr>
            <a:r>
              <a:rPr lang="en-AU" sz="2200" dirty="0">
                <a:latin typeface="Garamond" panose="02020404030301010803" pitchFamily="18" charset="0"/>
                <a:cs typeface="Arial" panose="020B0604020202020204" pitchFamily="34" charset="0"/>
              </a:rPr>
              <a:t>-Introductions with students</a:t>
            </a:r>
          </a:p>
          <a:p>
            <a:pPr marL="0" indent="0">
              <a:buNone/>
            </a:pPr>
            <a:r>
              <a:rPr lang="en-AU" sz="2200" dirty="0">
                <a:latin typeface="Garamond" panose="02020404030301010803" pitchFamily="18" charset="0"/>
                <a:cs typeface="Arial" panose="020B0604020202020204" pitchFamily="34" charset="0"/>
              </a:rPr>
              <a:t>-Background context: The Basque Country and the revitalization of Euskera over the years</a:t>
            </a:r>
          </a:p>
          <a:p>
            <a:pPr marL="0" indent="0">
              <a:buNone/>
            </a:pPr>
            <a:r>
              <a:rPr lang="en-AU" sz="2200" dirty="0">
                <a:latin typeface="Garamond" panose="02020404030301010803" pitchFamily="18" charset="0"/>
                <a:cs typeface="Arial" panose="020B0604020202020204" pitchFamily="34" charset="0"/>
              </a:rPr>
              <a:t>-Current sociolinguistic and educational situation of Navarre</a:t>
            </a:r>
          </a:p>
          <a:p>
            <a:pPr marL="0" indent="0">
              <a:buNone/>
            </a:pPr>
            <a:endParaRPr lang="en-AU" sz="2200" dirty="0">
              <a:latin typeface="Garamond" panose="02020404030301010803" pitchFamily="18" charset="0"/>
              <a:cs typeface="Arial" panose="020B0604020202020204" pitchFamily="34" charset="0"/>
            </a:endParaRPr>
          </a:p>
          <a:p>
            <a:pPr marL="0" indent="0">
              <a:buNone/>
            </a:pPr>
            <a:r>
              <a:rPr lang="en-AU" sz="2200" b="1" dirty="0">
                <a:solidFill>
                  <a:schemeClr val="accent1">
                    <a:lumMod val="75000"/>
                  </a:schemeClr>
                </a:solidFill>
                <a:latin typeface="Garamond" panose="02020404030301010803" pitchFamily="18" charset="0"/>
                <a:cs typeface="Arial" panose="020B0604020202020204" pitchFamily="34" charset="0"/>
              </a:rPr>
              <a:t>2</a:t>
            </a:r>
            <a:r>
              <a:rPr lang="en-AU" sz="2200" b="1" baseline="30000" dirty="0">
                <a:solidFill>
                  <a:schemeClr val="accent1">
                    <a:lumMod val="75000"/>
                  </a:schemeClr>
                </a:solidFill>
                <a:latin typeface="Garamond" panose="02020404030301010803" pitchFamily="18" charset="0"/>
                <a:cs typeface="Arial" panose="020B0604020202020204" pitchFamily="34" charset="0"/>
              </a:rPr>
              <a:t>nd</a:t>
            </a:r>
            <a:r>
              <a:rPr lang="en-AU" sz="2200" b="1" dirty="0">
                <a:solidFill>
                  <a:schemeClr val="accent1">
                    <a:lumMod val="75000"/>
                  </a:schemeClr>
                </a:solidFill>
                <a:latin typeface="Garamond" panose="02020404030301010803" pitchFamily="18" charset="0"/>
                <a:cs typeface="Arial" panose="020B0604020202020204" pitchFamily="34" charset="0"/>
              </a:rPr>
              <a:t> block</a:t>
            </a:r>
            <a:r>
              <a:rPr lang="en-AU" sz="2200" dirty="0">
                <a:solidFill>
                  <a:schemeClr val="accent1">
                    <a:lumMod val="75000"/>
                  </a:schemeClr>
                </a:solidFill>
                <a:latin typeface="Garamond" panose="02020404030301010803" pitchFamily="18" charset="0"/>
                <a:cs typeface="Arial" panose="020B0604020202020204" pitchFamily="34" charset="0"/>
              </a:rPr>
              <a:t>: </a:t>
            </a:r>
          </a:p>
          <a:p>
            <a:pPr marL="0" indent="0">
              <a:buNone/>
            </a:pPr>
            <a:r>
              <a:rPr lang="en-AU" sz="2200" dirty="0">
                <a:latin typeface="Garamond" panose="02020404030301010803" pitchFamily="18" charset="0"/>
                <a:cs typeface="Arial" panose="020B0604020202020204" pitchFamily="34" charset="0"/>
              </a:rPr>
              <a:t>-My research – research gap and summary of key findings </a:t>
            </a:r>
          </a:p>
          <a:p>
            <a:pPr marL="0" indent="0">
              <a:buNone/>
            </a:pPr>
            <a:r>
              <a:rPr lang="en-AU" sz="2200" dirty="0">
                <a:latin typeface="Garamond" panose="02020404030301010803" pitchFamily="18" charset="0"/>
                <a:cs typeface="Arial" panose="020B0604020202020204" pitchFamily="34" charset="0"/>
              </a:rPr>
              <a:t>-Discussion: Similarities/ differences between Basque &amp; Welsh immersion programs</a:t>
            </a:r>
          </a:p>
          <a:p>
            <a:pPr marL="0" indent="0">
              <a:buNone/>
            </a:pPr>
            <a:endParaRPr lang="en-AU" sz="2200" dirty="0">
              <a:latin typeface="Garamond" panose="02020404030301010803" pitchFamily="18" charset="0"/>
              <a:cs typeface="Arial" panose="020B0604020202020204" pitchFamily="34" charset="0"/>
            </a:endParaRPr>
          </a:p>
          <a:p>
            <a:pPr marL="0" indent="0">
              <a:buNone/>
            </a:pPr>
            <a:r>
              <a:rPr lang="en-AU" sz="2200" b="1" dirty="0">
                <a:solidFill>
                  <a:schemeClr val="accent1">
                    <a:lumMod val="75000"/>
                  </a:schemeClr>
                </a:solidFill>
                <a:latin typeface="Garamond" panose="02020404030301010803" pitchFamily="18" charset="0"/>
                <a:cs typeface="Arial" panose="020B0604020202020204" pitchFamily="34" charset="0"/>
              </a:rPr>
              <a:t>3</a:t>
            </a:r>
            <a:r>
              <a:rPr lang="en-AU" sz="2200" b="1" baseline="30000" dirty="0">
                <a:solidFill>
                  <a:schemeClr val="accent1">
                    <a:lumMod val="75000"/>
                  </a:schemeClr>
                </a:solidFill>
                <a:latin typeface="Garamond" panose="02020404030301010803" pitchFamily="18" charset="0"/>
                <a:cs typeface="Arial" panose="020B0604020202020204" pitchFamily="34" charset="0"/>
              </a:rPr>
              <a:t>rd</a:t>
            </a:r>
            <a:r>
              <a:rPr lang="en-AU" sz="2200" b="1" dirty="0">
                <a:solidFill>
                  <a:schemeClr val="accent1">
                    <a:lumMod val="75000"/>
                  </a:schemeClr>
                </a:solidFill>
                <a:latin typeface="Garamond" panose="02020404030301010803" pitchFamily="18" charset="0"/>
                <a:cs typeface="Arial" panose="020B0604020202020204" pitchFamily="34" charset="0"/>
              </a:rPr>
              <a:t> block:</a:t>
            </a:r>
          </a:p>
          <a:p>
            <a:pPr marL="0" indent="0">
              <a:buNone/>
            </a:pPr>
            <a:r>
              <a:rPr lang="en-AU" sz="2200" b="1" dirty="0">
                <a:latin typeface="Garamond" panose="02020404030301010803" pitchFamily="18" charset="0"/>
                <a:cs typeface="Arial" panose="020B0604020202020204" pitchFamily="34" charset="0"/>
              </a:rPr>
              <a:t>-</a:t>
            </a:r>
            <a:r>
              <a:rPr lang="en-AU" sz="2200" dirty="0">
                <a:latin typeface="Garamond" panose="02020404030301010803" pitchFamily="18" charset="0"/>
                <a:cs typeface="Arial" panose="020B0604020202020204" pitchFamily="34" charset="0"/>
              </a:rPr>
              <a:t>Collaborative activity – implications for different stakeholders</a:t>
            </a:r>
          </a:p>
          <a:p>
            <a:pPr marL="0" indent="0">
              <a:buNone/>
            </a:pPr>
            <a:r>
              <a:rPr lang="en-AU" sz="2200" dirty="0">
                <a:latin typeface="Garamond" panose="02020404030301010803" pitchFamily="18" charset="0"/>
                <a:cs typeface="Arial" panose="020B0604020202020204" pitchFamily="34" charset="0"/>
              </a:rPr>
              <a:t>-Comments and questions</a:t>
            </a:r>
          </a:p>
          <a:p>
            <a:pPr marL="0" indent="0">
              <a:buNone/>
            </a:pPr>
            <a:endParaRPr lang="en-AU" sz="2800" dirty="0">
              <a:latin typeface="Garamond" panose="02020404030301010803" pitchFamily="18" charset="0"/>
              <a:cs typeface="Arial" panose="020B0604020202020204" pitchFamily="34" charset="0"/>
            </a:endParaRPr>
          </a:p>
          <a:p>
            <a:pPr marL="0" indent="0">
              <a:buNone/>
            </a:pPr>
            <a:endParaRPr lang="es-ES" dirty="0"/>
          </a:p>
        </p:txBody>
      </p:sp>
      <p:sp>
        <p:nvSpPr>
          <p:cNvPr id="4" name="CuadroTexto 3">
            <a:extLst>
              <a:ext uri="{FF2B5EF4-FFF2-40B4-BE49-F238E27FC236}">
                <a16:creationId xmlns:a16="http://schemas.microsoft.com/office/drawing/2014/main" id="{F3539773-3460-2BB6-D558-1AE3BCBA4187}"/>
              </a:ext>
            </a:extLst>
          </p:cNvPr>
          <p:cNvSpPr txBox="1"/>
          <p:nvPr/>
        </p:nvSpPr>
        <p:spPr>
          <a:xfrm>
            <a:off x="872065" y="457202"/>
            <a:ext cx="4603046" cy="523220"/>
          </a:xfrm>
          <a:prstGeom prst="rect">
            <a:avLst/>
          </a:prstGeom>
          <a:noFill/>
        </p:spPr>
        <p:txBody>
          <a:bodyPr wrap="square" rtlCol="0">
            <a:spAutoFit/>
          </a:bodyPr>
          <a:lstStyle/>
          <a:p>
            <a:r>
              <a:rPr lang="es-ES" sz="2800" b="1" dirty="0">
                <a:latin typeface="Garamond" panose="02020404030301010803" pitchFamily="18" charset="0"/>
              </a:rPr>
              <a:t>SEMINAR STRUCTURE </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Tree>
    <p:extLst>
      <p:ext uri="{BB962C8B-B14F-4D97-AF65-F5344CB8AC3E}">
        <p14:creationId xmlns:p14="http://schemas.microsoft.com/office/powerpoint/2010/main" val="3601195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3" name="Marcador de contenido 2">
            <a:extLst>
              <a:ext uri="{FF2B5EF4-FFF2-40B4-BE49-F238E27FC236}">
                <a16:creationId xmlns:a16="http://schemas.microsoft.com/office/drawing/2014/main" id="{01AAC7D1-6DC1-0414-249E-1F1B93CF341A}"/>
              </a:ext>
            </a:extLst>
          </p:cNvPr>
          <p:cNvSpPr>
            <a:spLocks noGrp="1"/>
          </p:cNvSpPr>
          <p:nvPr>
            <p:ph idx="1"/>
          </p:nvPr>
        </p:nvSpPr>
        <p:spPr>
          <a:xfrm>
            <a:off x="653005" y="1107741"/>
            <a:ext cx="10551289" cy="5588213"/>
          </a:xfrm>
        </p:spPr>
        <p:txBody>
          <a:bodyPr>
            <a:normAutofit/>
          </a:bodyPr>
          <a:lstStyle/>
          <a:p>
            <a:pPr>
              <a:buFont typeface="Wingdings" panose="05000000000000000000" pitchFamily="2" charset="2"/>
              <a:buChar char="§"/>
            </a:pPr>
            <a:r>
              <a:rPr lang="en-US" sz="2000" dirty="0">
                <a:latin typeface="Garamond" panose="02020404030301010803" pitchFamily="18" charset="0"/>
              </a:rPr>
              <a:t>To explore language revitalization, immersion programs, and professional implications for education stakeholders in both Cymru and the Basque Country.</a:t>
            </a:r>
          </a:p>
          <a:p>
            <a:pPr>
              <a:buFont typeface="Wingdings" panose="05000000000000000000" pitchFamily="2" charset="2"/>
              <a:buChar char="§"/>
            </a:pPr>
            <a:r>
              <a:rPr lang="en-US" sz="2000" dirty="0">
                <a:latin typeface="Garamond" panose="02020404030301010803" pitchFamily="18" charset="0"/>
              </a:rPr>
              <a:t>Explore the current educational and immersion context in Navarre.</a:t>
            </a:r>
          </a:p>
          <a:p>
            <a:pPr>
              <a:buFont typeface="Wingdings" panose="05000000000000000000" pitchFamily="2" charset="2"/>
              <a:buChar char="§"/>
            </a:pPr>
            <a:r>
              <a:rPr lang="en-US" sz="2000" dirty="0">
                <a:latin typeface="Garamond" panose="02020404030301010803" pitchFamily="18" charset="0"/>
              </a:rPr>
              <a:t>Examine the dynamics between:</a:t>
            </a:r>
          </a:p>
          <a:p>
            <a:pPr lvl="1">
              <a:buFont typeface="Courier New" panose="02070309020205020404" pitchFamily="49" charset="0"/>
              <a:buChar char="o"/>
            </a:pPr>
            <a:r>
              <a:rPr lang="en-US" sz="1800" dirty="0">
                <a:latin typeface="Garamond" panose="02020404030301010803" pitchFamily="18" charset="0"/>
              </a:rPr>
              <a:t>Students’ language attitudes and practices (local and from migrant backgrounds)</a:t>
            </a:r>
          </a:p>
          <a:p>
            <a:pPr lvl="1">
              <a:buFont typeface="Courier New" panose="02070309020205020404" pitchFamily="49" charset="0"/>
              <a:buChar char="o"/>
            </a:pPr>
            <a:r>
              <a:rPr lang="en-US" sz="1800" dirty="0">
                <a:latin typeface="Garamond" panose="02020404030301010803" pitchFamily="18" charset="0"/>
              </a:rPr>
              <a:t>Parents’ and teachers’ language beliefs and expectations</a:t>
            </a:r>
          </a:p>
          <a:p>
            <a:pPr lvl="1">
              <a:buFont typeface="Courier New" panose="02070309020205020404" pitchFamily="49" charset="0"/>
              <a:buChar char="o"/>
            </a:pPr>
            <a:r>
              <a:rPr lang="en-US" sz="1800" dirty="0">
                <a:latin typeface="Garamond" panose="02020404030301010803" pitchFamily="18" charset="0"/>
              </a:rPr>
              <a:t>Institutional structures and language policies</a:t>
            </a:r>
          </a:p>
          <a:p>
            <a:pPr lvl="1">
              <a:buFont typeface="Courier New" panose="02070309020205020404" pitchFamily="49" charset="0"/>
              <a:buChar char="o"/>
            </a:pPr>
            <a:r>
              <a:rPr lang="en-US" sz="1800" dirty="0">
                <a:latin typeface="Garamond" panose="02020404030301010803" pitchFamily="18" charset="0"/>
              </a:rPr>
              <a:t>Sociolinguistic variables affecting languages in these students’ multilingual repertoires (status, usefulness, proficiency)</a:t>
            </a:r>
          </a:p>
          <a:p>
            <a:pPr>
              <a:buFont typeface="Wingdings" panose="05000000000000000000" pitchFamily="2" charset="2"/>
              <a:buChar char="§"/>
            </a:pPr>
            <a:r>
              <a:rPr lang="en-US" sz="2000" dirty="0">
                <a:latin typeface="Garamond" panose="02020404030301010803" pitchFamily="18" charset="0"/>
              </a:rPr>
              <a:t>Present key findings from my research and identify research gaps.</a:t>
            </a:r>
          </a:p>
          <a:p>
            <a:pPr>
              <a:buFont typeface="Wingdings" panose="05000000000000000000" pitchFamily="2" charset="2"/>
              <a:buChar char="§"/>
            </a:pPr>
            <a:r>
              <a:rPr lang="en-US" sz="2000" dirty="0">
                <a:latin typeface="Garamond" panose="02020404030301010803" pitchFamily="18" charset="0"/>
              </a:rPr>
              <a:t>Discuss similarities and differences between Basque and Welsh immersion programs.</a:t>
            </a:r>
          </a:p>
          <a:p>
            <a:pPr>
              <a:buFont typeface="Wingdings" panose="05000000000000000000" pitchFamily="2" charset="2"/>
              <a:buChar char="§"/>
            </a:pPr>
            <a:r>
              <a:rPr lang="en-US" sz="2000" dirty="0">
                <a:latin typeface="Garamond" panose="02020404030301010803" pitchFamily="18" charset="0"/>
              </a:rPr>
              <a:t>Engage in collaborative activities to explore implications for different stakeholders in multilingual education.</a:t>
            </a:r>
          </a:p>
          <a:p>
            <a:pPr>
              <a:buFont typeface="Wingdings" panose="05000000000000000000" pitchFamily="2" charset="2"/>
              <a:buChar char="§"/>
            </a:pPr>
            <a:r>
              <a:rPr lang="en-US" sz="2000" dirty="0">
                <a:latin typeface="Garamond" panose="02020404030301010803" pitchFamily="18" charset="0"/>
              </a:rPr>
              <a:t>Share comments, questions, and reflections on multilingual education settings with a minority language at the core.</a:t>
            </a:r>
            <a:endParaRPr lang="es-ES" sz="2000" dirty="0">
              <a:latin typeface="Garamond" panose="02020404030301010803" pitchFamily="18" charset="0"/>
            </a:endParaRPr>
          </a:p>
        </p:txBody>
      </p:sp>
      <p:sp>
        <p:nvSpPr>
          <p:cNvPr id="8" name="CuadroTexto 7">
            <a:extLst>
              <a:ext uri="{FF2B5EF4-FFF2-40B4-BE49-F238E27FC236}">
                <a16:creationId xmlns:a16="http://schemas.microsoft.com/office/drawing/2014/main" id="{61ADB182-4E60-FAFD-A5DE-3FA9B8268C42}"/>
              </a:ext>
            </a:extLst>
          </p:cNvPr>
          <p:cNvSpPr txBox="1"/>
          <p:nvPr/>
        </p:nvSpPr>
        <p:spPr>
          <a:xfrm>
            <a:off x="653005" y="358816"/>
            <a:ext cx="6280230" cy="523220"/>
          </a:xfrm>
          <a:prstGeom prst="rect">
            <a:avLst/>
          </a:prstGeom>
          <a:noFill/>
        </p:spPr>
        <p:txBody>
          <a:bodyPr wrap="square" rtlCol="0">
            <a:spAutoFit/>
          </a:bodyPr>
          <a:lstStyle/>
          <a:p>
            <a:r>
              <a:rPr lang="es-ES" sz="2800" b="1" dirty="0">
                <a:latin typeface="Garamond" panose="02020404030301010803" pitchFamily="18" charset="0"/>
              </a:rPr>
              <a:t>AIMS OF THIS SEMINAR</a:t>
            </a:r>
          </a:p>
        </p:txBody>
      </p:sp>
    </p:spTree>
    <p:extLst>
      <p:ext uri="{BB962C8B-B14F-4D97-AF65-F5344CB8AC3E}">
        <p14:creationId xmlns:p14="http://schemas.microsoft.com/office/powerpoint/2010/main" val="2690508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872065" y="400149"/>
            <a:ext cx="73112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INDIVIDUAL </a:t>
            </a:r>
            <a:r>
              <a:rPr lang="es-ES" sz="2800" b="1" dirty="0">
                <a:solidFill>
                  <a:prstClr val="black"/>
                </a:solidFill>
                <a:latin typeface="Garamond" panose="02020404030301010803" pitchFamily="18" charset="0"/>
              </a:rPr>
              <a:t>I</a:t>
            </a: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NTRODUCTIONS</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2" name="Content Placeholder 1">
            <a:extLst>
              <a:ext uri="{FF2B5EF4-FFF2-40B4-BE49-F238E27FC236}">
                <a16:creationId xmlns:a16="http://schemas.microsoft.com/office/drawing/2014/main" id="{7178F3DD-6831-1D37-419F-19101B99B3ED}"/>
              </a:ext>
            </a:extLst>
          </p:cNvPr>
          <p:cNvSpPr>
            <a:spLocks noGrp="1" noChangeArrowheads="1"/>
          </p:cNvSpPr>
          <p:nvPr>
            <p:ph idx="1"/>
          </p:nvPr>
        </p:nvSpPr>
        <p:spPr bwMode="auto">
          <a:xfrm>
            <a:off x="872065" y="1133316"/>
            <a:ext cx="10701758"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a:ln>
                  <a:noFill/>
                </a:ln>
                <a:solidFill>
                  <a:schemeClr val="tx1"/>
                </a:solidFill>
                <a:effectLst/>
                <a:latin typeface="Garamond" panose="02020404030301010803" pitchFamily="18" charset="0"/>
              </a:rPr>
              <a:t>Who are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and </a:t>
            </a: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brought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to</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this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postgraduate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course</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current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professional</a:t>
            </a:r>
            <a:r>
              <a:rPr kumimoji="0" lang="es-ES" altLang="es-ES" sz="1700" i="0" u="none" strike="noStrike" cap="none" normalizeH="0" baseline="0" dirty="0">
                <a:ln>
                  <a:noFill/>
                </a:ln>
                <a:solidFill>
                  <a:schemeClr val="tx1"/>
                </a:solidFill>
                <a:effectLst/>
                <a:latin typeface="Garamond" panose="02020404030301010803" pitchFamily="18" charset="0"/>
              </a:rPr>
              <a:t> role, and </a:t>
            </a:r>
            <a:r>
              <a:rPr kumimoji="0" lang="es-ES" altLang="es-ES" sz="1700" i="0" u="none" strike="noStrike" cap="none" normalizeH="0" baseline="0" dirty="0" err="1">
                <a:ln>
                  <a:noFill/>
                </a:ln>
                <a:solidFill>
                  <a:schemeClr val="tx1"/>
                </a:solidFill>
                <a:effectLst/>
                <a:latin typeface="Garamond" panose="02020404030301010803" pitchFamily="18" charset="0"/>
              </a:rPr>
              <a:t>how</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does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connect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to</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education</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interests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areas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within</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a:t>
            </a:r>
            <a:r>
              <a:rPr kumimoji="0" lang="es-ES" altLang="es-ES" sz="1700" i="0" u="none" strike="noStrike" cap="none" normalizeH="0" baseline="0" dirty="0">
                <a:ln>
                  <a:noFill/>
                </a:ln>
                <a:solidFill>
                  <a:schemeClr val="tx1"/>
                </a:solidFill>
                <a:effectLst/>
                <a:latin typeface="Garamond" panose="02020404030301010803" pitchFamily="18" charset="0"/>
              </a:rPr>
              <a:t>, culture,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education</a:t>
            </a:r>
            <a:r>
              <a:rPr kumimoji="0" lang="es-ES" altLang="es-ES" sz="1700" i="0" u="none" strike="noStrike" cap="none" normalizeH="0" baseline="0" dirty="0">
                <a:ln>
                  <a:noFill/>
                </a:ln>
                <a:solidFill>
                  <a:schemeClr val="tx1"/>
                </a:solidFill>
                <a:effectLst/>
                <a:latin typeface="Garamond" panose="02020404030301010803" pitchFamily="18" charset="0"/>
              </a:rPr>
              <a:t> are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most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passionate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about</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Which</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languages</a:t>
            </a:r>
            <a:r>
              <a:rPr kumimoji="0" lang="es-ES" altLang="es-ES" sz="1700" i="0" u="none" strike="noStrike" cap="none" normalizeH="0" baseline="0" dirty="0">
                <a:ln>
                  <a:noFill/>
                </a:ln>
                <a:solidFill>
                  <a:schemeClr val="tx1"/>
                </a:solidFill>
                <a:effectLst/>
                <a:latin typeface="Garamond" panose="02020404030301010803" pitchFamily="18" charset="0"/>
              </a:rPr>
              <a:t> do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speak</a:t>
            </a:r>
            <a:r>
              <a:rPr kumimoji="0" lang="es-ES" altLang="es-ES" sz="1700" i="0" u="none" strike="noStrike" cap="none" normalizeH="0" baseline="0" dirty="0">
                <a:ln>
                  <a:noFill/>
                </a:ln>
                <a:solidFill>
                  <a:schemeClr val="tx1"/>
                </a:solidFill>
                <a:effectLst/>
                <a:latin typeface="Garamond" panose="02020404030301010803" pitchFamily="18" charset="0"/>
              </a:rPr>
              <a:t>, and </a:t>
            </a: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relationship</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with</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each</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of</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them</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a:ln>
                  <a:noFill/>
                </a:ln>
                <a:solidFill>
                  <a:schemeClr val="tx1"/>
                </a:solidFill>
                <a:effectLst/>
                <a:latin typeface="Garamond" panose="02020404030301010803" pitchFamily="18" charset="0"/>
              </a:rPr>
              <a:t>Do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have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any</a:t>
            </a:r>
            <a:r>
              <a:rPr kumimoji="0" lang="es-ES" altLang="es-ES" sz="1700" i="0" u="none" strike="noStrike" cap="none" normalizeH="0" baseline="0" dirty="0">
                <a:ln>
                  <a:noFill/>
                </a:ln>
                <a:solidFill>
                  <a:schemeClr val="tx1"/>
                </a:solidFill>
                <a:effectLst/>
                <a:latin typeface="Garamond" panose="02020404030301010803" pitchFamily="18" charset="0"/>
              </a:rPr>
              <a:t> cultural </a:t>
            </a:r>
            <a:r>
              <a:rPr kumimoji="0" lang="es-ES" altLang="es-ES" sz="1700" i="0" u="none" strike="noStrike" cap="none" normalizeH="0" baseline="0" dirty="0" err="1">
                <a:ln>
                  <a:noFill/>
                </a:ln>
                <a:solidFill>
                  <a:schemeClr val="tx1"/>
                </a:solidFill>
                <a:effectLst/>
                <a:latin typeface="Garamond" panose="02020404030301010803" pitchFamily="18" charset="0"/>
              </a:rPr>
              <a:t>backgrounds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influences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that</a:t>
            </a:r>
            <a:r>
              <a:rPr kumimoji="0" lang="es-ES" altLang="es-ES" sz="1700" i="0" u="none" strike="noStrike" cap="none" normalizeH="0" baseline="0" dirty="0">
                <a:ln>
                  <a:noFill/>
                </a:ln>
                <a:solidFill>
                  <a:schemeClr val="tx1"/>
                </a:solidFill>
                <a:effectLst/>
                <a:latin typeface="Garamond" panose="02020404030301010803" pitchFamily="18" charset="0"/>
              </a:rPr>
              <a:t> are </a:t>
            </a:r>
            <a:r>
              <a:rPr kumimoji="0" lang="es-ES" altLang="es-ES" sz="1700" i="0" u="none" strike="noStrike" cap="none" normalizeH="0" baseline="0" dirty="0" err="1">
                <a:ln>
                  <a:noFill/>
                </a:ln>
                <a:solidFill>
                  <a:schemeClr val="tx1"/>
                </a:solidFill>
                <a:effectLst/>
                <a:latin typeface="Garamond" panose="02020404030301010803" pitchFamily="18" charset="0"/>
              </a:rPr>
              <a:t>important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to</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How</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have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they</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shaped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who</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are?</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a:ln>
                  <a:noFill/>
                </a:ln>
                <a:solidFill>
                  <a:schemeClr val="tx1"/>
                </a:solidFill>
                <a:effectLst/>
                <a:latin typeface="Garamond" panose="02020404030301010803" pitchFamily="18" charset="0"/>
              </a:rPr>
              <a:t>Can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share a memorable </a:t>
            </a:r>
            <a:r>
              <a:rPr kumimoji="0" lang="es-ES" altLang="es-ES" sz="1700" i="0" u="none" strike="noStrike" cap="none" normalizeH="0" baseline="0" dirty="0" err="1">
                <a:ln>
                  <a:noFill/>
                </a:ln>
                <a:solidFill>
                  <a:schemeClr val="tx1"/>
                </a:solidFill>
                <a:effectLst/>
                <a:latin typeface="Garamond" panose="02020404030301010803" pitchFamily="18" charset="0"/>
              </a:rPr>
              <a:t>moment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experience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from</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learning</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professional</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journey</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challenges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have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faced</a:t>
            </a:r>
            <a:r>
              <a:rPr kumimoji="0" lang="es-ES" altLang="es-ES" sz="1700" i="0" u="none" strike="noStrike" cap="none" normalizeH="0" baseline="0" dirty="0">
                <a:ln>
                  <a:noFill/>
                </a:ln>
                <a:solidFill>
                  <a:schemeClr val="tx1"/>
                </a:solidFill>
                <a:effectLst/>
                <a:latin typeface="Garamond" panose="02020404030301010803" pitchFamily="18" charset="0"/>
              </a:rPr>
              <a:t> in </a:t>
            </a:r>
            <a:r>
              <a:rPr kumimoji="0" lang="es-ES" altLang="es-ES" sz="1700" i="0" u="none" strike="noStrike" cap="none" normalizeH="0" baseline="0" dirty="0" err="1">
                <a:ln>
                  <a:noFill/>
                </a:ln>
                <a:solidFill>
                  <a:schemeClr val="tx1"/>
                </a:solidFill>
                <a:effectLst/>
                <a:latin typeface="Garamond" panose="02020404030301010803" pitchFamily="18" charset="0"/>
              </a:rPr>
              <a:t>learning</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promoting</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languages</a:t>
            </a:r>
            <a:r>
              <a:rPr kumimoji="0" lang="es-ES" altLang="es-ES" sz="1700" i="0" u="none" strike="noStrike" cap="none" normalizeH="0" baseline="0" dirty="0">
                <a:ln>
                  <a:noFill/>
                </a:ln>
                <a:solidFill>
                  <a:schemeClr val="tx1"/>
                </a:solidFill>
                <a:effectLst/>
                <a:latin typeface="Garamond" panose="02020404030301010803" pitchFamily="18" charset="0"/>
              </a:rPr>
              <a:t>, and </a:t>
            </a:r>
            <a:r>
              <a:rPr kumimoji="0" lang="es-ES" altLang="es-ES" sz="1700" i="0" u="none" strike="noStrike" cap="none" normalizeH="0" baseline="0" dirty="0" err="1">
                <a:ln>
                  <a:noFill/>
                </a:ln>
                <a:solidFill>
                  <a:schemeClr val="tx1"/>
                </a:solidFill>
                <a:effectLst/>
                <a:latin typeface="Garamond" panose="02020404030301010803" pitchFamily="18" charset="0"/>
              </a:rPr>
              <a:t>how</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have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addressed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them</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How</a:t>
            </a:r>
            <a:r>
              <a:rPr kumimoji="0" lang="es-ES" altLang="es-ES" sz="1700" i="0" u="none" strike="noStrike" cap="none" normalizeH="0" baseline="0" dirty="0">
                <a:ln>
                  <a:noFill/>
                </a:ln>
                <a:solidFill>
                  <a:schemeClr val="tx1"/>
                </a:solidFill>
                <a:effectLst/>
                <a:latin typeface="Garamond" panose="02020404030301010803" pitchFamily="18" charset="0"/>
              </a:rPr>
              <a:t> do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connect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collaborate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with</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others</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who</a:t>
            </a:r>
            <a:r>
              <a:rPr kumimoji="0" lang="es-ES" altLang="es-ES" sz="1700" i="0" u="none" strike="noStrike" cap="none" normalizeH="0" baseline="0" dirty="0">
                <a:ln>
                  <a:noFill/>
                </a:ln>
                <a:solidFill>
                  <a:schemeClr val="tx1"/>
                </a:solidFill>
                <a:effectLst/>
                <a:latin typeface="Garamond" panose="02020404030301010803" pitchFamily="18" charset="0"/>
              </a:rPr>
              <a:t> share </a:t>
            </a:r>
            <a:r>
              <a:rPr kumimoji="0" lang="es-ES" altLang="es-ES" sz="1700" i="0" u="none" strike="noStrike" cap="none" normalizeH="0" baseline="0" dirty="0" err="1">
                <a:ln>
                  <a:noFill/>
                </a:ln>
                <a:solidFill>
                  <a:schemeClr val="tx1"/>
                </a:solidFill>
                <a:effectLst/>
                <a:latin typeface="Garamond" panose="02020404030301010803" pitchFamily="18" charset="0"/>
              </a:rPr>
              <a:t>your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passion</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for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for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example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Cymraeg</a:t>
            </a:r>
            <a:r>
              <a:rPr kumimoji="0" lang="es-ES" altLang="es-ES" sz="1700" i="0" u="none" strike="noStrike" cap="none" normalizeH="0" baseline="0" dirty="0">
                <a:ln>
                  <a:noFill/>
                </a:ln>
                <a:solidFill>
                  <a:schemeClr val="tx1"/>
                </a:solidFill>
                <a:effectLst/>
                <a:latin typeface="Garamond" panose="02020404030301010803" pitchFamily="18" charset="0"/>
              </a:rPr>
              <a:t>)?</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lang="en-US" sz="1700" dirty="0">
                <a:latin typeface="Garamond" panose="02020404030301010803" pitchFamily="18" charset="0"/>
              </a:rPr>
              <a:t>In your opinion, what makes language promotion successful in your context (school, college, university, etc.)?</a:t>
            </a: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endParaRPr kumimoji="0" lang="es-ES" altLang="es-ES" sz="1700" i="0" u="none" strike="noStrike" cap="none" normalizeH="0" baseline="0" dirty="0">
              <a:ln>
                <a:noFill/>
              </a:ln>
              <a:solidFill>
                <a:schemeClr val="tx1"/>
              </a:solidFill>
              <a:effectLst/>
              <a:latin typeface="Garamond" panose="02020404030301010803" pitchFamily="18"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s-ES" altLang="es-ES" sz="1700" i="0" u="none" strike="noStrike" cap="none" normalizeH="0" baseline="0" dirty="0" err="1">
                <a:ln>
                  <a:noFill/>
                </a:ln>
                <a:solidFill>
                  <a:schemeClr val="tx1"/>
                </a:solidFill>
                <a:effectLst/>
                <a:latin typeface="Garamond" panose="02020404030301010803" pitchFamily="18" charset="0"/>
              </a:rPr>
              <a:t>Looking</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ahead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what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kind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of</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impact</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would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you</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like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to</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make</a:t>
            </a:r>
            <a:r>
              <a:rPr kumimoji="0" lang="es-ES" altLang="es-ES" sz="1700" i="0" u="none" strike="noStrike" cap="none" normalizeH="0" baseline="0" dirty="0">
                <a:ln>
                  <a:noFill/>
                </a:ln>
                <a:solidFill>
                  <a:schemeClr val="tx1"/>
                </a:solidFill>
                <a:effectLst/>
                <a:latin typeface="Garamond" panose="02020404030301010803" pitchFamily="18" charset="0"/>
              </a:rPr>
              <a:t> — </a:t>
            </a:r>
            <a:r>
              <a:rPr kumimoji="0" lang="es-ES" altLang="es-ES" sz="1700" i="0" u="none" strike="noStrike" cap="none" normalizeH="0" baseline="0" dirty="0" err="1">
                <a:ln>
                  <a:noFill/>
                </a:ln>
                <a:solidFill>
                  <a:schemeClr val="tx1"/>
                </a:solidFill>
                <a:effectLst/>
                <a:latin typeface="Garamond" panose="02020404030301010803" pitchFamily="18" charset="0"/>
              </a:rPr>
              <a:t>personally</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professionally</a:t>
            </a:r>
            <a:r>
              <a:rPr kumimoji="0" lang="es-ES" altLang="es-ES" sz="1700" i="0" u="none" strike="noStrike" cap="none" normalizeH="0" baseline="0" dirty="0">
                <a:ln>
                  <a:noFill/>
                </a:ln>
                <a:solidFill>
                  <a:schemeClr val="tx1"/>
                </a:solidFill>
                <a:effectLst/>
                <a:latin typeface="Garamond" panose="02020404030301010803" pitchFamily="18" charset="0"/>
              </a:rPr>
              <a:t> — in </a:t>
            </a:r>
            <a:r>
              <a:rPr kumimoji="0" lang="es-ES" altLang="es-ES" sz="1700" i="0" u="none" strike="noStrike" cap="none" normalizeH="0" baseline="0" dirty="0" err="1">
                <a:ln>
                  <a:noFill/>
                </a:ln>
                <a:solidFill>
                  <a:schemeClr val="tx1"/>
                </a:solidFill>
                <a:effectLst/>
                <a:latin typeface="Garamond" panose="02020404030301010803" pitchFamily="18" charset="0"/>
              </a:rPr>
              <a:t>the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field</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of</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language</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or</a:t>
            </a:r>
            <a:r>
              <a:rPr kumimoji="0" lang="es-ES" altLang="es-ES" sz="1700" i="0" u="none" strike="noStrike" cap="none" normalizeH="0" baseline="0" dirty="0">
                <a:ln>
                  <a:noFill/>
                </a:ln>
                <a:solidFill>
                  <a:schemeClr val="tx1"/>
                </a:solidFill>
                <a:effectLst/>
                <a:latin typeface="Garamond" panose="02020404030301010803" pitchFamily="18" charset="0"/>
              </a:rPr>
              <a:t> </a:t>
            </a:r>
            <a:r>
              <a:rPr kumimoji="0" lang="es-ES" altLang="es-ES" sz="1700" i="0" u="none" strike="noStrike" cap="none" normalizeH="0" baseline="0" dirty="0" err="1">
                <a:ln>
                  <a:noFill/>
                </a:ln>
                <a:solidFill>
                  <a:schemeClr val="tx1"/>
                </a:solidFill>
                <a:effectLst/>
                <a:latin typeface="Garamond" panose="02020404030301010803" pitchFamily="18" charset="0"/>
              </a:rPr>
              <a:t>education</a:t>
            </a:r>
            <a:r>
              <a:rPr kumimoji="0" lang="es-ES" altLang="es-ES" sz="1700" i="0" u="none" strike="noStrike" cap="none" normalizeH="0" baseline="0" dirty="0">
                <a:ln>
                  <a:noFill/>
                </a:ln>
                <a:solidFill>
                  <a:schemeClr val="tx1"/>
                </a:solidFill>
                <a:effectLst/>
                <a:latin typeface="Garamond" panose="02020404030301010803" pitchFamily="18" charset="0"/>
              </a:rPr>
              <a:t>?</a:t>
            </a:r>
          </a:p>
        </p:txBody>
      </p:sp>
      <p:pic>
        <p:nvPicPr>
          <p:cNvPr id="1027" name="Picture 3" descr="Introduction Icon Style 20788026 Vector Art at Vecteezy">
            <a:extLst>
              <a:ext uri="{FF2B5EF4-FFF2-40B4-BE49-F238E27FC236}">
                <a16:creationId xmlns:a16="http://schemas.microsoft.com/office/drawing/2014/main" id="{0887A8C2-9271-5513-6364-4C3D92D9EF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9183" y="316178"/>
            <a:ext cx="1304640" cy="1214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49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657578" y="398789"/>
            <a:ext cx="995397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CURRENT CONTEXT I</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3" name="Marcador de contenido 2">
            <a:extLst>
              <a:ext uri="{FF2B5EF4-FFF2-40B4-BE49-F238E27FC236}">
                <a16:creationId xmlns:a16="http://schemas.microsoft.com/office/drawing/2014/main" id="{B4EA847E-63AE-64F6-0133-20154679C598}"/>
              </a:ext>
            </a:extLst>
          </p:cNvPr>
          <p:cNvSpPr>
            <a:spLocks noGrp="1"/>
          </p:cNvSpPr>
          <p:nvPr>
            <p:ph idx="1"/>
          </p:nvPr>
        </p:nvSpPr>
        <p:spPr>
          <a:xfrm>
            <a:off x="642584" y="1273969"/>
            <a:ext cx="6014156" cy="5185242"/>
          </a:xfrm>
        </p:spPr>
        <p:txBody>
          <a:bodyPr>
            <a:normAutofit/>
          </a:bodyPr>
          <a:lstStyle/>
          <a:p>
            <a:pPr>
              <a:buFont typeface="Wingdings" panose="05000000000000000000" pitchFamily="2" charset="2"/>
              <a:buChar char="§"/>
            </a:pPr>
            <a:r>
              <a:rPr lang="en-US" sz="1800" dirty="0">
                <a:latin typeface="Garamond" panose="02020404030301010803" pitchFamily="18" charset="0"/>
              </a:rPr>
              <a:t>The Basque Country: </a:t>
            </a:r>
            <a:r>
              <a:rPr lang="en-US" sz="1800" dirty="0" err="1">
                <a:latin typeface="Garamond" panose="02020404030301010803" pitchFamily="18" charset="0"/>
              </a:rPr>
              <a:t>Iparralde</a:t>
            </a:r>
            <a:r>
              <a:rPr lang="en-US" sz="1800" dirty="0">
                <a:latin typeface="Garamond" panose="02020404030301010803" pitchFamily="18" charset="0"/>
              </a:rPr>
              <a:t>, Basque Autonomous Community (BAC) and </a:t>
            </a:r>
            <a:r>
              <a:rPr lang="en-US" sz="1800" dirty="0" err="1">
                <a:latin typeface="Garamond" panose="02020404030301010803" pitchFamily="18" charset="0"/>
              </a:rPr>
              <a:t>Foral</a:t>
            </a:r>
            <a:r>
              <a:rPr lang="en-US" sz="1800" dirty="0">
                <a:latin typeface="Garamond" panose="02020404030301010803" pitchFamily="18" charset="0"/>
              </a:rPr>
              <a:t> Community of Navarre.</a:t>
            </a:r>
          </a:p>
          <a:p>
            <a:pPr>
              <a:buFont typeface="Wingdings" panose="05000000000000000000" pitchFamily="2" charset="2"/>
              <a:buChar char="§"/>
            </a:pPr>
            <a:endParaRPr lang="en-US" sz="1800" dirty="0">
              <a:latin typeface="Garamond" panose="02020404030301010803" pitchFamily="18" charset="0"/>
            </a:endParaRPr>
          </a:p>
          <a:p>
            <a:pPr>
              <a:buFont typeface="Wingdings" panose="05000000000000000000" pitchFamily="2" charset="2"/>
              <a:buChar char="§"/>
            </a:pPr>
            <a:r>
              <a:rPr lang="en-US" sz="1800" dirty="0">
                <a:latin typeface="Garamond" panose="02020404030301010803" pitchFamily="18" charset="0"/>
              </a:rPr>
              <a:t>The lands where Basque language is spoken. </a:t>
            </a:r>
          </a:p>
          <a:p>
            <a:pPr>
              <a:buFont typeface="Wingdings" panose="05000000000000000000" pitchFamily="2" charset="2"/>
              <a:buChar char="§"/>
            </a:pPr>
            <a:endParaRPr lang="en-US" sz="1800" dirty="0">
              <a:latin typeface="Garamond" panose="02020404030301010803" pitchFamily="18" charset="0"/>
            </a:endParaRPr>
          </a:p>
          <a:p>
            <a:pPr>
              <a:buFont typeface="Wingdings" panose="05000000000000000000" pitchFamily="2" charset="2"/>
              <a:buChar char="§"/>
            </a:pPr>
            <a:r>
              <a:rPr lang="en-US" sz="1800" dirty="0">
                <a:latin typeface="Garamond" panose="02020404030301010803" pitchFamily="18" charset="0"/>
              </a:rPr>
              <a:t>Three different administrations: one in the French state and two in the Spanish state</a:t>
            </a:r>
          </a:p>
          <a:p>
            <a:pPr>
              <a:buFont typeface="Wingdings" panose="05000000000000000000" pitchFamily="2" charset="2"/>
              <a:buChar char="§"/>
            </a:pPr>
            <a:endParaRPr lang="en-US" sz="1800" dirty="0">
              <a:latin typeface="Garamond" panose="02020404030301010803" pitchFamily="18" charset="0"/>
            </a:endParaRPr>
          </a:p>
          <a:p>
            <a:pPr>
              <a:buFont typeface="Wingdings" panose="05000000000000000000" pitchFamily="2" charset="2"/>
              <a:buChar char="§"/>
            </a:pPr>
            <a:r>
              <a:rPr lang="en-US" sz="1800" dirty="0">
                <a:latin typeface="Garamond" panose="02020404030301010803" pitchFamily="18" charset="0"/>
              </a:rPr>
              <a:t>Four linguistic models: </a:t>
            </a:r>
          </a:p>
          <a:p>
            <a:pPr lvl="1">
              <a:buFont typeface="Wingdings" panose="05000000000000000000" pitchFamily="2" charset="2"/>
              <a:buChar char="§"/>
            </a:pPr>
            <a:r>
              <a:rPr lang="en-US" sz="1600" dirty="0">
                <a:latin typeface="Garamond" panose="02020404030301010803" pitchFamily="18" charset="0"/>
              </a:rPr>
              <a:t>The A model: immersion in Spanish and Basque as a subject. </a:t>
            </a:r>
          </a:p>
          <a:p>
            <a:pPr lvl="1">
              <a:buFont typeface="Wingdings" panose="05000000000000000000" pitchFamily="2" charset="2"/>
              <a:buChar char="§"/>
            </a:pPr>
            <a:r>
              <a:rPr lang="en-US" sz="1600" dirty="0">
                <a:latin typeface="Garamond" panose="02020404030301010803" pitchFamily="18" charset="0"/>
              </a:rPr>
              <a:t>The B model: immersion in Spanish and Basque. </a:t>
            </a:r>
          </a:p>
          <a:p>
            <a:pPr lvl="1">
              <a:buFont typeface="Wingdings" panose="05000000000000000000" pitchFamily="2" charset="2"/>
              <a:buChar char="§"/>
            </a:pPr>
            <a:r>
              <a:rPr lang="en-US" sz="1600" dirty="0">
                <a:latin typeface="Garamond" panose="02020404030301010803" pitchFamily="18" charset="0"/>
              </a:rPr>
              <a:t>The D model: immersion in Basque and Spanish as a subject. </a:t>
            </a:r>
          </a:p>
          <a:p>
            <a:pPr lvl="1">
              <a:buFont typeface="Wingdings" panose="05000000000000000000" pitchFamily="2" charset="2"/>
              <a:buChar char="§"/>
            </a:pPr>
            <a:r>
              <a:rPr lang="en-US" sz="1600" dirty="0">
                <a:latin typeface="Garamond" panose="02020404030301010803" pitchFamily="18" charset="0"/>
              </a:rPr>
              <a:t>The G model: immersion in Spanish and no Basque.</a:t>
            </a:r>
          </a:p>
          <a:p>
            <a:endParaRPr lang="es-ES" sz="2500" dirty="0">
              <a:latin typeface="Garamond" panose="02020404030301010803" pitchFamily="18" charset="0"/>
            </a:endParaRPr>
          </a:p>
        </p:txBody>
      </p:sp>
      <p:pic>
        <p:nvPicPr>
          <p:cNvPr id="7" name="Imagen 6">
            <a:extLst>
              <a:ext uri="{FF2B5EF4-FFF2-40B4-BE49-F238E27FC236}">
                <a16:creationId xmlns:a16="http://schemas.microsoft.com/office/drawing/2014/main" id="{AA660409-1F18-0CD7-2E58-BBA9481B8588}"/>
              </a:ext>
            </a:extLst>
          </p:cNvPr>
          <p:cNvPicPr>
            <a:picLocks noChangeAspect="1"/>
          </p:cNvPicPr>
          <p:nvPr/>
        </p:nvPicPr>
        <p:blipFill rotWithShape="1">
          <a:blip r:embed="rId3"/>
          <a:srcRect l="1100" r="920" b="1404"/>
          <a:stretch/>
        </p:blipFill>
        <p:spPr>
          <a:xfrm>
            <a:off x="6942664" y="1361546"/>
            <a:ext cx="4797701" cy="4134908"/>
          </a:xfrm>
          <a:prstGeom prst="rect">
            <a:avLst/>
          </a:prstGeom>
        </p:spPr>
      </p:pic>
    </p:spTree>
    <p:extLst>
      <p:ext uri="{BB962C8B-B14F-4D97-AF65-F5344CB8AC3E}">
        <p14:creationId xmlns:p14="http://schemas.microsoft.com/office/powerpoint/2010/main" val="402992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702734" y="229456"/>
            <a:ext cx="995397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CURRENT CONTEXT II</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graphicFrame>
        <p:nvGraphicFramePr>
          <p:cNvPr id="11" name="Tabla 11">
            <a:extLst>
              <a:ext uri="{FF2B5EF4-FFF2-40B4-BE49-F238E27FC236}">
                <a16:creationId xmlns:a16="http://schemas.microsoft.com/office/drawing/2014/main" id="{31B9E0CB-E962-0A5E-A1DB-59659B218D42}"/>
              </a:ext>
            </a:extLst>
          </p:cNvPr>
          <p:cNvGraphicFramePr>
            <a:graphicFrameLocks noGrp="1"/>
          </p:cNvGraphicFramePr>
          <p:nvPr>
            <p:ph idx="1"/>
            <p:extLst>
              <p:ext uri="{D42A27DB-BD31-4B8C-83A1-F6EECF244321}">
                <p14:modId xmlns:p14="http://schemas.microsoft.com/office/powerpoint/2010/main" val="966897677"/>
              </p:ext>
            </p:extLst>
          </p:nvPr>
        </p:nvGraphicFramePr>
        <p:xfrm>
          <a:off x="747889" y="801784"/>
          <a:ext cx="10857089" cy="5852160"/>
        </p:xfrm>
        <a:graphic>
          <a:graphicData uri="http://schemas.openxmlformats.org/drawingml/2006/table">
            <a:tbl>
              <a:tblPr firstRow="1" bandRow="1">
                <a:tableStyleId>{5C22544A-7EE6-4342-B048-85BDC9FD1C3A}</a:tableStyleId>
              </a:tblPr>
              <a:tblGrid>
                <a:gridCol w="3583698">
                  <a:extLst>
                    <a:ext uri="{9D8B030D-6E8A-4147-A177-3AD203B41FA5}">
                      <a16:colId xmlns:a16="http://schemas.microsoft.com/office/drawing/2014/main" val="192387491"/>
                    </a:ext>
                  </a:extLst>
                </a:gridCol>
                <a:gridCol w="3654361">
                  <a:extLst>
                    <a:ext uri="{9D8B030D-6E8A-4147-A177-3AD203B41FA5}">
                      <a16:colId xmlns:a16="http://schemas.microsoft.com/office/drawing/2014/main" val="2129686856"/>
                    </a:ext>
                  </a:extLst>
                </a:gridCol>
                <a:gridCol w="3619030">
                  <a:extLst>
                    <a:ext uri="{9D8B030D-6E8A-4147-A177-3AD203B41FA5}">
                      <a16:colId xmlns:a16="http://schemas.microsoft.com/office/drawing/2014/main" val="748774903"/>
                    </a:ext>
                  </a:extLst>
                </a:gridCol>
              </a:tblGrid>
              <a:tr h="370840">
                <a:tc>
                  <a:txBody>
                    <a:bodyPr/>
                    <a:lstStyle/>
                    <a:p>
                      <a:pPr algn="ctr"/>
                      <a:r>
                        <a:rPr lang="es-ES" sz="2000" dirty="0">
                          <a:latin typeface="Garamond" panose="02020404030301010803" pitchFamily="18" charset="0"/>
                        </a:rPr>
                        <a:t>BAC</a:t>
                      </a:r>
                    </a:p>
                  </a:txBody>
                  <a:tcPr/>
                </a:tc>
                <a:tc>
                  <a:txBody>
                    <a:bodyPr/>
                    <a:lstStyle/>
                    <a:p>
                      <a:pPr algn="ctr"/>
                      <a:r>
                        <a:rPr lang="es-ES" sz="2000" dirty="0">
                          <a:latin typeface="Garamond" panose="02020404030301010803" pitchFamily="18" charset="0"/>
                        </a:rPr>
                        <a:t>NAVARRE</a:t>
                      </a:r>
                    </a:p>
                  </a:txBody>
                  <a:tcPr/>
                </a:tc>
                <a:tc>
                  <a:txBody>
                    <a:bodyPr/>
                    <a:lstStyle/>
                    <a:p>
                      <a:pPr algn="ctr"/>
                      <a:r>
                        <a:rPr lang="es-ES" sz="2000" dirty="0">
                          <a:latin typeface="Garamond" panose="02020404030301010803" pitchFamily="18" charset="0"/>
                        </a:rPr>
                        <a:t>IPARRALDE</a:t>
                      </a:r>
                    </a:p>
                  </a:txBody>
                  <a:tcPr/>
                </a:tc>
                <a:extLst>
                  <a:ext uri="{0D108BD9-81ED-4DB2-BD59-A6C34878D82A}">
                    <a16:rowId xmlns:a16="http://schemas.microsoft.com/office/drawing/2014/main" val="3851137327"/>
                  </a:ext>
                </a:extLst>
              </a:tr>
              <a:tr h="370840">
                <a:tc>
                  <a:txBody>
                    <a:bodyPr/>
                    <a:lstStyle/>
                    <a:p>
                      <a:r>
                        <a:rPr lang="en-US" dirty="0">
                          <a:latin typeface="Garamond" panose="02020404030301010803" pitchFamily="18" charset="0"/>
                        </a:rPr>
                        <a:t>-Spanish and Basque are official languages</a:t>
                      </a:r>
                    </a:p>
                    <a:p>
                      <a:endParaRPr lang="en-US" dirty="0">
                        <a:latin typeface="Garamond" panose="02020404030301010803" pitchFamily="18" charset="0"/>
                      </a:endParaRPr>
                    </a:p>
                    <a:p>
                      <a:r>
                        <a:rPr lang="en-US" dirty="0">
                          <a:latin typeface="Garamond" panose="02020404030301010803" pitchFamily="18" charset="0"/>
                        </a:rPr>
                        <a:t>-Considerable promotion of Basque since 1983/138 decree was issued</a:t>
                      </a:r>
                    </a:p>
                    <a:p>
                      <a:endParaRPr lang="en-US" dirty="0">
                        <a:latin typeface="Garamond" panose="02020404030301010803" pitchFamily="18" charset="0"/>
                      </a:endParaRPr>
                    </a:p>
                    <a:p>
                      <a:r>
                        <a:rPr lang="es-ES" dirty="0">
                          <a:latin typeface="Garamond" panose="02020404030301010803" pitchFamily="18" charset="0"/>
                        </a:rPr>
                        <a:t>-</a:t>
                      </a:r>
                      <a:r>
                        <a:rPr lang="es-ES" dirty="0" err="1">
                          <a:latin typeface="Garamond" panose="02020404030301010803" pitchFamily="18" charset="0"/>
                        </a:rPr>
                        <a:t>Enrollment</a:t>
                      </a:r>
                      <a:r>
                        <a:rPr lang="es-ES" dirty="0">
                          <a:latin typeface="Garamond" panose="02020404030301010803" pitchFamily="18" charset="0"/>
                        </a:rPr>
                        <a:t> </a:t>
                      </a:r>
                      <a:r>
                        <a:rPr lang="es-ES" dirty="0" err="1">
                          <a:latin typeface="Garamond" panose="02020404030301010803" pitchFamily="18" charset="0"/>
                        </a:rPr>
                        <a:t>rates</a:t>
                      </a:r>
                      <a:r>
                        <a:rPr lang="es-ES" dirty="0">
                          <a:latin typeface="Garamond" panose="02020404030301010803" pitchFamily="18" charset="0"/>
                        </a:rPr>
                        <a:t> </a:t>
                      </a:r>
                      <a:r>
                        <a:rPr lang="es-ES" dirty="0" err="1">
                          <a:latin typeface="Garamond" panose="02020404030301010803" pitchFamily="18" charset="0"/>
                        </a:rPr>
                        <a:t>to</a:t>
                      </a:r>
                      <a:r>
                        <a:rPr lang="es-ES" dirty="0">
                          <a:latin typeface="Garamond" panose="02020404030301010803" pitchFamily="18" charset="0"/>
                        </a:rPr>
                        <a:t> </a:t>
                      </a:r>
                      <a:r>
                        <a:rPr lang="es-ES" dirty="0" err="1">
                          <a:latin typeface="Garamond" panose="02020404030301010803" pitchFamily="18" charset="0"/>
                        </a:rPr>
                        <a:t>linguistic</a:t>
                      </a:r>
                      <a:r>
                        <a:rPr lang="es-ES" dirty="0">
                          <a:latin typeface="Garamond" panose="02020404030301010803" pitchFamily="18" charset="0"/>
                        </a:rPr>
                        <a:t> </a:t>
                      </a:r>
                      <a:r>
                        <a:rPr lang="es-ES" dirty="0" err="1">
                          <a:latin typeface="Garamond" panose="02020404030301010803" pitchFamily="18" charset="0"/>
                        </a:rPr>
                        <a:t>models</a:t>
                      </a:r>
                      <a:r>
                        <a:rPr lang="es-ES" dirty="0">
                          <a:latin typeface="Garamond" panose="02020404030301010803" pitchFamily="18" charset="0"/>
                        </a:rPr>
                        <a:t> (2023/2024): </a:t>
                      </a:r>
                    </a:p>
                    <a:p>
                      <a:r>
                        <a:rPr lang="es-ES" sz="1500" dirty="0">
                          <a:latin typeface="Garamond" panose="02020404030301010803" pitchFamily="18" charset="0"/>
                        </a:rPr>
                        <a:t>• D </a:t>
                      </a:r>
                      <a:r>
                        <a:rPr lang="es-ES" sz="1500" dirty="0" err="1">
                          <a:latin typeface="Garamond" panose="02020404030301010803" pitchFamily="18" charset="0"/>
                        </a:rPr>
                        <a:t>model</a:t>
                      </a:r>
                      <a:r>
                        <a:rPr lang="es-ES" sz="1500" dirty="0">
                          <a:latin typeface="Garamond" panose="02020404030301010803" pitchFamily="18" charset="0"/>
                        </a:rPr>
                        <a:t>: 78% </a:t>
                      </a:r>
                    </a:p>
                    <a:p>
                      <a:r>
                        <a:rPr lang="es-ES" sz="1500" dirty="0">
                          <a:latin typeface="Garamond" panose="02020404030301010803" pitchFamily="18" charset="0"/>
                        </a:rPr>
                        <a:t>• B </a:t>
                      </a:r>
                      <a:r>
                        <a:rPr lang="es-ES" sz="1500" dirty="0" err="1">
                          <a:latin typeface="Garamond" panose="02020404030301010803" pitchFamily="18" charset="0"/>
                        </a:rPr>
                        <a:t>model</a:t>
                      </a:r>
                      <a:r>
                        <a:rPr lang="es-ES" sz="1500" dirty="0">
                          <a:latin typeface="Garamond" panose="02020404030301010803" pitchFamily="18" charset="0"/>
                        </a:rPr>
                        <a:t>: 18% </a:t>
                      </a:r>
                    </a:p>
                    <a:p>
                      <a:r>
                        <a:rPr lang="es-ES" sz="1500" dirty="0">
                          <a:latin typeface="Garamond" panose="02020404030301010803" pitchFamily="18" charset="0"/>
                        </a:rPr>
                        <a:t>• A </a:t>
                      </a:r>
                      <a:r>
                        <a:rPr lang="es-ES" sz="1500" dirty="0" err="1">
                          <a:latin typeface="Garamond" panose="02020404030301010803" pitchFamily="18" charset="0"/>
                        </a:rPr>
                        <a:t>model</a:t>
                      </a:r>
                      <a:r>
                        <a:rPr lang="es-ES" sz="1500" dirty="0">
                          <a:latin typeface="Garamond" panose="02020404030301010803" pitchFamily="18" charset="0"/>
                        </a:rPr>
                        <a:t>: 3% </a:t>
                      </a:r>
                    </a:p>
                    <a:p>
                      <a:r>
                        <a:rPr lang="es-ES" sz="1500" dirty="0">
                          <a:latin typeface="Garamond" panose="02020404030301010803" pitchFamily="18" charset="0"/>
                        </a:rPr>
                        <a:t>• X </a:t>
                      </a:r>
                      <a:r>
                        <a:rPr lang="es-ES" sz="1500" dirty="0" err="1">
                          <a:latin typeface="Garamond" panose="02020404030301010803" pitchFamily="18" charset="0"/>
                        </a:rPr>
                        <a:t>model</a:t>
                      </a:r>
                      <a:r>
                        <a:rPr lang="es-ES" sz="1500" dirty="0">
                          <a:latin typeface="Garamond" panose="02020404030301010803" pitchFamily="18" charset="0"/>
                        </a:rPr>
                        <a:t>: 1%</a:t>
                      </a:r>
                    </a:p>
                  </a:txBody>
                  <a:tcPr/>
                </a:tc>
                <a:tc>
                  <a:txBody>
                    <a:bodyPr/>
                    <a:lstStyle/>
                    <a:p>
                      <a:r>
                        <a:rPr lang="en-US" dirty="0">
                          <a:latin typeface="Garamond" panose="02020404030301010803" pitchFamily="18" charset="0"/>
                        </a:rPr>
                        <a:t>-1986/18 </a:t>
                      </a:r>
                      <a:r>
                        <a:rPr lang="en-US" dirty="0" err="1">
                          <a:latin typeface="Garamond" panose="02020404030301010803" pitchFamily="18" charset="0"/>
                        </a:rPr>
                        <a:t>Foral</a:t>
                      </a:r>
                      <a:r>
                        <a:rPr lang="en-US" dirty="0">
                          <a:latin typeface="Garamond" panose="02020404030301010803" pitchFamily="18" charset="0"/>
                        </a:rPr>
                        <a:t> Law: Basque has official status only in the Basque speaking zone</a:t>
                      </a:r>
                    </a:p>
                    <a:p>
                      <a:endParaRPr lang="en-US" dirty="0">
                        <a:latin typeface="Garamond" panose="02020404030301010803" pitchFamily="18" charset="0"/>
                      </a:endParaRPr>
                    </a:p>
                    <a:p>
                      <a:r>
                        <a:rPr lang="en-US" dirty="0">
                          <a:latin typeface="Garamond" panose="02020404030301010803" pitchFamily="18" charset="0"/>
                        </a:rPr>
                        <a:t>-The promotion of Basque has been limited -%25 of the population knows Basque (active + passive)</a:t>
                      </a:r>
                    </a:p>
                    <a:p>
                      <a:endParaRPr lang="en-US" dirty="0">
                        <a:latin typeface="Garamond" panose="02020404030301010803" pitchFamily="18" charset="0"/>
                      </a:endParaRPr>
                    </a:p>
                    <a:p>
                      <a:r>
                        <a:rPr lang="en-US" dirty="0">
                          <a:latin typeface="Garamond" panose="02020404030301010803" pitchFamily="18" charset="0"/>
                        </a:rPr>
                        <a:t>-1988/159 </a:t>
                      </a:r>
                      <a:r>
                        <a:rPr lang="en-US" dirty="0" err="1">
                          <a:latin typeface="Garamond" panose="02020404030301010803" pitchFamily="18" charset="0"/>
                        </a:rPr>
                        <a:t>Foral</a:t>
                      </a:r>
                      <a:r>
                        <a:rPr lang="en-US" dirty="0">
                          <a:latin typeface="Garamond" panose="02020404030301010803" pitchFamily="18" charset="0"/>
                        </a:rPr>
                        <a:t> Decree: teaching of Basque is limited to the linguistic zoning:</a:t>
                      </a:r>
                    </a:p>
                    <a:p>
                      <a:r>
                        <a:rPr lang="en-US" sz="1600" dirty="0">
                          <a:latin typeface="Garamond" panose="02020404030301010803" pitchFamily="18" charset="0"/>
                        </a:rPr>
                        <a:t>• Basque-speaking zone (green): A, B and D models. </a:t>
                      </a:r>
                    </a:p>
                    <a:p>
                      <a:r>
                        <a:rPr lang="en-US" sz="1600" dirty="0">
                          <a:latin typeface="Garamond" panose="02020404030301010803" pitchFamily="18" charset="0"/>
                        </a:rPr>
                        <a:t>• Mixed zone (yellow): A, B, D and G models.</a:t>
                      </a:r>
                    </a:p>
                    <a:p>
                      <a:r>
                        <a:rPr lang="en-US" sz="1600" dirty="0">
                          <a:latin typeface="Garamond" panose="02020404030301010803" pitchFamily="18" charset="0"/>
                        </a:rPr>
                        <a:t> • Non-Basque speaking zone (red): A and G models.</a:t>
                      </a:r>
                      <a:endParaRPr lang="es-ES" sz="1600" dirty="0">
                        <a:latin typeface="Garamond" panose="02020404030301010803" pitchFamily="18" charset="0"/>
                      </a:endParaRPr>
                    </a:p>
                  </a:txBody>
                  <a:tcPr/>
                </a:tc>
                <a:tc>
                  <a:txBody>
                    <a:bodyPr/>
                    <a:lstStyle/>
                    <a:p>
                      <a:r>
                        <a:rPr lang="en-US" dirty="0">
                          <a:latin typeface="Garamond" panose="02020404030301010803" pitchFamily="18" charset="0"/>
                        </a:rPr>
                        <a:t>-French only policy in the whole state </a:t>
                      </a:r>
                    </a:p>
                    <a:p>
                      <a:endParaRPr lang="en-US" dirty="0">
                        <a:latin typeface="Garamond" panose="02020404030301010803" pitchFamily="18" charset="0"/>
                      </a:endParaRPr>
                    </a:p>
                    <a:p>
                      <a:r>
                        <a:rPr lang="en-US" dirty="0">
                          <a:latin typeface="Garamond" panose="02020404030301010803" pitchFamily="18" charset="0"/>
                        </a:rPr>
                        <a:t>-Basque is not mandatory in the curriculum</a:t>
                      </a:r>
                    </a:p>
                    <a:p>
                      <a:endParaRPr lang="en-US" dirty="0">
                        <a:latin typeface="Garamond" panose="02020404030301010803" pitchFamily="18" charset="0"/>
                      </a:endParaRPr>
                    </a:p>
                    <a:p>
                      <a:r>
                        <a:rPr lang="en-US" dirty="0">
                          <a:latin typeface="Garamond" panose="02020404030301010803" pitchFamily="18" charset="0"/>
                        </a:rPr>
                        <a:t>- 20% of the population in </a:t>
                      </a:r>
                      <a:r>
                        <a:rPr lang="en-US" dirty="0" err="1">
                          <a:latin typeface="Garamond" panose="02020404030301010803" pitchFamily="18" charset="0"/>
                        </a:rPr>
                        <a:t>Iparralde</a:t>
                      </a:r>
                      <a:r>
                        <a:rPr lang="en-US" dirty="0">
                          <a:latin typeface="Garamond" panose="02020404030301010803" pitchFamily="18" charset="0"/>
                        </a:rPr>
                        <a:t> has some knowledge of Basque (</a:t>
                      </a:r>
                      <a:r>
                        <a:rPr lang="en-US" dirty="0" err="1">
                          <a:latin typeface="Garamond" panose="02020404030301010803" pitchFamily="18" charset="0"/>
                        </a:rPr>
                        <a:t>Soziolinguistika</a:t>
                      </a:r>
                      <a:r>
                        <a:rPr lang="en-US" dirty="0">
                          <a:latin typeface="Garamond" panose="02020404030301010803" pitchFamily="18" charset="0"/>
                        </a:rPr>
                        <a:t> </a:t>
                      </a:r>
                      <a:r>
                        <a:rPr lang="en-US" dirty="0" err="1">
                          <a:latin typeface="Garamond" panose="02020404030301010803" pitchFamily="18" charset="0"/>
                        </a:rPr>
                        <a:t>Klusterra</a:t>
                      </a:r>
                      <a:r>
                        <a:rPr lang="en-US" dirty="0">
                          <a:latin typeface="Garamond" panose="02020404030301010803" pitchFamily="18" charset="0"/>
                        </a:rPr>
                        <a:t>, 2023)</a:t>
                      </a:r>
                    </a:p>
                    <a:p>
                      <a:endParaRPr lang="en-US" dirty="0">
                        <a:latin typeface="Garamond" panose="02020404030301010803" pitchFamily="18" charset="0"/>
                      </a:endParaRPr>
                    </a:p>
                    <a:p>
                      <a:r>
                        <a:rPr lang="en-US" dirty="0">
                          <a:latin typeface="Garamond" panose="02020404030301010803" pitchFamily="18" charset="0"/>
                        </a:rPr>
                        <a:t>-1/3 of students received Basque language classes (“bilingual”, fully or partial immersion):</a:t>
                      </a:r>
                    </a:p>
                    <a:p>
                      <a:r>
                        <a:rPr lang="en-US" sz="1600" dirty="0">
                          <a:latin typeface="Garamond" panose="02020404030301010803" pitchFamily="18" charset="0"/>
                        </a:rPr>
                        <a:t>• 48% in pre-school. </a:t>
                      </a:r>
                    </a:p>
                    <a:p>
                      <a:r>
                        <a:rPr lang="en-US" sz="1600" dirty="0">
                          <a:latin typeface="Garamond" panose="02020404030301010803" pitchFamily="18" charset="0"/>
                        </a:rPr>
                        <a:t>• %40 in primary school. </a:t>
                      </a:r>
                    </a:p>
                    <a:p>
                      <a:r>
                        <a:rPr lang="en-US" sz="1600" dirty="0">
                          <a:latin typeface="Garamond" panose="02020404030301010803" pitchFamily="18" charset="0"/>
                        </a:rPr>
                        <a:t>• 23% in secondary. </a:t>
                      </a:r>
                    </a:p>
                    <a:p>
                      <a:r>
                        <a:rPr lang="en-US" sz="1600" dirty="0">
                          <a:latin typeface="Garamond" panose="02020404030301010803" pitchFamily="18" charset="0"/>
                        </a:rPr>
                        <a:t>• %5 vocational training. </a:t>
                      </a:r>
                    </a:p>
                    <a:p>
                      <a:endParaRPr lang="en-US" dirty="0">
                        <a:latin typeface="Garamond" panose="02020404030301010803" pitchFamily="18" charset="0"/>
                      </a:endParaRPr>
                    </a:p>
                    <a:p>
                      <a:r>
                        <a:rPr lang="en-US" dirty="0">
                          <a:latin typeface="Garamond" panose="02020404030301010803" pitchFamily="18" charset="0"/>
                        </a:rPr>
                        <a:t>-Steady increase in the overall; decrease in the number of French-Basque bilinguals (Mercator, 2023). </a:t>
                      </a:r>
                      <a:endParaRPr lang="es-ES" dirty="0">
                        <a:latin typeface="Garamond" panose="02020404030301010803" pitchFamily="18" charset="0"/>
                      </a:endParaRPr>
                    </a:p>
                  </a:txBody>
                  <a:tcPr/>
                </a:tc>
                <a:extLst>
                  <a:ext uri="{0D108BD9-81ED-4DB2-BD59-A6C34878D82A}">
                    <a16:rowId xmlns:a16="http://schemas.microsoft.com/office/drawing/2014/main" val="2153191632"/>
                  </a:ext>
                </a:extLst>
              </a:tr>
            </a:tbl>
          </a:graphicData>
        </a:graphic>
      </p:graphicFrame>
    </p:spTree>
    <p:extLst>
      <p:ext uri="{BB962C8B-B14F-4D97-AF65-F5344CB8AC3E}">
        <p14:creationId xmlns:p14="http://schemas.microsoft.com/office/powerpoint/2010/main" val="1130798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657578" y="398789"/>
            <a:ext cx="995397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CURRENT CONTEXT III</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graphicFrame>
        <p:nvGraphicFramePr>
          <p:cNvPr id="9" name="Marcador de contenido 8">
            <a:extLst>
              <a:ext uri="{FF2B5EF4-FFF2-40B4-BE49-F238E27FC236}">
                <a16:creationId xmlns:a16="http://schemas.microsoft.com/office/drawing/2014/main" id="{B50CCCD5-FDD8-907A-0F0F-1F0309DDD795}"/>
              </a:ext>
            </a:extLst>
          </p:cNvPr>
          <p:cNvGraphicFramePr>
            <a:graphicFrameLocks noGrp="1"/>
          </p:cNvGraphicFramePr>
          <p:nvPr>
            <p:ph idx="1"/>
            <p:extLst>
              <p:ext uri="{D42A27DB-BD31-4B8C-83A1-F6EECF244321}">
                <p14:modId xmlns:p14="http://schemas.microsoft.com/office/powerpoint/2010/main" val="3107687648"/>
              </p:ext>
            </p:extLst>
          </p:nvPr>
        </p:nvGraphicFramePr>
        <p:xfrm>
          <a:off x="886178" y="922009"/>
          <a:ext cx="10419644" cy="5159978"/>
        </p:xfrm>
        <a:graphic>
          <a:graphicData uri="http://schemas.openxmlformats.org/drawingml/2006/table">
            <a:tbl>
              <a:tblPr/>
              <a:tblGrid>
                <a:gridCol w="2604911">
                  <a:extLst>
                    <a:ext uri="{9D8B030D-6E8A-4147-A177-3AD203B41FA5}">
                      <a16:colId xmlns:a16="http://schemas.microsoft.com/office/drawing/2014/main" val="1184678071"/>
                    </a:ext>
                  </a:extLst>
                </a:gridCol>
                <a:gridCol w="2604911">
                  <a:extLst>
                    <a:ext uri="{9D8B030D-6E8A-4147-A177-3AD203B41FA5}">
                      <a16:colId xmlns:a16="http://schemas.microsoft.com/office/drawing/2014/main" val="2395078046"/>
                    </a:ext>
                  </a:extLst>
                </a:gridCol>
                <a:gridCol w="2604911">
                  <a:extLst>
                    <a:ext uri="{9D8B030D-6E8A-4147-A177-3AD203B41FA5}">
                      <a16:colId xmlns:a16="http://schemas.microsoft.com/office/drawing/2014/main" val="1987994147"/>
                    </a:ext>
                  </a:extLst>
                </a:gridCol>
                <a:gridCol w="2604911">
                  <a:extLst>
                    <a:ext uri="{9D8B030D-6E8A-4147-A177-3AD203B41FA5}">
                      <a16:colId xmlns:a16="http://schemas.microsoft.com/office/drawing/2014/main" val="1893162620"/>
                    </a:ext>
                  </a:extLst>
                </a:gridCol>
              </a:tblGrid>
              <a:tr h="598681">
                <a:tc>
                  <a:txBody>
                    <a:bodyPr/>
                    <a:lstStyle/>
                    <a:p>
                      <a:r>
                        <a:rPr lang="es-ES" sz="1700" b="1" dirty="0" err="1">
                          <a:latin typeface="Garamond" panose="02020404030301010803" pitchFamily="18" charset="0"/>
                        </a:rPr>
                        <a:t>Aspect</a:t>
                      </a:r>
                      <a:endParaRPr lang="es-ES" sz="1700" b="1"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sz="1700" b="1" dirty="0">
                          <a:latin typeface="Garamond" panose="02020404030301010803" pitchFamily="18" charset="0"/>
                        </a:rPr>
                        <a:t>BAC</a:t>
                      </a:r>
                      <a:endParaRPr lang="es-ES" sz="17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s-ES" sz="1700" b="1" dirty="0">
                          <a:latin typeface="Garamond" panose="02020404030301010803" pitchFamily="18" charset="0"/>
                        </a:rPr>
                        <a:t>Navarre</a:t>
                      </a:r>
                      <a:endParaRPr lang="es-ES" sz="17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1700" b="1" dirty="0" err="1">
                          <a:latin typeface="Garamond" panose="02020404030301010803" pitchFamily="18" charset="0"/>
                        </a:rPr>
                        <a:t>Iparralde</a:t>
                      </a:r>
                      <a:r>
                        <a:rPr lang="en-US" sz="1700" b="1" dirty="0">
                          <a:latin typeface="Garamond" panose="02020404030301010803" pitchFamily="18" charset="0"/>
                        </a:rPr>
                        <a:t> </a:t>
                      </a:r>
                      <a:endParaRPr lang="en-US" sz="17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284545842"/>
                  </a:ext>
                </a:extLst>
              </a:tr>
              <a:tr h="598681">
                <a:tc>
                  <a:txBody>
                    <a:bodyPr/>
                    <a:lstStyle/>
                    <a:p>
                      <a:r>
                        <a:rPr lang="es-ES" sz="1600" b="1" dirty="0" err="1">
                          <a:latin typeface="Garamond" panose="02020404030301010803" pitchFamily="18" charset="0"/>
                        </a:rPr>
                        <a:t>Official</a:t>
                      </a:r>
                      <a:r>
                        <a:rPr lang="es-ES" sz="1600" b="1" dirty="0">
                          <a:latin typeface="Garamond" panose="02020404030301010803" pitchFamily="18" charset="0"/>
                        </a:rPr>
                        <a:t> status </a:t>
                      </a:r>
                      <a:r>
                        <a:rPr lang="es-ES" sz="1600" b="1" dirty="0" err="1">
                          <a:latin typeface="Garamond" panose="02020404030301010803" pitchFamily="18" charset="0"/>
                        </a:rPr>
                        <a:t>of</a:t>
                      </a:r>
                      <a:r>
                        <a:rPr lang="es-ES" sz="1600" b="1" dirty="0">
                          <a:latin typeface="Garamond" panose="02020404030301010803" pitchFamily="18" charset="0"/>
                        </a:rPr>
                        <a:t> </a:t>
                      </a:r>
                      <a:r>
                        <a:rPr lang="es-ES" sz="1600" b="1" dirty="0" err="1">
                          <a:latin typeface="Garamond" panose="02020404030301010803" pitchFamily="18" charset="0"/>
                        </a:rPr>
                        <a:t>Basque</a:t>
                      </a:r>
                      <a:endParaRPr lang="es-ES" sz="16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a:latin typeface="Garamond" panose="02020404030301010803" pitchFamily="18" charset="0"/>
                        </a:rPr>
                        <a:t>Co-official with Spanish throughout the entire territory</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a:latin typeface="Garamond" panose="02020404030301010803" pitchFamily="18" charset="0"/>
                        </a:rPr>
                        <a:t>Co-official only in the Basque-speaking zone</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dirty="0">
                          <a:latin typeface="Garamond" panose="02020404030301010803" pitchFamily="18" charset="0"/>
                        </a:rPr>
                        <a:t>Not official (French is the only official language)</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42358827"/>
                  </a:ext>
                </a:extLst>
              </a:tr>
              <a:tr h="598681">
                <a:tc>
                  <a:txBody>
                    <a:bodyPr/>
                    <a:lstStyle/>
                    <a:p>
                      <a:r>
                        <a:rPr lang="es-ES" sz="1600" b="1">
                          <a:latin typeface="Garamond" panose="02020404030301010803" pitchFamily="18" charset="0"/>
                        </a:rPr>
                        <a:t>Administrative use</a:t>
                      </a:r>
                      <a:endParaRPr lang="es-ES" sz="160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600" dirty="0" err="1">
                          <a:latin typeface="Garamond" panose="02020404030301010803" pitchFamily="18" charset="0"/>
                        </a:rPr>
                        <a:t>Fully</a:t>
                      </a:r>
                      <a:r>
                        <a:rPr lang="es-ES" sz="1600" dirty="0">
                          <a:latin typeface="Garamond" panose="02020404030301010803" pitchFamily="18" charset="0"/>
                        </a:rPr>
                        <a:t> </a:t>
                      </a:r>
                      <a:r>
                        <a:rPr lang="es-ES" sz="1600" dirty="0" err="1">
                          <a:latin typeface="Garamond" panose="02020404030301010803" pitchFamily="18" charset="0"/>
                        </a:rPr>
                        <a:t>bilingual</a:t>
                      </a:r>
                      <a:r>
                        <a:rPr lang="es-ES" sz="1600" dirty="0">
                          <a:latin typeface="Garamond" panose="02020404030301010803" pitchFamily="18" charset="0"/>
                        </a:rPr>
                        <a:t> </a:t>
                      </a:r>
                      <a:r>
                        <a:rPr lang="es-ES" sz="1600" dirty="0" err="1">
                          <a:latin typeface="Garamond" panose="02020404030301010803" pitchFamily="18" charset="0"/>
                        </a:rPr>
                        <a:t>administration</a:t>
                      </a:r>
                      <a:endParaRPr lang="es-ES" sz="16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dirty="0">
                          <a:latin typeface="Garamond" panose="02020404030301010803" pitchFamily="18" charset="0"/>
                        </a:rPr>
                        <a:t>Bilingual only in certain areas (mainly north)</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a:latin typeface="Garamond" panose="02020404030301010803" pitchFamily="18" charset="0"/>
                        </a:rPr>
                        <a:t>Very limited; French required for all official matters</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032388499"/>
                  </a:ext>
                </a:extLst>
              </a:tr>
              <a:tr h="598681">
                <a:tc>
                  <a:txBody>
                    <a:bodyPr/>
                    <a:lstStyle/>
                    <a:p>
                      <a:r>
                        <a:rPr lang="es-ES" sz="1600" b="1">
                          <a:latin typeface="Garamond" panose="02020404030301010803" pitchFamily="18" charset="0"/>
                        </a:rPr>
                        <a:t>Public employment</a:t>
                      </a:r>
                      <a:endParaRPr lang="es-ES" sz="160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a:latin typeface="Garamond" panose="02020404030301010803" pitchFamily="18" charset="0"/>
                        </a:rPr>
                        <a:t>Basque required or valued in most public positions</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a:latin typeface="Garamond" panose="02020404030301010803" pitchFamily="18" charset="0"/>
                        </a:rPr>
                        <a:t>Required/valued only in some zones</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a:latin typeface="Garamond" panose="02020404030301010803" pitchFamily="18" charset="0"/>
                        </a:rPr>
                        <a:t>Not recognized in civil service; no official value</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394937859"/>
                  </a:ext>
                </a:extLst>
              </a:tr>
              <a:tr h="778285">
                <a:tc>
                  <a:txBody>
                    <a:bodyPr/>
                    <a:lstStyle/>
                    <a:p>
                      <a:r>
                        <a:rPr lang="es-ES" sz="1600" b="1">
                          <a:latin typeface="Garamond" panose="02020404030301010803" pitchFamily="18" charset="0"/>
                        </a:rPr>
                        <a:t>Education</a:t>
                      </a:r>
                      <a:endParaRPr lang="es-ES" sz="160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a:latin typeface="Garamond" panose="02020404030301010803" pitchFamily="18" charset="0"/>
                        </a:rPr>
                        <a:t>Widespread bilingual and Basque-medium models (A, B, D)</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dirty="0">
                          <a:latin typeface="Garamond" panose="02020404030301010803" pitchFamily="18" charset="0"/>
                        </a:rPr>
                        <a:t>Available depending on zone (mostly north)</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a:latin typeface="Garamond" panose="02020404030301010803" pitchFamily="18" charset="0"/>
                        </a:rPr>
                        <a:t>Voluntary Basque-medium schools (</a:t>
                      </a:r>
                      <a:r>
                        <a:rPr lang="en-US" sz="1600" i="1">
                          <a:latin typeface="Garamond" panose="02020404030301010803" pitchFamily="18" charset="0"/>
                        </a:rPr>
                        <a:t>ikastolak</a:t>
                      </a:r>
                      <a:r>
                        <a:rPr lang="en-US" sz="1600">
                          <a:latin typeface="Garamond" panose="02020404030301010803" pitchFamily="18" charset="0"/>
                        </a:rPr>
                        <a:t>, Seaska); no state requirement</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52357814"/>
                  </a:ext>
                </a:extLst>
              </a:tr>
              <a:tr h="598681">
                <a:tc>
                  <a:txBody>
                    <a:bodyPr/>
                    <a:lstStyle/>
                    <a:p>
                      <a:r>
                        <a:rPr lang="es-ES" sz="1600" b="1">
                          <a:latin typeface="Garamond" panose="02020404030301010803" pitchFamily="18" charset="0"/>
                        </a:rPr>
                        <a:t>Social use</a:t>
                      </a:r>
                      <a:endParaRPr lang="es-ES" sz="160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600" dirty="0">
                          <a:latin typeface="Garamond" panose="02020404030301010803" pitchFamily="18" charset="0"/>
                        </a:rPr>
                        <a:t>High, </a:t>
                      </a:r>
                      <a:r>
                        <a:rPr lang="es-ES" sz="1600" dirty="0" err="1">
                          <a:latin typeface="Garamond" panose="02020404030301010803" pitchFamily="18" charset="0"/>
                        </a:rPr>
                        <a:t>especially</a:t>
                      </a:r>
                      <a:r>
                        <a:rPr lang="es-ES" sz="1600" dirty="0">
                          <a:latin typeface="Garamond" panose="02020404030301010803" pitchFamily="18" charset="0"/>
                        </a:rPr>
                        <a:t> in Gipuzkoa</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a:latin typeface="Garamond" panose="02020404030301010803" pitchFamily="18" charset="0"/>
                        </a:rPr>
                        <a:t>Variable: high in north, low in south</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dirty="0">
                          <a:latin typeface="Garamond" panose="02020404030301010803" pitchFamily="18" charset="0"/>
                        </a:rPr>
                        <a:t>Moderate overall; higher in inland areas, cultural revival ongoing</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95565477"/>
                  </a:ext>
                </a:extLst>
              </a:tr>
              <a:tr h="598681">
                <a:tc>
                  <a:txBody>
                    <a:bodyPr/>
                    <a:lstStyle/>
                    <a:p>
                      <a:r>
                        <a:rPr lang="es-ES" sz="1600" b="1" dirty="0" err="1">
                          <a:latin typeface="Garamond" panose="02020404030301010803" pitchFamily="18" charset="0"/>
                        </a:rPr>
                        <a:t>Government</a:t>
                      </a:r>
                      <a:r>
                        <a:rPr lang="es-ES" sz="1600" b="1" dirty="0">
                          <a:latin typeface="Garamond" panose="02020404030301010803" pitchFamily="18" charset="0"/>
                        </a:rPr>
                        <a:t> </a:t>
                      </a:r>
                      <a:r>
                        <a:rPr lang="es-ES" sz="1600" b="1" dirty="0" err="1">
                          <a:latin typeface="Garamond" panose="02020404030301010803" pitchFamily="18" charset="0"/>
                        </a:rPr>
                        <a:t>policy</a:t>
                      </a:r>
                      <a:endParaRPr lang="es-ES" sz="16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600" dirty="0">
                          <a:latin typeface="Garamond" panose="02020404030301010803" pitchFamily="18" charset="0"/>
                        </a:rPr>
                        <a:t>Active </a:t>
                      </a:r>
                      <a:r>
                        <a:rPr lang="es-ES" sz="1600" dirty="0" err="1">
                          <a:latin typeface="Garamond" panose="02020404030301010803" pitchFamily="18" charset="0"/>
                        </a:rPr>
                        <a:t>promotion</a:t>
                      </a:r>
                      <a:r>
                        <a:rPr lang="es-ES" sz="1600" dirty="0">
                          <a:latin typeface="Garamond" panose="02020404030301010803" pitchFamily="18" charset="0"/>
                        </a:rPr>
                        <a:t> and </a:t>
                      </a:r>
                      <a:r>
                        <a:rPr lang="es-ES" sz="1600" dirty="0" err="1">
                          <a:latin typeface="Garamond" panose="02020404030301010803" pitchFamily="18" charset="0"/>
                        </a:rPr>
                        <a:t>normalization</a:t>
                      </a:r>
                      <a:endParaRPr lang="es-ES" sz="16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a:latin typeface="Garamond" panose="02020404030301010803" pitchFamily="18" charset="0"/>
                        </a:rPr>
                        <a:t>Mixed approach depending on political leadership and zone</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dirty="0">
                          <a:latin typeface="Garamond" panose="02020404030301010803" pitchFamily="18" charset="0"/>
                        </a:rPr>
                        <a:t>No official policy; local support and cultural promotion only</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952973518"/>
                  </a:ext>
                </a:extLst>
              </a:tr>
              <a:tr h="598681">
                <a:tc>
                  <a:txBody>
                    <a:bodyPr/>
                    <a:lstStyle/>
                    <a:p>
                      <a:r>
                        <a:rPr lang="es-ES" sz="1600" b="1" dirty="0">
                          <a:latin typeface="Garamond" panose="02020404030301010803" pitchFamily="18" charset="0"/>
                        </a:rPr>
                        <a:t>Legal </a:t>
                      </a:r>
                      <a:r>
                        <a:rPr lang="es-ES" sz="1600" b="1" dirty="0" err="1">
                          <a:latin typeface="Garamond" panose="02020404030301010803" pitchFamily="18" charset="0"/>
                        </a:rPr>
                        <a:t>framework</a:t>
                      </a:r>
                      <a:endParaRPr lang="es-ES" sz="1600" dirty="0">
                        <a:latin typeface="Garamond" panose="02020404030301010803" pitchFamily="18" charset="0"/>
                      </a:endParaRP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a:latin typeface="Garamond" panose="02020404030301010803" pitchFamily="18" charset="0"/>
                        </a:rPr>
                        <a:t>Statute of </a:t>
                      </a:r>
                      <a:r>
                        <a:rPr lang="en-US" sz="1600" dirty="0" err="1">
                          <a:latin typeface="Garamond" panose="02020404030301010803" pitchFamily="18" charset="0"/>
                        </a:rPr>
                        <a:t>Gernika</a:t>
                      </a:r>
                      <a:r>
                        <a:rPr lang="en-US" sz="1600" dirty="0">
                          <a:latin typeface="Garamond" panose="02020404030301010803" pitchFamily="18" charset="0"/>
                        </a:rPr>
                        <a:t> (1979), Basque Language Act (1982)</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600" dirty="0" err="1">
                          <a:latin typeface="Garamond" panose="02020404030301010803" pitchFamily="18" charset="0"/>
                        </a:rPr>
                        <a:t>Foral</a:t>
                      </a:r>
                      <a:r>
                        <a:rPr lang="en-US" sz="1600" dirty="0">
                          <a:latin typeface="Garamond" panose="02020404030301010803" pitchFamily="18" charset="0"/>
                        </a:rPr>
                        <a:t> Law on the Basque Language (1986)</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US" sz="1600" dirty="0">
                          <a:latin typeface="Garamond" panose="02020404030301010803" pitchFamily="18" charset="0"/>
                        </a:rPr>
                        <a:t>French Constitution (French as sole official language)</a:t>
                      </a:r>
                    </a:p>
                  </a:txBody>
                  <a:tcPr marL="52426" marR="52426" marT="26213" marB="26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571113152"/>
                  </a:ext>
                </a:extLst>
              </a:tr>
            </a:tbl>
          </a:graphicData>
        </a:graphic>
      </p:graphicFrame>
    </p:spTree>
    <p:extLst>
      <p:ext uri="{BB962C8B-B14F-4D97-AF65-F5344CB8AC3E}">
        <p14:creationId xmlns:p14="http://schemas.microsoft.com/office/powerpoint/2010/main" val="1993752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3" name="Marcador de contenido 2">
            <a:extLst>
              <a:ext uri="{FF2B5EF4-FFF2-40B4-BE49-F238E27FC236}">
                <a16:creationId xmlns:a16="http://schemas.microsoft.com/office/drawing/2014/main" id="{15F11840-0826-FBF5-A53E-024E3D005E21}"/>
              </a:ext>
            </a:extLst>
          </p:cNvPr>
          <p:cNvSpPr>
            <a:spLocks noGrp="1"/>
          </p:cNvSpPr>
          <p:nvPr>
            <p:ph idx="1"/>
          </p:nvPr>
        </p:nvSpPr>
        <p:spPr>
          <a:xfrm>
            <a:off x="747887" y="3756632"/>
            <a:ext cx="5348113" cy="2712508"/>
          </a:xfrm>
        </p:spPr>
        <p:txBody>
          <a:bodyPr/>
          <a:lstStyle/>
          <a:p>
            <a:pPr marL="0" indent="0" algn="ctr">
              <a:buNone/>
            </a:pPr>
            <a:r>
              <a:rPr lang="es-ES" i="1" dirty="0">
                <a:latin typeface="Garamond" panose="02020404030301010803" pitchFamily="18" charset="0"/>
              </a:rPr>
              <a:t>“</a:t>
            </a:r>
            <a:r>
              <a:rPr lang="es-ES" i="1" dirty="0" err="1">
                <a:latin typeface="Garamond" panose="02020404030301010803" pitchFamily="18" charset="0"/>
              </a:rPr>
              <a:t>Euskararen</a:t>
            </a:r>
            <a:r>
              <a:rPr lang="es-ES" i="1" dirty="0">
                <a:latin typeface="Garamond" panose="02020404030301010803" pitchFamily="18" charset="0"/>
              </a:rPr>
              <a:t> </a:t>
            </a:r>
            <a:r>
              <a:rPr lang="es-ES" i="1" dirty="0" err="1">
                <a:latin typeface="Garamond" panose="02020404030301010803" pitchFamily="18" charset="0"/>
              </a:rPr>
              <a:t>egiazko</a:t>
            </a:r>
            <a:r>
              <a:rPr lang="es-ES" i="1" dirty="0">
                <a:latin typeface="Garamond" panose="02020404030301010803" pitchFamily="18" charset="0"/>
              </a:rPr>
              <a:t> </a:t>
            </a:r>
            <a:r>
              <a:rPr lang="es-ES" i="1" dirty="0" err="1">
                <a:latin typeface="Garamond" panose="02020404030301010803" pitchFamily="18" charset="0"/>
              </a:rPr>
              <a:t>misterioa</a:t>
            </a:r>
            <a:r>
              <a:rPr lang="es-ES" i="1" dirty="0">
                <a:latin typeface="Garamond" panose="02020404030301010803" pitchFamily="18" charset="0"/>
              </a:rPr>
              <a:t> </a:t>
            </a:r>
            <a:r>
              <a:rPr lang="es-ES" i="1" dirty="0" err="1">
                <a:latin typeface="Garamond" panose="02020404030301010803" pitchFamily="18" charset="0"/>
              </a:rPr>
              <a:t>iraupena</a:t>
            </a:r>
            <a:r>
              <a:rPr lang="es-ES" i="1" dirty="0">
                <a:latin typeface="Garamond" panose="02020404030301010803" pitchFamily="18" charset="0"/>
              </a:rPr>
              <a:t> da, </a:t>
            </a:r>
            <a:r>
              <a:rPr lang="es-ES" i="1" dirty="0" err="1">
                <a:latin typeface="Garamond" panose="02020404030301010803" pitchFamily="18" charset="0"/>
              </a:rPr>
              <a:t>ez</a:t>
            </a:r>
            <a:r>
              <a:rPr lang="es-ES" i="1" dirty="0">
                <a:latin typeface="Garamond" panose="02020404030301010803" pitchFamily="18" charset="0"/>
              </a:rPr>
              <a:t> </a:t>
            </a:r>
            <a:r>
              <a:rPr lang="es-ES" i="1" dirty="0" err="1">
                <a:latin typeface="Garamond" panose="02020404030301010803" pitchFamily="18" charset="0"/>
              </a:rPr>
              <a:t>jatorria</a:t>
            </a:r>
            <a:r>
              <a:rPr lang="es-ES" i="1" dirty="0">
                <a:latin typeface="Garamond" panose="02020404030301010803" pitchFamily="18" charset="0"/>
              </a:rPr>
              <a:t>”</a:t>
            </a:r>
          </a:p>
          <a:p>
            <a:pPr marL="0" indent="0">
              <a:buNone/>
            </a:pPr>
            <a:r>
              <a:rPr lang="es-ES" i="1" dirty="0">
                <a:latin typeface="Garamond" panose="02020404030301010803" pitchFamily="18" charset="0"/>
              </a:rPr>
              <a:t>                                      </a:t>
            </a:r>
            <a:r>
              <a:rPr lang="es-ES" sz="2000" dirty="0">
                <a:latin typeface="Garamond" panose="02020404030301010803" pitchFamily="18" charset="0"/>
              </a:rPr>
              <a:t>Koldo Mitxelena</a:t>
            </a:r>
          </a:p>
          <a:p>
            <a:pPr marL="0" indent="0">
              <a:buNone/>
            </a:pPr>
            <a:endParaRPr lang="es-ES" sz="2300" dirty="0"/>
          </a:p>
          <a:p>
            <a:pPr marL="0" indent="0" algn="ctr">
              <a:buNone/>
            </a:pPr>
            <a:r>
              <a:rPr lang="es-ES" sz="2300" i="1" dirty="0">
                <a:latin typeface="Garamond" panose="02020404030301010803" pitchFamily="18" charset="0"/>
              </a:rPr>
              <a:t>“</a:t>
            </a:r>
            <a:r>
              <a:rPr lang="es-ES" sz="2000" i="1" dirty="0" err="1">
                <a:latin typeface="Garamond" panose="02020404030301010803" pitchFamily="18" charset="0"/>
              </a:rPr>
              <a:t>The</a:t>
            </a:r>
            <a:r>
              <a:rPr lang="es-ES" sz="2000" i="1" dirty="0">
                <a:latin typeface="Garamond" panose="02020404030301010803" pitchFamily="18" charset="0"/>
              </a:rPr>
              <a:t> true </a:t>
            </a:r>
            <a:r>
              <a:rPr lang="es-ES" sz="2000" i="1" dirty="0" err="1">
                <a:latin typeface="Garamond" panose="02020404030301010803" pitchFamily="18" charset="0"/>
              </a:rPr>
              <a:t>mystery</a:t>
            </a:r>
            <a:r>
              <a:rPr lang="es-ES" sz="2000" i="1" dirty="0">
                <a:latin typeface="Garamond" panose="02020404030301010803" pitchFamily="18" charset="0"/>
              </a:rPr>
              <a:t> </a:t>
            </a:r>
            <a:r>
              <a:rPr lang="es-ES" sz="2000" i="1" dirty="0" err="1">
                <a:latin typeface="Garamond" panose="02020404030301010803" pitchFamily="18" charset="0"/>
              </a:rPr>
              <a:t>of</a:t>
            </a:r>
            <a:r>
              <a:rPr lang="es-ES" sz="2000" i="1" dirty="0">
                <a:latin typeface="Garamond" panose="02020404030301010803" pitchFamily="18" charset="0"/>
              </a:rPr>
              <a:t> </a:t>
            </a:r>
            <a:r>
              <a:rPr lang="es-ES" sz="2000" i="1" dirty="0" err="1">
                <a:latin typeface="Garamond" panose="02020404030301010803" pitchFamily="18" charset="0"/>
              </a:rPr>
              <a:t>Basque</a:t>
            </a:r>
            <a:r>
              <a:rPr lang="es-ES" sz="2000" i="1" dirty="0">
                <a:latin typeface="Garamond" panose="02020404030301010803" pitchFamily="18" charset="0"/>
              </a:rPr>
              <a:t> </a:t>
            </a:r>
            <a:r>
              <a:rPr lang="es-ES" sz="2000" i="1" dirty="0" err="1">
                <a:latin typeface="Garamond" panose="02020404030301010803" pitchFamily="18" charset="0"/>
              </a:rPr>
              <a:t>is</a:t>
            </a:r>
            <a:r>
              <a:rPr lang="es-ES" sz="2000" i="1" dirty="0">
                <a:latin typeface="Garamond" panose="02020404030301010803" pitchFamily="18" charset="0"/>
              </a:rPr>
              <a:t> </a:t>
            </a:r>
            <a:r>
              <a:rPr lang="es-ES" sz="2000" i="1" dirty="0" err="1">
                <a:latin typeface="Garamond" panose="02020404030301010803" pitchFamily="18" charset="0"/>
              </a:rPr>
              <a:t>not</a:t>
            </a:r>
            <a:r>
              <a:rPr lang="es-ES" sz="2000" i="1" dirty="0">
                <a:latin typeface="Garamond" panose="02020404030301010803" pitchFamily="18" charset="0"/>
              </a:rPr>
              <a:t> </a:t>
            </a:r>
            <a:r>
              <a:rPr lang="es-ES" sz="2000" i="1" dirty="0" err="1">
                <a:latin typeface="Garamond" panose="02020404030301010803" pitchFamily="18" charset="0"/>
              </a:rPr>
              <a:t>its</a:t>
            </a:r>
            <a:r>
              <a:rPr lang="es-ES" sz="2000" i="1" dirty="0">
                <a:latin typeface="Garamond" panose="02020404030301010803" pitchFamily="18" charset="0"/>
              </a:rPr>
              <a:t> </a:t>
            </a:r>
            <a:r>
              <a:rPr lang="es-ES" sz="2000" i="1" dirty="0" err="1">
                <a:latin typeface="Garamond" panose="02020404030301010803" pitchFamily="18" charset="0"/>
              </a:rPr>
              <a:t>origin</a:t>
            </a:r>
            <a:r>
              <a:rPr lang="es-ES" sz="2000" i="1" dirty="0">
                <a:latin typeface="Garamond" panose="02020404030301010803" pitchFamily="18" charset="0"/>
              </a:rPr>
              <a:t>, </a:t>
            </a:r>
            <a:r>
              <a:rPr lang="es-ES" sz="2000" i="1" dirty="0" err="1">
                <a:latin typeface="Garamond" panose="02020404030301010803" pitchFamily="18" charset="0"/>
              </a:rPr>
              <a:t>but</a:t>
            </a:r>
            <a:r>
              <a:rPr lang="es-ES" sz="2000" i="1" dirty="0">
                <a:latin typeface="Garamond" panose="02020404030301010803" pitchFamily="18" charset="0"/>
              </a:rPr>
              <a:t> </a:t>
            </a:r>
            <a:r>
              <a:rPr lang="es-ES" sz="2000" i="1" dirty="0" err="1">
                <a:latin typeface="Garamond" panose="02020404030301010803" pitchFamily="18" charset="0"/>
              </a:rPr>
              <a:t>rather</a:t>
            </a:r>
            <a:r>
              <a:rPr lang="es-ES" sz="2000" i="1" dirty="0">
                <a:latin typeface="Garamond" panose="02020404030301010803" pitchFamily="18" charset="0"/>
              </a:rPr>
              <a:t> </a:t>
            </a:r>
            <a:r>
              <a:rPr lang="es-ES" sz="2000" i="1" dirty="0" err="1">
                <a:latin typeface="Garamond" panose="02020404030301010803" pitchFamily="18" charset="0"/>
              </a:rPr>
              <a:t>its</a:t>
            </a:r>
            <a:r>
              <a:rPr lang="es-ES" sz="2000" i="1" dirty="0">
                <a:latin typeface="Garamond" panose="02020404030301010803" pitchFamily="18" charset="0"/>
              </a:rPr>
              <a:t> </a:t>
            </a:r>
            <a:r>
              <a:rPr lang="es-ES" sz="2000" i="1" dirty="0" err="1">
                <a:latin typeface="Garamond" panose="02020404030301010803" pitchFamily="18" charset="0"/>
              </a:rPr>
              <a:t>endurance</a:t>
            </a:r>
            <a:r>
              <a:rPr lang="es-ES" sz="2000" i="1" dirty="0">
                <a:latin typeface="Garamond" panose="02020404030301010803" pitchFamily="18" charset="0"/>
              </a:rPr>
              <a:t>”</a:t>
            </a:r>
          </a:p>
          <a:p>
            <a:pPr marL="0" indent="0">
              <a:buNone/>
            </a:pPr>
            <a:endParaRPr lang="es-ES" sz="2000" dirty="0"/>
          </a:p>
          <a:p>
            <a:pPr marL="0" indent="0">
              <a:buNone/>
            </a:pPr>
            <a:endParaRPr lang="es-ES" dirty="0"/>
          </a:p>
        </p:txBody>
      </p:sp>
      <p:pic>
        <p:nvPicPr>
          <p:cNvPr id="5" name="Picture 4">
            <a:extLst>
              <a:ext uri="{FF2B5EF4-FFF2-40B4-BE49-F238E27FC236}">
                <a16:creationId xmlns:a16="http://schemas.microsoft.com/office/drawing/2014/main" id="{9560BD5F-25B3-131A-B288-967F792162D9}"/>
              </a:ext>
            </a:extLst>
          </p:cNvPr>
          <p:cNvPicPr>
            <a:picLocks noChangeAspect="1"/>
          </p:cNvPicPr>
          <p:nvPr/>
        </p:nvPicPr>
        <p:blipFill rotWithShape="1">
          <a:blip r:embed="rId3"/>
          <a:srcRect l="47356"/>
          <a:stretch/>
        </p:blipFill>
        <p:spPr>
          <a:xfrm>
            <a:off x="6096000" y="295312"/>
            <a:ext cx="5844822" cy="6173828"/>
          </a:xfrm>
          <a:prstGeom prst="rect">
            <a:avLst/>
          </a:prstGeom>
        </p:spPr>
      </p:pic>
    </p:spTree>
    <p:extLst>
      <p:ext uri="{BB962C8B-B14F-4D97-AF65-F5344CB8AC3E}">
        <p14:creationId xmlns:p14="http://schemas.microsoft.com/office/powerpoint/2010/main" val="1487322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pic>
        <p:nvPicPr>
          <p:cNvPr id="9" name="Imagen 8">
            <a:extLst>
              <a:ext uri="{FF2B5EF4-FFF2-40B4-BE49-F238E27FC236}">
                <a16:creationId xmlns:a16="http://schemas.microsoft.com/office/drawing/2014/main" id="{E036BE5E-3D6A-5F5B-7908-06807F791A58}"/>
              </a:ext>
            </a:extLst>
          </p:cNvPr>
          <p:cNvPicPr>
            <a:picLocks noChangeAspect="1"/>
          </p:cNvPicPr>
          <p:nvPr/>
        </p:nvPicPr>
        <p:blipFill>
          <a:blip r:embed="rId3"/>
          <a:stretch>
            <a:fillRect/>
          </a:stretch>
        </p:blipFill>
        <p:spPr>
          <a:xfrm>
            <a:off x="1047050" y="530190"/>
            <a:ext cx="10788290" cy="5797620"/>
          </a:xfrm>
          <a:prstGeom prst="rect">
            <a:avLst/>
          </a:prstGeom>
        </p:spPr>
      </p:pic>
    </p:spTree>
    <p:extLst>
      <p:ext uri="{BB962C8B-B14F-4D97-AF65-F5344CB8AC3E}">
        <p14:creationId xmlns:p14="http://schemas.microsoft.com/office/powerpoint/2010/main" val="1809366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3" name="Marcador de contenido 2">
            <a:extLst>
              <a:ext uri="{FF2B5EF4-FFF2-40B4-BE49-F238E27FC236}">
                <a16:creationId xmlns:a16="http://schemas.microsoft.com/office/drawing/2014/main" id="{A0086BC8-1E64-2B04-BADA-85D83CA4BB70}"/>
              </a:ext>
            </a:extLst>
          </p:cNvPr>
          <p:cNvSpPr>
            <a:spLocks noGrp="1"/>
          </p:cNvSpPr>
          <p:nvPr>
            <p:ph idx="1"/>
          </p:nvPr>
        </p:nvSpPr>
        <p:spPr>
          <a:xfrm>
            <a:off x="754504" y="1382799"/>
            <a:ext cx="8107274" cy="5717822"/>
          </a:xfrm>
        </p:spPr>
        <p:txBody>
          <a:bodyPr>
            <a:normAutofit fontScale="62500" lnSpcReduction="20000"/>
          </a:bodyPr>
          <a:lstStyle/>
          <a:p>
            <a:pPr>
              <a:buFont typeface="Wingdings" panose="05000000000000000000" pitchFamily="2" charset="2"/>
              <a:buChar char="§"/>
            </a:pPr>
            <a:r>
              <a:rPr lang="en-US" b="1" dirty="0">
                <a:latin typeface="Garamond" panose="02020404030301010803" pitchFamily="18" charset="0"/>
              </a:rPr>
              <a:t>Early origins (1914–1930s)</a:t>
            </a:r>
          </a:p>
          <a:p>
            <a:pPr lvl="1"/>
            <a:r>
              <a:rPr lang="en-US" dirty="0">
                <a:latin typeface="Garamond" panose="02020404030301010803" pitchFamily="18" charset="0"/>
              </a:rPr>
              <a:t>First Ikastola founded in 1914.</a:t>
            </a:r>
          </a:p>
          <a:p>
            <a:pPr lvl="1"/>
            <a:r>
              <a:rPr lang="en-US" dirty="0">
                <a:latin typeface="Garamond" panose="02020404030301010803" pitchFamily="18" charset="0"/>
              </a:rPr>
              <a:t>In 1932, the first association of Ikastolak was created.</a:t>
            </a:r>
          </a:p>
          <a:p>
            <a:pPr lvl="1"/>
            <a:r>
              <a:rPr lang="en-US" dirty="0">
                <a:latin typeface="Garamond" panose="02020404030301010803" pitchFamily="18" charset="0"/>
              </a:rPr>
              <a:t>Aimed to provide education through Euskara and strengthen Basque identity.</a:t>
            </a:r>
          </a:p>
          <a:p>
            <a:pPr lvl="1"/>
            <a:r>
              <a:rPr lang="en-US" dirty="0">
                <a:latin typeface="Garamond" panose="02020404030301010803" pitchFamily="18" charset="0"/>
              </a:rPr>
              <a:t>Flourished during the Second Spanish Republic (1931–1936).</a:t>
            </a:r>
          </a:p>
          <a:p>
            <a:pPr>
              <a:buFont typeface="Wingdings" panose="05000000000000000000" pitchFamily="2" charset="2"/>
              <a:buChar char="§"/>
            </a:pPr>
            <a:r>
              <a:rPr lang="en-US" b="1" dirty="0">
                <a:latin typeface="Garamond" panose="02020404030301010803" pitchFamily="18" charset="0"/>
              </a:rPr>
              <a:t>Suppression under Franco (1939–1950s)</a:t>
            </a:r>
          </a:p>
          <a:p>
            <a:pPr lvl="1"/>
            <a:r>
              <a:rPr lang="en-US" dirty="0">
                <a:latin typeface="Garamond" panose="02020404030301010803" pitchFamily="18" charset="0"/>
              </a:rPr>
              <a:t>After the Civil War, the public use of Basque was banned.</a:t>
            </a:r>
          </a:p>
          <a:p>
            <a:pPr lvl="1"/>
            <a:r>
              <a:rPr lang="en-US" dirty="0">
                <a:latin typeface="Garamond" panose="02020404030301010803" pitchFamily="18" charset="0"/>
              </a:rPr>
              <a:t>Many Ikastolak were closed or went underground, teaching secretly in garages, kitchens, lofts.</a:t>
            </a:r>
          </a:p>
          <a:p>
            <a:pPr lvl="1"/>
            <a:r>
              <a:rPr lang="en-US" dirty="0">
                <a:latin typeface="Garamond" panose="02020404030301010803" pitchFamily="18" charset="0"/>
              </a:rPr>
              <a:t>Language transmission relied on families, parishes, and community networks.</a:t>
            </a:r>
          </a:p>
          <a:p>
            <a:pPr>
              <a:buFont typeface="Wingdings" panose="05000000000000000000" pitchFamily="2" charset="2"/>
              <a:buChar char="§"/>
            </a:pPr>
            <a:r>
              <a:rPr lang="en-US" b="1" dirty="0">
                <a:latin typeface="Garamond" panose="02020404030301010803" pitchFamily="18" charset="0"/>
              </a:rPr>
              <a:t>Resurgence and Expansion (1957–1975)</a:t>
            </a:r>
          </a:p>
          <a:p>
            <a:pPr lvl="1"/>
            <a:r>
              <a:rPr lang="en-US" dirty="0">
                <a:latin typeface="Garamond" panose="02020404030301010803" pitchFamily="18" charset="0"/>
              </a:rPr>
              <a:t>In 1957, the first post-war Ikastola opened in Bilbo.</a:t>
            </a:r>
          </a:p>
          <a:p>
            <a:pPr lvl="1"/>
            <a:r>
              <a:rPr lang="en-US" dirty="0">
                <a:latin typeface="Garamond" panose="02020404030301010803" pitchFamily="18" charset="0"/>
              </a:rPr>
              <a:t>A grassroots revival led by parents, teachers, and activists.</a:t>
            </a:r>
          </a:p>
          <a:p>
            <a:pPr lvl="1"/>
            <a:r>
              <a:rPr lang="en-US" dirty="0">
                <a:latin typeface="Garamond" panose="02020404030301010803" pitchFamily="18" charset="0"/>
              </a:rPr>
              <a:t>Late 1960s: </a:t>
            </a:r>
            <a:r>
              <a:rPr lang="en-US" i="1" dirty="0">
                <a:latin typeface="Garamond" panose="02020404030301010803" pitchFamily="18" charset="0"/>
              </a:rPr>
              <a:t>Euskara Batua </a:t>
            </a:r>
            <a:r>
              <a:rPr lang="en-US" dirty="0">
                <a:latin typeface="Garamond" panose="02020404030301010803" pitchFamily="18" charset="0"/>
              </a:rPr>
              <a:t>(standardized Basque) created by Euskaltzaindia, enabling unified teaching.</a:t>
            </a:r>
          </a:p>
          <a:p>
            <a:pPr lvl="1"/>
            <a:r>
              <a:rPr lang="en-US" dirty="0">
                <a:latin typeface="Garamond" panose="02020404030301010803" pitchFamily="18" charset="0"/>
              </a:rPr>
              <a:t>Ikastolak became symbols of cultural resistance and community pride.</a:t>
            </a:r>
          </a:p>
          <a:p>
            <a:pPr>
              <a:buFont typeface="Wingdings" panose="05000000000000000000" pitchFamily="2" charset="2"/>
              <a:buChar char="§"/>
            </a:pPr>
            <a:r>
              <a:rPr lang="en-US" b="1" dirty="0">
                <a:latin typeface="Garamond" panose="02020404030301010803" pitchFamily="18" charset="0"/>
              </a:rPr>
              <a:t>Legal Recognition and Institutionalization (Post-1978)</a:t>
            </a:r>
          </a:p>
          <a:p>
            <a:pPr lvl="1"/>
            <a:r>
              <a:rPr lang="en-US" dirty="0">
                <a:latin typeface="Garamond" panose="02020404030301010803" pitchFamily="18" charset="0"/>
              </a:rPr>
              <a:t>After the 1978 Constitution, Basque-language education gained official status.</a:t>
            </a:r>
          </a:p>
          <a:p>
            <a:pPr lvl="1"/>
            <a:r>
              <a:rPr lang="en-US" dirty="0">
                <a:latin typeface="Garamond" panose="02020404030301010803" pitchFamily="18" charset="0"/>
              </a:rPr>
              <a:t>Ikastolak integrated into public and semi-private systems in the BAC and Navarre.</a:t>
            </a:r>
          </a:p>
          <a:p>
            <a:pPr lvl="1"/>
            <a:r>
              <a:rPr lang="en-US" dirty="0">
                <a:latin typeface="Garamond" panose="02020404030301010803" pitchFamily="18" charset="0"/>
              </a:rPr>
              <a:t>Basque schools in northern Navarre still receive less government support than those in BAC.</a:t>
            </a:r>
          </a:p>
          <a:p>
            <a:pPr lvl="1"/>
            <a:r>
              <a:rPr lang="en-US" dirty="0">
                <a:latin typeface="Garamond" panose="02020404030301010803" pitchFamily="18" charset="0"/>
              </a:rPr>
              <a:t>Today, Ikastolak remain central to Basque language revitalization and multilingual education.</a:t>
            </a:r>
            <a:endParaRPr lang="es-ES" dirty="0">
              <a:latin typeface="Garamond" panose="02020404030301010803" pitchFamily="18" charset="0"/>
            </a:endParaRPr>
          </a:p>
        </p:txBody>
      </p:sp>
      <p:pic>
        <p:nvPicPr>
          <p:cNvPr id="2" name="Google Shape;366;p58" descr="Imagen que contiene edificio, exterior, cielo, frente&#10;&#10;Descripción generada con confianza muy alta">
            <a:extLst>
              <a:ext uri="{FF2B5EF4-FFF2-40B4-BE49-F238E27FC236}">
                <a16:creationId xmlns:a16="http://schemas.microsoft.com/office/drawing/2014/main" id="{E477FAC5-67FC-5191-B9A4-5FAAB9DBB0E8}"/>
              </a:ext>
            </a:extLst>
          </p:cNvPr>
          <p:cNvPicPr preferRelativeResize="0"/>
          <p:nvPr/>
        </p:nvPicPr>
        <p:blipFill rotWithShape="1">
          <a:blip r:embed="rId3"/>
          <a:srcRect t="11640"/>
          <a:stretch/>
        </p:blipFill>
        <p:spPr>
          <a:xfrm>
            <a:off x="8861778" y="1281199"/>
            <a:ext cx="2931178" cy="2314221"/>
          </a:xfrm>
          <a:prstGeom prst="rect">
            <a:avLst/>
          </a:prstGeom>
          <a:noFill/>
        </p:spPr>
      </p:pic>
      <p:pic>
        <p:nvPicPr>
          <p:cNvPr id="4" name="Google Shape;367;p58" descr="Imagen que contiene exterior, cielo, edificio, carretera&#10;&#10;Descripción generada con confianza muy alta">
            <a:extLst>
              <a:ext uri="{FF2B5EF4-FFF2-40B4-BE49-F238E27FC236}">
                <a16:creationId xmlns:a16="http://schemas.microsoft.com/office/drawing/2014/main" id="{A6267284-E04A-0D66-EE95-0AD0527D5A25}"/>
              </a:ext>
            </a:extLst>
          </p:cNvPr>
          <p:cNvPicPr preferRelativeResize="0"/>
          <p:nvPr/>
        </p:nvPicPr>
        <p:blipFill rotWithShape="1">
          <a:blip r:embed="rId4"/>
          <a:srcRect l="4031" r="25298" b="3"/>
          <a:stretch/>
        </p:blipFill>
        <p:spPr>
          <a:xfrm>
            <a:off x="8861778" y="3946999"/>
            <a:ext cx="2931178" cy="2314221"/>
          </a:xfrm>
          <a:prstGeom prst="rect">
            <a:avLst/>
          </a:prstGeom>
          <a:noFill/>
        </p:spPr>
      </p:pic>
      <p:sp>
        <p:nvSpPr>
          <p:cNvPr id="5" name="CuadroTexto 4">
            <a:extLst>
              <a:ext uri="{FF2B5EF4-FFF2-40B4-BE49-F238E27FC236}">
                <a16:creationId xmlns:a16="http://schemas.microsoft.com/office/drawing/2014/main" id="{3D6D0D33-54FF-79DB-A25C-A2A8D77DDA57}"/>
              </a:ext>
            </a:extLst>
          </p:cNvPr>
          <p:cNvSpPr txBox="1"/>
          <p:nvPr/>
        </p:nvSpPr>
        <p:spPr>
          <a:xfrm>
            <a:off x="754504" y="406400"/>
            <a:ext cx="10329333" cy="523220"/>
          </a:xfrm>
          <a:prstGeom prst="rect">
            <a:avLst/>
          </a:prstGeom>
          <a:noFill/>
        </p:spPr>
        <p:txBody>
          <a:bodyPr wrap="square" rtlCol="0">
            <a:spAutoFit/>
          </a:bodyPr>
          <a:lstStyle/>
          <a:p>
            <a:r>
              <a:rPr lang="es-ES" sz="2800" b="1" dirty="0">
                <a:latin typeface="Garamond" panose="02020404030301010803" pitchFamily="18" charset="0"/>
              </a:rPr>
              <a:t>HISTORICAL OVERVIEW OF THE </a:t>
            </a:r>
            <a:r>
              <a:rPr lang="es-ES" sz="2800" b="1" i="1" dirty="0">
                <a:latin typeface="Garamond" panose="02020404030301010803" pitchFamily="18" charset="0"/>
              </a:rPr>
              <a:t>IKASTOLA</a:t>
            </a:r>
            <a:r>
              <a:rPr lang="es-ES" sz="2800" b="1" dirty="0">
                <a:latin typeface="Garamond" panose="02020404030301010803" pitchFamily="18" charset="0"/>
              </a:rPr>
              <a:t> MOVEMENT</a:t>
            </a:r>
          </a:p>
        </p:txBody>
      </p:sp>
    </p:spTree>
    <p:extLst>
      <p:ext uri="{BB962C8B-B14F-4D97-AF65-F5344CB8AC3E}">
        <p14:creationId xmlns:p14="http://schemas.microsoft.com/office/powerpoint/2010/main" val="3492130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702734" y="229456"/>
            <a:ext cx="995397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CURRENT CONTEXT: CHALLENGES</a:t>
            </a: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3" name="Marcador de contenido 2">
            <a:extLst>
              <a:ext uri="{FF2B5EF4-FFF2-40B4-BE49-F238E27FC236}">
                <a16:creationId xmlns:a16="http://schemas.microsoft.com/office/drawing/2014/main" id="{096B37B4-07CB-8540-EE40-95B79B2B43D5}"/>
              </a:ext>
            </a:extLst>
          </p:cNvPr>
          <p:cNvSpPr>
            <a:spLocks noGrp="1"/>
          </p:cNvSpPr>
          <p:nvPr>
            <p:ph idx="1"/>
          </p:nvPr>
        </p:nvSpPr>
        <p:spPr>
          <a:xfrm>
            <a:off x="577143" y="1140178"/>
            <a:ext cx="10835923" cy="5273852"/>
          </a:xfrm>
        </p:spPr>
        <p:txBody>
          <a:bodyPr>
            <a:normAutofit/>
          </a:bodyPr>
          <a:lstStyle/>
          <a:p>
            <a:pPr>
              <a:buFont typeface="Wingdings" panose="05000000000000000000" pitchFamily="2" charset="2"/>
              <a:buChar char="§"/>
            </a:pPr>
            <a:r>
              <a:rPr lang="en-US" sz="2200" dirty="0">
                <a:latin typeface="Garamond" panose="02020404030301010803" pitchFamily="18" charset="0"/>
              </a:rPr>
              <a:t>Improve Basque proficiency across all age groups and regions.</a:t>
            </a:r>
          </a:p>
          <a:p>
            <a:pPr>
              <a:buFont typeface="Wingdings" panose="05000000000000000000" pitchFamily="2" charset="2"/>
              <a:buChar char="§"/>
            </a:pPr>
            <a:r>
              <a:rPr lang="en-US" sz="2200" dirty="0">
                <a:latin typeface="Garamond" panose="02020404030301010803" pitchFamily="18" charset="0"/>
              </a:rPr>
              <a:t>Uneven progress due to political, legal, and administrative differences — three administrations and two states.</a:t>
            </a:r>
          </a:p>
          <a:p>
            <a:pPr>
              <a:buFont typeface="Wingdings" panose="05000000000000000000" pitchFamily="2" charset="2"/>
              <a:buChar char="§"/>
            </a:pPr>
            <a:r>
              <a:rPr lang="en-US" sz="2200" dirty="0">
                <a:latin typeface="Garamond" panose="02020404030301010803" pitchFamily="18" charset="0"/>
              </a:rPr>
              <a:t>Linguistic rights under pressure, especially in public services, businesses, and administration.</a:t>
            </a:r>
          </a:p>
          <a:p>
            <a:pPr>
              <a:buFont typeface="Wingdings" panose="05000000000000000000" pitchFamily="2" charset="2"/>
              <a:buChar char="§"/>
            </a:pPr>
            <a:r>
              <a:rPr lang="en-US" sz="2200" dirty="0">
                <a:latin typeface="Garamond" panose="02020404030301010803" pitchFamily="18" charset="0"/>
              </a:rPr>
              <a:t>Increase the visibility and presence of Basque in daily life.</a:t>
            </a:r>
          </a:p>
          <a:p>
            <a:pPr>
              <a:buFont typeface="Wingdings" panose="05000000000000000000" pitchFamily="2" charset="2"/>
              <a:buChar char="§"/>
            </a:pPr>
            <a:r>
              <a:rPr lang="en-US" sz="2200" dirty="0">
                <a:latin typeface="Garamond" panose="02020404030301010803" pitchFamily="18" charset="0"/>
              </a:rPr>
              <a:t>Expand Basque in media and culture – </a:t>
            </a:r>
            <a:r>
              <a:rPr lang="en-US" sz="2200" i="1" dirty="0" err="1">
                <a:latin typeface="Garamond" panose="02020404030301010803" pitchFamily="18" charset="0"/>
              </a:rPr>
              <a:t>Pantailak</a:t>
            </a:r>
            <a:r>
              <a:rPr lang="en-US" sz="2200" i="1" dirty="0">
                <a:latin typeface="Garamond" panose="02020404030301010803" pitchFamily="18" charset="0"/>
              </a:rPr>
              <a:t> </a:t>
            </a:r>
            <a:r>
              <a:rPr lang="en-US" sz="2200" i="1" dirty="0" err="1">
                <a:latin typeface="Garamond" panose="02020404030301010803" pitchFamily="18" charset="0"/>
              </a:rPr>
              <a:t>Euskaraz</a:t>
            </a:r>
            <a:r>
              <a:rPr lang="en-US" sz="2200" dirty="0">
                <a:latin typeface="Garamond" panose="02020404030301010803" pitchFamily="18" charset="0"/>
              </a:rPr>
              <a:t> (“Screens in Basque”) promotes films, cartoons, and adverts; demand for higher-quality Basque TV content.</a:t>
            </a:r>
          </a:p>
          <a:p>
            <a:pPr>
              <a:buFont typeface="Wingdings" panose="05000000000000000000" pitchFamily="2" charset="2"/>
              <a:buChar char="§"/>
            </a:pPr>
            <a:r>
              <a:rPr lang="en-US" sz="2200" dirty="0">
                <a:latin typeface="Garamond" panose="02020404030301010803" pitchFamily="18" charset="0"/>
              </a:rPr>
              <a:t>Encourage active language use through initiatives like </a:t>
            </a:r>
            <a:r>
              <a:rPr lang="en-US" sz="2200" i="1" dirty="0" err="1">
                <a:latin typeface="Garamond" panose="02020404030301010803" pitchFamily="18" charset="0"/>
              </a:rPr>
              <a:t>Euskaraldia</a:t>
            </a:r>
            <a:r>
              <a:rPr lang="en-US" sz="2200" dirty="0">
                <a:latin typeface="Garamond" panose="02020404030301010803" pitchFamily="18" charset="0"/>
              </a:rPr>
              <a:t> (11 days of immersion) with roles: </a:t>
            </a:r>
            <a:r>
              <a:rPr lang="en-US" sz="2200" dirty="0">
                <a:latin typeface="Garamond" panose="02020404030301010803" pitchFamily="18" charset="0"/>
                <a:hlinkClick r:id="rId3"/>
              </a:rPr>
              <a:t>https://www.youtube.com/watch?v=mdpUd6J4r7g</a:t>
            </a:r>
            <a:endParaRPr lang="en-US" sz="2200" dirty="0">
              <a:latin typeface="Garamond" panose="02020404030301010803" pitchFamily="18" charset="0"/>
            </a:endParaRPr>
          </a:p>
          <a:p>
            <a:pPr lvl="1"/>
            <a:r>
              <a:rPr lang="en-US" sz="2100" i="1" dirty="0" err="1">
                <a:latin typeface="Garamond" panose="02020404030301010803" pitchFamily="18" charset="0"/>
              </a:rPr>
              <a:t>Ahobizi</a:t>
            </a:r>
            <a:r>
              <a:rPr lang="en-US" sz="2100" dirty="0">
                <a:latin typeface="Garamond" panose="02020404030301010803" pitchFamily="18" charset="0"/>
              </a:rPr>
              <a:t> (“ready to speak”)</a:t>
            </a:r>
          </a:p>
          <a:p>
            <a:pPr lvl="1"/>
            <a:r>
              <a:rPr lang="en-US" sz="2100" i="1" dirty="0" err="1">
                <a:latin typeface="Garamond" panose="02020404030301010803" pitchFamily="18" charset="0"/>
              </a:rPr>
              <a:t>Belarriprest</a:t>
            </a:r>
            <a:r>
              <a:rPr lang="en-US" sz="2100" dirty="0">
                <a:latin typeface="Garamond" panose="02020404030301010803" pitchFamily="18" charset="0"/>
              </a:rPr>
              <a:t> (“ready to listen”).</a:t>
            </a:r>
          </a:p>
          <a:p>
            <a:pPr>
              <a:buFont typeface="Wingdings" panose="05000000000000000000" pitchFamily="2" charset="2"/>
              <a:buChar char="§"/>
            </a:pPr>
            <a:r>
              <a:rPr lang="en-US" sz="2200" dirty="0">
                <a:latin typeface="Garamond" panose="02020404030301010803" pitchFamily="18" charset="0"/>
              </a:rPr>
              <a:t>Protect and grow Basque-speaking spaces (</a:t>
            </a:r>
            <a:r>
              <a:rPr lang="en-US" sz="2200" i="1" dirty="0" err="1">
                <a:latin typeface="Garamond" panose="02020404030301010803" pitchFamily="18" charset="0"/>
              </a:rPr>
              <a:t>arnasguneak</a:t>
            </a:r>
            <a:r>
              <a:rPr lang="en-US" sz="2200" dirty="0">
                <a:latin typeface="Garamond" panose="02020404030301010803" pitchFamily="18" charset="0"/>
              </a:rPr>
              <a:t>) where the language thrives naturally</a:t>
            </a:r>
          </a:p>
          <a:p>
            <a:pPr>
              <a:buFont typeface="Wingdings" panose="05000000000000000000" pitchFamily="2" charset="2"/>
              <a:buChar char="§"/>
            </a:pPr>
            <a:endParaRPr lang="en-US" sz="2200" dirty="0">
              <a:latin typeface="Garamond" panose="02020404030301010803" pitchFamily="18" charset="0"/>
            </a:endParaRPr>
          </a:p>
          <a:p>
            <a:endParaRPr lang="es-ES" dirty="0"/>
          </a:p>
        </p:txBody>
      </p:sp>
      <p:pic>
        <p:nvPicPr>
          <p:cNvPr id="2050" name="Picture 2" descr="HOY COMIENZA EL EUSKARALDIA!">
            <a:extLst>
              <a:ext uri="{FF2B5EF4-FFF2-40B4-BE49-F238E27FC236}">
                <a16:creationId xmlns:a16="http://schemas.microsoft.com/office/drawing/2014/main" id="{741181AE-819B-B937-A91C-8BDD2EBAD1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0553" y="162167"/>
            <a:ext cx="2612318" cy="1181018"/>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294D05C5-F9AA-1421-A220-C34134FFE52A}"/>
              </a:ext>
            </a:extLst>
          </p:cNvPr>
          <p:cNvPicPr>
            <a:picLocks noChangeAspect="1"/>
          </p:cNvPicPr>
          <p:nvPr/>
        </p:nvPicPr>
        <p:blipFill rotWithShape="1">
          <a:blip r:embed="rId5"/>
          <a:srcRect b="13508"/>
          <a:stretch/>
        </p:blipFill>
        <p:spPr>
          <a:xfrm>
            <a:off x="10042084" y="5657503"/>
            <a:ext cx="1930400" cy="1038330"/>
          </a:xfrm>
          <a:prstGeom prst="rect">
            <a:avLst/>
          </a:prstGeom>
        </p:spPr>
      </p:pic>
    </p:spTree>
    <p:extLst>
      <p:ext uri="{BB962C8B-B14F-4D97-AF65-F5344CB8AC3E}">
        <p14:creationId xmlns:p14="http://schemas.microsoft.com/office/powerpoint/2010/main" val="2989986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3539773-3460-2BB6-D558-1AE3BCBA4187}"/>
              </a:ext>
            </a:extLst>
          </p:cNvPr>
          <p:cNvSpPr txBox="1"/>
          <p:nvPr/>
        </p:nvSpPr>
        <p:spPr>
          <a:xfrm>
            <a:off x="530578" y="421367"/>
            <a:ext cx="10823222"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dirty="0">
                <a:latin typeface="Garamond" panose="02020404030301010803" pitchFamily="18" charset="0"/>
              </a:rPr>
              <a:t>LANGUAGE REVITALIZATION THROUGH SCHOOLING &amp; MEDIA</a:t>
            </a:r>
            <a:endParaRPr kumimoji="0" lang="es-ES" sz="2600" b="1" i="0" u="none" strike="noStrike" kern="1200" cap="none" spc="0" normalizeH="0" baseline="0" noProof="0" dirty="0">
              <a:ln>
                <a:noFill/>
              </a:ln>
              <a:solidFill>
                <a:prstClr val="black"/>
              </a:solidFill>
              <a:effectLst/>
              <a:uLnTx/>
              <a:uFillTx/>
              <a:latin typeface="Garamond" panose="02020404030301010803" pitchFamily="18" charset="0"/>
            </a:endParaRPr>
          </a:p>
        </p:txBody>
      </p:sp>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7" name="Marcador de contenido 6">
            <a:extLst>
              <a:ext uri="{FF2B5EF4-FFF2-40B4-BE49-F238E27FC236}">
                <a16:creationId xmlns:a16="http://schemas.microsoft.com/office/drawing/2014/main" id="{8C637965-7023-016C-E0A7-841BEBC5F488}"/>
              </a:ext>
            </a:extLst>
          </p:cNvPr>
          <p:cNvSpPr>
            <a:spLocks noGrp="1"/>
          </p:cNvSpPr>
          <p:nvPr>
            <p:ph idx="1"/>
          </p:nvPr>
        </p:nvSpPr>
        <p:spPr>
          <a:xfrm>
            <a:off x="838200" y="1285163"/>
            <a:ext cx="10515600" cy="4993400"/>
          </a:xfrm>
        </p:spPr>
        <p:txBody>
          <a:bodyPr>
            <a:normAutofit fontScale="92500" lnSpcReduction="20000"/>
          </a:bodyPr>
          <a:lstStyle/>
          <a:p>
            <a:pPr marR="45270" algn="l">
              <a:buFont typeface="Wingdings" panose="05000000000000000000" pitchFamily="2" charset="2"/>
              <a:buChar char="§"/>
            </a:pPr>
            <a:r>
              <a:rPr lang="es-ES" sz="2600" i="0" u="none" strike="noStrike" baseline="0" dirty="0" err="1">
                <a:latin typeface="Garamond" panose="02020404030301010803" pitchFamily="18" charset="0"/>
              </a:rPr>
              <a:t>The</a:t>
            </a:r>
            <a:r>
              <a:rPr lang="es-ES" sz="2600" i="0" u="none" strike="noStrike" baseline="0" dirty="0">
                <a:latin typeface="Garamond" panose="02020404030301010803" pitchFamily="18" charset="0"/>
              </a:rPr>
              <a:t> </a:t>
            </a:r>
            <a:r>
              <a:rPr lang="es-ES" sz="2600" i="0" u="none" strike="noStrike" baseline="0" dirty="0" err="1">
                <a:latin typeface="Garamond" panose="02020404030301010803" pitchFamily="18" charset="0"/>
              </a:rPr>
              <a:t>main</a:t>
            </a:r>
            <a:r>
              <a:rPr lang="es-ES" sz="2600" i="0" u="none" strike="noStrike" baseline="0" dirty="0">
                <a:latin typeface="Garamond" panose="02020404030301010803" pitchFamily="18" charset="0"/>
              </a:rPr>
              <a:t> </a:t>
            </a:r>
            <a:r>
              <a:rPr lang="es-ES" sz="2600" i="0" u="none" strike="noStrike" baseline="0" dirty="0" err="1">
                <a:latin typeface="Garamond" panose="02020404030301010803" pitchFamily="18" charset="0"/>
              </a:rPr>
              <a:t>institutions</a:t>
            </a:r>
            <a:r>
              <a:rPr lang="es-ES" sz="2600" i="0" u="none" strike="noStrike" baseline="0" dirty="0">
                <a:latin typeface="Garamond" panose="02020404030301010803" pitchFamily="18" charset="0"/>
              </a:rPr>
              <a:t>: EUSKALTEGI</a:t>
            </a:r>
          </a:p>
          <a:p>
            <a:pPr marL="457200" marR="0" lvl="1" indent="0" algn="l">
              <a:buNone/>
            </a:pPr>
            <a:r>
              <a:rPr lang="es-ES" sz="2600" b="0" i="0" u="none" strike="noStrike" baseline="0" dirty="0">
                <a:solidFill>
                  <a:srgbClr val="334791"/>
                </a:solidFill>
                <a:latin typeface="Garamond" panose="02020404030301010803" pitchFamily="18" charset="0"/>
              </a:rPr>
              <a:t>Social </a:t>
            </a:r>
            <a:r>
              <a:rPr lang="es-ES" sz="2600" b="0" i="0" u="none" strike="noStrike" baseline="0" dirty="0" err="1">
                <a:solidFill>
                  <a:srgbClr val="334791"/>
                </a:solidFill>
                <a:latin typeface="Garamond" panose="02020404030301010803" pitchFamily="18" charset="0"/>
              </a:rPr>
              <a:t>initiative</a:t>
            </a:r>
            <a:r>
              <a:rPr lang="es-ES" sz="2600" b="0" i="0" u="none" strike="noStrike" baseline="0" dirty="0">
                <a:solidFill>
                  <a:srgbClr val="334791"/>
                </a:solidFill>
                <a:latin typeface="Garamond" panose="02020404030301010803" pitchFamily="18" charset="0"/>
              </a:rPr>
              <a:t> AEK:</a:t>
            </a:r>
          </a:p>
          <a:p>
            <a:pPr marL="457200" marR="0" lvl="1" indent="0" algn="l">
              <a:buNone/>
            </a:pPr>
            <a:endParaRPr lang="es-ES" sz="2600" b="0" i="0" u="none" strike="noStrike" baseline="0" dirty="0">
              <a:solidFill>
                <a:srgbClr val="334791"/>
              </a:solidFill>
              <a:latin typeface="Garamond" panose="02020404030301010803" pitchFamily="18" charset="0"/>
            </a:endParaRPr>
          </a:p>
          <a:p>
            <a:pPr lvl="3"/>
            <a:r>
              <a:rPr lang="es-ES" sz="2000" b="0" i="0" u="none" strike="noStrike" baseline="0" dirty="0" err="1">
                <a:solidFill>
                  <a:srgbClr val="334791"/>
                </a:solidFill>
                <a:latin typeface="Garamond" panose="02020404030301010803" pitchFamily="18" charset="0"/>
              </a:rPr>
              <a:t>Governments</a:t>
            </a:r>
            <a:r>
              <a:rPr lang="es-ES" sz="2000" b="0" i="0" u="none" strike="noStrike" baseline="0" dirty="0">
                <a:solidFill>
                  <a:srgbClr val="334791"/>
                </a:solidFill>
                <a:latin typeface="Garamond" panose="02020404030301010803" pitchFamily="18" charset="0"/>
              </a:rPr>
              <a:t> HABE (BAC)</a:t>
            </a:r>
          </a:p>
          <a:p>
            <a:pPr lvl="3"/>
            <a:r>
              <a:rPr lang="es-ES" sz="2000" b="0" i="0" u="none" strike="noStrike" baseline="0" dirty="0" err="1">
                <a:solidFill>
                  <a:srgbClr val="334791"/>
                </a:solidFill>
                <a:latin typeface="Garamond" panose="02020404030301010803" pitchFamily="18" charset="0"/>
              </a:rPr>
              <a:t>Euskarabidea</a:t>
            </a:r>
            <a:r>
              <a:rPr lang="es-ES" sz="2000" b="0" i="0" u="none" strike="noStrike" baseline="0" dirty="0">
                <a:solidFill>
                  <a:srgbClr val="334791"/>
                </a:solidFill>
                <a:latin typeface="Garamond" panose="02020404030301010803" pitchFamily="18" charset="0"/>
              </a:rPr>
              <a:t> (Navarre)</a:t>
            </a:r>
          </a:p>
          <a:p>
            <a:pPr lvl="3"/>
            <a:r>
              <a:rPr lang="es-ES" sz="2000" b="0" i="0" u="none" strike="noStrike" baseline="0" dirty="0" err="1">
                <a:solidFill>
                  <a:srgbClr val="334791"/>
                </a:solidFill>
                <a:latin typeface="Garamond" panose="02020404030301010803" pitchFamily="18" charset="0"/>
              </a:rPr>
              <a:t>Euskararen</a:t>
            </a:r>
            <a:r>
              <a:rPr lang="es-ES" sz="2000" b="0" i="0" u="none" strike="noStrike" baseline="0" dirty="0">
                <a:solidFill>
                  <a:srgbClr val="334791"/>
                </a:solidFill>
                <a:latin typeface="Garamond" panose="02020404030301010803" pitchFamily="18" charset="0"/>
              </a:rPr>
              <a:t> </a:t>
            </a:r>
            <a:r>
              <a:rPr lang="es-ES" sz="2000" b="0" i="0" u="none" strike="noStrike" baseline="0" dirty="0" err="1">
                <a:solidFill>
                  <a:srgbClr val="334791"/>
                </a:solidFill>
                <a:latin typeface="Garamond" panose="02020404030301010803" pitchFamily="18" charset="0"/>
              </a:rPr>
              <a:t>Erakunde</a:t>
            </a:r>
            <a:r>
              <a:rPr lang="es-ES" sz="2000" b="0" i="0" u="none" strike="noStrike" baseline="0" dirty="0">
                <a:solidFill>
                  <a:srgbClr val="334791"/>
                </a:solidFill>
                <a:latin typeface="Garamond" panose="02020404030301010803" pitchFamily="18" charset="0"/>
              </a:rPr>
              <a:t> </a:t>
            </a:r>
            <a:r>
              <a:rPr lang="es-ES" sz="2000" b="0" i="0" u="none" strike="noStrike" baseline="0" dirty="0" err="1">
                <a:solidFill>
                  <a:srgbClr val="334791"/>
                </a:solidFill>
                <a:latin typeface="Garamond" panose="02020404030301010803" pitchFamily="18" charset="0"/>
              </a:rPr>
              <a:t>Publikoa</a:t>
            </a:r>
            <a:r>
              <a:rPr lang="es-ES" sz="2000" b="0" i="0" u="none" strike="noStrike" baseline="0" dirty="0">
                <a:solidFill>
                  <a:srgbClr val="334791"/>
                </a:solidFill>
                <a:latin typeface="Garamond" panose="02020404030301010803" pitchFamily="18" charset="0"/>
              </a:rPr>
              <a:t> (North)</a:t>
            </a:r>
          </a:p>
          <a:p>
            <a:pPr lvl="3"/>
            <a:r>
              <a:rPr lang="es-ES" sz="2000" b="0" i="0" u="none" strike="noStrike" baseline="0" dirty="0">
                <a:solidFill>
                  <a:srgbClr val="334791"/>
                </a:solidFill>
                <a:latin typeface="Garamond" panose="02020404030301010803" pitchFamily="18" charset="0"/>
              </a:rPr>
              <a:t>Local </a:t>
            </a:r>
            <a:r>
              <a:rPr lang="es-ES" sz="2000" b="0" i="0" u="none" strike="noStrike" baseline="0" dirty="0" err="1">
                <a:solidFill>
                  <a:srgbClr val="334791"/>
                </a:solidFill>
                <a:latin typeface="Garamond" panose="02020404030301010803" pitchFamily="18" charset="0"/>
              </a:rPr>
              <a:t>councils</a:t>
            </a:r>
            <a:r>
              <a:rPr lang="es-ES" sz="2000" b="0" i="0" u="none" strike="noStrike" baseline="0" dirty="0">
                <a:solidFill>
                  <a:srgbClr val="334791"/>
                </a:solidFill>
                <a:latin typeface="Garamond" panose="02020404030301010803" pitchFamily="18" charset="0"/>
              </a:rPr>
              <a:t> </a:t>
            </a:r>
          </a:p>
          <a:p>
            <a:pPr lvl="3"/>
            <a:endParaRPr lang="es-ES" dirty="0">
              <a:latin typeface="Garamond" panose="02020404030301010803" pitchFamily="18" charset="0"/>
            </a:endParaRPr>
          </a:p>
          <a:p>
            <a:pPr>
              <a:buFont typeface="Wingdings" panose="05000000000000000000" pitchFamily="2" charset="2"/>
              <a:buChar char="§"/>
            </a:pPr>
            <a:r>
              <a:rPr lang="es-ES" dirty="0" err="1">
                <a:latin typeface="Garamond" panose="02020404030301010803" pitchFamily="18" charset="0"/>
              </a:rPr>
              <a:t>Language</a:t>
            </a:r>
            <a:r>
              <a:rPr lang="es-ES" dirty="0">
                <a:latin typeface="Garamond" panose="02020404030301010803" pitchFamily="18" charset="0"/>
              </a:rPr>
              <a:t> use and </a:t>
            </a:r>
            <a:r>
              <a:rPr lang="es-ES" dirty="0" err="1">
                <a:latin typeface="Garamond" panose="02020404030301010803" pitchFamily="18" charset="0"/>
              </a:rPr>
              <a:t>knowledge</a:t>
            </a:r>
            <a:r>
              <a:rPr lang="es-ES" dirty="0">
                <a:latin typeface="Garamond" panose="02020404030301010803" pitchFamily="18" charset="0"/>
              </a:rPr>
              <a:t>: </a:t>
            </a:r>
            <a:r>
              <a:rPr lang="es-ES" i="1" dirty="0" err="1">
                <a:latin typeface="Garamond" panose="02020404030301010803" pitchFamily="18" charset="0"/>
              </a:rPr>
              <a:t>Korrika</a:t>
            </a:r>
            <a:r>
              <a:rPr lang="es-ES" i="1" dirty="0">
                <a:latin typeface="Garamond" panose="02020404030301010803" pitchFamily="18" charset="0"/>
              </a:rPr>
              <a:t> </a:t>
            </a:r>
            <a:r>
              <a:rPr lang="es-ES" dirty="0">
                <a:latin typeface="Garamond" panose="02020404030301010803" pitchFamily="18" charset="0"/>
              </a:rPr>
              <a:t>bianual </a:t>
            </a:r>
            <a:r>
              <a:rPr lang="es-ES" dirty="0" err="1">
                <a:latin typeface="Garamond" panose="02020404030301010803" pitchFamily="18" charset="0"/>
              </a:rPr>
              <a:t>race</a:t>
            </a:r>
            <a:endParaRPr lang="es-ES" dirty="0">
              <a:latin typeface="Garamond" panose="02020404030301010803" pitchFamily="18" charset="0"/>
            </a:endParaRPr>
          </a:p>
          <a:p>
            <a:pPr marL="0" indent="0">
              <a:buNone/>
            </a:pPr>
            <a:r>
              <a:rPr lang="es-ES" sz="2000" dirty="0">
                <a:latin typeface="Garamond" panose="02020404030301010803" pitchFamily="18" charset="0"/>
                <a:hlinkClick r:id="rId3"/>
              </a:rPr>
              <a:t>https://www.youtube.com/watch?v=wXRJVFng4Ug&amp;list=RDwXRJVFng4Ug&amp;start_radio=1</a:t>
            </a:r>
            <a:endParaRPr lang="es-ES" sz="2000" dirty="0">
              <a:latin typeface="Garamond" panose="02020404030301010803" pitchFamily="18" charset="0"/>
            </a:endParaRPr>
          </a:p>
          <a:p>
            <a:pPr marL="0" indent="0">
              <a:buNone/>
            </a:pPr>
            <a:r>
              <a:rPr lang="es-ES" sz="2300" dirty="0">
                <a:latin typeface="Garamond" panose="02020404030301010803" pitchFamily="18" charset="0"/>
              </a:rPr>
              <a:t>Spin-</a:t>
            </a:r>
            <a:r>
              <a:rPr lang="es-ES" sz="2300" dirty="0" err="1">
                <a:latin typeface="Garamond" panose="02020404030301010803" pitchFamily="18" charset="0"/>
              </a:rPr>
              <a:t>offs</a:t>
            </a:r>
            <a:r>
              <a:rPr lang="es-ES" sz="2300" dirty="0">
                <a:latin typeface="Garamond" panose="02020404030301010803" pitchFamily="18" charset="0"/>
              </a:rPr>
              <a:t>: </a:t>
            </a:r>
          </a:p>
          <a:p>
            <a:pPr lvl="1">
              <a:spcBef>
                <a:spcPts val="0"/>
              </a:spcBef>
              <a:buClr>
                <a:schemeClr val="dk1"/>
              </a:buClr>
              <a:buSzPts val="2400"/>
              <a:buFont typeface="Arial"/>
              <a:buChar char="•"/>
            </a:pPr>
            <a:r>
              <a:rPr lang="en-US" sz="2000" dirty="0">
                <a:solidFill>
                  <a:schemeClr val="dk1"/>
                </a:solidFill>
                <a:latin typeface="Garamond" panose="02020404030301010803" pitchFamily="18" charset="0"/>
                <a:ea typeface="Calibri"/>
                <a:cs typeface="Calibri"/>
                <a:sym typeface="Calibri"/>
              </a:rPr>
              <a:t>In Cataluña: "</a:t>
            </a:r>
            <a:r>
              <a:rPr lang="en-US" sz="2000" dirty="0" err="1">
                <a:solidFill>
                  <a:schemeClr val="dk1"/>
                </a:solidFill>
                <a:latin typeface="Garamond" panose="02020404030301010803" pitchFamily="18" charset="0"/>
                <a:ea typeface="Calibri"/>
                <a:cs typeface="Calibri"/>
                <a:sym typeface="Calibri"/>
              </a:rPr>
              <a:t>Correllengua</a:t>
            </a:r>
            <a:r>
              <a:rPr lang="en-US" sz="2000" dirty="0">
                <a:solidFill>
                  <a:schemeClr val="dk1"/>
                </a:solidFill>
                <a:latin typeface="Garamond" panose="02020404030301010803" pitchFamily="18" charset="0"/>
                <a:ea typeface="Calibri"/>
                <a:cs typeface="Calibri"/>
                <a:sym typeface="Calibri"/>
              </a:rPr>
              <a:t>“ since 1993.</a:t>
            </a:r>
            <a:endParaRPr lang="en-US" sz="2000" dirty="0">
              <a:latin typeface="Garamond" panose="02020404030301010803" pitchFamily="18" charset="0"/>
            </a:endParaRPr>
          </a:p>
          <a:p>
            <a:pPr lvl="1">
              <a:buClr>
                <a:schemeClr val="dk1"/>
              </a:buClr>
              <a:buSzPts val="2400"/>
              <a:buFont typeface="Arial"/>
              <a:buChar char="•"/>
            </a:pPr>
            <a:r>
              <a:rPr lang="en-US" sz="2000" dirty="0">
                <a:solidFill>
                  <a:schemeClr val="dk1"/>
                </a:solidFill>
                <a:latin typeface="Garamond" panose="02020404030301010803" pitchFamily="18" charset="0"/>
                <a:ea typeface="Calibri"/>
                <a:cs typeface="Calibri"/>
                <a:sym typeface="Calibri"/>
              </a:rPr>
              <a:t>In Galicia:"</a:t>
            </a:r>
            <a:r>
              <a:rPr lang="en-US" sz="2000" dirty="0" err="1">
                <a:solidFill>
                  <a:schemeClr val="dk1"/>
                </a:solidFill>
                <a:latin typeface="Garamond" panose="02020404030301010803" pitchFamily="18" charset="0"/>
                <a:ea typeface="Calibri"/>
                <a:cs typeface="Calibri"/>
                <a:sym typeface="Calibri"/>
              </a:rPr>
              <a:t>Correlingua</a:t>
            </a:r>
            <a:r>
              <a:rPr lang="en-US" sz="2000" dirty="0">
                <a:solidFill>
                  <a:schemeClr val="dk1"/>
                </a:solidFill>
                <a:latin typeface="Garamond" panose="02020404030301010803" pitchFamily="18" charset="0"/>
                <a:ea typeface="Calibri"/>
                <a:cs typeface="Calibri"/>
                <a:sym typeface="Calibri"/>
              </a:rPr>
              <a:t> since 2000.</a:t>
            </a:r>
            <a:endParaRPr lang="en-US" sz="2000" dirty="0">
              <a:latin typeface="Garamond" panose="02020404030301010803" pitchFamily="18" charset="0"/>
            </a:endParaRPr>
          </a:p>
          <a:p>
            <a:pPr lvl="1">
              <a:buClr>
                <a:schemeClr val="dk1"/>
              </a:buClr>
              <a:buSzPts val="2400"/>
              <a:buFont typeface="Arial"/>
              <a:buChar char="•"/>
            </a:pPr>
            <a:r>
              <a:rPr lang="en-US" sz="2000" dirty="0">
                <a:solidFill>
                  <a:schemeClr val="dk1"/>
                </a:solidFill>
                <a:latin typeface="Garamond" panose="02020404030301010803" pitchFamily="18" charset="0"/>
                <a:ea typeface="Calibri"/>
                <a:cs typeface="Calibri"/>
                <a:sym typeface="Calibri"/>
              </a:rPr>
              <a:t>In Bretagne: "</a:t>
            </a:r>
            <a:r>
              <a:rPr lang="en-US" sz="2000" dirty="0" err="1">
                <a:solidFill>
                  <a:schemeClr val="dk1"/>
                </a:solidFill>
                <a:latin typeface="Garamond" panose="02020404030301010803" pitchFamily="18" charset="0"/>
                <a:ea typeface="Calibri"/>
                <a:cs typeface="Calibri"/>
                <a:sym typeface="Calibri"/>
              </a:rPr>
              <a:t>Ar</a:t>
            </a:r>
            <a:r>
              <a:rPr lang="en-US" sz="2000" dirty="0">
                <a:solidFill>
                  <a:schemeClr val="dk1"/>
                </a:solidFill>
                <a:latin typeface="Garamond" panose="02020404030301010803" pitchFamily="18" charset="0"/>
                <a:ea typeface="Calibri"/>
                <a:cs typeface="Calibri"/>
                <a:sym typeface="Calibri"/>
              </a:rPr>
              <a:t> </a:t>
            </a:r>
            <a:r>
              <a:rPr lang="en-US" sz="2000" dirty="0" err="1">
                <a:solidFill>
                  <a:schemeClr val="dk1"/>
                </a:solidFill>
                <a:latin typeface="Garamond" panose="02020404030301010803" pitchFamily="18" charset="0"/>
                <a:ea typeface="Calibri"/>
                <a:cs typeface="Calibri"/>
                <a:sym typeface="Calibri"/>
              </a:rPr>
              <a:t>Redadeg</a:t>
            </a:r>
            <a:r>
              <a:rPr lang="en-US" sz="2000" dirty="0">
                <a:solidFill>
                  <a:schemeClr val="dk1"/>
                </a:solidFill>
                <a:latin typeface="Garamond" panose="02020404030301010803" pitchFamily="18" charset="0"/>
                <a:ea typeface="Calibri"/>
                <a:cs typeface="Calibri"/>
                <a:sym typeface="Calibri"/>
              </a:rPr>
              <a:t>“ since 2008.</a:t>
            </a:r>
            <a:endParaRPr lang="en-US" sz="2000" dirty="0">
              <a:latin typeface="Garamond" panose="02020404030301010803" pitchFamily="18" charset="0"/>
            </a:endParaRPr>
          </a:p>
          <a:p>
            <a:pPr lvl="1">
              <a:buClr>
                <a:schemeClr val="dk1"/>
              </a:buClr>
              <a:buSzPts val="2400"/>
              <a:buFont typeface="Arial"/>
              <a:buChar char="•"/>
            </a:pPr>
            <a:r>
              <a:rPr lang="en-US" sz="2000" dirty="0">
                <a:solidFill>
                  <a:schemeClr val="dk1"/>
                </a:solidFill>
                <a:latin typeface="Garamond" panose="02020404030301010803" pitchFamily="18" charset="0"/>
                <a:ea typeface="Calibri"/>
                <a:cs typeface="Calibri"/>
                <a:sym typeface="Calibri"/>
              </a:rPr>
              <a:t>In Ireland: "Rith“ since 2010 to restate Gaelic.</a:t>
            </a:r>
            <a:endParaRPr lang="en-US" sz="2000" dirty="0">
              <a:latin typeface="Garamond" panose="02020404030301010803" pitchFamily="18" charset="0"/>
            </a:endParaRPr>
          </a:p>
          <a:p>
            <a:pPr lvl="1">
              <a:buClr>
                <a:schemeClr val="dk1"/>
              </a:buClr>
              <a:buSzPts val="2400"/>
              <a:buFont typeface="Arial"/>
              <a:buChar char="•"/>
            </a:pPr>
            <a:r>
              <a:rPr lang="en-US" sz="2000" dirty="0">
                <a:solidFill>
                  <a:schemeClr val="dk1"/>
                </a:solidFill>
                <a:latin typeface="Garamond" panose="02020404030301010803" pitchFamily="18" charset="0"/>
                <a:ea typeface="Calibri"/>
                <a:cs typeface="Calibri"/>
                <a:sym typeface="Calibri"/>
              </a:rPr>
              <a:t>In Wales: "Ras </a:t>
            </a:r>
            <a:r>
              <a:rPr lang="en-US" sz="2000" dirty="0" err="1">
                <a:solidFill>
                  <a:schemeClr val="dk1"/>
                </a:solidFill>
                <a:latin typeface="Garamond" panose="02020404030301010803" pitchFamily="18" charset="0"/>
                <a:ea typeface="Calibri"/>
                <a:cs typeface="Calibri"/>
                <a:sym typeface="Calibri"/>
              </a:rPr>
              <a:t>yr</a:t>
            </a:r>
            <a:r>
              <a:rPr lang="en-US" sz="2000" dirty="0">
                <a:solidFill>
                  <a:schemeClr val="dk1"/>
                </a:solidFill>
                <a:latin typeface="Garamond" panose="02020404030301010803" pitchFamily="18" charset="0"/>
                <a:ea typeface="Calibri"/>
                <a:cs typeface="Calibri"/>
                <a:sym typeface="Calibri"/>
              </a:rPr>
              <a:t> Iaith“ since 2014.</a:t>
            </a:r>
          </a:p>
          <a:p>
            <a:pPr marR="0" lvl="1" algn="l"/>
            <a:endParaRPr lang="es-ES" sz="1800" b="0" i="0" u="none" strike="noStrike" baseline="0" dirty="0">
              <a:solidFill>
                <a:srgbClr val="334791"/>
              </a:solidFill>
              <a:latin typeface="Verdana" panose="020B0604030504040204" pitchFamily="34" charset="0"/>
            </a:endParaRPr>
          </a:p>
          <a:p>
            <a:pPr lvl="1">
              <a:buClr>
                <a:schemeClr val="dk1"/>
              </a:buClr>
              <a:buSzPts val="2400"/>
              <a:buFont typeface="Arial"/>
              <a:buChar char="•"/>
            </a:pPr>
            <a:endParaRPr lang="en-US" sz="2000" dirty="0">
              <a:latin typeface="Garamond" panose="02020404030301010803" pitchFamily="18" charset="0"/>
            </a:endParaRPr>
          </a:p>
          <a:p>
            <a:pPr marL="0" indent="0">
              <a:buNone/>
            </a:pPr>
            <a:endParaRPr lang="es-ES" dirty="0"/>
          </a:p>
          <a:p>
            <a:pPr marL="0" indent="0">
              <a:buNone/>
            </a:pPr>
            <a:endParaRPr lang="es-ES" dirty="0"/>
          </a:p>
          <a:p>
            <a:pPr marL="0" indent="0">
              <a:buNone/>
            </a:pPr>
            <a:endParaRPr lang="es-ES" dirty="0"/>
          </a:p>
        </p:txBody>
      </p:sp>
      <p:pic>
        <p:nvPicPr>
          <p:cNvPr id="9" name="Imagen 8">
            <a:extLst>
              <a:ext uri="{FF2B5EF4-FFF2-40B4-BE49-F238E27FC236}">
                <a16:creationId xmlns:a16="http://schemas.microsoft.com/office/drawing/2014/main" id="{076A5B26-E84F-49F2-DED4-E2945728FB23}"/>
              </a:ext>
            </a:extLst>
          </p:cNvPr>
          <p:cNvPicPr>
            <a:picLocks noChangeAspect="1"/>
          </p:cNvPicPr>
          <p:nvPr/>
        </p:nvPicPr>
        <p:blipFill>
          <a:blip r:embed="rId4"/>
          <a:stretch>
            <a:fillRect/>
          </a:stretch>
        </p:blipFill>
        <p:spPr>
          <a:xfrm>
            <a:off x="7847968" y="4390855"/>
            <a:ext cx="4233964" cy="2363963"/>
          </a:xfrm>
          <a:prstGeom prst="rect">
            <a:avLst/>
          </a:prstGeom>
        </p:spPr>
      </p:pic>
      <p:sp>
        <p:nvSpPr>
          <p:cNvPr id="2" name="Elipse 1">
            <a:extLst>
              <a:ext uri="{FF2B5EF4-FFF2-40B4-BE49-F238E27FC236}">
                <a16:creationId xmlns:a16="http://schemas.microsoft.com/office/drawing/2014/main" id="{E24A3554-CE63-2792-1CDA-46A464E16030}"/>
              </a:ext>
            </a:extLst>
          </p:cNvPr>
          <p:cNvSpPr/>
          <p:nvPr/>
        </p:nvSpPr>
        <p:spPr>
          <a:xfrm>
            <a:off x="8715023" y="1524000"/>
            <a:ext cx="2901244" cy="632178"/>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700" b="1" dirty="0">
                <a:latin typeface="Garamond" panose="02020404030301010803" pitchFamily="18" charset="0"/>
              </a:rPr>
              <a:t>SOCIAL CONSCIOUSNESS</a:t>
            </a:r>
          </a:p>
        </p:txBody>
      </p:sp>
      <p:sp>
        <p:nvSpPr>
          <p:cNvPr id="3" name="Elipse 2">
            <a:extLst>
              <a:ext uri="{FF2B5EF4-FFF2-40B4-BE49-F238E27FC236}">
                <a16:creationId xmlns:a16="http://schemas.microsoft.com/office/drawing/2014/main" id="{6695E5C1-4E17-2E6C-1372-B0F4FBB81EE1}"/>
              </a:ext>
            </a:extLst>
          </p:cNvPr>
          <p:cNvSpPr/>
          <p:nvPr/>
        </p:nvSpPr>
        <p:spPr>
          <a:xfrm>
            <a:off x="8715023" y="2325249"/>
            <a:ext cx="2901244" cy="632178"/>
          </a:xfrm>
          <a:prstGeom prst="ellipse">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b="1" dirty="0">
                <a:latin typeface="Garamond" panose="02020404030301010803" pitchFamily="18" charset="0"/>
              </a:rPr>
              <a:t>TRADITION</a:t>
            </a:r>
          </a:p>
        </p:txBody>
      </p:sp>
      <p:sp>
        <p:nvSpPr>
          <p:cNvPr id="5" name="Elipse 4">
            <a:extLst>
              <a:ext uri="{FF2B5EF4-FFF2-40B4-BE49-F238E27FC236}">
                <a16:creationId xmlns:a16="http://schemas.microsoft.com/office/drawing/2014/main" id="{A353445F-A116-FA3E-1ADB-F5C65615B23E}"/>
              </a:ext>
            </a:extLst>
          </p:cNvPr>
          <p:cNvSpPr/>
          <p:nvPr/>
        </p:nvSpPr>
        <p:spPr>
          <a:xfrm>
            <a:off x="8715023" y="3160712"/>
            <a:ext cx="2901244" cy="63217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b="1" dirty="0">
                <a:latin typeface="Garamond" panose="02020404030301010803" pitchFamily="18" charset="0"/>
              </a:rPr>
              <a:t>FUNDING</a:t>
            </a:r>
          </a:p>
        </p:txBody>
      </p:sp>
    </p:spTree>
    <p:extLst>
      <p:ext uri="{BB962C8B-B14F-4D97-AF65-F5344CB8AC3E}">
        <p14:creationId xmlns:p14="http://schemas.microsoft.com/office/powerpoint/2010/main" val="3192122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pic>
        <p:nvPicPr>
          <p:cNvPr id="4" name="Imagen 3">
            <a:extLst>
              <a:ext uri="{FF2B5EF4-FFF2-40B4-BE49-F238E27FC236}">
                <a16:creationId xmlns:a16="http://schemas.microsoft.com/office/drawing/2014/main" id="{975D389D-474B-EE62-604E-0BB835BEC13F}"/>
              </a:ext>
            </a:extLst>
          </p:cNvPr>
          <p:cNvPicPr>
            <a:picLocks noChangeAspect="1"/>
          </p:cNvPicPr>
          <p:nvPr/>
        </p:nvPicPr>
        <p:blipFill>
          <a:blip r:embed="rId3"/>
          <a:stretch>
            <a:fillRect/>
          </a:stretch>
        </p:blipFill>
        <p:spPr>
          <a:xfrm>
            <a:off x="2268388" y="2197003"/>
            <a:ext cx="7450095" cy="3842456"/>
          </a:xfrm>
          <a:prstGeom prst="rect">
            <a:avLst/>
          </a:prstGeom>
        </p:spPr>
      </p:pic>
      <p:sp>
        <p:nvSpPr>
          <p:cNvPr id="5" name="CuadroTexto 4">
            <a:extLst>
              <a:ext uri="{FF2B5EF4-FFF2-40B4-BE49-F238E27FC236}">
                <a16:creationId xmlns:a16="http://schemas.microsoft.com/office/drawing/2014/main" id="{011B6BC7-AF9B-9D78-1E97-D962E4A99850}"/>
              </a:ext>
            </a:extLst>
          </p:cNvPr>
          <p:cNvSpPr txBox="1"/>
          <p:nvPr/>
        </p:nvSpPr>
        <p:spPr>
          <a:xfrm>
            <a:off x="702734" y="229456"/>
            <a:ext cx="1082322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rPr>
              <a:t>ONLINE RESOURCES</a:t>
            </a:r>
          </a:p>
        </p:txBody>
      </p:sp>
      <p:sp>
        <p:nvSpPr>
          <p:cNvPr id="7" name="Marcador de contenido 6">
            <a:extLst>
              <a:ext uri="{FF2B5EF4-FFF2-40B4-BE49-F238E27FC236}">
                <a16:creationId xmlns:a16="http://schemas.microsoft.com/office/drawing/2014/main" id="{907FA891-39FF-1262-0830-6026EB4D3C08}"/>
              </a:ext>
            </a:extLst>
          </p:cNvPr>
          <p:cNvSpPr txBox="1">
            <a:spLocks noGrp="1"/>
          </p:cNvSpPr>
          <p:nvPr>
            <p:ph idx="1"/>
          </p:nvPr>
        </p:nvSpPr>
        <p:spPr>
          <a:xfrm>
            <a:off x="702734" y="915056"/>
            <a:ext cx="10823222" cy="1168525"/>
          </a:xfrm>
          <a:prstGeom prst="rect">
            <a:avLst/>
          </a:prstGeom>
          <a:noFill/>
        </p:spPr>
        <p:txBody>
          <a:bodyPr wrap="square" rtlCol="0">
            <a:spAutoFit/>
          </a:bodyPr>
          <a:lstStyle/>
          <a:p>
            <a:pPr marR="0" algn="l">
              <a:buFont typeface="Wingdings" panose="05000000000000000000" pitchFamily="2" charset="2"/>
              <a:buChar char="§"/>
            </a:pPr>
            <a:r>
              <a:rPr lang="es-ES" sz="2200" i="0" u="none" strike="noStrike" baseline="0" dirty="0">
                <a:latin typeface="Garamond" panose="02020404030301010803" pitchFamily="18" charset="0"/>
              </a:rPr>
              <a:t>HABE (</a:t>
            </a:r>
            <a:r>
              <a:rPr lang="es-ES" sz="2200" i="0" u="none" strike="noStrike" baseline="0" dirty="0" err="1">
                <a:latin typeface="Garamond" panose="02020404030301010803" pitchFamily="18" charset="0"/>
              </a:rPr>
              <a:t>Basque</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autonomous</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region</a:t>
            </a:r>
            <a:r>
              <a:rPr lang="es-ES" sz="2200" i="0" u="none" strike="noStrike" baseline="0" dirty="0">
                <a:latin typeface="Garamond" panose="02020404030301010803" pitchFamily="18" charset="0"/>
              </a:rPr>
              <a:t>)</a:t>
            </a:r>
          </a:p>
          <a:p>
            <a:pPr marR="0" algn="l">
              <a:buFont typeface="Wingdings" panose="05000000000000000000" pitchFamily="2" charset="2"/>
              <a:buChar char="§"/>
            </a:pPr>
            <a:r>
              <a:rPr lang="es-ES" sz="2200" i="0" u="none" strike="noStrike" baseline="0" dirty="0" err="1">
                <a:latin typeface="Garamond" panose="02020404030301010803" pitchFamily="18" charset="0"/>
              </a:rPr>
              <a:t>Euskaltzaindia</a:t>
            </a:r>
            <a:r>
              <a:rPr lang="es-ES" sz="2200" i="0" u="none" strike="noStrike" baseline="0" dirty="0">
                <a:latin typeface="Garamond" panose="02020404030301010803" pitchFamily="18" charset="0"/>
              </a:rPr>
              <a:t>- Royal </a:t>
            </a:r>
            <a:r>
              <a:rPr lang="es-ES" sz="2200" i="0" u="none" strike="noStrike" baseline="0" dirty="0" err="1">
                <a:latin typeface="Garamond" panose="02020404030301010803" pitchFamily="18" charset="0"/>
              </a:rPr>
              <a:t>Academy</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of</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the</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Basque</a:t>
            </a:r>
            <a:r>
              <a:rPr lang="es-ES" sz="2200" i="0" u="none" strike="noStrike" baseline="0" dirty="0">
                <a:latin typeface="Garamond" panose="02020404030301010803" pitchFamily="18" charset="0"/>
              </a:rPr>
              <a:t> </a:t>
            </a:r>
            <a:r>
              <a:rPr lang="es-ES" sz="2200" i="0" u="none" strike="noStrike" baseline="0" dirty="0" err="1">
                <a:latin typeface="Garamond" panose="02020404030301010803" pitchFamily="18" charset="0"/>
              </a:rPr>
              <a:t>Language</a:t>
            </a:r>
            <a:endParaRPr lang="es-ES" sz="2200" i="0" u="none" strike="noStrike" baseline="0" dirty="0">
              <a:latin typeface="Garamond" panose="02020404030301010803" pitchFamily="18" charset="0"/>
            </a:endParaRPr>
          </a:p>
          <a:p>
            <a:pPr marR="0" lvl="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ES" sz="2200" dirty="0">
                <a:solidFill>
                  <a:prstClr val="black"/>
                </a:solidFill>
                <a:latin typeface="Garamond" panose="02020404030301010803" pitchFamily="18" charset="0"/>
              </a:rPr>
              <a:t>Online </a:t>
            </a:r>
            <a:r>
              <a:rPr lang="es-ES" sz="2200" dirty="0" err="1">
                <a:solidFill>
                  <a:prstClr val="black"/>
                </a:solidFill>
                <a:latin typeface="Garamond" panose="02020404030301010803" pitchFamily="18" charset="0"/>
              </a:rPr>
              <a:t>dictionnaries</a:t>
            </a:r>
            <a:r>
              <a:rPr lang="es-ES" sz="2200" dirty="0">
                <a:solidFill>
                  <a:prstClr val="black"/>
                </a:solidFill>
                <a:latin typeface="Garamond" panose="02020404030301010803" pitchFamily="18" charset="0"/>
              </a:rPr>
              <a:t> (Elhuyar/ </a:t>
            </a:r>
            <a:r>
              <a:rPr lang="es-ES" sz="2200" dirty="0" err="1">
                <a:solidFill>
                  <a:prstClr val="black"/>
                </a:solidFill>
                <a:latin typeface="Garamond" panose="02020404030301010803" pitchFamily="18" charset="0"/>
              </a:rPr>
              <a:t>Euskaltzaindia</a:t>
            </a:r>
            <a:r>
              <a:rPr lang="es-ES" sz="2200" dirty="0">
                <a:solidFill>
                  <a:prstClr val="black"/>
                </a:solidFill>
                <a:latin typeface="Garamond" panose="02020404030301010803" pitchFamily="18" charset="0"/>
              </a:rPr>
              <a:t>)</a:t>
            </a:r>
            <a:endParaRPr kumimoji="0" lang="es-ES" sz="2200" i="0" u="none" strike="noStrike" kern="1200" cap="none" spc="0" normalizeH="0" baseline="0" noProof="0" dirty="0">
              <a:ln>
                <a:noFill/>
              </a:ln>
              <a:solidFill>
                <a:prstClr val="black"/>
              </a:solidFill>
              <a:effectLst/>
              <a:uLnTx/>
              <a:uFillTx/>
              <a:latin typeface="Garamond" panose="02020404030301010803" pitchFamily="18" charset="0"/>
            </a:endParaRPr>
          </a:p>
        </p:txBody>
      </p:sp>
      <p:pic>
        <p:nvPicPr>
          <p:cNvPr id="9" name="Imagen 8">
            <a:extLst>
              <a:ext uri="{FF2B5EF4-FFF2-40B4-BE49-F238E27FC236}">
                <a16:creationId xmlns:a16="http://schemas.microsoft.com/office/drawing/2014/main" id="{71DC3EAB-C169-9FCD-31B7-B61B1AC559BA}"/>
              </a:ext>
            </a:extLst>
          </p:cNvPr>
          <p:cNvPicPr>
            <a:picLocks noChangeAspect="1"/>
          </p:cNvPicPr>
          <p:nvPr/>
        </p:nvPicPr>
        <p:blipFill>
          <a:blip r:embed="rId4"/>
          <a:stretch>
            <a:fillRect/>
          </a:stretch>
        </p:blipFill>
        <p:spPr>
          <a:xfrm>
            <a:off x="463769" y="2132189"/>
            <a:ext cx="2257425" cy="2019300"/>
          </a:xfrm>
          <a:prstGeom prst="rect">
            <a:avLst/>
          </a:prstGeom>
        </p:spPr>
      </p:pic>
      <p:pic>
        <p:nvPicPr>
          <p:cNvPr id="10" name="Imagen 9">
            <a:extLst>
              <a:ext uri="{FF2B5EF4-FFF2-40B4-BE49-F238E27FC236}">
                <a16:creationId xmlns:a16="http://schemas.microsoft.com/office/drawing/2014/main" id="{901C96BD-98A8-DBD2-633B-0EF7C13FA9A8}"/>
              </a:ext>
            </a:extLst>
          </p:cNvPr>
          <p:cNvPicPr>
            <a:picLocks noChangeAspect="1"/>
          </p:cNvPicPr>
          <p:nvPr/>
        </p:nvPicPr>
        <p:blipFill>
          <a:blip r:embed="rId5"/>
          <a:stretch>
            <a:fillRect/>
          </a:stretch>
        </p:blipFill>
        <p:spPr>
          <a:xfrm>
            <a:off x="887709" y="4516494"/>
            <a:ext cx="1409543" cy="1409543"/>
          </a:xfrm>
          <a:prstGeom prst="rect">
            <a:avLst/>
          </a:prstGeom>
        </p:spPr>
      </p:pic>
      <p:pic>
        <p:nvPicPr>
          <p:cNvPr id="11" name="Imagen 10">
            <a:extLst>
              <a:ext uri="{FF2B5EF4-FFF2-40B4-BE49-F238E27FC236}">
                <a16:creationId xmlns:a16="http://schemas.microsoft.com/office/drawing/2014/main" id="{FEA3307D-6359-4F2B-45AA-30CD6F2B7941}"/>
              </a:ext>
            </a:extLst>
          </p:cNvPr>
          <p:cNvPicPr>
            <a:picLocks noChangeAspect="1"/>
          </p:cNvPicPr>
          <p:nvPr/>
        </p:nvPicPr>
        <p:blipFill>
          <a:blip r:embed="rId6"/>
          <a:stretch>
            <a:fillRect/>
          </a:stretch>
        </p:blipFill>
        <p:spPr>
          <a:xfrm>
            <a:off x="9527246" y="2476500"/>
            <a:ext cx="2381250" cy="952500"/>
          </a:xfrm>
          <a:prstGeom prst="rect">
            <a:avLst/>
          </a:prstGeom>
        </p:spPr>
      </p:pic>
      <p:pic>
        <p:nvPicPr>
          <p:cNvPr id="2054" name="Picture 6" descr="We are truly sorry': Eta apologises for four decades of deadly violence |  Eta | The Guardian">
            <a:extLst>
              <a:ext uri="{FF2B5EF4-FFF2-40B4-BE49-F238E27FC236}">
                <a16:creationId xmlns:a16="http://schemas.microsoft.com/office/drawing/2014/main" id="{034FE52F-3BDF-7F65-C087-2C916CD43C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46311" y="4497286"/>
            <a:ext cx="2381251" cy="142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496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8" name="Marcador de contenido 7">
            <a:extLst>
              <a:ext uri="{FF2B5EF4-FFF2-40B4-BE49-F238E27FC236}">
                <a16:creationId xmlns:a16="http://schemas.microsoft.com/office/drawing/2014/main" id="{1EC81253-ED4A-2219-376E-C7243EFB3152}"/>
              </a:ext>
            </a:extLst>
          </p:cNvPr>
          <p:cNvSpPr>
            <a:spLocks noGrp="1"/>
          </p:cNvSpPr>
          <p:nvPr>
            <p:ph idx="1"/>
          </p:nvPr>
        </p:nvSpPr>
        <p:spPr>
          <a:xfrm>
            <a:off x="838200" y="1185333"/>
            <a:ext cx="10515600" cy="4991630"/>
          </a:xfrm>
        </p:spPr>
        <p:txBody>
          <a:bodyPr/>
          <a:lstStyle/>
          <a:p>
            <a:endParaRPr lang="es-ES" dirty="0"/>
          </a:p>
        </p:txBody>
      </p:sp>
      <p:pic>
        <p:nvPicPr>
          <p:cNvPr id="3" name="Imagen 2">
            <a:extLst>
              <a:ext uri="{FF2B5EF4-FFF2-40B4-BE49-F238E27FC236}">
                <a16:creationId xmlns:a16="http://schemas.microsoft.com/office/drawing/2014/main" id="{450CE5E2-1C93-3503-3670-8224639EFDF7}"/>
              </a:ext>
            </a:extLst>
          </p:cNvPr>
          <p:cNvPicPr>
            <a:picLocks noChangeAspect="1"/>
          </p:cNvPicPr>
          <p:nvPr/>
        </p:nvPicPr>
        <p:blipFill>
          <a:blip r:embed="rId3"/>
          <a:stretch>
            <a:fillRect/>
          </a:stretch>
        </p:blipFill>
        <p:spPr>
          <a:xfrm>
            <a:off x="838200" y="681037"/>
            <a:ext cx="9692540" cy="5746292"/>
          </a:xfrm>
          <a:prstGeom prst="rect">
            <a:avLst/>
          </a:prstGeom>
        </p:spPr>
      </p:pic>
    </p:spTree>
    <p:extLst>
      <p:ext uri="{BB962C8B-B14F-4D97-AF65-F5344CB8AC3E}">
        <p14:creationId xmlns:p14="http://schemas.microsoft.com/office/powerpoint/2010/main" val="3987685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8" name="Marcador de contenido 7">
            <a:extLst>
              <a:ext uri="{FF2B5EF4-FFF2-40B4-BE49-F238E27FC236}">
                <a16:creationId xmlns:a16="http://schemas.microsoft.com/office/drawing/2014/main" id="{1EC81253-ED4A-2219-376E-C7243EFB3152}"/>
              </a:ext>
            </a:extLst>
          </p:cNvPr>
          <p:cNvSpPr>
            <a:spLocks noGrp="1"/>
          </p:cNvSpPr>
          <p:nvPr>
            <p:ph idx="1"/>
          </p:nvPr>
        </p:nvSpPr>
        <p:spPr>
          <a:xfrm>
            <a:off x="838200" y="1185333"/>
            <a:ext cx="10515600" cy="4991630"/>
          </a:xfrm>
        </p:spPr>
        <p:txBody>
          <a:bodyPr/>
          <a:lstStyle/>
          <a:p>
            <a:endParaRPr lang="es-ES" dirty="0"/>
          </a:p>
        </p:txBody>
      </p:sp>
      <p:pic>
        <p:nvPicPr>
          <p:cNvPr id="4" name="Imagen 3">
            <a:extLst>
              <a:ext uri="{FF2B5EF4-FFF2-40B4-BE49-F238E27FC236}">
                <a16:creationId xmlns:a16="http://schemas.microsoft.com/office/drawing/2014/main" id="{6EF44469-E728-3AC4-92C4-E0789470A605}"/>
              </a:ext>
            </a:extLst>
          </p:cNvPr>
          <p:cNvPicPr>
            <a:picLocks noChangeAspect="1"/>
          </p:cNvPicPr>
          <p:nvPr/>
        </p:nvPicPr>
        <p:blipFill>
          <a:blip r:embed="rId3"/>
          <a:stretch>
            <a:fillRect/>
          </a:stretch>
        </p:blipFill>
        <p:spPr>
          <a:xfrm>
            <a:off x="905044" y="692726"/>
            <a:ext cx="9988734" cy="5696786"/>
          </a:xfrm>
          <a:prstGeom prst="rect">
            <a:avLst/>
          </a:prstGeom>
        </p:spPr>
      </p:pic>
    </p:spTree>
    <p:extLst>
      <p:ext uri="{BB962C8B-B14F-4D97-AF65-F5344CB8AC3E}">
        <p14:creationId xmlns:p14="http://schemas.microsoft.com/office/powerpoint/2010/main" val="3928600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8" name="Marcador de contenido 7">
            <a:extLst>
              <a:ext uri="{FF2B5EF4-FFF2-40B4-BE49-F238E27FC236}">
                <a16:creationId xmlns:a16="http://schemas.microsoft.com/office/drawing/2014/main" id="{1EC81253-ED4A-2219-376E-C7243EFB3152}"/>
              </a:ext>
            </a:extLst>
          </p:cNvPr>
          <p:cNvSpPr>
            <a:spLocks noGrp="1"/>
          </p:cNvSpPr>
          <p:nvPr>
            <p:ph idx="1"/>
          </p:nvPr>
        </p:nvSpPr>
        <p:spPr>
          <a:xfrm>
            <a:off x="838200" y="1185333"/>
            <a:ext cx="10515600" cy="4991630"/>
          </a:xfrm>
        </p:spPr>
        <p:txBody>
          <a:bodyPr/>
          <a:lstStyle/>
          <a:p>
            <a:endParaRPr lang="es-ES" dirty="0"/>
          </a:p>
        </p:txBody>
      </p:sp>
      <p:pic>
        <p:nvPicPr>
          <p:cNvPr id="4" name="Imagen 3">
            <a:extLst>
              <a:ext uri="{FF2B5EF4-FFF2-40B4-BE49-F238E27FC236}">
                <a16:creationId xmlns:a16="http://schemas.microsoft.com/office/drawing/2014/main" id="{984CEF4E-EEAA-FA58-FDEC-2AD2F2C1CC6D}"/>
              </a:ext>
            </a:extLst>
          </p:cNvPr>
          <p:cNvPicPr>
            <a:picLocks noChangeAspect="1"/>
          </p:cNvPicPr>
          <p:nvPr/>
        </p:nvPicPr>
        <p:blipFill>
          <a:blip r:embed="rId3"/>
          <a:stretch>
            <a:fillRect/>
          </a:stretch>
        </p:blipFill>
        <p:spPr>
          <a:xfrm>
            <a:off x="1179930" y="993422"/>
            <a:ext cx="9241203" cy="5375452"/>
          </a:xfrm>
          <a:prstGeom prst="rect">
            <a:avLst/>
          </a:prstGeom>
        </p:spPr>
      </p:pic>
    </p:spTree>
    <p:extLst>
      <p:ext uri="{BB962C8B-B14F-4D97-AF65-F5344CB8AC3E}">
        <p14:creationId xmlns:p14="http://schemas.microsoft.com/office/powerpoint/2010/main" val="1019975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2" name="CuadroTexto 1">
            <a:extLst>
              <a:ext uri="{FF2B5EF4-FFF2-40B4-BE49-F238E27FC236}">
                <a16:creationId xmlns:a16="http://schemas.microsoft.com/office/drawing/2014/main" id="{87EDCC29-42F9-7551-9EEA-E44E8ADD08BE}"/>
              </a:ext>
            </a:extLst>
          </p:cNvPr>
          <p:cNvSpPr txBox="1"/>
          <p:nvPr/>
        </p:nvSpPr>
        <p:spPr>
          <a:xfrm>
            <a:off x="838200" y="395111"/>
            <a:ext cx="33274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EUSKERA 1.0</a:t>
            </a:r>
          </a:p>
        </p:txBody>
      </p:sp>
      <p:sp>
        <p:nvSpPr>
          <p:cNvPr id="5" name="CuadroTexto 4">
            <a:extLst>
              <a:ext uri="{FF2B5EF4-FFF2-40B4-BE49-F238E27FC236}">
                <a16:creationId xmlns:a16="http://schemas.microsoft.com/office/drawing/2014/main" id="{D029697F-16CB-568C-1CE7-9AF877670C9C}"/>
              </a:ext>
            </a:extLst>
          </p:cNvPr>
          <p:cNvSpPr txBox="1"/>
          <p:nvPr/>
        </p:nvSpPr>
        <p:spPr>
          <a:xfrm>
            <a:off x="814211" y="1168400"/>
            <a:ext cx="10563578" cy="6432530"/>
          </a:xfrm>
          <a:prstGeom prst="rect">
            <a:avLst/>
          </a:prstGeom>
          <a:noFill/>
        </p:spPr>
        <p:txBody>
          <a:bodyPr wrap="square">
            <a:spAutoFit/>
          </a:bodyPr>
          <a:lstStyle/>
          <a:p>
            <a:pPr marL="285750" indent="-285750">
              <a:buFont typeface="Wingdings" panose="05000000000000000000" pitchFamily="2" charset="2"/>
              <a:buChar char="§"/>
            </a:pPr>
            <a:r>
              <a:rPr lang="es-ES" sz="2000" dirty="0">
                <a:latin typeface="Garamond" panose="02020404030301010803" pitchFamily="18" charset="0"/>
              </a:rPr>
              <a:t>Non Indo-</a:t>
            </a:r>
            <a:r>
              <a:rPr lang="es-ES" sz="2000" dirty="0" err="1">
                <a:latin typeface="Garamond" panose="02020404030301010803" pitchFamily="18" charset="0"/>
              </a:rPr>
              <a:t>European</a:t>
            </a:r>
            <a:r>
              <a:rPr lang="es-ES" sz="2000" dirty="0">
                <a:latin typeface="Garamond" panose="02020404030301010803" pitchFamily="18" charset="0"/>
              </a:rPr>
              <a:t> </a:t>
            </a:r>
            <a:r>
              <a:rPr lang="es-ES" sz="2000" dirty="0" err="1">
                <a:latin typeface="Garamond" panose="02020404030301010803" pitchFamily="18" charset="0"/>
              </a:rPr>
              <a:t>language</a:t>
            </a:r>
            <a:endParaRPr lang="es-ES" sz="2000" dirty="0">
              <a:latin typeface="Garamond" panose="02020404030301010803" pitchFamily="18" charset="0"/>
            </a:endParaRPr>
          </a:p>
          <a:p>
            <a:pPr marL="285750" indent="-285750">
              <a:buFont typeface="Wingdings" panose="05000000000000000000" pitchFamily="2" charset="2"/>
              <a:buChar char="§"/>
            </a:pPr>
            <a:r>
              <a:rPr lang="es-ES" sz="2000" dirty="0">
                <a:latin typeface="Garamond" panose="02020404030301010803" pitchFamily="18" charset="0"/>
              </a:rPr>
              <a:t>Easy </a:t>
            </a:r>
            <a:r>
              <a:rPr lang="es-ES" sz="2000" dirty="0" err="1">
                <a:latin typeface="Garamond" panose="02020404030301010803" pitchFamily="18" charset="0"/>
              </a:rPr>
              <a:t>spelling</a:t>
            </a:r>
            <a:r>
              <a:rPr lang="es-ES" sz="2000" dirty="0">
                <a:latin typeface="Garamond" panose="02020404030301010803" pitchFamily="18" charset="0"/>
              </a:rPr>
              <a:t> (</a:t>
            </a:r>
            <a:r>
              <a:rPr lang="es-ES" sz="2000" dirty="0" err="1">
                <a:latin typeface="Garamond" panose="02020404030301010803" pitchFamily="18" charset="0"/>
              </a:rPr>
              <a:t>phonetical</a:t>
            </a:r>
            <a:r>
              <a:rPr lang="es-ES" sz="2000" dirty="0">
                <a:latin typeface="Garamond" panose="02020404030301010803" pitchFamily="18" charset="0"/>
              </a:rPr>
              <a:t>)</a:t>
            </a:r>
          </a:p>
          <a:p>
            <a:pPr marL="742950" lvl="1" indent="-285750">
              <a:buFont typeface="Arial" panose="020B0604020202020204" pitchFamily="34" charset="0"/>
              <a:buChar char="•"/>
            </a:pPr>
            <a:r>
              <a:rPr lang="es-ES" sz="2000" dirty="0">
                <a:latin typeface="Garamond" panose="02020404030301010803" pitchFamily="18" charset="0"/>
              </a:rPr>
              <a:t>5 </a:t>
            </a:r>
            <a:r>
              <a:rPr lang="es-ES" sz="2000" dirty="0" err="1">
                <a:latin typeface="Garamond" panose="02020404030301010803" pitchFamily="18" charset="0"/>
              </a:rPr>
              <a:t>vowels</a:t>
            </a:r>
            <a:r>
              <a:rPr lang="es-ES" sz="2000" dirty="0">
                <a:latin typeface="Garamond" panose="02020404030301010803" pitchFamily="18" charset="0"/>
              </a:rPr>
              <a:t>: a, e, i, o, u (</a:t>
            </a:r>
            <a:r>
              <a:rPr lang="es-ES" sz="2000" dirty="0" err="1">
                <a:latin typeface="Garamond" panose="02020404030301010803" pitchFamily="18" charset="0"/>
              </a:rPr>
              <a:t>Welsh</a:t>
            </a:r>
            <a:r>
              <a:rPr lang="es-ES" sz="2000" dirty="0">
                <a:latin typeface="Garamond" panose="02020404030301010803" pitchFamily="18" charset="0"/>
              </a:rPr>
              <a:t> w)</a:t>
            </a:r>
          </a:p>
          <a:p>
            <a:pPr marL="742950" lvl="1" indent="-285750">
              <a:buFont typeface="Arial" panose="020B0604020202020204" pitchFamily="34" charset="0"/>
              <a:buChar char="•"/>
            </a:pPr>
            <a:r>
              <a:rPr lang="es-ES" sz="2000" dirty="0">
                <a:latin typeface="Garamond" panose="02020404030301010803" pitchFamily="18" charset="0"/>
              </a:rPr>
              <a:t>No: c, v, ñ, ll, q, y, w</a:t>
            </a:r>
          </a:p>
          <a:p>
            <a:pPr marL="742950" lvl="1" indent="-285750">
              <a:buFont typeface="Arial" panose="020B0604020202020204" pitchFamily="34" charset="0"/>
              <a:buChar char="•"/>
            </a:pPr>
            <a:r>
              <a:rPr lang="es-ES" sz="2000" dirty="0" err="1">
                <a:latin typeface="Garamond" panose="02020404030301010803" pitchFamily="18" charset="0"/>
              </a:rPr>
              <a:t>Special</a:t>
            </a:r>
            <a:r>
              <a:rPr lang="es-ES" sz="2000" dirty="0">
                <a:latin typeface="Garamond" panose="02020404030301010803" pitchFamily="18" charset="0"/>
              </a:rPr>
              <a:t> </a:t>
            </a:r>
            <a:r>
              <a:rPr lang="es-ES" sz="2000" dirty="0" err="1">
                <a:latin typeface="Garamond" panose="02020404030301010803" pitchFamily="18" charset="0"/>
              </a:rPr>
              <a:t>combinations</a:t>
            </a:r>
            <a:r>
              <a:rPr lang="es-ES" sz="2000" dirty="0">
                <a:latin typeface="Garamond" panose="02020404030301010803" pitchFamily="18" charset="0"/>
              </a:rPr>
              <a:t>: </a:t>
            </a:r>
            <a:r>
              <a:rPr lang="es-ES" sz="2000" dirty="0" err="1">
                <a:latin typeface="Garamond" panose="02020404030301010803" pitchFamily="18" charset="0"/>
              </a:rPr>
              <a:t>ts</a:t>
            </a:r>
            <a:r>
              <a:rPr lang="es-ES" sz="2000" dirty="0">
                <a:latin typeface="Garamond" panose="02020404030301010803" pitchFamily="18" charset="0"/>
              </a:rPr>
              <a:t>, </a:t>
            </a:r>
            <a:r>
              <a:rPr lang="es-ES" sz="2000" dirty="0" err="1">
                <a:latin typeface="Garamond" panose="02020404030301010803" pitchFamily="18" charset="0"/>
              </a:rPr>
              <a:t>tz</a:t>
            </a:r>
            <a:r>
              <a:rPr lang="es-ES" sz="2000" dirty="0">
                <a:latin typeface="Garamond" panose="02020404030301010803" pitchFamily="18" charset="0"/>
              </a:rPr>
              <a:t>, </a:t>
            </a:r>
            <a:r>
              <a:rPr lang="es-ES" sz="2000" dirty="0" err="1">
                <a:latin typeface="Garamond" panose="02020404030301010803" pitchFamily="18" charset="0"/>
              </a:rPr>
              <a:t>tx</a:t>
            </a:r>
            <a:r>
              <a:rPr lang="es-ES" sz="2000" dirty="0">
                <a:latin typeface="Garamond" panose="02020404030301010803" pitchFamily="18" charset="0"/>
              </a:rPr>
              <a:t> (English ch)</a:t>
            </a:r>
          </a:p>
          <a:p>
            <a:pPr marL="742950" lvl="1" indent="-285750">
              <a:buFont typeface="Arial" panose="020B0604020202020204" pitchFamily="34" charset="0"/>
              <a:buChar char="•"/>
            </a:pPr>
            <a:r>
              <a:rPr lang="es-ES" sz="2000" dirty="0">
                <a:latin typeface="Garamond" panose="02020404030301010803" pitchFamily="18" charset="0"/>
              </a:rPr>
              <a:t>X = English </a:t>
            </a:r>
            <a:r>
              <a:rPr lang="es-ES" sz="2000" dirty="0" err="1">
                <a:latin typeface="Garamond" panose="02020404030301010803" pitchFamily="18" charset="0"/>
              </a:rPr>
              <a:t>sh</a:t>
            </a:r>
            <a:endParaRPr lang="es-ES" sz="2000" dirty="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Garamond" panose="02020404030301010803" pitchFamily="18" charset="0"/>
            </a:endParaRPr>
          </a:p>
          <a:p>
            <a:pPr marL="285750" indent="-285750">
              <a:buFont typeface="Wingdings" panose="05000000000000000000" pitchFamily="2" charset="2"/>
              <a:buChar char="§"/>
            </a:pPr>
            <a:r>
              <a:rPr lang="es-ES" sz="2000" dirty="0">
                <a:latin typeface="Garamond" panose="02020404030301010803" pitchFamily="18" charset="0"/>
              </a:rPr>
              <a:t>No </a:t>
            </a:r>
            <a:r>
              <a:rPr lang="es-ES" sz="2000" dirty="0" err="1">
                <a:latin typeface="Garamond" panose="02020404030301010803" pitchFamily="18" charset="0"/>
              </a:rPr>
              <a:t>prepositions</a:t>
            </a:r>
            <a:r>
              <a:rPr lang="es-ES" sz="2000" dirty="0">
                <a:latin typeface="Garamond" panose="02020404030301010803" pitchFamily="18" charset="0"/>
              </a:rPr>
              <a:t> </a:t>
            </a:r>
            <a:r>
              <a:rPr lang="es-ES" sz="2000" dirty="0" err="1">
                <a:latin typeface="Garamond" panose="02020404030301010803" pitchFamily="18" charset="0"/>
              </a:rPr>
              <a:t>but</a:t>
            </a:r>
            <a:r>
              <a:rPr lang="es-ES" sz="2000" dirty="0">
                <a:latin typeface="Garamond" panose="02020404030301010803" pitchFamily="18" charset="0"/>
              </a:rPr>
              <a:t> </a:t>
            </a:r>
            <a:r>
              <a:rPr lang="es-ES" sz="2000" dirty="0" err="1">
                <a:latin typeface="Garamond" panose="02020404030301010803" pitchFamily="18" charset="0"/>
              </a:rPr>
              <a:t>declination</a:t>
            </a:r>
            <a:endParaRPr lang="es-ES" sz="2000" dirty="0">
              <a:latin typeface="Garamond" panose="02020404030301010803" pitchFamily="18" charset="0"/>
            </a:endParaRPr>
          </a:p>
          <a:p>
            <a:r>
              <a:rPr lang="es-ES" sz="2000" dirty="0">
                <a:latin typeface="Garamond" panose="02020404030301010803" pitchFamily="18" charset="0"/>
              </a:rPr>
              <a:t>            </a:t>
            </a:r>
            <a:r>
              <a:rPr lang="es-ES" sz="2000" dirty="0" err="1">
                <a:latin typeface="Garamond" panose="02020404030301010803" pitchFamily="18" charset="0"/>
              </a:rPr>
              <a:t>Examples</a:t>
            </a:r>
            <a:r>
              <a:rPr lang="es-ES" sz="2000" dirty="0">
                <a:latin typeface="Garamond" panose="02020404030301010803" pitchFamily="18" charset="0"/>
              </a:rPr>
              <a:t>:</a:t>
            </a:r>
          </a:p>
          <a:p>
            <a:pPr lvl="1"/>
            <a:r>
              <a:rPr lang="es-ES" sz="2000" dirty="0">
                <a:latin typeface="Garamond" panose="02020404030301010803" pitchFamily="18" charset="0"/>
              </a:rPr>
              <a:t>• </a:t>
            </a:r>
            <a:r>
              <a:rPr lang="es-ES" sz="2000" dirty="0" err="1">
                <a:latin typeface="Garamond" panose="02020404030301010803" pitchFamily="18" charset="0"/>
              </a:rPr>
              <a:t>Aberystwyth</a:t>
            </a:r>
            <a:r>
              <a:rPr lang="es-ES" sz="2000" dirty="0">
                <a:latin typeface="Garamond" panose="02020404030301010803" pitchFamily="18" charset="0"/>
              </a:rPr>
              <a:t> oso </a:t>
            </a:r>
            <a:r>
              <a:rPr lang="es-ES" sz="2000" dirty="0" err="1">
                <a:latin typeface="Garamond" panose="02020404030301010803" pitchFamily="18" charset="0"/>
              </a:rPr>
              <a:t>bizia</a:t>
            </a:r>
            <a:r>
              <a:rPr lang="es-ES" sz="2000" dirty="0">
                <a:latin typeface="Garamond" panose="02020404030301010803" pitchFamily="18" charset="0"/>
              </a:rPr>
              <a:t> da = </a:t>
            </a:r>
            <a:r>
              <a:rPr lang="es-ES" sz="2000" dirty="0" err="1">
                <a:latin typeface="Garamond" panose="02020404030301010803" pitchFamily="18" charset="0"/>
              </a:rPr>
              <a:t>Aberystwyth</a:t>
            </a:r>
            <a:r>
              <a:rPr lang="es-ES" sz="2000" dirty="0">
                <a:latin typeface="Garamond" panose="02020404030301010803" pitchFamily="18" charset="0"/>
              </a:rPr>
              <a:t> </a:t>
            </a:r>
            <a:r>
              <a:rPr lang="es-ES" sz="2000" dirty="0" err="1">
                <a:latin typeface="Garamond" panose="02020404030301010803" pitchFamily="18" charset="0"/>
              </a:rPr>
              <a:t>is</a:t>
            </a:r>
            <a:r>
              <a:rPr lang="es-ES" sz="2000" dirty="0">
                <a:latin typeface="Garamond" panose="02020404030301010803" pitchFamily="18" charset="0"/>
              </a:rPr>
              <a:t> </a:t>
            </a:r>
            <a:r>
              <a:rPr lang="es-ES" sz="2000" dirty="0" err="1">
                <a:latin typeface="Garamond" panose="02020404030301010803" pitchFamily="18" charset="0"/>
              </a:rPr>
              <a:t>very</a:t>
            </a:r>
            <a:r>
              <a:rPr lang="es-ES" sz="2000" dirty="0">
                <a:latin typeface="Garamond" panose="02020404030301010803" pitchFamily="18" charset="0"/>
              </a:rPr>
              <a:t> </a:t>
            </a:r>
            <a:r>
              <a:rPr lang="es-ES" sz="2000" dirty="0" err="1">
                <a:latin typeface="Garamond" panose="02020404030301010803" pitchFamily="18" charset="0"/>
              </a:rPr>
              <a:t>lively</a:t>
            </a:r>
            <a:endParaRPr lang="es-ES" sz="2000" dirty="0">
              <a:latin typeface="Garamond" panose="02020404030301010803" pitchFamily="18" charset="0"/>
            </a:endParaRPr>
          </a:p>
          <a:p>
            <a:pPr lvl="1"/>
            <a:r>
              <a:rPr lang="es-ES" sz="2000" dirty="0">
                <a:latin typeface="Garamond" panose="02020404030301010803" pitchFamily="18" charset="0"/>
              </a:rPr>
              <a:t>• </a:t>
            </a:r>
            <a:r>
              <a:rPr lang="es-ES" sz="2000" dirty="0" err="1">
                <a:latin typeface="Garamond" panose="02020404030301010803" pitchFamily="18" charset="0"/>
              </a:rPr>
              <a:t>Aberystwyth</a:t>
            </a:r>
            <a:r>
              <a:rPr lang="es-ES" sz="2000" b="1" dirty="0" err="1">
                <a:solidFill>
                  <a:schemeClr val="accent2">
                    <a:lumMod val="75000"/>
                  </a:schemeClr>
                </a:solidFill>
                <a:latin typeface="Garamond" panose="02020404030301010803" pitchFamily="18" charset="0"/>
              </a:rPr>
              <a:t>ek</a:t>
            </a:r>
            <a:r>
              <a:rPr lang="es-ES" sz="2000" dirty="0">
                <a:latin typeface="Garamond" panose="02020404030301010803" pitchFamily="18" charset="0"/>
              </a:rPr>
              <a:t> </a:t>
            </a:r>
            <a:r>
              <a:rPr lang="es-ES" sz="2000" dirty="0" err="1">
                <a:latin typeface="Garamond" panose="02020404030301010803" pitchFamily="18" charset="0"/>
              </a:rPr>
              <a:t>leku</a:t>
            </a:r>
            <a:r>
              <a:rPr lang="es-ES" sz="2000" dirty="0">
                <a:latin typeface="Garamond" panose="02020404030301010803" pitchFamily="18" charset="0"/>
              </a:rPr>
              <a:t> </a:t>
            </a:r>
            <a:r>
              <a:rPr lang="es-ES" sz="2000" dirty="0" err="1">
                <a:latin typeface="Garamond" panose="02020404030301010803" pitchFamily="18" charset="0"/>
              </a:rPr>
              <a:t>interesgarri</a:t>
            </a:r>
            <a:r>
              <a:rPr lang="es-ES" sz="2000" dirty="0">
                <a:latin typeface="Garamond" panose="02020404030301010803" pitchFamily="18" charset="0"/>
              </a:rPr>
              <a:t> </a:t>
            </a:r>
            <a:r>
              <a:rPr lang="es-ES" sz="2000" dirty="0" err="1">
                <a:latin typeface="Garamond" panose="02020404030301010803" pitchFamily="18" charset="0"/>
              </a:rPr>
              <a:t>asko</a:t>
            </a:r>
            <a:r>
              <a:rPr lang="es-ES" sz="2000" dirty="0">
                <a:latin typeface="Garamond" panose="02020404030301010803" pitchFamily="18" charset="0"/>
              </a:rPr>
              <a:t> </a:t>
            </a:r>
            <a:r>
              <a:rPr lang="es-ES" sz="2000" dirty="0" err="1">
                <a:latin typeface="Garamond" panose="02020404030301010803" pitchFamily="18" charset="0"/>
              </a:rPr>
              <a:t>dauzka</a:t>
            </a:r>
            <a:r>
              <a:rPr lang="es-ES" sz="2000" dirty="0">
                <a:latin typeface="Garamond" panose="02020404030301010803" pitchFamily="18" charset="0"/>
              </a:rPr>
              <a:t> =  </a:t>
            </a:r>
            <a:r>
              <a:rPr lang="es-ES" sz="2000" dirty="0" err="1">
                <a:latin typeface="Garamond" panose="02020404030301010803" pitchFamily="18" charset="0"/>
              </a:rPr>
              <a:t>Aberystwyth</a:t>
            </a:r>
            <a:r>
              <a:rPr lang="es-ES" sz="2000" dirty="0">
                <a:latin typeface="Garamond" panose="02020404030301010803" pitchFamily="18" charset="0"/>
              </a:rPr>
              <a:t> has </a:t>
            </a:r>
            <a:r>
              <a:rPr lang="es-ES" sz="2000" dirty="0" err="1">
                <a:latin typeface="Garamond" panose="02020404030301010803" pitchFamily="18" charset="0"/>
              </a:rPr>
              <a:t>many</a:t>
            </a:r>
            <a:r>
              <a:rPr lang="es-ES" sz="2000" dirty="0">
                <a:latin typeface="Garamond" panose="02020404030301010803" pitchFamily="18" charset="0"/>
              </a:rPr>
              <a:t> </a:t>
            </a:r>
            <a:r>
              <a:rPr lang="es-ES" sz="2000" dirty="0" err="1">
                <a:latin typeface="Garamond" panose="02020404030301010803" pitchFamily="18" charset="0"/>
              </a:rPr>
              <a:t>interesting</a:t>
            </a:r>
            <a:r>
              <a:rPr lang="es-ES" sz="2000" dirty="0">
                <a:latin typeface="Garamond" panose="02020404030301010803" pitchFamily="18" charset="0"/>
              </a:rPr>
              <a:t> places</a:t>
            </a:r>
          </a:p>
          <a:p>
            <a:pPr lvl="1"/>
            <a:r>
              <a:rPr lang="es-ES" sz="2000" dirty="0">
                <a:latin typeface="Garamond" panose="02020404030301010803" pitchFamily="18" charset="0"/>
              </a:rPr>
              <a:t>• </a:t>
            </a:r>
            <a:r>
              <a:rPr lang="es-ES" sz="2000" dirty="0" err="1">
                <a:latin typeface="Garamond" panose="02020404030301010803" pitchFamily="18" charset="0"/>
              </a:rPr>
              <a:t>Aberystwyth</a:t>
            </a:r>
            <a:r>
              <a:rPr lang="es-ES" sz="2000" b="1" dirty="0" err="1">
                <a:solidFill>
                  <a:schemeClr val="accent2">
                    <a:lumMod val="75000"/>
                  </a:schemeClr>
                </a:solidFill>
                <a:latin typeface="Garamond" panose="02020404030301010803" pitchFamily="18" charset="0"/>
              </a:rPr>
              <a:t>en</a:t>
            </a:r>
            <a:r>
              <a:rPr lang="es-ES" sz="2000" dirty="0">
                <a:latin typeface="Garamond" panose="02020404030301010803" pitchFamily="18" charset="0"/>
              </a:rPr>
              <a:t> </a:t>
            </a:r>
            <a:r>
              <a:rPr lang="es-ES" sz="2000" dirty="0" err="1">
                <a:latin typeface="Garamond" panose="02020404030301010803" pitchFamily="18" charset="0"/>
              </a:rPr>
              <a:t>nago</a:t>
            </a:r>
            <a:r>
              <a:rPr lang="es-ES" sz="2000" dirty="0">
                <a:latin typeface="Garamond" panose="02020404030301010803" pitchFamily="18" charset="0"/>
              </a:rPr>
              <a:t> = I am in </a:t>
            </a:r>
            <a:r>
              <a:rPr lang="es-ES" sz="2000" dirty="0" err="1">
                <a:latin typeface="Garamond" panose="02020404030301010803" pitchFamily="18" charset="0"/>
              </a:rPr>
              <a:t>Aberystwyth</a:t>
            </a:r>
            <a:endParaRPr lang="es-ES" sz="2000" dirty="0">
              <a:latin typeface="Garamond" panose="02020404030301010803" pitchFamily="18" charset="0"/>
            </a:endParaRPr>
          </a:p>
          <a:p>
            <a:pPr lvl="1"/>
            <a:endParaRPr lang="es-ES" sz="2000" dirty="0">
              <a:latin typeface="Garamond" panose="02020404030301010803" pitchFamily="18" charset="0"/>
            </a:endParaRPr>
          </a:p>
          <a:p>
            <a:pPr marL="285750" indent="-285750">
              <a:buFont typeface="Wingdings" panose="05000000000000000000" pitchFamily="2" charset="2"/>
              <a:buChar char="§"/>
            </a:pPr>
            <a:r>
              <a:rPr lang="en-US" sz="2000" dirty="0">
                <a:latin typeface="Garamond" panose="02020404030301010803" pitchFamily="18" charset="0"/>
              </a:rPr>
              <a:t>Sentence structure - </a:t>
            </a:r>
            <a:r>
              <a:rPr lang="en-US" sz="2000" b="1" dirty="0">
                <a:latin typeface="Garamond" panose="02020404030301010803" pitchFamily="18" charset="0"/>
              </a:rPr>
              <a:t>SOV</a:t>
            </a:r>
            <a:r>
              <a:rPr lang="en-US" sz="2000" dirty="0">
                <a:latin typeface="Garamond" panose="02020404030301010803" pitchFamily="18" charset="0"/>
              </a:rPr>
              <a:t>: </a:t>
            </a:r>
            <a:r>
              <a:rPr lang="en-US" sz="2000" b="1" dirty="0">
                <a:solidFill>
                  <a:schemeClr val="accent1"/>
                </a:solidFill>
                <a:latin typeface="Garamond" panose="02020404030301010803" pitchFamily="18" charset="0"/>
              </a:rPr>
              <a:t>Subject</a:t>
            </a:r>
            <a:r>
              <a:rPr lang="en-US" sz="2000" dirty="0">
                <a:latin typeface="Garamond" panose="02020404030301010803" pitchFamily="18" charset="0"/>
              </a:rPr>
              <a:t> + </a:t>
            </a:r>
            <a:r>
              <a:rPr lang="en-US" sz="2000" b="1" dirty="0">
                <a:solidFill>
                  <a:srgbClr val="C00000"/>
                </a:solidFill>
                <a:latin typeface="Garamond" panose="02020404030301010803" pitchFamily="18" charset="0"/>
              </a:rPr>
              <a:t>Object</a:t>
            </a:r>
            <a:r>
              <a:rPr lang="en-US" sz="2000" dirty="0">
                <a:latin typeface="Garamond" panose="02020404030301010803" pitchFamily="18" charset="0"/>
              </a:rPr>
              <a:t> + </a:t>
            </a:r>
            <a:r>
              <a:rPr lang="en-US" sz="2000" b="1" dirty="0">
                <a:solidFill>
                  <a:srgbClr val="00B050"/>
                </a:solidFill>
                <a:latin typeface="Garamond" panose="02020404030301010803" pitchFamily="18" charset="0"/>
              </a:rPr>
              <a:t>Verb</a:t>
            </a:r>
            <a:r>
              <a:rPr lang="en-US" sz="2000" dirty="0">
                <a:latin typeface="Garamond" panose="02020404030301010803" pitchFamily="18" charset="0"/>
              </a:rPr>
              <a:t> (very flexible)</a:t>
            </a:r>
          </a:p>
          <a:p>
            <a:r>
              <a:rPr lang="en-US" sz="2000" dirty="0">
                <a:latin typeface="Garamond" panose="02020404030301010803" pitchFamily="18" charset="0"/>
              </a:rPr>
              <a:t>           Examples:</a:t>
            </a:r>
          </a:p>
          <a:p>
            <a:pPr lvl="1"/>
            <a:r>
              <a:rPr lang="en-US" sz="2000" dirty="0">
                <a:latin typeface="Garamond" panose="02020404030301010803" pitchFamily="18" charset="0"/>
              </a:rPr>
              <a:t>• </a:t>
            </a:r>
            <a:r>
              <a:rPr lang="en-US" sz="2000" b="1" dirty="0">
                <a:solidFill>
                  <a:schemeClr val="accent1"/>
                </a:solidFill>
                <a:latin typeface="Garamond" panose="02020404030301010803" pitchFamily="18" charset="0"/>
              </a:rPr>
              <a:t>Alex</a:t>
            </a:r>
            <a:r>
              <a:rPr lang="en-US" sz="2000" dirty="0">
                <a:latin typeface="Garamond" panose="02020404030301010803" pitchFamily="18" charset="0"/>
              </a:rPr>
              <a:t> </a:t>
            </a:r>
            <a:r>
              <a:rPr lang="en-US" sz="2000" b="1" dirty="0" err="1">
                <a:solidFill>
                  <a:srgbClr val="C00000"/>
                </a:solidFill>
                <a:latin typeface="Garamond" panose="02020404030301010803" pitchFamily="18" charset="0"/>
              </a:rPr>
              <a:t>Aberystwythen</a:t>
            </a:r>
            <a:r>
              <a:rPr lang="en-US" sz="2000" dirty="0">
                <a:latin typeface="Garamond" panose="02020404030301010803" pitchFamily="18" charset="0"/>
              </a:rPr>
              <a:t> </a:t>
            </a:r>
            <a:r>
              <a:rPr lang="en-US" sz="2000" b="1" dirty="0" err="1">
                <a:solidFill>
                  <a:srgbClr val="00B050"/>
                </a:solidFill>
                <a:latin typeface="Garamond" panose="02020404030301010803" pitchFamily="18" charset="0"/>
              </a:rPr>
              <a:t>bizi</a:t>
            </a:r>
            <a:r>
              <a:rPr lang="en-US" sz="2000" b="1" dirty="0">
                <a:solidFill>
                  <a:srgbClr val="00B050"/>
                </a:solidFill>
                <a:latin typeface="Garamond" panose="02020404030301010803" pitchFamily="18" charset="0"/>
              </a:rPr>
              <a:t> da </a:t>
            </a:r>
            <a:r>
              <a:rPr lang="en-US" sz="2000" dirty="0">
                <a:latin typeface="Garamond" panose="02020404030301010803" pitchFamily="18" charset="0"/>
              </a:rPr>
              <a:t>→ Alex lives in Aberystwyth</a:t>
            </a:r>
          </a:p>
          <a:p>
            <a:pPr lvl="1"/>
            <a:r>
              <a:rPr lang="en-US" sz="2000" dirty="0">
                <a:latin typeface="Garamond" panose="02020404030301010803" pitchFamily="18" charset="0"/>
              </a:rPr>
              <a:t>•</a:t>
            </a:r>
            <a:r>
              <a:rPr lang="en-US" sz="2000" b="1" dirty="0">
                <a:solidFill>
                  <a:srgbClr val="C00000"/>
                </a:solidFill>
                <a:latin typeface="Garamond" panose="02020404030301010803" pitchFamily="18" charset="0"/>
              </a:rPr>
              <a:t> </a:t>
            </a:r>
            <a:r>
              <a:rPr lang="en-US" sz="2000" b="1" dirty="0" err="1">
                <a:solidFill>
                  <a:srgbClr val="C00000"/>
                </a:solidFill>
                <a:latin typeface="Garamond" panose="02020404030301010803" pitchFamily="18" charset="0"/>
              </a:rPr>
              <a:t>Aberystwythen</a:t>
            </a:r>
            <a:r>
              <a:rPr lang="en-US" sz="2000" b="1" dirty="0">
                <a:solidFill>
                  <a:srgbClr val="C00000"/>
                </a:solidFill>
                <a:latin typeface="Garamond" panose="02020404030301010803" pitchFamily="18" charset="0"/>
              </a:rPr>
              <a:t> </a:t>
            </a:r>
            <a:r>
              <a:rPr lang="en-US" sz="2000" b="1" dirty="0" err="1">
                <a:solidFill>
                  <a:srgbClr val="00B050"/>
                </a:solidFill>
                <a:latin typeface="Garamond" panose="02020404030301010803" pitchFamily="18" charset="0"/>
              </a:rPr>
              <a:t>bizi</a:t>
            </a:r>
            <a:r>
              <a:rPr lang="en-US" sz="2000" b="1" dirty="0">
                <a:solidFill>
                  <a:srgbClr val="00B050"/>
                </a:solidFill>
                <a:latin typeface="Garamond" panose="02020404030301010803" pitchFamily="18" charset="0"/>
              </a:rPr>
              <a:t> da </a:t>
            </a:r>
            <a:r>
              <a:rPr lang="en-US" sz="2000" b="1" dirty="0">
                <a:solidFill>
                  <a:schemeClr val="accent1"/>
                </a:solidFill>
                <a:latin typeface="Garamond" panose="02020404030301010803" pitchFamily="18" charset="0"/>
              </a:rPr>
              <a:t>Alex</a:t>
            </a:r>
            <a:r>
              <a:rPr lang="en-US" sz="2000" dirty="0">
                <a:latin typeface="Garamond" panose="02020404030301010803" pitchFamily="18" charset="0"/>
              </a:rPr>
              <a:t> → Alex lives in Aberystwyth</a:t>
            </a:r>
          </a:p>
          <a:p>
            <a:pPr lvl="1"/>
            <a:endParaRPr lang="es-ES" dirty="0"/>
          </a:p>
          <a:p>
            <a:pPr lvl="1"/>
            <a:endParaRPr lang="es-ES" dirty="0"/>
          </a:p>
          <a:p>
            <a:pPr lvl="1"/>
            <a:endParaRPr lang="es-ES"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p:txBody>
      </p:sp>
      <p:pic>
        <p:nvPicPr>
          <p:cNvPr id="1026" name="Picture 2" descr="10 características del euskera que desconocías">
            <a:extLst>
              <a:ext uri="{FF2B5EF4-FFF2-40B4-BE49-F238E27FC236}">
                <a16:creationId xmlns:a16="http://schemas.microsoft.com/office/drawing/2014/main" id="{40F96A90-FB3A-2319-9D03-989ECAF8D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9727" y="304800"/>
            <a:ext cx="2604959" cy="172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16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AA94BDA6-A711-C371-D4B0-93F09F7274D5}"/>
              </a:ext>
            </a:extLst>
          </p:cNvPr>
          <p:cNvPicPr>
            <a:picLocks noChangeAspect="1"/>
          </p:cNvPicPr>
          <p:nvPr/>
        </p:nvPicPr>
        <p:blipFill>
          <a:blip r:embed="rId2"/>
          <a:stretch>
            <a:fillRect/>
          </a:stretch>
        </p:blipFill>
        <p:spPr>
          <a:xfrm flipH="1">
            <a:off x="0" y="0"/>
            <a:ext cx="356660" cy="6858000"/>
          </a:xfrm>
          <a:prstGeom prst="rect">
            <a:avLst/>
          </a:prstGeom>
        </p:spPr>
      </p:pic>
      <p:sp>
        <p:nvSpPr>
          <p:cNvPr id="2" name="CuadroTexto 1">
            <a:extLst>
              <a:ext uri="{FF2B5EF4-FFF2-40B4-BE49-F238E27FC236}">
                <a16:creationId xmlns:a16="http://schemas.microsoft.com/office/drawing/2014/main" id="{87EDCC29-42F9-7551-9EEA-E44E8ADD08BE}"/>
              </a:ext>
            </a:extLst>
          </p:cNvPr>
          <p:cNvSpPr txBox="1"/>
          <p:nvPr/>
        </p:nvSpPr>
        <p:spPr>
          <a:xfrm>
            <a:off x="814211" y="428978"/>
            <a:ext cx="3327400" cy="523220"/>
          </a:xfrm>
          <a:prstGeom prst="rect">
            <a:avLst/>
          </a:prstGeom>
          <a:noFill/>
        </p:spPr>
        <p:txBody>
          <a:bodyPr wrap="square" rtlCol="0">
            <a:spAutoFit/>
          </a:bodyPr>
          <a:lstStyle/>
          <a:p>
            <a:r>
              <a:rPr lang="es-ES" sz="2800" b="1" dirty="0">
                <a:latin typeface="Garamond" panose="02020404030301010803" pitchFamily="18" charset="0"/>
              </a:rPr>
              <a:t>EUSKERA 1.0</a:t>
            </a:r>
          </a:p>
        </p:txBody>
      </p:sp>
      <p:sp>
        <p:nvSpPr>
          <p:cNvPr id="5" name="CuadroTexto 4">
            <a:extLst>
              <a:ext uri="{FF2B5EF4-FFF2-40B4-BE49-F238E27FC236}">
                <a16:creationId xmlns:a16="http://schemas.microsoft.com/office/drawing/2014/main" id="{D029697F-16CB-568C-1CE7-9AF877670C9C}"/>
              </a:ext>
            </a:extLst>
          </p:cNvPr>
          <p:cNvSpPr txBox="1"/>
          <p:nvPr/>
        </p:nvSpPr>
        <p:spPr>
          <a:xfrm>
            <a:off x="814211" y="1248543"/>
            <a:ext cx="10563578" cy="5304657"/>
          </a:xfrm>
          <a:prstGeom prst="rect">
            <a:avLst/>
          </a:prstGeom>
          <a:noFill/>
        </p:spPr>
        <p:txBody>
          <a:bodyPr wrap="square">
            <a:spAutoFit/>
          </a:bodyPr>
          <a:lstStyle/>
          <a:p>
            <a:r>
              <a:rPr lang="en-US" dirty="0" err="1">
                <a:solidFill>
                  <a:schemeClr val="accent1"/>
                </a:solidFill>
                <a:latin typeface="Garamond" panose="02020404030301010803" pitchFamily="18" charset="0"/>
              </a:rPr>
              <a:t>Kaixo</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(Helo!)</a:t>
            </a:r>
          </a:p>
          <a:p>
            <a:r>
              <a:rPr lang="en-US" dirty="0" err="1">
                <a:solidFill>
                  <a:schemeClr val="accent1"/>
                </a:solidFill>
                <a:latin typeface="Garamond" panose="02020404030301010803" pitchFamily="18" charset="0"/>
              </a:rPr>
              <a:t>Egun</a:t>
            </a:r>
            <a:r>
              <a:rPr lang="en-US" dirty="0">
                <a:solidFill>
                  <a:schemeClr val="accent1"/>
                </a:solidFill>
                <a:latin typeface="Garamond" panose="02020404030301010803" pitchFamily="18" charset="0"/>
              </a:rPr>
              <a:t> on – </a:t>
            </a:r>
            <a:r>
              <a:rPr lang="en-US" dirty="0">
                <a:solidFill>
                  <a:srgbClr val="00B050"/>
                </a:solidFill>
                <a:latin typeface="Garamond" panose="02020404030301010803" pitchFamily="18" charset="0"/>
              </a:rPr>
              <a:t>(Bore da)</a:t>
            </a:r>
          </a:p>
          <a:p>
            <a:r>
              <a:rPr lang="en-US" dirty="0" err="1">
                <a:solidFill>
                  <a:schemeClr val="accent1"/>
                </a:solidFill>
                <a:latin typeface="Garamond" panose="02020404030301010803" pitchFamily="18" charset="0"/>
              </a:rPr>
              <a:t>Arratsalde</a:t>
            </a:r>
            <a:r>
              <a:rPr lang="en-US" dirty="0">
                <a:solidFill>
                  <a:schemeClr val="accent1"/>
                </a:solidFill>
                <a:latin typeface="Garamond" panose="02020404030301010803" pitchFamily="18" charset="0"/>
              </a:rPr>
              <a:t> on- </a:t>
            </a:r>
            <a:r>
              <a:rPr lang="en-US" dirty="0">
                <a:solidFill>
                  <a:srgbClr val="00B050"/>
                </a:solidFill>
                <a:latin typeface="Garamond" panose="02020404030301010803" pitchFamily="18" charset="0"/>
              </a:rPr>
              <a:t>(</a:t>
            </a:r>
            <a:r>
              <a:rPr lang="en-US" dirty="0" err="1">
                <a:solidFill>
                  <a:srgbClr val="00B050"/>
                </a:solidFill>
                <a:latin typeface="Garamond" panose="02020404030301010803" pitchFamily="18" charset="0"/>
              </a:rPr>
              <a:t>Prynhawn</a:t>
            </a:r>
            <a:r>
              <a:rPr lang="en-US" dirty="0">
                <a:solidFill>
                  <a:srgbClr val="00B050"/>
                </a:solidFill>
                <a:latin typeface="Garamond" panose="02020404030301010803" pitchFamily="18" charset="0"/>
              </a:rPr>
              <a:t> da)</a:t>
            </a:r>
          </a:p>
          <a:p>
            <a:r>
              <a:rPr lang="en-US" dirty="0">
                <a:solidFill>
                  <a:schemeClr val="accent1"/>
                </a:solidFill>
                <a:latin typeface="Garamond" panose="02020404030301010803" pitchFamily="18" charset="0"/>
              </a:rPr>
              <a:t>Gabon- </a:t>
            </a:r>
            <a:r>
              <a:rPr lang="en-US" dirty="0">
                <a:solidFill>
                  <a:srgbClr val="00B050"/>
                </a:solidFill>
                <a:latin typeface="Garamond" panose="02020404030301010803" pitchFamily="18" charset="0"/>
              </a:rPr>
              <a:t>(Nos da)</a:t>
            </a:r>
          </a:p>
          <a:p>
            <a:r>
              <a:rPr lang="en-US" dirty="0" err="1">
                <a:solidFill>
                  <a:schemeClr val="accent1"/>
                </a:solidFill>
                <a:latin typeface="Garamond" panose="02020404030301010803" pitchFamily="18" charset="0"/>
              </a:rPr>
              <a:t>Ongi</a:t>
            </a:r>
            <a:r>
              <a:rPr lang="en-US" dirty="0">
                <a:solidFill>
                  <a:schemeClr val="accent1"/>
                </a:solidFill>
                <a:latin typeface="Garamond" panose="02020404030301010803" pitchFamily="18" charset="0"/>
              </a:rPr>
              <a:t> </a:t>
            </a:r>
            <a:r>
              <a:rPr lang="en-US" dirty="0" err="1">
                <a:solidFill>
                  <a:schemeClr val="accent1"/>
                </a:solidFill>
                <a:latin typeface="Garamond" panose="02020404030301010803" pitchFamily="18" charset="0"/>
              </a:rPr>
              <a:t>etorri</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a:t>
            </a:r>
            <a:r>
              <a:rPr lang="en-US" dirty="0" err="1">
                <a:solidFill>
                  <a:srgbClr val="00B050"/>
                </a:solidFill>
                <a:latin typeface="Garamond" panose="02020404030301010803" pitchFamily="18" charset="0"/>
              </a:rPr>
              <a:t>Croeso</a:t>
            </a:r>
            <a:r>
              <a:rPr lang="en-US" dirty="0">
                <a:solidFill>
                  <a:srgbClr val="00B050"/>
                </a:solidFill>
                <a:latin typeface="Garamond" panose="02020404030301010803" pitchFamily="18" charset="0"/>
              </a:rPr>
              <a:t>)</a:t>
            </a:r>
          </a:p>
          <a:p>
            <a:r>
              <a:rPr lang="en-US" dirty="0" err="1">
                <a:solidFill>
                  <a:schemeClr val="accent1"/>
                </a:solidFill>
                <a:latin typeface="Garamond" panose="02020404030301010803" pitchFamily="18" charset="0"/>
              </a:rPr>
              <a:t>Zer</a:t>
            </a:r>
            <a:r>
              <a:rPr lang="en-US" dirty="0">
                <a:solidFill>
                  <a:schemeClr val="accent1"/>
                </a:solidFill>
                <a:latin typeface="Garamond" panose="02020404030301010803" pitchFamily="18" charset="0"/>
              </a:rPr>
              <a:t> </a:t>
            </a:r>
            <a:r>
              <a:rPr lang="en-US" dirty="0" err="1">
                <a:solidFill>
                  <a:schemeClr val="accent1"/>
                </a:solidFill>
                <a:latin typeface="Garamond" panose="02020404030301010803" pitchFamily="18" charset="0"/>
              </a:rPr>
              <a:t>moduz</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(Sut </a:t>
            </a:r>
            <a:r>
              <a:rPr lang="en-US" dirty="0" err="1">
                <a:solidFill>
                  <a:srgbClr val="00B050"/>
                </a:solidFill>
                <a:latin typeface="Garamond" panose="02020404030301010803" pitchFamily="18" charset="0"/>
              </a:rPr>
              <a:t>wyt</a:t>
            </a:r>
            <a:r>
              <a:rPr lang="en-US" dirty="0">
                <a:solidFill>
                  <a:srgbClr val="00B050"/>
                </a:solidFill>
                <a:latin typeface="Garamond" panose="02020404030301010803" pitchFamily="18" charset="0"/>
              </a:rPr>
              <a:t> </a:t>
            </a:r>
            <a:r>
              <a:rPr lang="en-US" dirty="0" err="1">
                <a:solidFill>
                  <a:srgbClr val="00B050"/>
                </a:solidFill>
                <a:latin typeface="Garamond" panose="02020404030301010803" pitchFamily="18" charset="0"/>
              </a:rPr>
              <a:t>ti</a:t>
            </a:r>
            <a:r>
              <a:rPr lang="en-US" dirty="0">
                <a:solidFill>
                  <a:srgbClr val="00B050"/>
                </a:solidFill>
                <a:latin typeface="Garamond" panose="02020404030301010803" pitchFamily="18" charset="0"/>
              </a:rPr>
              <a:t>?)</a:t>
            </a:r>
          </a:p>
          <a:p>
            <a:r>
              <a:rPr lang="en-US" dirty="0" err="1">
                <a:solidFill>
                  <a:schemeClr val="accent1"/>
                </a:solidFill>
                <a:latin typeface="Garamond" panose="02020404030301010803" pitchFamily="18" charset="0"/>
              </a:rPr>
              <a:t>Eskerrik</a:t>
            </a:r>
            <a:r>
              <a:rPr lang="en-US" dirty="0">
                <a:solidFill>
                  <a:schemeClr val="accent1"/>
                </a:solidFill>
                <a:latin typeface="Garamond" panose="02020404030301010803" pitchFamily="18" charset="0"/>
              </a:rPr>
              <a:t> </a:t>
            </a:r>
            <a:r>
              <a:rPr lang="en-US" dirty="0" err="1">
                <a:solidFill>
                  <a:schemeClr val="accent1"/>
                </a:solidFill>
                <a:latin typeface="Garamond" panose="02020404030301010803" pitchFamily="18" charset="0"/>
              </a:rPr>
              <a:t>asko</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a:t>
            </a:r>
            <a:r>
              <a:rPr lang="en-US" dirty="0" err="1">
                <a:solidFill>
                  <a:srgbClr val="00B050"/>
                </a:solidFill>
                <a:latin typeface="Garamond" panose="02020404030301010803" pitchFamily="18" charset="0"/>
              </a:rPr>
              <a:t>Diolch</a:t>
            </a:r>
            <a:r>
              <a:rPr lang="en-US" dirty="0">
                <a:solidFill>
                  <a:srgbClr val="00B050"/>
                </a:solidFill>
                <a:latin typeface="Garamond" panose="02020404030301010803" pitchFamily="18" charset="0"/>
              </a:rPr>
              <a:t> in </a:t>
            </a:r>
            <a:r>
              <a:rPr lang="en-US" dirty="0" err="1">
                <a:solidFill>
                  <a:srgbClr val="00B050"/>
                </a:solidFill>
                <a:latin typeface="Garamond" panose="02020404030301010803" pitchFamily="18" charset="0"/>
              </a:rPr>
              <a:t>fawr</a:t>
            </a:r>
            <a:r>
              <a:rPr lang="en-US" dirty="0">
                <a:solidFill>
                  <a:srgbClr val="00B050"/>
                </a:solidFill>
                <a:latin typeface="Garamond" panose="02020404030301010803" pitchFamily="18" charset="0"/>
              </a:rPr>
              <a:t> yawn!)</a:t>
            </a:r>
          </a:p>
          <a:p>
            <a:r>
              <a:rPr lang="en-US" dirty="0" err="1">
                <a:solidFill>
                  <a:schemeClr val="accent1"/>
                </a:solidFill>
                <a:latin typeface="Garamond" panose="02020404030301010803" pitchFamily="18" charset="0"/>
              </a:rPr>
              <a:t>Barkatu</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(Sori)</a:t>
            </a:r>
          </a:p>
          <a:p>
            <a:r>
              <a:rPr lang="en-US" dirty="0" err="1">
                <a:solidFill>
                  <a:schemeClr val="accent1"/>
                </a:solidFill>
                <a:latin typeface="Garamond" panose="02020404030301010803" pitchFamily="18" charset="0"/>
              </a:rPr>
              <a:t>Agur</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(Hwyl!)</a:t>
            </a:r>
          </a:p>
          <a:p>
            <a:r>
              <a:rPr lang="en-US" dirty="0">
                <a:solidFill>
                  <a:schemeClr val="accent1"/>
                </a:solidFill>
                <a:latin typeface="Garamond" panose="02020404030301010803" pitchFamily="18" charset="0"/>
              </a:rPr>
              <a:t>Nola </a:t>
            </a:r>
            <a:r>
              <a:rPr lang="en-US" dirty="0" err="1">
                <a:solidFill>
                  <a:schemeClr val="accent1"/>
                </a:solidFill>
                <a:latin typeface="Garamond" panose="02020404030301010803" pitchFamily="18" charset="0"/>
              </a:rPr>
              <a:t>duzu</a:t>
            </a:r>
            <a:r>
              <a:rPr lang="en-US" dirty="0">
                <a:solidFill>
                  <a:schemeClr val="accent1"/>
                </a:solidFill>
                <a:latin typeface="Garamond" panose="02020404030301010803" pitchFamily="18" charset="0"/>
              </a:rPr>
              <a:t> </a:t>
            </a:r>
            <a:r>
              <a:rPr lang="en-US" dirty="0" err="1">
                <a:solidFill>
                  <a:schemeClr val="accent1"/>
                </a:solidFill>
                <a:latin typeface="Garamond" panose="02020404030301010803" pitchFamily="18" charset="0"/>
              </a:rPr>
              <a:t>izena</a:t>
            </a:r>
            <a:r>
              <a:rPr lang="en-US" dirty="0">
                <a:solidFill>
                  <a:schemeClr val="accent1"/>
                </a:solidFill>
                <a:latin typeface="Garamond" panose="02020404030301010803" pitchFamily="18" charset="0"/>
              </a:rPr>
              <a:t>? – </a:t>
            </a:r>
            <a:r>
              <a:rPr lang="en-US" dirty="0">
                <a:solidFill>
                  <a:srgbClr val="00B050"/>
                </a:solidFill>
                <a:latin typeface="Garamond" panose="02020404030301010803" pitchFamily="18" charset="0"/>
              </a:rPr>
              <a:t>(</a:t>
            </a:r>
            <a:r>
              <a:rPr lang="en-US" dirty="0" err="1">
                <a:solidFill>
                  <a:srgbClr val="00B050"/>
                </a:solidFill>
                <a:latin typeface="Garamond" panose="02020404030301010803" pitchFamily="18" charset="0"/>
              </a:rPr>
              <a:t>Pwy</a:t>
            </a:r>
            <a:r>
              <a:rPr lang="en-US" dirty="0">
                <a:solidFill>
                  <a:srgbClr val="00B050"/>
                </a:solidFill>
                <a:latin typeface="Garamond" panose="02020404030301010803" pitchFamily="18" charset="0"/>
              </a:rPr>
              <a:t> </a:t>
            </a:r>
            <a:r>
              <a:rPr lang="en-US" dirty="0" err="1">
                <a:solidFill>
                  <a:srgbClr val="00B050"/>
                </a:solidFill>
                <a:latin typeface="Garamond" panose="02020404030301010803" pitchFamily="18" charset="0"/>
              </a:rPr>
              <a:t>dych</a:t>
            </a:r>
            <a:r>
              <a:rPr lang="en-US" dirty="0">
                <a:solidFill>
                  <a:srgbClr val="00B050"/>
                </a:solidFill>
                <a:latin typeface="Garamond" panose="02020404030301010803" pitchFamily="18" charset="0"/>
              </a:rPr>
              <a:t> chi?)</a:t>
            </a:r>
          </a:p>
          <a:p>
            <a:r>
              <a:rPr lang="en-US" dirty="0">
                <a:solidFill>
                  <a:schemeClr val="accent1"/>
                </a:solidFill>
                <a:latin typeface="Garamond" panose="02020404030301010803" pitchFamily="18" charset="0"/>
              </a:rPr>
              <a:t>Ni Jaione </a:t>
            </a:r>
            <a:r>
              <a:rPr lang="en-US" dirty="0" err="1">
                <a:solidFill>
                  <a:schemeClr val="accent1"/>
                </a:solidFill>
                <a:latin typeface="Garamond" panose="02020404030301010803" pitchFamily="18" charset="0"/>
              </a:rPr>
              <a:t>naiz</a:t>
            </a:r>
            <a:r>
              <a:rPr lang="en-US" dirty="0">
                <a:solidFill>
                  <a:schemeClr val="accent1"/>
                </a:solidFill>
                <a:latin typeface="Garamond" panose="02020404030301010803" pitchFamily="18" charset="0"/>
              </a:rPr>
              <a:t>- </a:t>
            </a:r>
            <a:r>
              <a:rPr lang="en-US" dirty="0">
                <a:solidFill>
                  <a:srgbClr val="00B050"/>
                </a:solidFill>
                <a:latin typeface="Garamond" panose="02020404030301010803" pitchFamily="18" charset="0"/>
              </a:rPr>
              <a:t>(Jaione </a:t>
            </a:r>
            <a:r>
              <a:rPr lang="en-US" dirty="0" err="1">
                <a:solidFill>
                  <a:srgbClr val="00B050"/>
                </a:solidFill>
                <a:latin typeface="Garamond" panose="02020404030301010803" pitchFamily="18" charset="0"/>
              </a:rPr>
              <a:t>dw</a:t>
            </a:r>
            <a:r>
              <a:rPr lang="en-US" dirty="0">
                <a:solidFill>
                  <a:srgbClr val="00B050"/>
                </a:solidFill>
                <a:latin typeface="Garamond" panose="02020404030301010803" pitchFamily="18" charset="0"/>
              </a:rPr>
              <a:t> </a:t>
            </a:r>
            <a:r>
              <a:rPr lang="en-US" dirty="0" err="1">
                <a:solidFill>
                  <a:srgbClr val="00B050"/>
                </a:solidFill>
                <a:latin typeface="Garamond" panose="02020404030301010803" pitchFamily="18" charset="0"/>
              </a:rPr>
              <a:t>i</a:t>
            </a:r>
            <a:r>
              <a:rPr lang="en-US" dirty="0">
                <a:solidFill>
                  <a:srgbClr val="00B050"/>
                </a:solidFill>
                <a:latin typeface="Garamond" panose="02020404030301010803" pitchFamily="18" charset="0"/>
              </a:rPr>
              <a:t>)</a:t>
            </a:r>
          </a:p>
          <a:p>
            <a:endParaRPr lang="en-US" sz="2400" dirty="0">
              <a:solidFill>
                <a:schemeClr val="accent2"/>
              </a:solidFill>
              <a:latin typeface="Aptos Narrow" panose="020B0004020202020204" pitchFamily="34" charset="0"/>
            </a:endParaRPr>
          </a:p>
          <a:p>
            <a:pPr algn="just" fontAlgn="base">
              <a:lnSpc>
                <a:spcPts val="2025"/>
              </a:lnSpc>
              <a:buNone/>
            </a:pPr>
            <a:r>
              <a:rPr lang="en-US" sz="2400" b="1" dirty="0">
                <a:solidFill>
                  <a:schemeClr val="tx2"/>
                </a:solidFill>
                <a:latin typeface="Garamond" panose="02020404030301010803" pitchFamily="18" charset="0"/>
              </a:rPr>
              <a:t>“</a:t>
            </a:r>
            <a:r>
              <a:rPr lang="en-GB" sz="1800" b="1" dirty="0">
                <a:solidFill>
                  <a:schemeClr val="tx2"/>
                </a:solidFill>
                <a:latin typeface="Garamond" panose="02020404030301010803" pitchFamily="18" charset="0"/>
              </a:rPr>
              <a:t>Basque also boasts some of the most poetic compound words I have ever come across. Take </a:t>
            </a:r>
            <a:r>
              <a:rPr lang="en-GB" sz="1800" b="1" i="1" dirty="0" err="1">
                <a:solidFill>
                  <a:schemeClr val="accent5"/>
                </a:solidFill>
                <a:latin typeface="Garamond" panose="02020404030301010803" pitchFamily="18" charset="0"/>
              </a:rPr>
              <a:t>ilargi</a:t>
            </a:r>
            <a:r>
              <a:rPr lang="en-GB" sz="1800" b="1" dirty="0">
                <a:solidFill>
                  <a:schemeClr val="accent5"/>
                </a:solidFill>
                <a:latin typeface="Garamond" panose="02020404030301010803" pitchFamily="18" charset="0"/>
              </a:rPr>
              <a:t> </a:t>
            </a:r>
            <a:r>
              <a:rPr lang="en-GB" sz="1800" b="1" dirty="0">
                <a:solidFill>
                  <a:schemeClr val="tx2"/>
                </a:solidFill>
                <a:latin typeface="Garamond" panose="02020404030301010803" pitchFamily="18" charset="0"/>
              </a:rPr>
              <a:t>(moon), a mystical blend of </a:t>
            </a:r>
            <a:r>
              <a:rPr lang="en-GB" sz="1800" b="1" i="1" dirty="0" err="1">
                <a:solidFill>
                  <a:schemeClr val="tx2"/>
                </a:solidFill>
                <a:latin typeface="Garamond" panose="02020404030301010803" pitchFamily="18" charset="0"/>
              </a:rPr>
              <a:t>hil</a:t>
            </a:r>
            <a:r>
              <a:rPr lang="en-GB" sz="1800" b="1" dirty="0">
                <a:solidFill>
                  <a:schemeClr val="tx2"/>
                </a:solidFill>
                <a:latin typeface="Garamond" panose="02020404030301010803" pitchFamily="18" charset="0"/>
              </a:rPr>
              <a:t> (dead) and </a:t>
            </a:r>
            <a:r>
              <a:rPr lang="en-GB" sz="1800" b="1" i="1" dirty="0">
                <a:solidFill>
                  <a:schemeClr val="tx2"/>
                </a:solidFill>
                <a:latin typeface="Garamond" panose="02020404030301010803" pitchFamily="18" charset="0"/>
              </a:rPr>
              <a:t>argi</a:t>
            </a:r>
            <a:r>
              <a:rPr lang="en-GB" sz="1800" b="1" dirty="0">
                <a:solidFill>
                  <a:schemeClr val="tx2"/>
                </a:solidFill>
                <a:latin typeface="Garamond" panose="02020404030301010803" pitchFamily="18" charset="0"/>
              </a:rPr>
              <a:t> (light), meaning “light of the dead.” Or </a:t>
            </a:r>
            <a:r>
              <a:rPr lang="en-GB" sz="1800" b="1" i="1" dirty="0" err="1">
                <a:solidFill>
                  <a:schemeClr val="accent5"/>
                </a:solidFill>
                <a:latin typeface="Garamond" panose="02020404030301010803" pitchFamily="18" charset="0"/>
              </a:rPr>
              <a:t>maitemindu</a:t>
            </a:r>
            <a:r>
              <a:rPr lang="en-GB" sz="1800" b="1" dirty="0">
                <a:solidFill>
                  <a:schemeClr val="accent5"/>
                </a:solidFill>
                <a:latin typeface="Garamond" panose="02020404030301010803" pitchFamily="18" charset="0"/>
              </a:rPr>
              <a:t> </a:t>
            </a:r>
            <a:r>
              <a:rPr lang="en-GB" sz="1800" b="1" dirty="0">
                <a:solidFill>
                  <a:schemeClr val="tx2"/>
                </a:solidFill>
                <a:latin typeface="Garamond" panose="02020404030301010803" pitchFamily="18" charset="0"/>
              </a:rPr>
              <a:t>(to fall in love), which captures both the beauty and pain of love, combining </a:t>
            </a:r>
            <a:r>
              <a:rPr lang="en-GB" sz="1800" b="1" i="1" dirty="0" err="1">
                <a:solidFill>
                  <a:schemeClr val="tx2"/>
                </a:solidFill>
                <a:latin typeface="Garamond" panose="02020404030301010803" pitchFamily="18" charset="0"/>
              </a:rPr>
              <a:t>maite</a:t>
            </a:r>
            <a:r>
              <a:rPr lang="en-GB" sz="1800" b="1" dirty="0">
                <a:solidFill>
                  <a:schemeClr val="tx2"/>
                </a:solidFill>
                <a:latin typeface="Garamond" panose="02020404030301010803" pitchFamily="18" charset="0"/>
              </a:rPr>
              <a:t> (beloved) and </a:t>
            </a:r>
            <a:r>
              <a:rPr lang="en-GB" sz="1800" b="1" i="1" dirty="0">
                <a:solidFill>
                  <a:schemeClr val="tx2"/>
                </a:solidFill>
                <a:latin typeface="Garamond" panose="02020404030301010803" pitchFamily="18" charset="0"/>
              </a:rPr>
              <a:t>min</a:t>
            </a:r>
            <a:r>
              <a:rPr lang="en-GB" sz="1800" b="1" dirty="0">
                <a:solidFill>
                  <a:schemeClr val="tx2"/>
                </a:solidFill>
                <a:latin typeface="Garamond" panose="02020404030301010803" pitchFamily="18" charset="0"/>
              </a:rPr>
              <a:t> (pain). And </a:t>
            </a:r>
            <a:r>
              <a:rPr lang="en-GB" sz="1800" b="1" i="1" dirty="0" err="1">
                <a:solidFill>
                  <a:schemeClr val="accent5"/>
                </a:solidFill>
                <a:latin typeface="Garamond" panose="02020404030301010803" pitchFamily="18" charset="0"/>
              </a:rPr>
              <a:t>hodeiertz</a:t>
            </a:r>
            <a:r>
              <a:rPr lang="en-GB" sz="1800" b="1" dirty="0">
                <a:solidFill>
                  <a:schemeClr val="accent5"/>
                </a:solidFill>
                <a:latin typeface="Garamond" panose="02020404030301010803" pitchFamily="18" charset="0"/>
              </a:rPr>
              <a:t> </a:t>
            </a:r>
            <a:r>
              <a:rPr lang="en-GB" sz="1800" b="1" dirty="0">
                <a:solidFill>
                  <a:schemeClr val="tx2"/>
                </a:solidFill>
                <a:latin typeface="Garamond" panose="02020404030301010803" pitchFamily="18" charset="0"/>
              </a:rPr>
              <a:t>(horizon) evokes a stunning image of the boundary between sky and earth, merging </a:t>
            </a:r>
            <a:r>
              <a:rPr lang="en-GB" sz="1800" b="1" i="1" dirty="0" err="1">
                <a:solidFill>
                  <a:schemeClr val="tx2"/>
                </a:solidFill>
                <a:latin typeface="Garamond" panose="02020404030301010803" pitchFamily="18" charset="0"/>
              </a:rPr>
              <a:t>hodei</a:t>
            </a:r>
            <a:r>
              <a:rPr lang="en-GB" sz="1800" b="1" dirty="0">
                <a:solidFill>
                  <a:schemeClr val="tx2"/>
                </a:solidFill>
                <a:latin typeface="Garamond" panose="02020404030301010803" pitchFamily="18" charset="0"/>
              </a:rPr>
              <a:t> (cloud) and </a:t>
            </a:r>
            <a:r>
              <a:rPr lang="en-GB" sz="1800" b="1" i="1" dirty="0" err="1">
                <a:solidFill>
                  <a:schemeClr val="tx2"/>
                </a:solidFill>
                <a:latin typeface="Garamond" panose="02020404030301010803" pitchFamily="18" charset="0"/>
              </a:rPr>
              <a:t>ertz</a:t>
            </a:r>
            <a:r>
              <a:rPr lang="en-GB" sz="1800" b="1" dirty="0">
                <a:solidFill>
                  <a:schemeClr val="tx2"/>
                </a:solidFill>
                <a:latin typeface="Garamond" panose="02020404030301010803" pitchFamily="18" charset="0"/>
              </a:rPr>
              <a:t> (edge).”</a:t>
            </a:r>
          </a:p>
          <a:p>
            <a:pPr algn="just" fontAlgn="base">
              <a:lnSpc>
                <a:spcPts val="2025"/>
              </a:lnSpc>
              <a:buNone/>
            </a:pPr>
            <a:endParaRPr lang="en-GB" sz="1800" dirty="0">
              <a:solidFill>
                <a:srgbClr val="2F2E2E"/>
              </a:solidFill>
              <a:latin typeface="Aptos Narrow" panose="020B0004020202020204" pitchFamily="34" charset="0"/>
            </a:endParaRPr>
          </a:p>
          <a:p>
            <a:pPr algn="just" fontAlgn="base">
              <a:lnSpc>
                <a:spcPts val="2025"/>
              </a:lnSpc>
              <a:buNone/>
            </a:pPr>
            <a:r>
              <a:rPr lang="en-GB" sz="1800" dirty="0">
                <a:latin typeface="Garamond" panose="02020404030301010803" pitchFamily="18" charset="0"/>
                <a:hlinkClick r:id="rId3">
                  <a:extLst>
                    <a:ext uri="{A12FA001-AC4F-418D-AE19-62706E023703}">
                      <ahyp:hlinkClr xmlns:ahyp="http://schemas.microsoft.com/office/drawing/2018/hyperlinkcolor" val="tx"/>
                    </a:ext>
                  </a:extLst>
                </a:hlinkClick>
              </a:rPr>
              <a:t>https://www.leveraginglanguages.com/post/euskera-s-revival-a-community-s-fight-to-keep-a-language-alive</a:t>
            </a:r>
            <a:endParaRPr lang="en-GB" sz="1800" dirty="0">
              <a:latin typeface="Garamond" panose="02020404030301010803" pitchFamily="18" charset="0"/>
            </a:endParaRPr>
          </a:p>
        </p:txBody>
      </p:sp>
      <p:pic>
        <p:nvPicPr>
          <p:cNvPr id="1026" name="Picture 2" descr="10 características del euskera que desconocías">
            <a:extLst>
              <a:ext uri="{FF2B5EF4-FFF2-40B4-BE49-F238E27FC236}">
                <a16:creationId xmlns:a16="http://schemas.microsoft.com/office/drawing/2014/main" id="{40F96A90-FB3A-2319-9D03-989ECAF8D8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9727" y="304800"/>
            <a:ext cx="2604959" cy="172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580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7C941D-CA65-E3F1-2294-D8133F29B3EC}"/>
              </a:ext>
            </a:extLst>
          </p:cNvPr>
          <p:cNvSpPr>
            <a:spLocks noGrp="1"/>
          </p:cNvSpPr>
          <p:nvPr>
            <p:ph type="ctrTitle"/>
          </p:nvPr>
        </p:nvSpPr>
        <p:spPr/>
        <p:txBody>
          <a:bodyPr/>
          <a:lstStyle/>
          <a:p>
            <a:r>
              <a:rPr lang="es-ES" dirty="0" err="1">
                <a:latin typeface="Garamond" panose="02020404030301010803" pitchFamily="18" charset="0"/>
              </a:rPr>
              <a:t>The</a:t>
            </a:r>
            <a:r>
              <a:rPr lang="es-ES" dirty="0">
                <a:latin typeface="Garamond" panose="02020404030301010803" pitchFamily="18" charset="0"/>
              </a:rPr>
              <a:t> </a:t>
            </a:r>
            <a:r>
              <a:rPr lang="es-ES" dirty="0" err="1">
                <a:latin typeface="Garamond" panose="02020404030301010803" pitchFamily="18" charset="0"/>
              </a:rPr>
              <a:t>study</a:t>
            </a:r>
            <a:endParaRPr lang="es-ES" dirty="0">
              <a:latin typeface="Garamond" panose="02020404030301010803" pitchFamily="18" charset="0"/>
            </a:endParaRPr>
          </a:p>
        </p:txBody>
      </p:sp>
      <p:pic>
        <p:nvPicPr>
          <p:cNvPr id="11" name="Imagen 10">
            <a:extLst>
              <a:ext uri="{FF2B5EF4-FFF2-40B4-BE49-F238E27FC236}">
                <a16:creationId xmlns:a16="http://schemas.microsoft.com/office/drawing/2014/main" id="{849DFE18-4C40-7AAD-56D1-714A4DABCD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963" y="5180842"/>
            <a:ext cx="3941609" cy="1007440"/>
          </a:xfrm>
          <a:prstGeom prst="rect">
            <a:avLst/>
          </a:prstGeom>
        </p:spPr>
      </p:pic>
      <p:pic>
        <p:nvPicPr>
          <p:cNvPr id="13" name="Imagen 12">
            <a:extLst>
              <a:ext uri="{FF2B5EF4-FFF2-40B4-BE49-F238E27FC236}">
                <a16:creationId xmlns:a16="http://schemas.microsoft.com/office/drawing/2014/main" id="{CDB6BC5C-8B52-F3CC-E111-1BEBCF6AF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6147" y="5151914"/>
            <a:ext cx="2334891" cy="1167446"/>
          </a:xfrm>
          <a:prstGeom prst="rect">
            <a:avLst/>
          </a:prstGeom>
        </p:spPr>
      </p:pic>
      <p:pic>
        <p:nvPicPr>
          <p:cNvPr id="15" name="Imagen 14">
            <a:extLst>
              <a:ext uri="{FF2B5EF4-FFF2-40B4-BE49-F238E27FC236}">
                <a16:creationId xmlns:a16="http://schemas.microsoft.com/office/drawing/2014/main" id="{7A374979-799C-11D7-E68C-01E8709C67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6366" y="5539198"/>
            <a:ext cx="2334891" cy="572126"/>
          </a:xfrm>
          <a:prstGeom prst="rect">
            <a:avLst/>
          </a:prstGeom>
        </p:spPr>
      </p:pic>
      <p:pic>
        <p:nvPicPr>
          <p:cNvPr id="17" name="Imagen 16">
            <a:extLst>
              <a:ext uri="{FF2B5EF4-FFF2-40B4-BE49-F238E27FC236}">
                <a16:creationId xmlns:a16="http://schemas.microsoft.com/office/drawing/2014/main" id="{3F24D297-336F-9207-C2A8-4CE6230B7B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5430" y="4056557"/>
            <a:ext cx="4323304" cy="1433692"/>
          </a:xfrm>
          <a:prstGeom prst="rect">
            <a:avLst/>
          </a:prstGeom>
        </p:spPr>
      </p:pic>
      <p:sp>
        <p:nvSpPr>
          <p:cNvPr id="4" name="CuadroTexto 3">
            <a:extLst>
              <a:ext uri="{FF2B5EF4-FFF2-40B4-BE49-F238E27FC236}">
                <a16:creationId xmlns:a16="http://schemas.microsoft.com/office/drawing/2014/main" id="{E3F6D65D-160C-3725-2C81-B3E2E5D28539}"/>
              </a:ext>
            </a:extLst>
          </p:cNvPr>
          <p:cNvSpPr txBox="1"/>
          <p:nvPr/>
        </p:nvSpPr>
        <p:spPr>
          <a:xfrm>
            <a:off x="4454032" y="4296224"/>
            <a:ext cx="394160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prstClr val="black">
                  <a:lumMod val="75000"/>
                  <a:lumOff val="25000"/>
                </a:prstClr>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noFill/>
                </a:ln>
                <a:solidFill>
                  <a:prstClr val="black">
                    <a:lumMod val="75000"/>
                    <a:lumOff val="25000"/>
                  </a:prstClr>
                </a:solidFill>
                <a:effectLst/>
                <a:uLnTx/>
                <a:uFillTx/>
                <a:latin typeface="Garamond" panose="02020404030301010803" pitchFamily="18" charset="0"/>
                <a:ea typeface="+mn-ea"/>
                <a:cs typeface="+mn-cs"/>
              </a:rPr>
              <a:t>jaione.diazmazquiaran@monash.edu </a:t>
            </a:r>
          </a:p>
        </p:txBody>
      </p:sp>
    </p:spTree>
    <p:extLst>
      <p:ext uri="{BB962C8B-B14F-4D97-AF65-F5344CB8AC3E}">
        <p14:creationId xmlns:p14="http://schemas.microsoft.com/office/powerpoint/2010/main" val="3169482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DAA5B4E7-8E1D-EE06-DE63-18C082129F29}"/>
              </a:ext>
            </a:extLst>
          </p:cNvPr>
          <p:cNvPicPr>
            <a:picLocks noChangeAspect="1"/>
          </p:cNvPicPr>
          <p:nvPr/>
        </p:nvPicPr>
        <p:blipFill>
          <a:blip r:embed="rId2"/>
          <a:stretch>
            <a:fillRect/>
          </a:stretch>
        </p:blipFill>
        <p:spPr>
          <a:xfrm>
            <a:off x="10480634" y="212198"/>
            <a:ext cx="1746331" cy="1883774"/>
          </a:xfrm>
          <a:prstGeom prst="rect">
            <a:avLst/>
          </a:prstGeom>
        </p:spPr>
      </p:pic>
      <p:sp>
        <p:nvSpPr>
          <p:cNvPr id="2" name="Título 1">
            <a:extLst>
              <a:ext uri="{FF2B5EF4-FFF2-40B4-BE49-F238E27FC236}">
                <a16:creationId xmlns:a16="http://schemas.microsoft.com/office/drawing/2014/main" id="{56E0CCB6-EBC3-92C6-6725-E1734279F38B}"/>
              </a:ext>
            </a:extLst>
          </p:cNvPr>
          <p:cNvSpPr>
            <a:spLocks noGrp="1"/>
          </p:cNvSpPr>
          <p:nvPr>
            <p:ph type="title"/>
          </p:nvPr>
        </p:nvSpPr>
        <p:spPr>
          <a:xfrm>
            <a:off x="838199" y="295366"/>
            <a:ext cx="10515600" cy="605719"/>
          </a:xfrm>
        </p:spPr>
        <p:txBody>
          <a:bodyPr>
            <a:normAutofit/>
          </a:bodyPr>
          <a:lstStyle/>
          <a:p>
            <a:r>
              <a:rPr lang="es-ES" sz="2800" b="1" dirty="0">
                <a:latin typeface="Garamond" panose="02020404030301010803" pitchFamily="18" charset="0"/>
              </a:rPr>
              <a:t>SOCIOLINGUISTIC CONTEXT IN NAVARRE</a:t>
            </a:r>
          </a:p>
        </p:txBody>
      </p:sp>
      <p:sp>
        <p:nvSpPr>
          <p:cNvPr id="3" name="Marcador de contenido 2">
            <a:extLst>
              <a:ext uri="{FF2B5EF4-FFF2-40B4-BE49-F238E27FC236}">
                <a16:creationId xmlns:a16="http://schemas.microsoft.com/office/drawing/2014/main" id="{3352DBAB-7CE6-3F8C-C781-E09121359163}"/>
              </a:ext>
            </a:extLst>
          </p:cNvPr>
          <p:cNvSpPr>
            <a:spLocks noGrp="1"/>
          </p:cNvSpPr>
          <p:nvPr>
            <p:ph idx="1"/>
          </p:nvPr>
        </p:nvSpPr>
        <p:spPr>
          <a:xfrm>
            <a:off x="838200" y="1065276"/>
            <a:ext cx="6457131" cy="4423804"/>
          </a:xfrm>
        </p:spPr>
        <p:txBody>
          <a:bodyPr>
            <a:normAutofit/>
          </a:bodyPr>
          <a:lstStyle/>
          <a:p>
            <a:pPr algn="just">
              <a:buFont typeface="Wingdings" panose="05000000000000000000" pitchFamily="2" charset="2"/>
              <a:buChar char="§"/>
            </a:pPr>
            <a:r>
              <a:rPr lang="en-US" sz="2000" dirty="0" err="1">
                <a:latin typeface="Garamond" panose="02020404030301010803" pitchFamily="18" charset="0"/>
                <a:cs typeface="Arial" panose="020B0604020202020204" pitchFamily="34" charset="0"/>
              </a:rPr>
              <a:t>Irulegiko</a:t>
            </a:r>
            <a:r>
              <a:rPr lang="en-US" sz="2000" dirty="0">
                <a:latin typeface="Garamond" panose="02020404030301010803" pitchFamily="18" charset="0"/>
                <a:cs typeface="Arial" panose="020B0604020202020204" pitchFamily="34" charset="0"/>
              </a:rPr>
              <a:t> </a:t>
            </a:r>
            <a:r>
              <a:rPr lang="en-US" sz="2000" dirty="0" err="1">
                <a:latin typeface="Garamond" panose="02020404030301010803" pitchFamily="18" charset="0"/>
                <a:cs typeface="Arial" panose="020B0604020202020204" pitchFamily="34" charset="0"/>
              </a:rPr>
              <a:t>eskua</a:t>
            </a:r>
            <a:r>
              <a:rPr lang="en-US" sz="2000" dirty="0">
                <a:latin typeface="Garamond" panose="02020404030301010803" pitchFamily="18" charset="0"/>
                <a:cs typeface="Arial" panose="020B0604020202020204" pitchFamily="34" charset="0"/>
              </a:rPr>
              <a:t> (2021) and its famous inscription “</a:t>
            </a:r>
            <a:r>
              <a:rPr lang="en-US" sz="2000" dirty="0" err="1">
                <a:latin typeface="Garamond" panose="02020404030301010803" pitchFamily="18" charset="0"/>
                <a:cs typeface="Arial" panose="020B0604020202020204" pitchFamily="34" charset="0"/>
              </a:rPr>
              <a:t>sorioneku</a:t>
            </a:r>
            <a:r>
              <a:rPr lang="en-US" sz="2000" dirty="0">
                <a:latin typeface="Garamond" panose="02020404030301010803" pitchFamily="18" charset="0"/>
                <a:cs typeface="Arial" panose="020B0604020202020204" pitchFamily="34" charset="0"/>
              </a:rPr>
              <a:t>”, one of the earliest known written examples of the Basque language</a:t>
            </a:r>
          </a:p>
          <a:p>
            <a:pPr algn="just">
              <a:buFont typeface="Wingdings" panose="05000000000000000000" pitchFamily="2" charset="2"/>
              <a:buChar char="§"/>
            </a:pPr>
            <a:r>
              <a:rPr lang="en-US" sz="2000" dirty="0">
                <a:latin typeface="Garamond" panose="02020404030301010803" pitchFamily="18" charset="0"/>
                <a:cs typeface="Arial" panose="020B0604020202020204" pitchFamily="34" charset="0"/>
              </a:rPr>
              <a:t>The three linguistic zones </a:t>
            </a:r>
          </a:p>
          <a:p>
            <a:pPr algn="just">
              <a:buFont typeface="Wingdings" panose="05000000000000000000" pitchFamily="2" charset="2"/>
              <a:buChar char="§"/>
            </a:pPr>
            <a:endParaRPr lang="en-US" sz="2000" dirty="0">
              <a:latin typeface="Garamond" panose="02020404030301010803" pitchFamily="18" charset="0"/>
            </a:endParaRPr>
          </a:p>
          <a:p>
            <a:pPr marL="0" indent="0" algn="just">
              <a:buNone/>
            </a:pPr>
            <a:endParaRPr lang="en-US" sz="2000" dirty="0">
              <a:latin typeface="Garamond" panose="02020404030301010803" pitchFamily="18" charset="0"/>
            </a:endParaRPr>
          </a:p>
          <a:p>
            <a:endParaRPr lang="es-ES" dirty="0"/>
          </a:p>
        </p:txBody>
      </p:sp>
      <p:pic>
        <p:nvPicPr>
          <p:cNvPr id="5" name="Imagen 4">
            <a:extLst>
              <a:ext uri="{FF2B5EF4-FFF2-40B4-BE49-F238E27FC236}">
                <a16:creationId xmlns:a16="http://schemas.microsoft.com/office/drawing/2014/main" id="{947C3C1B-FC61-739E-FF30-D4D2A29D1A78}"/>
              </a:ext>
            </a:extLst>
          </p:cNvPr>
          <p:cNvPicPr>
            <a:picLocks noChangeAspect="1"/>
          </p:cNvPicPr>
          <p:nvPr/>
        </p:nvPicPr>
        <p:blipFill rotWithShape="1">
          <a:blip r:embed="rId3">
            <a:extLst>
              <a:ext uri="{28A0092B-C50C-407E-A947-70E740481C1C}">
                <a14:useLocalDpi xmlns:a14="http://schemas.microsoft.com/office/drawing/2010/main" val="0"/>
              </a:ext>
            </a:extLst>
          </a:blip>
          <a:srcRect l="12440"/>
          <a:stretch/>
        </p:blipFill>
        <p:spPr>
          <a:xfrm>
            <a:off x="7473244" y="1180409"/>
            <a:ext cx="2765778" cy="2105814"/>
          </a:xfrm>
          <a:prstGeom prst="rect">
            <a:avLst/>
          </a:prstGeom>
        </p:spPr>
      </p:pic>
      <p:sp>
        <p:nvSpPr>
          <p:cNvPr id="6" name="Elipse 5">
            <a:extLst>
              <a:ext uri="{FF2B5EF4-FFF2-40B4-BE49-F238E27FC236}">
                <a16:creationId xmlns:a16="http://schemas.microsoft.com/office/drawing/2014/main" id="{07A2B739-1321-70A2-7103-1F3438DC12A9}"/>
              </a:ext>
            </a:extLst>
          </p:cNvPr>
          <p:cNvSpPr/>
          <p:nvPr/>
        </p:nvSpPr>
        <p:spPr>
          <a:xfrm>
            <a:off x="8455377" y="1906351"/>
            <a:ext cx="926782" cy="1220316"/>
          </a:xfrm>
          <a:prstGeom prst="ellipse">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Imagen 7">
            <a:extLst>
              <a:ext uri="{FF2B5EF4-FFF2-40B4-BE49-F238E27FC236}">
                <a16:creationId xmlns:a16="http://schemas.microsoft.com/office/drawing/2014/main" id="{F92F5E25-ABD4-A366-E75B-B1A14CE17270}"/>
              </a:ext>
            </a:extLst>
          </p:cNvPr>
          <p:cNvPicPr>
            <a:picLocks noChangeAspect="1"/>
          </p:cNvPicPr>
          <p:nvPr/>
        </p:nvPicPr>
        <p:blipFill>
          <a:blip r:embed="rId4"/>
          <a:stretch>
            <a:fillRect/>
          </a:stretch>
        </p:blipFill>
        <p:spPr>
          <a:xfrm>
            <a:off x="1526781" y="2655404"/>
            <a:ext cx="5048824" cy="4099141"/>
          </a:xfrm>
          <a:prstGeom prst="rect">
            <a:avLst/>
          </a:prstGeom>
        </p:spPr>
      </p:pic>
      <p:pic>
        <p:nvPicPr>
          <p:cNvPr id="14" name="Imagen 13">
            <a:extLst>
              <a:ext uri="{FF2B5EF4-FFF2-40B4-BE49-F238E27FC236}">
                <a16:creationId xmlns:a16="http://schemas.microsoft.com/office/drawing/2014/main" id="{A07F3BC3-2820-0609-3A1F-A90EE5E475BE}"/>
              </a:ext>
            </a:extLst>
          </p:cNvPr>
          <p:cNvPicPr>
            <a:picLocks noChangeAspect="1"/>
          </p:cNvPicPr>
          <p:nvPr/>
        </p:nvPicPr>
        <p:blipFill rotWithShape="1">
          <a:blip r:embed="rId5"/>
          <a:srcRect r="3674"/>
          <a:stretch/>
        </p:blipFill>
        <p:spPr>
          <a:xfrm>
            <a:off x="7295331" y="3190941"/>
            <a:ext cx="4676942" cy="3667059"/>
          </a:xfrm>
          <a:prstGeom prst="rect">
            <a:avLst/>
          </a:prstGeom>
        </p:spPr>
      </p:pic>
      <p:pic>
        <p:nvPicPr>
          <p:cNvPr id="21" name="Imagen 20">
            <a:extLst>
              <a:ext uri="{FF2B5EF4-FFF2-40B4-BE49-F238E27FC236}">
                <a16:creationId xmlns:a16="http://schemas.microsoft.com/office/drawing/2014/main" id="{FD622341-2A63-1189-7830-795801D93568}"/>
              </a:ext>
            </a:extLst>
          </p:cNvPr>
          <p:cNvPicPr>
            <a:picLocks noChangeAspect="1"/>
          </p:cNvPicPr>
          <p:nvPr/>
        </p:nvPicPr>
        <p:blipFill>
          <a:blip r:embed="rId6"/>
          <a:stretch>
            <a:fillRect/>
          </a:stretch>
        </p:blipFill>
        <p:spPr>
          <a:xfrm flipH="1">
            <a:off x="0" y="0"/>
            <a:ext cx="356660" cy="6858000"/>
          </a:xfrm>
          <a:prstGeom prst="rect">
            <a:avLst/>
          </a:prstGeom>
        </p:spPr>
      </p:pic>
    </p:spTree>
    <p:extLst>
      <p:ext uri="{BB962C8B-B14F-4D97-AF65-F5344CB8AC3E}">
        <p14:creationId xmlns:p14="http://schemas.microsoft.com/office/powerpoint/2010/main" val="32008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E0CCB6-EBC3-92C6-6725-E1734279F38B}"/>
              </a:ext>
            </a:extLst>
          </p:cNvPr>
          <p:cNvSpPr>
            <a:spLocks noGrp="1"/>
          </p:cNvSpPr>
          <p:nvPr>
            <p:ph type="title"/>
          </p:nvPr>
        </p:nvSpPr>
        <p:spPr>
          <a:xfrm>
            <a:off x="838199" y="295366"/>
            <a:ext cx="10515600" cy="605719"/>
          </a:xfrm>
        </p:spPr>
        <p:txBody>
          <a:bodyPr>
            <a:normAutofit/>
          </a:bodyPr>
          <a:lstStyle/>
          <a:p>
            <a:r>
              <a:rPr lang="es-ES" sz="2800" b="1" dirty="0">
                <a:latin typeface="Garamond" panose="02020404030301010803" pitchFamily="18" charset="0"/>
              </a:rPr>
              <a:t>SOCIOLINGUISTIC CONTEXT IN NAVARRE</a:t>
            </a:r>
          </a:p>
        </p:txBody>
      </p:sp>
      <p:pic>
        <p:nvPicPr>
          <p:cNvPr id="21" name="Imagen 20">
            <a:extLst>
              <a:ext uri="{FF2B5EF4-FFF2-40B4-BE49-F238E27FC236}">
                <a16:creationId xmlns:a16="http://schemas.microsoft.com/office/drawing/2014/main" id="{FD622341-2A63-1189-7830-795801D93568}"/>
              </a:ext>
            </a:extLst>
          </p:cNvPr>
          <p:cNvPicPr>
            <a:picLocks noChangeAspect="1"/>
          </p:cNvPicPr>
          <p:nvPr/>
        </p:nvPicPr>
        <p:blipFill>
          <a:blip r:embed="rId2"/>
          <a:stretch>
            <a:fillRect/>
          </a:stretch>
        </p:blipFill>
        <p:spPr>
          <a:xfrm flipH="1">
            <a:off x="0" y="0"/>
            <a:ext cx="356660" cy="6858000"/>
          </a:xfrm>
          <a:prstGeom prst="rect">
            <a:avLst/>
          </a:prstGeom>
        </p:spPr>
      </p:pic>
      <p:pic>
        <p:nvPicPr>
          <p:cNvPr id="10" name="Imagen 9">
            <a:extLst>
              <a:ext uri="{FF2B5EF4-FFF2-40B4-BE49-F238E27FC236}">
                <a16:creationId xmlns:a16="http://schemas.microsoft.com/office/drawing/2014/main" id="{3B480088-D64A-1D40-378B-2ECD876A7428}"/>
              </a:ext>
            </a:extLst>
          </p:cNvPr>
          <p:cNvPicPr>
            <a:picLocks noChangeAspect="1"/>
          </p:cNvPicPr>
          <p:nvPr/>
        </p:nvPicPr>
        <p:blipFill>
          <a:blip r:embed="rId3"/>
          <a:stretch>
            <a:fillRect/>
          </a:stretch>
        </p:blipFill>
        <p:spPr>
          <a:xfrm>
            <a:off x="676099" y="901085"/>
            <a:ext cx="6153680" cy="4096667"/>
          </a:xfrm>
          <a:prstGeom prst="rect">
            <a:avLst/>
          </a:prstGeom>
        </p:spPr>
      </p:pic>
      <p:pic>
        <p:nvPicPr>
          <p:cNvPr id="12" name="Imagen 11">
            <a:extLst>
              <a:ext uri="{FF2B5EF4-FFF2-40B4-BE49-F238E27FC236}">
                <a16:creationId xmlns:a16="http://schemas.microsoft.com/office/drawing/2014/main" id="{F505DBB6-4F78-7C47-CD49-BB5B361AD5C4}"/>
              </a:ext>
            </a:extLst>
          </p:cNvPr>
          <p:cNvPicPr>
            <a:picLocks noChangeAspect="1"/>
          </p:cNvPicPr>
          <p:nvPr/>
        </p:nvPicPr>
        <p:blipFill>
          <a:blip r:embed="rId4"/>
          <a:stretch>
            <a:fillRect/>
          </a:stretch>
        </p:blipFill>
        <p:spPr>
          <a:xfrm>
            <a:off x="5410200" y="2138186"/>
            <a:ext cx="6781800" cy="4591050"/>
          </a:xfrm>
          <a:prstGeom prst="rect">
            <a:avLst/>
          </a:prstGeom>
        </p:spPr>
      </p:pic>
      <p:pic>
        <p:nvPicPr>
          <p:cNvPr id="15" name="Imagen 14">
            <a:extLst>
              <a:ext uri="{FF2B5EF4-FFF2-40B4-BE49-F238E27FC236}">
                <a16:creationId xmlns:a16="http://schemas.microsoft.com/office/drawing/2014/main" id="{28D49075-F793-2BD2-760F-26CDA13DEDFC}"/>
              </a:ext>
            </a:extLst>
          </p:cNvPr>
          <p:cNvPicPr>
            <a:picLocks noChangeAspect="1"/>
          </p:cNvPicPr>
          <p:nvPr/>
        </p:nvPicPr>
        <p:blipFill>
          <a:blip r:embed="rId5"/>
          <a:stretch>
            <a:fillRect/>
          </a:stretch>
        </p:blipFill>
        <p:spPr>
          <a:xfrm>
            <a:off x="2538236" y="2076273"/>
            <a:ext cx="6686550" cy="4714875"/>
          </a:xfrm>
          <a:prstGeom prst="rect">
            <a:avLst/>
          </a:prstGeom>
        </p:spPr>
      </p:pic>
    </p:spTree>
    <p:extLst>
      <p:ext uri="{BB962C8B-B14F-4D97-AF65-F5344CB8AC3E}">
        <p14:creationId xmlns:p14="http://schemas.microsoft.com/office/powerpoint/2010/main" val="380176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E0CCB6-EBC3-92C6-6725-E1734279F38B}"/>
              </a:ext>
            </a:extLst>
          </p:cNvPr>
          <p:cNvSpPr>
            <a:spLocks noGrp="1"/>
          </p:cNvSpPr>
          <p:nvPr>
            <p:ph type="title"/>
          </p:nvPr>
        </p:nvSpPr>
        <p:spPr>
          <a:xfrm>
            <a:off x="838199" y="295366"/>
            <a:ext cx="10515600" cy="605719"/>
          </a:xfrm>
        </p:spPr>
        <p:txBody>
          <a:bodyPr>
            <a:normAutofit/>
          </a:bodyPr>
          <a:lstStyle/>
          <a:p>
            <a:r>
              <a:rPr lang="es-ES" sz="2800" b="1" dirty="0">
                <a:latin typeface="Garamond" panose="02020404030301010803" pitchFamily="18" charset="0"/>
              </a:rPr>
              <a:t>SOCIOLINGUISTIC CONTEXT IN NAVARRE</a:t>
            </a:r>
          </a:p>
        </p:txBody>
      </p:sp>
      <p:pic>
        <p:nvPicPr>
          <p:cNvPr id="21" name="Imagen 20">
            <a:extLst>
              <a:ext uri="{FF2B5EF4-FFF2-40B4-BE49-F238E27FC236}">
                <a16:creationId xmlns:a16="http://schemas.microsoft.com/office/drawing/2014/main" id="{FD622341-2A63-1189-7830-795801D93568}"/>
              </a:ext>
            </a:extLst>
          </p:cNvPr>
          <p:cNvPicPr>
            <a:picLocks noChangeAspect="1"/>
          </p:cNvPicPr>
          <p:nvPr/>
        </p:nvPicPr>
        <p:blipFill>
          <a:blip r:embed="rId2"/>
          <a:stretch>
            <a:fillRect/>
          </a:stretch>
        </p:blipFill>
        <p:spPr>
          <a:xfrm flipH="1">
            <a:off x="0" y="0"/>
            <a:ext cx="356660" cy="6858000"/>
          </a:xfrm>
          <a:prstGeom prst="rect">
            <a:avLst/>
          </a:prstGeom>
        </p:spPr>
      </p:pic>
      <p:pic>
        <p:nvPicPr>
          <p:cNvPr id="6" name="Imagen 5">
            <a:extLst>
              <a:ext uri="{FF2B5EF4-FFF2-40B4-BE49-F238E27FC236}">
                <a16:creationId xmlns:a16="http://schemas.microsoft.com/office/drawing/2014/main" id="{8D0E9985-2C47-A685-1A96-0A463CF30B15}"/>
              </a:ext>
            </a:extLst>
          </p:cNvPr>
          <p:cNvPicPr>
            <a:picLocks noChangeAspect="1"/>
          </p:cNvPicPr>
          <p:nvPr/>
        </p:nvPicPr>
        <p:blipFill>
          <a:blip r:embed="rId3"/>
          <a:stretch>
            <a:fillRect/>
          </a:stretch>
        </p:blipFill>
        <p:spPr>
          <a:xfrm>
            <a:off x="648052" y="901085"/>
            <a:ext cx="6877050" cy="4772025"/>
          </a:xfrm>
          <a:prstGeom prst="rect">
            <a:avLst/>
          </a:prstGeom>
        </p:spPr>
      </p:pic>
      <p:pic>
        <p:nvPicPr>
          <p:cNvPr id="8" name="Imagen 7">
            <a:extLst>
              <a:ext uri="{FF2B5EF4-FFF2-40B4-BE49-F238E27FC236}">
                <a16:creationId xmlns:a16="http://schemas.microsoft.com/office/drawing/2014/main" id="{2ADD1E0C-1ECA-FB8C-EC54-44859F1C718D}"/>
              </a:ext>
            </a:extLst>
          </p:cNvPr>
          <p:cNvPicPr>
            <a:picLocks noChangeAspect="1"/>
          </p:cNvPicPr>
          <p:nvPr/>
        </p:nvPicPr>
        <p:blipFill>
          <a:blip r:embed="rId4"/>
          <a:stretch>
            <a:fillRect/>
          </a:stretch>
        </p:blipFill>
        <p:spPr>
          <a:xfrm>
            <a:off x="4840523" y="2140483"/>
            <a:ext cx="7064532" cy="4519961"/>
          </a:xfrm>
          <a:prstGeom prst="rect">
            <a:avLst/>
          </a:prstGeom>
        </p:spPr>
      </p:pic>
    </p:spTree>
    <p:extLst>
      <p:ext uri="{BB962C8B-B14F-4D97-AF65-F5344CB8AC3E}">
        <p14:creationId xmlns:p14="http://schemas.microsoft.com/office/powerpoint/2010/main" val="29245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012FC769-267F-182C-584C-C422882C22A4}"/>
              </a:ext>
            </a:extLst>
          </p:cNvPr>
          <p:cNvPicPr>
            <a:picLocks noChangeAspect="1"/>
          </p:cNvPicPr>
          <p:nvPr/>
        </p:nvPicPr>
        <p:blipFill rotWithShape="1">
          <a:blip r:embed="rId2"/>
          <a:srcRect l="1551" r="8088"/>
          <a:stretch/>
        </p:blipFill>
        <p:spPr>
          <a:xfrm>
            <a:off x="7226556" y="3455282"/>
            <a:ext cx="4025644" cy="3243473"/>
          </a:xfrm>
          <a:prstGeom prst="rect">
            <a:avLst/>
          </a:prstGeom>
        </p:spPr>
      </p:pic>
      <p:pic>
        <p:nvPicPr>
          <p:cNvPr id="11" name="Imagen 10">
            <a:extLst>
              <a:ext uri="{FF2B5EF4-FFF2-40B4-BE49-F238E27FC236}">
                <a16:creationId xmlns:a16="http://schemas.microsoft.com/office/drawing/2014/main" id="{65FC225E-C616-2D56-3508-49E7D9655C98}"/>
              </a:ext>
            </a:extLst>
          </p:cNvPr>
          <p:cNvPicPr>
            <a:picLocks noChangeAspect="1"/>
          </p:cNvPicPr>
          <p:nvPr/>
        </p:nvPicPr>
        <p:blipFill>
          <a:blip r:embed="rId3"/>
          <a:stretch>
            <a:fillRect/>
          </a:stretch>
        </p:blipFill>
        <p:spPr>
          <a:xfrm>
            <a:off x="736600" y="4323410"/>
            <a:ext cx="5483332" cy="2353615"/>
          </a:xfrm>
          <a:prstGeom prst="rect">
            <a:avLst/>
          </a:prstGeom>
        </p:spPr>
      </p:pic>
      <p:sp>
        <p:nvSpPr>
          <p:cNvPr id="13" name="Marcador de contenido 12">
            <a:extLst>
              <a:ext uri="{FF2B5EF4-FFF2-40B4-BE49-F238E27FC236}">
                <a16:creationId xmlns:a16="http://schemas.microsoft.com/office/drawing/2014/main" id="{03FA272C-3251-37E4-463D-38E3C10F48F6}"/>
              </a:ext>
            </a:extLst>
          </p:cNvPr>
          <p:cNvSpPr>
            <a:spLocks noGrp="1"/>
          </p:cNvSpPr>
          <p:nvPr>
            <p:ph idx="1"/>
          </p:nvPr>
        </p:nvSpPr>
        <p:spPr>
          <a:xfrm>
            <a:off x="459318" y="1047396"/>
            <a:ext cx="5901052" cy="4351338"/>
          </a:xfrm>
        </p:spPr>
        <p:txBody>
          <a:bodyPr>
            <a:normAutofit/>
          </a:bodyPr>
          <a:lstStyle/>
          <a:p>
            <a:pPr algn="just">
              <a:buFont typeface="Wingdings" panose="05000000000000000000" pitchFamily="2" charset="2"/>
              <a:buChar char="§"/>
            </a:pPr>
            <a:r>
              <a:rPr lang="es-ES" sz="1700" dirty="0" err="1">
                <a:latin typeface="Garamond" panose="02020404030301010803" pitchFamily="18" charset="0"/>
              </a:rPr>
              <a:t>Increase</a:t>
            </a:r>
            <a:r>
              <a:rPr lang="es-ES" sz="1700" dirty="0">
                <a:latin typeface="Garamond" panose="02020404030301010803" pitchFamily="18" charset="0"/>
              </a:rPr>
              <a:t> in </a:t>
            </a:r>
            <a:r>
              <a:rPr lang="es-ES" sz="1700" dirty="0" err="1">
                <a:latin typeface="Garamond" panose="02020404030301010803" pitchFamily="18" charset="0"/>
              </a:rPr>
              <a:t>Model</a:t>
            </a:r>
            <a:r>
              <a:rPr lang="es-ES" sz="1700" dirty="0">
                <a:latin typeface="Garamond" panose="02020404030301010803" pitchFamily="18" charset="0"/>
              </a:rPr>
              <a:t> D </a:t>
            </a:r>
            <a:r>
              <a:rPr lang="es-ES" sz="1700" dirty="0" err="1">
                <a:latin typeface="Garamond" panose="02020404030301010803" pitchFamily="18" charset="0"/>
              </a:rPr>
              <a:t>enrolments</a:t>
            </a:r>
            <a:r>
              <a:rPr lang="es-ES" sz="1700" dirty="0">
                <a:latin typeface="Garamond" panose="02020404030301010803" pitchFamily="18" charset="0"/>
              </a:rPr>
              <a:t>.</a:t>
            </a:r>
          </a:p>
          <a:p>
            <a:pPr algn="just">
              <a:buFont typeface="Wingdings" panose="05000000000000000000" pitchFamily="2" charset="2"/>
              <a:buChar char="§"/>
            </a:pPr>
            <a:r>
              <a:rPr lang="es-ES" sz="1700" dirty="0" err="1">
                <a:latin typeface="Garamond" panose="02020404030301010803" pitchFamily="18" charset="0"/>
              </a:rPr>
              <a:t>Families</a:t>
            </a:r>
            <a:r>
              <a:rPr lang="es-ES" sz="1700" dirty="0">
                <a:latin typeface="Garamond" panose="02020404030301010803" pitchFamily="18" charset="0"/>
              </a:rPr>
              <a:t> </a:t>
            </a:r>
            <a:r>
              <a:rPr lang="es-ES" sz="1700" dirty="0" err="1">
                <a:latin typeface="Garamond" panose="02020404030301010803" pitchFamily="18" charset="0"/>
              </a:rPr>
              <a:t>from</a:t>
            </a:r>
            <a:r>
              <a:rPr lang="es-ES" sz="1700" dirty="0">
                <a:latin typeface="Garamond" panose="02020404030301010803" pitchFamily="18" charset="0"/>
              </a:rPr>
              <a:t> </a:t>
            </a:r>
            <a:r>
              <a:rPr lang="es-ES" sz="1700" dirty="0" err="1">
                <a:latin typeface="Garamond" panose="02020404030301010803" pitchFamily="18" charset="0"/>
              </a:rPr>
              <a:t>migrant</a:t>
            </a:r>
            <a:r>
              <a:rPr lang="es-ES" sz="1700" dirty="0">
                <a:latin typeface="Garamond" panose="02020404030301010803" pitchFamily="18" charset="0"/>
              </a:rPr>
              <a:t> </a:t>
            </a:r>
            <a:r>
              <a:rPr lang="es-ES" sz="1700" dirty="0" err="1">
                <a:latin typeface="Garamond" panose="02020404030301010803" pitchFamily="18" charset="0"/>
              </a:rPr>
              <a:t>background</a:t>
            </a:r>
            <a:r>
              <a:rPr lang="es-ES" sz="1700" dirty="0">
                <a:latin typeface="Garamond" panose="02020404030301010803" pitchFamily="18" charset="0"/>
              </a:rPr>
              <a:t> </a:t>
            </a:r>
            <a:r>
              <a:rPr lang="es-ES" sz="1700" dirty="0" err="1">
                <a:latin typeface="Garamond" panose="02020404030301010803" pitchFamily="18" charset="0"/>
              </a:rPr>
              <a:t>encouraged</a:t>
            </a:r>
            <a:r>
              <a:rPr lang="es-ES" sz="1700" dirty="0">
                <a:latin typeface="Garamond" panose="02020404030301010803" pitchFamily="18" charset="0"/>
              </a:rPr>
              <a:t> </a:t>
            </a:r>
            <a:r>
              <a:rPr lang="es-ES" sz="1700" dirty="0" err="1">
                <a:latin typeface="Garamond" panose="02020404030301010803" pitchFamily="18" charset="0"/>
              </a:rPr>
              <a:t>to</a:t>
            </a:r>
            <a:r>
              <a:rPr lang="es-ES" sz="1700" dirty="0">
                <a:latin typeface="Garamond" panose="02020404030301010803" pitchFamily="18" charset="0"/>
              </a:rPr>
              <a:t> </a:t>
            </a:r>
            <a:r>
              <a:rPr lang="es-ES" sz="1700" dirty="0" err="1">
                <a:latin typeface="Garamond" panose="02020404030301010803" pitchFamily="18" charset="0"/>
              </a:rPr>
              <a:t>enrol</a:t>
            </a:r>
            <a:r>
              <a:rPr lang="es-ES" sz="1700" dirty="0">
                <a:latin typeface="Garamond" panose="02020404030301010803" pitchFamily="18" charset="0"/>
              </a:rPr>
              <a:t> </a:t>
            </a:r>
            <a:r>
              <a:rPr lang="es-ES" sz="1700" dirty="0" err="1">
                <a:latin typeface="Garamond" panose="02020404030301010803" pitchFamily="18" charset="0"/>
              </a:rPr>
              <a:t>their</a:t>
            </a:r>
            <a:r>
              <a:rPr lang="es-ES" sz="1700" dirty="0">
                <a:latin typeface="Garamond" panose="02020404030301010803" pitchFamily="18" charset="0"/>
              </a:rPr>
              <a:t> </a:t>
            </a:r>
            <a:r>
              <a:rPr lang="es-ES" sz="1700" dirty="0" err="1">
                <a:latin typeface="Garamond" panose="02020404030301010803" pitchFamily="18" charset="0"/>
              </a:rPr>
              <a:t>children</a:t>
            </a:r>
            <a:r>
              <a:rPr lang="es-ES" sz="1700" dirty="0">
                <a:latin typeface="Garamond" panose="02020404030301010803" pitchFamily="18" charset="0"/>
              </a:rPr>
              <a:t> in </a:t>
            </a:r>
            <a:r>
              <a:rPr lang="es-ES" sz="1700" dirty="0" err="1">
                <a:latin typeface="Garamond" panose="02020404030301010803" pitchFamily="18" charset="0"/>
              </a:rPr>
              <a:t>Model</a:t>
            </a:r>
            <a:r>
              <a:rPr lang="es-ES" sz="1700" dirty="0">
                <a:latin typeface="Garamond" panose="02020404030301010803" pitchFamily="18" charset="0"/>
              </a:rPr>
              <a:t> D – </a:t>
            </a:r>
            <a:r>
              <a:rPr lang="es-ES" sz="1700" dirty="0" err="1">
                <a:latin typeface="Garamond" panose="02020404030301010803" pitchFamily="18" charset="0"/>
              </a:rPr>
              <a:t>specially</a:t>
            </a:r>
            <a:r>
              <a:rPr lang="es-ES" sz="1700" dirty="0">
                <a:latin typeface="Garamond" panose="02020404030301010803" pitchFamily="18" charset="0"/>
              </a:rPr>
              <a:t> in </a:t>
            </a:r>
            <a:r>
              <a:rPr lang="es-ES" sz="1700" dirty="0" err="1">
                <a:latin typeface="Garamond" panose="02020404030301010803" pitchFamily="18" charset="0"/>
              </a:rPr>
              <a:t>the</a:t>
            </a:r>
            <a:r>
              <a:rPr lang="es-ES" sz="1700" dirty="0">
                <a:latin typeface="Garamond" panose="02020404030301010803" pitchFamily="18" charset="0"/>
              </a:rPr>
              <a:t> </a:t>
            </a:r>
            <a:r>
              <a:rPr lang="es-ES" sz="1700" dirty="0" err="1">
                <a:latin typeface="Garamond" panose="02020404030301010803" pitchFamily="18" charset="0"/>
              </a:rPr>
              <a:t>Basque-speaking</a:t>
            </a:r>
            <a:r>
              <a:rPr lang="es-ES" sz="1700" dirty="0">
                <a:latin typeface="Garamond" panose="02020404030301010803" pitchFamily="18" charset="0"/>
              </a:rPr>
              <a:t> </a:t>
            </a:r>
            <a:r>
              <a:rPr lang="es-ES" sz="1700" dirty="0" err="1">
                <a:latin typeface="Garamond" panose="02020404030301010803" pitchFamily="18" charset="0"/>
              </a:rPr>
              <a:t>zone</a:t>
            </a:r>
            <a:r>
              <a:rPr lang="es-ES" sz="1700" dirty="0">
                <a:latin typeface="Garamond" panose="02020404030301010803" pitchFamily="18" charset="0"/>
              </a:rPr>
              <a:t>.</a:t>
            </a:r>
          </a:p>
          <a:p>
            <a:pPr algn="just">
              <a:buFont typeface="Wingdings" panose="05000000000000000000" pitchFamily="2" charset="2"/>
              <a:buChar char="§"/>
            </a:pPr>
            <a:r>
              <a:rPr lang="es-ES" sz="1700" dirty="0">
                <a:latin typeface="Garamond" panose="02020404030301010803" pitchFamily="18" charset="0"/>
              </a:rPr>
              <a:t> </a:t>
            </a:r>
            <a:r>
              <a:rPr lang="es-ES" sz="1700" dirty="0" err="1">
                <a:latin typeface="Garamond" panose="02020404030301010803" pitchFamily="18" charset="0"/>
              </a:rPr>
              <a:t>The</a:t>
            </a:r>
            <a:r>
              <a:rPr lang="es-ES" sz="1700" dirty="0">
                <a:latin typeface="Garamond" panose="02020404030301010803" pitchFamily="18" charset="0"/>
              </a:rPr>
              <a:t> social, </a:t>
            </a:r>
            <a:r>
              <a:rPr lang="es-ES" sz="1700" dirty="0" err="1">
                <a:latin typeface="Garamond" panose="02020404030301010803" pitchFamily="18" charset="0"/>
              </a:rPr>
              <a:t>functional</a:t>
            </a:r>
            <a:r>
              <a:rPr lang="es-ES" sz="1700" dirty="0">
                <a:latin typeface="Garamond" panose="02020404030301010803" pitchFamily="18" charset="0"/>
              </a:rPr>
              <a:t> and integrative </a:t>
            </a:r>
            <a:r>
              <a:rPr lang="es-ES" sz="1700" dirty="0" err="1">
                <a:latin typeface="Garamond" panose="02020404030301010803" pitchFamily="18" charset="0"/>
              </a:rPr>
              <a:t>value</a:t>
            </a:r>
            <a:r>
              <a:rPr lang="es-ES" sz="1700" dirty="0">
                <a:latin typeface="Garamond" panose="02020404030301010803" pitchFamily="18" charset="0"/>
              </a:rPr>
              <a:t> </a:t>
            </a:r>
            <a:r>
              <a:rPr lang="es-ES" sz="1700" dirty="0" err="1">
                <a:latin typeface="Garamond" panose="02020404030301010803" pitchFamily="18" charset="0"/>
              </a:rPr>
              <a:t>of</a:t>
            </a:r>
            <a:r>
              <a:rPr lang="es-ES" sz="1700" dirty="0">
                <a:latin typeface="Garamond" panose="02020404030301010803" pitchFamily="18" charset="0"/>
              </a:rPr>
              <a:t> </a:t>
            </a:r>
            <a:r>
              <a:rPr lang="es-ES" sz="1700" dirty="0" err="1">
                <a:latin typeface="Garamond" panose="02020404030301010803" pitchFamily="18" charset="0"/>
              </a:rPr>
              <a:t>Basque</a:t>
            </a:r>
            <a:r>
              <a:rPr lang="es-ES" sz="1700" dirty="0">
                <a:latin typeface="Garamond" panose="02020404030301010803" pitchFamily="18" charset="0"/>
              </a:rPr>
              <a:t>. </a:t>
            </a:r>
          </a:p>
          <a:p>
            <a:pPr algn="just">
              <a:buFont typeface="Wingdings" panose="05000000000000000000" pitchFamily="2" charset="2"/>
              <a:buChar char="§"/>
            </a:pPr>
            <a:r>
              <a:rPr lang="en-US" sz="1700" dirty="0">
                <a:latin typeface="Garamond" panose="02020404030301010803" pitchFamily="18" charset="0"/>
                <a:cs typeface="Arial" panose="020B0604020202020204" pitchFamily="34" charset="0"/>
              </a:rPr>
              <a:t>In Navarre, 20.6% of Primary Education students enrolled in public schools are of migrant origin (</a:t>
            </a:r>
            <a:r>
              <a:rPr lang="en-US" sz="1700" dirty="0" err="1">
                <a:latin typeface="Garamond" panose="02020404030301010803" pitchFamily="18" charset="0"/>
                <a:cs typeface="Arial" panose="020B0604020202020204" pitchFamily="34" charset="0"/>
              </a:rPr>
              <a:t>Nafarroako</a:t>
            </a:r>
            <a:r>
              <a:rPr lang="en-US" sz="1700" dirty="0">
                <a:latin typeface="Garamond" panose="02020404030301010803" pitchFamily="18" charset="0"/>
                <a:cs typeface="Arial" panose="020B0604020202020204" pitchFamily="34" charset="0"/>
              </a:rPr>
              <a:t> </a:t>
            </a:r>
            <a:r>
              <a:rPr lang="en-US" sz="1700" dirty="0" err="1">
                <a:latin typeface="Garamond" panose="02020404030301010803" pitchFamily="18" charset="0"/>
                <a:cs typeface="Arial" panose="020B0604020202020204" pitchFamily="34" charset="0"/>
              </a:rPr>
              <a:t>Gobernua</a:t>
            </a:r>
            <a:r>
              <a:rPr lang="en-US" sz="1700" dirty="0">
                <a:latin typeface="Garamond" panose="02020404030301010803" pitchFamily="18" charset="0"/>
                <a:cs typeface="Arial" panose="020B0604020202020204" pitchFamily="34" charset="0"/>
              </a:rPr>
              <a:t>, 2025).</a:t>
            </a:r>
          </a:p>
          <a:p>
            <a:pPr algn="just">
              <a:buFont typeface="Wingdings" panose="05000000000000000000" pitchFamily="2" charset="2"/>
              <a:buChar char="§"/>
            </a:pPr>
            <a:r>
              <a:rPr lang="en-US" sz="1700" b="0" i="0" u="none" strike="noStrike" baseline="0" dirty="0">
                <a:solidFill>
                  <a:srgbClr val="000000"/>
                </a:solidFill>
                <a:latin typeface="Garamond" panose="02020404030301010803" pitchFamily="18" charset="0"/>
              </a:rPr>
              <a:t>The majority of these students come from Spanish-speaking countries in Latin and South America, followed by people from Morocco, Portugal, China and Romania (</a:t>
            </a:r>
            <a:r>
              <a:rPr lang="en-US" sz="1700" b="0" i="0" u="none" strike="noStrike" baseline="0" dirty="0" err="1">
                <a:solidFill>
                  <a:srgbClr val="000000"/>
                </a:solidFill>
                <a:latin typeface="Garamond" panose="02020404030301010803" pitchFamily="18" charset="0"/>
              </a:rPr>
              <a:t>Ikuspegi</a:t>
            </a:r>
            <a:r>
              <a:rPr lang="en-US" sz="1700" b="0" i="0" u="none" strike="noStrike" baseline="0" dirty="0">
                <a:solidFill>
                  <a:srgbClr val="000000"/>
                </a:solidFill>
                <a:latin typeface="Garamond" panose="02020404030301010803" pitchFamily="18" charset="0"/>
              </a:rPr>
              <a:t>, 2020).</a:t>
            </a:r>
            <a:endParaRPr lang="en-US" sz="1700" dirty="0">
              <a:latin typeface="Garamond" panose="02020404030301010803" pitchFamily="18" charset="0"/>
              <a:cs typeface="Arial" panose="020B0604020202020204" pitchFamily="34" charset="0"/>
            </a:endParaRPr>
          </a:p>
          <a:p>
            <a:pPr>
              <a:buFont typeface="Wingdings" panose="05000000000000000000" pitchFamily="2" charset="2"/>
              <a:buChar char="§"/>
            </a:pPr>
            <a:endParaRPr lang="es-ES" sz="2000" dirty="0">
              <a:latin typeface="Garamond" panose="02020404030301010803" pitchFamily="18" charset="0"/>
            </a:endParaRPr>
          </a:p>
        </p:txBody>
      </p:sp>
      <p:sp>
        <p:nvSpPr>
          <p:cNvPr id="14" name="Título 1">
            <a:extLst>
              <a:ext uri="{FF2B5EF4-FFF2-40B4-BE49-F238E27FC236}">
                <a16:creationId xmlns:a16="http://schemas.microsoft.com/office/drawing/2014/main" id="{D7CA2669-AB66-F21B-307B-EBA642A7DC1E}"/>
              </a:ext>
            </a:extLst>
          </p:cNvPr>
          <p:cNvSpPr txBox="1">
            <a:spLocks/>
          </p:cNvSpPr>
          <p:nvPr/>
        </p:nvSpPr>
        <p:spPr>
          <a:xfrm>
            <a:off x="459318" y="260527"/>
            <a:ext cx="10515600" cy="6057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s-ES" sz="2800" b="1" dirty="0">
                <a:solidFill>
                  <a:prstClr val="black"/>
                </a:solidFill>
                <a:latin typeface="Garamond" panose="02020404030301010803" pitchFamily="18" charset="0"/>
              </a:rPr>
              <a:t>EDUCATIONAL </a:t>
            </a:r>
            <a:r>
              <a:rPr kumimoji="0" lang="es-ES" sz="2800" b="1" i="0" u="none" strike="noStrike" kern="1200" cap="none" spc="0" normalizeH="0" baseline="0" noProof="0" dirty="0">
                <a:ln>
                  <a:noFill/>
                </a:ln>
                <a:solidFill>
                  <a:prstClr val="black"/>
                </a:solidFill>
                <a:effectLst/>
                <a:uLnTx/>
                <a:uFillTx/>
                <a:latin typeface="Garamond" panose="02020404030301010803" pitchFamily="18" charset="0"/>
                <a:ea typeface="+mj-ea"/>
                <a:cs typeface="+mj-cs"/>
              </a:rPr>
              <a:t>CONTEXT</a:t>
            </a:r>
          </a:p>
        </p:txBody>
      </p:sp>
      <p:pic>
        <p:nvPicPr>
          <p:cNvPr id="15" name="Imagen 14">
            <a:extLst>
              <a:ext uri="{FF2B5EF4-FFF2-40B4-BE49-F238E27FC236}">
                <a16:creationId xmlns:a16="http://schemas.microsoft.com/office/drawing/2014/main" id="{E9BCC47F-AB11-DFD6-5B7A-E8AEC812E0CB}"/>
              </a:ext>
            </a:extLst>
          </p:cNvPr>
          <p:cNvPicPr>
            <a:picLocks noChangeAspect="1"/>
          </p:cNvPicPr>
          <p:nvPr/>
        </p:nvPicPr>
        <p:blipFill>
          <a:blip r:embed="rId4"/>
          <a:stretch>
            <a:fillRect/>
          </a:stretch>
        </p:blipFill>
        <p:spPr>
          <a:xfrm flipH="1">
            <a:off x="0" y="0"/>
            <a:ext cx="356660" cy="6858000"/>
          </a:xfrm>
          <a:prstGeom prst="rect">
            <a:avLst/>
          </a:prstGeom>
        </p:spPr>
      </p:pic>
      <p:pic>
        <p:nvPicPr>
          <p:cNvPr id="2" name="Imagen 1">
            <a:extLst>
              <a:ext uri="{FF2B5EF4-FFF2-40B4-BE49-F238E27FC236}">
                <a16:creationId xmlns:a16="http://schemas.microsoft.com/office/drawing/2014/main" id="{247AB9B8-7CB3-91DB-5115-A0BB35AD3185}"/>
              </a:ext>
            </a:extLst>
          </p:cNvPr>
          <p:cNvPicPr>
            <a:picLocks noChangeAspect="1"/>
          </p:cNvPicPr>
          <p:nvPr/>
        </p:nvPicPr>
        <p:blipFill rotWithShape="1">
          <a:blip r:embed="rId5"/>
          <a:srcRect r="8280"/>
          <a:stretch/>
        </p:blipFill>
        <p:spPr>
          <a:xfrm>
            <a:off x="7226556" y="159245"/>
            <a:ext cx="4025644" cy="3221744"/>
          </a:xfrm>
          <a:prstGeom prst="rect">
            <a:avLst/>
          </a:prstGeom>
        </p:spPr>
      </p:pic>
    </p:spTree>
    <p:extLst>
      <p:ext uri="{BB962C8B-B14F-4D97-AF65-F5344CB8AC3E}">
        <p14:creationId xmlns:p14="http://schemas.microsoft.com/office/powerpoint/2010/main" val="57658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E0CCB6-EBC3-92C6-6725-E1734279F38B}"/>
              </a:ext>
            </a:extLst>
          </p:cNvPr>
          <p:cNvSpPr>
            <a:spLocks noGrp="1"/>
          </p:cNvSpPr>
          <p:nvPr>
            <p:ph type="title"/>
          </p:nvPr>
        </p:nvSpPr>
        <p:spPr>
          <a:xfrm>
            <a:off x="627944" y="381245"/>
            <a:ext cx="10515600" cy="605719"/>
          </a:xfrm>
        </p:spPr>
        <p:txBody>
          <a:bodyPr>
            <a:normAutofit/>
          </a:bodyPr>
          <a:lstStyle/>
          <a:p>
            <a:r>
              <a:rPr lang="es-ES" sz="2800" b="1" dirty="0">
                <a:latin typeface="Garamond" panose="02020404030301010803" pitchFamily="18" charset="0"/>
              </a:rPr>
              <a:t>RESEARCH GAP IN THE STUDY</a:t>
            </a:r>
          </a:p>
        </p:txBody>
      </p:sp>
      <p:sp>
        <p:nvSpPr>
          <p:cNvPr id="3" name="Marcador de contenido 2">
            <a:extLst>
              <a:ext uri="{FF2B5EF4-FFF2-40B4-BE49-F238E27FC236}">
                <a16:creationId xmlns:a16="http://schemas.microsoft.com/office/drawing/2014/main" id="{3352DBAB-7CE6-3F8C-C781-E09121359163}"/>
              </a:ext>
            </a:extLst>
          </p:cNvPr>
          <p:cNvSpPr>
            <a:spLocks noGrp="1"/>
          </p:cNvSpPr>
          <p:nvPr>
            <p:ph idx="1"/>
          </p:nvPr>
        </p:nvSpPr>
        <p:spPr>
          <a:xfrm>
            <a:off x="706966" y="935350"/>
            <a:ext cx="11184911" cy="4582583"/>
          </a:xfrm>
        </p:spPr>
        <p:txBody>
          <a:bodyPr>
            <a:normAutofit/>
          </a:bodyPr>
          <a:lstStyle/>
          <a:p>
            <a:pPr marL="0" indent="0" algn="just">
              <a:buNone/>
            </a:pPr>
            <a:endParaRPr lang="en-US" sz="2100" dirty="0">
              <a:latin typeface="Garamond" panose="02020404030301010803" pitchFamily="18" charset="0"/>
            </a:endParaRPr>
          </a:p>
          <a:p>
            <a:pPr algn="just">
              <a:buFont typeface="Wingdings" panose="05000000000000000000" pitchFamily="2" charset="2"/>
              <a:buChar char="§"/>
            </a:pPr>
            <a:r>
              <a:rPr lang="en-US" sz="2000" i="0" u="none" strike="noStrike" baseline="0" dirty="0">
                <a:solidFill>
                  <a:srgbClr val="000000"/>
                </a:solidFill>
                <a:latin typeface="Garamond" panose="02020404030301010803" pitchFamily="18" charset="0"/>
              </a:rPr>
              <a:t>In the Basque context, the complex dynamics between parental aspirations for the societal integration of their children, teachers’ challenges in balancing language policies with their students’</a:t>
            </a:r>
            <a:r>
              <a:rPr lang="en-US" sz="2000" dirty="0">
                <a:solidFill>
                  <a:srgbClr val="000000"/>
                </a:solidFill>
                <a:latin typeface="Garamond" panose="02020404030301010803" pitchFamily="18" charset="0"/>
              </a:rPr>
              <a:t> </a:t>
            </a:r>
            <a:r>
              <a:rPr lang="en-US" sz="2000" i="0" u="none" strike="noStrike" baseline="0" dirty="0">
                <a:solidFill>
                  <a:srgbClr val="000000"/>
                </a:solidFill>
                <a:latin typeface="Garamond" panose="02020404030301010803" pitchFamily="18" charset="0"/>
              </a:rPr>
              <a:t>needs, and students’ struggles to reconcile their multilingual linguistic identities remain underexplored.</a:t>
            </a:r>
          </a:p>
          <a:p>
            <a:pPr algn="just">
              <a:buFont typeface="Wingdings" panose="05000000000000000000" pitchFamily="2" charset="2"/>
              <a:buChar char="§"/>
            </a:pPr>
            <a:r>
              <a:rPr kumimoji="0" lang="en-US" sz="200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Little is known about how migrant learners—both Spanish and non-Spanish speakers—relate to Basque and the other languages in their multilingual repertoires, insights that are essential for leveraging their full linguistic resources to support learning.</a:t>
            </a:r>
            <a:endParaRPr kumimoji="0" lang="es-ES" sz="200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algn="just">
              <a:buFont typeface="Wingdings" panose="05000000000000000000" pitchFamily="2" charset="2"/>
              <a:buChar char="§"/>
            </a:pPr>
            <a:endParaRPr lang="en-US" sz="2100" b="0" i="0" u="none" strike="noStrike" baseline="0" dirty="0">
              <a:solidFill>
                <a:srgbClr val="000000"/>
              </a:solidFill>
              <a:latin typeface="Garamond" panose="02020404030301010803" pitchFamily="18" charset="0"/>
            </a:endParaRPr>
          </a:p>
          <a:p>
            <a:pPr marL="0" indent="0" algn="just">
              <a:buNone/>
            </a:pPr>
            <a:endParaRPr lang="en-US" sz="2000" dirty="0">
              <a:latin typeface="Garamond" panose="02020404030301010803" pitchFamily="18" charset="0"/>
            </a:endParaRPr>
          </a:p>
        </p:txBody>
      </p:sp>
      <p:sp>
        <p:nvSpPr>
          <p:cNvPr id="4" name="Rectángulo 3">
            <a:extLst>
              <a:ext uri="{FF2B5EF4-FFF2-40B4-BE49-F238E27FC236}">
                <a16:creationId xmlns:a16="http://schemas.microsoft.com/office/drawing/2014/main" id="{8BA04B7A-5A7E-1C78-6984-F2FE4BF6F950}"/>
              </a:ext>
            </a:extLst>
          </p:cNvPr>
          <p:cNvSpPr/>
          <p:nvPr/>
        </p:nvSpPr>
        <p:spPr>
          <a:xfrm>
            <a:off x="1290460" y="4862201"/>
            <a:ext cx="10017921" cy="923330"/>
          </a:xfrm>
          <a:prstGeom prst="rect">
            <a:avLst/>
          </a:prstGeom>
          <a:solidFill>
            <a:schemeClr val="tx2">
              <a:lumMod val="40000"/>
              <a:lumOff val="6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Goal</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To</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cultivate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environments</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where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linguistic</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plurality</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is</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normalized</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and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pedagogical</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translanguaging</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is</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sustainable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placing</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the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use and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knowledge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of</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Basque</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its</a:t>
            </a:r>
            <a:r>
              <a:rPr lang="es-ES" b="1" dirty="0">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 </a:t>
            </a:r>
            <a:r>
              <a:rPr lang="es-ES" b="1" dirty="0" err="1">
                <a:solidFill>
                  <a:schemeClr val="bg2">
                    <a:lumMod val="25000"/>
                  </a:schemeClr>
                </a:solidFill>
                <a:latin typeface="Garamond" panose="02020404030301010803" pitchFamily="18" charset="0"/>
                <a:ea typeface="Calibri" panose="020F0502020204030204" pitchFamily="34" charset="0"/>
                <a:cs typeface="Times New Roman" panose="02020603050405020304" pitchFamily="18" charset="0"/>
              </a:rPr>
              <a:t>core</a:t>
            </a:r>
            <a:endParaRPr lang="es-ES" sz="2000" dirty="0">
              <a:solidFill>
                <a:srgbClr val="000000"/>
              </a:solidFill>
              <a:latin typeface="Garamond" panose="02020404030301010803" pitchFamily="18" charset="0"/>
            </a:endParaRPr>
          </a:p>
        </p:txBody>
      </p:sp>
      <p:pic>
        <p:nvPicPr>
          <p:cNvPr id="6" name="Imagen 5">
            <a:extLst>
              <a:ext uri="{FF2B5EF4-FFF2-40B4-BE49-F238E27FC236}">
                <a16:creationId xmlns:a16="http://schemas.microsoft.com/office/drawing/2014/main" id="{7AEB5497-CEB6-A2D2-C058-A83E153819F9}"/>
              </a:ext>
            </a:extLst>
          </p:cNvPr>
          <p:cNvPicPr>
            <a:picLocks noChangeAspect="1"/>
          </p:cNvPicPr>
          <p:nvPr/>
        </p:nvPicPr>
        <p:blipFill>
          <a:blip r:embed="rId2"/>
          <a:stretch>
            <a:fillRect/>
          </a:stretch>
        </p:blipFill>
        <p:spPr>
          <a:xfrm flipH="1">
            <a:off x="0" y="0"/>
            <a:ext cx="356660" cy="6858000"/>
          </a:xfrm>
          <a:prstGeom prst="rect">
            <a:avLst/>
          </a:prstGeom>
        </p:spPr>
      </p:pic>
    </p:spTree>
    <p:extLst>
      <p:ext uri="{BB962C8B-B14F-4D97-AF65-F5344CB8AC3E}">
        <p14:creationId xmlns:p14="http://schemas.microsoft.com/office/powerpoint/2010/main" val="3071151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ECEC7F-AFAE-CA40-FA1B-0AF18E7749E3}"/>
              </a:ext>
            </a:extLst>
          </p:cNvPr>
          <p:cNvSpPr>
            <a:spLocks noGrp="1"/>
          </p:cNvSpPr>
          <p:nvPr>
            <p:ph type="title"/>
          </p:nvPr>
        </p:nvSpPr>
        <p:spPr>
          <a:xfrm>
            <a:off x="645998" y="489422"/>
            <a:ext cx="9323914" cy="876653"/>
          </a:xfrm>
        </p:spPr>
        <p:txBody>
          <a:bodyPr>
            <a:normAutofit fontScale="90000"/>
          </a:bodyPr>
          <a:lstStyle/>
          <a:p>
            <a:r>
              <a:rPr lang="en-AU" sz="3100" b="1" dirty="0">
                <a:latin typeface="Garamond" panose="02020404030301010803" pitchFamily="18" charset="0"/>
              </a:rPr>
              <a:t>CONCEPTUAL </a:t>
            </a:r>
            <a:r>
              <a:rPr lang="en-AU" sz="2900" b="1" dirty="0">
                <a:latin typeface="Garamond" panose="02020404030301010803" pitchFamily="18" charset="0"/>
              </a:rPr>
              <a:t>FRAMEWORK</a:t>
            </a:r>
            <a:r>
              <a:rPr lang="en-AU" sz="3100" b="1" dirty="0">
                <a:latin typeface="Garamond" panose="02020404030301010803" pitchFamily="18" charset="0"/>
              </a:rPr>
              <a:t> AND STUDY DESIGN</a:t>
            </a:r>
            <a:br>
              <a:rPr lang="en-AU" dirty="0"/>
            </a:br>
            <a:endParaRPr lang="es-ES" dirty="0"/>
          </a:p>
        </p:txBody>
      </p:sp>
      <p:sp>
        <p:nvSpPr>
          <p:cNvPr id="4" name="CuadroTexto 3">
            <a:extLst>
              <a:ext uri="{FF2B5EF4-FFF2-40B4-BE49-F238E27FC236}">
                <a16:creationId xmlns:a16="http://schemas.microsoft.com/office/drawing/2014/main" id="{105B74EC-9D70-311D-73D2-7988F18E5F17}"/>
              </a:ext>
            </a:extLst>
          </p:cNvPr>
          <p:cNvSpPr txBox="1"/>
          <p:nvPr/>
        </p:nvSpPr>
        <p:spPr>
          <a:xfrm>
            <a:off x="611774" y="927748"/>
            <a:ext cx="6951782" cy="2031325"/>
          </a:xfrm>
          <a:prstGeom prst="rect">
            <a:avLst/>
          </a:prstGeom>
          <a:noFill/>
        </p:spPr>
        <p:txBody>
          <a:bodyPr wrap="square" rtlCol="0">
            <a:spAutoFit/>
          </a:bodyPr>
          <a:lstStyle/>
          <a:p>
            <a:pPr marL="10160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rPr>
              <a:t>Qualitative case study based on ethnographic methods: Nexus analysis and three conceptual lenses</a:t>
            </a:r>
            <a:endParaRPr kumimoji="0" lang="en-AU" sz="20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Participants’ language practices</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Different language perceptions and expectations</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Institutional structures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How do discourses intersect across scales in this context?</a:t>
            </a:r>
            <a:endPar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Imagen 9">
            <a:extLst>
              <a:ext uri="{FF2B5EF4-FFF2-40B4-BE49-F238E27FC236}">
                <a16:creationId xmlns:a16="http://schemas.microsoft.com/office/drawing/2014/main" id="{8C92DBB2-8E71-DB4B-9C86-235AF32E6E39}"/>
              </a:ext>
            </a:extLst>
          </p:cNvPr>
          <p:cNvPicPr>
            <a:picLocks noChangeAspect="1"/>
          </p:cNvPicPr>
          <p:nvPr/>
        </p:nvPicPr>
        <p:blipFill>
          <a:blip r:embed="rId2"/>
          <a:stretch>
            <a:fillRect/>
          </a:stretch>
        </p:blipFill>
        <p:spPr>
          <a:xfrm>
            <a:off x="943263" y="2736228"/>
            <a:ext cx="10666004" cy="3918573"/>
          </a:xfrm>
          <a:prstGeom prst="rect">
            <a:avLst/>
          </a:prstGeom>
        </p:spPr>
      </p:pic>
      <p:pic>
        <p:nvPicPr>
          <p:cNvPr id="3" name="Imagen 2">
            <a:extLst>
              <a:ext uri="{FF2B5EF4-FFF2-40B4-BE49-F238E27FC236}">
                <a16:creationId xmlns:a16="http://schemas.microsoft.com/office/drawing/2014/main" id="{E74C62A0-7DD7-9B19-3053-A348642605DE}"/>
              </a:ext>
            </a:extLst>
          </p:cNvPr>
          <p:cNvPicPr>
            <a:picLocks noChangeAspect="1"/>
          </p:cNvPicPr>
          <p:nvPr/>
        </p:nvPicPr>
        <p:blipFill>
          <a:blip r:embed="rId3"/>
          <a:stretch>
            <a:fillRect/>
          </a:stretch>
        </p:blipFill>
        <p:spPr>
          <a:xfrm flipH="1">
            <a:off x="0" y="0"/>
            <a:ext cx="356660" cy="6858000"/>
          </a:xfrm>
          <a:prstGeom prst="rect">
            <a:avLst/>
          </a:prstGeom>
        </p:spPr>
      </p:pic>
    </p:spTree>
    <p:extLst>
      <p:ext uri="{BB962C8B-B14F-4D97-AF65-F5344CB8AC3E}">
        <p14:creationId xmlns:p14="http://schemas.microsoft.com/office/powerpoint/2010/main" val="6054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64A0D9-A91D-6CF1-CCFD-AAA91A9B7194}"/>
              </a:ext>
            </a:extLst>
          </p:cNvPr>
          <p:cNvSpPr>
            <a:spLocks noGrp="1"/>
          </p:cNvSpPr>
          <p:nvPr>
            <p:ph type="title"/>
          </p:nvPr>
        </p:nvSpPr>
        <p:spPr>
          <a:xfrm>
            <a:off x="838200" y="195791"/>
            <a:ext cx="10515600" cy="1325563"/>
          </a:xfrm>
        </p:spPr>
        <p:txBody>
          <a:bodyPr>
            <a:normAutofit fontScale="90000"/>
          </a:bodyPr>
          <a:lstStyle/>
          <a:p>
            <a:r>
              <a:rPr lang="en-US" altLang="en-US" sz="2800" b="1" dirty="0">
                <a:solidFill>
                  <a:schemeClr val="tx1"/>
                </a:solidFill>
                <a:latin typeface="Garamond" panose="02020404030301010803" pitchFamily="18" charset="0"/>
              </a:rPr>
              <a:t>LINKING NEXUS ANALYSIS TO THE RQ, CONCEPTUAL FRAMEWORK AND DATA COLLECTION METHODS</a:t>
            </a:r>
            <a:br>
              <a:rPr lang="en-US" sz="4400" dirty="0">
                <a:solidFill>
                  <a:schemeClr val="tx1"/>
                </a:solidFill>
              </a:rPr>
            </a:br>
            <a:endParaRPr lang="es-ES" dirty="0"/>
          </a:p>
        </p:txBody>
      </p:sp>
      <p:sp>
        <p:nvSpPr>
          <p:cNvPr id="6" name="Elipse 5">
            <a:extLst>
              <a:ext uri="{FF2B5EF4-FFF2-40B4-BE49-F238E27FC236}">
                <a16:creationId xmlns:a16="http://schemas.microsoft.com/office/drawing/2014/main" id="{0CCEE99F-5E05-0817-12AE-2EFF8C028850}"/>
              </a:ext>
            </a:extLst>
          </p:cNvPr>
          <p:cNvSpPr/>
          <p:nvPr/>
        </p:nvSpPr>
        <p:spPr>
          <a:xfrm>
            <a:off x="2065865" y="5517023"/>
            <a:ext cx="8331201" cy="1247330"/>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CuadroTexto 6">
            <a:extLst>
              <a:ext uri="{FF2B5EF4-FFF2-40B4-BE49-F238E27FC236}">
                <a16:creationId xmlns:a16="http://schemas.microsoft.com/office/drawing/2014/main" id="{A2F8C275-E235-292B-0719-AFF52A73812A}"/>
              </a:ext>
            </a:extLst>
          </p:cNvPr>
          <p:cNvSpPr txBox="1"/>
          <p:nvPr/>
        </p:nvSpPr>
        <p:spPr>
          <a:xfrm>
            <a:off x="3276599" y="5679023"/>
            <a:ext cx="6175023"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1" i="1"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How are students’ language practices in language and content-area classrooms mediated by their perceptions of language and the expectations of their parents and teachers?</a:t>
            </a:r>
            <a:r>
              <a:rPr kumimoji="0" lang="en-AU" sz="1800" b="1"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endPar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p:txBody>
      </p:sp>
      <p:graphicFrame>
        <p:nvGraphicFramePr>
          <p:cNvPr id="10" name="Table 6">
            <a:extLst>
              <a:ext uri="{FF2B5EF4-FFF2-40B4-BE49-F238E27FC236}">
                <a16:creationId xmlns:a16="http://schemas.microsoft.com/office/drawing/2014/main" id="{B13B7631-FE9B-93D7-799A-598475310BCD}"/>
              </a:ext>
            </a:extLst>
          </p:cNvPr>
          <p:cNvGraphicFramePr>
            <a:graphicFrameLocks noGrp="1"/>
          </p:cNvGraphicFramePr>
          <p:nvPr/>
        </p:nvGraphicFramePr>
        <p:xfrm>
          <a:off x="873304" y="1001906"/>
          <a:ext cx="10671168" cy="4395312"/>
        </p:xfrm>
        <a:graphic>
          <a:graphicData uri="http://schemas.openxmlformats.org/drawingml/2006/table">
            <a:tbl>
              <a:tblPr firstRow="1" bandRow="1">
                <a:tableStyleId>{5C22544A-7EE6-4342-B048-85BDC9FD1C3A}</a:tableStyleId>
              </a:tblPr>
              <a:tblGrid>
                <a:gridCol w="2049825">
                  <a:extLst>
                    <a:ext uri="{9D8B030D-6E8A-4147-A177-3AD203B41FA5}">
                      <a16:colId xmlns:a16="http://schemas.microsoft.com/office/drawing/2014/main" val="3140808230"/>
                    </a:ext>
                  </a:extLst>
                </a:gridCol>
                <a:gridCol w="4990382">
                  <a:extLst>
                    <a:ext uri="{9D8B030D-6E8A-4147-A177-3AD203B41FA5}">
                      <a16:colId xmlns:a16="http://schemas.microsoft.com/office/drawing/2014/main" val="1646980405"/>
                    </a:ext>
                  </a:extLst>
                </a:gridCol>
                <a:gridCol w="2009422">
                  <a:extLst>
                    <a:ext uri="{9D8B030D-6E8A-4147-A177-3AD203B41FA5}">
                      <a16:colId xmlns:a16="http://schemas.microsoft.com/office/drawing/2014/main" val="1111971617"/>
                    </a:ext>
                  </a:extLst>
                </a:gridCol>
                <a:gridCol w="1621539">
                  <a:extLst>
                    <a:ext uri="{9D8B030D-6E8A-4147-A177-3AD203B41FA5}">
                      <a16:colId xmlns:a16="http://schemas.microsoft.com/office/drawing/2014/main" val="2172416408"/>
                    </a:ext>
                  </a:extLst>
                </a:gridCol>
              </a:tblGrid>
              <a:tr h="980256">
                <a:tc>
                  <a:txBody>
                    <a:bodyPr/>
                    <a:lstStyle/>
                    <a:p>
                      <a:r>
                        <a:rPr lang="en-AU" sz="2000" dirty="0">
                          <a:latin typeface="Garamond" panose="02020404030301010803" pitchFamily="18" charset="0"/>
                          <a:cs typeface="Arial" panose="020B0604020202020204" pitchFamily="34" charset="0"/>
                        </a:rPr>
                        <a:t>Component of NA</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Research sub-question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Conceptual lens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Data collection method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360327365"/>
                  </a:ext>
                </a:extLst>
              </a:tr>
              <a:tr h="980256">
                <a:tc>
                  <a:txBody>
                    <a:bodyPr/>
                    <a:lstStyle/>
                    <a:p>
                      <a:r>
                        <a:rPr lang="en-AU" sz="2000" dirty="0">
                          <a:latin typeface="Garamond" panose="02020404030301010803" pitchFamily="18" charset="0"/>
                          <a:cs typeface="Arial" panose="020B0604020202020204" pitchFamily="34" charset="0"/>
                        </a:rPr>
                        <a:t>Historical body of participants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1. </a:t>
                      </a:r>
                      <a:r>
                        <a:rPr lang="en-AU" sz="20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2000" kern="1200" dirty="0">
                          <a:solidFill>
                            <a:schemeClr val="dk1"/>
                          </a:solidFill>
                          <a:effectLst/>
                          <a:latin typeface="Garamond" panose="02020404030301010803" pitchFamily="18" charset="0"/>
                          <a:ea typeface="+mn-ea"/>
                          <a:cs typeface="Arial" panose="020B0604020202020204" pitchFamily="34" charset="0"/>
                        </a:rPr>
                        <a:t> </a:t>
                      </a:r>
                      <a:endParaRPr lang="en-AU" sz="2000" dirty="0">
                        <a:latin typeface="Garamond" panose="02020404030301010803" pitchFamily="18"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r>
                        <a:rPr lang="en-AU" sz="1800" dirty="0">
                          <a:latin typeface="Garamond" panose="02020404030301010803" pitchFamily="18" charset="0"/>
                          <a:cs typeface="Arial" panose="020B0604020202020204" pitchFamily="34" charset="0"/>
                        </a:rPr>
                        <a:t>Positioning Theory (reflexive and interactive)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Interviews; identity texts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76428516"/>
                  </a:ext>
                </a:extLst>
              </a:tr>
              <a:tr h="1072992">
                <a:tc>
                  <a:txBody>
                    <a:bodyPr/>
                    <a:lstStyle/>
                    <a:p>
                      <a:r>
                        <a:rPr lang="en-AU" sz="2000" dirty="0">
                          <a:latin typeface="Garamond" panose="02020404030301010803" pitchFamily="18" charset="0"/>
                          <a:cs typeface="Arial" panose="020B0604020202020204" pitchFamily="34" charset="0"/>
                        </a:rPr>
                        <a:t>Discourses in place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2. </a:t>
                      </a:r>
                      <a:r>
                        <a:rPr lang="en-AU" sz="2000" i="1" kern="1200" dirty="0">
                          <a:solidFill>
                            <a:schemeClr val="dk1"/>
                          </a:solidFill>
                          <a:effectLst/>
                          <a:latin typeface="Garamond" panose="02020404030301010803" pitchFamily="18" charset="0"/>
                          <a:ea typeface="+mn-ea"/>
                          <a:cs typeface="Arial" panose="020B0604020202020204" pitchFamily="34" charset="0"/>
                        </a:rPr>
                        <a:t>How do parents and teachers’ </a:t>
                      </a:r>
                      <a:r>
                        <a:rPr lang="en-AU" sz="2000" b="0" i="1" kern="1200" dirty="0">
                          <a:solidFill>
                            <a:schemeClr val="dk1"/>
                          </a:solidFill>
                          <a:effectLst/>
                          <a:latin typeface="Garamond" panose="02020404030301010803" pitchFamily="18" charset="0"/>
                          <a:ea typeface="+mn-ea"/>
                          <a:cs typeface="Arial" panose="020B0604020202020204" pitchFamily="34" charset="0"/>
                        </a:rPr>
                        <a:t>language expectations</a:t>
                      </a:r>
                      <a:r>
                        <a:rPr lang="en-AU" sz="2000" b="0" kern="1200" dirty="0">
                          <a:solidFill>
                            <a:schemeClr val="dk1"/>
                          </a:solidFill>
                          <a:effectLst/>
                          <a:latin typeface="Garamond" panose="02020404030301010803" pitchFamily="18" charset="0"/>
                          <a:ea typeface="+mn-ea"/>
                          <a:cs typeface="Arial" panose="020B0604020202020204" pitchFamily="34" charset="0"/>
                        </a:rPr>
                        <a:t> </a:t>
                      </a:r>
                      <a:r>
                        <a:rPr lang="en-AU" sz="2000" b="0" i="1" kern="1200" dirty="0">
                          <a:solidFill>
                            <a:schemeClr val="dk1"/>
                          </a:solidFill>
                          <a:effectLst/>
                          <a:latin typeface="Garamond" panose="02020404030301010803" pitchFamily="18" charset="0"/>
                          <a:ea typeface="+mn-ea"/>
                          <a:cs typeface="Arial" panose="020B0604020202020204" pitchFamily="34" charset="0"/>
                        </a:rPr>
                        <a:t> </a:t>
                      </a:r>
                      <a:r>
                        <a:rPr lang="en-AU" sz="2000" i="1" kern="1200" dirty="0">
                          <a:solidFill>
                            <a:schemeClr val="dk1"/>
                          </a:solidFill>
                          <a:effectLst/>
                          <a:latin typeface="Garamond" panose="02020404030301010803" pitchFamily="18" charset="0"/>
                          <a:ea typeface="+mn-ea"/>
                          <a:cs typeface="Arial" panose="020B0604020202020204" pitchFamily="34" charset="0"/>
                        </a:rPr>
                        <a:t>relate to the ways in which these students use language(s) at school, and do these align</a:t>
                      </a:r>
                      <a:r>
                        <a:rPr lang="en-AU" sz="2000" kern="1200" dirty="0">
                          <a:solidFill>
                            <a:schemeClr val="dk1"/>
                          </a:solidFill>
                          <a:effectLst/>
                          <a:latin typeface="Garamond" panose="02020404030301010803" pitchFamily="18" charset="0"/>
                          <a:ea typeface="+mn-ea"/>
                          <a:cs typeface="Arial" panose="020B0604020202020204" pitchFamily="34" charset="0"/>
                        </a:rPr>
                        <a:t> </a:t>
                      </a:r>
                      <a:r>
                        <a:rPr lang="en-AU" sz="2000" i="1" kern="1200" dirty="0">
                          <a:solidFill>
                            <a:schemeClr val="dk1"/>
                          </a:solidFill>
                          <a:effectLst/>
                          <a:latin typeface="Garamond" panose="02020404030301010803" pitchFamily="18" charset="0"/>
                          <a:ea typeface="+mn-ea"/>
                          <a:cs typeface="Arial" panose="020B0604020202020204" pitchFamily="34" charset="0"/>
                        </a:rPr>
                        <a:t>?</a:t>
                      </a:r>
                      <a:r>
                        <a:rPr lang="en-AU" sz="2000" kern="1200" dirty="0">
                          <a:solidFill>
                            <a:schemeClr val="dk1"/>
                          </a:solidFill>
                          <a:effectLst/>
                          <a:latin typeface="Garamond" panose="02020404030301010803" pitchFamily="18" charset="0"/>
                          <a:ea typeface="+mn-ea"/>
                          <a:cs typeface="Arial" panose="020B0604020202020204" pitchFamily="34" charset="0"/>
                        </a:rPr>
                        <a:t> </a:t>
                      </a:r>
                      <a:endParaRPr lang="en-AU" sz="2000" dirty="0">
                        <a:latin typeface="Garamond" panose="02020404030301010803" pitchFamily="18"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AU" sz="1800" dirty="0">
                          <a:latin typeface="Garamond" panose="02020404030301010803" pitchFamily="18" charset="0"/>
                          <a:cs typeface="Arial" panose="020B0604020202020204" pitchFamily="34" charset="0"/>
                        </a:rPr>
                        <a:t>Language ideologies (Ruiz, Lo Bianco, De Jong)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Interviews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28672474"/>
                  </a:ext>
                </a:extLst>
              </a:tr>
              <a:tr h="1277303">
                <a:tc>
                  <a:txBody>
                    <a:bodyPr/>
                    <a:lstStyle/>
                    <a:p>
                      <a:r>
                        <a:rPr lang="en-AU" sz="2000" dirty="0">
                          <a:latin typeface="Garamond" panose="02020404030301010803" pitchFamily="18" charset="0"/>
                          <a:cs typeface="Arial" panose="020B0604020202020204" pitchFamily="34" charset="0"/>
                        </a:rPr>
                        <a:t>Interaction order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2000" kern="1200" dirty="0">
                          <a:solidFill>
                            <a:schemeClr val="dk1"/>
                          </a:solidFill>
                          <a:effectLst/>
                          <a:latin typeface="Garamond" panose="02020404030301010803" pitchFamily="18" charset="0"/>
                          <a:ea typeface="+mn-ea"/>
                          <a:cs typeface="Arial" panose="020B0604020202020204" pitchFamily="34" charset="0"/>
                        </a:rPr>
                        <a:t>3. </a:t>
                      </a:r>
                      <a:r>
                        <a:rPr lang="en-AU" sz="2000" b="0" i="1" kern="1200" dirty="0">
                          <a:solidFill>
                            <a:schemeClr val="tx1"/>
                          </a:solidFill>
                          <a:effectLst/>
                          <a:latin typeface="Garamond" panose="02020404030301010803" pitchFamily="18" charset="0"/>
                          <a:ea typeface="+mn-ea"/>
                          <a:cs typeface="Arial" panose="020B0604020202020204" pitchFamily="34" charset="0"/>
                        </a:rPr>
                        <a:t>What are students’ language practices in informal interactions during playground time and in formal classroom instruction at school, and how are these enabled and/or constrained?</a:t>
                      </a:r>
                      <a:endParaRPr lang="en-AU" sz="2000" b="0" dirty="0">
                        <a:solidFill>
                          <a:schemeClr val="tx1"/>
                        </a:solidFill>
                        <a:latin typeface="Garamond" panose="02020404030301010803" pitchFamily="18"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AU" sz="1800" dirty="0" err="1">
                          <a:latin typeface="Garamond" panose="02020404030301010803" pitchFamily="18" charset="0"/>
                          <a:cs typeface="Arial" panose="020B0604020202020204" pitchFamily="34" charset="0"/>
                        </a:rPr>
                        <a:t>Translanguaging</a:t>
                      </a:r>
                      <a:r>
                        <a:rPr lang="en-AU" sz="1800" dirty="0">
                          <a:latin typeface="Garamond" panose="02020404030301010803" pitchFamily="18" charset="0"/>
                          <a:cs typeface="Arial" panose="020B0604020202020204" pitchFamily="34" charset="0"/>
                        </a:rPr>
                        <a:t> &amp; Bourdieu</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AU" sz="2000" dirty="0">
                          <a:latin typeface="Garamond" panose="02020404030301010803" pitchFamily="18" charset="0"/>
                          <a:cs typeface="Arial" panose="020B0604020202020204" pitchFamily="34" charset="0"/>
                        </a:rPr>
                        <a:t>Observations (classroom &amp; playground)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0427432"/>
                  </a:ext>
                </a:extLst>
              </a:tr>
            </a:tbl>
          </a:graphicData>
        </a:graphic>
      </p:graphicFrame>
      <p:pic>
        <p:nvPicPr>
          <p:cNvPr id="3" name="Imagen 2">
            <a:extLst>
              <a:ext uri="{FF2B5EF4-FFF2-40B4-BE49-F238E27FC236}">
                <a16:creationId xmlns:a16="http://schemas.microsoft.com/office/drawing/2014/main" id="{53E37EB0-336B-9E67-F262-1B7EF96806B4}"/>
              </a:ext>
            </a:extLst>
          </p:cNvPr>
          <p:cNvPicPr>
            <a:picLocks noChangeAspect="1"/>
          </p:cNvPicPr>
          <p:nvPr/>
        </p:nvPicPr>
        <p:blipFill>
          <a:blip r:embed="rId2"/>
          <a:stretch>
            <a:fillRect/>
          </a:stretch>
        </p:blipFill>
        <p:spPr>
          <a:xfrm flipH="1">
            <a:off x="0" y="0"/>
            <a:ext cx="356660" cy="6858000"/>
          </a:xfrm>
          <a:prstGeom prst="rect">
            <a:avLst/>
          </a:prstGeom>
        </p:spPr>
      </p:pic>
    </p:spTree>
    <p:extLst>
      <p:ext uri="{BB962C8B-B14F-4D97-AF65-F5344CB8AC3E}">
        <p14:creationId xmlns:p14="http://schemas.microsoft.com/office/powerpoint/2010/main" val="164059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FCB5B0-280D-8693-AEA1-BB3AA2003328}"/>
              </a:ext>
            </a:extLst>
          </p:cNvPr>
          <p:cNvSpPr>
            <a:spLocks noGrp="1"/>
          </p:cNvSpPr>
          <p:nvPr>
            <p:ph type="title"/>
          </p:nvPr>
        </p:nvSpPr>
        <p:spPr>
          <a:xfrm>
            <a:off x="838200" y="365125"/>
            <a:ext cx="2830689" cy="910519"/>
          </a:xfrm>
        </p:spPr>
        <p:txBody>
          <a:bodyPr>
            <a:normAutofit/>
          </a:bodyPr>
          <a:lstStyle/>
          <a:p>
            <a:r>
              <a:rPr lang="es-ES" sz="2800" b="1" dirty="0">
                <a:latin typeface="Garamond" panose="02020404030301010803" pitchFamily="18" charset="0"/>
              </a:rPr>
              <a:t>PARTICIPANTS</a:t>
            </a:r>
          </a:p>
        </p:txBody>
      </p:sp>
      <p:pic>
        <p:nvPicPr>
          <p:cNvPr id="6" name="Picture 5">
            <a:extLst>
              <a:ext uri="{FF2B5EF4-FFF2-40B4-BE49-F238E27FC236}">
                <a16:creationId xmlns:a16="http://schemas.microsoft.com/office/drawing/2014/main" id="{77A83280-4CCD-4536-A705-3AFB6AA0AAF6}"/>
              </a:ext>
            </a:extLst>
          </p:cNvPr>
          <p:cNvPicPr>
            <a:picLocks noChangeAspect="1"/>
          </p:cNvPicPr>
          <p:nvPr/>
        </p:nvPicPr>
        <p:blipFill rotWithShape="1">
          <a:blip r:embed="rId2"/>
          <a:srcRect l="1869" r="7290" b="13051"/>
          <a:stretch/>
        </p:blipFill>
        <p:spPr>
          <a:xfrm>
            <a:off x="458329" y="1433139"/>
            <a:ext cx="5750560" cy="3991722"/>
          </a:xfrm>
          <a:prstGeom prst="rect">
            <a:avLst/>
          </a:prstGeom>
        </p:spPr>
      </p:pic>
      <p:pic>
        <p:nvPicPr>
          <p:cNvPr id="7" name="Picture 6">
            <a:extLst>
              <a:ext uri="{FF2B5EF4-FFF2-40B4-BE49-F238E27FC236}">
                <a16:creationId xmlns:a16="http://schemas.microsoft.com/office/drawing/2014/main" id="{44A9F205-E9BF-F504-CC95-FF74D67FFC05}"/>
              </a:ext>
            </a:extLst>
          </p:cNvPr>
          <p:cNvPicPr>
            <a:picLocks noChangeAspect="1"/>
          </p:cNvPicPr>
          <p:nvPr/>
        </p:nvPicPr>
        <p:blipFill rotWithShape="1">
          <a:blip r:embed="rId3"/>
          <a:srcRect l="2262" b="6128"/>
          <a:stretch/>
        </p:blipFill>
        <p:spPr>
          <a:xfrm>
            <a:off x="5707943" y="2829227"/>
            <a:ext cx="6304504" cy="3566178"/>
          </a:xfrm>
          <a:prstGeom prst="rect">
            <a:avLst/>
          </a:prstGeom>
        </p:spPr>
      </p:pic>
      <p:sp>
        <p:nvSpPr>
          <p:cNvPr id="8" name="CuadroTexto 7">
            <a:extLst>
              <a:ext uri="{FF2B5EF4-FFF2-40B4-BE49-F238E27FC236}">
                <a16:creationId xmlns:a16="http://schemas.microsoft.com/office/drawing/2014/main" id="{78B3E503-4128-B681-1EB7-59915C712667}"/>
              </a:ext>
            </a:extLst>
          </p:cNvPr>
          <p:cNvSpPr txBox="1"/>
          <p:nvPr/>
        </p:nvSpPr>
        <p:spPr>
          <a:xfrm>
            <a:off x="7168444" y="972494"/>
            <a:ext cx="4844003" cy="138499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2200" b="0" i="0" u="none" strike="noStrike" kern="1200" cap="none" spc="0" normalizeH="0" baseline="0" noProof="0" dirty="0">
                <a:ln>
                  <a:noFill/>
                </a:ln>
                <a:solidFill>
                  <a:srgbClr val="006CAB"/>
                </a:solidFill>
                <a:effectLst/>
                <a:uLnTx/>
                <a:uFillTx/>
                <a:latin typeface="Garamond" panose="02020404030301010803" pitchFamily="18" charset="0"/>
                <a:ea typeface="+mn-ea"/>
                <a:cs typeface="Arial" panose="020B0604020202020204" pitchFamily="34" charset="0"/>
              </a:rPr>
              <a:t>16 students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2200" b="0" i="0" u="none" strike="noStrike" kern="1200" cap="none" spc="0" normalizeH="0" baseline="0" noProof="0" dirty="0">
                <a:ln>
                  <a:noFill/>
                </a:ln>
                <a:solidFill>
                  <a:srgbClr val="006CAB"/>
                </a:solidFill>
                <a:effectLst/>
                <a:uLnTx/>
                <a:uFillTx/>
                <a:latin typeface="Garamond" panose="02020404030301010803" pitchFamily="18" charset="0"/>
                <a:ea typeface="+mn-ea"/>
                <a:cs typeface="Arial" panose="020B0604020202020204" pitchFamily="34" charset="0"/>
              </a:rPr>
              <a:t>15 families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2200" b="0" i="0" u="none" strike="noStrike" kern="1200" cap="none" spc="0" normalizeH="0" baseline="0" noProof="0" dirty="0">
                <a:ln>
                  <a:noFill/>
                </a:ln>
                <a:solidFill>
                  <a:srgbClr val="006CAB"/>
                </a:solidFill>
                <a:effectLst/>
                <a:uLnTx/>
                <a:uFillTx/>
                <a:latin typeface="Garamond" panose="02020404030301010803" pitchFamily="18" charset="0"/>
                <a:ea typeface="+mn-ea"/>
                <a:cs typeface="Arial" panose="020B0604020202020204" pitchFamily="34" charset="0"/>
              </a:rPr>
              <a:t>10 teachers (generalist and specialist)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Imagen 2">
            <a:extLst>
              <a:ext uri="{FF2B5EF4-FFF2-40B4-BE49-F238E27FC236}">
                <a16:creationId xmlns:a16="http://schemas.microsoft.com/office/drawing/2014/main" id="{F1BB8FAC-DE09-D310-5D3B-470EE5A2C6C2}"/>
              </a:ext>
            </a:extLst>
          </p:cNvPr>
          <p:cNvPicPr>
            <a:picLocks noChangeAspect="1"/>
          </p:cNvPicPr>
          <p:nvPr/>
        </p:nvPicPr>
        <p:blipFill>
          <a:blip r:embed="rId4"/>
          <a:stretch>
            <a:fillRect/>
          </a:stretch>
        </p:blipFill>
        <p:spPr>
          <a:xfrm flipH="1">
            <a:off x="0" y="0"/>
            <a:ext cx="356660" cy="6858000"/>
          </a:xfrm>
          <a:prstGeom prst="rect">
            <a:avLst/>
          </a:prstGeom>
        </p:spPr>
      </p:pic>
    </p:spTree>
    <p:extLst>
      <p:ext uri="{BB962C8B-B14F-4D97-AF65-F5344CB8AC3E}">
        <p14:creationId xmlns:p14="http://schemas.microsoft.com/office/powerpoint/2010/main" val="148998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fltVal val="0"/>
                                          </p:val>
                                        </p:tav>
                                        <p:tav tm="100000">
                                          <p:val>
                                            <p:strVal val="#ppt_w"/>
                                          </p:val>
                                        </p:tav>
                                      </p:tavLst>
                                    </p:anim>
                                    <p:anim calcmode="lin" valueType="num">
                                      <p:cBhvr>
                                        <p:cTn id="15" dur="2000" fill="hold"/>
                                        <p:tgtEl>
                                          <p:spTgt spid="7"/>
                                        </p:tgtEl>
                                        <p:attrNameLst>
                                          <p:attrName>ppt_h</p:attrName>
                                        </p:attrNameLst>
                                      </p:cBhvr>
                                      <p:tavLst>
                                        <p:tav tm="0">
                                          <p:val>
                                            <p:fltVal val="0"/>
                                          </p:val>
                                        </p:tav>
                                        <p:tav tm="100000">
                                          <p:val>
                                            <p:strVal val="#ppt_h"/>
                                          </p:val>
                                        </p:tav>
                                      </p:tavLst>
                                    </p:anim>
                                    <p:anim calcmode="lin" valueType="num">
                                      <p:cBhvr>
                                        <p:cTn id="16" dur="2000" fill="hold"/>
                                        <p:tgtEl>
                                          <p:spTgt spid="7"/>
                                        </p:tgtEl>
                                        <p:attrNameLst>
                                          <p:attrName>style.rotation</p:attrName>
                                        </p:attrNameLst>
                                      </p:cBhvr>
                                      <p:tavLst>
                                        <p:tav tm="0">
                                          <p:val>
                                            <p:fltVal val="90"/>
                                          </p:val>
                                        </p:tav>
                                        <p:tav tm="100000">
                                          <p:val>
                                            <p:fltVal val="0"/>
                                          </p:val>
                                        </p:tav>
                                      </p:tavLst>
                                    </p:anim>
                                    <p:animEffect transition="in" filter="fade">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7" name="CuadroTexto 6">
            <a:extLst>
              <a:ext uri="{FF2B5EF4-FFF2-40B4-BE49-F238E27FC236}">
                <a16:creationId xmlns:a16="http://schemas.microsoft.com/office/drawing/2014/main" id="{FE969E5B-2E22-D685-8A36-DC3C9212BC41}"/>
              </a:ext>
            </a:extLst>
          </p:cNvPr>
          <p:cNvSpPr txBox="1"/>
          <p:nvPr/>
        </p:nvSpPr>
        <p:spPr>
          <a:xfrm>
            <a:off x="356660" y="1546473"/>
            <a:ext cx="8088857" cy="477053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Students’ relationships with their languages are complex, multilayered and evolve over time. Different degrees of emotional attachment across dimensions, their attitudes show varying levels of preference and predisposition for each language.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Home language</a:t>
            </a: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Reflects ethnic identity; some students show strong emotional attachment, linking it to belonging and group membership.</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Basque</a:t>
            </a:r>
            <a:endParaRPr kumimoji="0" lang="en-US" sz="19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a:p>
            <a:pPr marL="914400" marR="0" lvl="2"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a:t>
            </a:r>
            <a:r>
              <a:rPr kumimoji="0" lang="en-US" sz="1900" b="0" i="0" u="sng" strike="noStrike" kern="1200" cap="none" spc="0" normalizeH="0" baseline="0" noProof="0" dirty="0">
                <a:ln>
                  <a:noFill/>
                </a:ln>
                <a:solidFill>
                  <a:prstClr val="black"/>
                </a:solidFill>
                <a:effectLst/>
                <a:uLnTx/>
                <a:uFillTx/>
                <a:latin typeface="Garamond" panose="02020404030301010803" pitchFamily="18" charset="0"/>
                <a:ea typeface="+mn-ea"/>
                <a:cs typeface="+mn-cs"/>
              </a:rPr>
              <a:t>Non-Spanish home language students</a:t>
            </a: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Deep connection, used for social integration and making local friends.</a:t>
            </a:r>
          </a:p>
          <a:p>
            <a:pPr marL="914400" marR="0" lvl="2"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a:t>
            </a:r>
            <a:r>
              <a:rPr kumimoji="0" lang="en-US" sz="1900" b="0" i="0" u="sng" strike="noStrike" kern="1200" cap="none" spc="0" normalizeH="0" baseline="0" noProof="0" dirty="0">
                <a:ln>
                  <a:noFill/>
                </a:ln>
                <a:solidFill>
                  <a:prstClr val="black"/>
                </a:solidFill>
                <a:effectLst/>
                <a:uLnTx/>
                <a:uFillTx/>
                <a:latin typeface="Garamond" panose="02020404030301010803" pitchFamily="18" charset="0"/>
                <a:ea typeface="+mn-ea"/>
                <a:cs typeface="+mn-cs"/>
              </a:rPr>
              <a:t>Spanish-as-home language students</a:t>
            </a: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Seen as functional, tied to school success; can feel like a barrier to self-expression.</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Spanish</a:t>
            </a:r>
            <a:r>
              <a:rPr kumimoji="0" lang="en-US" sz="19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Mainly in the social dimension. Offers opportunities (e.g., language brokering for parents) or threats (interfering with home language or Basque).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English:</a:t>
            </a:r>
            <a:r>
              <a:rPr kumimoji="0" lang="en-US" sz="1900" b="1"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r>
              <a:rPr kumimoji="0" lang="en-U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Linked to the functional dimension, associated with international opportunities and broader communication.</a:t>
            </a:r>
          </a:p>
        </p:txBody>
      </p:sp>
      <p:sp>
        <p:nvSpPr>
          <p:cNvPr id="3" name="CuadroTexto 2">
            <a:extLst>
              <a:ext uri="{FF2B5EF4-FFF2-40B4-BE49-F238E27FC236}">
                <a16:creationId xmlns:a16="http://schemas.microsoft.com/office/drawing/2014/main" id="{9054E638-85FB-6A21-ABE9-0BE815A144BA}"/>
              </a:ext>
            </a:extLst>
          </p:cNvPr>
          <p:cNvSpPr txBox="1"/>
          <p:nvPr/>
        </p:nvSpPr>
        <p:spPr>
          <a:xfrm>
            <a:off x="8584414" y="6024622"/>
            <a:ext cx="43688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Students</a:t>
            </a:r>
            <a:r>
              <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r>
              <a:rPr kumimoji="0" lang="es-E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perceptions</a:t>
            </a:r>
            <a:r>
              <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r>
              <a:rPr kumimoji="0" lang="es-E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towards</a:t>
            </a:r>
            <a:r>
              <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r>
              <a:rPr kumimoji="0" lang="es-E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languages</a:t>
            </a:r>
            <a:r>
              <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p>
        </p:txBody>
      </p:sp>
      <p:pic>
        <p:nvPicPr>
          <p:cNvPr id="14" name="Imagen 13">
            <a:extLst>
              <a:ext uri="{FF2B5EF4-FFF2-40B4-BE49-F238E27FC236}">
                <a16:creationId xmlns:a16="http://schemas.microsoft.com/office/drawing/2014/main" id="{22EEEDA8-B9E7-5620-25D4-0150E3931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5517" y="2442259"/>
            <a:ext cx="3582363" cy="3582363"/>
          </a:xfrm>
          <a:prstGeom prst="rect">
            <a:avLst/>
          </a:prstGeom>
        </p:spPr>
      </p:pic>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3"/>
          <a:stretch>
            <a:fillRect/>
          </a:stretch>
        </p:blipFill>
        <p:spPr>
          <a:xfrm flipH="1">
            <a:off x="0" y="0"/>
            <a:ext cx="356660" cy="6858000"/>
          </a:xfrm>
          <a:prstGeom prst="rect">
            <a:avLst/>
          </a:prstGeom>
        </p:spPr>
      </p:pic>
    </p:spTree>
    <p:extLst>
      <p:ext uri="{BB962C8B-B14F-4D97-AF65-F5344CB8AC3E}">
        <p14:creationId xmlns:p14="http://schemas.microsoft.com/office/powerpoint/2010/main" val="1754704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pic>
        <p:nvPicPr>
          <p:cNvPr id="6" name="Imagen 5">
            <a:extLst>
              <a:ext uri="{FF2B5EF4-FFF2-40B4-BE49-F238E27FC236}">
                <a16:creationId xmlns:a16="http://schemas.microsoft.com/office/drawing/2014/main" id="{376D868A-C243-25A0-AC51-5B9A097DAB89}"/>
              </a:ext>
            </a:extLst>
          </p:cNvPr>
          <p:cNvPicPr>
            <a:picLocks noChangeAspect="1"/>
          </p:cNvPicPr>
          <p:nvPr/>
        </p:nvPicPr>
        <p:blipFill rotWithShape="1">
          <a:blip r:embed="rId3"/>
          <a:srcRect t="2820"/>
          <a:stretch/>
        </p:blipFill>
        <p:spPr>
          <a:xfrm>
            <a:off x="725311" y="1925057"/>
            <a:ext cx="2400300" cy="4567818"/>
          </a:xfrm>
          <a:prstGeom prst="rect">
            <a:avLst/>
          </a:prstGeom>
        </p:spPr>
      </p:pic>
      <p:pic>
        <p:nvPicPr>
          <p:cNvPr id="8" name="Imagen 7">
            <a:extLst>
              <a:ext uri="{FF2B5EF4-FFF2-40B4-BE49-F238E27FC236}">
                <a16:creationId xmlns:a16="http://schemas.microsoft.com/office/drawing/2014/main" id="{B1034571-9258-F697-44BC-22A6BD7D2C60}"/>
              </a:ext>
            </a:extLst>
          </p:cNvPr>
          <p:cNvPicPr>
            <a:picLocks noChangeAspect="1"/>
          </p:cNvPicPr>
          <p:nvPr/>
        </p:nvPicPr>
        <p:blipFill>
          <a:blip r:embed="rId4"/>
          <a:stretch>
            <a:fillRect/>
          </a:stretch>
        </p:blipFill>
        <p:spPr>
          <a:xfrm>
            <a:off x="3354917" y="4216399"/>
            <a:ext cx="7494096" cy="2276475"/>
          </a:xfrm>
          <a:prstGeom prst="rect">
            <a:avLst/>
          </a:prstGeom>
        </p:spPr>
      </p:pic>
      <p:sp>
        <p:nvSpPr>
          <p:cNvPr id="10" name="CuadroTexto 9">
            <a:extLst>
              <a:ext uri="{FF2B5EF4-FFF2-40B4-BE49-F238E27FC236}">
                <a16:creationId xmlns:a16="http://schemas.microsoft.com/office/drawing/2014/main" id="{DFA838B3-35C0-6B42-02E7-6A1A4B18558D}"/>
              </a:ext>
            </a:extLst>
          </p:cNvPr>
          <p:cNvSpPr txBox="1"/>
          <p:nvPr/>
        </p:nvSpPr>
        <p:spPr>
          <a:xfrm>
            <a:off x="3354917" y="1925056"/>
            <a:ext cx="7494096"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“For me Romanian is very important because I can communicate with my family, specially my grandparents […] I would like more people to know Romanian so that I can also use the language while being here, not only when I am back in Romania […] My parents don’t give that much importance to Spanish because I already know it very well, same as Basque, so they speak more to me in Romanian.” (Andrei, 10). </a:t>
            </a:r>
          </a:p>
        </p:txBody>
      </p:sp>
      <p:sp>
        <p:nvSpPr>
          <p:cNvPr id="11" name="CuadroTexto 10">
            <a:extLst>
              <a:ext uri="{FF2B5EF4-FFF2-40B4-BE49-F238E27FC236}">
                <a16:creationId xmlns:a16="http://schemas.microsoft.com/office/drawing/2014/main" id="{5E82967E-0F20-E00A-0662-0E1CB13A94E9}"/>
              </a:ext>
            </a:extLst>
          </p:cNvPr>
          <p:cNvSpPr txBox="1"/>
          <p:nvPr/>
        </p:nvSpPr>
        <p:spPr>
          <a:xfrm>
            <a:off x="635000" y="1139025"/>
            <a:ext cx="38128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home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language</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3813127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E82967E-0F20-E00A-0662-0E1CB13A94E9}"/>
              </a:ext>
            </a:extLst>
          </p:cNvPr>
          <p:cNvSpPr txBox="1"/>
          <p:nvPr/>
        </p:nvSpPr>
        <p:spPr>
          <a:xfrm>
            <a:off x="634999" y="1347224"/>
            <a:ext cx="54610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home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language</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3" name="Imagen 2">
            <a:extLst>
              <a:ext uri="{FF2B5EF4-FFF2-40B4-BE49-F238E27FC236}">
                <a16:creationId xmlns:a16="http://schemas.microsoft.com/office/drawing/2014/main" id="{0F65AF5B-F21C-B278-50DF-4CBB9A0AC412}"/>
              </a:ext>
            </a:extLst>
          </p:cNvPr>
          <p:cNvPicPr>
            <a:picLocks noChangeAspect="1"/>
          </p:cNvPicPr>
          <p:nvPr/>
        </p:nvPicPr>
        <p:blipFill rotWithShape="1">
          <a:blip r:embed="rId3"/>
          <a:srcRect l="9156" t="15907" r="68493" b="8398"/>
          <a:stretch/>
        </p:blipFill>
        <p:spPr>
          <a:xfrm>
            <a:off x="838200" y="2447778"/>
            <a:ext cx="2179078" cy="4139858"/>
          </a:xfrm>
          <a:prstGeom prst="rect">
            <a:avLst/>
          </a:prstGeom>
        </p:spPr>
      </p:pic>
      <p:pic>
        <p:nvPicPr>
          <p:cNvPr id="7" name="Imagen 6">
            <a:extLst>
              <a:ext uri="{FF2B5EF4-FFF2-40B4-BE49-F238E27FC236}">
                <a16:creationId xmlns:a16="http://schemas.microsoft.com/office/drawing/2014/main" id="{A38D0176-0702-FD98-FABA-E3A463D11643}"/>
              </a:ext>
            </a:extLst>
          </p:cNvPr>
          <p:cNvPicPr>
            <a:picLocks noChangeAspect="1"/>
          </p:cNvPicPr>
          <p:nvPr/>
        </p:nvPicPr>
        <p:blipFill rotWithShape="1">
          <a:blip r:embed="rId3"/>
          <a:srcRect l="32780" t="15907" r="5284" b="8398"/>
          <a:stretch/>
        </p:blipFill>
        <p:spPr>
          <a:xfrm>
            <a:off x="3241321" y="2447778"/>
            <a:ext cx="5438669" cy="4139858"/>
          </a:xfrm>
          <a:prstGeom prst="rect">
            <a:avLst/>
          </a:prstGeom>
        </p:spPr>
      </p:pic>
      <p:sp>
        <p:nvSpPr>
          <p:cNvPr id="12" name="CuadroTexto 11">
            <a:extLst>
              <a:ext uri="{FF2B5EF4-FFF2-40B4-BE49-F238E27FC236}">
                <a16:creationId xmlns:a16="http://schemas.microsoft.com/office/drawing/2014/main" id="{7D1357F4-07C0-14B9-1367-CB1DE45F9918}"/>
              </a:ext>
            </a:extLst>
          </p:cNvPr>
          <p:cNvSpPr txBox="1"/>
          <p:nvPr/>
        </p:nvSpPr>
        <p:spPr>
          <a:xfrm>
            <a:off x="8868445" y="3178562"/>
            <a:ext cx="2966154" cy="267828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“My parents say the most important thing for us is Arabic because I am Muslim, it is my religion and I need to learn it. Arabic is very important to me and I use it a lot, also to communicate with my family”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(Ibrahim, 10). </a:t>
            </a:r>
          </a:p>
        </p:txBody>
      </p:sp>
    </p:spTree>
    <p:extLst>
      <p:ext uri="{BB962C8B-B14F-4D97-AF65-F5344CB8AC3E}">
        <p14:creationId xmlns:p14="http://schemas.microsoft.com/office/powerpoint/2010/main" val="33673974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E82967E-0F20-E00A-0662-0E1CB13A94E9}"/>
              </a:ext>
            </a:extLst>
          </p:cNvPr>
          <p:cNvSpPr txBox="1"/>
          <p:nvPr/>
        </p:nvSpPr>
        <p:spPr>
          <a:xfrm>
            <a:off x="634999" y="1347224"/>
            <a:ext cx="54610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Basque</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3" name="Imagen 2">
            <a:extLst>
              <a:ext uri="{FF2B5EF4-FFF2-40B4-BE49-F238E27FC236}">
                <a16:creationId xmlns:a16="http://schemas.microsoft.com/office/drawing/2014/main" id="{4D98AD9F-16F9-2355-62CB-C46AFDCB6CD5}"/>
              </a:ext>
            </a:extLst>
          </p:cNvPr>
          <p:cNvPicPr>
            <a:picLocks noChangeAspect="1"/>
          </p:cNvPicPr>
          <p:nvPr/>
        </p:nvPicPr>
        <p:blipFill rotWithShape="1">
          <a:blip r:embed="rId3"/>
          <a:srcRect l="19636" t="13424" r="18967" b="6057"/>
          <a:stretch/>
        </p:blipFill>
        <p:spPr>
          <a:xfrm>
            <a:off x="6398697" y="3191497"/>
            <a:ext cx="5158304" cy="3538023"/>
          </a:xfrm>
          <a:prstGeom prst="rect">
            <a:avLst/>
          </a:prstGeom>
        </p:spPr>
      </p:pic>
      <p:sp>
        <p:nvSpPr>
          <p:cNvPr id="9" name="CuadroTexto 8">
            <a:extLst>
              <a:ext uri="{FF2B5EF4-FFF2-40B4-BE49-F238E27FC236}">
                <a16:creationId xmlns:a16="http://schemas.microsoft.com/office/drawing/2014/main" id="{2BD8A25F-22E8-2EF1-6889-8EF68614D5EF}"/>
              </a:ext>
            </a:extLst>
          </p:cNvPr>
          <p:cNvSpPr txBox="1"/>
          <p:nvPr/>
        </p:nvSpPr>
        <p:spPr>
          <a:xfrm>
            <a:off x="568094" y="3076554"/>
            <a:ext cx="2427111" cy="34163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“When a classmate’s parents speak to my mum in Basque, or when we receive emails and phone calls from the school in Basque, I explain what they mean to her. Dad doesn’t know Basque either so I also help him translating” (Nadia, 9). </a:t>
            </a:r>
            <a:endParaRPr kumimoji="0" lang="es-E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endParaRPr>
          </a:p>
        </p:txBody>
      </p:sp>
      <p:pic>
        <p:nvPicPr>
          <p:cNvPr id="12" name="Imagen 11">
            <a:extLst>
              <a:ext uri="{FF2B5EF4-FFF2-40B4-BE49-F238E27FC236}">
                <a16:creationId xmlns:a16="http://schemas.microsoft.com/office/drawing/2014/main" id="{6424E695-AB68-2790-34AB-42D2342DCA02}"/>
              </a:ext>
            </a:extLst>
          </p:cNvPr>
          <p:cNvPicPr>
            <a:picLocks noChangeAspect="1"/>
          </p:cNvPicPr>
          <p:nvPr/>
        </p:nvPicPr>
        <p:blipFill rotWithShape="1">
          <a:blip r:embed="rId4"/>
          <a:srcRect l="6430" t="16133" r="74619" b="2102"/>
          <a:stretch/>
        </p:blipFill>
        <p:spPr>
          <a:xfrm>
            <a:off x="3268023" y="3191497"/>
            <a:ext cx="1705684" cy="3538023"/>
          </a:xfrm>
          <a:prstGeom prst="rect">
            <a:avLst/>
          </a:prstGeom>
        </p:spPr>
      </p:pic>
      <p:sp>
        <p:nvSpPr>
          <p:cNvPr id="14" name="CuadroTexto 13">
            <a:extLst>
              <a:ext uri="{FF2B5EF4-FFF2-40B4-BE49-F238E27FC236}">
                <a16:creationId xmlns:a16="http://schemas.microsoft.com/office/drawing/2014/main" id="{67932D0F-8C84-07C2-2BA2-57B20FC2B65B}"/>
              </a:ext>
            </a:extLst>
          </p:cNvPr>
          <p:cNvSpPr txBox="1"/>
          <p:nvPr/>
        </p:nvSpPr>
        <p:spPr>
          <a:xfrm>
            <a:off x="6398697" y="1160172"/>
            <a:ext cx="5257059" cy="203132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“I help my parents with translations, for example when we go shopping, or with they speak with their local friends… I listen and tell them what they need to understand, I use Wolof to help my mum in shops and then tell the vendors what my mummy wants in Basque. That way it is possible to speak to friends from here” (Abed, 9). </a:t>
            </a:r>
          </a:p>
        </p:txBody>
      </p:sp>
    </p:spTree>
    <p:extLst>
      <p:ext uri="{BB962C8B-B14F-4D97-AF65-F5344CB8AC3E}">
        <p14:creationId xmlns:p14="http://schemas.microsoft.com/office/powerpoint/2010/main" val="3399248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E82967E-0F20-E00A-0662-0E1CB13A94E9}"/>
              </a:ext>
            </a:extLst>
          </p:cNvPr>
          <p:cNvSpPr txBox="1"/>
          <p:nvPr/>
        </p:nvSpPr>
        <p:spPr>
          <a:xfrm>
            <a:off x="634999" y="1347224"/>
            <a:ext cx="54610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Basque</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6" name="Imagen 5">
            <a:extLst>
              <a:ext uri="{FF2B5EF4-FFF2-40B4-BE49-F238E27FC236}">
                <a16:creationId xmlns:a16="http://schemas.microsoft.com/office/drawing/2014/main" id="{52737350-DBBC-54E7-3D7D-61390DC3214A}"/>
              </a:ext>
            </a:extLst>
          </p:cNvPr>
          <p:cNvPicPr>
            <a:picLocks noChangeAspect="1"/>
          </p:cNvPicPr>
          <p:nvPr/>
        </p:nvPicPr>
        <p:blipFill>
          <a:blip r:embed="rId3"/>
          <a:stretch>
            <a:fillRect/>
          </a:stretch>
        </p:blipFill>
        <p:spPr>
          <a:xfrm>
            <a:off x="634999" y="2336765"/>
            <a:ext cx="1889496" cy="3975135"/>
          </a:xfrm>
          <a:prstGeom prst="rect">
            <a:avLst/>
          </a:prstGeom>
        </p:spPr>
      </p:pic>
      <p:pic>
        <p:nvPicPr>
          <p:cNvPr id="8" name="Imagen 7">
            <a:extLst>
              <a:ext uri="{FF2B5EF4-FFF2-40B4-BE49-F238E27FC236}">
                <a16:creationId xmlns:a16="http://schemas.microsoft.com/office/drawing/2014/main" id="{71C249A7-D6E8-B2C1-3E03-F89F21F4125F}"/>
              </a:ext>
            </a:extLst>
          </p:cNvPr>
          <p:cNvPicPr>
            <a:picLocks noChangeAspect="1"/>
          </p:cNvPicPr>
          <p:nvPr/>
        </p:nvPicPr>
        <p:blipFill>
          <a:blip r:embed="rId4"/>
          <a:stretch>
            <a:fillRect/>
          </a:stretch>
        </p:blipFill>
        <p:spPr>
          <a:xfrm>
            <a:off x="2802833" y="2415822"/>
            <a:ext cx="4800791" cy="3896079"/>
          </a:xfrm>
          <a:prstGeom prst="rect">
            <a:avLst/>
          </a:prstGeom>
        </p:spPr>
      </p:pic>
      <p:sp>
        <p:nvSpPr>
          <p:cNvPr id="10" name="CuadroTexto 9">
            <a:extLst>
              <a:ext uri="{FF2B5EF4-FFF2-40B4-BE49-F238E27FC236}">
                <a16:creationId xmlns:a16="http://schemas.microsoft.com/office/drawing/2014/main" id="{EB0E7891-8653-8CE7-D77F-819BA2707D48}"/>
              </a:ext>
            </a:extLst>
          </p:cNvPr>
          <p:cNvSpPr txBox="1"/>
          <p:nvPr/>
        </p:nvSpPr>
        <p:spPr>
          <a:xfrm>
            <a:off x="7906066" y="2517201"/>
            <a:ext cx="3928533" cy="369331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“Spanish is my home language. It doesn’t mean that I completely hate Basque, it’s more the trauma behind it, especially when my parents changed me from A to D model. I lost my friends. I know a little bit of Basque but in 4th grade things are getting to be complicated, at home I need the translator all the time when doing homework. I can’t tell things because I can’t explain myself in Basque and I am fed up. Also, I am starting to forget words in Spanish because now everything is in Basque” (Ari, 9). </a:t>
            </a:r>
            <a:endParaRPr kumimoji="0" lang="es-E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2552907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E82967E-0F20-E00A-0662-0E1CB13A94E9}"/>
              </a:ext>
            </a:extLst>
          </p:cNvPr>
          <p:cNvSpPr txBox="1"/>
          <p:nvPr/>
        </p:nvSpPr>
        <p:spPr>
          <a:xfrm>
            <a:off x="634999" y="1347224"/>
            <a:ext cx="54610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Spanish</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
        <p:nvSpPr>
          <p:cNvPr id="6" name="CuadroTexto 5">
            <a:extLst>
              <a:ext uri="{FF2B5EF4-FFF2-40B4-BE49-F238E27FC236}">
                <a16:creationId xmlns:a16="http://schemas.microsoft.com/office/drawing/2014/main" id="{F278151F-3A92-815D-3731-BC46FC3A82B2}"/>
              </a:ext>
            </a:extLst>
          </p:cNvPr>
          <p:cNvSpPr txBox="1"/>
          <p:nvPr/>
        </p:nvSpPr>
        <p:spPr>
          <a:xfrm>
            <a:off x="7362438" y="2604685"/>
            <a:ext cx="4219575" cy="34163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“My father gets angry if I speak in Spanish at home. He says that we are not Basque nor Spanish, we are from Senegal and we need to know the language not to forget about our roots. I feel they don’t like much Spanish, so I try using Wolof with them at home as much as possible […] I think that in class, what would help me the most would be for teachers to say things in Basque and Spanish, it would help me understand more easily and know more vocabulary as I feel behind my classmates many times” (Amina, 11). </a:t>
            </a:r>
          </a:p>
        </p:txBody>
      </p:sp>
      <p:pic>
        <p:nvPicPr>
          <p:cNvPr id="9" name="Imagen 8">
            <a:extLst>
              <a:ext uri="{FF2B5EF4-FFF2-40B4-BE49-F238E27FC236}">
                <a16:creationId xmlns:a16="http://schemas.microsoft.com/office/drawing/2014/main" id="{2F86BE5D-452D-896A-137F-D32B312CED4E}"/>
              </a:ext>
            </a:extLst>
          </p:cNvPr>
          <p:cNvPicPr>
            <a:picLocks noChangeAspect="1"/>
          </p:cNvPicPr>
          <p:nvPr/>
        </p:nvPicPr>
        <p:blipFill>
          <a:blip r:embed="rId3"/>
          <a:stretch>
            <a:fillRect/>
          </a:stretch>
        </p:blipFill>
        <p:spPr>
          <a:xfrm>
            <a:off x="609987" y="2579295"/>
            <a:ext cx="1628775" cy="3467100"/>
          </a:xfrm>
          <a:prstGeom prst="rect">
            <a:avLst/>
          </a:prstGeom>
        </p:spPr>
      </p:pic>
      <p:pic>
        <p:nvPicPr>
          <p:cNvPr id="13" name="Imagen 12">
            <a:extLst>
              <a:ext uri="{FF2B5EF4-FFF2-40B4-BE49-F238E27FC236}">
                <a16:creationId xmlns:a16="http://schemas.microsoft.com/office/drawing/2014/main" id="{F143F797-3E7E-304F-CB45-839AF028EAE4}"/>
              </a:ext>
            </a:extLst>
          </p:cNvPr>
          <p:cNvPicPr>
            <a:picLocks noChangeAspect="1"/>
          </p:cNvPicPr>
          <p:nvPr/>
        </p:nvPicPr>
        <p:blipFill>
          <a:blip r:embed="rId4"/>
          <a:stretch>
            <a:fillRect/>
          </a:stretch>
        </p:blipFill>
        <p:spPr>
          <a:xfrm>
            <a:off x="2383366" y="2579295"/>
            <a:ext cx="4614687" cy="3467100"/>
          </a:xfrm>
          <a:prstGeom prst="rect">
            <a:avLst/>
          </a:prstGeom>
        </p:spPr>
      </p:pic>
    </p:spTree>
    <p:extLst>
      <p:ext uri="{BB962C8B-B14F-4D97-AF65-F5344CB8AC3E}">
        <p14:creationId xmlns:p14="http://schemas.microsoft.com/office/powerpoint/2010/main" val="41097915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RQ1</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800" i="1" kern="1200" dirty="0">
                          <a:solidFill>
                            <a:schemeClr val="dk1"/>
                          </a:solidFill>
                          <a:effectLst/>
                          <a:latin typeface="Garamond" panose="02020404030301010803" pitchFamily="18" charset="0"/>
                          <a:ea typeface="+mn-ea"/>
                          <a:cs typeface="Arial" panose="020B0604020202020204" pitchFamily="34" charset="0"/>
                        </a:rPr>
                        <a:t>How do pupils from migrant families in the Basque Country relate to the languages in which they interact at home and at school?</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pic>
        <p:nvPicPr>
          <p:cNvPr id="4" name="Imagen 3">
            <a:extLst>
              <a:ext uri="{FF2B5EF4-FFF2-40B4-BE49-F238E27FC236}">
                <a16:creationId xmlns:a16="http://schemas.microsoft.com/office/drawing/2014/main" id="{FBFA1F9E-213E-2947-FE86-171C7838B7C7}"/>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E82967E-0F20-E00A-0662-0E1CB13A94E9}"/>
              </a:ext>
            </a:extLst>
          </p:cNvPr>
          <p:cNvSpPr txBox="1"/>
          <p:nvPr/>
        </p:nvSpPr>
        <p:spPr>
          <a:xfrm>
            <a:off x="634999" y="1347224"/>
            <a:ext cx="54610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Perceptions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towards</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English</a:t>
            </a:r>
          </a:p>
        </p:txBody>
      </p:sp>
      <p:pic>
        <p:nvPicPr>
          <p:cNvPr id="7" name="Imagen 6">
            <a:extLst>
              <a:ext uri="{FF2B5EF4-FFF2-40B4-BE49-F238E27FC236}">
                <a16:creationId xmlns:a16="http://schemas.microsoft.com/office/drawing/2014/main" id="{F88EBF73-D252-56F9-A983-04334D9CEC4C}"/>
              </a:ext>
            </a:extLst>
          </p:cNvPr>
          <p:cNvPicPr>
            <a:picLocks noChangeAspect="1"/>
          </p:cNvPicPr>
          <p:nvPr/>
        </p:nvPicPr>
        <p:blipFill>
          <a:blip r:embed="rId3"/>
          <a:stretch>
            <a:fillRect/>
          </a:stretch>
        </p:blipFill>
        <p:spPr>
          <a:xfrm>
            <a:off x="4120865" y="2449689"/>
            <a:ext cx="1760646" cy="3903760"/>
          </a:xfrm>
          <a:prstGeom prst="rect">
            <a:avLst/>
          </a:prstGeom>
        </p:spPr>
      </p:pic>
      <p:pic>
        <p:nvPicPr>
          <p:cNvPr id="10" name="Imagen 9">
            <a:extLst>
              <a:ext uri="{FF2B5EF4-FFF2-40B4-BE49-F238E27FC236}">
                <a16:creationId xmlns:a16="http://schemas.microsoft.com/office/drawing/2014/main" id="{F70A36FD-E1A9-9E2F-BC47-F767EA2C8451}"/>
              </a:ext>
            </a:extLst>
          </p:cNvPr>
          <p:cNvPicPr>
            <a:picLocks noChangeAspect="1"/>
          </p:cNvPicPr>
          <p:nvPr/>
        </p:nvPicPr>
        <p:blipFill>
          <a:blip r:embed="rId4"/>
          <a:stretch>
            <a:fillRect/>
          </a:stretch>
        </p:blipFill>
        <p:spPr>
          <a:xfrm>
            <a:off x="6942695" y="2449689"/>
            <a:ext cx="1677215" cy="3903760"/>
          </a:xfrm>
          <a:prstGeom prst="rect">
            <a:avLst/>
          </a:prstGeom>
        </p:spPr>
      </p:pic>
      <p:sp>
        <p:nvSpPr>
          <p:cNvPr id="14" name="CuadroTexto 13">
            <a:extLst>
              <a:ext uri="{FF2B5EF4-FFF2-40B4-BE49-F238E27FC236}">
                <a16:creationId xmlns:a16="http://schemas.microsoft.com/office/drawing/2014/main" id="{CFE579E4-0816-A35A-0CAA-3529F416B87B}"/>
              </a:ext>
            </a:extLst>
          </p:cNvPr>
          <p:cNvSpPr txBox="1"/>
          <p:nvPr/>
        </p:nvSpPr>
        <p:spPr>
          <a:xfrm>
            <a:off x="552546" y="3703215"/>
            <a:ext cx="3372433" cy="258532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“My </a:t>
            </a:r>
            <a:r>
              <a:rPr kumimoji="0" lang="en-US" sz="1800" b="0" i="0" u="none" strike="noStrike" kern="1200" cap="none" spc="0" normalizeH="0" baseline="0" noProof="0" dirty="0" err="1">
                <a:ln>
                  <a:noFill/>
                </a:ln>
                <a:solidFill>
                  <a:srgbClr val="4472C4">
                    <a:lumMod val="75000"/>
                  </a:srgbClr>
                </a:solidFill>
                <a:effectLst/>
                <a:uLnTx/>
                <a:uFillTx/>
                <a:latin typeface="Garamond" panose="02020404030301010803" pitchFamily="18" charset="0"/>
                <a:ea typeface="+mn-ea"/>
                <a:cs typeface="+mn-cs"/>
              </a:rPr>
              <a:t>favourite</a:t>
            </a: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 languages right now are English and Portuguese, because I really want to know more, as a challenge because they are difficult languages, especially English. I want to use it in the future when I travel and become a person who can speak many, many languages” (Carlos, 10). </a:t>
            </a:r>
            <a:endParaRPr kumimoji="0" lang="es-E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endParaRPr>
          </a:p>
        </p:txBody>
      </p:sp>
      <p:sp>
        <p:nvSpPr>
          <p:cNvPr id="16" name="CuadroTexto 15">
            <a:extLst>
              <a:ext uri="{FF2B5EF4-FFF2-40B4-BE49-F238E27FC236}">
                <a16:creationId xmlns:a16="http://schemas.microsoft.com/office/drawing/2014/main" id="{A79209DA-E7FB-4868-4CD6-3A62D08DF85D}"/>
              </a:ext>
            </a:extLst>
          </p:cNvPr>
          <p:cNvSpPr txBox="1"/>
          <p:nvPr/>
        </p:nvSpPr>
        <p:spPr>
          <a:xfrm>
            <a:off x="8899227" y="4045125"/>
            <a:ext cx="2740227" cy="230832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72C4">
                    <a:lumMod val="75000"/>
                  </a:srgbClr>
                </a:solidFill>
                <a:effectLst/>
                <a:uLnTx/>
                <a:uFillTx/>
                <a:latin typeface="Garamond" panose="02020404030301010803" pitchFamily="18" charset="0"/>
                <a:ea typeface="+mn-ea"/>
                <a:cs typeface="+mn-cs"/>
              </a:rPr>
              <a:t>“Personally, I would pick English to know more, I find it easy to learn. Many people speak it in many different countries and I just love it. I want to travel the world when I grow older” (Nabil, 10). </a:t>
            </a:r>
          </a:p>
        </p:txBody>
      </p:sp>
    </p:spTree>
    <p:extLst>
      <p:ext uri="{BB962C8B-B14F-4D97-AF65-F5344CB8AC3E}">
        <p14:creationId xmlns:p14="http://schemas.microsoft.com/office/powerpoint/2010/main" val="22178456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RQ2</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dk1"/>
                          </a:solidFill>
                          <a:effectLst/>
                          <a:latin typeface="Garamond" panose="02020404030301010803" pitchFamily="18" charset="0"/>
                          <a:ea typeface="+mn-ea"/>
                          <a:cs typeface="Arial" panose="020B0604020202020204" pitchFamily="34" charset="0"/>
                        </a:rPr>
                        <a:t>How do </a:t>
                      </a:r>
                      <a:r>
                        <a:rPr lang="en-AU" sz="1800" b="1" i="1" u="none" kern="1200" dirty="0">
                          <a:solidFill>
                            <a:schemeClr val="dk1"/>
                          </a:solidFill>
                          <a:effectLst/>
                          <a:latin typeface="Garamond" panose="02020404030301010803" pitchFamily="18" charset="0"/>
                          <a:ea typeface="+mn-ea"/>
                          <a:cs typeface="Arial" panose="020B0604020202020204" pitchFamily="34" charset="0"/>
                        </a:rPr>
                        <a:t>parents’ </a:t>
                      </a:r>
                      <a:r>
                        <a:rPr lang="en-AU" sz="1800" b="1" i="1" kern="1200" dirty="0">
                          <a:solidFill>
                            <a:schemeClr val="dk1"/>
                          </a:solidFill>
                          <a:effectLst/>
                          <a:latin typeface="Garamond" panose="02020404030301010803" pitchFamily="18" charset="0"/>
                          <a:ea typeface="+mn-ea"/>
                          <a:cs typeface="Arial" panose="020B0604020202020204" pitchFamily="34" charset="0"/>
                        </a:rPr>
                        <a:t>and teachers’ language expectations</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b="1" i="1" kern="1200" dirty="0">
                          <a:solidFill>
                            <a:schemeClr val="dk1"/>
                          </a:solidFill>
                          <a:effectLst/>
                          <a:latin typeface="Garamond" panose="02020404030301010803" pitchFamily="18" charset="0"/>
                          <a:ea typeface="+mn-ea"/>
                          <a:cs typeface="Arial" panose="020B0604020202020204" pitchFamily="34" charset="0"/>
                        </a:rPr>
                        <a:t>relate to the ways in which immigrant students use language(s) at school, and do these align?</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6" name="CuadroTexto 5">
            <a:extLst>
              <a:ext uri="{FF2B5EF4-FFF2-40B4-BE49-F238E27FC236}">
                <a16:creationId xmlns:a16="http://schemas.microsoft.com/office/drawing/2014/main" id="{67252812-EEBE-621D-AA27-5B420A8B84F0}"/>
              </a:ext>
            </a:extLst>
          </p:cNvPr>
          <p:cNvSpPr txBox="1"/>
          <p:nvPr/>
        </p:nvSpPr>
        <p:spPr>
          <a:xfrm>
            <a:off x="684937" y="4773152"/>
            <a:ext cx="27206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Language</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protection</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8" name="Imagen 7">
            <a:extLst>
              <a:ext uri="{FF2B5EF4-FFF2-40B4-BE49-F238E27FC236}">
                <a16:creationId xmlns:a16="http://schemas.microsoft.com/office/drawing/2014/main" id="{2A587652-4494-7CF4-CD90-716267FE99ED}"/>
              </a:ext>
            </a:extLst>
          </p:cNvPr>
          <p:cNvPicPr>
            <a:picLocks noChangeAspect="1"/>
          </p:cNvPicPr>
          <p:nvPr/>
        </p:nvPicPr>
        <p:blipFill rotWithShape="1">
          <a:blip r:embed="rId2"/>
          <a:srcRect t="22030" r="31324"/>
          <a:stretch/>
        </p:blipFill>
        <p:spPr>
          <a:xfrm>
            <a:off x="5031223" y="3843154"/>
            <a:ext cx="3390614" cy="2902227"/>
          </a:xfrm>
          <a:prstGeom prst="rect">
            <a:avLst/>
          </a:prstGeom>
        </p:spPr>
      </p:pic>
      <p:pic>
        <p:nvPicPr>
          <p:cNvPr id="3" name="Imagen 2">
            <a:extLst>
              <a:ext uri="{FF2B5EF4-FFF2-40B4-BE49-F238E27FC236}">
                <a16:creationId xmlns:a16="http://schemas.microsoft.com/office/drawing/2014/main" id="{DFA50860-AC2C-FBF1-9C17-09335295D9C7}"/>
              </a:ext>
            </a:extLst>
          </p:cNvPr>
          <p:cNvPicPr>
            <a:picLocks noChangeAspect="1"/>
          </p:cNvPicPr>
          <p:nvPr/>
        </p:nvPicPr>
        <p:blipFill rotWithShape="1">
          <a:blip r:embed="rId3"/>
          <a:srcRect l="2606" t="6589" r="17458" b="4112"/>
          <a:stretch/>
        </p:blipFill>
        <p:spPr>
          <a:xfrm>
            <a:off x="372159" y="1327672"/>
            <a:ext cx="4870322" cy="3485322"/>
          </a:xfrm>
          <a:prstGeom prst="rect">
            <a:avLst/>
          </a:prstGeom>
        </p:spPr>
      </p:pic>
      <p:sp>
        <p:nvSpPr>
          <p:cNvPr id="9" name="CuadroTexto 8">
            <a:extLst>
              <a:ext uri="{FF2B5EF4-FFF2-40B4-BE49-F238E27FC236}">
                <a16:creationId xmlns:a16="http://schemas.microsoft.com/office/drawing/2014/main" id="{2EEA1803-5A3C-E909-F383-A26BB9318CE8}"/>
              </a:ext>
            </a:extLst>
          </p:cNvPr>
          <p:cNvSpPr txBox="1"/>
          <p:nvPr/>
        </p:nvSpPr>
        <p:spPr>
          <a:xfrm>
            <a:off x="5719775" y="2063954"/>
            <a:ext cx="27206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Language</a:t>
            </a:r>
            <a:r>
              <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a:t>
            </a: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integration</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10" name="Imagen 9">
            <a:extLst>
              <a:ext uri="{FF2B5EF4-FFF2-40B4-BE49-F238E27FC236}">
                <a16:creationId xmlns:a16="http://schemas.microsoft.com/office/drawing/2014/main" id="{225FCADE-AE7A-1CEF-CC21-096D561EBD0B}"/>
              </a:ext>
            </a:extLst>
          </p:cNvPr>
          <p:cNvPicPr>
            <a:picLocks noChangeAspect="1"/>
          </p:cNvPicPr>
          <p:nvPr/>
        </p:nvPicPr>
        <p:blipFill rotWithShape="1">
          <a:blip r:embed="rId4"/>
          <a:srcRect l="11278" t="8396" r="4699" b="4094"/>
          <a:stretch/>
        </p:blipFill>
        <p:spPr>
          <a:xfrm>
            <a:off x="8880571" y="1246633"/>
            <a:ext cx="2641367" cy="3526519"/>
          </a:xfrm>
          <a:prstGeom prst="rect">
            <a:avLst/>
          </a:prstGeom>
        </p:spPr>
      </p:pic>
      <p:sp>
        <p:nvSpPr>
          <p:cNvPr id="11" name="CuadroTexto 10">
            <a:extLst>
              <a:ext uri="{FF2B5EF4-FFF2-40B4-BE49-F238E27FC236}">
                <a16:creationId xmlns:a16="http://schemas.microsoft.com/office/drawing/2014/main" id="{E9348E3C-7107-3C3F-5A1B-F5026115BB2D}"/>
              </a:ext>
            </a:extLst>
          </p:cNvPr>
          <p:cNvSpPr txBox="1"/>
          <p:nvPr/>
        </p:nvSpPr>
        <p:spPr>
          <a:xfrm>
            <a:off x="9077534" y="4773152"/>
            <a:ext cx="27206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Pro-multilingualism</a:t>
            </a:r>
            <a:endParaRPr kumimoji="0" lang="es-ES" sz="18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pic>
        <p:nvPicPr>
          <p:cNvPr id="4" name="Imagen 3">
            <a:extLst>
              <a:ext uri="{FF2B5EF4-FFF2-40B4-BE49-F238E27FC236}">
                <a16:creationId xmlns:a16="http://schemas.microsoft.com/office/drawing/2014/main" id="{57611EED-8F38-374F-B548-3D99C9DB2DC0}"/>
              </a:ext>
            </a:extLst>
          </p:cNvPr>
          <p:cNvPicPr>
            <a:picLocks noChangeAspect="1"/>
          </p:cNvPicPr>
          <p:nvPr/>
        </p:nvPicPr>
        <p:blipFill>
          <a:blip r:embed="rId5"/>
          <a:stretch>
            <a:fillRect/>
          </a:stretch>
        </p:blipFill>
        <p:spPr>
          <a:xfrm flipH="1">
            <a:off x="0" y="0"/>
            <a:ext cx="356660" cy="6858000"/>
          </a:xfrm>
          <a:prstGeom prst="rect">
            <a:avLst/>
          </a:prstGeom>
        </p:spPr>
      </p:pic>
      <p:sp>
        <p:nvSpPr>
          <p:cNvPr id="7" name="CuadroTexto 6">
            <a:extLst>
              <a:ext uri="{FF2B5EF4-FFF2-40B4-BE49-F238E27FC236}">
                <a16:creationId xmlns:a16="http://schemas.microsoft.com/office/drawing/2014/main" id="{5F7642E3-4046-1B99-4781-983CFD9FDD93}"/>
              </a:ext>
            </a:extLst>
          </p:cNvPr>
          <p:cNvSpPr txBox="1"/>
          <p:nvPr/>
        </p:nvSpPr>
        <p:spPr>
          <a:xfrm>
            <a:off x="467485" y="5055434"/>
            <a:ext cx="3950985"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2060"/>
                </a:solidFill>
                <a:effectLst/>
                <a:uLnTx/>
                <a:uFillTx/>
                <a:latin typeface="Garamond" panose="02020404030301010803" pitchFamily="18" charset="0"/>
                <a:ea typeface="+mn-ea"/>
                <a:cs typeface="+mn-cs"/>
              </a:rPr>
              <a:t>Minoritized or heritage languages must be protected from the dominant language</a:t>
            </a:r>
            <a:r>
              <a:rPr lang="en-US" sz="1500" dirty="0">
                <a:solidFill>
                  <a:srgbClr val="002060"/>
                </a:solidFill>
                <a:latin typeface="Garamond" panose="02020404030301010803" pitchFamily="18" charset="0"/>
              </a:rPr>
              <a:t>, </a:t>
            </a:r>
            <a:r>
              <a:rPr kumimoji="0" lang="en-US" sz="1500" b="0" i="0" u="none" strike="noStrike" kern="1200" cap="none" spc="0" normalizeH="0" baseline="0" noProof="0" dirty="0">
                <a:ln>
                  <a:noFill/>
                </a:ln>
                <a:solidFill>
                  <a:srgbClr val="002060"/>
                </a:solidFill>
                <a:effectLst/>
                <a:uLnTx/>
                <a:uFillTx/>
                <a:latin typeface="Garamond" panose="02020404030301010803" pitchFamily="18" charset="0"/>
                <a:ea typeface="+mn-ea"/>
                <a:cs typeface="+mn-cs"/>
              </a:rPr>
              <a:t>which is seen as a threat to cultural identity and linguistic rights</a:t>
            </a:r>
            <a:endParaRPr kumimoji="0" lang="es-ES" sz="1500" b="0" i="0" u="none" strike="noStrike" kern="1200" cap="none" spc="0" normalizeH="0" baseline="0" noProof="0" dirty="0">
              <a:ln>
                <a:noFill/>
              </a:ln>
              <a:solidFill>
                <a:srgbClr val="002060"/>
              </a:solidFill>
              <a:effectLst/>
              <a:uLnTx/>
              <a:uFillTx/>
              <a:latin typeface="Garamond" panose="02020404030301010803" pitchFamily="18" charset="0"/>
              <a:ea typeface="+mn-ea"/>
              <a:cs typeface="+mn-cs"/>
            </a:endParaRPr>
          </a:p>
        </p:txBody>
      </p:sp>
      <p:sp>
        <p:nvSpPr>
          <p:cNvPr id="12" name="CuadroTexto 11">
            <a:extLst>
              <a:ext uri="{FF2B5EF4-FFF2-40B4-BE49-F238E27FC236}">
                <a16:creationId xmlns:a16="http://schemas.microsoft.com/office/drawing/2014/main" id="{C32A26E2-6A96-CCF1-1ADA-953B996DF639}"/>
              </a:ext>
            </a:extLst>
          </p:cNvPr>
          <p:cNvSpPr txBox="1"/>
          <p:nvPr/>
        </p:nvSpPr>
        <p:spPr>
          <a:xfrm>
            <a:off x="5279601" y="2436260"/>
            <a:ext cx="3206385" cy="55399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Local languages serve as key tools for social integration and communication.</a:t>
            </a: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CuadroTexto 13">
            <a:extLst>
              <a:ext uri="{FF2B5EF4-FFF2-40B4-BE49-F238E27FC236}">
                <a16:creationId xmlns:a16="http://schemas.microsoft.com/office/drawing/2014/main" id="{BA72FB68-F01C-F472-A2EB-39694ECDBA34}"/>
              </a:ext>
            </a:extLst>
          </p:cNvPr>
          <p:cNvSpPr txBox="1"/>
          <p:nvPr/>
        </p:nvSpPr>
        <p:spPr>
          <a:xfrm>
            <a:off x="8310364" y="5416402"/>
            <a:ext cx="3781779" cy="7848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Individuals’ multilingual abilities are holistic and beneficial, emphasizing the cognitive and economic value of knowing multiple languages. </a:t>
            </a:r>
            <a:endParaRPr kumimoji="0" lang="es-E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224757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18444" y="359851"/>
            <a:ext cx="3090333" cy="989541"/>
          </a:xfrm>
        </p:spPr>
        <p:txBody>
          <a:bodyPr>
            <a:normAutofit fontScale="90000"/>
          </a:bodyPr>
          <a:lstStyle/>
          <a:p>
            <a:r>
              <a:rPr lang="en-AU" sz="3100" b="1" dirty="0">
                <a:latin typeface="Garamond" panose="02020404030301010803" pitchFamily="18" charset="0"/>
              </a:rPr>
              <a:t>FINDINGS- RQ2</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dk1"/>
                          </a:solidFill>
                          <a:effectLst/>
                          <a:latin typeface="Garamond" panose="02020404030301010803" pitchFamily="18" charset="0"/>
                          <a:ea typeface="+mn-ea"/>
                          <a:cs typeface="Arial" panose="020B0604020202020204" pitchFamily="34" charset="0"/>
                        </a:rPr>
                        <a:t>How do </a:t>
                      </a:r>
                      <a:r>
                        <a:rPr lang="en-AU" sz="1800" b="1" i="1" u="none" kern="1200" dirty="0">
                          <a:solidFill>
                            <a:schemeClr val="dk1"/>
                          </a:solidFill>
                          <a:effectLst/>
                          <a:latin typeface="Garamond" panose="02020404030301010803" pitchFamily="18" charset="0"/>
                          <a:ea typeface="+mn-ea"/>
                          <a:cs typeface="Arial" panose="020B0604020202020204" pitchFamily="34" charset="0"/>
                        </a:rPr>
                        <a:t>parents’ </a:t>
                      </a:r>
                      <a:r>
                        <a:rPr lang="en-AU" sz="1800" b="1" i="1" kern="1200" dirty="0">
                          <a:solidFill>
                            <a:schemeClr val="dk1"/>
                          </a:solidFill>
                          <a:effectLst/>
                          <a:latin typeface="Garamond" panose="02020404030301010803" pitchFamily="18" charset="0"/>
                          <a:ea typeface="+mn-ea"/>
                          <a:cs typeface="Arial" panose="020B0604020202020204" pitchFamily="34" charset="0"/>
                        </a:rPr>
                        <a:t>and teachers’ language expectations</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b="1" i="1" kern="1200" dirty="0">
                          <a:solidFill>
                            <a:schemeClr val="dk1"/>
                          </a:solidFill>
                          <a:effectLst/>
                          <a:latin typeface="Garamond" panose="02020404030301010803" pitchFamily="18" charset="0"/>
                          <a:ea typeface="+mn-ea"/>
                          <a:cs typeface="Arial" panose="020B0604020202020204" pitchFamily="34" charset="0"/>
                        </a:rPr>
                        <a:t>relate to the ways in which immigrant students use language(s) at school, and do these align?</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4" name="CuadroTexto 3">
            <a:extLst>
              <a:ext uri="{FF2B5EF4-FFF2-40B4-BE49-F238E27FC236}">
                <a16:creationId xmlns:a16="http://schemas.microsoft.com/office/drawing/2014/main" id="{2B29115E-8B3B-7F7A-0599-145E9CD4BB3A}"/>
              </a:ext>
            </a:extLst>
          </p:cNvPr>
          <p:cNvSpPr txBox="1"/>
          <p:nvPr/>
        </p:nvSpPr>
        <p:spPr>
          <a:xfrm>
            <a:off x="838200" y="1365838"/>
            <a:ext cx="1817511" cy="44627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3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Parents</a:t>
            </a:r>
            <a:endParaRPr kumimoji="0" lang="es-ES" sz="23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
        <p:nvSpPr>
          <p:cNvPr id="7" name="CuadroTexto 6">
            <a:extLst>
              <a:ext uri="{FF2B5EF4-FFF2-40B4-BE49-F238E27FC236}">
                <a16:creationId xmlns:a16="http://schemas.microsoft.com/office/drawing/2014/main" id="{AA82E9A8-6941-D835-805D-C524AEB10D6B}"/>
              </a:ext>
            </a:extLst>
          </p:cNvPr>
          <p:cNvSpPr txBox="1"/>
          <p:nvPr/>
        </p:nvSpPr>
        <p:spPr>
          <a:xfrm>
            <a:off x="0" y="2020711"/>
            <a:ext cx="5046133" cy="4278094"/>
          </a:xfrm>
          <a:prstGeom prst="rect">
            <a:avLst/>
          </a:prstGeom>
          <a:noFill/>
        </p:spPr>
        <p:txBody>
          <a:bodyPr wrap="square" rtlCol="0">
            <a:spAutoFit/>
          </a:bodyPr>
          <a:lstStyle/>
          <a:p>
            <a:pPr marL="457200" marR="0" lvl="0" indent="0" algn="just" defTabSz="9144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Few times home literacy practices were closer to monolingual beliefs- language protection of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minoritized</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home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languages</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as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markers</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of</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cultural and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religious</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a:t>
            </a:r>
            <a:r>
              <a:rPr kumimoji="0" lang="es-E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identity</a:t>
            </a:r>
            <a:r>
              <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a:t>
            </a: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s-E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A common pro-multilingualism ideology: languages as tool for success. Higher allowance of language flexibility, some cases transitioning to local languages (Moroccan families)</a:t>
            </a: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High expectations for their children’s academic performance, but low involvement at the school </a:t>
            </a:r>
          </a:p>
        </p:txBody>
      </p:sp>
      <p:sp>
        <p:nvSpPr>
          <p:cNvPr id="13" name="CuadroTexto 12">
            <a:extLst>
              <a:ext uri="{FF2B5EF4-FFF2-40B4-BE49-F238E27FC236}">
                <a16:creationId xmlns:a16="http://schemas.microsoft.com/office/drawing/2014/main" id="{784E4BCF-C020-5AC0-78A1-D793522EE7A0}"/>
              </a:ext>
            </a:extLst>
          </p:cNvPr>
          <p:cNvSpPr txBox="1"/>
          <p:nvPr/>
        </p:nvSpPr>
        <p:spPr>
          <a:xfrm>
            <a:off x="5553564" y="2291527"/>
            <a:ext cx="6281035" cy="147732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“At home we speak Arabic. To speak with children, we use Arabic. It is their home language, they need to know it. We pray in Arabic, but they need to learn how to read and write it to read the Coran. </a:t>
            </a:r>
            <a:r>
              <a:rPr kumimoji="0" lang="en-US" sz="1500" b="0"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Omira</a:t>
            </a: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only knows how to speak in Arabic […] She attends lessons on the weekend. We also like her to know more languages, so she goes to after-school robotic lessons in Basque and English lessons at an academy” (</a:t>
            </a:r>
            <a:r>
              <a:rPr kumimoji="0" lang="en-US" sz="1500" b="0"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Omira’s</a:t>
            </a: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father, Morocco). </a:t>
            </a:r>
            <a:endParaRPr kumimoji="0" lang="en-AU"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Arial" panose="020B0604020202020204" pitchFamily="34" charset="0"/>
            </a:endParaRPr>
          </a:p>
        </p:txBody>
      </p:sp>
      <p:pic>
        <p:nvPicPr>
          <p:cNvPr id="3" name="Imagen 2">
            <a:extLst>
              <a:ext uri="{FF2B5EF4-FFF2-40B4-BE49-F238E27FC236}">
                <a16:creationId xmlns:a16="http://schemas.microsoft.com/office/drawing/2014/main" id="{72090E0B-0300-D04E-9CED-BD1584A91B28}"/>
              </a:ext>
            </a:extLst>
          </p:cNvPr>
          <p:cNvPicPr>
            <a:picLocks noChangeAspect="1"/>
          </p:cNvPicPr>
          <p:nvPr/>
        </p:nvPicPr>
        <p:blipFill>
          <a:blip r:embed="rId2"/>
          <a:stretch>
            <a:fillRect/>
          </a:stretch>
        </p:blipFill>
        <p:spPr>
          <a:xfrm flipH="1">
            <a:off x="0" y="0"/>
            <a:ext cx="356660" cy="6858000"/>
          </a:xfrm>
          <a:prstGeom prst="rect">
            <a:avLst/>
          </a:prstGeom>
        </p:spPr>
      </p:pic>
      <p:sp>
        <p:nvSpPr>
          <p:cNvPr id="8" name="CuadroTexto 7">
            <a:extLst>
              <a:ext uri="{FF2B5EF4-FFF2-40B4-BE49-F238E27FC236}">
                <a16:creationId xmlns:a16="http://schemas.microsoft.com/office/drawing/2014/main" id="{45DF7546-75EF-2DF8-B792-F4B680844E38}"/>
              </a:ext>
            </a:extLst>
          </p:cNvPr>
          <p:cNvSpPr txBox="1"/>
          <p:nvPr/>
        </p:nvSpPr>
        <p:spPr>
          <a:xfrm>
            <a:off x="5507917" y="4367256"/>
            <a:ext cx="6281035" cy="170816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“I knew that if we were going to stay here, Basque was essential for them, for school and future jobs. However, my kids are not feeling that love towards Basque but a rejection towards it. It is mandatory at school, which creates pressure towards speaking it. Some local kids told Benjamin “If you don’t speak in Basque we are not going to talk to you.” They really feel marginalized. I don’t get along with parents of local kids either, they tend to shift languages in parent meetings. By now I have learned to accept and live with it” (Benjamin’s mother, Ecuador). </a:t>
            </a:r>
            <a:endParaRPr kumimoji="0" lang="es-E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244767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RQ2</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20865" y="365126"/>
          <a:ext cx="7713734" cy="640080"/>
        </p:xfrm>
        <a:graphic>
          <a:graphicData uri="http://schemas.openxmlformats.org/drawingml/2006/table">
            <a:tbl>
              <a:tblPr firstRow="1" bandRow="1"/>
              <a:tblGrid>
                <a:gridCol w="7713734">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dk1"/>
                          </a:solidFill>
                          <a:effectLst/>
                          <a:latin typeface="Garamond" panose="02020404030301010803" pitchFamily="18" charset="0"/>
                          <a:ea typeface="+mn-ea"/>
                          <a:cs typeface="Arial" panose="020B0604020202020204" pitchFamily="34" charset="0"/>
                        </a:rPr>
                        <a:t>How do </a:t>
                      </a:r>
                      <a:r>
                        <a:rPr lang="en-AU" sz="1800" b="1" i="1" u="none" kern="1200" dirty="0">
                          <a:solidFill>
                            <a:schemeClr val="dk1"/>
                          </a:solidFill>
                          <a:effectLst/>
                          <a:latin typeface="Garamond" panose="02020404030301010803" pitchFamily="18" charset="0"/>
                          <a:ea typeface="+mn-ea"/>
                          <a:cs typeface="Arial" panose="020B0604020202020204" pitchFamily="34" charset="0"/>
                        </a:rPr>
                        <a:t>parents’ </a:t>
                      </a:r>
                      <a:r>
                        <a:rPr lang="en-AU" sz="1800" b="1" i="1" kern="1200" dirty="0">
                          <a:solidFill>
                            <a:schemeClr val="dk1"/>
                          </a:solidFill>
                          <a:effectLst/>
                          <a:latin typeface="Garamond" panose="02020404030301010803" pitchFamily="18" charset="0"/>
                          <a:ea typeface="+mn-ea"/>
                          <a:cs typeface="Arial" panose="020B0604020202020204" pitchFamily="34" charset="0"/>
                        </a:rPr>
                        <a:t>and teachers’ language expectations</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b="1" i="1" kern="1200" dirty="0">
                          <a:solidFill>
                            <a:schemeClr val="dk1"/>
                          </a:solidFill>
                          <a:effectLst/>
                          <a:latin typeface="Garamond" panose="02020404030301010803" pitchFamily="18" charset="0"/>
                          <a:ea typeface="+mn-ea"/>
                          <a:cs typeface="Arial" panose="020B0604020202020204" pitchFamily="34" charset="0"/>
                        </a:rPr>
                        <a:t>relate to the ways in which immigrant students use language(s) at school, and do these align?</a:t>
                      </a:r>
                      <a:r>
                        <a:rPr lang="en-AU" sz="1800" b="1" kern="1200" dirty="0">
                          <a:solidFill>
                            <a:schemeClr val="dk1"/>
                          </a:solidFill>
                          <a:effectLst/>
                          <a:latin typeface="Garamond" panose="02020404030301010803" pitchFamily="18" charset="0"/>
                          <a:ea typeface="+mn-ea"/>
                          <a:cs typeface="Arial" panose="020B0604020202020204" pitchFamily="34" charset="0"/>
                        </a:rPr>
                        <a:t> </a:t>
                      </a:r>
                      <a:r>
                        <a:rPr lang="en-AU" sz="1800" kern="1200" dirty="0">
                          <a:solidFill>
                            <a:schemeClr val="dk1"/>
                          </a:solidFill>
                          <a:effectLst/>
                          <a:latin typeface="Garamond" panose="02020404030301010803" pitchFamily="18" charset="0"/>
                          <a:ea typeface="+mn-ea"/>
                          <a:cs typeface="Arial" panose="020B0604020202020204" pitchFamily="34" charset="0"/>
                        </a:rPr>
                        <a:t> </a:t>
                      </a:r>
                      <a:endParaRPr lang="en-AU" sz="1700" dirty="0">
                        <a:solidFill>
                          <a:schemeClr val="tx1"/>
                        </a:solidFill>
                        <a:latin typeface="Garamond" panose="02020404030301010803"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4" name="CuadroTexto 3">
            <a:extLst>
              <a:ext uri="{FF2B5EF4-FFF2-40B4-BE49-F238E27FC236}">
                <a16:creationId xmlns:a16="http://schemas.microsoft.com/office/drawing/2014/main" id="{2B29115E-8B3B-7F7A-0599-145E9CD4BB3A}"/>
              </a:ext>
            </a:extLst>
          </p:cNvPr>
          <p:cNvSpPr txBox="1"/>
          <p:nvPr/>
        </p:nvSpPr>
        <p:spPr>
          <a:xfrm>
            <a:off x="838200" y="1340689"/>
            <a:ext cx="1817511" cy="44627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300" b="1"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Teachers</a:t>
            </a:r>
            <a:endParaRPr kumimoji="0" lang="es-ES" sz="23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
        <p:nvSpPr>
          <p:cNvPr id="7" name="CuadroTexto 6">
            <a:extLst>
              <a:ext uri="{FF2B5EF4-FFF2-40B4-BE49-F238E27FC236}">
                <a16:creationId xmlns:a16="http://schemas.microsoft.com/office/drawing/2014/main" id="{AA82E9A8-6941-D835-805D-C524AEB10D6B}"/>
              </a:ext>
            </a:extLst>
          </p:cNvPr>
          <p:cNvSpPr txBox="1"/>
          <p:nvPr/>
        </p:nvSpPr>
        <p:spPr>
          <a:xfrm>
            <a:off x="178330" y="1980769"/>
            <a:ext cx="4980692" cy="4832092"/>
          </a:xfrm>
          <a:prstGeom prst="rect">
            <a:avLst/>
          </a:prstGeom>
          <a:noFill/>
        </p:spPr>
        <p:txBody>
          <a:bodyPr wrap="square" rtlCol="0">
            <a:spAutoFit/>
          </a:bodyPr>
          <a:lstStyle/>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Pro-monolingual protective beliefs of Basque and strong attachment to educational policies- symbol of  being </a:t>
            </a:r>
            <a:r>
              <a:rPr kumimoji="0" lang="en-AU" sz="1800" b="0" i="1"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euskaldun</a:t>
            </a:r>
            <a:endParaRPr kumimoji="0" lang="en-AU" sz="1800" b="0" i="1"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AU" sz="1800" b="0" i="1"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Advocating pro-multilingual beliefs, claiming not to be discriminatory- multilingualism is natural and enriching. </a:t>
            </a: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Valuing communication over linguistic purity during content lessons-</a:t>
            </a: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U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this could reveal tensions between policy adherence and practical classroom needs. </a:t>
            </a: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Arial" panose="020B0604020202020204" pitchFamily="34" charset="0"/>
              </a:rPr>
              <a:t>No mention of pedagogical </a:t>
            </a:r>
            <a:r>
              <a:rPr kumimoji="0" lang="en-US" sz="1800" b="0" i="0" u="none" strike="noStrike" kern="1200" cap="none" spc="0" normalizeH="0" baseline="0" noProof="0" dirty="0" err="1">
                <a:ln>
                  <a:noFill/>
                </a:ln>
                <a:solidFill>
                  <a:srgbClr val="000000"/>
                </a:solidFill>
                <a:effectLst/>
                <a:uLnTx/>
                <a:uFillTx/>
                <a:latin typeface="Garamond" panose="02020404030301010803" pitchFamily="18" charset="0"/>
                <a:ea typeface="+mn-ea"/>
                <a:cs typeface="Arial" panose="020B0604020202020204" pitchFamily="34" charset="0"/>
              </a:rPr>
              <a:t>translanguaging</a:t>
            </a:r>
            <a:r>
              <a:rPr kumimoji="0" lang="en-U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Arial" panose="020B0604020202020204" pitchFamily="34" charset="0"/>
              </a:rPr>
              <a:t> in the classroom but request for more teacher training. </a:t>
            </a:r>
            <a:endParaRPr kumimoji="0" lang="en-AU"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AU"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p:txBody>
      </p:sp>
      <p:sp>
        <p:nvSpPr>
          <p:cNvPr id="12" name="CuadroTexto 11">
            <a:extLst>
              <a:ext uri="{FF2B5EF4-FFF2-40B4-BE49-F238E27FC236}">
                <a16:creationId xmlns:a16="http://schemas.microsoft.com/office/drawing/2014/main" id="{941F1117-BC59-030B-DCE8-13D874133B50}"/>
              </a:ext>
            </a:extLst>
          </p:cNvPr>
          <p:cNvSpPr txBox="1"/>
          <p:nvPr/>
        </p:nvSpPr>
        <p:spPr>
          <a:xfrm>
            <a:off x="5451122" y="1980769"/>
            <a:ext cx="6225824" cy="175432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Calibri" panose="020F0502020204030204"/>
                <a:ea typeface="+mn-ea"/>
                <a:cs typeface="+mn-cs"/>
              </a:rPr>
              <a:t>“</a:t>
            </a: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I always speak in Basque, with local and immigrant students alike, even if it is difficult with the latter. I think parents should sometimes be held accountable for these difficulties. But they decided to enroll their children in the D model for a reason. Plus, the school is a Basque-only zone. They need </a:t>
            </a:r>
            <a:r>
              <a:rPr kumimoji="0" lang="en-US" sz="1500" b="0" i="0" u="none" strike="noStrike" kern="1200" cap="none" spc="0" normalizeH="0" baseline="0" noProof="0" dirty="0" err="1">
                <a:ln>
                  <a:noFill/>
                </a:ln>
                <a:solidFill>
                  <a:srgbClr val="44546A"/>
                </a:solidFill>
                <a:effectLst/>
                <a:uLnTx/>
                <a:uFillTx/>
                <a:latin typeface="Garamond" panose="02020404030301010803" pitchFamily="18" charset="0"/>
                <a:ea typeface="+mn-ea"/>
                <a:cs typeface="+mn-cs"/>
              </a:rPr>
              <a:t>Batua</a:t>
            </a: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 to do well in their subjects. We see what happens in the hallways, playground, they speak nothing but Spanish. I have a performance show everyday where I am Iker 1 in Basque lessons, and Iker 2 in Spanish lessons” (Iker, Generalist). </a:t>
            </a:r>
            <a:endParaRPr kumimoji="0" lang="en-AU"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Arial" panose="020B0604020202020204" pitchFamily="34" charset="0"/>
            </a:endParaRPr>
          </a:p>
        </p:txBody>
      </p:sp>
      <p:pic>
        <p:nvPicPr>
          <p:cNvPr id="6" name="Imagen 5">
            <a:extLst>
              <a:ext uri="{FF2B5EF4-FFF2-40B4-BE49-F238E27FC236}">
                <a16:creationId xmlns:a16="http://schemas.microsoft.com/office/drawing/2014/main" id="{5C8A56D8-9F48-0AD9-A910-A5128D39DF91}"/>
              </a:ext>
            </a:extLst>
          </p:cNvPr>
          <p:cNvPicPr>
            <a:picLocks noChangeAspect="1"/>
          </p:cNvPicPr>
          <p:nvPr/>
        </p:nvPicPr>
        <p:blipFill>
          <a:blip r:embed="rId2"/>
          <a:stretch>
            <a:fillRect/>
          </a:stretch>
        </p:blipFill>
        <p:spPr>
          <a:xfrm flipH="1">
            <a:off x="0" y="0"/>
            <a:ext cx="356660" cy="6858000"/>
          </a:xfrm>
          <a:prstGeom prst="rect">
            <a:avLst/>
          </a:prstGeom>
        </p:spPr>
      </p:pic>
      <p:sp>
        <p:nvSpPr>
          <p:cNvPr id="11" name="CuadroTexto 10">
            <a:extLst>
              <a:ext uri="{FF2B5EF4-FFF2-40B4-BE49-F238E27FC236}">
                <a16:creationId xmlns:a16="http://schemas.microsoft.com/office/drawing/2014/main" id="{53529347-FF1C-B171-E626-0ADE3170B143}"/>
              </a:ext>
            </a:extLst>
          </p:cNvPr>
          <p:cNvSpPr txBox="1"/>
          <p:nvPr/>
        </p:nvSpPr>
        <p:spPr>
          <a:xfrm>
            <a:off x="5429956" y="4396815"/>
            <a:ext cx="6268156" cy="170816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“I am quite flexible; in language lessons we talk about aspects of the language itself, so we use Basque and I focus on its correct use…but I can’t tell them ‘Don’t speak a word in Spanish’ during other subjects. They wouldn’t speak at all and I value communication and the interaction between them. They speak a lot of Spanish outside of the class at home and with friends, which is detrimental to the maintenance of Basque, but you have to balance. Do you want a good environment in class over the language they are using?” (Marta, Generalist). </a:t>
            </a:r>
            <a:endParaRPr kumimoji="0" lang="es-ES" sz="15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49777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RQ3</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88747" y="267860"/>
          <a:ext cx="7425266" cy="914400"/>
        </p:xfrm>
        <a:graphic>
          <a:graphicData uri="http://schemas.openxmlformats.org/drawingml/2006/table">
            <a:tbl>
              <a:tblPr firstRow="1" bandRow="1"/>
              <a:tblGrid>
                <a:gridCol w="7425266">
                  <a:extLst>
                    <a:ext uri="{9D8B030D-6E8A-4147-A177-3AD203B41FA5}">
                      <a16:colId xmlns:a16="http://schemas.microsoft.com/office/drawing/2014/main" val="1664171174"/>
                    </a:ext>
                  </a:extLst>
                </a:gridCol>
              </a:tblGrid>
              <a:tr h="89923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tx1"/>
                          </a:solidFill>
                          <a:effectLst/>
                          <a:latin typeface="Garamond" panose="02020404030301010803" pitchFamily="18" charset="0"/>
                          <a:ea typeface="+mn-ea"/>
                          <a:cs typeface="Arial" panose="020B0604020202020204" pitchFamily="34" charset="0"/>
                        </a:rPr>
                        <a:t>What are immigrant students’ language practices in informal interactions during playground time and in formal classroom instruction at school, and how are these enabled and/or constrained?</a:t>
                      </a:r>
                      <a:endParaRPr lang="en-AU" sz="1800" b="1" dirty="0">
                        <a:solidFill>
                          <a:schemeClr val="tx1"/>
                        </a:solidFill>
                        <a:latin typeface="Garamond" panose="02020404030301010803" pitchFamily="18"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3" name="CuadroTexto 2">
            <a:extLst>
              <a:ext uri="{FF2B5EF4-FFF2-40B4-BE49-F238E27FC236}">
                <a16:creationId xmlns:a16="http://schemas.microsoft.com/office/drawing/2014/main" id="{142DDAC7-544C-3592-15BC-B9621A561070}"/>
              </a:ext>
            </a:extLst>
          </p:cNvPr>
          <p:cNvSpPr txBox="1"/>
          <p:nvPr/>
        </p:nvSpPr>
        <p:spPr>
          <a:xfrm>
            <a:off x="148468" y="1523086"/>
            <a:ext cx="11465545" cy="2754600"/>
          </a:xfrm>
          <a:prstGeom prst="rect">
            <a:avLst/>
          </a:prstGeom>
          <a:noFill/>
        </p:spPr>
        <p:txBody>
          <a:bodyPr wrap="square" rtlCol="0">
            <a:spAutoFit/>
          </a:bodyPr>
          <a:lstStyle/>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Students engaged in language separation when giving answers to specific activities, specially in language lessons. </a:t>
            </a: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Students moved between intra/inter-sentential language shift and fluid shifts to support their own argument when reasoning and thinking.</a:t>
            </a: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Students used Basque for meaningful purposes and communication goals</a:t>
            </a:r>
            <a:endPar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Teachers using recast strategies to stick to Basque-only use. Policing of Basque in Basque lessons more than content lessons.</a:t>
            </a: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Language fluidity in English lessons- only legitimizing certain forms of multilingualism- Basque as scaffolding tool.</a:t>
            </a: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There were some instances of Basque policing on behalf of their local classmates during collaborative activities</a:t>
            </a:r>
            <a:endPar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Spanish was very present in student-student interactions in group work, board-game activity and playground.</a:t>
            </a:r>
          </a:p>
          <a:p>
            <a:pPr marL="7429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No instance of home languages other than Spanish was observed.</a:t>
            </a:r>
            <a:endParaRPr kumimoji="0" lang="en-AU" sz="17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a:p>
            <a:pPr marL="8001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AU"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p:txBody>
      </p:sp>
      <p:pic>
        <p:nvPicPr>
          <p:cNvPr id="6" name="Imagen 5">
            <a:extLst>
              <a:ext uri="{FF2B5EF4-FFF2-40B4-BE49-F238E27FC236}">
                <a16:creationId xmlns:a16="http://schemas.microsoft.com/office/drawing/2014/main" id="{98472008-1E20-C604-4632-3086250254CD}"/>
              </a:ext>
            </a:extLst>
          </p:cNvPr>
          <p:cNvPicPr>
            <a:picLocks noChangeAspect="1"/>
          </p:cNvPicPr>
          <p:nvPr/>
        </p:nvPicPr>
        <p:blipFill rotWithShape="1">
          <a:blip r:embed="rId2"/>
          <a:srcRect l="6684" t="12733" r="3505" b="8699"/>
          <a:stretch/>
        </p:blipFill>
        <p:spPr>
          <a:xfrm>
            <a:off x="2383366" y="4277686"/>
            <a:ext cx="8569424" cy="2309462"/>
          </a:xfrm>
          <a:prstGeom prst="rect">
            <a:avLst/>
          </a:prstGeom>
        </p:spPr>
      </p:pic>
      <p:pic>
        <p:nvPicPr>
          <p:cNvPr id="4" name="Imagen 3">
            <a:extLst>
              <a:ext uri="{FF2B5EF4-FFF2-40B4-BE49-F238E27FC236}">
                <a16:creationId xmlns:a16="http://schemas.microsoft.com/office/drawing/2014/main" id="{216AE2E7-7ECA-2A84-BE02-D92AE8AD772F}"/>
              </a:ext>
            </a:extLst>
          </p:cNvPr>
          <p:cNvPicPr>
            <a:picLocks noChangeAspect="1"/>
          </p:cNvPicPr>
          <p:nvPr/>
        </p:nvPicPr>
        <p:blipFill>
          <a:blip r:embed="rId3"/>
          <a:stretch>
            <a:fillRect/>
          </a:stretch>
        </p:blipFill>
        <p:spPr>
          <a:xfrm flipH="1">
            <a:off x="0" y="0"/>
            <a:ext cx="356660" cy="6858000"/>
          </a:xfrm>
          <a:prstGeom prst="rect">
            <a:avLst/>
          </a:prstGeom>
        </p:spPr>
      </p:pic>
    </p:spTree>
    <p:extLst>
      <p:ext uri="{BB962C8B-B14F-4D97-AF65-F5344CB8AC3E}">
        <p14:creationId xmlns:p14="http://schemas.microsoft.com/office/powerpoint/2010/main" val="35321979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RQ3</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13382" y="120033"/>
          <a:ext cx="7608291" cy="914400"/>
        </p:xfrm>
        <a:graphic>
          <a:graphicData uri="http://schemas.openxmlformats.org/drawingml/2006/table">
            <a:tbl>
              <a:tblPr firstRow="1" bandRow="1"/>
              <a:tblGrid>
                <a:gridCol w="7608291">
                  <a:extLst>
                    <a:ext uri="{9D8B030D-6E8A-4147-A177-3AD203B41FA5}">
                      <a16:colId xmlns:a16="http://schemas.microsoft.com/office/drawing/2014/main" val="1664171174"/>
                    </a:ext>
                  </a:extLst>
                </a:gridCol>
              </a:tblGrid>
              <a:tr h="71860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tx1"/>
                          </a:solidFill>
                          <a:effectLst/>
                          <a:latin typeface="Garamond" panose="02020404030301010803" pitchFamily="18" charset="0"/>
                          <a:ea typeface="+mn-ea"/>
                          <a:cs typeface="Arial" panose="020B0604020202020204" pitchFamily="34" charset="0"/>
                        </a:rPr>
                        <a:t>What are immigrant students’ language practices in informal interactions during playground time and in formal classroom instruction at school, and how are these enabled and/or constrained?</a:t>
                      </a:r>
                      <a:endParaRPr lang="en-AU" sz="1800" b="1" dirty="0">
                        <a:solidFill>
                          <a:schemeClr val="tx1"/>
                        </a:solidFill>
                        <a:latin typeface="Garamond" panose="02020404030301010803" pitchFamily="18"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graphicFrame>
        <p:nvGraphicFramePr>
          <p:cNvPr id="4" name="Table 9">
            <a:extLst>
              <a:ext uri="{FF2B5EF4-FFF2-40B4-BE49-F238E27FC236}">
                <a16:creationId xmlns:a16="http://schemas.microsoft.com/office/drawing/2014/main" id="{B70CA7E3-5EA0-215F-1DE1-836A05EEDCBE}"/>
              </a:ext>
            </a:extLst>
          </p:cNvPr>
          <p:cNvGraphicFramePr>
            <a:graphicFrameLocks noGrp="1"/>
          </p:cNvGraphicFramePr>
          <p:nvPr/>
        </p:nvGraphicFramePr>
        <p:xfrm>
          <a:off x="1081338" y="1363003"/>
          <a:ext cx="10485822" cy="2699239"/>
        </p:xfrm>
        <a:graphic>
          <a:graphicData uri="http://schemas.openxmlformats.org/drawingml/2006/table">
            <a:tbl>
              <a:tblPr firstRow="1" bandRow="1">
                <a:tableStyleId>{5C22544A-7EE6-4342-B048-85BDC9FD1C3A}</a:tableStyleId>
              </a:tblPr>
              <a:tblGrid>
                <a:gridCol w="10485822">
                  <a:extLst>
                    <a:ext uri="{9D8B030D-6E8A-4147-A177-3AD203B41FA5}">
                      <a16:colId xmlns:a16="http://schemas.microsoft.com/office/drawing/2014/main" val="727486973"/>
                    </a:ext>
                  </a:extLst>
                </a:gridCol>
              </a:tblGrid>
              <a:tr h="2699239">
                <a:tc>
                  <a:txBody>
                    <a:bodyPr/>
                    <a:lstStyle/>
                    <a:p>
                      <a:r>
                        <a:rPr lang="en-US" sz="1800" b="0" i="0" u="none" strike="noStrike" baseline="0" dirty="0">
                          <a:solidFill>
                            <a:srgbClr val="000000"/>
                          </a:solidFill>
                          <a:latin typeface="Garamond" panose="02020404030301010803" pitchFamily="18" charset="0"/>
                        </a:rPr>
                        <a:t>1. Teacher: “</a:t>
                      </a:r>
                      <a:r>
                        <a:rPr lang="en-US" sz="1800" b="1" i="0" u="none" strike="noStrike" baseline="0" dirty="0">
                          <a:solidFill>
                            <a:srgbClr val="00AF50"/>
                          </a:solidFill>
                          <a:latin typeface="Garamond" panose="02020404030301010803" pitchFamily="18" charset="0"/>
                        </a:rPr>
                        <a:t>Eta </a:t>
                      </a:r>
                      <a:r>
                        <a:rPr lang="en-US" sz="1800" b="1" i="0" u="none" strike="noStrike" baseline="0" dirty="0" err="1">
                          <a:solidFill>
                            <a:srgbClr val="00AF50"/>
                          </a:solidFill>
                          <a:latin typeface="Garamond" panose="02020404030301010803" pitchFamily="18" charset="0"/>
                        </a:rPr>
                        <a:t>nola</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amaitzen</a:t>
                      </a:r>
                      <a:r>
                        <a:rPr lang="en-US" sz="1800" b="1" i="0" u="none" strike="noStrike" baseline="0" dirty="0">
                          <a:solidFill>
                            <a:srgbClr val="00AF50"/>
                          </a:solidFill>
                          <a:latin typeface="Garamond" panose="02020404030301010803" pitchFamily="18" charset="0"/>
                        </a:rPr>
                        <a:t> da </a:t>
                      </a:r>
                      <a:r>
                        <a:rPr lang="en-US" sz="1800" b="1" i="0" u="none" strike="noStrike" baseline="0" dirty="0" err="1">
                          <a:solidFill>
                            <a:srgbClr val="00AF50"/>
                          </a:solidFill>
                          <a:latin typeface="Garamond" panose="02020404030301010803" pitchFamily="18" charset="0"/>
                        </a:rPr>
                        <a:t>istorioa</a:t>
                      </a:r>
                      <a:r>
                        <a:rPr lang="en-US" sz="1800" b="1" i="0" u="none" strike="noStrike" baseline="0" dirty="0">
                          <a:solidFill>
                            <a:srgbClr val="00AF50"/>
                          </a:solidFill>
                          <a:latin typeface="Garamond" panose="02020404030301010803" pitchFamily="18" charset="0"/>
                        </a:rPr>
                        <a:t>, Benjamin?</a:t>
                      </a:r>
                      <a:r>
                        <a:rPr lang="en-US" sz="1800" b="1" i="0" u="none" strike="noStrike" baseline="0" dirty="0">
                          <a:solidFill>
                            <a:srgbClr val="000000"/>
                          </a:solidFill>
                          <a:latin typeface="Garamond" panose="02020404030301010803" pitchFamily="18" charset="0"/>
                        </a:rPr>
                        <a:t>” </a:t>
                      </a:r>
                      <a:r>
                        <a:rPr lang="en-US" sz="1600" b="0" i="0" u="none" strike="noStrike" baseline="0" dirty="0">
                          <a:solidFill>
                            <a:srgbClr val="000000"/>
                          </a:solidFill>
                          <a:latin typeface="Garamond" panose="02020404030301010803" pitchFamily="18" charset="0"/>
                        </a:rPr>
                        <a:t>[And how does the story end, Benjamin?] </a:t>
                      </a:r>
                    </a:p>
                    <a:p>
                      <a:r>
                        <a:rPr lang="en-US" sz="1800" b="0" i="0" u="none" strike="noStrike" baseline="0" dirty="0">
                          <a:solidFill>
                            <a:srgbClr val="000000"/>
                          </a:solidFill>
                          <a:latin typeface="Garamond" panose="02020404030301010803" pitchFamily="18" charset="0"/>
                        </a:rPr>
                        <a:t>2. </a:t>
                      </a:r>
                      <a:r>
                        <a:rPr lang="en-US" sz="1800" b="1" i="0" u="none" strike="noStrike" baseline="0" dirty="0">
                          <a:solidFill>
                            <a:srgbClr val="000000"/>
                          </a:solidFill>
                          <a:latin typeface="Garamond" panose="02020404030301010803" pitchFamily="18" charset="0"/>
                        </a:rPr>
                        <a:t>Benjamin</a:t>
                      </a:r>
                      <a:r>
                        <a:rPr lang="en-US" sz="1800" b="0" i="0" u="none" strike="noStrike" baseline="0" dirty="0">
                          <a:solidFill>
                            <a:srgbClr val="000000"/>
                          </a:solidFill>
                          <a:latin typeface="Garamond" panose="02020404030301010803" pitchFamily="18" charset="0"/>
                        </a:rPr>
                        <a:t>: “</a:t>
                      </a:r>
                      <a:r>
                        <a:rPr lang="en-US" sz="1800" b="1" i="0" u="none" strike="noStrike" baseline="0" dirty="0">
                          <a:solidFill>
                            <a:srgbClr val="2E5395"/>
                          </a:solidFill>
                          <a:latin typeface="Garamond" panose="02020404030301010803" pitchFamily="18" charset="0"/>
                        </a:rPr>
                        <a:t>Pues </a:t>
                      </a:r>
                      <a:r>
                        <a:rPr lang="en-US" sz="1800" b="1" i="0" u="none" strike="noStrike" baseline="0" dirty="0" err="1">
                          <a:solidFill>
                            <a:srgbClr val="00AF50"/>
                          </a:solidFill>
                          <a:latin typeface="Garamond" panose="02020404030301010803" pitchFamily="18" charset="0"/>
                        </a:rPr>
                        <a:t>susto</a:t>
                      </a:r>
                      <a:r>
                        <a:rPr lang="en-US" sz="1800" b="1" i="0" u="none" strike="noStrike" baseline="0" dirty="0">
                          <a:solidFill>
                            <a:srgbClr val="00AF50"/>
                          </a:solidFill>
                          <a:latin typeface="Garamond" panose="02020404030301010803" pitchFamily="18" charset="0"/>
                        </a:rPr>
                        <a:t> bat… </a:t>
                      </a:r>
                      <a:r>
                        <a:rPr lang="en-US" sz="1800" b="1" i="0" u="none" strike="noStrike" baseline="0" dirty="0" err="1">
                          <a:solidFill>
                            <a:srgbClr val="4471C4"/>
                          </a:solidFill>
                          <a:latin typeface="Garamond" panose="02020404030301010803" pitchFamily="18" charset="0"/>
                        </a:rPr>
                        <a:t>pues</a:t>
                      </a:r>
                      <a:r>
                        <a:rPr lang="en-US" sz="1800" b="1" i="0" u="none" strike="noStrike" baseline="0" dirty="0">
                          <a:solidFill>
                            <a:srgbClr val="4471C4"/>
                          </a:solidFill>
                          <a:latin typeface="Garamond" panose="02020404030301010803" pitchFamily="18" charset="0"/>
                        </a:rPr>
                        <a:t> es que </a:t>
                      </a:r>
                      <a:r>
                        <a:rPr lang="en-US" sz="1800" b="1" i="0" u="none" strike="noStrike" baseline="0" dirty="0" err="1">
                          <a:solidFill>
                            <a:srgbClr val="00AF50"/>
                          </a:solidFill>
                          <a:latin typeface="Garamond" panose="02020404030301010803" pitchFamily="18" charset="0"/>
                        </a:rPr>
                        <a:t>ez</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dakit</a:t>
                      </a:r>
                      <a:r>
                        <a:rPr lang="en-US" sz="1800" b="1" i="0" u="none" strike="noStrike" baseline="0" dirty="0">
                          <a:solidFill>
                            <a:srgbClr val="000000"/>
                          </a:solidFill>
                          <a:latin typeface="Garamond" panose="02020404030301010803" pitchFamily="18" charset="0"/>
                        </a:rPr>
                        <a:t>…” </a:t>
                      </a:r>
                      <a:r>
                        <a:rPr lang="en-US" sz="1600" b="0" i="0" u="none" strike="noStrike" baseline="0" dirty="0">
                          <a:solidFill>
                            <a:srgbClr val="000000"/>
                          </a:solidFill>
                          <a:latin typeface="Garamond" panose="02020404030301010803" pitchFamily="18" charset="0"/>
                        </a:rPr>
                        <a:t>[There is a fright…well I don’t know…] </a:t>
                      </a:r>
                    </a:p>
                    <a:p>
                      <a:r>
                        <a:rPr lang="en-US" sz="1800" b="0" i="0" u="none" strike="noStrike" baseline="0" dirty="0">
                          <a:solidFill>
                            <a:srgbClr val="000000"/>
                          </a:solidFill>
                          <a:latin typeface="Garamond" panose="02020404030301010803" pitchFamily="18" charset="0"/>
                        </a:rPr>
                        <a:t>3. Teacher: “</a:t>
                      </a:r>
                      <a:r>
                        <a:rPr lang="en-US" sz="1800" b="1" i="0" u="none" strike="noStrike" baseline="0" dirty="0" err="1">
                          <a:solidFill>
                            <a:srgbClr val="00AF50"/>
                          </a:solidFill>
                          <a:latin typeface="Garamond" panose="02020404030301010803" pitchFamily="18" charset="0"/>
                        </a:rPr>
                        <a:t>Agian</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berriz</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irakurri</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beharko</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duzu</a:t>
                      </a:r>
                      <a:r>
                        <a:rPr lang="en-US" sz="1800" b="1" i="0" u="none" strike="noStrike" baseline="0" dirty="0">
                          <a:solidFill>
                            <a:srgbClr val="00AF50"/>
                          </a:solidFill>
                          <a:latin typeface="Garamond" panose="02020404030301010803" pitchFamily="18" charset="0"/>
                        </a:rPr>
                        <a:t> </a:t>
                      </a:r>
                      <a:r>
                        <a:rPr lang="en-US" sz="1800" b="1" i="0" u="none" strike="noStrike" baseline="0" dirty="0" err="1">
                          <a:solidFill>
                            <a:srgbClr val="00AF50"/>
                          </a:solidFill>
                          <a:latin typeface="Garamond" panose="02020404030301010803" pitchFamily="18" charset="0"/>
                        </a:rPr>
                        <a:t>ez</a:t>
                      </a:r>
                      <a:r>
                        <a:rPr lang="en-US" sz="1800" b="0" i="0" u="none" strike="noStrike" baseline="0" dirty="0">
                          <a:solidFill>
                            <a:srgbClr val="000000"/>
                          </a:solidFill>
                          <a:latin typeface="Garamond" panose="02020404030301010803" pitchFamily="18" charset="0"/>
                        </a:rPr>
                        <a:t>?” </a:t>
                      </a:r>
                      <a:r>
                        <a:rPr lang="en-US" sz="1600" b="0" i="0" u="none" strike="noStrike" baseline="0" dirty="0">
                          <a:solidFill>
                            <a:srgbClr val="000000"/>
                          </a:solidFill>
                          <a:latin typeface="Garamond" panose="02020404030301010803" pitchFamily="18" charset="0"/>
                        </a:rPr>
                        <a:t>[Maybe you will have to read it again, right?] </a:t>
                      </a:r>
                    </a:p>
                    <a:p>
                      <a:r>
                        <a:rPr lang="es-ES" sz="1800" b="0" i="0" u="none" strike="noStrike" baseline="0" dirty="0">
                          <a:solidFill>
                            <a:srgbClr val="000000"/>
                          </a:solidFill>
                          <a:latin typeface="Garamond" panose="02020404030301010803" pitchFamily="18" charset="0"/>
                        </a:rPr>
                        <a:t>4.Teacher: “</a:t>
                      </a:r>
                      <a:r>
                        <a:rPr lang="es-ES" sz="1800" b="1" i="0" u="none" strike="noStrike" baseline="0" dirty="0" err="1">
                          <a:solidFill>
                            <a:srgbClr val="00AF50"/>
                          </a:solidFill>
                          <a:latin typeface="Garamond" panose="02020404030301010803" pitchFamily="18" charset="0"/>
                        </a:rPr>
                        <a:t>Orain</a:t>
                      </a:r>
                      <a:r>
                        <a:rPr lang="es-ES" sz="1800" b="1" i="0" u="none" strike="noStrike" baseline="0" dirty="0">
                          <a:solidFill>
                            <a:srgbClr val="00AF50"/>
                          </a:solidFill>
                          <a:latin typeface="Garamond" panose="02020404030301010803" pitchFamily="18" charset="0"/>
                        </a:rPr>
                        <a:t> </a:t>
                      </a:r>
                      <a:r>
                        <a:rPr lang="es-ES" sz="1800" b="1" i="0" u="none" strike="noStrike" baseline="0" dirty="0" err="1">
                          <a:solidFill>
                            <a:srgbClr val="00AF50"/>
                          </a:solidFill>
                          <a:latin typeface="Garamond" panose="02020404030301010803" pitchFamily="18" charset="0"/>
                        </a:rPr>
                        <a:t>gazteleraz</a:t>
                      </a:r>
                      <a:r>
                        <a:rPr lang="es-ES" sz="1800" b="1" i="0" u="none" strike="noStrike" baseline="0" dirty="0">
                          <a:solidFill>
                            <a:srgbClr val="00B050"/>
                          </a:solidFill>
                          <a:latin typeface="Garamond" panose="02020404030301010803" pitchFamily="18" charset="0"/>
                        </a:rPr>
                        <a:t>.</a:t>
                      </a:r>
                      <a:r>
                        <a:rPr lang="es-ES" sz="1800" b="1" i="0" u="none" strike="noStrike" baseline="0" dirty="0">
                          <a:solidFill>
                            <a:srgbClr val="EC7C30"/>
                          </a:solidFill>
                          <a:latin typeface="Garamond" panose="02020404030301010803" pitchFamily="18" charset="0"/>
                        </a:rPr>
                        <a:t> </a:t>
                      </a:r>
                      <a:r>
                        <a:rPr lang="es-ES" sz="1800" b="1" i="0" u="none" strike="noStrike" baseline="0" dirty="0">
                          <a:solidFill>
                            <a:srgbClr val="4471C4"/>
                          </a:solidFill>
                          <a:latin typeface="Garamond" panose="02020404030301010803" pitchFamily="18" charset="0"/>
                        </a:rPr>
                        <a:t>¿Qué le gustaba hacer a Mariela</a:t>
                      </a:r>
                      <a:r>
                        <a:rPr lang="es-ES" sz="1800" b="1" i="0" u="none" strike="noStrike" baseline="0" dirty="0">
                          <a:solidFill>
                            <a:schemeClr val="accent1"/>
                          </a:solidFill>
                          <a:latin typeface="Garamond" panose="02020404030301010803" pitchFamily="18" charset="0"/>
                        </a:rPr>
                        <a:t>?”</a:t>
                      </a:r>
                      <a:r>
                        <a:rPr lang="es-ES" sz="1800" b="1" i="0" u="none" strike="noStrike" baseline="0" dirty="0">
                          <a:solidFill>
                            <a:srgbClr val="000000"/>
                          </a:solidFill>
                          <a:latin typeface="Garamond" panose="02020404030301010803" pitchFamily="18" charset="0"/>
                        </a:rPr>
                        <a:t> </a:t>
                      </a:r>
                      <a:r>
                        <a:rPr lang="es-ES" sz="1600" b="0" i="0" u="none" strike="noStrike" baseline="0" dirty="0">
                          <a:solidFill>
                            <a:srgbClr val="000000"/>
                          </a:solidFill>
                          <a:latin typeface="Garamond" panose="02020404030301010803" pitchFamily="18" charset="0"/>
                        </a:rPr>
                        <a:t>[</a:t>
                      </a:r>
                      <a:r>
                        <a:rPr lang="es-ES" sz="1600" b="0" i="0" u="none" strike="noStrike" baseline="0" dirty="0" err="1">
                          <a:solidFill>
                            <a:srgbClr val="000000"/>
                          </a:solidFill>
                          <a:latin typeface="Garamond" panose="02020404030301010803" pitchFamily="18" charset="0"/>
                        </a:rPr>
                        <a:t>Now</a:t>
                      </a:r>
                      <a:r>
                        <a:rPr lang="es-ES" sz="1600" b="0" i="0" u="none" strike="noStrike" baseline="0" dirty="0">
                          <a:solidFill>
                            <a:srgbClr val="000000"/>
                          </a:solidFill>
                          <a:latin typeface="Garamond" panose="02020404030301010803" pitchFamily="18" charset="0"/>
                        </a:rPr>
                        <a:t>, in </a:t>
                      </a:r>
                      <a:r>
                        <a:rPr lang="es-ES" sz="1600" b="0" i="0" u="none" strike="noStrike" baseline="0" dirty="0" err="1">
                          <a:solidFill>
                            <a:srgbClr val="000000"/>
                          </a:solidFill>
                          <a:latin typeface="Garamond" panose="02020404030301010803" pitchFamily="18" charset="0"/>
                        </a:rPr>
                        <a:t>Spanish</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What</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did</a:t>
                      </a:r>
                      <a:r>
                        <a:rPr lang="es-ES" sz="1600" b="0" i="0" u="none" strike="noStrike" baseline="0" dirty="0">
                          <a:solidFill>
                            <a:srgbClr val="000000"/>
                          </a:solidFill>
                          <a:latin typeface="Garamond" panose="02020404030301010803" pitchFamily="18" charset="0"/>
                        </a:rPr>
                        <a:t> Mariela </a:t>
                      </a:r>
                      <a:r>
                        <a:rPr lang="es-ES" sz="1600" b="0" i="0" u="none" strike="noStrike" baseline="0" dirty="0" err="1">
                          <a:solidFill>
                            <a:srgbClr val="000000"/>
                          </a:solidFill>
                          <a:latin typeface="Garamond" panose="02020404030301010803" pitchFamily="18" charset="0"/>
                        </a:rPr>
                        <a:t>like</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doing</a:t>
                      </a:r>
                      <a:r>
                        <a:rPr lang="es-ES" sz="1600" b="0" i="0" u="none" strike="noStrike" baseline="0" dirty="0">
                          <a:solidFill>
                            <a:srgbClr val="000000"/>
                          </a:solidFill>
                          <a:latin typeface="Garamond" panose="02020404030301010803" pitchFamily="18" charset="0"/>
                        </a:rPr>
                        <a:t>?] </a:t>
                      </a:r>
                    </a:p>
                    <a:p>
                      <a:r>
                        <a:rPr lang="en-US" sz="1800" b="0" i="0" u="none" strike="noStrike" baseline="0" dirty="0">
                          <a:solidFill>
                            <a:srgbClr val="000000"/>
                          </a:solidFill>
                          <a:latin typeface="Garamond" panose="02020404030301010803" pitchFamily="18" charset="0"/>
                        </a:rPr>
                        <a:t>5. </a:t>
                      </a:r>
                      <a:r>
                        <a:rPr lang="en-US" sz="1800" b="1" i="0" u="none" strike="noStrike" baseline="0" dirty="0">
                          <a:solidFill>
                            <a:srgbClr val="000000"/>
                          </a:solidFill>
                          <a:latin typeface="Garamond" panose="02020404030301010803" pitchFamily="18" charset="0"/>
                        </a:rPr>
                        <a:t>Benjamin</a:t>
                      </a:r>
                      <a:r>
                        <a:rPr lang="en-US" sz="1800" b="0" i="0" u="none" strike="noStrike" baseline="0" dirty="0">
                          <a:solidFill>
                            <a:srgbClr val="000000"/>
                          </a:solidFill>
                          <a:latin typeface="Garamond" panose="02020404030301010803" pitchFamily="18" charset="0"/>
                        </a:rPr>
                        <a:t>: “</a:t>
                      </a:r>
                      <a:r>
                        <a:rPr lang="en-US" sz="1800" b="1" i="0" u="none" strike="noStrike" baseline="0" dirty="0">
                          <a:solidFill>
                            <a:srgbClr val="4471C4"/>
                          </a:solidFill>
                          <a:latin typeface="Garamond" panose="02020404030301010803" pitchFamily="18" charset="0"/>
                        </a:rPr>
                        <a:t>Le </a:t>
                      </a:r>
                      <a:r>
                        <a:rPr lang="en-US" sz="1800" b="1" i="0" u="none" strike="noStrike" baseline="0" dirty="0" err="1">
                          <a:solidFill>
                            <a:srgbClr val="4471C4"/>
                          </a:solidFill>
                          <a:latin typeface="Garamond" panose="02020404030301010803" pitchFamily="18" charset="0"/>
                        </a:rPr>
                        <a:t>gustaba</a:t>
                      </a:r>
                      <a:r>
                        <a:rPr lang="en-US" sz="1800" b="1" i="0" u="none" strike="noStrike" baseline="0" dirty="0">
                          <a:solidFill>
                            <a:srgbClr val="4471C4"/>
                          </a:solidFill>
                          <a:latin typeface="Garamond" panose="02020404030301010803" pitchFamily="18" charset="0"/>
                        </a:rPr>
                        <a:t> leer</a:t>
                      </a:r>
                      <a:r>
                        <a:rPr lang="en-US" sz="1800" b="0" i="0" u="none" strike="noStrike" baseline="0" dirty="0">
                          <a:solidFill>
                            <a:srgbClr val="000000"/>
                          </a:solidFill>
                          <a:latin typeface="Garamond" panose="02020404030301010803" pitchFamily="18" charset="0"/>
                        </a:rPr>
                        <a:t>” </a:t>
                      </a:r>
                      <a:r>
                        <a:rPr lang="en-US" sz="1600" b="0" i="0" u="none" strike="noStrike" baseline="0" dirty="0">
                          <a:solidFill>
                            <a:srgbClr val="000000"/>
                          </a:solidFill>
                          <a:latin typeface="Garamond" panose="02020404030301010803" pitchFamily="18" charset="0"/>
                        </a:rPr>
                        <a:t>[She liked reading] </a:t>
                      </a:r>
                    </a:p>
                    <a:p>
                      <a:r>
                        <a:rPr lang="es-ES" sz="1800" b="0" i="0" u="none" strike="noStrike" baseline="0" dirty="0">
                          <a:solidFill>
                            <a:srgbClr val="000000"/>
                          </a:solidFill>
                          <a:latin typeface="Garamond" panose="02020404030301010803" pitchFamily="18" charset="0"/>
                        </a:rPr>
                        <a:t>6. </a:t>
                      </a:r>
                      <a:r>
                        <a:rPr lang="es-ES" sz="1800" b="0" i="0" u="none" strike="noStrike" baseline="0" dirty="0" err="1">
                          <a:solidFill>
                            <a:srgbClr val="000000"/>
                          </a:solidFill>
                          <a:latin typeface="Garamond" panose="02020404030301010803" pitchFamily="18" charset="0"/>
                        </a:rPr>
                        <a:t>Teacher</a:t>
                      </a:r>
                      <a:r>
                        <a:rPr lang="es-ES" sz="1800" b="0" i="0" u="none" strike="noStrike" baseline="0" dirty="0">
                          <a:solidFill>
                            <a:srgbClr val="000000"/>
                          </a:solidFill>
                          <a:latin typeface="Garamond" panose="02020404030301010803" pitchFamily="18" charset="0"/>
                        </a:rPr>
                        <a:t>: “</a:t>
                      </a:r>
                      <a:r>
                        <a:rPr lang="es-ES" sz="1800" b="1" i="0" u="none" strike="noStrike" baseline="0" dirty="0">
                          <a:solidFill>
                            <a:srgbClr val="00AF50"/>
                          </a:solidFill>
                          <a:latin typeface="Garamond" panose="02020404030301010803" pitchFamily="18" charset="0"/>
                        </a:rPr>
                        <a:t>Bai? </a:t>
                      </a:r>
                      <a:r>
                        <a:rPr lang="es-ES" sz="1800" b="1" i="0" u="none" strike="noStrike" baseline="0" dirty="0" err="1">
                          <a:solidFill>
                            <a:srgbClr val="00AF50"/>
                          </a:solidFill>
                          <a:latin typeface="Garamond" panose="02020404030301010803" pitchFamily="18" charset="0"/>
                        </a:rPr>
                        <a:t>Hori</a:t>
                      </a:r>
                      <a:r>
                        <a:rPr lang="es-ES" sz="1800" b="1" i="0" u="none" strike="noStrike" baseline="0" dirty="0">
                          <a:solidFill>
                            <a:srgbClr val="00AF50"/>
                          </a:solidFill>
                          <a:latin typeface="Garamond" panose="02020404030301010803" pitchFamily="18" charset="0"/>
                        </a:rPr>
                        <a:t> </a:t>
                      </a:r>
                      <a:r>
                        <a:rPr lang="es-ES" sz="1800" b="1" i="0" u="none" strike="noStrike" baseline="0" dirty="0" err="1">
                          <a:solidFill>
                            <a:srgbClr val="00AF50"/>
                          </a:solidFill>
                          <a:latin typeface="Garamond" panose="02020404030301010803" pitchFamily="18" charset="0"/>
                        </a:rPr>
                        <a:t>ulertzen</a:t>
                      </a:r>
                      <a:r>
                        <a:rPr lang="es-ES" sz="1800" b="1" i="0" u="none" strike="noStrike" baseline="0" dirty="0">
                          <a:solidFill>
                            <a:srgbClr val="00AF50"/>
                          </a:solidFill>
                          <a:latin typeface="Garamond" panose="02020404030301010803" pitchFamily="18" charset="0"/>
                        </a:rPr>
                        <a:t> da, Nadia? </a:t>
                      </a:r>
                      <a:r>
                        <a:rPr lang="es-ES" sz="1800" b="1" i="0" u="none" strike="noStrike" baseline="0" dirty="0">
                          <a:solidFill>
                            <a:srgbClr val="4471C4"/>
                          </a:solidFill>
                          <a:latin typeface="Garamond" panose="02020404030301010803" pitchFamily="18" charset="0"/>
                        </a:rPr>
                        <a:t>¿Y tranquila, qué significa? </a:t>
                      </a:r>
                      <a:r>
                        <a:rPr lang="es-ES" sz="1800" b="1" i="0" u="none" strike="noStrike" baseline="0" dirty="0" err="1">
                          <a:solidFill>
                            <a:srgbClr val="00AF50"/>
                          </a:solidFill>
                          <a:latin typeface="Garamond" panose="02020404030301010803" pitchFamily="18" charset="0"/>
                        </a:rPr>
                        <a:t>Lasai</a:t>
                      </a:r>
                      <a:r>
                        <a:rPr lang="es-ES" sz="1800" b="1" i="0" u="none" strike="noStrike" baseline="0" dirty="0">
                          <a:solidFill>
                            <a:srgbClr val="00AF50"/>
                          </a:solidFill>
                          <a:latin typeface="Garamond" panose="02020404030301010803" pitchFamily="18" charset="0"/>
                        </a:rPr>
                        <a:t> </a:t>
                      </a:r>
                      <a:r>
                        <a:rPr lang="es-ES" sz="1800" b="1" i="0" u="none" strike="noStrike" baseline="0" dirty="0" err="1">
                          <a:solidFill>
                            <a:srgbClr val="00AF50"/>
                          </a:solidFill>
                          <a:latin typeface="Garamond" panose="02020404030301010803" pitchFamily="18" charset="0"/>
                        </a:rPr>
                        <a:t>egotea</a:t>
                      </a:r>
                      <a:r>
                        <a:rPr lang="es-ES" sz="1800" b="1" i="0" u="none" strike="noStrike" baseline="0" dirty="0">
                          <a:solidFill>
                            <a:srgbClr val="00AF50"/>
                          </a:solidFill>
                          <a:latin typeface="Garamond" panose="02020404030301010803" pitchFamily="18" charset="0"/>
                        </a:rPr>
                        <a:t> </a:t>
                      </a:r>
                      <a:r>
                        <a:rPr lang="es-ES" sz="1800" b="1" i="0" u="none" strike="noStrike" baseline="0" dirty="0" err="1">
                          <a:solidFill>
                            <a:srgbClr val="00AF50"/>
                          </a:solidFill>
                          <a:latin typeface="Garamond" panose="02020404030301010803" pitchFamily="18" charset="0"/>
                        </a:rPr>
                        <a:t>ez</a:t>
                      </a:r>
                      <a:r>
                        <a:rPr lang="es-ES" sz="1800" b="1" i="0" u="none" strike="noStrike" baseline="0" dirty="0">
                          <a:solidFill>
                            <a:srgbClr val="00AF50"/>
                          </a:solidFill>
                          <a:latin typeface="Garamond" panose="02020404030301010803" pitchFamily="18" charset="0"/>
                        </a:rPr>
                        <a:t>?” </a:t>
                      </a:r>
                      <a:r>
                        <a:rPr lang="es-ES" sz="1800" b="0" i="0" u="none" strike="noStrike" baseline="0" dirty="0">
                          <a:solidFill>
                            <a:srgbClr val="000000"/>
                          </a:solidFill>
                          <a:latin typeface="Garamond" panose="02020404030301010803" pitchFamily="18" charset="0"/>
                        </a:rPr>
                        <a:t>[</a:t>
                      </a:r>
                      <a:r>
                        <a:rPr lang="es-ES" sz="1600" b="0" i="0" u="none" strike="noStrike" baseline="0" dirty="0">
                          <a:solidFill>
                            <a:srgbClr val="000000"/>
                          </a:solidFill>
                          <a:latin typeface="Garamond" panose="02020404030301010803" pitchFamily="18" charset="0"/>
                        </a:rPr>
                        <a:t>Yes? </a:t>
                      </a:r>
                      <a:r>
                        <a:rPr lang="es-ES" sz="1600" b="0" i="0" u="none" strike="noStrike" baseline="0" dirty="0" err="1">
                          <a:solidFill>
                            <a:srgbClr val="000000"/>
                          </a:solidFill>
                          <a:latin typeface="Garamond" panose="02020404030301010803" pitchFamily="18" charset="0"/>
                        </a:rPr>
                        <a:t>Did</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you</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understand</a:t>
                      </a:r>
                      <a:r>
                        <a:rPr lang="es-ES" sz="1600" b="0" i="0" u="none" strike="noStrike" baseline="0" dirty="0">
                          <a:solidFill>
                            <a:srgbClr val="000000"/>
                          </a:solidFill>
                          <a:latin typeface="Garamond" panose="02020404030301010803" pitchFamily="18" charset="0"/>
                        </a:rPr>
                        <a:t>, Nadia? And </a:t>
                      </a:r>
                      <a:r>
                        <a:rPr lang="es-ES" sz="1600" b="0" i="0" u="none" strike="noStrike" baseline="0" dirty="0" err="1">
                          <a:solidFill>
                            <a:srgbClr val="000000"/>
                          </a:solidFill>
                          <a:latin typeface="Garamond" panose="02020404030301010803" pitchFamily="18" charset="0"/>
                        </a:rPr>
                        <a:t>patient</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what</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does</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it</a:t>
                      </a:r>
                      <a:r>
                        <a:rPr lang="es-ES" sz="1600" b="0" i="0" u="none" strike="noStrike" baseline="0" dirty="0">
                          <a:solidFill>
                            <a:srgbClr val="000000"/>
                          </a:solidFill>
                          <a:latin typeface="Garamond" panose="02020404030301010803" pitchFamily="18" charset="0"/>
                        </a:rPr>
                        <a:t> mean? </a:t>
                      </a:r>
                      <a:r>
                        <a:rPr lang="es-ES" sz="1600" b="0" i="0" u="none" strike="noStrike" baseline="0" dirty="0" err="1">
                          <a:solidFill>
                            <a:srgbClr val="000000"/>
                          </a:solidFill>
                          <a:latin typeface="Garamond" panose="02020404030301010803" pitchFamily="18" charset="0"/>
                        </a:rPr>
                        <a:t>To</a:t>
                      </a:r>
                      <a:r>
                        <a:rPr lang="es-ES" sz="1600" b="0" i="0" u="none" strike="noStrike" baseline="0" dirty="0">
                          <a:solidFill>
                            <a:srgbClr val="000000"/>
                          </a:solidFill>
                          <a:latin typeface="Garamond" panose="02020404030301010803" pitchFamily="18" charset="0"/>
                        </a:rPr>
                        <a:t> be </a:t>
                      </a:r>
                      <a:r>
                        <a:rPr lang="es-ES" sz="1600" b="0" i="0" u="none" strike="noStrike" baseline="0" dirty="0" err="1">
                          <a:solidFill>
                            <a:srgbClr val="000000"/>
                          </a:solidFill>
                          <a:latin typeface="Garamond" panose="02020404030301010803" pitchFamily="18" charset="0"/>
                        </a:rPr>
                        <a:t>calm</a:t>
                      </a:r>
                      <a:r>
                        <a:rPr lang="es-ES" sz="1600" b="0" i="0" u="none" strike="noStrike" baseline="0" dirty="0">
                          <a:solidFill>
                            <a:srgbClr val="000000"/>
                          </a:solidFill>
                          <a:latin typeface="Garamond" panose="02020404030301010803" pitchFamily="18" charset="0"/>
                        </a:rPr>
                        <a:t>, </a:t>
                      </a:r>
                      <a:r>
                        <a:rPr lang="es-ES" sz="1600" b="0" i="0" u="none" strike="noStrike" baseline="0" dirty="0" err="1">
                          <a:solidFill>
                            <a:srgbClr val="000000"/>
                          </a:solidFill>
                          <a:latin typeface="Garamond" panose="02020404030301010803" pitchFamily="18" charset="0"/>
                        </a:rPr>
                        <a:t>right</a:t>
                      </a:r>
                      <a:r>
                        <a:rPr lang="es-ES" sz="1600" b="0" i="0" u="none" strike="noStrike" baseline="0" dirty="0">
                          <a:solidFill>
                            <a:srgbClr val="000000"/>
                          </a:solidFill>
                          <a:latin typeface="Garamond" panose="02020404030301010803" pitchFamily="18" charset="0"/>
                        </a:rPr>
                        <a:t>?] </a:t>
                      </a:r>
                    </a:p>
                    <a:p>
                      <a:r>
                        <a:rPr lang="es-ES" sz="1800" b="0" i="0" u="none" strike="noStrike" baseline="0" dirty="0">
                          <a:solidFill>
                            <a:srgbClr val="000000"/>
                          </a:solidFill>
                          <a:latin typeface="Garamond" panose="02020404030301010803" pitchFamily="18" charset="0"/>
                        </a:rPr>
                        <a:t>7.</a:t>
                      </a:r>
                      <a:r>
                        <a:rPr lang="es-ES" sz="1800" b="1" i="0" u="none" strike="noStrike" baseline="0" dirty="0">
                          <a:solidFill>
                            <a:srgbClr val="000000"/>
                          </a:solidFill>
                          <a:latin typeface="Garamond" panose="02020404030301010803" pitchFamily="18" charset="0"/>
                        </a:rPr>
                        <a:t> Nadia</a:t>
                      </a:r>
                      <a:r>
                        <a:rPr lang="es-ES" sz="1800" b="0" i="0" u="none" strike="noStrike" baseline="0" dirty="0">
                          <a:solidFill>
                            <a:srgbClr val="000000"/>
                          </a:solidFill>
                          <a:latin typeface="Garamond" panose="02020404030301010803" pitchFamily="18" charset="0"/>
                        </a:rPr>
                        <a:t>: “</a:t>
                      </a:r>
                      <a:r>
                        <a:rPr lang="es-ES" sz="1800" b="1" i="0" u="none" strike="noStrike" baseline="0" dirty="0">
                          <a:solidFill>
                            <a:srgbClr val="00B050"/>
                          </a:solidFill>
                          <a:latin typeface="Garamond" panose="02020404030301010803" pitchFamily="18" charset="0"/>
                        </a:rPr>
                        <a:t>Bai</a:t>
                      </a:r>
                      <a:r>
                        <a:rPr lang="es-ES" sz="1800" b="0" i="0" u="none" strike="noStrike" baseline="0" dirty="0">
                          <a:solidFill>
                            <a:srgbClr val="000000"/>
                          </a:solidFill>
                          <a:latin typeface="Garamond" panose="02020404030301010803" pitchFamily="18" charset="0"/>
                        </a:rPr>
                        <a:t>.” </a:t>
                      </a:r>
                      <a:r>
                        <a:rPr lang="es-ES" sz="1600" b="0" i="0" u="none" strike="noStrike" baseline="0" dirty="0">
                          <a:solidFill>
                            <a:srgbClr val="000000"/>
                          </a:solidFill>
                          <a:latin typeface="Garamond" panose="02020404030301010803" pitchFamily="18" charset="0"/>
                        </a:rPr>
                        <a:t>[Yes]</a:t>
                      </a:r>
                      <a:endParaRPr lang="es-ES" sz="1600" b="0" i="0" u="none" strike="noStrike" baseline="0" dirty="0">
                        <a:solidFill>
                          <a:srgbClr val="000000"/>
                        </a:solidFill>
                        <a:latin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3850691"/>
                  </a:ext>
                </a:extLst>
              </a:tr>
            </a:tbl>
          </a:graphicData>
        </a:graphic>
      </p:graphicFrame>
      <p:sp>
        <p:nvSpPr>
          <p:cNvPr id="7" name="Arrow: Left-Right 5">
            <a:extLst>
              <a:ext uri="{FF2B5EF4-FFF2-40B4-BE49-F238E27FC236}">
                <a16:creationId xmlns:a16="http://schemas.microsoft.com/office/drawing/2014/main" id="{A891E8B9-1AEE-BCA7-2337-4F9E59DE1773}"/>
              </a:ext>
            </a:extLst>
          </p:cNvPr>
          <p:cNvSpPr/>
          <p:nvPr/>
        </p:nvSpPr>
        <p:spPr>
          <a:xfrm>
            <a:off x="589629" y="4444824"/>
            <a:ext cx="11012742" cy="472440"/>
          </a:xfrm>
          <a:prstGeom prst="leftRightArrow">
            <a:avLst/>
          </a:prstGeom>
          <a:gradFill flip="none" rotWithShape="1">
            <a:gsLst>
              <a:gs pos="20000">
                <a:srgbClr val="006CAB"/>
              </a:gs>
              <a:gs pos="68000">
                <a:schemeClr val="accent1">
                  <a:tint val="44500"/>
                  <a:satMod val="160000"/>
                </a:schemeClr>
              </a:gs>
              <a:gs pos="100000">
                <a:schemeClr val="accent1">
                  <a:tint val="23500"/>
                  <a:satMod val="16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10">
            <a:extLst>
              <a:ext uri="{FF2B5EF4-FFF2-40B4-BE49-F238E27FC236}">
                <a16:creationId xmlns:a16="http://schemas.microsoft.com/office/drawing/2014/main" id="{BDE56B51-1413-2C23-A378-1F1EFEE477A3}"/>
              </a:ext>
            </a:extLst>
          </p:cNvPr>
          <p:cNvSpPr/>
          <p:nvPr/>
        </p:nvSpPr>
        <p:spPr>
          <a:xfrm>
            <a:off x="1090232" y="5001695"/>
            <a:ext cx="1896082" cy="105541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Language separation</a:t>
            </a:r>
          </a:p>
        </p:txBody>
      </p:sp>
      <p:sp>
        <p:nvSpPr>
          <p:cNvPr id="9" name="Rectangle 10">
            <a:extLst>
              <a:ext uri="{FF2B5EF4-FFF2-40B4-BE49-F238E27FC236}">
                <a16:creationId xmlns:a16="http://schemas.microsoft.com/office/drawing/2014/main" id="{010EADA3-980B-AE3C-E64D-CA5795581A24}"/>
              </a:ext>
            </a:extLst>
          </p:cNvPr>
          <p:cNvSpPr/>
          <p:nvPr/>
        </p:nvSpPr>
        <p:spPr>
          <a:xfrm>
            <a:off x="3555393" y="4990406"/>
            <a:ext cx="1896082" cy="105541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Direct translation</a:t>
            </a:r>
          </a:p>
        </p:txBody>
      </p:sp>
      <p:sp>
        <p:nvSpPr>
          <p:cNvPr id="10" name="Rectangle 12">
            <a:extLst>
              <a:ext uri="{FF2B5EF4-FFF2-40B4-BE49-F238E27FC236}">
                <a16:creationId xmlns:a16="http://schemas.microsoft.com/office/drawing/2014/main" id="{AA37F667-E8D2-7756-0EEE-B123074E1466}"/>
              </a:ext>
            </a:extLst>
          </p:cNvPr>
          <p:cNvSpPr/>
          <p:nvPr/>
        </p:nvSpPr>
        <p:spPr>
          <a:xfrm>
            <a:off x="6020554" y="5001822"/>
            <a:ext cx="2178985" cy="1043995"/>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Using a word/phrase in the frame of another language</a:t>
            </a:r>
          </a:p>
        </p:txBody>
      </p:sp>
      <p:sp>
        <p:nvSpPr>
          <p:cNvPr id="11" name="Rectangle 13">
            <a:extLst>
              <a:ext uri="{FF2B5EF4-FFF2-40B4-BE49-F238E27FC236}">
                <a16:creationId xmlns:a16="http://schemas.microsoft.com/office/drawing/2014/main" id="{642893B9-E653-BE36-787E-5277C227B2F8}"/>
              </a:ext>
            </a:extLst>
          </p:cNvPr>
          <p:cNvSpPr/>
          <p:nvPr/>
        </p:nvSpPr>
        <p:spPr>
          <a:xfrm>
            <a:off x="8755714" y="5007530"/>
            <a:ext cx="2178986" cy="104399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Fluid shift of languages: intra/</a:t>
            </a:r>
            <a:r>
              <a:rPr kumimoji="0" lang="en-AU" sz="1800" b="0" i="0" u="none" strike="noStrike" kern="1200" cap="none" spc="0" normalizeH="0" baseline="0" noProof="0" dirty="0" err="1">
                <a:ln>
                  <a:noFill/>
                </a:ln>
                <a:solidFill>
                  <a:prstClr val="white"/>
                </a:solidFill>
                <a:effectLst/>
                <a:uLnTx/>
                <a:uFillTx/>
                <a:latin typeface="Garamond" panose="02020404030301010803" pitchFamily="18" charset="0"/>
                <a:ea typeface="+mn-ea"/>
                <a:cs typeface="Arial" panose="020B0604020202020204" pitchFamily="34" charset="0"/>
              </a:rPr>
              <a:t>intersentential</a:t>
            </a: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 shifts</a:t>
            </a:r>
          </a:p>
        </p:txBody>
      </p:sp>
      <p:sp>
        <p:nvSpPr>
          <p:cNvPr id="12" name="Arrow: Left-Right 6">
            <a:extLst>
              <a:ext uri="{FF2B5EF4-FFF2-40B4-BE49-F238E27FC236}">
                <a16:creationId xmlns:a16="http://schemas.microsoft.com/office/drawing/2014/main" id="{A56E223C-A3DE-B0F5-5777-C919731595BD}"/>
              </a:ext>
            </a:extLst>
          </p:cNvPr>
          <p:cNvSpPr/>
          <p:nvPr/>
        </p:nvSpPr>
        <p:spPr>
          <a:xfrm>
            <a:off x="624840" y="6192100"/>
            <a:ext cx="10942320" cy="472440"/>
          </a:xfrm>
          <a:prstGeom prst="leftRightArrow">
            <a:avLst/>
          </a:prstGeom>
          <a:gradFill flip="none" rotWithShape="1">
            <a:gsLst>
              <a:gs pos="28000">
                <a:srgbClr val="006CAB"/>
              </a:gs>
              <a:gs pos="67000">
                <a:schemeClr val="accent1">
                  <a:tint val="44500"/>
                  <a:satMod val="160000"/>
                </a:schemeClr>
              </a:gs>
              <a:gs pos="100000">
                <a:schemeClr val="accent1">
                  <a:tint val="23500"/>
                  <a:satMod val="16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3" name="Straight Arrow Connector 15">
            <a:extLst>
              <a:ext uri="{FF2B5EF4-FFF2-40B4-BE49-F238E27FC236}">
                <a16:creationId xmlns:a16="http://schemas.microsoft.com/office/drawing/2014/main" id="{7B50C60F-80DF-9653-BD9F-8C2004F356F8}"/>
              </a:ext>
            </a:extLst>
          </p:cNvPr>
          <p:cNvCxnSpPr>
            <a:cxnSpLocks/>
          </p:cNvCxnSpPr>
          <p:nvPr/>
        </p:nvCxnSpPr>
        <p:spPr>
          <a:xfrm>
            <a:off x="4113382" y="1867594"/>
            <a:ext cx="4642332" cy="3602414"/>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8">
            <a:extLst>
              <a:ext uri="{FF2B5EF4-FFF2-40B4-BE49-F238E27FC236}">
                <a16:creationId xmlns:a16="http://schemas.microsoft.com/office/drawing/2014/main" id="{B82F037C-7619-F6C9-EEF7-11C4F3E8EC39}"/>
              </a:ext>
            </a:extLst>
          </p:cNvPr>
          <p:cNvCxnSpPr>
            <a:cxnSpLocks/>
            <a:endCxn id="8" idx="0"/>
          </p:cNvCxnSpPr>
          <p:nvPr/>
        </p:nvCxnSpPr>
        <p:spPr>
          <a:xfrm flipH="1">
            <a:off x="2038273" y="2413176"/>
            <a:ext cx="2075109" cy="258851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7" name="TextBox 8">
            <a:extLst>
              <a:ext uri="{FF2B5EF4-FFF2-40B4-BE49-F238E27FC236}">
                <a16:creationId xmlns:a16="http://schemas.microsoft.com/office/drawing/2014/main" id="{E14DD83A-2637-1898-223A-126BBC8EE6C6}"/>
              </a:ext>
            </a:extLst>
          </p:cNvPr>
          <p:cNvSpPr txBox="1"/>
          <p:nvPr/>
        </p:nvSpPr>
        <p:spPr>
          <a:xfrm>
            <a:off x="8962026" y="3739077"/>
            <a:ext cx="3863252" cy="3231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5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Spanish lesson at </a:t>
            </a:r>
            <a:r>
              <a:rPr kumimoji="0" lang="en-AU" sz="15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Mendia</a:t>
            </a:r>
            <a:r>
              <a:rPr kumimoji="0" lang="en-AU" sz="15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Eskola</a:t>
            </a:r>
          </a:p>
        </p:txBody>
      </p:sp>
      <p:pic>
        <p:nvPicPr>
          <p:cNvPr id="3" name="Imagen 2">
            <a:extLst>
              <a:ext uri="{FF2B5EF4-FFF2-40B4-BE49-F238E27FC236}">
                <a16:creationId xmlns:a16="http://schemas.microsoft.com/office/drawing/2014/main" id="{1252227C-EE16-B307-CE8D-4480CC2FF9DD}"/>
              </a:ext>
            </a:extLst>
          </p:cNvPr>
          <p:cNvPicPr>
            <a:picLocks noChangeAspect="1"/>
          </p:cNvPicPr>
          <p:nvPr/>
        </p:nvPicPr>
        <p:blipFill>
          <a:blip r:embed="rId2"/>
          <a:stretch>
            <a:fillRect/>
          </a:stretch>
        </p:blipFill>
        <p:spPr>
          <a:xfrm flipH="1">
            <a:off x="0" y="0"/>
            <a:ext cx="356660" cy="6858000"/>
          </a:xfrm>
          <a:prstGeom prst="rect">
            <a:avLst/>
          </a:prstGeom>
        </p:spPr>
      </p:pic>
      <p:sp>
        <p:nvSpPr>
          <p:cNvPr id="6" name="TextBox 8">
            <a:extLst>
              <a:ext uri="{FF2B5EF4-FFF2-40B4-BE49-F238E27FC236}">
                <a16:creationId xmlns:a16="http://schemas.microsoft.com/office/drawing/2014/main" id="{BED37513-41F6-8F75-4981-AE0908B6AF3E}"/>
              </a:ext>
            </a:extLst>
          </p:cNvPr>
          <p:cNvSpPr txBox="1"/>
          <p:nvPr/>
        </p:nvSpPr>
        <p:spPr>
          <a:xfrm>
            <a:off x="1168480" y="3698955"/>
            <a:ext cx="3863252" cy="3231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srgbClr val="00B050"/>
                </a:solidFill>
                <a:effectLst/>
                <a:uLnTx/>
                <a:uFillTx/>
                <a:latin typeface="Garamond" panose="02020404030301010803" pitchFamily="18" charset="0"/>
                <a:ea typeface="+mn-ea"/>
                <a:cs typeface="Arial" panose="020B0604020202020204" pitchFamily="34" charset="0"/>
              </a:rPr>
              <a:t>Basque</a:t>
            </a:r>
            <a:r>
              <a:rPr kumimoji="0" lang="en-AU" sz="15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r>
              <a:rPr kumimoji="0" lang="en-AU" sz="1500" b="1" i="0" u="none" strike="noStrike" kern="1200" cap="none" spc="0" normalizeH="0" baseline="0" noProof="0" dirty="0">
                <a:ln>
                  <a:noFill/>
                </a:ln>
                <a:solidFill>
                  <a:srgbClr val="4472C4"/>
                </a:solidFill>
                <a:effectLst/>
                <a:uLnTx/>
                <a:uFillTx/>
                <a:latin typeface="Garamond" panose="02020404030301010803" pitchFamily="18" charset="0"/>
                <a:ea typeface="+mn-ea"/>
                <a:cs typeface="Arial" panose="020B0604020202020204" pitchFamily="34" charset="0"/>
              </a:rPr>
              <a:t>Spanish</a:t>
            </a:r>
          </a:p>
        </p:txBody>
      </p:sp>
      <p:cxnSp>
        <p:nvCxnSpPr>
          <p:cNvPr id="21" name="Straight Arrow Connector 18">
            <a:extLst>
              <a:ext uri="{FF2B5EF4-FFF2-40B4-BE49-F238E27FC236}">
                <a16:creationId xmlns:a16="http://schemas.microsoft.com/office/drawing/2014/main" id="{642467D4-0F47-C929-6B81-094483E186C6}"/>
              </a:ext>
            </a:extLst>
          </p:cNvPr>
          <p:cNvCxnSpPr>
            <a:cxnSpLocks/>
            <a:endCxn id="11" idx="0"/>
          </p:cNvCxnSpPr>
          <p:nvPr/>
        </p:nvCxnSpPr>
        <p:spPr>
          <a:xfrm>
            <a:off x="5238044" y="3036711"/>
            <a:ext cx="4607163" cy="197081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617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838200" y="365126"/>
            <a:ext cx="3090333" cy="989541"/>
          </a:xfrm>
        </p:spPr>
        <p:txBody>
          <a:bodyPr>
            <a:normAutofit fontScale="90000"/>
          </a:bodyPr>
          <a:lstStyle/>
          <a:p>
            <a:r>
              <a:rPr lang="en-AU" sz="3100" b="1" dirty="0">
                <a:latin typeface="Garamond" panose="02020404030301010803" pitchFamily="18" charset="0"/>
              </a:rPr>
              <a:t>FINDINGS- RQ3</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113382" y="120033"/>
          <a:ext cx="7608291" cy="914400"/>
        </p:xfrm>
        <a:graphic>
          <a:graphicData uri="http://schemas.openxmlformats.org/drawingml/2006/table">
            <a:tbl>
              <a:tblPr firstRow="1" bandRow="1"/>
              <a:tblGrid>
                <a:gridCol w="7608291">
                  <a:extLst>
                    <a:ext uri="{9D8B030D-6E8A-4147-A177-3AD203B41FA5}">
                      <a16:colId xmlns:a16="http://schemas.microsoft.com/office/drawing/2014/main" val="1664171174"/>
                    </a:ext>
                  </a:extLst>
                </a:gridCol>
              </a:tblGrid>
              <a:tr h="71860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kern="1200" dirty="0">
                          <a:solidFill>
                            <a:schemeClr val="tx1"/>
                          </a:solidFill>
                          <a:effectLst/>
                          <a:latin typeface="Garamond" panose="02020404030301010803" pitchFamily="18" charset="0"/>
                          <a:ea typeface="+mn-ea"/>
                          <a:cs typeface="Arial" panose="020B0604020202020204" pitchFamily="34" charset="0"/>
                        </a:rPr>
                        <a:t>What are immigrant students’ language practices in informal interactions during playground time and in formal classroom instruction at school, and how are these enabled and/or constrained?</a:t>
                      </a:r>
                      <a:endParaRPr lang="en-AU" sz="1800" b="1" dirty="0">
                        <a:solidFill>
                          <a:schemeClr val="tx1"/>
                        </a:solidFill>
                        <a:latin typeface="Garamond" panose="02020404030301010803" pitchFamily="18"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graphicFrame>
        <p:nvGraphicFramePr>
          <p:cNvPr id="4" name="Table 9">
            <a:extLst>
              <a:ext uri="{FF2B5EF4-FFF2-40B4-BE49-F238E27FC236}">
                <a16:creationId xmlns:a16="http://schemas.microsoft.com/office/drawing/2014/main" id="{B70CA7E3-5EA0-215F-1DE1-836A05EEDCBE}"/>
              </a:ext>
            </a:extLst>
          </p:cNvPr>
          <p:cNvGraphicFramePr>
            <a:graphicFrameLocks noGrp="1"/>
          </p:cNvGraphicFramePr>
          <p:nvPr/>
        </p:nvGraphicFramePr>
        <p:xfrm>
          <a:off x="750878" y="1146361"/>
          <a:ext cx="5069712" cy="3078479"/>
        </p:xfrm>
        <a:graphic>
          <a:graphicData uri="http://schemas.openxmlformats.org/drawingml/2006/table">
            <a:tbl>
              <a:tblPr firstRow="1" bandRow="1">
                <a:tableStyleId>{5C22544A-7EE6-4342-B048-85BDC9FD1C3A}</a:tableStyleId>
              </a:tblPr>
              <a:tblGrid>
                <a:gridCol w="5069712">
                  <a:extLst>
                    <a:ext uri="{9D8B030D-6E8A-4147-A177-3AD203B41FA5}">
                      <a16:colId xmlns:a16="http://schemas.microsoft.com/office/drawing/2014/main" val="727486973"/>
                    </a:ext>
                  </a:extLst>
                </a:gridCol>
              </a:tblGrid>
              <a:tr h="3078479">
                <a:tc>
                  <a:txBody>
                    <a:bodyPr/>
                    <a:lstStyle/>
                    <a:p>
                      <a:r>
                        <a:rPr lang="en-US" sz="1600" b="0" i="0" u="none" strike="noStrike" baseline="0" dirty="0">
                          <a:solidFill>
                            <a:srgbClr val="000000"/>
                          </a:solidFill>
                          <a:latin typeface="Garamond" panose="02020404030301010803" pitchFamily="18" charset="0"/>
                        </a:rPr>
                        <a:t>1. </a:t>
                      </a:r>
                      <a:r>
                        <a:rPr lang="en-US" sz="1600" b="1" i="0" u="none" strike="noStrike" baseline="0" dirty="0">
                          <a:solidFill>
                            <a:srgbClr val="000000"/>
                          </a:solidFill>
                          <a:latin typeface="Garamond" panose="02020404030301010803" pitchFamily="18" charset="0"/>
                        </a:rPr>
                        <a:t>Benjamin: “…</a:t>
                      </a:r>
                      <a:r>
                        <a:rPr lang="en-US" sz="1600" b="1" i="0" u="none" strike="noStrike" baseline="0" dirty="0">
                          <a:solidFill>
                            <a:srgbClr val="4471C4"/>
                          </a:solidFill>
                          <a:latin typeface="Garamond" panose="02020404030301010803" pitchFamily="18" charset="0"/>
                        </a:rPr>
                        <a:t>con h, …sin h</a:t>
                      </a:r>
                      <a:r>
                        <a:rPr lang="en-US" sz="1600" b="0"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[with h…. without h…] </a:t>
                      </a:r>
                    </a:p>
                    <a:p>
                      <a:r>
                        <a:rPr lang="en-US" sz="1600" b="0" i="0" u="none" strike="noStrike" baseline="0" dirty="0">
                          <a:solidFill>
                            <a:srgbClr val="000000"/>
                          </a:solidFill>
                          <a:latin typeface="Garamond" panose="02020404030301010803" pitchFamily="18" charset="0"/>
                        </a:rPr>
                        <a:t>2. </a:t>
                      </a:r>
                      <a:r>
                        <a:rPr lang="en-US" sz="1600" b="1" i="0" u="none" strike="noStrike" baseline="0" dirty="0">
                          <a:solidFill>
                            <a:srgbClr val="000000"/>
                          </a:solidFill>
                          <a:latin typeface="Garamond" panose="02020404030301010803" pitchFamily="18" charset="0"/>
                        </a:rPr>
                        <a:t>Ibrahim</a:t>
                      </a:r>
                      <a:r>
                        <a:rPr lang="en-US" sz="1600" b="0" i="0" u="none" strike="noStrike" baseline="0" dirty="0">
                          <a:solidFill>
                            <a:srgbClr val="000000"/>
                          </a:solidFill>
                          <a:latin typeface="Garamond" panose="02020404030301010803" pitchFamily="18" charset="0"/>
                        </a:rPr>
                        <a:t>: “</a:t>
                      </a:r>
                      <a:r>
                        <a:rPr lang="en-US" sz="1600" b="1" i="0" u="none" strike="noStrike" baseline="0" dirty="0">
                          <a:solidFill>
                            <a:srgbClr val="4471C4"/>
                          </a:solidFill>
                          <a:latin typeface="Garamond" panose="02020404030301010803" pitchFamily="18" charset="0"/>
                        </a:rPr>
                        <a:t>A </a:t>
                      </a:r>
                      <a:r>
                        <a:rPr lang="en-US" sz="1600" b="1" i="0" u="none" strike="noStrike" baseline="0" dirty="0" err="1">
                          <a:solidFill>
                            <a:srgbClr val="4471C4"/>
                          </a:solidFill>
                          <a:latin typeface="Garamond" panose="02020404030301010803" pitchFamily="18" charset="0"/>
                        </a:rPr>
                        <a:t>ver</a:t>
                      </a:r>
                      <a:r>
                        <a:rPr lang="en-US" sz="1600" b="1" i="0" u="none" strike="noStrike" baseline="0" dirty="0">
                          <a:solidFill>
                            <a:srgbClr val="4471C4"/>
                          </a:solidFill>
                          <a:latin typeface="Garamond" panose="02020404030301010803" pitchFamily="18" charset="0"/>
                        </a:rPr>
                        <a:t> </a:t>
                      </a:r>
                      <a:r>
                        <a:rPr lang="en-US" sz="1600" b="1" i="0" u="none" strike="noStrike" baseline="0" dirty="0" err="1">
                          <a:solidFill>
                            <a:srgbClr val="4471C4"/>
                          </a:solidFill>
                          <a:latin typeface="Garamond" panose="02020404030301010803" pitchFamily="18" charset="0"/>
                        </a:rPr>
                        <a:t>si</a:t>
                      </a:r>
                      <a:r>
                        <a:rPr lang="en-US" sz="1600" b="1" i="0" u="none" strike="noStrike" baseline="0" dirty="0">
                          <a:solidFill>
                            <a:srgbClr val="4471C4"/>
                          </a:solidFill>
                          <a:latin typeface="Garamond" panose="02020404030301010803" pitchFamily="18" charset="0"/>
                        </a:rPr>
                        <a:t> </a:t>
                      </a:r>
                      <a:r>
                        <a:rPr lang="en-US" sz="1600" b="1" i="0" u="none" strike="noStrike" baseline="0" dirty="0" err="1">
                          <a:solidFill>
                            <a:srgbClr val="4471C4"/>
                          </a:solidFill>
                          <a:latin typeface="Garamond" panose="02020404030301010803" pitchFamily="18" charset="0"/>
                        </a:rPr>
                        <a:t>te</a:t>
                      </a:r>
                      <a:r>
                        <a:rPr lang="en-US" sz="1600" b="1" i="0" u="none" strike="noStrike" baseline="0" dirty="0">
                          <a:solidFill>
                            <a:srgbClr val="4471C4"/>
                          </a:solidFill>
                          <a:latin typeface="Garamond" panose="02020404030301010803" pitchFamily="18" charset="0"/>
                        </a:rPr>
                        <a:t> </a:t>
                      </a:r>
                      <a:r>
                        <a:rPr lang="en-US" sz="1600" b="1" i="0" u="none" strike="noStrike" baseline="0" dirty="0" err="1">
                          <a:solidFill>
                            <a:srgbClr val="4471C4"/>
                          </a:solidFill>
                          <a:latin typeface="Garamond" panose="02020404030301010803" pitchFamily="18" charset="0"/>
                        </a:rPr>
                        <a:t>gusta</a:t>
                      </a:r>
                      <a:r>
                        <a:rPr lang="en-US" sz="1600" b="1" i="0" u="none" strike="noStrike" baseline="0" dirty="0">
                          <a:solidFill>
                            <a:srgbClr val="4471C4"/>
                          </a:solidFill>
                          <a:latin typeface="Garamond" panose="02020404030301010803" pitchFamily="18" charset="0"/>
                        </a:rPr>
                        <a:t>…</a:t>
                      </a:r>
                      <a:r>
                        <a:rPr lang="en-US" sz="1600" b="1" i="0" u="none" strike="noStrike" baseline="0" dirty="0" err="1">
                          <a:solidFill>
                            <a:srgbClr val="4471C4"/>
                          </a:solidFill>
                          <a:latin typeface="Garamond" panose="02020404030301010803" pitchFamily="18" charset="0"/>
                        </a:rPr>
                        <a:t>espérate</a:t>
                      </a:r>
                      <a:r>
                        <a:rPr lang="en-US" sz="1600" b="1" i="0" u="none" strike="noStrike" baseline="0" dirty="0">
                          <a:solidFill>
                            <a:srgbClr val="4471C4"/>
                          </a:solidFill>
                          <a:latin typeface="Garamond" panose="02020404030301010803" pitchFamily="18" charset="0"/>
                        </a:rPr>
                        <a:t>…</a:t>
                      </a:r>
                      <a:r>
                        <a:rPr lang="en-US" sz="1600" b="1" i="0" u="none" strike="noStrike" baseline="0" dirty="0" err="1">
                          <a:solidFill>
                            <a:srgbClr val="00AF50"/>
                          </a:solidFill>
                          <a:latin typeface="Garamond" panose="02020404030301010803" pitchFamily="18" charset="0"/>
                        </a:rPr>
                        <a:t>kontuz</a:t>
                      </a:r>
                      <a:r>
                        <a:rPr lang="en-US" sz="1600" b="1" i="0" u="none" strike="noStrike" baseline="0" dirty="0">
                          <a:solidFill>
                            <a:srgbClr val="00AF50"/>
                          </a:solidFill>
                          <a:latin typeface="Garamond" panose="02020404030301010803" pitchFamily="18" charset="0"/>
                        </a:rPr>
                        <a:t> e…</a:t>
                      </a:r>
                      <a:r>
                        <a:rPr lang="en-US" sz="1600" b="1"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[Let’s see if you like it… wait… be careful] </a:t>
                      </a:r>
                    </a:p>
                    <a:p>
                      <a:r>
                        <a:rPr lang="en-US" sz="1600" b="0" i="0" u="none" strike="noStrike" baseline="0" dirty="0">
                          <a:solidFill>
                            <a:srgbClr val="000000"/>
                          </a:solidFill>
                          <a:latin typeface="Garamond" panose="02020404030301010803" pitchFamily="18" charset="0"/>
                        </a:rPr>
                        <a:t>3. </a:t>
                      </a:r>
                      <a:r>
                        <a:rPr lang="en-US" sz="1600" b="1" i="0" u="none" strike="noStrike" baseline="0" dirty="0">
                          <a:solidFill>
                            <a:srgbClr val="000000"/>
                          </a:solidFill>
                          <a:latin typeface="Garamond" panose="02020404030301010803" pitchFamily="18" charset="0"/>
                        </a:rPr>
                        <a:t>Alif: </a:t>
                      </a:r>
                      <a:r>
                        <a:rPr lang="en-US" sz="1600" b="0" i="0" u="none" strike="noStrike" baseline="0" dirty="0">
                          <a:solidFill>
                            <a:srgbClr val="000000"/>
                          </a:solidFill>
                          <a:latin typeface="Garamond" panose="02020404030301010803" pitchFamily="18" charset="0"/>
                        </a:rPr>
                        <a:t>“</a:t>
                      </a:r>
                      <a:r>
                        <a:rPr lang="en-US" sz="1600" b="1" i="0" u="none" strike="noStrike" baseline="0" dirty="0">
                          <a:solidFill>
                            <a:srgbClr val="4471C4"/>
                          </a:solidFill>
                          <a:latin typeface="Garamond" panose="02020404030301010803" pitchFamily="18" charset="0"/>
                        </a:rPr>
                        <a:t>Con h…</a:t>
                      </a:r>
                      <a:r>
                        <a:rPr lang="en-US" sz="1600" b="1"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[with h] </a:t>
                      </a:r>
                    </a:p>
                    <a:p>
                      <a:r>
                        <a:rPr lang="es-ES" sz="1600" b="0" i="0" u="none" strike="noStrike" baseline="0" dirty="0">
                          <a:solidFill>
                            <a:srgbClr val="000000"/>
                          </a:solidFill>
                          <a:latin typeface="Garamond" panose="02020404030301010803" pitchFamily="18" charset="0"/>
                        </a:rPr>
                        <a:t>4. </a:t>
                      </a:r>
                      <a:r>
                        <a:rPr lang="es-ES" sz="1600" b="1" i="0" u="none" strike="noStrike" baseline="0" dirty="0">
                          <a:solidFill>
                            <a:srgbClr val="000000"/>
                          </a:solidFill>
                          <a:latin typeface="Garamond" panose="02020404030301010803" pitchFamily="18" charset="0"/>
                        </a:rPr>
                        <a:t>Nadia: </a:t>
                      </a:r>
                      <a:r>
                        <a:rPr lang="es-ES" sz="1600" b="0" i="0" u="none" strike="noStrike" baseline="0" dirty="0">
                          <a:solidFill>
                            <a:srgbClr val="000000"/>
                          </a:solidFill>
                          <a:latin typeface="Garamond" panose="02020404030301010803" pitchFamily="18" charset="0"/>
                        </a:rPr>
                        <a:t>“</a:t>
                      </a:r>
                      <a:r>
                        <a:rPr lang="es-ES" sz="1600" b="1" i="0" u="none" strike="noStrike" baseline="0" dirty="0">
                          <a:solidFill>
                            <a:srgbClr val="4471C4"/>
                          </a:solidFill>
                          <a:latin typeface="Garamond" panose="02020404030301010803" pitchFamily="18" charset="0"/>
                        </a:rPr>
                        <a:t>No corras tanto que igual está mal, </a:t>
                      </a:r>
                      <a:r>
                        <a:rPr lang="es-ES" sz="1600" b="1" i="0" u="none" strike="noStrike" baseline="0" dirty="0" err="1">
                          <a:solidFill>
                            <a:srgbClr val="00AF50"/>
                          </a:solidFill>
                          <a:latin typeface="Garamond" panose="02020404030301010803" pitchFamily="18" charset="0"/>
                        </a:rPr>
                        <a:t>begira</a:t>
                      </a:r>
                      <a:r>
                        <a:rPr lang="es-ES" sz="1600" b="1" i="0" u="none" strike="noStrike" baseline="0" dirty="0">
                          <a:solidFill>
                            <a:srgbClr val="00AF50"/>
                          </a:solidFill>
                          <a:latin typeface="Garamond" panose="02020404030301010803" pitchFamily="18" charset="0"/>
                        </a:rPr>
                        <a:t> </a:t>
                      </a:r>
                      <a:r>
                        <a:rPr lang="es-ES" sz="1600" b="1" i="0" u="none" strike="noStrike" baseline="0" dirty="0" err="1">
                          <a:solidFill>
                            <a:srgbClr val="00AF50"/>
                          </a:solidFill>
                          <a:latin typeface="Garamond" panose="02020404030301010803" pitchFamily="18" charset="0"/>
                        </a:rPr>
                        <a:t>zer</a:t>
                      </a:r>
                      <a:r>
                        <a:rPr lang="es-ES" sz="1600" b="1" i="0" u="none" strike="noStrike" baseline="0" dirty="0">
                          <a:solidFill>
                            <a:srgbClr val="00AF50"/>
                          </a:solidFill>
                          <a:latin typeface="Garamond" panose="02020404030301010803" pitchFamily="18" charset="0"/>
                        </a:rPr>
                        <a:t> </a:t>
                      </a:r>
                      <a:r>
                        <a:rPr lang="es-ES" sz="1600" b="1" i="0" u="none" strike="noStrike" baseline="0" dirty="0" err="1">
                          <a:solidFill>
                            <a:srgbClr val="00AF50"/>
                          </a:solidFill>
                          <a:latin typeface="Garamond" panose="02020404030301010803" pitchFamily="18" charset="0"/>
                        </a:rPr>
                        <a:t>dagoen</a:t>
                      </a:r>
                      <a:r>
                        <a:rPr lang="es-ES" sz="1600" b="0"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a:t>
                      </a:r>
                      <a:r>
                        <a:rPr lang="es-ES" sz="1400" b="0" i="0" u="none" strike="noStrike" baseline="0" dirty="0" err="1">
                          <a:solidFill>
                            <a:srgbClr val="000000"/>
                          </a:solidFill>
                          <a:latin typeface="Garamond" panose="02020404030301010803" pitchFamily="18" charset="0"/>
                        </a:rPr>
                        <a:t>Don’t</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rush</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because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maybe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it’s</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wrong</a:t>
                      </a:r>
                      <a:r>
                        <a:rPr lang="es-ES" sz="1400" b="0" i="0" u="none" strike="noStrike" baseline="0" dirty="0">
                          <a:solidFill>
                            <a:srgbClr val="000000"/>
                          </a:solidFill>
                          <a:latin typeface="Garamond" panose="02020404030301010803" pitchFamily="18" charset="0"/>
                        </a:rPr>
                        <a:t>, look at </a:t>
                      </a:r>
                      <a:r>
                        <a:rPr lang="es-ES" sz="1400" b="0" i="0" u="none" strike="noStrike" baseline="0" dirty="0" err="1">
                          <a:solidFill>
                            <a:srgbClr val="000000"/>
                          </a:solidFill>
                          <a:latin typeface="Garamond" panose="02020404030301010803" pitchFamily="18" charset="0"/>
                        </a:rPr>
                        <a:t>this</a:t>
                      </a:r>
                      <a:r>
                        <a:rPr lang="es-ES" sz="1400" b="0" i="0" u="none" strike="noStrike" baseline="0" dirty="0">
                          <a:solidFill>
                            <a:srgbClr val="000000"/>
                          </a:solidFill>
                          <a:latin typeface="Garamond" panose="02020404030301010803" pitchFamily="18" charset="0"/>
                        </a:rPr>
                        <a:t>] </a:t>
                      </a:r>
                      <a:r>
                        <a:rPr lang="es-ES" sz="1600" b="0" i="0" u="none" strike="noStrike" baseline="0" dirty="0">
                          <a:solidFill>
                            <a:srgbClr val="000000"/>
                          </a:solidFill>
                          <a:latin typeface="Garamond" panose="02020404030301010803" pitchFamily="18" charset="0"/>
                        </a:rPr>
                        <a:t>(…) </a:t>
                      </a:r>
                    </a:p>
                    <a:p>
                      <a:r>
                        <a:rPr lang="pt-BR" sz="1600" b="0" i="0" u="none" strike="noStrike" baseline="0" dirty="0">
                          <a:solidFill>
                            <a:srgbClr val="000000"/>
                          </a:solidFill>
                          <a:latin typeface="Garamond" panose="02020404030301010803" pitchFamily="18" charset="0"/>
                        </a:rPr>
                        <a:t>5. </a:t>
                      </a:r>
                      <a:r>
                        <a:rPr lang="pt-BR" sz="1600" b="1" i="0" u="none" strike="noStrike" baseline="0" dirty="0" err="1">
                          <a:solidFill>
                            <a:srgbClr val="000000"/>
                          </a:solidFill>
                          <a:latin typeface="Garamond" panose="02020404030301010803" pitchFamily="18" charset="0"/>
                        </a:rPr>
                        <a:t>Nadia</a:t>
                      </a:r>
                      <a:r>
                        <a:rPr lang="pt-BR" sz="1600" b="1" i="0" u="none" strike="noStrike" baseline="0" dirty="0">
                          <a:solidFill>
                            <a:srgbClr val="000000"/>
                          </a:solidFill>
                          <a:latin typeface="Garamond" panose="02020404030301010803" pitchFamily="18" charset="0"/>
                        </a:rPr>
                        <a:t>: </a:t>
                      </a:r>
                      <a:r>
                        <a:rPr lang="pt-BR" sz="1600" b="0" i="0" u="none" strike="noStrike" baseline="0" dirty="0">
                          <a:solidFill>
                            <a:srgbClr val="000000"/>
                          </a:solidFill>
                          <a:latin typeface="Garamond" panose="02020404030301010803" pitchFamily="18" charset="0"/>
                        </a:rPr>
                        <a:t>“</a:t>
                      </a:r>
                      <a:r>
                        <a:rPr lang="pt-BR" sz="1600" b="1" i="0" u="none" strike="noStrike" baseline="0" dirty="0" err="1">
                          <a:solidFill>
                            <a:srgbClr val="00AF50"/>
                          </a:solidFill>
                          <a:latin typeface="Garamond" panose="02020404030301010803" pitchFamily="18" charset="0"/>
                        </a:rPr>
                        <a:t>Ahurra</a:t>
                      </a:r>
                      <a:r>
                        <a:rPr lang="pt-BR" sz="1600" b="1" i="0" u="none" strike="noStrike" baseline="0" dirty="0">
                          <a:solidFill>
                            <a:srgbClr val="00AF50"/>
                          </a:solidFill>
                          <a:latin typeface="Garamond" panose="02020404030301010803" pitchFamily="18" charset="0"/>
                        </a:rPr>
                        <a:t> h-</a:t>
                      </a:r>
                      <a:r>
                        <a:rPr lang="pt-BR" sz="1600" b="1" i="0" u="none" strike="noStrike" baseline="0" dirty="0" err="1">
                          <a:solidFill>
                            <a:srgbClr val="00AF50"/>
                          </a:solidFill>
                          <a:latin typeface="Garamond" panose="02020404030301010803" pitchFamily="18" charset="0"/>
                        </a:rPr>
                        <a:t>rekin</a:t>
                      </a:r>
                      <a:r>
                        <a:rPr lang="pt-BR" sz="1600" b="0" i="0" u="none" strike="noStrike" baseline="0" dirty="0">
                          <a:solidFill>
                            <a:srgbClr val="000000"/>
                          </a:solidFill>
                          <a:latin typeface="Garamond" panose="02020404030301010803" pitchFamily="18" charset="0"/>
                        </a:rPr>
                        <a:t>” </a:t>
                      </a:r>
                      <a:r>
                        <a:rPr lang="pt-BR" sz="1400" b="0" i="0" u="none" strike="noStrike" baseline="0" dirty="0">
                          <a:solidFill>
                            <a:srgbClr val="000000"/>
                          </a:solidFill>
                          <a:latin typeface="Garamond" panose="02020404030301010803" pitchFamily="18" charset="0"/>
                        </a:rPr>
                        <a:t>[‘</a:t>
                      </a:r>
                      <a:r>
                        <a:rPr lang="pt-BR" sz="1400" b="0" i="0" u="none" strike="noStrike" baseline="0" dirty="0" err="1">
                          <a:solidFill>
                            <a:srgbClr val="000000"/>
                          </a:solidFill>
                          <a:latin typeface="Garamond" panose="02020404030301010803" pitchFamily="18" charset="0"/>
                        </a:rPr>
                        <a:t>Ahurra</a:t>
                      </a:r>
                      <a:r>
                        <a:rPr lang="pt-BR" sz="1400" b="0" i="0" u="none" strike="noStrike" baseline="0" dirty="0">
                          <a:solidFill>
                            <a:srgbClr val="000000"/>
                          </a:solidFill>
                          <a:latin typeface="Garamond" panose="02020404030301010803" pitchFamily="18" charset="0"/>
                        </a:rPr>
                        <a:t>’ </a:t>
                      </a:r>
                      <a:r>
                        <a:rPr lang="pt-BR" sz="1400" b="0" i="0" u="none" strike="noStrike" baseline="0" dirty="0" err="1">
                          <a:solidFill>
                            <a:srgbClr val="000000"/>
                          </a:solidFill>
                          <a:latin typeface="Garamond" panose="02020404030301010803" pitchFamily="18" charset="0"/>
                        </a:rPr>
                        <a:t>with</a:t>
                      </a:r>
                      <a:r>
                        <a:rPr lang="pt-BR" sz="1400" b="0" i="0" u="none" strike="noStrike" baseline="0" dirty="0">
                          <a:solidFill>
                            <a:srgbClr val="000000"/>
                          </a:solidFill>
                          <a:latin typeface="Garamond" panose="02020404030301010803" pitchFamily="18" charset="0"/>
                        </a:rPr>
                        <a:t> h] </a:t>
                      </a:r>
                    </a:p>
                    <a:p>
                      <a:r>
                        <a:rPr lang="en-US" sz="1600" b="0" i="0" u="none" strike="noStrike" baseline="0" dirty="0">
                          <a:solidFill>
                            <a:srgbClr val="000000"/>
                          </a:solidFill>
                          <a:latin typeface="Garamond" panose="02020404030301010803" pitchFamily="18" charset="0"/>
                        </a:rPr>
                        <a:t>6. Teacher: “</a:t>
                      </a:r>
                      <a:r>
                        <a:rPr lang="en-US" sz="1600" b="1" i="0" u="none" strike="noStrike" baseline="0" dirty="0">
                          <a:solidFill>
                            <a:srgbClr val="00AF50"/>
                          </a:solidFill>
                          <a:latin typeface="Garamond" panose="02020404030301010803" pitchFamily="18" charset="0"/>
                        </a:rPr>
                        <a:t>Oso </a:t>
                      </a:r>
                      <a:r>
                        <a:rPr lang="en-US" sz="1600" b="1" i="0" u="none" strike="noStrike" baseline="0" dirty="0" err="1">
                          <a:solidFill>
                            <a:srgbClr val="00AF50"/>
                          </a:solidFill>
                          <a:latin typeface="Garamond" panose="02020404030301010803" pitchFamily="18" charset="0"/>
                        </a:rPr>
                        <a:t>ongi</a:t>
                      </a:r>
                      <a:r>
                        <a:rPr lang="en-US" sz="1600" b="0"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[Very well] </a:t>
                      </a:r>
                      <a:r>
                        <a:rPr lang="en-US" sz="1600" b="0" i="0" u="none" strike="noStrike" baseline="0" dirty="0">
                          <a:solidFill>
                            <a:srgbClr val="000000"/>
                          </a:solidFill>
                          <a:latin typeface="Times New Roman" panose="02020603050405020304" pitchFamily="18" charset="0"/>
                        </a:rPr>
                        <a:t>	</a:t>
                      </a:r>
                    </a:p>
                    <a:p>
                      <a:r>
                        <a:rPr lang="es-ES" sz="1600" b="0" i="0" u="none" strike="noStrike" baseline="0" dirty="0">
                          <a:solidFill>
                            <a:srgbClr val="000000"/>
                          </a:solidFill>
                          <a:latin typeface="Garamond" panose="02020404030301010803" pitchFamily="18" charset="0"/>
                        </a:rPr>
                        <a:t>	</a:t>
                      </a:r>
                    </a:p>
                    <a:p>
                      <a:endParaRPr lang="es-ES" sz="1600" b="0" i="0" u="none" strike="noStrike" baseline="0" dirty="0">
                        <a:solidFill>
                          <a:srgbClr val="000000"/>
                        </a:solidFill>
                        <a:latin typeface="Garamond" panose="02020404030301010803" pitchFamily="18" charset="0"/>
                      </a:endParaRPr>
                    </a:p>
                    <a:p>
                      <a:pPr algn="just" rtl="0">
                        <a:spcBef>
                          <a:spcPts val="0"/>
                        </a:spcBef>
                        <a:spcAft>
                          <a:spcPts val="0"/>
                        </a:spcAft>
                      </a:pPr>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3850691"/>
                  </a:ext>
                </a:extLst>
              </a:tr>
            </a:tbl>
          </a:graphicData>
        </a:graphic>
      </p:graphicFrame>
      <p:sp>
        <p:nvSpPr>
          <p:cNvPr id="7" name="Arrow: Left-Right 5">
            <a:extLst>
              <a:ext uri="{FF2B5EF4-FFF2-40B4-BE49-F238E27FC236}">
                <a16:creationId xmlns:a16="http://schemas.microsoft.com/office/drawing/2014/main" id="{A891E8B9-1AEE-BCA7-2337-4F9E59DE1773}"/>
              </a:ext>
            </a:extLst>
          </p:cNvPr>
          <p:cNvSpPr/>
          <p:nvPr/>
        </p:nvSpPr>
        <p:spPr>
          <a:xfrm>
            <a:off x="589629" y="4444824"/>
            <a:ext cx="11012742" cy="472440"/>
          </a:xfrm>
          <a:prstGeom prst="leftRightArrow">
            <a:avLst/>
          </a:prstGeom>
          <a:gradFill flip="none" rotWithShape="1">
            <a:gsLst>
              <a:gs pos="20000">
                <a:srgbClr val="006CAB"/>
              </a:gs>
              <a:gs pos="68000">
                <a:schemeClr val="accent1">
                  <a:tint val="44500"/>
                  <a:satMod val="160000"/>
                </a:schemeClr>
              </a:gs>
              <a:gs pos="100000">
                <a:schemeClr val="accent1">
                  <a:tint val="23500"/>
                  <a:satMod val="16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10">
            <a:extLst>
              <a:ext uri="{FF2B5EF4-FFF2-40B4-BE49-F238E27FC236}">
                <a16:creationId xmlns:a16="http://schemas.microsoft.com/office/drawing/2014/main" id="{BDE56B51-1413-2C23-A378-1F1EFEE477A3}"/>
              </a:ext>
            </a:extLst>
          </p:cNvPr>
          <p:cNvSpPr/>
          <p:nvPr/>
        </p:nvSpPr>
        <p:spPr>
          <a:xfrm>
            <a:off x="1090232" y="5001695"/>
            <a:ext cx="1896082" cy="105541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Language separation</a:t>
            </a:r>
          </a:p>
        </p:txBody>
      </p:sp>
      <p:sp>
        <p:nvSpPr>
          <p:cNvPr id="9" name="Rectangle 10">
            <a:extLst>
              <a:ext uri="{FF2B5EF4-FFF2-40B4-BE49-F238E27FC236}">
                <a16:creationId xmlns:a16="http://schemas.microsoft.com/office/drawing/2014/main" id="{010EADA3-980B-AE3C-E64D-CA5795581A24}"/>
              </a:ext>
            </a:extLst>
          </p:cNvPr>
          <p:cNvSpPr/>
          <p:nvPr/>
        </p:nvSpPr>
        <p:spPr>
          <a:xfrm>
            <a:off x="3555393" y="4990406"/>
            <a:ext cx="1896082" cy="105541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Direct translation</a:t>
            </a:r>
          </a:p>
        </p:txBody>
      </p:sp>
      <p:sp>
        <p:nvSpPr>
          <p:cNvPr id="10" name="Rectangle 12">
            <a:extLst>
              <a:ext uri="{FF2B5EF4-FFF2-40B4-BE49-F238E27FC236}">
                <a16:creationId xmlns:a16="http://schemas.microsoft.com/office/drawing/2014/main" id="{AA37F667-E8D2-7756-0EEE-B123074E1466}"/>
              </a:ext>
            </a:extLst>
          </p:cNvPr>
          <p:cNvSpPr/>
          <p:nvPr/>
        </p:nvSpPr>
        <p:spPr>
          <a:xfrm>
            <a:off x="6020554" y="5001822"/>
            <a:ext cx="2178985" cy="1043995"/>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Using a word/phrase in the frame of another language</a:t>
            </a:r>
          </a:p>
        </p:txBody>
      </p:sp>
      <p:sp>
        <p:nvSpPr>
          <p:cNvPr id="11" name="Rectangle 13">
            <a:extLst>
              <a:ext uri="{FF2B5EF4-FFF2-40B4-BE49-F238E27FC236}">
                <a16:creationId xmlns:a16="http://schemas.microsoft.com/office/drawing/2014/main" id="{642893B9-E653-BE36-787E-5277C227B2F8}"/>
              </a:ext>
            </a:extLst>
          </p:cNvPr>
          <p:cNvSpPr/>
          <p:nvPr/>
        </p:nvSpPr>
        <p:spPr>
          <a:xfrm>
            <a:off x="8755714" y="5007530"/>
            <a:ext cx="2178986" cy="104399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Fluid shift of languages: intra/</a:t>
            </a:r>
            <a:r>
              <a:rPr kumimoji="0" lang="en-AU" sz="1800" b="0" i="0" u="none" strike="noStrike" kern="1200" cap="none" spc="0" normalizeH="0" baseline="0" noProof="0" dirty="0" err="1">
                <a:ln>
                  <a:noFill/>
                </a:ln>
                <a:solidFill>
                  <a:prstClr val="white"/>
                </a:solidFill>
                <a:effectLst/>
                <a:uLnTx/>
                <a:uFillTx/>
                <a:latin typeface="Garamond" panose="02020404030301010803" pitchFamily="18" charset="0"/>
                <a:ea typeface="+mn-ea"/>
                <a:cs typeface="Arial" panose="020B0604020202020204" pitchFamily="34" charset="0"/>
              </a:rPr>
              <a:t>intersentential</a:t>
            </a:r>
            <a:r>
              <a:rPr kumimoji="0" lang="en-AU" sz="1800" b="0" i="0" u="none" strike="noStrike" kern="1200" cap="none" spc="0" normalizeH="0" baseline="0" noProof="0" dirty="0">
                <a:ln>
                  <a:noFill/>
                </a:ln>
                <a:solidFill>
                  <a:prstClr val="white"/>
                </a:solidFill>
                <a:effectLst/>
                <a:uLnTx/>
                <a:uFillTx/>
                <a:latin typeface="Garamond" panose="02020404030301010803" pitchFamily="18" charset="0"/>
                <a:ea typeface="+mn-ea"/>
                <a:cs typeface="Arial" panose="020B0604020202020204" pitchFamily="34" charset="0"/>
              </a:rPr>
              <a:t> shifts</a:t>
            </a:r>
          </a:p>
        </p:txBody>
      </p:sp>
      <p:sp>
        <p:nvSpPr>
          <p:cNvPr id="12" name="Arrow: Left-Right 6">
            <a:extLst>
              <a:ext uri="{FF2B5EF4-FFF2-40B4-BE49-F238E27FC236}">
                <a16:creationId xmlns:a16="http://schemas.microsoft.com/office/drawing/2014/main" id="{A56E223C-A3DE-B0F5-5777-C919731595BD}"/>
              </a:ext>
            </a:extLst>
          </p:cNvPr>
          <p:cNvSpPr/>
          <p:nvPr/>
        </p:nvSpPr>
        <p:spPr>
          <a:xfrm>
            <a:off x="624840" y="6192100"/>
            <a:ext cx="10942320" cy="472440"/>
          </a:xfrm>
          <a:prstGeom prst="leftRightArrow">
            <a:avLst/>
          </a:prstGeom>
          <a:gradFill flip="none" rotWithShape="1">
            <a:gsLst>
              <a:gs pos="28000">
                <a:srgbClr val="006CAB"/>
              </a:gs>
              <a:gs pos="67000">
                <a:schemeClr val="accent1">
                  <a:tint val="44500"/>
                  <a:satMod val="160000"/>
                </a:schemeClr>
              </a:gs>
              <a:gs pos="100000">
                <a:schemeClr val="accent1">
                  <a:tint val="23500"/>
                  <a:satMod val="16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agen 2">
            <a:extLst>
              <a:ext uri="{FF2B5EF4-FFF2-40B4-BE49-F238E27FC236}">
                <a16:creationId xmlns:a16="http://schemas.microsoft.com/office/drawing/2014/main" id="{1252227C-EE16-B307-CE8D-4480CC2FF9DD}"/>
              </a:ext>
            </a:extLst>
          </p:cNvPr>
          <p:cNvPicPr>
            <a:picLocks noChangeAspect="1"/>
          </p:cNvPicPr>
          <p:nvPr/>
        </p:nvPicPr>
        <p:blipFill>
          <a:blip r:embed="rId2"/>
          <a:stretch>
            <a:fillRect/>
          </a:stretch>
        </p:blipFill>
        <p:spPr>
          <a:xfrm flipH="1">
            <a:off x="0" y="0"/>
            <a:ext cx="356660" cy="6858000"/>
          </a:xfrm>
          <a:prstGeom prst="rect">
            <a:avLst/>
          </a:prstGeom>
        </p:spPr>
      </p:pic>
      <p:sp>
        <p:nvSpPr>
          <p:cNvPr id="6" name="TextBox 8">
            <a:extLst>
              <a:ext uri="{FF2B5EF4-FFF2-40B4-BE49-F238E27FC236}">
                <a16:creationId xmlns:a16="http://schemas.microsoft.com/office/drawing/2014/main" id="{787A01EB-86D1-6345-9D79-1130A371F3D3}"/>
              </a:ext>
            </a:extLst>
          </p:cNvPr>
          <p:cNvSpPr txBox="1"/>
          <p:nvPr/>
        </p:nvSpPr>
        <p:spPr>
          <a:xfrm>
            <a:off x="867363" y="3910017"/>
            <a:ext cx="38632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i="0" u="none" strike="noStrike" kern="1200" cap="none" spc="0" normalizeH="0" baseline="0" noProof="0" dirty="0">
                <a:ln>
                  <a:noFill/>
                </a:ln>
                <a:solidFill>
                  <a:srgbClr val="00B050"/>
                </a:solidFill>
                <a:effectLst/>
                <a:uLnTx/>
                <a:uFillTx/>
                <a:latin typeface="Garamond" panose="02020404030301010803" pitchFamily="18" charset="0"/>
                <a:ea typeface="+mn-ea"/>
                <a:cs typeface="Arial" panose="020B0604020202020204" pitchFamily="34" charset="0"/>
              </a:rPr>
              <a:t>Basque</a:t>
            </a: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r>
              <a:rPr kumimoji="0" lang="en-AU" sz="1400" b="1" i="0" u="none" strike="noStrike" kern="1200" cap="none" spc="0" normalizeH="0" baseline="0" noProof="0" dirty="0">
                <a:ln>
                  <a:noFill/>
                </a:ln>
                <a:solidFill>
                  <a:srgbClr val="4472C4"/>
                </a:solidFill>
                <a:effectLst/>
                <a:uLnTx/>
                <a:uFillTx/>
                <a:latin typeface="Garamond" panose="02020404030301010803" pitchFamily="18" charset="0"/>
                <a:ea typeface="+mn-ea"/>
                <a:cs typeface="Arial" panose="020B0604020202020204" pitchFamily="34" charset="0"/>
              </a:rPr>
              <a:t>Spanish </a:t>
            </a:r>
            <a:endParaRPr kumimoji="0" lang="en-AU" sz="1400" b="1" i="0" u="none" strike="noStrike" kern="1200" cap="none" spc="0" normalizeH="0" baseline="0" noProof="0" dirty="0">
              <a:ln>
                <a:noFill/>
              </a:ln>
              <a:solidFill>
                <a:srgbClr val="7030A0"/>
              </a:solidFill>
              <a:effectLst/>
              <a:uLnTx/>
              <a:uFillTx/>
              <a:latin typeface="Garamond" panose="02020404030301010803" pitchFamily="18" charset="0"/>
              <a:ea typeface="+mn-ea"/>
              <a:cs typeface="Arial" panose="020B0604020202020204" pitchFamily="34" charset="0"/>
            </a:endParaRPr>
          </a:p>
        </p:txBody>
      </p:sp>
      <p:sp>
        <p:nvSpPr>
          <p:cNvPr id="14" name="TextBox 8">
            <a:extLst>
              <a:ext uri="{FF2B5EF4-FFF2-40B4-BE49-F238E27FC236}">
                <a16:creationId xmlns:a16="http://schemas.microsoft.com/office/drawing/2014/main" id="{CE6AC9A4-A5C7-FD31-A537-9650255C1A96}"/>
              </a:ext>
            </a:extLst>
          </p:cNvPr>
          <p:cNvSpPr txBox="1"/>
          <p:nvPr/>
        </p:nvSpPr>
        <p:spPr>
          <a:xfrm>
            <a:off x="3113692" y="3888425"/>
            <a:ext cx="38632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Basque lesson at </a:t>
            </a:r>
            <a:r>
              <a:rPr kumimoji="0" lang="en-AU" sz="14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Mendia</a:t>
            </a: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r>
              <a:rPr kumimoji="0" lang="en-AU" sz="14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Eskola</a:t>
            </a:r>
            <a:endPar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p:txBody>
      </p:sp>
      <p:cxnSp>
        <p:nvCxnSpPr>
          <p:cNvPr id="16" name="Straight Arrow Connector 18">
            <a:extLst>
              <a:ext uri="{FF2B5EF4-FFF2-40B4-BE49-F238E27FC236}">
                <a16:creationId xmlns:a16="http://schemas.microsoft.com/office/drawing/2014/main" id="{E04A6322-8689-570E-3C0C-70EB1CEE86D4}"/>
              </a:ext>
            </a:extLst>
          </p:cNvPr>
          <p:cNvCxnSpPr>
            <a:cxnSpLocks/>
            <a:endCxn id="11" idx="0"/>
          </p:cNvCxnSpPr>
          <p:nvPr/>
        </p:nvCxnSpPr>
        <p:spPr>
          <a:xfrm>
            <a:off x="4295296" y="1643605"/>
            <a:ext cx="5549911" cy="3363925"/>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18">
            <a:extLst>
              <a:ext uri="{FF2B5EF4-FFF2-40B4-BE49-F238E27FC236}">
                <a16:creationId xmlns:a16="http://schemas.microsoft.com/office/drawing/2014/main" id="{74147888-592F-5F90-2C33-3E5FE884E7FB}"/>
              </a:ext>
            </a:extLst>
          </p:cNvPr>
          <p:cNvCxnSpPr>
            <a:cxnSpLocks/>
            <a:endCxn id="8" idx="0"/>
          </p:cNvCxnSpPr>
          <p:nvPr/>
        </p:nvCxnSpPr>
        <p:spPr>
          <a:xfrm flipH="1">
            <a:off x="2038273" y="1354667"/>
            <a:ext cx="969628" cy="3647028"/>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18">
            <a:extLst>
              <a:ext uri="{FF2B5EF4-FFF2-40B4-BE49-F238E27FC236}">
                <a16:creationId xmlns:a16="http://schemas.microsoft.com/office/drawing/2014/main" id="{9F56B399-417D-CADB-40B8-8F95F0D2F1F4}"/>
              </a:ext>
            </a:extLst>
          </p:cNvPr>
          <p:cNvCxnSpPr>
            <a:cxnSpLocks/>
            <a:endCxn id="11" idx="0"/>
          </p:cNvCxnSpPr>
          <p:nvPr/>
        </p:nvCxnSpPr>
        <p:spPr>
          <a:xfrm>
            <a:off x="4847099" y="2413176"/>
            <a:ext cx="4998108" cy="2594354"/>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ABD051B-839D-068F-391A-36E274EC66A1}"/>
              </a:ext>
            </a:extLst>
          </p:cNvPr>
          <p:cNvCxnSpPr>
            <a:cxnSpLocks/>
            <a:endCxn id="8" idx="0"/>
          </p:cNvCxnSpPr>
          <p:nvPr/>
        </p:nvCxnSpPr>
        <p:spPr>
          <a:xfrm flipH="1">
            <a:off x="2038273" y="2778030"/>
            <a:ext cx="446068" cy="2223665"/>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graphicFrame>
        <p:nvGraphicFramePr>
          <p:cNvPr id="24" name="Table 9">
            <a:extLst>
              <a:ext uri="{FF2B5EF4-FFF2-40B4-BE49-F238E27FC236}">
                <a16:creationId xmlns:a16="http://schemas.microsoft.com/office/drawing/2014/main" id="{7A7E18A2-5512-F210-8F8C-5809AC2806B6}"/>
              </a:ext>
            </a:extLst>
          </p:cNvPr>
          <p:cNvGraphicFramePr>
            <a:graphicFrameLocks noGrp="1"/>
          </p:cNvGraphicFramePr>
          <p:nvPr/>
        </p:nvGraphicFramePr>
        <p:xfrm>
          <a:off x="6053559" y="1146362"/>
          <a:ext cx="5662855" cy="3071432"/>
        </p:xfrm>
        <a:graphic>
          <a:graphicData uri="http://schemas.openxmlformats.org/drawingml/2006/table">
            <a:tbl>
              <a:tblPr firstRow="1" bandRow="1">
                <a:tableStyleId>{5C22544A-7EE6-4342-B048-85BDC9FD1C3A}</a:tableStyleId>
              </a:tblPr>
              <a:tblGrid>
                <a:gridCol w="5662855">
                  <a:extLst>
                    <a:ext uri="{9D8B030D-6E8A-4147-A177-3AD203B41FA5}">
                      <a16:colId xmlns:a16="http://schemas.microsoft.com/office/drawing/2014/main" val="727486973"/>
                    </a:ext>
                  </a:extLst>
                </a:gridCol>
              </a:tblGrid>
              <a:tr h="3071432">
                <a:tc>
                  <a:txBody>
                    <a:bodyPr/>
                    <a:lstStyle/>
                    <a:p>
                      <a:r>
                        <a:rPr lang="en-US" sz="1800" b="0" i="0" u="none" strike="noStrike" baseline="0" dirty="0">
                          <a:solidFill>
                            <a:srgbClr val="000000"/>
                          </a:solidFill>
                          <a:latin typeface="Times New Roman" panose="02020603050405020304" pitchFamily="18" charset="0"/>
                        </a:rPr>
                        <a:t>1. </a:t>
                      </a:r>
                      <a:r>
                        <a:rPr lang="en-US" sz="1600" b="1" i="0" u="none" strike="noStrike" baseline="0" dirty="0">
                          <a:solidFill>
                            <a:srgbClr val="000000"/>
                          </a:solidFill>
                          <a:latin typeface="Garamond" panose="02020404030301010803" pitchFamily="18" charset="0"/>
                        </a:rPr>
                        <a:t>Bashir: “</a:t>
                      </a:r>
                      <a:r>
                        <a:rPr lang="en-US" sz="1600" b="1" i="0" u="none" strike="noStrike" baseline="0" dirty="0">
                          <a:solidFill>
                            <a:srgbClr val="4471C4"/>
                          </a:solidFill>
                          <a:latin typeface="Garamond" panose="02020404030301010803" pitchFamily="18" charset="0"/>
                        </a:rPr>
                        <a:t>¿Tú </a:t>
                      </a:r>
                      <a:r>
                        <a:rPr lang="en-US" sz="1600" b="1" i="0" u="none" strike="noStrike" baseline="0" dirty="0" err="1">
                          <a:solidFill>
                            <a:srgbClr val="4471C4"/>
                          </a:solidFill>
                          <a:latin typeface="Garamond" panose="02020404030301010803" pitchFamily="18" charset="0"/>
                        </a:rPr>
                        <a:t>cuál</a:t>
                      </a:r>
                      <a:r>
                        <a:rPr lang="en-US" sz="1600" b="1" i="0" u="none" strike="noStrike" baseline="0" dirty="0">
                          <a:solidFill>
                            <a:srgbClr val="4471C4"/>
                          </a:solidFill>
                          <a:latin typeface="Garamond" panose="02020404030301010803" pitchFamily="18" charset="0"/>
                        </a:rPr>
                        <a:t> </a:t>
                      </a:r>
                      <a:r>
                        <a:rPr lang="en-US" sz="1600" b="1" i="0" u="none" strike="noStrike" baseline="0" dirty="0" err="1">
                          <a:solidFill>
                            <a:srgbClr val="4471C4"/>
                          </a:solidFill>
                          <a:latin typeface="Garamond" panose="02020404030301010803" pitchFamily="18" charset="0"/>
                        </a:rPr>
                        <a:t>dirías</a:t>
                      </a:r>
                      <a:r>
                        <a:rPr lang="en-US" sz="1600" b="1" i="0" u="none" strike="noStrike" baseline="0" dirty="0">
                          <a:solidFill>
                            <a:srgbClr val="4471C4"/>
                          </a:solidFill>
                          <a:latin typeface="Garamond" panose="02020404030301010803" pitchFamily="18" charset="0"/>
                        </a:rPr>
                        <a:t>?</a:t>
                      </a:r>
                      <a:r>
                        <a:rPr lang="en-US" sz="1600" b="1"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[Which one would you say it is?] </a:t>
                      </a:r>
                    </a:p>
                    <a:p>
                      <a:r>
                        <a:rPr lang="es-ES" sz="1600" b="0" i="0" u="none" strike="noStrike" baseline="0" dirty="0">
                          <a:solidFill>
                            <a:srgbClr val="000000"/>
                          </a:solidFill>
                          <a:latin typeface="Garamond" panose="02020404030301010803" pitchFamily="18" charset="0"/>
                        </a:rPr>
                        <a:t>2. </a:t>
                      </a:r>
                      <a:r>
                        <a:rPr lang="es-ES" sz="1600" b="1" i="0" u="none" strike="noStrike" baseline="0" dirty="0">
                          <a:solidFill>
                            <a:srgbClr val="000000"/>
                          </a:solidFill>
                          <a:latin typeface="Garamond" panose="02020404030301010803" pitchFamily="18" charset="0"/>
                        </a:rPr>
                        <a:t>Local </a:t>
                      </a:r>
                      <a:r>
                        <a:rPr lang="es-ES" sz="1600" b="1" i="0" u="none" strike="noStrike" baseline="0" dirty="0" err="1">
                          <a:solidFill>
                            <a:srgbClr val="000000"/>
                          </a:solidFill>
                          <a:latin typeface="Garamond" panose="02020404030301010803" pitchFamily="18" charset="0"/>
                        </a:rPr>
                        <a:t>Student</a:t>
                      </a:r>
                      <a:r>
                        <a:rPr lang="es-ES" sz="1600" b="1" i="0" u="none" strike="noStrike" baseline="0" dirty="0">
                          <a:solidFill>
                            <a:srgbClr val="000000"/>
                          </a:solidFill>
                          <a:latin typeface="Garamond" panose="02020404030301010803" pitchFamily="18" charset="0"/>
                        </a:rPr>
                        <a:t> 1</a:t>
                      </a:r>
                      <a:r>
                        <a:rPr lang="es-ES" sz="1600" b="0" i="0" u="none" strike="noStrike" baseline="0" dirty="0">
                          <a:solidFill>
                            <a:srgbClr val="000000"/>
                          </a:solidFill>
                          <a:latin typeface="Garamond" panose="02020404030301010803" pitchFamily="18" charset="0"/>
                        </a:rPr>
                        <a:t>: “</a:t>
                      </a:r>
                      <a:r>
                        <a:rPr lang="es-ES" sz="1600" b="1" i="0" u="none" strike="noStrike" baseline="0" dirty="0">
                          <a:solidFill>
                            <a:srgbClr val="4471C4"/>
                          </a:solidFill>
                          <a:latin typeface="Garamond" panose="02020404030301010803" pitchFamily="18" charset="0"/>
                        </a:rPr>
                        <a:t>2, 4… es 1 …</a:t>
                      </a:r>
                      <a:r>
                        <a:rPr lang="es-ES" sz="1600" b="1"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[2, 4…. </a:t>
                      </a:r>
                      <a:r>
                        <a:rPr lang="es-ES" sz="1400" b="0" i="0" u="none" strike="noStrike" baseline="0" dirty="0" err="1">
                          <a:solidFill>
                            <a:srgbClr val="000000"/>
                          </a:solidFill>
                          <a:latin typeface="Garamond" panose="02020404030301010803" pitchFamily="18" charset="0"/>
                        </a:rPr>
                        <a:t>it’s</a:t>
                      </a:r>
                      <a:r>
                        <a:rPr lang="es-ES" sz="1400" b="0" i="0" u="none" strike="noStrike" baseline="0" dirty="0">
                          <a:solidFill>
                            <a:srgbClr val="000000"/>
                          </a:solidFill>
                          <a:latin typeface="Garamond" panose="02020404030301010803" pitchFamily="18" charset="0"/>
                        </a:rPr>
                        <a:t> 1]</a:t>
                      </a:r>
                    </a:p>
                    <a:p>
                      <a:r>
                        <a:rPr lang="es-ES" sz="1600" b="0" i="0" u="none" strike="noStrike" baseline="0" dirty="0">
                          <a:solidFill>
                            <a:srgbClr val="000000"/>
                          </a:solidFill>
                          <a:latin typeface="Garamond" panose="02020404030301010803" pitchFamily="18" charset="0"/>
                        </a:rPr>
                        <a:t>3. </a:t>
                      </a:r>
                      <a:r>
                        <a:rPr lang="es-ES" sz="1600" b="1" i="0" u="none" strike="noStrike" baseline="0" dirty="0" err="1">
                          <a:solidFill>
                            <a:srgbClr val="000000"/>
                          </a:solidFill>
                          <a:latin typeface="Garamond" panose="02020404030301010803" pitchFamily="18" charset="0"/>
                        </a:rPr>
                        <a:t>Bashir</a:t>
                      </a:r>
                      <a:r>
                        <a:rPr lang="es-ES" sz="1600" b="1" i="0" u="none" strike="noStrike" baseline="0" dirty="0">
                          <a:solidFill>
                            <a:srgbClr val="000000"/>
                          </a:solidFill>
                          <a:latin typeface="Garamond" panose="02020404030301010803" pitchFamily="18" charset="0"/>
                        </a:rPr>
                        <a:t>: </a:t>
                      </a:r>
                      <a:r>
                        <a:rPr lang="es-ES" sz="1600" b="0" i="0" u="none" strike="noStrike" baseline="0" dirty="0">
                          <a:solidFill>
                            <a:srgbClr val="000000"/>
                          </a:solidFill>
                          <a:latin typeface="Garamond" panose="02020404030301010803" pitchFamily="18" charset="0"/>
                        </a:rPr>
                        <a:t>“</a:t>
                      </a:r>
                      <a:r>
                        <a:rPr lang="es-ES" sz="1600" b="1" i="0" u="none" strike="noStrike" baseline="0" dirty="0">
                          <a:solidFill>
                            <a:srgbClr val="4471C4"/>
                          </a:solidFill>
                          <a:latin typeface="Garamond" panose="02020404030301010803" pitchFamily="18" charset="0"/>
                        </a:rPr>
                        <a:t>Hablamos en Euskera que tenemos una persona…</a:t>
                      </a:r>
                      <a:r>
                        <a:rPr lang="es-ES" sz="1600" b="1"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a:t>
                      </a:r>
                      <a:r>
                        <a:rPr lang="es-ES" sz="1400" b="0" i="0" u="none" strike="noStrike" baseline="0" dirty="0" err="1">
                          <a:solidFill>
                            <a:srgbClr val="000000"/>
                          </a:solidFill>
                          <a:latin typeface="Garamond" panose="02020404030301010803" pitchFamily="18" charset="0"/>
                        </a:rPr>
                        <a:t>Let’s</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talk</a:t>
                      </a:r>
                      <a:r>
                        <a:rPr lang="es-ES" sz="1400" b="0" i="0" u="none" strike="noStrike" baseline="0" dirty="0">
                          <a:solidFill>
                            <a:srgbClr val="000000"/>
                          </a:solidFill>
                          <a:latin typeface="Garamond" panose="02020404030301010803" pitchFamily="18" charset="0"/>
                        </a:rPr>
                        <a:t> in </a:t>
                      </a:r>
                      <a:r>
                        <a:rPr lang="es-ES" sz="1400" b="0" i="0" u="none" strike="noStrike" baseline="0" dirty="0" err="1">
                          <a:solidFill>
                            <a:srgbClr val="000000"/>
                          </a:solidFill>
                          <a:latin typeface="Garamond" panose="02020404030301010803" pitchFamily="18" charset="0"/>
                        </a:rPr>
                        <a:t>Basque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because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we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have</a:t>
                      </a:r>
                      <a:r>
                        <a:rPr lang="es-ES" sz="1400" b="0" i="0" u="none" strike="noStrike" baseline="0" dirty="0">
                          <a:solidFill>
                            <a:srgbClr val="000000"/>
                          </a:solidFill>
                          <a:latin typeface="Garamond" panose="02020404030301010803" pitchFamily="18" charset="0"/>
                        </a:rPr>
                        <a:t> a </a:t>
                      </a:r>
                      <a:r>
                        <a:rPr lang="es-ES" sz="1400" b="0" i="0" u="none" strike="noStrike" baseline="0" dirty="0" err="1">
                          <a:solidFill>
                            <a:srgbClr val="000000"/>
                          </a:solidFill>
                          <a:latin typeface="Garamond" panose="02020404030301010803" pitchFamily="18" charset="0"/>
                        </a:rPr>
                        <a:t>person</a:t>
                      </a:r>
                      <a:r>
                        <a:rPr lang="es-ES" sz="1400" b="0" i="0" u="none" strike="noStrike" baseline="0" dirty="0">
                          <a:solidFill>
                            <a:srgbClr val="000000"/>
                          </a:solidFill>
                          <a:latin typeface="Garamond" panose="02020404030301010803" pitchFamily="18" charset="0"/>
                        </a:rPr>
                        <a:t>…] </a:t>
                      </a:r>
                    </a:p>
                    <a:p>
                      <a:r>
                        <a:rPr lang="en-US" sz="1600" b="0" i="0" u="none" strike="noStrike" baseline="0" dirty="0">
                          <a:solidFill>
                            <a:srgbClr val="000000"/>
                          </a:solidFill>
                          <a:latin typeface="Garamond" panose="02020404030301010803" pitchFamily="18" charset="0"/>
                        </a:rPr>
                        <a:t>4. </a:t>
                      </a:r>
                      <a:r>
                        <a:rPr lang="en-US" sz="1600" b="1" i="0" u="none" strike="noStrike" baseline="0" dirty="0">
                          <a:solidFill>
                            <a:srgbClr val="000000"/>
                          </a:solidFill>
                          <a:latin typeface="Garamond" panose="02020404030301010803" pitchFamily="18" charset="0"/>
                        </a:rPr>
                        <a:t>Local Student 2</a:t>
                      </a:r>
                      <a:r>
                        <a:rPr lang="en-US" sz="1600" b="0" i="0" u="none" strike="noStrike" baseline="0" dirty="0">
                          <a:solidFill>
                            <a:srgbClr val="000000"/>
                          </a:solidFill>
                          <a:latin typeface="Garamond" panose="02020404030301010803" pitchFamily="18" charset="0"/>
                        </a:rPr>
                        <a:t>: “</a:t>
                      </a:r>
                      <a:r>
                        <a:rPr lang="en-US" sz="1600" b="1" i="0" u="none" strike="noStrike" baseline="0" dirty="0" err="1">
                          <a:solidFill>
                            <a:srgbClr val="00AF50"/>
                          </a:solidFill>
                          <a:latin typeface="Garamond" panose="02020404030301010803" pitchFamily="18" charset="0"/>
                        </a:rPr>
                        <a:t>Ikastetxe</a:t>
                      </a:r>
                      <a:r>
                        <a:rPr lang="en-US" sz="1600" b="1" i="0" u="none" strike="noStrike" baseline="0" dirty="0">
                          <a:solidFill>
                            <a:srgbClr val="00AF50"/>
                          </a:solidFill>
                          <a:latin typeface="Garamond" panose="02020404030301010803" pitchFamily="18" charset="0"/>
                        </a:rPr>
                        <a:t> </a:t>
                      </a:r>
                      <a:r>
                        <a:rPr lang="en-US" sz="1600" b="1" i="0" u="none" strike="noStrike" baseline="0" dirty="0" err="1">
                          <a:solidFill>
                            <a:srgbClr val="00AF50"/>
                          </a:solidFill>
                          <a:latin typeface="Garamond" panose="02020404030301010803" pitchFamily="18" charset="0"/>
                        </a:rPr>
                        <a:t>batek</a:t>
                      </a:r>
                      <a:r>
                        <a:rPr lang="en-US" sz="1600" b="1" i="0" u="none" strike="noStrike" baseline="0" dirty="0">
                          <a:solidFill>
                            <a:srgbClr val="00AF50"/>
                          </a:solidFill>
                          <a:latin typeface="Garamond" panose="02020404030301010803" pitchFamily="18" charset="0"/>
                        </a:rPr>
                        <a:t>… </a:t>
                      </a:r>
                      <a:r>
                        <a:rPr lang="en-US" sz="1600" b="1" i="0" u="none" strike="noStrike" baseline="0" dirty="0" err="1">
                          <a:solidFill>
                            <a:srgbClr val="00AF50"/>
                          </a:solidFill>
                          <a:latin typeface="Garamond" panose="02020404030301010803" pitchFamily="18" charset="0"/>
                        </a:rPr>
                        <a:t>zer</a:t>
                      </a:r>
                      <a:r>
                        <a:rPr lang="en-US" sz="1600" b="1" i="0" u="none" strike="noStrike" baseline="0" dirty="0">
                          <a:solidFill>
                            <a:srgbClr val="00AF50"/>
                          </a:solidFill>
                          <a:latin typeface="Garamond" panose="02020404030301010803" pitchFamily="18" charset="0"/>
                        </a:rPr>
                        <a:t> da </a:t>
                      </a:r>
                      <a:r>
                        <a:rPr lang="en-US" sz="1600" b="1" i="0" u="none" strike="noStrike" baseline="0" dirty="0" err="1">
                          <a:solidFill>
                            <a:srgbClr val="00AF50"/>
                          </a:solidFill>
                          <a:latin typeface="Garamond" panose="02020404030301010803" pitchFamily="18" charset="0"/>
                        </a:rPr>
                        <a:t>hau</a:t>
                      </a:r>
                      <a:r>
                        <a:rPr lang="en-US" sz="1600" b="1" i="0" u="none" strike="noStrike" baseline="0" dirty="0">
                          <a:solidFill>
                            <a:srgbClr val="00AF50"/>
                          </a:solidFill>
                          <a:latin typeface="Garamond" panose="02020404030301010803" pitchFamily="18" charset="0"/>
                        </a:rPr>
                        <a:t>?</a:t>
                      </a:r>
                      <a:r>
                        <a:rPr lang="en-US" sz="1600" b="0"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[A school… what is this?] </a:t>
                      </a:r>
                    </a:p>
                    <a:p>
                      <a:r>
                        <a:rPr lang="es-ES" sz="1600" b="0" i="0" u="none" strike="noStrike" baseline="0" dirty="0">
                          <a:solidFill>
                            <a:srgbClr val="000000"/>
                          </a:solidFill>
                          <a:latin typeface="Garamond" panose="02020404030301010803" pitchFamily="18" charset="0"/>
                        </a:rPr>
                        <a:t>5. </a:t>
                      </a:r>
                      <a:r>
                        <a:rPr lang="es-ES" sz="1600" b="1" i="0" u="none" strike="noStrike" baseline="0" dirty="0" err="1">
                          <a:solidFill>
                            <a:srgbClr val="000000"/>
                          </a:solidFill>
                          <a:latin typeface="Garamond" panose="02020404030301010803" pitchFamily="18" charset="0"/>
                        </a:rPr>
                        <a:t>Bashir</a:t>
                      </a:r>
                      <a:r>
                        <a:rPr lang="es-ES" sz="1600" b="1" i="0" u="none" strike="noStrike" baseline="0" dirty="0">
                          <a:solidFill>
                            <a:srgbClr val="000000"/>
                          </a:solidFill>
                          <a:latin typeface="Garamond" panose="02020404030301010803" pitchFamily="18" charset="0"/>
                        </a:rPr>
                        <a:t>: </a:t>
                      </a:r>
                      <a:r>
                        <a:rPr lang="es-ES" sz="1600" b="0" i="0" u="none" strike="noStrike" baseline="0" dirty="0">
                          <a:solidFill>
                            <a:srgbClr val="000000"/>
                          </a:solidFill>
                          <a:latin typeface="Garamond" panose="02020404030301010803" pitchFamily="18" charset="0"/>
                        </a:rPr>
                        <a:t>“</a:t>
                      </a:r>
                      <a:r>
                        <a:rPr lang="es-ES" sz="1600" b="1" i="0" u="none" strike="noStrike" baseline="0" dirty="0">
                          <a:solidFill>
                            <a:srgbClr val="4471C4"/>
                          </a:solidFill>
                          <a:latin typeface="Garamond" panose="02020404030301010803" pitchFamily="18" charset="0"/>
                        </a:rPr>
                        <a:t>No sé no sé… espera </a:t>
                      </a:r>
                      <a:r>
                        <a:rPr lang="es-ES" sz="1600" b="1" i="0" u="none" strike="noStrike" baseline="0" dirty="0" err="1">
                          <a:solidFill>
                            <a:srgbClr val="4471C4"/>
                          </a:solidFill>
                          <a:latin typeface="Garamond" panose="02020404030301010803" pitchFamily="18" charset="0"/>
                        </a:rPr>
                        <a:t>espera</a:t>
                      </a:r>
                      <a:r>
                        <a:rPr lang="es-ES" sz="1600" b="1" i="0" u="none" strike="noStrike" baseline="0" dirty="0">
                          <a:solidFill>
                            <a:srgbClr val="4471C4"/>
                          </a:solidFill>
                          <a:latin typeface="Garamond" panose="02020404030301010803" pitchFamily="18" charset="0"/>
                        </a:rPr>
                        <a:t>… al 5 creo que no da</a:t>
                      </a:r>
                      <a:r>
                        <a:rPr lang="es-ES" sz="1600" b="1"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[I </a:t>
                      </a:r>
                      <a:r>
                        <a:rPr lang="es-ES" sz="1400" b="0" i="0" u="none" strike="noStrike" baseline="0" dirty="0" err="1">
                          <a:solidFill>
                            <a:srgbClr val="000000"/>
                          </a:solidFill>
                          <a:latin typeface="Garamond" panose="02020404030301010803" pitchFamily="18" charset="0"/>
                        </a:rPr>
                        <a:t>don’t</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know</a:t>
                      </a:r>
                      <a:r>
                        <a:rPr lang="es-ES" sz="1400" b="0" i="0" u="none" strike="noStrike" baseline="0" dirty="0">
                          <a:solidFill>
                            <a:srgbClr val="000000"/>
                          </a:solidFill>
                          <a:latin typeface="Garamond" panose="02020404030301010803" pitchFamily="18" charset="0"/>
                        </a:rPr>
                        <a:t> I </a:t>
                      </a:r>
                      <a:r>
                        <a:rPr lang="es-ES" sz="1400" b="0" i="0" u="none" strike="noStrike" baseline="0" dirty="0" err="1">
                          <a:solidFill>
                            <a:srgbClr val="000000"/>
                          </a:solidFill>
                          <a:latin typeface="Garamond" panose="02020404030301010803" pitchFamily="18" charset="0"/>
                        </a:rPr>
                        <a:t>don’t</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know</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wait</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wait</a:t>
                      </a:r>
                      <a:r>
                        <a:rPr lang="es-ES" sz="1400" b="0" i="0" u="none" strike="noStrike" baseline="0" dirty="0">
                          <a:solidFill>
                            <a:srgbClr val="000000"/>
                          </a:solidFill>
                          <a:latin typeface="Garamond" panose="02020404030301010803" pitchFamily="18" charset="0"/>
                        </a:rPr>
                        <a:t>… I </a:t>
                      </a:r>
                      <a:r>
                        <a:rPr lang="es-ES" sz="1400" b="0" i="0" u="none" strike="noStrike" baseline="0" dirty="0" err="1">
                          <a:solidFill>
                            <a:srgbClr val="000000"/>
                          </a:solidFill>
                          <a:latin typeface="Garamond" panose="02020404030301010803" pitchFamily="18" charset="0"/>
                        </a:rPr>
                        <a:t>think</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it</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can’t</a:t>
                      </a:r>
                      <a:r>
                        <a:rPr lang="es-ES" sz="1400" b="0" i="0" u="none" strike="noStrike" baseline="0" dirty="0">
                          <a:solidFill>
                            <a:srgbClr val="000000"/>
                          </a:solidFill>
                          <a:latin typeface="Garamond" panose="02020404030301010803" pitchFamily="18" charset="0"/>
                        </a:rPr>
                        <a:t> be 5] </a:t>
                      </a:r>
                    </a:p>
                    <a:p>
                      <a:r>
                        <a:rPr lang="es-ES" sz="1600" b="0" i="0" u="none" strike="noStrike" baseline="0" dirty="0">
                          <a:solidFill>
                            <a:srgbClr val="000000"/>
                          </a:solidFill>
                          <a:latin typeface="Garamond" panose="02020404030301010803" pitchFamily="18" charset="0"/>
                        </a:rPr>
                        <a:t>6. </a:t>
                      </a:r>
                      <a:r>
                        <a:rPr lang="es-ES" sz="1600" b="1" i="0" u="none" strike="noStrike" baseline="0" dirty="0">
                          <a:solidFill>
                            <a:srgbClr val="000000"/>
                          </a:solidFill>
                          <a:latin typeface="Garamond" panose="02020404030301010803" pitchFamily="18" charset="0"/>
                        </a:rPr>
                        <a:t>Local </a:t>
                      </a:r>
                      <a:r>
                        <a:rPr lang="es-ES" sz="1600" b="1" i="0" u="none" strike="noStrike" baseline="0" dirty="0" err="1">
                          <a:solidFill>
                            <a:srgbClr val="000000"/>
                          </a:solidFill>
                          <a:latin typeface="Garamond" panose="02020404030301010803" pitchFamily="18" charset="0"/>
                        </a:rPr>
                        <a:t>Student</a:t>
                      </a:r>
                      <a:r>
                        <a:rPr lang="es-ES" sz="1600" b="1" i="0" u="none" strike="noStrike" baseline="0" dirty="0">
                          <a:solidFill>
                            <a:srgbClr val="000000"/>
                          </a:solidFill>
                          <a:latin typeface="Garamond" panose="02020404030301010803" pitchFamily="18" charset="0"/>
                        </a:rPr>
                        <a:t> 1</a:t>
                      </a:r>
                      <a:r>
                        <a:rPr lang="es-ES" sz="1600" b="0" i="0" u="none" strike="noStrike" baseline="0" dirty="0">
                          <a:solidFill>
                            <a:srgbClr val="000000"/>
                          </a:solidFill>
                          <a:latin typeface="Garamond" panose="02020404030301010803" pitchFamily="18" charset="0"/>
                        </a:rPr>
                        <a:t>: </a:t>
                      </a:r>
                      <a:r>
                        <a:rPr lang="es-ES" sz="1600" b="1" i="0" u="none" strike="noStrike" baseline="0" dirty="0">
                          <a:solidFill>
                            <a:srgbClr val="000000"/>
                          </a:solidFill>
                          <a:latin typeface="Garamond" panose="02020404030301010803" pitchFamily="18" charset="0"/>
                        </a:rPr>
                        <a:t>“</a:t>
                      </a:r>
                      <a:r>
                        <a:rPr lang="es-ES" sz="1600" b="1" i="0" u="none" strike="noStrike" baseline="0" dirty="0">
                          <a:solidFill>
                            <a:srgbClr val="4471C4"/>
                          </a:solidFill>
                          <a:latin typeface="Garamond" panose="02020404030301010803" pitchFamily="18" charset="0"/>
                        </a:rPr>
                        <a:t>¡Trae la calculadora!</a:t>
                      </a:r>
                      <a:r>
                        <a:rPr lang="es-ES" sz="1600" b="1"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a:t>
                      </a:r>
                      <a:r>
                        <a:rPr lang="es-ES" sz="1400" b="0" i="0" u="none" strike="noStrike" baseline="0" dirty="0" err="1">
                          <a:solidFill>
                            <a:srgbClr val="000000"/>
                          </a:solidFill>
                          <a:latin typeface="Garamond" panose="02020404030301010803" pitchFamily="18" charset="0"/>
                        </a:rPr>
                        <a:t>Bring</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the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calculator</a:t>
                      </a:r>
                      <a:r>
                        <a:rPr lang="es-ES" sz="1400" b="0" i="0" u="none" strike="noStrike" baseline="0" dirty="0">
                          <a:solidFill>
                            <a:srgbClr val="000000"/>
                          </a:solidFill>
                          <a:latin typeface="Garamond" panose="02020404030301010803" pitchFamily="18" charset="0"/>
                        </a:rPr>
                        <a:t>!] </a:t>
                      </a:r>
                    </a:p>
                    <a:p>
                      <a:r>
                        <a:rPr lang="en-US" sz="1600" b="0" i="0" u="none" strike="noStrike" baseline="0" dirty="0">
                          <a:solidFill>
                            <a:srgbClr val="000000"/>
                          </a:solidFill>
                          <a:latin typeface="Garamond" panose="02020404030301010803" pitchFamily="18" charset="0"/>
                        </a:rPr>
                        <a:t>7. </a:t>
                      </a:r>
                      <a:r>
                        <a:rPr lang="en-US" sz="1600" b="1" i="0" u="none" strike="noStrike" baseline="0" dirty="0">
                          <a:solidFill>
                            <a:srgbClr val="000000"/>
                          </a:solidFill>
                          <a:latin typeface="Garamond" panose="02020404030301010803" pitchFamily="18" charset="0"/>
                        </a:rPr>
                        <a:t>Local Student 2</a:t>
                      </a:r>
                      <a:r>
                        <a:rPr lang="en-US" sz="1600" b="0" i="0" u="none" strike="noStrike" baseline="0" dirty="0">
                          <a:solidFill>
                            <a:srgbClr val="000000"/>
                          </a:solidFill>
                          <a:latin typeface="Garamond" panose="02020404030301010803" pitchFamily="18" charset="0"/>
                        </a:rPr>
                        <a:t>: </a:t>
                      </a:r>
                      <a:r>
                        <a:rPr lang="en-US" sz="1600" b="1" i="0" u="none" strike="noStrike" baseline="0" dirty="0">
                          <a:solidFill>
                            <a:srgbClr val="000000"/>
                          </a:solidFill>
                          <a:latin typeface="Garamond" panose="02020404030301010803" pitchFamily="18" charset="0"/>
                        </a:rPr>
                        <a:t>“</a:t>
                      </a:r>
                      <a:r>
                        <a:rPr lang="en-US" sz="1600" b="1" i="0" u="none" strike="noStrike" baseline="0" dirty="0">
                          <a:solidFill>
                            <a:srgbClr val="00AF50"/>
                          </a:solidFill>
                          <a:latin typeface="Garamond" panose="02020404030301010803" pitchFamily="18" charset="0"/>
                        </a:rPr>
                        <a:t>Bashir, </a:t>
                      </a:r>
                      <a:r>
                        <a:rPr lang="en-US" sz="1600" b="1" i="0" u="none" strike="noStrike" baseline="0" dirty="0" err="1">
                          <a:solidFill>
                            <a:srgbClr val="00AF50"/>
                          </a:solidFill>
                          <a:latin typeface="Garamond" panose="02020404030301010803" pitchFamily="18" charset="0"/>
                        </a:rPr>
                        <a:t>euskeraz</a:t>
                      </a:r>
                      <a:r>
                        <a:rPr lang="en-US" sz="1600" b="1" i="0" u="none" strike="noStrike" baseline="0" dirty="0">
                          <a:solidFill>
                            <a:srgbClr val="00AF50"/>
                          </a:solidFill>
                          <a:latin typeface="Garamond" panose="02020404030301010803" pitchFamily="18" charset="0"/>
                        </a:rPr>
                        <a:t>!</a:t>
                      </a:r>
                      <a:r>
                        <a:rPr lang="en-US" sz="1600" b="1" i="0" u="none" strike="noStrike" baseline="0" dirty="0">
                          <a:solidFill>
                            <a:srgbClr val="000000"/>
                          </a:solidFill>
                          <a:latin typeface="Garamond" panose="02020404030301010803" pitchFamily="18" charset="0"/>
                        </a:rPr>
                        <a:t>” </a:t>
                      </a:r>
                      <a:r>
                        <a:rPr lang="en-US" sz="1400" b="0" i="0" u="none" strike="noStrike" baseline="0" dirty="0">
                          <a:solidFill>
                            <a:srgbClr val="000000"/>
                          </a:solidFill>
                          <a:latin typeface="Garamond" panose="02020404030301010803" pitchFamily="18" charset="0"/>
                        </a:rPr>
                        <a:t>[In Basque!] </a:t>
                      </a:r>
                    </a:p>
                    <a:p>
                      <a:r>
                        <a:rPr lang="es-ES" sz="1600" b="0" i="0" u="none" strike="noStrike" baseline="0" dirty="0">
                          <a:solidFill>
                            <a:srgbClr val="000000"/>
                          </a:solidFill>
                          <a:latin typeface="Garamond" panose="02020404030301010803" pitchFamily="18" charset="0"/>
                        </a:rPr>
                        <a:t>8. </a:t>
                      </a:r>
                      <a:r>
                        <a:rPr lang="es-ES" sz="1600" b="1" i="0" u="none" strike="noStrike" baseline="0" dirty="0" err="1">
                          <a:solidFill>
                            <a:srgbClr val="000000"/>
                          </a:solidFill>
                          <a:latin typeface="Garamond" panose="02020404030301010803" pitchFamily="18" charset="0"/>
                        </a:rPr>
                        <a:t>Bashir</a:t>
                      </a:r>
                      <a:r>
                        <a:rPr lang="es-ES" sz="1600" b="0" i="0" u="none" strike="noStrike" baseline="0" dirty="0">
                          <a:solidFill>
                            <a:srgbClr val="000000"/>
                          </a:solidFill>
                          <a:latin typeface="Garamond" panose="02020404030301010803" pitchFamily="18" charset="0"/>
                        </a:rPr>
                        <a:t>: </a:t>
                      </a:r>
                      <a:r>
                        <a:rPr lang="es-ES" sz="1600" b="1" i="0" u="none" strike="noStrike" baseline="0" dirty="0">
                          <a:solidFill>
                            <a:srgbClr val="000000"/>
                          </a:solidFill>
                          <a:latin typeface="Garamond" panose="02020404030301010803" pitchFamily="18" charset="0"/>
                        </a:rPr>
                        <a:t>“¡</a:t>
                      </a:r>
                      <a:r>
                        <a:rPr lang="es-ES" sz="1600" b="1" i="0" u="none" strike="noStrike" baseline="0" dirty="0">
                          <a:solidFill>
                            <a:srgbClr val="4471C4"/>
                          </a:solidFill>
                          <a:latin typeface="Garamond" panose="02020404030301010803" pitchFamily="18" charset="0"/>
                        </a:rPr>
                        <a:t>Iván, trae la calculadora</a:t>
                      </a:r>
                      <a:r>
                        <a:rPr lang="es-ES" sz="1600" b="0" i="0" u="none" strike="noStrike" baseline="0" dirty="0">
                          <a:solidFill>
                            <a:srgbClr val="000000"/>
                          </a:solidFill>
                          <a:latin typeface="Garamond" panose="02020404030301010803" pitchFamily="18" charset="0"/>
                        </a:rPr>
                        <a:t>!” </a:t>
                      </a:r>
                      <a:r>
                        <a:rPr lang="es-ES" sz="1400" b="0" i="0" u="none" strike="noStrike" baseline="0" dirty="0">
                          <a:solidFill>
                            <a:srgbClr val="000000"/>
                          </a:solidFill>
                          <a:latin typeface="Garamond" panose="02020404030301010803" pitchFamily="18" charset="0"/>
                        </a:rPr>
                        <a:t>[</a:t>
                      </a:r>
                      <a:r>
                        <a:rPr lang="es-ES" sz="1400" b="0" i="0" u="none" strike="noStrike" baseline="0" dirty="0" err="1">
                          <a:solidFill>
                            <a:srgbClr val="000000"/>
                          </a:solidFill>
                          <a:latin typeface="Garamond" panose="02020404030301010803" pitchFamily="18" charset="0"/>
                        </a:rPr>
                        <a:t>Ivan</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bring</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the</a:t>
                      </a:r>
                      <a:r>
                        <a:rPr lang="es-ES" sz="1400" b="0" i="0" u="none" strike="noStrike" baseline="0" dirty="0">
                          <a:solidFill>
                            <a:srgbClr val="000000"/>
                          </a:solidFill>
                          <a:latin typeface="Garamond" panose="02020404030301010803" pitchFamily="18" charset="0"/>
                        </a:rPr>
                        <a:t> </a:t>
                      </a:r>
                      <a:r>
                        <a:rPr lang="es-ES" sz="1400" b="0" i="0" u="none" strike="noStrike" baseline="0" dirty="0" err="1">
                          <a:solidFill>
                            <a:srgbClr val="000000"/>
                          </a:solidFill>
                          <a:latin typeface="Garamond" panose="02020404030301010803" pitchFamily="18" charset="0"/>
                        </a:rPr>
                        <a:t>calculator</a:t>
                      </a:r>
                      <a:r>
                        <a:rPr lang="es-ES" sz="1400" b="0" i="0" u="none" strike="noStrike" baseline="0" dirty="0">
                          <a:solidFill>
                            <a:srgbClr val="000000"/>
                          </a:solidFill>
                          <a:latin typeface="Garamond" panose="02020404030301010803" pitchFamily="18" charset="0"/>
                        </a:rPr>
                        <a:t>!] </a:t>
                      </a:r>
                    </a:p>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3850691"/>
                  </a:ext>
                </a:extLst>
              </a:tr>
            </a:tbl>
          </a:graphicData>
        </a:graphic>
      </p:graphicFrame>
      <p:sp>
        <p:nvSpPr>
          <p:cNvPr id="30" name="TextBox 8">
            <a:extLst>
              <a:ext uri="{FF2B5EF4-FFF2-40B4-BE49-F238E27FC236}">
                <a16:creationId xmlns:a16="http://schemas.microsoft.com/office/drawing/2014/main" id="{1DD3E0A1-2671-8393-2A8C-37074BC4B747}"/>
              </a:ext>
            </a:extLst>
          </p:cNvPr>
          <p:cNvSpPr txBox="1"/>
          <p:nvPr/>
        </p:nvSpPr>
        <p:spPr>
          <a:xfrm>
            <a:off x="6226922" y="3913242"/>
            <a:ext cx="38632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i="0" u="none" strike="noStrike" kern="1200" cap="none" spc="0" normalizeH="0" baseline="0" noProof="0" dirty="0">
                <a:ln>
                  <a:noFill/>
                </a:ln>
                <a:solidFill>
                  <a:srgbClr val="00B050"/>
                </a:solidFill>
                <a:effectLst/>
                <a:uLnTx/>
                <a:uFillTx/>
                <a:latin typeface="Garamond" panose="02020404030301010803" pitchFamily="18" charset="0"/>
                <a:ea typeface="+mn-ea"/>
                <a:cs typeface="Arial" panose="020B0604020202020204" pitchFamily="34" charset="0"/>
              </a:rPr>
              <a:t>Basque</a:t>
            </a: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r>
              <a:rPr kumimoji="0" lang="en-AU" sz="1400" b="1" i="0" u="none" strike="noStrike" kern="1200" cap="none" spc="0" normalizeH="0" baseline="0" noProof="0" dirty="0">
                <a:ln>
                  <a:noFill/>
                </a:ln>
                <a:solidFill>
                  <a:srgbClr val="4472C4"/>
                </a:solidFill>
                <a:effectLst/>
                <a:uLnTx/>
                <a:uFillTx/>
                <a:latin typeface="Garamond" panose="02020404030301010803" pitchFamily="18" charset="0"/>
                <a:ea typeface="+mn-ea"/>
                <a:cs typeface="Arial" panose="020B0604020202020204" pitchFamily="34" charset="0"/>
              </a:rPr>
              <a:t>Spanish </a:t>
            </a:r>
            <a:endParaRPr kumimoji="0" lang="en-AU" sz="1400" b="1" i="0" u="none" strike="noStrike" kern="1200" cap="none" spc="0" normalizeH="0" baseline="0" noProof="0" dirty="0">
              <a:ln>
                <a:noFill/>
              </a:ln>
              <a:solidFill>
                <a:srgbClr val="7030A0"/>
              </a:solidFill>
              <a:effectLst/>
              <a:uLnTx/>
              <a:uFillTx/>
              <a:latin typeface="Garamond" panose="02020404030301010803" pitchFamily="18" charset="0"/>
              <a:ea typeface="+mn-ea"/>
              <a:cs typeface="Arial" panose="020B0604020202020204" pitchFamily="34" charset="0"/>
            </a:endParaRPr>
          </a:p>
        </p:txBody>
      </p:sp>
      <p:sp>
        <p:nvSpPr>
          <p:cNvPr id="31" name="TextBox 8">
            <a:extLst>
              <a:ext uri="{FF2B5EF4-FFF2-40B4-BE49-F238E27FC236}">
                <a16:creationId xmlns:a16="http://schemas.microsoft.com/office/drawing/2014/main" id="{3408D2A9-5971-3B13-725F-AAC91A7B55B0}"/>
              </a:ext>
            </a:extLst>
          </p:cNvPr>
          <p:cNvSpPr txBox="1"/>
          <p:nvPr/>
        </p:nvSpPr>
        <p:spPr>
          <a:xfrm>
            <a:off x="8903622" y="3884746"/>
            <a:ext cx="386325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Math lesson at </a:t>
            </a:r>
            <a:r>
              <a:rPr kumimoji="0" lang="en-AU" sz="14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Lorea</a:t>
            </a:r>
            <a:r>
              <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t>
            </a:r>
            <a:r>
              <a:rPr kumimoji="0" lang="en-AU" sz="14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Eskola</a:t>
            </a:r>
            <a:endParaRPr kumimoji="0" lang="en-AU" sz="14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endParaRPr>
          </a:p>
        </p:txBody>
      </p:sp>
      <p:cxnSp>
        <p:nvCxnSpPr>
          <p:cNvPr id="32" name="Straight Arrow Connector 18">
            <a:extLst>
              <a:ext uri="{FF2B5EF4-FFF2-40B4-BE49-F238E27FC236}">
                <a16:creationId xmlns:a16="http://schemas.microsoft.com/office/drawing/2014/main" id="{8F880BFF-36ED-FDCE-D3DB-4B53B3A5AD3B}"/>
              </a:ext>
            </a:extLst>
          </p:cNvPr>
          <p:cNvCxnSpPr>
            <a:cxnSpLocks/>
            <a:endCxn id="8" idx="0"/>
          </p:cNvCxnSpPr>
          <p:nvPr/>
        </p:nvCxnSpPr>
        <p:spPr>
          <a:xfrm flipH="1">
            <a:off x="2038273" y="1963839"/>
            <a:ext cx="6846713" cy="303785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821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000"/>
                                        <p:tgtEl>
                                          <p:spTgt spid="19"/>
                                        </p:tgtEl>
                                      </p:cBhvr>
                                    </p:animEffect>
                                    <p:anim calcmode="lin" valueType="num">
                                      <p:cBhvr>
                                        <p:cTn id="29" dur="1000" fill="hold"/>
                                        <p:tgtEl>
                                          <p:spTgt spid="19"/>
                                        </p:tgtEl>
                                        <p:attrNameLst>
                                          <p:attrName>ppt_x</p:attrName>
                                        </p:attrNameLst>
                                      </p:cBhvr>
                                      <p:tavLst>
                                        <p:tav tm="0">
                                          <p:val>
                                            <p:strVal val="#ppt_x"/>
                                          </p:val>
                                        </p:tav>
                                        <p:tav tm="100000">
                                          <p:val>
                                            <p:strVal val="#ppt_x"/>
                                          </p:val>
                                        </p:tav>
                                      </p:tavLst>
                                    </p:anim>
                                    <p:anim calcmode="lin" valueType="num">
                                      <p:cBhvr>
                                        <p:cTn id="3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1000"/>
                                        <p:tgtEl>
                                          <p:spTgt spid="32"/>
                                        </p:tgtEl>
                                      </p:cBhvr>
                                    </p:animEffect>
                                    <p:anim calcmode="lin" valueType="num">
                                      <p:cBhvr>
                                        <p:cTn id="36" dur="1000" fill="hold"/>
                                        <p:tgtEl>
                                          <p:spTgt spid="32"/>
                                        </p:tgtEl>
                                        <p:attrNameLst>
                                          <p:attrName>ppt_x</p:attrName>
                                        </p:attrNameLst>
                                      </p:cBhvr>
                                      <p:tavLst>
                                        <p:tav tm="0">
                                          <p:val>
                                            <p:strVal val="#ppt_x"/>
                                          </p:val>
                                        </p:tav>
                                        <p:tav tm="100000">
                                          <p:val>
                                            <p:strVal val="#ppt_x"/>
                                          </p:val>
                                        </p:tav>
                                      </p:tavLst>
                                    </p:anim>
                                    <p:anim calcmode="lin" valueType="num">
                                      <p:cBhvr>
                                        <p:cTn id="3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349955" y="397576"/>
            <a:ext cx="4176889" cy="989541"/>
          </a:xfrm>
        </p:spPr>
        <p:txBody>
          <a:bodyPr>
            <a:normAutofit fontScale="90000"/>
          </a:bodyPr>
          <a:lstStyle/>
          <a:p>
            <a:pPr algn="ctr"/>
            <a:r>
              <a:rPr lang="en-AU" sz="3100" b="1" dirty="0">
                <a:latin typeface="Garamond" panose="02020404030301010803" pitchFamily="18" charset="0"/>
              </a:rPr>
              <a:t>DISCUSSION POINTS</a:t>
            </a:r>
            <a:br>
              <a:rPr lang="en-AU" sz="4400" dirty="0"/>
            </a:br>
            <a:endParaRPr lang="es-ES" dirty="0"/>
          </a:p>
        </p:txBody>
      </p:sp>
      <p:graphicFrame>
        <p:nvGraphicFramePr>
          <p:cNvPr id="5" name="Table 7">
            <a:extLst>
              <a:ext uri="{FF2B5EF4-FFF2-40B4-BE49-F238E27FC236}">
                <a16:creationId xmlns:a16="http://schemas.microsoft.com/office/drawing/2014/main" id="{9FDF219F-C067-6E12-B015-88664B0A6539}"/>
              </a:ext>
            </a:extLst>
          </p:cNvPr>
          <p:cNvGraphicFramePr>
            <a:graphicFrameLocks noGrp="1"/>
          </p:cNvGraphicFramePr>
          <p:nvPr/>
        </p:nvGraphicFramePr>
        <p:xfrm>
          <a:off x="4628444" y="397576"/>
          <a:ext cx="7351888" cy="914400"/>
        </p:xfrm>
        <a:graphic>
          <a:graphicData uri="http://schemas.openxmlformats.org/drawingml/2006/table">
            <a:tbl>
              <a:tblPr firstRow="1" bandRow="1"/>
              <a:tblGrid>
                <a:gridCol w="7351888">
                  <a:extLst>
                    <a:ext uri="{9D8B030D-6E8A-4147-A177-3AD203B41FA5}">
                      <a16:colId xmlns:a16="http://schemas.microsoft.com/office/drawing/2014/main" val="1664171174"/>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800" b="1" i="1" u="none" kern="1200" dirty="0">
                          <a:solidFill>
                            <a:schemeClr val="tx1"/>
                          </a:solidFill>
                          <a:effectLst/>
                          <a:latin typeface="Garamond" panose="02020404030301010803" pitchFamily="18" charset="0"/>
                          <a:ea typeface="+mn-ea"/>
                          <a:cs typeface="Arial" panose="020B0604020202020204" pitchFamily="34" charset="0"/>
                        </a:rPr>
                        <a:t>How are students’ language practices in language and content-area classrooms mediated by their perceptions of language and the expectations of their parents and teachers?</a:t>
                      </a:r>
                      <a:r>
                        <a:rPr lang="en-AU" sz="1800" b="1" u="none" kern="1200" dirty="0">
                          <a:solidFill>
                            <a:schemeClr val="tx1"/>
                          </a:solidFill>
                          <a:effectLst/>
                          <a:latin typeface="Garamond" panose="02020404030301010803" pitchFamily="18" charset="0"/>
                          <a:ea typeface="+mn-ea"/>
                          <a:cs typeface="Arial" panose="020B0604020202020204" pitchFamily="34" charset="0"/>
                        </a:rPr>
                        <a:t> </a:t>
                      </a:r>
                      <a:endParaRPr lang="en-AU" sz="1800" u="none" dirty="0">
                        <a:solidFill>
                          <a:schemeClr val="tx1"/>
                        </a:solidFill>
                        <a:latin typeface="Garamond" panose="02020404030301010803" pitchFamily="18"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472C4">
                        <a:lumMod val="40000"/>
                        <a:lumOff val="60000"/>
                      </a:srgbClr>
                    </a:solidFill>
                  </a:tcPr>
                </a:tc>
                <a:extLst>
                  <a:ext uri="{0D108BD9-81ED-4DB2-BD59-A6C34878D82A}">
                    <a16:rowId xmlns:a16="http://schemas.microsoft.com/office/drawing/2014/main" val="2625113728"/>
                  </a:ext>
                </a:extLst>
              </a:tr>
            </a:tbl>
          </a:graphicData>
        </a:graphic>
      </p:graphicFrame>
      <p:sp>
        <p:nvSpPr>
          <p:cNvPr id="4" name="CuadroTexto 3">
            <a:extLst>
              <a:ext uri="{FF2B5EF4-FFF2-40B4-BE49-F238E27FC236}">
                <a16:creationId xmlns:a16="http://schemas.microsoft.com/office/drawing/2014/main" id="{07C574D8-12BD-38EA-8E80-69A8A886D31B}"/>
              </a:ext>
            </a:extLst>
          </p:cNvPr>
          <p:cNvSpPr txBox="1"/>
          <p:nvPr/>
        </p:nvSpPr>
        <p:spPr>
          <a:xfrm>
            <a:off x="688622" y="1817511"/>
            <a:ext cx="10882489" cy="128693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4AB47106-52E2-9881-34DD-77EF7FD759A4}"/>
              </a:ext>
            </a:extLst>
          </p:cNvPr>
          <p:cNvSpPr txBox="1"/>
          <p:nvPr/>
        </p:nvSpPr>
        <p:spPr>
          <a:xfrm>
            <a:off x="838200" y="1632845"/>
            <a:ext cx="1088248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endParaRPr kumimoji="0" lang="es-E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p:txBody>
      </p:sp>
      <p:pic>
        <p:nvPicPr>
          <p:cNvPr id="3" name="Imagen 2">
            <a:extLst>
              <a:ext uri="{FF2B5EF4-FFF2-40B4-BE49-F238E27FC236}">
                <a16:creationId xmlns:a16="http://schemas.microsoft.com/office/drawing/2014/main" id="{F8BA62BC-943A-5AE2-6446-8997BA201ECF}"/>
              </a:ext>
            </a:extLst>
          </p:cNvPr>
          <p:cNvPicPr>
            <a:picLocks noChangeAspect="1"/>
          </p:cNvPicPr>
          <p:nvPr/>
        </p:nvPicPr>
        <p:blipFill>
          <a:blip r:embed="rId2"/>
          <a:stretch>
            <a:fillRect/>
          </a:stretch>
        </p:blipFill>
        <p:spPr>
          <a:xfrm flipH="1">
            <a:off x="0" y="0"/>
            <a:ext cx="356660" cy="6858000"/>
          </a:xfrm>
          <a:prstGeom prst="rect">
            <a:avLst/>
          </a:prstGeom>
        </p:spPr>
      </p:pic>
      <p:sp>
        <p:nvSpPr>
          <p:cNvPr id="9" name="CuadroTexto 8">
            <a:extLst>
              <a:ext uri="{FF2B5EF4-FFF2-40B4-BE49-F238E27FC236}">
                <a16:creationId xmlns:a16="http://schemas.microsoft.com/office/drawing/2014/main" id="{51DA7F49-0325-0D5D-0D79-CE73F23C199A}"/>
              </a:ext>
            </a:extLst>
          </p:cNvPr>
          <p:cNvSpPr txBox="1"/>
          <p:nvPr/>
        </p:nvSpPr>
        <p:spPr>
          <a:xfrm>
            <a:off x="620889" y="1620140"/>
            <a:ext cx="10950222" cy="467820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rPr>
              <a:t>1) Alignment and flexibility</a:t>
            </a:r>
            <a:r>
              <a:rPr kumimoji="0" lang="en-US"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When parents and teachers share complementary linguistic goals, students experience balanced multilingualism, strong cultural belonging, and high linguistic competence. Flexible alignment allows heritage and Basque language use to coexist productively. Students aware of legitimate modes of expression in each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rPr>
              <a:t>2)Misalignment and tension: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Divergent expectations—teachers enforcing strict Basque immersion vs. parents valuing Spanish for identity and Basque for academic success—create student uncertainty and selective bilingualism. Such tension mirroring parents’ ambivalence can lead to compartmentalized or hesitant and insecure Basque use, lack of confidence, reflecting home language norms. Spanish-infused linguistic choices.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rPr>
              <a:t>3)Toward multilingual integration: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When teachers accommodate students’ linguistic resources (selective </a:t>
            </a:r>
            <a:r>
              <a:rPr kumimoji="0" lang="en-US" sz="18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translanguaging</a:t>
            </a:r>
            <a:r>
              <a:rPr kumimoji="0" lang="en-U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and parents promote multilingualism (e.g., Nabil’s case), students develop empowered, flexible linguistic identities and exert agency in linguistic choices (more fluid shifts between languages). Recognizing all languages as assets supports confidence, belonging, and agency across all languages in their repertoire.</a:t>
            </a:r>
            <a:endParaRPr kumimoji="0" lang="es-ES" sz="18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p:txBody>
      </p:sp>
    </p:spTree>
    <p:extLst>
      <p:ext uri="{BB962C8B-B14F-4D97-AF65-F5344CB8AC3E}">
        <p14:creationId xmlns:p14="http://schemas.microsoft.com/office/powerpoint/2010/main" val="176413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543278" y="365126"/>
            <a:ext cx="3385255" cy="989541"/>
          </a:xfrm>
        </p:spPr>
        <p:txBody>
          <a:bodyPr>
            <a:normAutofit fontScale="90000"/>
          </a:bodyPr>
          <a:lstStyle/>
          <a:p>
            <a:r>
              <a:rPr lang="en-AU" sz="3100" b="1" dirty="0">
                <a:latin typeface="Garamond" panose="02020404030301010803" pitchFamily="18" charset="0"/>
              </a:rPr>
              <a:t>IMPLICATIONS</a:t>
            </a:r>
            <a:br>
              <a:rPr lang="en-AU" sz="4400" dirty="0"/>
            </a:br>
            <a:endParaRPr lang="es-ES" dirty="0"/>
          </a:p>
        </p:txBody>
      </p:sp>
      <p:sp>
        <p:nvSpPr>
          <p:cNvPr id="4" name="CuadroTexto 3">
            <a:extLst>
              <a:ext uri="{FF2B5EF4-FFF2-40B4-BE49-F238E27FC236}">
                <a16:creationId xmlns:a16="http://schemas.microsoft.com/office/drawing/2014/main" id="{D9593290-6D48-F22D-AB75-4E3C30937F81}"/>
              </a:ext>
            </a:extLst>
          </p:cNvPr>
          <p:cNvSpPr txBox="1"/>
          <p:nvPr/>
        </p:nvSpPr>
        <p:spPr>
          <a:xfrm>
            <a:off x="745067" y="1704622"/>
            <a:ext cx="9663289" cy="43010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97527418-DF99-2D71-533F-6617C0F2826A}"/>
              </a:ext>
            </a:extLst>
          </p:cNvPr>
          <p:cNvSpPr txBox="1"/>
          <p:nvPr/>
        </p:nvSpPr>
        <p:spPr>
          <a:xfrm>
            <a:off x="384528" y="431803"/>
            <a:ext cx="11422944" cy="692497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900" b="1" i="0" u="none" strike="noStrike" kern="1200" cap="none" spc="0" normalizeH="0" baseline="0" noProof="0" dirty="0">
              <a:ln>
                <a:noFill/>
              </a:ln>
              <a:solidFill>
                <a:srgbClr val="4472C4"/>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Support and empower teachers</a:t>
            </a:r>
            <a:endParaRPr kumimoji="0" lang="en-US" sz="1900" b="0" i="0" u="none" strike="noStrike" kern="1200" cap="none" spc="0" normalizeH="0" baseline="0" noProof="0" dirty="0">
              <a:ln>
                <a:noFill/>
              </a:ln>
              <a:solidFill>
                <a:srgbClr val="44546A"/>
              </a:solidFill>
              <a:effectLst/>
              <a:uLnTx/>
              <a:uFillTx/>
              <a:latin typeface="Garamond" panose="02020404030301010803" pitchFamily="18" charset="0"/>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Provide focus groups opportunities with guidance and professional development to help teachers balance policy demands with classroom realities. Foster teacher agency in implementing multilingual approaches (</a:t>
            </a:r>
            <a:r>
              <a:rPr kumimoji="0" lang="en-U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Gartziarena</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&amp; </a:t>
            </a:r>
            <a:r>
              <a:rPr kumimoji="0" lang="en-U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Arial" panose="020B0604020202020204" pitchFamily="34" charset="0"/>
              </a:rPr>
              <a:t>Altuna</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Arial" panose="020B0604020202020204" pitchFamily="34" charset="0"/>
              </a:rPr>
              <a:t>, 2023; </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Kirsch, 2018)</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Establish realistic, context-sensitive expectations for the learning and teaching of Basque and other languages, considering holistically both local and pupils from migrant backgrounds. Higher level, more grammar/ prioritizing oral skills. Remedial language classes?</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Move from language knowledge to active language use- How can we call on institutional and administrative support?</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Foster whole-school, multilingual strategies</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Learn about students’ linguistic and cultural backgrounds and use tools like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identity texts</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to recognize their abilities and experiences (</a:t>
            </a:r>
            <a:r>
              <a:rPr kumimoji="0" lang="en-U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D’Warte</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2020).</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D</a:t>
            </a:r>
            <a:r>
              <a:rPr kumimoji="0" lang="en-U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esign</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comprehensive, school-wide approaches that value all languages present in the community-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school linguistic landscape </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(Little, 2024). Useful tools: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European Language Portfolio (ELP)</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UNESCO Multilingual Education Guidance</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and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CARAP-FREPA (</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Framework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of</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Reference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for</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Pluralistic</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Approaches</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to</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a:t>
            </a:r>
            <a:r>
              <a:rPr kumimoji="0" lang="es-ES" sz="1600" b="0" i="1" u="none" strike="noStrike" kern="1200" cap="none" spc="0" normalizeH="0" baseline="0" noProof="0" dirty="0" err="1">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Languages</a:t>
            </a:r>
            <a:r>
              <a:rPr kumimoji="0" lang="es-ES" sz="1600" b="0" i="1" u="none" strike="noStrike" kern="1200" cap="none" spc="0" normalizeH="0" baseline="0" noProof="0" dirty="0">
                <a:ln>
                  <a:noFill/>
                </a:ln>
                <a:solidFill>
                  <a:prstClr val="black"/>
                </a:solidFill>
                <a:effectLst/>
                <a:uLnTx/>
                <a:uFillTx/>
                <a:latin typeface="Garamond" panose="02020404030301010803" pitchFamily="18" charset="0"/>
                <a:ea typeface="Calibri" panose="020F0502020204030204" pitchFamily="34" charset="0"/>
                <a:cs typeface="Times New Roman" panose="02020603050405020304" pitchFamily="18" charset="0"/>
              </a:rPr>
              <a:t> and Cultures)</a:t>
            </a:r>
            <a:endPar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Intervention- </a:t>
            </a:r>
            <a:r>
              <a:rPr kumimoji="0" lang="en-US" sz="1600" b="0" i="1"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sustainable pedagogical </a:t>
            </a:r>
            <a:r>
              <a:rPr kumimoji="0" lang="en-US" sz="1600" b="0" i="1"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translanguaging</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to normalize multilingualism and support both minority and home languages while ensuring breathing spaces for Basque, measure results</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900" b="1" i="0" u="none" strike="noStrike" kern="1200" cap="none" spc="0" normalizeH="0" baseline="0" noProof="0" dirty="0">
                <a:ln>
                  <a:noFill/>
                </a:ln>
                <a:solidFill>
                  <a:srgbClr val="44546A"/>
                </a:solidFill>
                <a:effectLst/>
                <a:uLnTx/>
                <a:uFillTx/>
                <a:latin typeface="Garamond" panose="02020404030301010803" pitchFamily="18" charset="0"/>
                <a:ea typeface="+mn-ea"/>
                <a:cs typeface="+mn-cs"/>
              </a:rPr>
              <a:t>Strengthen Home–School communication</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Build trust and open dialogue between families and schools through exchange of sociocultural and linguistic information, recognizing language and cultural barriers (</a:t>
            </a:r>
            <a:r>
              <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Pérez-Izaguirre, 2018).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ES" sz="1600" dirty="0" err="1">
                <a:solidFill>
                  <a:prstClr val="black"/>
                </a:solidFill>
                <a:latin typeface="Garamond" panose="02020404030301010803" pitchFamily="18" charset="0"/>
              </a:rPr>
              <a:t>Encourage</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communication</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between</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parents</a:t>
            </a:r>
            <a:r>
              <a:rPr lang="es-ES" sz="1600" dirty="0">
                <a:solidFill>
                  <a:prstClr val="black"/>
                </a:solidFill>
                <a:latin typeface="Garamond" panose="02020404030301010803" pitchFamily="18" charset="0"/>
              </a:rPr>
              <a:t> and </a:t>
            </a:r>
            <a:r>
              <a:rPr lang="es-ES" sz="1600" dirty="0" err="1">
                <a:solidFill>
                  <a:prstClr val="black"/>
                </a:solidFill>
                <a:latin typeface="Garamond" panose="02020404030301010803" pitchFamily="18" charset="0"/>
              </a:rPr>
              <a:t>children</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about</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what</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they</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have</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learned</a:t>
            </a:r>
            <a:r>
              <a:rPr lang="es-ES" sz="1600" dirty="0">
                <a:solidFill>
                  <a:prstClr val="black"/>
                </a:solidFill>
                <a:latin typeface="Garamond" panose="02020404030301010803" pitchFamily="18" charset="0"/>
              </a:rPr>
              <a:t>. Try </a:t>
            </a:r>
            <a:r>
              <a:rPr lang="es-ES" sz="1600" dirty="0" err="1">
                <a:solidFill>
                  <a:prstClr val="black"/>
                </a:solidFill>
                <a:latin typeface="Garamond" panose="02020404030301010803" pitchFamily="18" charset="0"/>
              </a:rPr>
              <a:t>to</a:t>
            </a:r>
            <a:r>
              <a:rPr lang="es-ES" sz="1600" dirty="0">
                <a:solidFill>
                  <a:prstClr val="black"/>
                </a:solidFill>
                <a:latin typeface="Garamond" panose="02020404030301010803" pitchFamily="18" charset="0"/>
              </a:rPr>
              <a:t> be in </a:t>
            </a:r>
            <a:r>
              <a:rPr lang="es-ES" sz="1600" dirty="0" err="1">
                <a:solidFill>
                  <a:prstClr val="black"/>
                </a:solidFill>
                <a:latin typeface="Garamond" panose="02020404030301010803" pitchFamily="18" charset="0"/>
              </a:rPr>
              <a:t>contact</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with</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Basque</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outside</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of</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school</a:t>
            </a:r>
            <a:r>
              <a:rPr lang="es-ES" sz="1600" dirty="0">
                <a:solidFill>
                  <a:prstClr val="black"/>
                </a:solidFill>
                <a:latin typeface="Garamond" panose="02020404030301010803" pitchFamily="18" charset="0"/>
              </a:rPr>
              <a:t>: media, apps, local </a:t>
            </a:r>
            <a:r>
              <a:rPr lang="es-ES" sz="1600" dirty="0" err="1">
                <a:solidFill>
                  <a:prstClr val="black"/>
                </a:solidFill>
                <a:latin typeface="Garamond" panose="02020404030301010803" pitchFamily="18" charset="0"/>
              </a:rPr>
              <a:t>events</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festivities</a:t>
            </a:r>
            <a:r>
              <a:rPr lang="es-ES" sz="1600" dirty="0">
                <a:solidFill>
                  <a:prstClr val="black"/>
                </a:solidFill>
                <a:latin typeface="Garamond" panose="02020404030301010803" pitchFamily="18" charset="0"/>
              </a:rPr>
              <a:t>, </a:t>
            </a:r>
            <a:r>
              <a:rPr lang="es-ES" sz="1600" dirty="0" err="1">
                <a:solidFill>
                  <a:prstClr val="black"/>
                </a:solidFill>
                <a:latin typeface="Garamond" panose="02020404030301010803" pitchFamily="18" charset="0"/>
              </a:rPr>
              <a:t>gigs</a:t>
            </a:r>
            <a:r>
              <a:rPr lang="es-ES" sz="1600" dirty="0">
                <a:solidFill>
                  <a:prstClr val="black"/>
                </a:solidFill>
                <a:latin typeface="Garamond" panose="02020404030301010803" pitchFamily="18" charset="0"/>
              </a:rPr>
              <a:t>…</a:t>
            </a:r>
            <a:endParaRPr kumimoji="0" lang="es-E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Increase participation and collaboration between local and migrant families- appoint a “Basque support” </a:t>
            </a:r>
            <a:r>
              <a:rPr lang="en-US" sz="1600" dirty="0">
                <a:solidFill>
                  <a:prstClr val="black"/>
                </a:solidFill>
                <a:latin typeface="Garamond" panose="02020404030301010803" pitchFamily="18" charset="0"/>
              </a:rPr>
              <a:t>c</a:t>
            </a:r>
            <a:r>
              <a:rPr kumimoji="0" lang="en-US" sz="1600" b="0" i="0" u="none" strike="noStrike" kern="1200" cap="none" spc="0" normalizeH="0" baseline="0" noProof="0" dirty="0" err="1">
                <a:ln>
                  <a:noFill/>
                </a:ln>
                <a:solidFill>
                  <a:prstClr val="black"/>
                </a:solidFill>
                <a:effectLst/>
                <a:uLnTx/>
                <a:uFillTx/>
                <a:latin typeface="Garamond" panose="02020404030301010803" pitchFamily="18" charset="0"/>
                <a:ea typeface="+mn-ea"/>
                <a:cs typeface="+mn-cs"/>
              </a:rPr>
              <a:t>ontact</a:t>
            </a:r>
            <a:r>
              <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rPr>
              <a:t>. Promote inclusive after-school events, multilingual reading events, language workshops, cultural celebrations supporting children’s cultural and social adaptation</a:t>
            </a:r>
            <a:endParaRPr kumimoji="0" lang="es-ES" sz="19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6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p:txBody>
      </p:sp>
      <p:pic>
        <p:nvPicPr>
          <p:cNvPr id="5" name="Imagen 4">
            <a:extLst>
              <a:ext uri="{FF2B5EF4-FFF2-40B4-BE49-F238E27FC236}">
                <a16:creationId xmlns:a16="http://schemas.microsoft.com/office/drawing/2014/main" id="{4B98758E-90D0-2B35-FA29-402A57653168}"/>
              </a:ext>
            </a:extLst>
          </p:cNvPr>
          <p:cNvPicPr>
            <a:picLocks noChangeAspect="1"/>
          </p:cNvPicPr>
          <p:nvPr/>
        </p:nvPicPr>
        <p:blipFill>
          <a:blip r:embed="rId2"/>
          <a:stretch>
            <a:fillRect/>
          </a:stretch>
        </p:blipFill>
        <p:spPr>
          <a:xfrm flipH="1">
            <a:off x="0" y="0"/>
            <a:ext cx="356660" cy="6858000"/>
          </a:xfrm>
          <a:prstGeom prst="rect">
            <a:avLst/>
          </a:prstGeom>
        </p:spPr>
      </p:pic>
      <p:pic>
        <p:nvPicPr>
          <p:cNvPr id="7" name="Imagen 6">
            <a:extLst>
              <a:ext uri="{FF2B5EF4-FFF2-40B4-BE49-F238E27FC236}">
                <a16:creationId xmlns:a16="http://schemas.microsoft.com/office/drawing/2014/main" id="{70B8B7AF-2431-2726-7A3A-73DF33CCB04E}"/>
              </a:ext>
            </a:extLst>
          </p:cNvPr>
          <p:cNvPicPr>
            <a:picLocks noChangeAspect="1"/>
          </p:cNvPicPr>
          <p:nvPr/>
        </p:nvPicPr>
        <p:blipFill rotWithShape="1">
          <a:blip r:embed="rId3"/>
          <a:srcRect b="39021"/>
          <a:stretch/>
        </p:blipFill>
        <p:spPr>
          <a:xfrm>
            <a:off x="6603292" y="78672"/>
            <a:ext cx="2293559" cy="996622"/>
          </a:xfrm>
          <a:prstGeom prst="rect">
            <a:avLst/>
          </a:prstGeom>
        </p:spPr>
      </p:pic>
      <p:pic>
        <p:nvPicPr>
          <p:cNvPr id="8" name="Imagen 7">
            <a:extLst>
              <a:ext uri="{FF2B5EF4-FFF2-40B4-BE49-F238E27FC236}">
                <a16:creationId xmlns:a16="http://schemas.microsoft.com/office/drawing/2014/main" id="{323E0BB5-4835-FE31-90DC-84EA8990CAFF}"/>
              </a:ext>
            </a:extLst>
          </p:cNvPr>
          <p:cNvPicPr>
            <a:picLocks noChangeAspect="1"/>
          </p:cNvPicPr>
          <p:nvPr/>
        </p:nvPicPr>
        <p:blipFill rotWithShape="1">
          <a:blip r:embed="rId3"/>
          <a:srcRect t="62576"/>
          <a:stretch/>
        </p:blipFill>
        <p:spPr>
          <a:xfrm>
            <a:off x="9112315" y="78672"/>
            <a:ext cx="2142707" cy="998990"/>
          </a:xfrm>
          <a:prstGeom prst="rect">
            <a:avLst/>
          </a:prstGeom>
        </p:spPr>
      </p:pic>
    </p:spTree>
    <p:extLst>
      <p:ext uri="{BB962C8B-B14F-4D97-AF65-F5344CB8AC3E}">
        <p14:creationId xmlns:p14="http://schemas.microsoft.com/office/powerpoint/2010/main" val="185691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356660" y="230515"/>
            <a:ext cx="5405966" cy="989541"/>
          </a:xfrm>
        </p:spPr>
        <p:txBody>
          <a:bodyPr>
            <a:normAutofit fontScale="90000"/>
          </a:bodyPr>
          <a:lstStyle/>
          <a:p>
            <a:r>
              <a:rPr lang="en-AU" sz="3100" b="1" dirty="0">
                <a:latin typeface="Garamond" panose="02020404030301010803" pitchFamily="18" charset="0"/>
              </a:rPr>
              <a:t>  CLASSROOM DYNAMIC</a:t>
            </a:r>
            <a:br>
              <a:rPr lang="en-AU" sz="4400" dirty="0"/>
            </a:br>
            <a:endParaRPr lang="es-ES" dirty="0"/>
          </a:p>
        </p:txBody>
      </p:sp>
      <p:sp>
        <p:nvSpPr>
          <p:cNvPr id="4" name="CuadroTexto 3">
            <a:extLst>
              <a:ext uri="{FF2B5EF4-FFF2-40B4-BE49-F238E27FC236}">
                <a16:creationId xmlns:a16="http://schemas.microsoft.com/office/drawing/2014/main" id="{D9593290-6D48-F22D-AB75-4E3C30937F81}"/>
              </a:ext>
            </a:extLst>
          </p:cNvPr>
          <p:cNvSpPr txBox="1"/>
          <p:nvPr/>
        </p:nvSpPr>
        <p:spPr>
          <a:xfrm>
            <a:off x="541515" y="725285"/>
            <a:ext cx="10442222"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2200" b="1" dirty="0" err="1">
                <a:solidFill>
                  <a:prstClr val="black"/>
                </a:solidFill>
                <a:latin typeface="Garamond" panose="02020404030301010803" pitchFamily="18" charset="0"/>
              </a:rPr>
              <a:t>Objectives</a:t>
            </a:r>
            <a:r>
              <a:rPr lang="es-ES" sz="2200" b="1" dirty="0">
                <a:solidFill>
                  <a:prstClr val="black"/>
                </a:solidFill>
                <a:latin typeface="Garamond" panose="02020404030301010803"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2000" b="1" dirty="0">
              <a:solidFill>
                <a:prstClr val="black"/>
              </a:solidFill>
              <a:latin typeface="Garamond" panose="02020404030301010803" pitchFamily="18" charset="0"/>
            </a:endParaRPr>
          </a:p>
          <a:p>
            <a:pPr marL="800100" lvl="1" indent="-342900" algn="just">
              <a:buFont typeface="Arial" panose="020B0604020202020204" pitchFamily="34" charset="0"/>
              <a:buChar char="•"/>
            </a:pPr>
            <a:r>
              <a:rPr lang="en-US" sz="2000" b="1" dirty="0">
                <a:solidFill>
                  <a:schemeClr val="tx2"/>
                </a:solidFill>
                <a:latin typeface="Garamond" panose="02020404030301010803" pitchFamily="18" charset="0"/>
              </a:rPr>
              <a:t>Reflect on the Basque sociolinguistic and educational context, any similarities with Cymru?</a:t>
            </a:r>
          </a:p>
          <a:p>
            <a:pPr marL="800100" lvl="1" indent="-342900" algn="just">
              <a:buFont typeface="Arial" panose="020B0604020202020204" pitchFamily="34" charset="0"/>
              <a:buChar char="•"/>
            </a:pPr>
            <a:r>
              <a:rPr lang="en-US" sz="2000" b="1" dirty="0">
                <a:solidFill>
                  <a:schemeClr val="tx2"/>
                </a:solidFill>
                <a:latin typeface="Garamond" panose="02020404030301010803" pitchFamily="18" charset="0"/>
              </a:rPr>
              <a:t>Reflect on the situation of </a:t>
            </a:r>
            <a:r>
              <a:rPr lang="en-US" sz="2000" b="1" dirty="0" err="1">
                <a:solidFill>
                  <a:schemeClr val="tx2"/>
                </a:solidFill>
                <a:latin typeface="Garamond" panose="02020404030301010803" pitchFamily="18" charset="0"/>
              </a:rPr>
              <a:t>Cymraeg</a:t>
            </a:r>
            <a:r>
              <a:rPr lang="en-US" sz="2000" b="1" dirty="0">
                <a:solidFill>
                  <a:schemeClr val="tx2"/>
                </a:solidFill>
                <a:latin typeface="Garamond" panose="02020404030301010803" pitchFamily="18" charset="0"/>
              </a:rPr>
              <a:t> and activities/initiatives for its promotion</a:t>
            </a:r>
          </a:p>
          <a:p>
            <a:pPr marL="800100" lvl="1" indent="-342900" algn="just">
              <a:buFont typeface="Arial" panose="020B0604020202020204" pitchFamily="34" charset="0"/>
              <a:buChar char="•"/>
            </a:pPr>
            <a:r>
              <a:rPr lang="en-US" sz="2000" b="1" dirty="0">
                <a:solidFill>
                  <a:schemeClr val="tx2"/>
                </a:solidFill>
                <a:latin typeface="Garamond" panose="02020404030301010803" pitchFamily="18" charset="0"/>
              </a:rPr>
              <a:t>Identify key sectors, stakeholders, challenges, and opportunities</a:t>
            </a:r>
            <a:endParaRPr lang="es-ES" sz="2000" b="0" i="0" u="none" strike="noStrike" baseline="0" dirty="0">
              <a:solidFill>
                <a:srgbClr val="000000"/>
              </a:solidFill>
              <a:latin typeface="Verdana" panose="020B0604030504040204" pitchFamily="34" charset="0"/>
            </a:endParaRPr>
          </a:p>
          <a:p>
            <a:pPr marL="742950" lvl="1" indent="-285750" algn="just">
              <a:buFont typeface="Arial" panose="020B0604020202020204" pitchFamily="34" charset="0"/>
              <a:buChar char="•"/>
            </a:pPr>
            <a:r>
              <a:rPr lang="en-US" sz="2000" b="0" i="0" u="none" strike="noStrike" baseline="0" dirty="0">
                <a:solidFill>
                  <a:srgbClr val="334791"/>
                </a:solidFill>
                <a:latin typeface="Garamond" panose="02020404030301010803" pitchFamily="18" charset="0"/>
              </a:rPr>
              <a:t> </a:t>
            </a:r>
            <a:r>
              <a:rPr lang="en-US" sz="2000" b="1" dirty="0">
                <a:solidFill>
                  <a:schemeClr val="tx2"/>
                </a:solidFill>
                <a:latin typeface="Garamond" panose="02020404030301010803" pitchFamily="18" charset="0"/>
              </a:rPr>
              <a:t>Explore </a:t>
            </a:r>
            <a:r>
              <a:rPr lang="en-US" sz="2000" b="1" i="0" u="none" strike="noStrike" baseline="0" dirty="0">
                <a:solidFill>
                  <a:schemeClr val="tx2"/>
                </a:solidFill>
                <a:latin typeface="Garamond" panose="02020404030301010803" pitchFamily="18" charset="0"/>
              </a:rPr>
              <a:t>key factors to get the activation of speakers for the language </a:t>
            </a:r>
            <a:r>
              <a:rPr lang="en-US" sz="2000" b="1" dirty="0">
                <a:solidFill>
                  <a:schemeClr val="tx2"/>
                </a:solidFill>
                <a:latin typeface="Garamond" panose="02020404030301010803" pitchFamily="18" charset="0"/>
              </a:rPr>
              <a:t>through </a:t>
            </a:r>
            <a:r>
              <a:rPr lang="en-US" sz="2000" b="1" i="0" u="none" strike="noStrike" baseline="0" dirty="0">
                <a:solidFill>
                  <a:schemeClr val="tx2"/>
                </a:solidFill>
                <a:latin typeface="Garamond" panose="02020404030301010803" pitchFamily="18" charset="0"/>
              </a:rPr>
              <a:t>local initiatives</a:t>
            </a:r>
            <a:endParaRPr lang="en-US" sz="2000" b="1" dirty="0">
              <a:solidFill>
                <a:schemeClr val="tx2"/>
              </a:solidFill>
              <a:latin typeface="Garamond" panose="02020404030301010803" pitchFamily="18" charset="0"/>
            </a:endParaRPr>
          </a:p>
          <a:p>
            <a:pPr marL="800100" lvl="1" indent="-342900" algn="just">
              <a:buFont typeface="Arial" panose="020B0604020202020204" pitchFamily="34" charset="0"/>
              <a:buChar char="•"/>
            </a:pPr>
            <a:r>
              <a:rPr lang="en-US" sz="2000" b="1" dirty="0">
                <a:solidFill>
                  <a:schemeClr val="tx2"/>
                </a:solidFill>
                <a:latin typeface="Garamond" panose="02020404030301010803" pitchFamily="18" charset="0"/>
              </a:rPr>
              <a:t>Generate actionable strategies across sectors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2000" b="0" i="0" u="none" strike="noStrike" kern="1200" cap="none" spc="0" normalizeH="0" baseline="0" noProof="0" dirty="0">
              <a:ln>
                <a:noFill/>
              </a:ln>
              <a:solidFill>
                <a:prstClr val="black"/>
              </a:solidFill>
              <a:effectLst/>
              <a:uLnTx/>
              <a:uFillTx/>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Imagen 4">
            <a:extLst>
              <a:ext uri="{FF2B5EF4-FFF2-40B4-BE49-F238E27FC236}">
                <a16:creationId xmlns:a16="http://schemas.microsoft.com/office/drawing/2014/main" id="{4B98758E-90D0-2B35-FA29-402A57653168}"/>
              </a:ext>
            </a:extLst>
          </p:cNvPr>
          <p:cNvPicPr>
            <a:picLocks noChangeAspect="1"/>
          </p:cNvPicPr>
          <p:nvPr/>
        </p:nvPicPr>
        <p:blipFill>
          <a:blip r:embed="rId2"/>
          <a:stretch>
            <a:fillRect/>
          </a:stretch>
        </p:blipFill>
        <p:spPr>
          <a:xfrm flipH="1">
            <a:off x="0" y="0"/>
            <a:ext cx="356660" cy="6858000"/>
          </a:xfrm>
          <a:prstGeom prst="rect">
            <a:avLst/>
          </a:prstGeom>
        </p:spPr>
      </p:pic>
      <p:pic>
        <p:nvPicPr>
          <p:cNvPr id="1030" name="Picture 6" descr="154+ Thousand Media Type Icons Royalty-Free Images, Stock Photos &amp; Pictures  | Shutterstock">
            <a:extLst>
              <a:ext uri="{FF2B5EF4-FFF2-40B4-BE49-F238E27FC236}">
                <a16:creationId xmlns:a16="http://schemas.microsoft.com/office/drawing/2014/main" id="{89601D10-D541-7C4B-6BFC-8320EA0C2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985" y="4945829"/>
            <a:ext cx="1452247" cy="126430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olicy Icons - Free SVG &amp; PNG Policy Images - Noun Project">
            <a:extLst>
              <a:ext uri="{FF2B5EF4-FFF2-40B4-BE49-F238E27FC236}">
                <a16:creationId xmlns:a16="http://schemas.microsoft.com/office/drawing/2014/main" id="{680EAC1D-EA1A-D6DB-F113-0DA3D22FE3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8188" y="5647052"/>
            <a:ext cx="1088609" cy="1059962"/>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a:extLst>
              <a:ext uri="{FF2B5EF4-FFF2-40B4-BE49-F238E27FC236}">
                <a16:creationId xmlns:a16="http://schemas.microsoft.com/office/drawing/2014/main" id="{5AD38C4E-BC52-7FDA-70EB-37EA8489C08E}"/>
              </a:ext>
            </a:extLst>
          </p:cNvPr>
          <p:cNvPicPr>
            <a:picLocks noChangeAspect="1"/>
          </p:cNvPicPr>
          <p:nvPr/>
        </p:nvPicPr>
        <p:blipFill rotWithShape="1">
          <a:blip r:embed="rId5"/>
          <a:srcRect l="16190" t="7313" r="7836"/>
          <a:stretch/>
        </p:blipFill>
        <p:spPr>
          <a:xfrm>
            <a:off x="10765540" y="5053078"/>
            <a:ext cx="1243189" cy="1157060"/>
          </a:xfrm>
          <a:prstGeom prst="rect">
            <a:avLst/>
          </a:prstGeom>
        </p:spPr>
      </p:pic>
      <p:pic>
        <p:nvPicPr>
          <p:cNvPr id="1036" name="Picture 12">
            <a:extLst>
              <a:ext uri="{FF2B5EF4-FFF2-40B4-BE49-F238E27FC236}">
                <a16:creationId xmlns:a16="http://schemas.microsoft.com/office/drawing/2014/main" id="{AB627334-3D48-F370-B165-C98C05AB2B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85301" y="4350519"/>
            <a:ext cx="1130237" cy="113023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a 11">
            <a:extLst>
              <a:ext uri="{FF2B5EF4-FFF2-40B4-BE49-F238E27FC236}">
                <a16:creationId xmlns:a16="http://schemas.microsoft.com/office/drawing/2014/main" id="{61648F19-524B-85DC-FE81-F32E200724DF}"/>
              </a:ext>
            </a:extLst>
          </p:cNvPr>
          <p:cNvGraphicFramePr>
            <a:graphicFrameLocks noGrp="1"/>
          </p:cNvGraphicFramePr>
          <p:nvPr>
            <p:extLst>
              <p:ext uri="{D42A27DB-BD31-4B8C-83A1-F6EECF244321}">
                <p14:modId xmlns:p14="http://schemas.microsoft.com/office/powerpoint/2010/main" val="800970319"/>
              </p:ext>
            </p:extLst>
          </p:nvPr>
        </p:nvGraphicFramePr>
        <p:xfrm>
          <a:off x="586676" y="3716645"/>
          <a:ext cx="7699881" cy="2910840"/>
        </p:xfrm>
        <a:graphic>
          <a:graphicData uri="http://schemas.openxmlformats.org/drawingml/2006/table">
            <a:tbl>
              <a:tblPr firstRow="1" bandRow="1">
                <a:tableStyleId>{5C22544A-7EE6-4342-B048-85BDC9FD1C3A}</a:tableStyleId>
              </a:tblPr>
              <a:tblGrid>
                <a:gridCol w="1751083">
                  <a:extLst>
                    <a:ext uri="{9D8B030D-6E8A-4147-A177-3AD203B41FA5}">
                      <a16:colId xmlns:a16="http://schemas.microsoft.com/office/drawing/2014/main" val="3196590189"/>
                    </a:ext>
                  </a:extLst>
                </a:gridCol>
                <a:gridCol w="1751083">
                  <a:extLst>
                    <a:ext uri="{9D8B030D-6E8A-4147-A177-3AD203B41FA5}">
                      <a16:colId xmlns:a16="http://schemas.microsoft.com/office/drawing/2014/main" val="3090860762"/>
                    </a:ext>
                  </a:extLst>
                </a:gridCol>
                <a:gridCol w="2214783">
                  <a:extLst>
                    <a:ext uri="{9D8B030D-6E8A-4147-A177-3AD203B41FA5}">
                      <a16:colId xmlns:a16="http://schemas.microsoft.com/office/drawing/2014/main" val="1846215284"/>
                    </a:ext>
                  </a:extLst>
                </a:gridCol>
                <a:gridCol w="1982932">
                  <a:extLst>
                    <a:ext uri="{9D8B030D-6E8A-4147-A177-3AD203B41FA5}">
                      <a16:colId xmlns:a16="http://schemas.microsoft.com/office/drawing/2014/main" val="2355419724"/>
                    </a:ext>
                  </a:extLst>
                </a:gridCol>
              </a:tblGrid>
              <a:tr h="875169">
                <a:tc>
                  <a:txBody>
                    <a:bodyPr/>
                    <a:lstStyle/>
                    <a:p>
                      <a:pPr algn="ctr"/>
                      <a:r>
                        <a:rPr lang="es-ES" sz="2300" dirty="0">
                          <a:latin typeface="Garamond" panose="02020404030301010803" pitchFamily="18" charset="0"/>
                        </a:rPr>
                        <a:t>SECTOR</a:t>
                      </a:r>
                    </a:p>
                  </a:txBody>
                  <a:tcPr/>
                </a:tc>
                <a:tc>
                  <a:txBody>
                    <a:bodyPr/>
                    <a:lstStyle/>
                    <a:p>
                      <a:pPr algn="ctr"/>
                      <a:r>
                        <a:rPr lang="es-ES" sz="2300" dirty="0">
                          <a:latin typeface="Garamond" panose="02020404030301010803" pitchFamily="18" charset="0"/>
                        </a:rPr>
                        <a:t>BASQUE EXAMPLE</a:t>
                      </a:r>
                    </a:p>
                  </a:txBody>
                  <a:tcPr/>
                </a:tc>
                <a:tc>
                  <a:txBody>
                    <a:bodyPr/>
                    <a:lstStyle/>
                    <a:p>
                      <a:pPr algn="ctr"/>
                      <a:r>
                        <a:rPr lang="es-ES" sz="2300" dirty="0">
                          <a:latin typeface="Garamond" panose="02020404030301010803" pitchFamily="18" charset="0"/>
                        </a:rPr>
                        <a:t>CURRENT SITUATION IN CYMRU</a:t>
                      </a:r>
                    </a:p>
                  </a:txBody>
                  <a:tcPr/>
                </a:tc>
                <a:tc>
                  <a:txBody>
                    <a:bodyPr/>
                    <a:lstStyle/>
                    <a:p>
                      <a:pPr algn="ctr"/>
                      <a:r>
                        <a:rPr lang="es-ES" sz="2300" dirty="0">
                          <a:latin typeface="Garamond" panose="02020404030301010803" pitchFamily="18" charset="0"/>
                        </a:rPr>
                        <a:t>POTENTIAL ACTION</a:t>
                      </a:r>
                    </a:p>
                  </a:txBody>
                  <a:tcPr/>
                </a:tc>
                <a:extLst>
                  <a:ext uri="{0D108BD9-81ED-4DB2-BD59-A6C34878D82A}">
                    <a16:rowId xmlns:a16="http://schemas.microsoft.com/office/drawing/2014/main" val="1790949442"/>
                  </a:ext>
                </a:extLst>
              </a:tr>
              <a:tr h="338399">
                <a:tc>
                  <a:txBody>
                    <a:bodyPr/>
                    <a:lstStyle/>
                    <a:p>
                      <a:r>
                        <a:rPr lang="es-ES" sz="2300" b="1" dirty="0" err="1">
                          <a:latin typeface="Garamond" panose="02020404030301010803" pitchFamily="18" charset="0"/>
                        </a:rPr>
                        <a:t>Education</a:t>
                      </a:r>
                      <a:endParaRPr lang="es-ES" sz="2300" b="1" dirty="0">
                        <a:latin typeface="Garamond" panose="02020404030301010803" pitchFamily="18" charset="0"/>
                      </a:endParaRPr>
                    </a:p>
                  </a:txBody>
                  <a:tcPr/>
                </a:tc>
                <a:tc>
                  <a:txBody>
                    <a:bodyPr/>
                    <a:lstStyle/>
                    <a:p>
                      <a:endParaRPr lang="es-ES" sz="2300" b="1" dirty="0">
                        <a:latin typeface="Garamond" panose="02020404030301010803" pitchFamily="18" charset="0"/>
                      </a:endParaRPr>
                    </a:p>
                  </a:txBody>
                  <a:tcPr/>
                </a:tc>
                <a:tc>
                  <a:txBody>
                    <a:bodyPr/>
                    <a:lstStyle/>
                    <a:p>
                      <a:endParaRPr lang="es-ES" sz="2300">
                        <a:latin typeface="Garamond" panose="02020404030301010803" pitchFamily="18" charset="0"/>
                      </a:endParaRPr>
                    </a:p>
                  </a:txBody>
                  <a:tcPr/>
                </a:tc>
                <a:tc>
                  <a:txBody>
                    <a:bodyPr/>
                    <a:lstStyle/>
                    <a:p>
                      <a:endParaRPr lang="es-ES" sz="2300" dirty="0">
                        <a:latin typeface="Garamond" panose="02020404030301010803" pitchFamily="18" charset="0"/>
                      </a:endParaRPr>
                    </a:p>
                  </a:txBody>
                  <a:tcPr/>
                </a:tc>
                <a:extLst>
                  <a:ext uri="{0D108BD9-81ED-4DB2-BD59-A6C34878D82A}">
                    <a16:rowId xmlns:a16="http://schemas.microsoft.com/office/drawing/2014/main" val="2504366773"/>
                  </a:ext>
                </a:extLst>
              </a:tr>
              <a:tr h="338399">
                <a:tc>
                  <a:txBody>
                    <a:bodyPr/>
                    <a:lstStyle/>
                    <a:p>
                      <a:r>
                        <a:rPr lang="es-ES" sz="2300" b="1" dirty="0">
                          <a:latin typeface="Garamond" panose="02020404030301010803" pitchFamily="18" charset="0"/>
                        </a:rPr>
                        <a:t>Media</a:t>
                      </a:r>
                    </a:p>
                  </a:txBody>
                  <a:tcPr/>
                </a:tc>
                <a:tc>
                  <a:txBody>
                    <a:bodyPr/>
                    <a:lstStyle/>
                    <a:p>
                      <a:endParaRPr lang="es-ES" sz="2300" b="1" dirty="0">
                        <a:latin typeface="Garamond" panose="02020404030301010803" pitchFamily="18" charset="0"/>
                      </a:endParaRPr>
                    </a:p>
                  </a:txBody>
                  <a:tcPr/>
                </a:tc>
                <a:tc>
                  <a:txBody>
                    <a:bodyPr/>
                    <a:lstStyle/>
                    <a:p>
                      <a:endParaRPr lang="es-ES" sz="2300">
                        <a:latin typeface="Garamond" panose="02020404030301010803" pitchFamily="18" charset="0"/>
                      </a:endParaRPr>
                    </a:p>
                  </a:txBody>
                  <a:tcPr/>
                </a:tc>
                <a:tc>
                  <a:txBody>
                    <a:bodyPr/>
                    <a:lstStyle/>
                    <a:p>
                      <a:endParaRPr lang="es-ES" sz="2300">
                        <a:latin typeface="Garamond" panose="02020404030301010803" pitchFamily="18" charset="0"/>
                      </a:endParaRPr>
                    </a:p>
                  </a:txBody>
                  <a:tcPr/>
                </a:tc>
                <a:extLst>
                  <a:ext uri="{0D108BD9-81ED-4DB2-BD59-A6C34878D82A}">
                    <a16:rowId xmlns:a16="http://schemas.microsoft.com/office/drawing/2014/main" val="3846832576"/>
                  </a:ext>
                </a:extLst>
              </a:tr>
              <a:tr h="338399">
                <a:tc>
                  <a:txBody>
                    <a:bodyPr/>
                    <a:lstStyle/>
                    <a:p>
                      <a:r>
                        <a:rPr lang="es-ES" sz="2300" b="1" dirty="0" err="1">
                          <a:latin typeface="Garamond" panose="02020404030301010803" pitchFamily="18" charset="0"/>
                        </a:rPr>
                        <a:t>Policy</a:t>
                      </a:r>
                      <a:endParaRPr lang="es-ES" sz="2300" b="1" dirty="0">
                        <a:latin typeface="Garamond" panose="02020404030301010803" pitchFamily="18" charset="0"/>
                      </a:endParaRPr>
                    </a:p>
                  </a:txBody>
                  <a:tcPr/>
                </a:tc>
                <a:tc>
                  <a:txBody>
                    <a:bodyPr/>
                    <a:lstStyle/>
                    <a:p>
                      <a:endParaRPr lang="es-ES" sz="2300" b="1" dirty="0">
                        <a:latin typeface="Garamond" panose="02020404030301010803" pitchFamily="18" charset="0"/>
                      </a:endParaRPr>
                    </a:p>
                  </a:txBody>
                  <a:tcPr/>
                </a:tc>
                <a:tc>
                  <a:txBody>
                    <a:bodyPr/>
                    <a:lstStyle/>
                    <a:p>
                      <a:endParaRPr lang="es-ES" sz="2300" dirty="0">
                        <a:latin typeface="Garamond" panose="02020404030301010803" pitchFamily="18" charset="0"/>
                      </a:endParaRPr>
                    </a:p>
                  </a:txBody>
                  <a:tcPr/>
                </a:tc>
                <a:tc>
                  <a:txBody>
                    <a:bodyPr/>
                    <a:lstStyle/>
                    <a:p>
                      <a:endParaRPr lang="es-ES" sz="2300">
                        <a:latin typeface="Garamond" panose="02020404030301010803" pitchFamily="18" charset="0"/>
                      </a:endParaRPr>
                    </a:p>
                  </a:txBody>
                  <a:tcPr/>
                </a:tc>
                <a:extLst>
                  <a:ext uri="{0D108BD9-81ED-4DB2-BD59-A6C34878D82A}">
                    <a16:rowId xmlns:a16="http://schemas.microsoft.com/office/drawing/2014/main" val="3746814436"/>
                  </a:ext>
                </a:extLst>
              </a:tr>
              <a:tr h="338399">
                <a:tc>
                  <a:txBody>
                    <a:bodyPr/>
                    <a:lstStyle/>
                    <a:p>
                      <a:r>
                        <a:rPr lang="es-ES" sz="2300" b="1" dirty="0" err="1">
                          <a:latin typeface="Garamond" panose="02020404030301010803" pitchFamily="18" charset="0"/>
                        </a:rPr>
                        <a:t>Community</a:t>
                      </a:r>
                      <a:endParaRPr lang="es-ES" sz="2300" b="1" dirty="0">
                        <a:latin typeface="Garamond" panose="02020404030301010803" pitchFamily="18" charset="0"/>
                      </a:endParaRPr>
                    </a:p>
                  </a:txBody>
                  <a:tcPr/>
                </a:tc>
                <a:tc>
                  <a:txBody>
                    <a:bodyPr/>
                    <a:lstStyle/>
                    <a:p>
                      <a:endParaRPr lang="es-ES" sz="2300" b="1" dirty="0">
                        <a:latin typeface="Garamond" panose="02020404030301010803" pitchFamily="18" charset="0"/>
                      </a:endParaRPr>
                    </a:p>
                  </a:txBody>
                  <a:tcPr/>
                </a:tc>
                <a:tc>
                  <a:txBody>
                    <a:bodyPr/>
                    <a:lstStyle/>
                    <a:p>
                      <a:endParaRPr lang="es-ES" sz="2300" dirty="0">
                        <a:latin typeface="Garamond" panose="02020404030301010803" pitchFamily="18" charset="0"/>
                      </a:endParaRPr>
                    </a:p>
                  </a:txBody>
                  <a:tcPr/>
                </a:tc>
                <a:tc>
                  <a:txBody>
                    <a:bodyPr/>
                    <a:lstStyle/>
                    <a:p>
                      <a:endParaRPr lang="es-ES" sz="2300" dirty="0">
                        <a:latin typeface="Garamond" panose="02020404030301010803" pitchFamily="18" charset="0"/>
                      </a:endParaRPr>
                    </a:p>
                  </a:txBody>
                  <a:tcPr/>
                </a:tc>
                <a:extLst>
                  <a:ext uri="{0D108BD9-81ED-4DB2-BD59-A6C34878D82A}">
                    <a16:rowId xmlns:a16="http://schemas.microsoft.com/office/drawing/2014/main" val="726242740"/>
                  </a:ext>
                </a:extLst>
              </a:tr>
            </a:tbl>
          </a:graphicData>
        </a:graphic>
      </p:graphicFrame>
    </p:spTree>
    <p:extLst>
      <p:ext uri="{BB962C8B-B14F-4D97-AF65-F5344CB8AC3E}">
        <p14:creationId xmlns:p14="http://schemas.microsoft.com/office/powerpoint/2010/main" val="2224849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543278" y="509060"/>
            <a:ext cx="5405966" cy="989541"/>
          </a:xfrm>
        </p:spPr>
        <p:txBody>
          <a:bodyPr>
            <a:normAutofit fontScale="90000"/>
          </a:bodyPr>
          <a:lstStyle/>
          <a:p>
            <a:r>
              <a:rPr lang="en-AU" sz="3100" b="1" dirty="0">
                <a:latin typeface="Garamond" panose="02020404030301010803" pitchFamily="18" charset="0"/>
              </a:rPr>
              <a:t>  CLASSROOM DYNAMIC</a:t>
            </a:r>
            <a:br>
              <a:rPr lang="en-AU" sz="4400" dirty="0"/>
            </a:br>
            <a:endParaRPr lang="es-ES" dirty="0"/>
          </a:p>
        </p:txBody>
      </p:sp>
      <p:pic>
        <p:nvPicPr>
          <p:cNvPr id="5" name="Imagen 4">
            <a:extLst>
              <a:ext uri="{FF2B5EF4-FFF2-40B4-BE49-F238E27FC236}">
                <a16:creationId xmlns:a16="http://schemas.microsoft.com/office/drawing/2014/main" id="{4B98758E-90D0-2B35-FA29-402A57653168}"/>
              </a:ext>
            </a:extLst>
          </p:cNvPr>
          <p:cNvPicPr>
            <a:picLocks noChangeAspect="1"/>
          </p:cNvPicPr>
          <p:nvPr/>
        </p:nvPicPr>
        <p:blipFill>
          <a:blip r:embed="rId2"/>
          <a:stretch>
            <a:fillRect/>
          </a:stretch>
        </p:blipFill>
        <p:spPr>
          <a:xfrm flipH="1">
            <a:off x="0" y="0"/>
            <a:ext cx="356660" cy="6858000"/>
          </a:xfrm>
          <a:prstGeom prst="rect">
            <a:avLst/>
          </a:prstGeom>
        </p:spPr>
      </p:pic>
      <p:pic>
        <p:nvPicPr>
          <p:cNvPr id="1030" name="Picture 6" descr="154+ Thousand Media Type Icons Royalty-Free Images, Stock Photos &amp; Pictures  | Shutterstock">
            <a:extLst>
              <a:ext uri="{FF2B5EF4-FFF2-40B4-BE49-F238E27FC236}">
                <a16:creationId xmlns:a16="http://schemas.microsoft.com/office/drawing/2014/main" id="{89601D10-D541-7C4B-6BFC-8320EA0C2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7447" y="3959291"/>
            <a:ext cx="1452247" cy="126430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olicy Icons - Free SVG &amp; PNG Policy Images - Noun Project">
            <a:extLst>
              <a:ext uri="{FF2B5EF4-FFF2-40B4-BE49-F238E27FC236}">
                <a16:creationId xmlns:a16="http://schemas.microsoft.com/office/drawing/2014/main" id="{680EAC1D-EA1A-D6DB-F113-0DA3D22FE3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1638" y="4864535"/>
            <a:ext cx="1088609" cy="1059962"/>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a:extLst>
              <a:ext uri="{FF2B5EF4-FFF2-40B4-BE49-F238E27FC236}">
                <a16:creationId xmlns:a16="http://schemas.microsoft.com/office/drawing/2014/main" id="{5AD38C4E-BC52-7FDA-70EB-37EA8489C08E}"/>
              </a:ext>
            </a:extLst>
          </p:cNvPr>
          <p:cNvPicPr>
            <a:picLocks noChangeAspect="1"/>
          </p:cNvPicPr>
          <p:nvPr/>
        </p:nvPicPr>
        <p:blipFill rotWithShape="1">
          <a:blip r:embed="rId5"/>
          <a:srcRect l="16190" t="7313" r="7836"/>
          <a:stretch/>
        </p:blipFill>
        <p:spPr>
          <a:xfrm>
            <a:off x="6876382" y="3917954"/>
            <a:ext cx="1243189" cy="1157060"/>
          </a:xfrm>
          <a:prstGeom prst="rect">
            <a:avLst/>
          </a:prstGeom>
        </p:spPr>
      </p:pic>
      <p:pic>
        <p:nvPicPr>
          <p:cNvPr id="1036" name="Picture 12">
            <a:extLst>
              <a:ext uri="{FF2B5EF4-FFF2-40B4-BE49-F238E27FC236}">
                <a16:creationId xmlns:a16="http://schemas.microsoft.com/office/drawing/2014/main" id="{AB627334-3D48-F370-B165-C98C05AB2B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4125" y="2960185"/>
            <a:ext cx="1130237" cy="1130237"/>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78AFB75-B68E-EBB4-1039-BC63216AC9A1}"/>
              </a:ext>
            </a:extLst>
          </p:cNvPr>
          <p:cNvSpPr txBox="1"/>
          <p:nvPr/>
        </p:nvSpPr>
        <p:spPr>
          <a:xfrm>
            <a:off x="587005" y="1003830"/>
            <a:ext cx="3645174" cy="4647426"/>
          </a:xfrm>
          <a:prstGeom prst="rect">
            <a:avLst/>
          </a:prstGeom>
          <a:noFill/>
        </p:spPr>
        <p:txBody>
          <a:bodyPr wrap="square" rtlCol="0">
            <a:spAutoFit/>
          </a:bodyPr>
          <a:lstStyle/>
          <a:p>
            <a:pPr algn="ctr"/>
            <a:r>
              <a:rPr lang="es-ES" sz="2500" b="1" dirty="0" err="1">
                <a:solidFill>
                  <a:srgbClr val="C00000"/>
                </a:solidFill>
                <a:latin typeface="Garamond" panose="02020404030301010803" pitchFamily="18" charset="0"/>
              </a:rPr>
              <a:t>Basque</a:t>
            </a:r>
            <a:r>
              <a:rPr lang="es-ES" sz="2500" b="1" dirty="0">
                <a:solidFill>
                  <a:srgbClr val="C00000"/>
                </a:solidFill>
                <a:latin typeface="Garamond" panose="02020404030301010803" pitchFamily="18" charset="0"/>
              </a:rPr>
              <a:t> </a:t>
            </a:r>
            <a:r>
              <a:rPr lang="es-ES" sz="2500" b="1" dirty="0" err="1">
                <a:solidFill>
                  <a:srgbClr val="C00000"/>
                </a:solidFill>
                <a:latin typeface="Garamond" panose="02020404030301010803" pitchFamily="18" charset="0"/>
              </a:rPr>
              <a:t>context</a:t>
            </a:r>
            <a:endParaRPr lang="es-ES" sz="2500" b="1" dirty="0">
              <a:solidFill>
                <a:srgbClr val="C00000"/>
              </a:solidFill>
              <a:latin typeface="Garamond" panose="02020404030301010803" pitchFamily="18" charset="0"/>
            </a:endParaRPr>
          </a:p>
          <a:p>
            <a:endParaRPr lang="es-ES" sz="2300" dirty="0">
              <a:latin typeface="Garamond" panose="02020404030301010803" pitchFamily="18" charset="0"/>
            </a:endParaRPr>
          </a:p>
          <a:p>
            <a:pPr marL="342900" indent="-342900">
              <a:buFont typeface="Wingdings" panose="05000000000000000000" pitchFamily="2" charset="2"/>
              <a:buChar char="§"/>
            </a:pPr>
            <a:r>
              <a:rPr lang="en-US" sz="2300" dirty="0">
                <a:latin typeface="Garamond" panose="02020404030301010803" pitchFamily="18" charset="0"/>
              </a:rPr>
              <a:t>Strong institutional support + community engagement</a:t>
            </a:r>
          </a:p>
          <a:p>
            <a:pPr marL="342900" indent="-342900">
              <a:buFont typeface="Wingdings" panose="05000000000000000000" pitchFamily="2" charset="2"/>
              <a:buChar char="§"/>
            </a:pPr>
            <a:r>
              <a:rPr lang="en-US" sz="2300" dirty="0">
                <a:latin typeface="Garamond" panose="02020404030301010803" pitchFamily="18" charset="0"/>
              </a:rPr>
              <a:t>Media visibility reinforces language use</a:t>
            </a:r>
          </a:p>
          <a:p>
            <a:pPr marL="342900" indent="-342900">
              <a:buFont typeface="Wingdings" panose="05000000000000000000" pitchFamily="2" charset="2"/>
              <a:buChar char="§"/>
            </a:pPr>
            <a:r>
              <a:rPr lang="en-US" sz="2300" dirty="0">
                <a:latin typeface="Garamond" panose="02020404030301010803" pitchFamily="18" charset="0"/>
              </a:rPr>
              <a:t>Bilingual education requires trained teachers and resources</a:t>
            </a:r>
          </a:p>
          <a:p>
            <a:pPr marL="342900" indent="-342900">
              <a:buFont typeface="Wingdings" panose="05000000000000000000" pitchFamily="2" charset="2"/>
              <a:buChar char="§"/>
            </a:pPr>
            <a:r>
              <a:rPr lang="en-US" sz="2300" dirty="0">
                <a:latin typeface="Garamond" panose="02020404030301010803" pitchFamily="18" charset="0"/>
              </a:rPr>
              <a:t>Socioeconomic incentives encourage uptake</a:t>
            </a:r>
          </a:p>
          <a:p>
            <a:endParaRPr lang="es-ES" dirty="0"/>
          </a:p>
        </p:txBody>
      </p:sp>
      <p:cxnSp>
        <p:nvCxnSpPr>
          <p:cNvPr id="9" name="Conector recto de flecha 8">
            <a:extLst>
              <a:ext uri="{FF2B5EF4-FFF2-40B4-BE49-F238E27FC236}">
                <a16:creationId xmlns:a16="http://schemas.microsoft.com/office/drawing/2014/main" id="{7CFCD130-9EA9-4D46-6810-947F936C47F6}"/>
              </a:ext>
            </a:extLst>
          </p:cNvPr>
          <p:cNvCxnSpPr>
            <a:cxnSpLocks/>
          </p:cNvCxnSpPr>
          <p:nvPr/>
        </p:nvCxnSpPr>
        <p:spPr>
          <a:xfrm>
            <a:off x="5949244" y="3959291"/>
            <a:ext cx="0" cy="77411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a:extLst>
              <a:ext uri="{FF2B5EF4-FFF2-40B4-BE49-F238E27FC236}">
                <a16:creationId xmlns:a16="http://schemas.microsoft.com/office/drawing/2014/main" id="{331FD7E9-9BE4-6A4B-3211-5F1B7C4A9BCC}"/>
              </a:ext>
            </a:extLst>
          </p:cNvPr>
          <p:cNvCxnSpPr>
            <a:cxnSpLocks/>
          </p:cNvCxnSpPr>
          <p:nvPr/>
        </p:nvCxnSpPr>
        <p:spPr>
          <a:xfrm flipH="1">
            <a:off x="5512798" y="4351777"/>
            <a:ext cx="87289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F4013F34-CD7D-7975-588B-61E59EF7C952}"/>
              </a:ext>
            </a:extLst>
          </p:cNvPr>
          <p:cNvCxnSpPr>
            <a:cxnSpLocks/>
            <a:stCxn id="1036" idx="1"/>
            <a:endCxn id="1030" idx="0"/>
          </p:cNvCxnSpPr>
          <p:nvPr/>
        </p:nvCxnSpPr>
        <p:spPr>
          <a:xfrm flipH="1">
            <a:off x="4753571" y="3525304"/>
            <a:ext cx="630554" cy="43398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a:extLst>
              <a:ext uri="{FF2B5EF4-FFF2-40B4-BE49-F238E27FC236}">
                <a16:creationId xmlns:a16="http://schemas.microsoft.com/office/drawing/2014/main" id="{670A838E-CE40-B5E2-B7A3-455CB1E6431D}"/>
              </a:ext>
            </a:extLst>
          </p:cNvPr>
          <p:cNvCxnSpPr>
            <a:cxnSpLocks/>
          </p:cNvCxnSpPr>
          <p:nvPr/>
        </p:nvCxnSpPr>
        <p:spPr>
          <a:xfrm>
            <a:off x="6525478" y="3480369"/>
            <a:ext cx="704979" cy="41002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Conector recto de flecha 20">
            <a:extLst>
              <a:ext uri="{FF2B5EF4-FFF2-40B4-BE49-F238E27FC236}">
                <a16:creationId xmlns:a16="http://schemas.microsoft.com/office/drawing/2014/main" id="{04CC5EED-2D6C-BECE-5E55-81559FF20FBB}"/>
              </a:ext>
            </a:extLst>
          </p:cNvPr>
          <p:cNvCxnSpPr>
            <a:cxnSpLocks/>
            <a:endCxn id="1032" idx="1"/>
          </p:cNvCxnSpPr>
          <p:nvPr/>
        </p:nvCxnSpPr>
        <p:spPr>
          <a:xfrm>
            <a:off x="4867422" y="5064568"/>
            <a:ext cx="604216" cy="32994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a16="http://schemas.microsoft.com/office/drawing/2014/main" id="{B954A6A2-94A9-CAC3-160A-8BDB8E4E1634}"/>
              </a:ext>
            </a:extLst>
          </p:cNvPr>
          <p:cNvCxnSpPr>
            <a:cxnSpLocks/>
            <a:endCxn id="1032" idx="3"/>
          </p:cNvCxnSpPr>
          <p:nvPr/>
        </p:nvCxnSpPr>
        <p:spPr>
          <a:xfrm flipH="1">
            <a:off x="6560247" y="5064568"/>
            <a:ext cx="670210" cy="32994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C7401A7E-D0FD-CF6F-2818-3961AE5C2EBA}"/>
              </a:ext>
            </a:extLst>
          </p:cNvPr>
          <p:cNvSpPr txBox="1"/>
          <p:nvPr/>
        </p:nvSpPr>
        <p:spPr>
          <a:xfrm>
            <a:off x="6706772" y="1003830"/>
            <a:ext cx="6098344" cy="477054"/>
          </a:xfrm>
          <a:prstGeom prst="rect">
            <a:avLst/>
          </a:prstGeom>
          <a:noFill/>
        </p:spPr>
        <p:txBody>
          <a:bodyPr wrap="square">
            <a:spAutoFit/>
          </a:bodyPr>
          <a:lstStyle/>
          <a:p>
            <a:pPr algn="ctr"/>
            <a:r>
              <a:rPr lang="es-ES" sz="2500" b="1" dirty="0" err="1">
                <a:solidFill>
                  <a:srgbClr val="C00000"/>
                </a:solidFill>
                <a:latin typeface="Garamond" panose="02020404030301010803" pitchFamily="18" charset="0"/>
              </a:rPr>
              <a:t>Cymru</a:t>
            </a:r>
            <a:r>
              <a:rPr lang="es-ES" sz="2500" b="1" dirty="0">
                <a:solidFill>
                  <a:srgbClr val="C00000"/>
                </a:solidFill>
                <a:latin typeface="Garamond" panose="02020404030301010803" pitchFamily="18" charset="0"/>
              </a:rPr>
              <a:t> </a:t>
            </a:r>
            <a:r>
              <a:rPr lang="es-ES" sz="2500" b="1" dirty="0" err="1">
                <a:solidFill>
                  <a:srgbClr val="C00000"/>
                </a:solidFill>
                <a:latin typeface="Garamond" panose="02020404030301010803" pitchFamily="18" charset="0"/>
              </a:rPr>
              <a:t>context</a:t>
            </a:r>
            <a:r>
              <a:rPr lang="es-ES" sz="1800" b="1" dirty="0">
                <a:solidFill>
                  <a:srgbClr val="C00000"/>
                </a:solidFill>
                <a:latin typeface="Garamond" panose="02020404030301010803" pitchFamily="18" charset="0"/>
              </a:rPr>
              <a:t>?</a:t>
            </a:r>
          </a:p>
        </p:txBody>
      </p:sp>
      <p:sp>
        <p:nvSpPr>
          <p:cNvPr id="36" name="CuadroTexto 35">
            <a:extLst>
              <a:ext uri="{FF2B5EF4-FFF2-40B4-BE49-F238E27FC236}">
                <a16:creationId xmlns:a16="http://schemas.microsoft.com/office/drawing/2014/main" id="{3752CE2E-BF2F-E7AD-C497-EFEC7C1CFE70}"/>
              </a:ext>
            </a:extLst>
          </p:cNvPr>
          <p:cNvSpPr txBox="1"/>
          <p:nvPr/>
        </p:nvSpPr>
        <p:spPr>
          <a:xfrm>
            <a:off x="7911050" y="1790989"/>
            <a:ext cx="4280950" cy="4047262"/>
          </a:xfrm>
          <a:prstGeom prst="rect">
            <a:avLst/>
          </a:prstGeom>
          <a:noFill/>
        </p:spPr>
        <p:txBody>
          <a:bodyPr wrap="square" rtlCol="0">
            <a:spAutoFit/>
          </a:bodyPr>
          <a:lstStyle/>
          <a:p>
            <a:pPr marL="342900" indent="-342900">
              <a:buFont typeface="Wingdings" panose="05000000000000000000" pitchFamily="2" charset="2"/>
              <a:buChar char="§"/>
            </a:pPr>
            <a:r>
              <a:rPr lang="en-US" sz="2300" dirty="0">
                <a:latin typeface="Garamond" panose="02020404030301010803" pitchFamily="18" charset="0"/>
              </a:rPr>
              <a:t>Current use of Welsh in education, media, workplaces</a:t>
            </a:r>
          </a:p>
          <a:p>
            <a:pPr marL="342900" indent="-342900">
              <a:buFont typeface="Wingdings" panose="05000000000000000000" pitchFamily="2" charset="2"/>
              <a:buChar char="§"/>
            </a:pPr>
            <a:r>
              <a:rPr lang="en-US" sz="2300" dirty="0">
                <a:latin typeface="Garamond" panose="02020404030301010803" pitchFamily="18" charset="0"/>
              </a:rPr>
              <a:t>Policy and government support</a:t>
            </a:r>
          </a:p>
          <a:p>
            <a:pPr marL="342900" indent="-342900">
              <a:buFont typeface="Wingdings" panose="05000000000000000000" pitchFamily="2" charset="2"/>
              <a:buChar char="§"/>
            </a:pPr>
            <a:r>
              <a:rPr lang="en-US" sz="2300" dirty="0">
                <a:latin typeface="Garamond" panose="02020404030301010803" pitchFamily="18" charset="0"/>
              </a:rPr>
              <a:t>Socioeconomic status of speakers</a:t>
            </a:r>
          </a:p>
          <a:p>
            <a:pPr marL="342900" indent="-342900">
              <a:buFont typeface="Wingdings" panose="05000000000000000000" pitchFamily="2" charset="2"/>
              <a:buChar char="§"/>
            </a:pPr>
            <a:r>
              <a:rPr lang="en-US" sz="2300" dirty="0">
                <a:latin typeface="Garamond" panose="02020404030301010803" pitchFamily="18" charset="0"/>
              </a:rPr>
              <a:t>Community attitudes</a:t>
            </a:r>
          </a:p>
          <a:p>
            <a:pPr marL="342900" indent="-342900">
              <a:buFont typeface="Wingdings" panose="05000000000000000000" pitchFamily="2" charset="2"/>
              <a:buChar char="§"/>
            </a:pPr>
            <a:r>
              <a:rPr lang="en-US" sz="2300" dirty="0">
                <a:latin typeface="Garamond" panose="02020404030301010803" pitchFamily="18" charset="0"/>
              </a:rPr>
              <a:t>Key stakeholders: How to engage high-influence/low-interest or empower high-interest/low-influence actors</a:t>
            </a:r>
            <a:r>
              <a:rPr lang="en-US" sz="2400" dirty="0">
                <a:latin typeface="Garamond" panose="02020404030301010803" pitchFamily="18" charset="0"/>
              </a:rPr>
              <a:t>?</a:t>
            </a:r>
          </a:p>
          <a:p>
            <a:pPr marL="342900" indent="-342900">
              <a:buFont typeface="Wingdings" panose="05000000000000000000" pitchFamily="2" charset="2"/>
              <a:buChar char="§"/>
            </a:pPr>
            <a:endParaRPr lang="en-US" sz="2300" dirty="0">
              <a:latin typeface="Garamond" panose="02020404030301010803" pitchFamily="18" charset="0"/>
            </a:endParaRPr>
          </a:p>
        </p:txBody>
      </p:sp>
    </p:spTree>
    <p:extLst>
      <p:ext uri="{BB962C8B-B14F-4D97-AF65-F5344CB8AC3E}">
        <p14:creationId xmlns:p14="http://schemas.microsoft.com/office/powerpoint/2010/main" val="26579139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7C369-7329-60DC-3E81-25A4996911B0}"/>
              </a:ext>
            </a:extLst>
          </p:cNvPr>
          <p:cNvSpPr>
            <a:spLocks noGrp="1"/>
          </p:cNvSpPr>
          <p:nvPr>
            <p:ph type="title"/>
          </p:nvPr>
        </p:nvSpPr>
        <p:spPr>
          <a:xfrm>
            <a:off x="543278" y="509060"/>
            <a:ext cx="5405966" cy="989541"/>
          </a:xfrm>
        </p:spPr>
        <p:txBody>
          <a:bodyPr>
            <a:normAutofit fontScale="90000"/>
          </a:bodyPr>
          <a:lstStyle/>
          <a:p>
            <a:r>
              <a:rPr lang="en-AU" sz="3100" b="1" dirty="0">
                <a:latin typeface="Garamond" panose="02020404030301010803" pitchFamily="18" charset="0"/>
              </a:rPr>
              <a:t>  CLASSROOM DYNAMIC</a:t>
            </a:r>
            <a:br>
              <a:rPr lang="en-AU" sz="4400" dirty="0"/>
            </a:br>
            <a:endParaRPr lang="es-ES" dirty="0"/>
          </a:p>
        </p:txBody>
      </p:sp>
      <p:pic>
        <p:nvPicPr>
          <p:cNvPr id="5" name="Imagen 4">
            <a:extLst>
              <a:ext uri="{FF2B5EF4-FFF2-40B4-BE49-F238E27FC236}">
                <a16:creationId xmlns:a16="http://schemas.microsoft.com/office/drawing/2014/main" id="{4B98758E-90D0-2B35-FA29-402A57653168}"/>
              </a:ext>
            </a:extLst>
          </p:cNvPr>
          <p:cNvPicPr>
            <a:picLocks noChangeAspect="1"/>
          </p:cNvPicPr>
          <p:nvPr/>
        </p:nvPicPr>
        <p:blipFill>
          <a:blip r:embed="rId2"/>
          <a:stretch>
            <a:fillRect/>
          </a:stretch>
        </p:blipFill>
        <p:spPr>
          <a:xfrm flipH="1">
            <a:off x="0" y="0"/>
            <a:ext cx="356660" cy="6858000"/>
          </a:xfrm>
          <a:prstGeom prst="rect">
            <a:avLst/>
          </a:prstGeom>
        </p:spPr>
      </p:pic>
      <p:sp>
        <p:nvSpPr>
          <p:cNvPr id="8" name="CuadroTexto 7">
            <a:extLst>
              <a:ext uri="{FF2B5EF4-FFF2-40B4-BE49-F238E27FC236}">
                <a16:creationId xmlns:a16="http://schemas.microsoft.com/office/drawing/2014/main" id="{FB49E847-309E-0691-22BF-4C890B961412}"/>
              </a:ext>
            </a:extLst>
          </p:cNvPr>
          <p:cNvSpPr txBox="1"/>
          <p:nvPr/>
        </p:nvSpPr>
        <p:spPr>
          <a:xfrm>
            <a:off x="844062" y="1392702"/>
            <a:ext cx="10804660" cy="1154162"/>
          </a:xfrm>
          <a:prstGeom prst="rect">
            <a:avLst/>
          </a:prstGeom>
          <a:noFill/>
        </p:spPr>
        <p:txBody>
          <a:bodyPr wrap="square" rtlCol="0">
            <a:spAutoFit/>
          </a:bodyPr>
          <a:lstStyle/>
          <a:p>
            <a:r>
              <a:rPr lang="es-ES" sz="2300" dirty="0" err="1">
                <a:latin typeface="Garamond" panose="02020404030301010803" pitchFamily="18" charset="0"/>
              </a:rPr>
              <a:t>Please</a:t>
            </a:r>
            <a:r>
              <a:rPr lang="es-ES" sz="2300" dirty="0">
                <a:latin typeface="Garamond" panose="02020404030301010803" pitchFamily="18" charset="0"/>
              </a:rPr>
              <a:t> </a:t>
            </a:r>
            <a:r>
              <a:rPr lang="es-ES" sz="2300" dirty="0" err="1">
                <a:latin typeface="Garamond" panose="02020404030301010803" pitchFamily="18" charset="0"/>
              </a:rPr>
              <a:t>fill</a:t>
            </a:r>
            <a:r>
              <a:rPr lang="es-ES" sz="2300" dirty="0">
                <a:latin typeface="Garamond" panose="02020404030301010803" pitchFamily="18" charset="0"/>
              </a:rPr>
              <a:t> in </a:t>
            </a:r>
            <a:r>
              <a:rPr lang="es-ES" sz="2300" dirty="0" err="1">
                <a:latin typeface="Garamond" panose="02020404030301010803" pitchFamily="18" charset="0"/>
              </a:rPr>
              <a:t>the</a:t>
            </a:r>
            <a:r>
              <a:rPr lang="es-ES" sz="2300" dirty="0">
                <a:latin typeface="Garamond" panose="02020404030301010803" pitchFamily="18" charset="0"/>
              </a:rPr>
              <a:t> </a:t>
            </a:r>
            <a:r>
              <a:rPr lang="es-ES" sz="2300" dirty="0" err="1">
                <a:latin typeface="Garamond" panose="02020404030301010803" pitchFamily="18" charset="0"/>
              </a:rPr>
              <a:t>two</a:t>
            </a:r>
            <a:r>
              <a:rPr lang="es-ES" sz="2300" dirty="0">
                <a:latin typeface="Garamond" panose="02020404030301010803" pitchFamily="18" charset="0"/>
              </a:rPr>
              <a:t> </a:t>
            </a:r>
            <a:r>
              <a:rPr lang="es-ES" sz="2300" dirty="0" err="1">
                <a:latin typeface="Garamond" panose="02020404030301010803" pitchFamily="18" charset="0"/>
              </a:rPr>
              <a:t>questions</a:t>
            </a:r>
            <a:r>
              <a:rPr lang="es-ES" sz="2300" dirty="0">
                <a:latin typeface="Garamond" panose="02020404030301010803" pitchFamily="18" charset="0"/>
              </a:rPr>
              <a:t> </a:t>
            </a:r>
            <a:r>
              <a:rPr lang="es-ES" sz="2300" dirty="0" err="1">
                <a:latin typeface="Garamond" panose="02020404030301010803" pitchFamily="18" charset="0"/>
              </a:rPr>
              <a:t>bellow</a:t>
            </a:r>
            <a:r>
              <a:rPr lang="es-ES" sz="2300" dirty="0">
                <a:latin typeface="Garamond" panose="02020404030301010803" pitchFamily="18" charset="0"/>
              </a:rPr>
              <a:t>. </a:t>
            </a:r>
            <a:r>
              <a:rPr lang="es-ES" sz="2300" dirty="0" err="1">
                <a:latin typeface="Garamond" panose="02020404030301010803" pitchFamily="18" charset="0"/>
              </a:rPr>
              <a:t>We</a:t>
            </a:r>
            <a:r>
              <a:rPr lang="es-ES" sz="2300" dirty="0">
                <a:latin typeface="Garamond" panose="02020404030301010803" pitchFamily="18" charset="0"/>
              </a:rPr>
              <a:t> </a:t>
            </a:r>
            <a:r>
              <a:rPr lang="es-ES" sz="2300" dirty="0" err="1">
                <a:latin typeface="Garamond" panose="02020404030301010803" pitchFamily="18" charset="0"/>
              </a:rPr>
              <a:t>will</a:t>
            </a:r>
            <a:r>
              <a:rPr lang="es-ES" sz="2300" dirty="0">
                <a:latin typeface="Garamond" panose="02020404030301010803" pitchFamily="18" charset="0"/>
              </a:rPr>
              <a:t> </a:t>
            </a:r>
            <a:r>
              <a:rPr lang="es-ES" sz="2300" dirty="0" err="1">
                <a:latin typeface="Garamond" panose="02020404030301010803" pitchFamily="18" charset="0"/>
              </a:rPr>
              <a:t>then</a:t>
            </a:r>
            <a:r>
              <a:rPr lang="es-ES" sz="2300" dirty="0">
                <a:latin typeface="Garamond" panose="02020404030301010803" pitchFamily="18" charset="0"/>
              </a:rPr>
              <a:t> </a:t>
            </a:r>
            <a:r>
              <a:rPr lang="es-ES" sz="2300" dirty="0" err="1">
                <a:latin typeface="Garamond" panose="02020404030301010803" pitchFamily="18" charset="0"/>
              </a:rPr>
              <a:t>discuss</a:t>
            </a:r>
            <a:r>
              <a:rPr lang="es-ES" sz="2300" dirty="0">
                <a:latin typeface="Garamond" panose="02020404030301010803" pitchFamily="18" charset="0"/>
              </a:rPr>
              <a:t> </a:t>
            </a:r>
            <a:r>
              <a:rPr lang="es-ES" sz="2300" dirty="0" err="1">
                <a:latin typeface="Garamond" panose="02020404030301010803" pitchFamily="18" charset="0"/>
              </a:rPr>
              <a:t>them</a:t>
            </a:r>
            <a:r>
              <a:rPr lang="es-ES" sz="2300" dirty="0">
                <a:latin typeface="Garamond" panose="02020404030301010803" pitchFamily="18" charset="0"/>
              </a:rPr>
              <a:t> as a </a:t>
            </a:r>
            <a:r>
              <a:rPr lang="es-ES" sz="2300" dirty="0" err="1">
                <a:latin typeface="Garamond" panose="02020404030301010803" pitchFamily="18" charset="0"/>
              </a:rPr>
              <a:t>group</a:t>
            </a:r>
            <a:r>
              <a:rPr lang="es-ES" sz="2300" dirty="0">
                <a:latin typeface="Garamond" panose="02020404030301010803" pitchFamily="18" charset="0"/>
              </a:rPr>
              <a:t>. </a:t>
            </a:r>
            <a:r>
              <a:rPr lang="es-ES" sz="2300" dirty="0" err="1">
                <a:latin typeface="Garamond" panose="02020404030301010803" pitchFamily="18" charset="0"/>
              </a:rPr>
              <a:t>Follow</a:t>
            </a:r>
            <a:r>
              <a:rPr lang="es-ES" sz="2300" dirty="0">
                <a:latin typeface="Garamond" panose="02020404030301010803" pitchFamily="18" charset="0"/>
              </a:rPr>
              <a:t> </a:t>
            </a:r>
            <a:r>
              <a:rPr lang="es-ES" sz="2300" dirty="0" err="1">
                <a:latin typeface="Garamond" panose="02020404030301010803" pitchFamily="18" charset="0"/>
              </a:rPr>
              <a:t>the</a:t>
            </a:r>
            <a:r>
              <a:rPr lang="es-ES" sz="2300" dirty="0">
                <a:latin typeface="Garamond" panose="02020404030301010803" pitchFamily="18" charset="0"/>
              </a:rPr>
              <a:t> link:</a:t>
            </a:r>
          </a:p>
          <a:p>
            <a:endParaRPr lang="es-ES" sz="2300" dirty="0">
              <a:latin typeface="Garamond" panose="02020404030301010803" pitchFamily="18" charset="0"/>
            </a:endParaRPr>
          </a:p>
          <a:p>
            <a:r>
              <a:rPr lang="es-ES" sz="2300" dirty="0">
                <a:latin typeface="Garamond" panose="02020404030301010803" pitchFamily="18" charset="0"/>
                <a:hlinkClick r:id="rId3"/>
              </a:rPr>
              <a:t>https://www.menti.com/ale2s3e52yqq</a:t>
            </a:r>
            <a:endParaRPr lang="es-ES" sz="2300" dirty="0">
              <a:latin typeface="Garamond" panose="02020404030301010803" pitchFamily="18" charset="0"/>
            </a:endParaRPr>
          </a:p>
        </p:txBody>
      </p:sp>
      <p:sp>
        <p:nvSpPr>
          <p:cNvPr id="10" name="Rectángulo: esquinas redondeadas 9">
            <a:extLst>
              <a:ext uri="{FF2B5EF4-FFF2-40B4-BE49-F238E27FC236}">
                <a16:creationId xmlns:a16="http://schemas.microsoft.com/office/drawing/2014/main" id="{FADDE58A-2006-79AA-559B-0716E56BBC27}"/>
              </a:ext>
            </a:extLst>
          </p:cNvPr>
          <p:cNvSpPr/>
          <p:nvPr/>
        </p:nvSpPr>
        <p:spPr>
          <a:xfrm>
            <a:off x="760155" y="3198501"/>
            <a:ext cx="7572386" cy="2314135"/>
          </a:xfrm>
          <a:prstGeom prst="round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err="1">
                <a:solidFill>
                  <a:schemeClr val="tx1"/>
                </a:solidFill>
                <a:latin typeface="Garamond" panose="02020404030301010803" pitchFamily="18" charset="0"/>
              </a:rPr>
              <a:t>Effectiveness</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of</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its</a:t>
            </a:r>
            <a:r>
              <a:rPr lang="es-ES" sz="2000" b="1" dirty="0">
                <a:solidFill>
                  <a:schemeClr val="tx1"/>
                </a:solidFill>
                <a:latin typeface="Garamond" panose="02020404030301010803" pitchFamily="18" charset="0"/>
              </a:rPr>
              <a:t> use</a:t>
            </a:r>
          </a:p>
          <a:p>
            <a:pPr algn="ctr"/>
            <a:r>
              <a:rPr lang="es-ES" sz="2000" b="1" dirty="0">
                <a:solidFill>
                  <a:schemeClr val="tx1"/>
                </a:solidFill>
                <a:latin typeface="Garamond" panose="02020404030301010803" pitchFamily="18" charset="0"/>
              </a:rPr>
              <a:t>Street </a:t>
            </a:r>
            <a:r>
              <a:rPr lang="es-ES" sz="2000" b="1" dirty="0" err="1">
                <a:solidFill>
                  <a:schemeClr val="tx1"/>
                </a:solidFill>
                <a:latin typeface="Garamond" panose="02020404030301010803" pitchFamily="18" charset="0"/>
              </a:rPr>
              <a:t>measurement</a:t>
            </a:r>
            <a:endParaRPr lang="es-ES" sz="2000" b="1" dirty="0">
              <a:solidFill>
                <a:schemeClr val="tx1"/>
              </a:solidFill>
              <a:latin typeface="Garamond" panose="02020404030301010803" pitchFamily="18" charset="0"/>
            </a:endParaRPr>
          </a:p>
          <a:p>
            <a:pPr algn="ctr"/>
            <a:r>
              <a:rPr lang="es-ES" sz="2000" b="1" dirty="0" err="1">
                <a:solidFill>
                  <a:schemeClr val="tx1"/>
                </a:solidFill>
                <a:latin typeface="Garamond" panose="02020404030301010803" pitchFamily="18" charset="0"/>
              </a:rPr>
              <a:t>Knowledge</a:t>
            </a:r>
            <a:r>
              <a:rPr lang="es-ES" sz="2000" b="1" dirty="0">
                <a:solidFill>
                  <a:schemeClr val="tx1"/>
                </a:solidFill>
                <a:latin typeface="Garamond" panose="02020404030301010803" pitchFamily="18" charset="0"/>
              </a:rPr>
              <a:t> vs use </a:t>
            </a:r>
            <a:r>
              <a:rPr lang="es-ES" sz="2000" b="1" dirty="0" err="1">
                <a:solidFill>
                  <a:schemeClr val="tx1"/>
                </a:solidFill>
                <a:latin typeface="Garamond" panose="02020404030301010803" pitchFamily="18" charset="0"/>
              </a:rPr>
              <a:t>of</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language</a:t>
            </a:r>
            <a:endParaRPr lang="es-ES" sz="2000" b="1" dirty="0">
              <a:solidFill>
                <a:schemeClr val="tx1"/>
              </a:solidFill>
              <a:latin typeface="Garamond" panose="02020404030301010803" pitchFamily="18" charset="0"/>
            </a:endParaRPr>
          </a:p>
          <a:p>
            <a:pPr algn="ctr"/>
            <a:r>
              <a:rPr lang="es-ES" sz="2000" b="1" dirty="0" err="1">
                <a:solidFill>
                  <a:schemeClr val="tx1"/>
                </a:solidFill>
                <a:latin typeface="Garamond" panose="02020404030301010803" pitchFamily="18" charset="0"/>
              </a:rPr>
              <a:t>Effectiveness</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of</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initiatives</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to</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promote</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the</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language</a:t>
            </a:r>
            <a:endParaRPr lang="es-ES" sz="2000" b="1" dirty="0">
              <a:solidFill>
                <a:schemeClr val="tx1"/>
              </a:solidFill>
              <a:latin typeface="Garamond" panose="02020404030301010803" pitchFamily="18" charset="0"/>
            </a:endParaRPr>
          </a:p>
          <a:p>
            <a:pPr algn="ctr"/>
            <a:r>
              <a:rPr lang="es-ES" sz="2000" b="1" dirty="0">
                <a:solidFill>
                  <a:schemeClr val="tx1"/>
                </a:solidFill>
                <a:latin typeface="Garamond" panose="02020404030301010803" pitchFamily="18" charset="0"/>
              </a:rPr>
              <a:t>Social media </a:t>
            </a:r>
            <a:r>
              <a:rPr lang="es-ES" sz="2000" b="1" dirty="0" err="1">
                <a:solidFill>
                  <a:schemeClr val="tx1"/>
                </a:solidFill>
                <a:latin typeface="Garamond" panose="02020404030301010803" pitchFamily="18" charset="0"/>
              </a:rPr>
              <a:t>initiatives</a:t>
            </a:r>
            <a:r>
              <a:rPr lang="es-ES" sz="2000" b="1" dirty="0">
                <a:solidFill>
                  <a:schemeClr val="tx1"/>
                </a:solidFill>
                <a:latin typeface="Garamond" panose="02020404030301010803" pitchFamily="18" charset="0"/>
              </a:rPr>
              <a:t> and apps</a:t>
            </a:r>
          </a:p>
          <a:p>
            <a:pPr algn="ctr"/>
            <a:r>
              <a:rPr lang="es-ES" sz="2000" b="1" dirty="0" err="1">
                <a:solidFill>
                  <a:schemeClr val="tx1"/>
                </a:solidFill>
                <a:latin typeface="Garamond" panose="02020404030301010803" pitchFamily="18" charset="0"/>
              </a:rPr>
              <a:t>Community</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engagement</a:t>
            </a:r>
            <a:r>
              <a:rPr lang="es-ES" sz="2000" b="1" dirty="0">
                <a:solidFill>
                  <a:schemeClr val="tx1"/>
                </a:solidFill>
                <a:latin typeface="Garamond" panose="02020404030301010803" pitchFamily="18" charset="0"/>
              </a:rPr>
              <a:t> and cultural </a:t>
            </a:r>
            <a:r>
              <a:rPr lang="es-ES" sz="2000" b="1" dirty="0" err="1">
                <a:solidFill>
                  <a:schemeClr val="tx1"/>
                </a:solidFill>
                <a:latin typeface="Garamond" panose="02020404030301010803" pitchFamily="18" charset="0"/>
              </a:rPr>
              <a:t>promotion</a:t>
            </a:r>
            <a:endParaRPr lang="es-ES" sz="2000" b="1" dirty="0">
              <a:solidFill>
                <a:schemeClr val="tx1"/>
              </a:solidFill>
              <a:latin typeface="Garamond" panose="02020404030301010803" pitchFamily="18" charset="0"/>
            </a:endParaRPr>
          </a:p>
          <a:p>
            <a:pPr algn="ctr"/>
            <a:r>
              <a:rPr lang="es-ES" sz="2000" b="1" dirty="0" err="1">
                <a:solidFill>
                  <a:schemeClr val="tx1"/>
                </a:solidFill>
                <a:latin typeface="Garamond" panose="02020404030301010803" pitchFamily="18" charset="0"/>
              </a:rPr>
              <a:t>Socioeconomic</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dimensions</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prestige</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employment</a:t>
            </a:r>
            <a:r>
              <a:rPr lang="es-ES" sz="2000" b="1" dirty="0">
                <a:solidFill>
                  <a:schemeClr val="tx1"/>
                </a:solidFill>
                <a:latin typeface="Garamond" panose="02020404030301010803" pitchFamily="18" charset="0"/>
              </a:rPr>
              <a:t>, </a:t>
            </a:r>
            <a:r>
              <a:rPr lang="es-ES" sz="2000" b="1" dirty="0" err="1">
                <a:solidFill>
                  <a:schemeClr val="tx1"/>
                </a:solidFill>
                <a:latin typeface="Garamond" panose="02020404030301010803" pitchFamily="18" charset="0"/>
              </a:rPr>
              <a:t>urban</a:t>
            </a:r>
            <a:r>
              <a:rPr lang="es-ES" sz="2000" b="1" dirty="0">
                <a:solidFill>
                  <a:schemeClr val="tx1"/>
                </a:solidFill>
                <a:latin typeface="Garamond" panose="02020404030301010803" pitchFamily="18" charset="0"/>
              </a:rPr>
              <a:t> vs rural</a:t>
            </a:r>
          </a:p>
        </p:txBody>
      </p:sp>
      <p:sp>
        <p:nvSpPr>
          <p:cNvPr id="14" name="CuadroTexto 13">
            <a:extLst>
              <a:ext uri="{FF2B5EF4-FFF2-40B4-BE49-F238E27FC236}">
                <a16:creationId xmlns:a16="http://schemas.microsoft.com/office/drawing/2014/main" id="{00CABCE3-C45E-BCAF-8229-FA474352CECF}"/>
              </a:ext>
            </a:extLst>
          </p:cNvPr>
          <p:cNvSpPr txBox="1"/>
          <p:nvPr/>
        </p:nvSpPr>
        <p:spPr>
          <a:xfrm>
            <a:off x="8399329" y="5862787"/>
            <a:ext cx="3709655" cy="769441"/>
          </a:xfrm>
          <a:prstGeom prst="rect">
            <a:avLst/>
          </a:prstGeom>
          <a:noFill/>
        </p:spPr>
        <p:txBody>
          <a:bodyPr wrap="square">
            <a:spAutoFit/>
          </a:bodyPr>
          <a:lstStyle/>
          <a:p>
            <a:pPr indent="-457200" algn="just"/>
            <a:r>
              <a:rPr lang="en-US" sz="1100" dirty="0">
                <a:latin typeface="Garamond" panose="02020404030301010803" pitchFamily="18" charset="0"/>
              </a:rPr>
              <a:t>Lloyd-Williams, S., Evans, Rh. A., and Thomas, E. M. (2024) Partner, Promote &amp; Provide: A quick guide for schools in supporting and promoting the use of Welsh and Welsh language skills amongst parents and pupils. Aberystwyth University</a:t>
            </a:r>
            <a:endParaRPr lang="es-ES" sz="1100" dirty="0">
              <a:latin typeface="Garamond" panose="02020404030301010803" pitchFamily="18" charset="0"/>
            </a:endParaRPr>
          </a:p>
        </p:txBody>
      </p:sp>
      <p:pic>
        <p:nvPicPr>
          <p:cNvPr id="17" name="Imagen 16">
            <a:extLst>
              <a:ext uri="{FF2B5EF4-FFF2-40B4-BE49-F238E27FC236}">
                <a16:creationId xmlns:a16="http://schemas.microsoft.com/office/drawing/2014/main" id="{7437C3DB-19F5-5D9E-B319-CF18D20685A3}"/>
              </a:ext>
            </a:extLst>
          </p:cNvPr>
          <p:cNvPicPr>
            <a:picLocks noChangeAspect="1"/>
          </p:cNvPicPr>
          <p:nvPr/>
        </p:nvPicPr>
        <p:blipFill>
          <a:blip r:embed="rId4"/>
          <a:stretch>
            <a:fillRect/>
          </a:stretch>
        </p:blipFill>
        <p:spPr>
          <a:xfrm>
            <a:off x="8872446" y="2030113"/>
            <a:ext cx="2763423" cy="3704162"/>
          </a:xfrm>
          <a:prstGeom prst="rect">
            <a:avLst/>
          </a:prstGeom>
        </p:spPr>
      </p:pic>
    </p:spTree>
    <p:extLst>
      <p:ext uri="{BB962C8B-B14F-4D97-AF65-F5344CB8AC3E}">
        <p14:creationId xmlns:p14="http://schemas.microsoft.com/office/powerpoint/2010/main" val="341025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contenido 5">
            <a:extLst>
              <a:ext uri="{FF2B5EF4-FFF2-40B4-BE49-F238E27FC236}">
                <a16:creationId xmlns:a16="http://schemas.microsoft.com/office/drawing/2014/main" id="{631F6242-896F-7CC2-57B2-F9486CB48667}"/>
              </a:ext>
            </a:extLst>
          </p:cNvPr>
          <p:cNvPicPr>
            <a:picLocks noGrp="1" noChangeAspect="1"/>
          </p:cNvPicPr>
          <p:nvPr>
            <p:ph idx="1"/>
          </p:nvPr>
        </p:nvPicPr>
        <p:blipFill rotWithShape="1">
          <a:blip r:embed="rId2">
            <a:alphaModFix amt="50000"/>
          </a:blip>
          <a:srcRect l="823" b="1268"/>
          <a:stretch/>
        </p:blipFill>
        <p:spPr>
          <a:xfrm>
            <a:off x="-51493" y="-45156"/>
            <a:ext cx="12243493" cy="6903156"/>
          </a:xfrm>
        </p:spPr>
      </p:pic>
      <p:sp>
        <p:nvSpPr>
          <p:cNvPr id="4" name="Rectángulo 3">
            <a:extLst>
              <a:ext uri="{FF2B5EF4-FFF2-40B4-BE49-F238E27FC236}">
                <a16:creationId xmlns:a16="http://schemas.microsoft.com/office/drawing/2014/main" id="{C5536DB7-3AD3-D098-D5BA-223907878D59}"/>
              </a:ext>
            </a:extLst>
          </p:cNvPr>
          <p:cNvSpPr/>
          <p:nvPr/>
        </p:nvSpPr>
        <p:spPr>
          <a:xfrm>
            <a:off x="4081249" y="2551837"/>
            <a:ext cx="4029501" cy="175432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5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Diolch</a:t>
            </a:r>
            <a:r>
              <a:rPr kumimoji="0" lang="es-ES" sz="5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5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Eskerrik</a:t>
            </a:r>
            <a:r>
              <a:rPr kumimoji="0" lang="es-ES" sz="5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 </a:t>
            </a:r>
            <a:r>
              <a:rPr kumimoji="0" lang="es-ES" sz="5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asko</a:t>
            </a:r>
            <a:r>
              <a:rPr kumimoji="0" lang="es-ES" sz="5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Garamond" panose="02020404030301010803" pitchFamily="18" charset="0"/>
                <a:ea typeface="+mn-ea"/>
                <a:cs typeface="+mn-cs"/>
              </a:rPr>
              <a:t>!</a:t>
            </a:r>
          </a:p>
        </p:txBody>
      </p:sp>
    </p:spTree>
    <p:extLst>
      <p:ext uri="{BB962C8B-B14F-4D97-AF65-F5344CB8AC3E}">
        <p14:creationId xmlns:p14="http://schemas.microsoft.com/office/powerpoint/2010/main" val="55603946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5507</Words>
  <Application>Microsoft Office PowerPoint</Application>
  <PresentationFormat>Widescreen</PresentationFormat>
  <Paragraphs>462</Paragraphs>
  <Slides>46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Aptos Narrow</vt:lpstr>
      <vt:lpstr>Arial</vt:lpstr>
      <vt:lpstr>Calibri</vt:lpstr>
      <vt:lpstr>Calibri Light</vt:lpstr>
      <vt:lpstr>Courier New</vt:lpstr>
      <vt:lpstr>Garamond</vt:lpstr>
      <vt:lpstr>Times New Roman</vt:lpstr>
      <vt:lpstr>Verdana</vt:lpstr>
      <vt:lpstr>Wingdings</vt:lpstr>
      <vt:lpstr>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study</vt:lpstr>
      <vt:lpstr>SOCIOLINGUISTIC CONTEXT IN NAVARRE</vt:lpstr>
      <vt:lpstr>SOCIOLINGUISTIC CONTEXT IN NAVARRE</vt:lpstr>
      <vt:lpstr>SOCIOLINGUISTIC CONTEXT IN NAVARRE</vt:lpstr>
      <vt:lpstr>PowerPoint Presentation</vt:lpstr>
      <vt:lpstr>RESEARCH GAP IN THE STUDY</vt:lpstr>
      <vt:lpstr>CONCEPTUAL FRAMEWORK AND STUDY DESIGN </vt:lpstr>
      <vt:lpstr>LINKING NEXUS ANALYSIS TO THE RQ, CONCEPTUAL FRAMEWORK AND DATA COLLECTION METHODS </vt:lpstr>
      <vt:lpstr>PARTICIPANTS</vt:lpstr>
      <vt:lpstr>FINDINGS- RQ1 </vt:lpstr>
      <vt:lpstr>FINDINGS- RQ1 </vt:lpstr>
      <vt:lpstr>FINDINGS- RQ1 </vt:lpstr>
      <vt:lpstr>FINDINGS- RQ1 </vt:lpstr>
      <vt:lpstr>FINDINGS- RQ1 </vt:lpstr>
      <vt:lpstr>FINDINGS- RQ1 </vt:lpstr>
      <vt:lpstr>FINDINGS- RQ1 </vt:lpstr>
      <vt:lpstr>FINDINGS- RQ2 </vt:lpstr>
      <vt:lpstr>FINDINGS- RQ2 </vt:lpstr>
      <vt:lpstr>FINDINGS- RQ2 </vt:lpstr>
      <vt:lpstr>FINDINGS- RQ3 </vt:lpstr>
      <vt:lpstr>FINDINGS- RQ3 </vt:lpstr>
      <vt:lpstr>FINDINGS- RQ3 </vt:lpstr>
      <vt:lpstr>DISCUSSION POINTS </vt:lpstr>
      <vt:lpstr>IMPLICATIONS </vt:lpstr>
      <vt:lpstr>  CLASSROOM DYNAMIC </vt:lpstr>
      <vt:lpstr>  CLASSROOM DYNAMIC </vt:lpstr>
      <vt:lpstr>  CLASSROOM DYNAMIC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Jaione</dc:creator>
  <cp:lastModifiedBy>Catrin Llwyd</cp:lastModifiedBy>
  <cp:revision>35</cp:revision>
  <dcterms:created xsi:type="dcterms:W3CDTF">2025-11-05T15:55:25Z</dcterms:created>
  <dcterms:modified xsi:type="dcterms:W3CDTF">2025-11-10T16:05:30Z</dcterms:modified>
</cp:coreProperties>
</file>