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53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trice Bogos" userId="032b47c63b49b01c" providerId="LiveId" clId="{D9E5D1C3-DA18-41C3-A5CE-F27A67E4D935}"/>
    <pc:docChg chg="undo custSel addSld modSld sldOrd">
      <pc:chgData name="Biatrice Bogos" userId="032b47c63b49b01c" providerId="LiveId" clId="{D9E5D1C3-DA18-41C3-A5CE-F27A67E4D935}" dt="2022-11-18T01:10:26.092" v="181" actId="27636"/>
      <pc:docMkLst>
        <pc:docMk/>
      </pc:docMkLst>
      <pc:sldChg chg="addSp modSp mod setBg">
        <pc:chgData name="Biatrice Bogos" userId="032b47c63b49b01c" providerId="LiveId" clId="{D9E5D1C3-DA18-41C3-A5CE-F27A67E4D935}" dt="2022-11-18T01:10:26.092" v="181" actId="27636"/>
        <pc:sldMkLst>
          <pc:docMk/>
          <pc:sldMk cId="3410140053" sldId="257"/>
        </pc:sldMkLst>
        <pc:spChg chg="mod">
          <ac:chgData name="Biatrice Bogos" userId="032b47c63b49b01c" providerId="LiveId" clId="{D9E5D1C3-DA18-41C3-A5CE-F27A67E4D935}" dt="2022-11-18T01:10:09.990" v="177" actId="26606"/>
          <ac:spMkLst>
            <pc:docMk/>
            <pc:sldMk cId="3410140053" sldId="257"/>
            <ac:spMk id="2" creationId="{D4B264B0-5AED-15B9-D220-E47C80C7C587}"/>
          </ac:spMkLst>
        </pc:spChg>
        <pc:spChg chg="mod">
          <ac:chgData name="Biatrice Bogos" userId="032b47c63b49b01c" providerId="LiveId" clId="{D9E5D1C3-DA18-41C3-A5CE-F27A67E4D935}" dt="2022-11-18T01:10:26.092" v="181" actId="27636"/>
          <ac:spMkLst>
            <pc:docMk/>
            <pc:sldMk cId="3410140053" sldId="257"/>
            <ac:spMk id="3" creationId="{72D85E8B-9B25-D009-3EB8-CA5982D1915E}"/>
          </ac:spMkLst>
        </pc:spChg>
        <pc:spChg chg="add">
          <ac:chgData name="Biatrice Bogos" userId="032b47c63b49b01c" providerId="LiveId" clId="{D9E5D1C3-DA18-41C3-A5CE-F27A67E4D935}" dt="2022-11-18T01:10:09.990" v="177" actId="26606"/>
          <ac:spMkLst>
            <pc:docMk/>
            <pc:sldMk cId="3410140053" sldId="257"/>
            <ac:spMk id="8" creationId="{907EF6B7-1338-4443-8C46-6A318D952DFD}"/>
          </ac:spMkLst>
        </pc:spChg>
        <pc:spChg chg="add">
          <ac:chgData name="Biatrice Bogos" userId="032b47c63b49b01c" providerId="LiveId" clId="{D9E5D1C3-DA18-41C3-A5CE-F27A67E4D935}" dt="2022-11-18T01:10:09.990" v="177" actId="26606"/>
          <ac:spMkLst>
            <pc:docMk/>
            <pc:sldMk cId="3410140053" sldId="257"/>
            <ac:spMk id="10" creationId="{DAAE4CDD-124C-4DCF-9584-B6033B545DD5}"/>
          </ac:spMkLst>
        </pc:spChg>
        <pc:spChg chg="add">
          <ac:chgData name="Biatrice Bogos" userId="032b47c63b49b01c" providerId="LiveId" clId="{D9E5D1C3-DA18-41C3-A5CE-F27A67E4D935}" dt="2022-11-18T01:10:09.990" v="177" actId="26606"/>
          <ac:spMkLst>
            <pc:docMk/>
            <pc:sldMk cId="3410140053" sldId="257"/>
            <ac:spMk id="12" creationId="{081E4A58-353D-44AE-B2FC-2A74E2E400F7}"/>
          </ac:spMkLst>
        </pc:spChg>
      </pc:sldChg>
      <pc:sldChg chg="addSp delSp modSp new mod ord setBg">
        <pc:chgData name="Biatrice Bogos" userId="032b47c63b49b01c" providerId="LiveId" clId="{D9E5D1C3-DA18-41C3-A5CE-F27A67E4D935}" dt="2022-11-18T01:10:01.231" v="176" actId="26606"/>
        <pc:sldMkLst>
          <pc:docMk/>
          <pc:sldMk cId="4026511952" sldId="258"/>
        </pc:sldMkLst>
        <pc:spChg chg="mod">
          <ac:chgData name="Biatrice Bogos" userId="032b47c63b49b01c" providerId="LiveId" clId="{D9E5D1C3-DA18-41C3-A5CE-F27A67E4D935}" dt="2022-11-18T01:10:01.231" v="176" actId="26606"/>
          <ac:spMkLst>
            <pc:docMk/>
            <pc:sldMk cId="4026511952" sldId="258"/>
            <ac:spMk id="2" creationId="{71104B65-7086-320F-BD38-71F67F7666FF}"/>
          </ac:spMkLst>
        </pc:spChg>
        <pc:spChg chg="del mod">
          <ac:chgData name="Biatrice Bogos" userId="032b47c63b49b01c" providerId="LiveId" clId="{D9E5D1C3-DA18-41C3-A5CE-F27A67E4D935}" dt="2022-11-18T01:10:01.231" v="176" actId="26606"/>
          <ac:spMkLst>
            <pc:docMk/>
            <pc:sldMk cId="4026511952" sldId="258"/>
            <ac:spMk id="3" creationId="{03C22D8C-4EE9-1A20-CA45-3C0978045FC9}"/>
          </ac:spMkLst>
        </pc:spChg>
        <pc:spChg chg="add">
          <ac:chgData name="Biatrice Bogos" userId="032b47c63b49b01c" providerId="LiveId" clId="{D9E5D1C3-DA18-41C3-A5CE-F27A67E4D935}" dt="2022-11-18T01:10:01.231" v="176" actId="26606"/>
          <ac:spMkLst>
            <pc:docMk/>
            <pc:sldMk cId="4026511952" sldId="258"/>
            <ac:spMk id="9" creationId="{B819A166-7571-4003-A6B8-B62034C3ED30}"/>
          </ac:spMkLst>
        </pc:spChg>
        <pc:graphicFrameChg chg="add">
          <ac:chgData name="Biatrice Bogos" userId="032b47c63b49b01c" providerId="LiveId" clId="{D9E5D1C3-DA18-41C3-A5CE-F27A67E4D935}" dt="2022-11-18T01:10:01.231" v="176" actId="26606"/>
          <ac:graphicFrameMkLst>
            <pc:docMk/>
            <pc:sldMk cId="4026511952" sldId="258"/>
            <ac:graphicFrameMk id="5" creationId="{C2D4F59D-9C58-3F94-85B7-06D74BE62D87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B5C50D-F5E2-4B84-83DA-39FEE9DCBF2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F2DDF3-1423-427F-AAE3-FE6C17D69593}">
      <dgm:prSet/>
      <dgm:spPr/>
      <dgm:t>
        <a:bodyPr/>
        <a:lstStyle/>
        <a:p>
          <a:r>
            <a:rPr lang="en-GB"/>
            <a:t>Name: Roxana Jurj</a:t>
          </a:r>
          <a:endParaRPr lang="en-US"/>
        </a:p>
      </dgm:t>
    </dgm:pt>
    <dgm:pt modelId="{15B399EF-2BA5-46EE-B754-3918D202B2C7}" type="parTrans" cxnId="{888ED626-7CCB-4E43-A5B7-FC011D7B8A73}">
      <dgm:prSet/>
      <dgm:spPr/>
      <dgm:t>
        <a:bodyPr/>
        <a:lstStyle/>
        <a:p>
          <a:endParaRPr lang="en-US"/>
        </a:p>
      </dgm:t>
    </dgm:pt>
    <dgm:pt modelId="{4CBC88C3-CF15-429E-9B06-1B47A2F8B3CF}" type="sibTrans" cxnId="{888ED626-7CCB-4E43-A5B7-FC011D7B8A73}">
      <dgm:prSet/>
      <dgm:spPr/>
      <dgm:t>
        <a:bodyPr/>
        <a:lstStyle/>
        <a:p>
          <a:endParaRPr lang="en-US"/>
        </a:p>
      </dgm:t>
    </dgm:pt>
    <dgm:pt modelId="{CD040A13-44EF-44D0-ABFC-C8ACBC12AA15}">
      <dgm:prSet/>
      <dgm:spPr/>
      <dgm:t>
        <a:bodyPr/>
        <a:lstStyle/>
        <a:p>
          <a:r>
            <a:rPr lang="en-GB"/>
            <a:t>Student id: 2126298</a:t>
          </a:r>
          <a:endParaRPr lang="en-US"/>
        </a:p>
      </dgm:t>
    </dgm:pt>
    <dgm:pt modelId="{2BA0DFA0-BB37-4BA6-B720-FC2E8E46DD94}" type="parTrans" cxnId="{0D6E5113-AC16-4135-A746-0D905E658FD7}">
      <dgm:prSet/>
      <dgm:spPr/>
      <dgm:t>
        <a:bodyPr/>
        <a:lstStyle/>
        <a:p>
          <a:endParaRPr lang="en-US"/>
        </a:p>
      </dgm:t>
    </dgm:pt>
    <dgm:pt modelId="{27BEC29E-54A7-452F-9D25-CC7B195B9527}" type="sibTrans" cxnId="{0D6E5113-AC16-4135-A746-0D905E658FD7}">
      <dgm:prSet/>
      <dgm:spPr/>
      <dgm:t>
        <a:bodyPr/>
        <a:lstStyle/>
        <a:p>
          <a:endParaRPr lang="en-US"/>
        </a:p>
      </dgm:t>
    </dgm:pt>
    <dgm:pt modelId="{01687865-D3DB-4480-8EBE-B24D9C96845B}" type="pres">
      <dgm:prSet presAssocID="{16B5C50D-F5E2-4B84-83DA-39FEE9DCBF27}" presName="linear" presStyleCnt="0">
        <dgm:presLayoutVars>
          <dgm:animLvl val="lvl"/>
          <dgm:resizeHandles val="exact"/>
        </dgm:presLayoutVars>
      </dgm:prSet>
      <dgm:spPr/>
    </dgm:pt>
    <dgm:pt modelId="{D345B9AC-964E-4E24-8D16-DF5E4C47B383}" type="pres">
      <dgm:prSet presAssocID="{8DF2DDF3-1423-427F-AAE3-FE6C17D6959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DEE7F18-F3E0-4DCF-B76D-154A601B7872}" type="pres">
      <dgm:prSet presAssocID="{4CBC88C3-CF15-429E-9B06-1B47A2F8B3CF}" presName="spacer" presStyleCnt="0"/>
      <dgm:spPr/>
    </dgm:pt>
    <dgm:pt modelId="{87727E68-6A95-4E5F-8414-5E98BE9EC8A8}" type="pres">
      <dgm:prSet presAssocID="{CD040A13-44EF-44D0-ABFC-C8ACBC12AA1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D6E5113-AC16-4135-A746-0D905E658FD7}" srcId="{16B5C50D-F5E2-4B84-83DA-39FEE9DCBF27}" destId="{CD040A13-44EF-44D0-ABFC-C8ACBC12AA15}" srcOrd="1" destOrd="0" parTransId="{2BA0DFA0-BB37-4BA6-B720-FC2E8E46DD94}" sibTransId="{27BEC29E-54A7-452F-9D25-CC7B195B9527}"/>
    <dgm:cxn modelId="{888ED626-7CCB-4E43-A5B7-FC011D7B8A73}" srcId="{16B5C50D-F5E2-4B84-83DA-39FEE9DCBF27}" destId="{8DF2DDF3-1423-427F-AAE3-FE6C17D69593}" srcOrd="0" destOrd="0" parTransId="{15B399EF-2BA5-46EE-B754-3918D202B2C7}" sibTransId="{4CBC88C3-CF15-429E-9B06-1B47A2F8B3CF}"/>
    <dgm:cxn modelId="{14955269-8619-488C-A875-1F0618C080D0}" type="presOf" srcId="{16B5C50D-F5E2-4B84-83DA-39FEE9DCBF27}" destId="{01687865-D3DB-4480-8EBE-B24D9C96845B}" srcOrd="0" destOrd="0" presId="urn:microsoft.com/office/officeart/2005/8/layout/vList2"/>
    <dgm:cxn modelId="{0E95207C-BADD-4F66-A2D2-0CE7184D4AD2}" type="presOf" srcId="{8DF2DDF3-1423-427F-AAE3-FE6C17D69593}" destId="{D345B9AC-964E-4E24-8D16-DF5E4C47B383}" srcOrd="0" destOrd="0" presId="urn:microsoft.com/office/officeart/2005/8/layout/vList2"/>
    <dgm:cxn modelId="{E2C328C3-129A-415F-BE94-6EAAE0D4F346}" type="presOf" srcId="{CD040A13-44EF-44D0-ABFC-C8ACBC12AA15}" destId="{87727E68-6A95-4E5F-8414-5E98BE9EC8A8}" srcOrd="0" destOrd="0" presId="urn:microsoft.com/office/officeart/2005/8/layout/vList2"/>
    <dgm:cxn modelId="{20ADA6C8-89F5-4DCE-8F73-6CAA1F75822F}" type="presParOf" srcId="{01687865-D3DB-4480-8EBE-B24D9C96845B}" destId="{D345B9AC-964E-4E24-8D16-DF5E4C47B383}" srcOrd="0" destOrd="0" presId="urn:microsoft.com/office/officeart/2005/8/layout/vList2"/>
    <dgm:cxn modelId="{6C33E4F4-D3DC-446D-A038-CA4526E201E2}" type="presParOf" srcId="{01687865-D3DB-4480-8EBE-B24D9C96845B}" destId="{8DEE7F18-F3E0-4DCF-B76D-154A601B7872}" srcOrd="1" destOrd="0" presId="urn:microsoft.com/office/officeart/2005/8/layout/vList2"/>
    <dgm:cxn modelId="{64296F26-4F9A-4C64-9521-B60838E59552}" type="presParOf" srcId="{01687865-D3DB-4480-8EBE-B24D9C96845B}" destId="{87727E68-6A95-4E5F-8414-5E98BE9EC8A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45B9AC-964E-4E24-8D16-DF5E4C47B383}">
      <dsp:nvSpPr>
        <dsp:cNvPr id="0" name=""/>
        <dsp:cNvSpPr/>
      </dsp:nvSpPr>
      <dsp:spPr>
        <a:xfrm>
          <a:off x="0" y="73043"/>
          <a:ext cx="5089207" cy="2585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Name: Roxana Jurj</a:t>
          </a:r>
          <a:endParaRPr lang="en-US" sz="6500" kern="1200"/>
        </a:p>
      </dsp:txBody>
      <dsp:txXfrm>
        <a:off x="126223" y="199266"/>
        <a:ext cx="4836761" cy="2333254"/>
      </dsp:txXfrm>
    </dsp:sp>
    <dsp:sp modelId="{87727E68-6A95-4E5F-8414-5E98BE9EC8A8}">
      <dsp:nvSpPr>
        <dsp:cNvPr id="0" name=""/>
        <dsp:cNvSpPr/>
      </dsp:nvSpPr>
      <dsp:spPr>
        <a:xfrm>
          <a:off x="0" y="2845943"/>
          <a:ext cx="5089207" cy="25857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Student id: 2126298</a:t>
          </a:r>
          <a:endParaRPr lang="en-US" sz="6500" kern="1200"/>
        </a:p>
      </dsp:txBody>
      <dsp:txXfrm>
        <a:off x="126223" y="2972166"/>
        <a:ext cx="4836761" cy="23332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2A655-D1B7-4241-8AB9-123AA0ED633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900C0-5436-4249-8296-840C9781F4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242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2A655-D1B7-4241-8AB9-123AA0ED633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900C0-5436-4249-8296-840C9781F4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876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2A655-D1B7-4241-8AB9-123AA0ED633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900C0-5436-4249-8296-840C9781F4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885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2A655-D1B7-4241-8AB9-123AA0ED633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900C0-5436-4249-8296-840C9781F4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196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2A655-D1B7-4241-8AB9-123AA0ED633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900C0-5436-4249-8296-840C9781F4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473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2A655-D1B7-4241-8AB9-123AA0ED633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900C0-5436-4249-8296-840C9781F4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418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2A655-D1B7-4241-8AB9-123AA0ED633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900C0-5436-4249-8296-840C9781F4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422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2A655-D1B7-4241-8AB9-123AA0ED633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900C0-5436-4249-8296-840C9781F4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988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2A655-D1B7-4241-8AB9-123AA0ED633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900C0-5436-4249-8296-840C9781F4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472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2A655-D1B7-4241-8AB9-123AA0ED633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900C0-5436-4249-8296-840C9781F4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090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2A655-D1B7-4241-8AB9-123AA0ED633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900C0-5436-4249-8296-840C9781F4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942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A2A655-D1B7-4241-8AB9-123AA0ED633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D900C0-5436-4249-8296-840C9781F4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978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13" Type="http://schemas.openxmlformats.org/officeDocument/2006/relationships/image" Target="../media/image12.jpg"/><Relationship Id="rId18" Type="http://schemas.openxmlformats.org/officeDocument/2006/relationships/image" Target="../media/image17.jpg"/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12" Type="http://schemas.openxmlformats.org/officeDocument/2006/relationships/image" Target="../media/image11.jpg"/><Relationship Id="rId17" Type="http://schemas.openxmlformats.org/officeDocument/2006/relationships/image" Target="../media/image16.jpg"/><Relationship Id="rId2" Type="http://schemas.openxmlformats.org/officeDocument/2006/relationships/image" Target="../media/image1.jpg"/><Relationship Id="rId16" Type="http://schemas.openxmlformats.org/officeDocument/2006/relationships/image" Target="../media/image15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11" Type="http://schemas.openxmlformats.org/officeDocument/2006/relationships/image" Target="../media/image10.jpg"/><Relationship Id="rId5" Type="http://schemas.openxmlformats.org/officeDocument/2006/relationships/image" Target="../media/image4.jpg"/><Relationship Id="rId15" Type="http://schemas.openxmlformats.org/officeDocument/2006/relationships/image" Target="../media/image14.png"/><Relationship Id="rId10" Type="http://schemas.openxmlformats.org/officeDocument/2006/relationships/image" Target="../media/image9.jpg"/><Relationship Id="rId4" Type="http://schemas.openxmlformats.org/officeDocument/2006/relationships/image" Target="../media/image3.jpg"/><Relationship Id="rId9" Type="http://schemas.openxmlformats.org/officeDocument/2006/relationships/image" Target="../media/image8.jpg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3823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104B65-7086-320F-BD38-71F67F766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352" y="620392"/>
            <a:ext cx="3094217" cy="5504688"/>
          </a:xfrm>
        </p:spPr>
        <p:txBody>
          <a:bodyPr>
            <a:normAutofit/>
          </a:bodyPr>
          <a:lstStyle/>
          <a:p>
            <a:br>
              <a:rPr lang="en-GB" sz="4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Hotel Placement-Food &amp;Beverages Operations</a:t>
            </a:r>
            <a:br>
              <a:rPr lang="en-GB" sz="4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BMIH4002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D4F59D-9C58-3F94-85B7-06D74BE62D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0082109"/>
              </p:ext>
            </p:extLst>
          </p:nvPr>
        </p:nvGraphicFramePr>
        <p:xfrm>
          <a:off x="4443066" y="620392"/>
          <a:ext cx="5089207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65119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EC88FB6C-2E9E-6DEE-3470-2B81AF275289}"/>
              </a:ext>
            </a:extLst>
          </p:cNvPr>
          <p:cNvSpPr txBox="1"/>
          <p:nvPr/>
        </p:nvSpPr>
        <p:spPr>
          <a:xfrm>
            <a:off x="3034650" y="305644"/>
            <a:ext cx="2894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</a:t>
            </a:r>
          </a:p>
          <a:p>
            <a:pPr algn="just"/>
            <a:r>
              <a:rPr lang="en-GB" sz="2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Trinity Hotel</a:t>
            </a:r>
            <a:endParaRPr lang="en-GB" sz="20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GB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</a:t>
            </a:r>
          </a:p>
        </p:txBody>
      </p:sp>
      <p:pic>
        <p:nvPicPr>
          <p:cNvPr id="10" name="Picture 9" descr="Logo, company name&#10;&#10;Description automatically generated">
            <a:extLst>
              <a:ext uri="{FF2B5EF4-FFF2-40B4-BE49-F238E27FC236}">
                <a16:creationId xmlns:a16="http://schemas.microsoft.com/office/drawing/2014/main" id="{312FC508-FFF9-C25B-790F-716849AAB9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0231" y="5967478"/>
            <a:ext cx="1323654" cy="58117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EC958F7-4CA3-46C7-3EEC-90D89E83D0E0}"/>
              </a:ext>
            </a:extLst>
          </p:cNvPr>
          <p:cNvSpPr txBox="1"/>
          <p:nvPr/>
        </p:nvSpPr>
        <p:spPr>
          <a:xfrm>
            <a:off x="4180450" y="2734996"/>
            <a:ext cx="2902571" cy="296408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</a:t>
            </a:r>
            <a:r>
              <a:rPr lang="en-GB" sz="1100" b="1" i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Starters:</a:t>
            </a:r>
          </a:p>
          <a:p>
            <a:endParaRPr lang="en-GB" sz="11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ctr">
              <a:lnSpc>
                <a:spcPct val="150000"/>
              </a:lnSpc>
              <a:buFontTx/>
              <a:buChar char="-"/>
            </a:pPr>
            <a:r>
              <a:rPr lang="en-GB" sz="1050" b="1" i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Roasted Parsnip Soup (V</a:t>
            </a:r>
            <a:r>
              <a:rPr lang="en-GB" sz="1050" b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 </a:t>
            </a:r>
            <a:r>
              <a:rPr lang="en-GB" sz="1050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served with toasted bread</a:t>
            </a:r>
          </a:p>
          <a:p>
            <a:pPr marL="342900" indent="-342900" algn="ctr">
              <a:lnSpc>
                <a:spcPct val="150000"/>
              </a:lnSpc>
              <a:buFontTx/>
              <a:buChar char="-"/>
            </a:pPr>
            <a:r>
              <a:rPr lang="en-GB" sz="1050" b="1" i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King Prawn Cocktail</a:t>
            </a:r>
          </a:p>
          <a:p>
            <a:pPr algn="ctr">
              <a:lnSpc>
                <a:spcPct val="150000"/>
              </a:lnSpc>
            </a:pPr>
            <a:r>
              <a:rPr lang="en-GB" sz="1050" i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fresh tiger prawn served with Mary Rose sauce</a:t>
            </a:r>
          </a:p>
          <a:p>
            <a:pPr marL="342900" indent="-342900" algn="ctr">
              <a:lnSpc>
                <a:spcPct val="150000"/>
              </a:lnSpc>
              <a:buFontTx/>
              <a:buChar char="-"/>
            </a:pPr>
            <a:r>
              <a:rPr lang="en-GB" sz="1050" b="1" i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Chicken strips (GFA)</a:t>
            </a:r>
          </a:p>
          <a:p>
            <a:pPr algn="ctr">
              <a:lnSpc>
                <a:spcPct val="150000"/>
              </a:lnSpc>
            </a:pPr>
            <a:r>
              <a:rPr lang="en-GB" sz="1050" i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crusty chicken breast served with a dip at choice </a:t>
            </a:r>
            <a:r>
              <a:rPr lang="en-GB" sz="1050" b="1" i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(GFA)</a:t>
            </a:r>
          </a:p>
          <a:p>
            <a:pPr marL="342900" indent="-342900" algn="ctr">
              <a:lnSpc>
                <a:spcPct val="150000"/>
              </a:lnSpc>
              <a:buFontTx/>
              <a:buChar char="-"/>
            </a:pPr>
            <a:r>
              <a:rPr lang="en-GB" sz="1050" b="1" i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Spiced Root Vegetable Soup( V, V/E, GFA)</a:t>
            </a:r>
          </a:p>
          <a:p>
            <a:pPr algn="ctr">
              <a:lnSpc>
                <a:spcPct val="150000"/>
              </a:lnSpc>
            </a:pPr>
            <a:r>
              <a:rPr lang="en-GB" sz="1050" i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served with croutons</a:t>
            </a:r>
          </a:p>
          <a:p>
            <a:pPr algn="ctr">
              <a:lnSpc>
                <a:spcPct val="150000"/>
              </a:lnSpc>
            </a:pPr>
            <a:r>
              <a:rPr lang="en-GB" sz="1050" i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*Free choice of tea/coffee with the starters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AF21B7C-6D74-A31E-E52E-1D54FFCAFF74}"/>
              </a:ext>
            </a:extLst>
          </p:cNvPr>
          <p:cNvSpPr txBox="1"/>
          <p:nvPr/>
        </p:nvSpPr>
        <p:spPr>
          <a:xfrm>
            <a:off x="7308323" y="508347"/>
            <a:ext cx="2418093" cy="292387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b="1" i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</a:t>
            </a:r>
            <a:r>
              <a:rPr lang="en-GB" sz="1200" b="1" i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Mains:</a:t>
            </a:r>
          </a:p>
          <a:p>
            <a:r>
              <a:rPr lang="en-GB" sz="1050" b="1" i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-Traditional roast turkey (GFA) </a:t>
            </a:r>
            <a:r>
              <a:rPr lang="en-GB" sz="1050" i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served with pigs in blankets, roasted potatoes and gravy</a:t>
            </a:r>
          </a:p>
          <a:p>
            <a:endParaRPr lang="en-GB" sz="1050" i="1" dirty="0">
              <a:solidFill>
                <a:schemeClr val="accent6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050" b="1" i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-Roasted salmon fillet (GF) </a:t>
            </a:r>
            <a:r>
              <a:rPr lang="en-GB" sz="1050" i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served with mash potatoes and seasonal vegetable</a:t>
            </a:r>
          </a:p>
          <a:p>
            <a:endParaRPr lang="en-GB" sz="1050" i="1" dirty="0">
              <a:solidFill>
                <a:schemeClr val="accent6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050" i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GB" sz="1050" b="1" i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Butternut squash (V) </a:t>
            </a:r>
            <a:r>
              <a:rPr lang="en-GB" sz="1050" i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served with seasonal vegetables and crumpled potato</a:t>
            </a:r>
          </a:p>
          <a:p>
            <a:endParaRPr lang="en-GB" sz="105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05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050" i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* Free choice of  drink  accompanied with the mains (Red, Rose, White Chardonnay/ Sauvignon Blanc(750ml) or Non-alcoholic drinks Coke/Pepsi/Tango/Sparkling Water.)</a:t>
            </a:r>
            <a:endParaRPr lang="en-GB" sz="1200" i="1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8FCB48C-9880-3BE2-4CF0-59E0893E7890}"/>
              </a:ext>
            </a:extLst>
          </p:cNvPr>
          <p:cNvSpPr txBox="1"/>
          <p:nvPr/>
        </p:nvSpPr>
        <p:spPr>
          <a:xfrm>
            <a:off x="7308324" y="3929361"/>
            <a:ext cx="2418092" cy="176971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b="1" i="1" dirty="0">
                <a:solidFill>
                  <a:srgbClr val="C00000"/>
                </a:solidFill>
              </a:rPr>
              <a:t>                </a:t>
            </a:r>
            <a:r>
              <a:rPr lang="en-GB" sz="1200" b="1" i="1" dirty="0">
                <a:solidFill>
                  <a:srgbClr val="C00000"/>
                </a:solidFill>
              </a:rPr>
              <a:t>Desserts:</a:t>
            </a:r>
            <a:endParaRPr lang="en-GB" sz="1600" b="1" i="1" dirty="0">
              <a:solidFill>
                <a:srgbClr val="C00000"/>
              </a:solidFill>
            </a:endParaRPr>
          </a:p>
          <a:p>
            <a:endParaRPr lang="en-GB" sz="1600" b="1" i="1" dirty="0">
              <a:solidFill>
                <a:srgbClr val="C00000"/>
              </a:solidFill>
            </a:endParaRPr>
          </a:p>
          <a:p>
            <a:r>
              <a:rPr lang="en-GB" sz="1100" b="1" i="1" dirty="0">
                <a:solidFill>
                  <a:schemeClr val="accent6">
                    <a:lumMod val="50000"/>
                  </a:schemeClr>
                </a:solidFill>
              </a:rPr>
              <a:t>-</a:t>
            </a:r>
            <a:r>
              <a:rPr lang="en-GB" sz="1000" b="1" i="1" dirty="0">
                <a:solidFill>
                  <a:schemeClr val="accent6">
                    <a:lumMod val="50000"/>
                  </a:schemeClr>
                </a:solidFill>
              </a:rPr>
              <a:t>Christmas pudding </a:t>
            </a:r>
            <a:r>
              <a:rPr lang="en-GB" sz="1000" i="1" dirty="0">
                <a:solidFill>
                  <a:schemeClr val="accent6">
                    <a:lumMod val="50000"/>
                  </a:schemeClr>
                </a:solidFill>
              </a:rPr>
              <a:t>with vanilla cream fraise (GF)</a:t>
            </a:r>
          </a:p>
          <a:p>
            <a:endParaRPr lang="en-GB" sz="1000" i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000" i="1" dirty="0">
                <a:solidFill>
                  <a:schemeClr val="accent6">
                    <a:lumMod val="50000"/>
                  </a:schemeClr>
                </a:solidFill>
              </a:rPr>
              <a:t>-</a:t>
            </a:r>
            <a:r>
              <a:rPr lang="en-GB" sz="1000" b="1" i="1" dirty="0">
                <a:solidFill>
                  <a:schemeClr val="accent6">
                    <a:lumMod val="50000"/>
                  </a:schemeClr>
                </a:solidFill>
              </a:rPr>
              <a:t>Apple crumple served </a:t>
            </a:r>
            <a:r>
              <a:rPr lang="en-GB" sz="1000" i="1" dirty="0">
                <a:solidFill>
                  <a:schemeClr val="accent6">
                    <a:lumMod val="50000"/>
                  </a:schemeClr>
                </a:solidFill>
              </a:rPr>
              <a:t>with custard(V)</a:t>
            </a:r>
          </a:p>
          <a:p>
            <a:endParaRPr lang="en-GB" sz="1000" i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000" i="1" dirty="0">
                <a:solidFill>
                  <a:schemeClr val="accent6">
                    <a:lumMod val="50000"/>
                  </a:schemeClr>
                </a:solidFill>
              </a:rPr>
              <a:t>-</a:t>
            </a:r>
            <a:r>
              <a:rPr lang="en-GB" sz="1000" b="1" i="1" dirty="0">
                <a:solidFill>
                  <a:schemeClr val="accent6">
                    <a:lumMod val="50000"/>
                  </a:schemeClr>
                </a:solidFill>
              </a:rPr>
              <a:t>Chocolate biscotti </a:t>
            </a:r>
            <a:r>
              <a:rPr lang="en-GB" sz="1000" i="1" dirty="0">
                <a:solidFill>
                  <a:schemeClr val="accent6">
                    <a:lumMod val="50000"/>
                  </a:schemeClr>
                </a:solidFill>
              </a:rPr>
              <a:t>and coffee cream (GF)</a:t>
            </a:r>
            <a:endParaRPr lang="en-GB" sz="1000" b="1" i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1600" b="1" i="1" dirty="0">
              <a:solidFill>
                <a:srgbClr val="C0000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FE29B8F-2DCB-A558-DCF8-7B388D7319B8}"/>
              </a:ext>
            </a:extLst>
          </p:cNvPr>
          <p:cNvSpPr txBox="1"/>
          <p:nvPr/>
        </p:nvSpPr>
        <p:spPr>
          <a:xfrm>
            <a:off x="344835" y="5967478"/>
            <a:ext cx="2569286" cy="646331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7030A0"/>
                </a:solidFill>
              </a:rPr>
              <a:t>V-Vegetarian      V/E- Vegan</a:t>
            </a:r>
          </a:p>
          <a:p>
            <a:r>
              <a:rPr lang="en-GB" sz="1200" dirty="0">
                <a:solidFill>
                  <a:srgbClr val="7030A0"/>
                </a:solidFill>
              </a:rPr>
              <a:t>GF-Gluten Free  </a:t>
            </a:r>
          </a:p>
          <a:p>
            <a:r>
              <a:rPr lang="en-GB" sz="1200" dirty="0">
                <a:solidFill>
                  <a:srgbClr val="7030A0"/>
                </a:solidFill>
              </a:rPr>
              <a:t>GFA-Gluten Free Adaptable</a:t>
            </a:r>
          </a:p>
        </p:txBody>
      </p:sp>
      <p:pic>
        <p:nvPicPr>
          <p:cNvPr id="24" name="Picture 23" descr="Icon&#10;&#10;Description automatically generated">
            <a:extLst>
              <a:ext uri="{FF2B5EF4-FFF2-40B4-BE49-F238E27FC236}">
                <a16:creationId xmlns:a16="http://schemas.microsoft.com/office/drawing/2014/main" id="{CCB3677E-6C07-C2C2-1092-48A24757A2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5780" y="6055625"/>
            <a:ext cx="492757" cy="481558"/>
          </a:xfrm>
          <a:prstGeom prst="rect">
            <a:avLst/>
          </a:prstGeom>
        </p:spPr>
      </p:pic>
      <p:pic>
        <p:nvPicPr>
          <p:cNvPr id="26" name="Picture 2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1DB7C94-A668-9EAE-ABC7-E394F49FD6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6205" y="6055625"/>
            <a:ext cx="492756" cy="481558"/>
          </a:xfrm>
          <a:prstGeom prst="rect">
            <a:avLst/>
          </a:prstGeom>
        </p:spPr>
      </p:pic>
      <p:pic>
        <p:nvPicPr>
          <p:cNvPr id="28" name="Picture 27" descr="A blue circle with a white circle in the middle&#10;&#10;Description automatically generated with low confidence">
            <a:extLst>
              <a:ext uri="{FF2B5EF4-FFF2-40B4-BE49-F238E27FC236}">
                <a16:creationId xmlns:a16="http://schemas.microsoft.com/office/drawing/2014/main" id="{4C72B84C-D6F2-EC65-0985-2DCFFB8AFF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9927" y="6055625"/>
            <a:ext cx="492756" cy="481558"/>
          </a:xfrm>
          <a:prstGeom prst="rect">
            <a:avLst/>
          </a:prstGeom>
        </p:spPr>
      </p:pic>
      <p:pic>
        <p:nvPicPr>
          <p:cNvPr id="30" name="Picture 29" descr="A close-up of a logo&#10;&#10;Description automatically generated with low confidence">
            <a:extLst>
              <a:ext uri="{FF2B5EF4-FFF2-40B4-BE49-F238E27FC236}">
                <a16:creationId xmlns:a16="http://schemas.microsoft.com/office/drawing/2014/main" id="{BF8FFCB6-99DC-454A-6654-8C001FB760B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3649" y="6055625"/>
            <a:ext cx="513071" cy="481558"/>
          </a:xfrm>
          <a:prstGeom prst="rect">
            <a:avLst/>
          </a:prstGeom>
        </p:spPr>
      </p:pic>
      <p:pic>
        <p:nvPicPr>
          <p:cNvPr id="32" name="Picture 31" descr="Icon&#10;&#10;Description automatically generated">
            <a:extLst>
              <a:ext uri="{FF2B5EF4-FFF2-40B4-BE49-F238E27FC236}">
                <a16:creationId xmlns:a16="http://schemas.microsoft.com/office/drawing/2014/main" id="{FD1A5353-ECE8-61A1-4E67-10C699D675E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7370" y="6057393"/>
            <a:ext cx="553723" cy="491264"/>
          </a:xfrm>
          <a:prstGeom prst="rect">
            <a:avLst/>
          </a:prstGeom>
        </p:spPr>
      </p:pic>
      <p:pic>
        <p:nvPicPr>
          <p:cNvPr id="34" name="Picture 3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37404D61-E2E9-4BFC-9B2A-317C0E1751D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1743" y="6032633"/>
            <a:ext cx="513070" cy="516023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41153D43-803C-59D1-ADF9-07E2FE859075}"/>
              </a:ext>
            </a:extLst>
          </p:cNvPr>
          <p:cNvSpPr txBox="1"/>
          <p:nvPr/>
        </p:nvSpPr>
        <p:spPr>
          <a:xfrm>
            <a:off x="116838" y="128220"/>
            <a:ext cx="1718312" cy="1169551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chemeClr val="accent6">
                    <a:lumMod val="75000"/>
                  </a:schemeClr>
                </a:solidFill>
              </a:rPr>
              <a:t>Great deals available only on 25 December 2022.</a:t>
            </a:r>
          </a:p>
          <a:p>
            <a:r>
              <a:rPr lang="en-GB" sz="1400" b="1" i="1" dirty="0">
                <a:solidFill>
                  <a:schemeClr val="accent6">
                    <a:lumMod val="75000"/>
                  </a:schemeClr>
                </a:solidFill>
              </a:rPr>
              <a:t>Adult £60</a:t>
            </a:r>
          </a:p>
          <a:p>
            <a:r>
              <a:rPr lang="en-GB" sz="1400" b="1" i="1" dirty="0">
                <a:solidFill>
                  <a:schemeClr val="accent6">
                    <a:lumMod val="75000"/>
                  </a:schemeClr>
                </a:solidFill>
              </a:rPr>
              <a:t>Children £28</a:t>
            </a:r>
            <a:endParaRPr lang="en-GB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6AE8E36-6667-0DEE-2F12-E47FDCFC3229}"/>
              </a:ext>
            </a:extLst>
          </p:cNvPr>
          <p:cNvSpPr txBox="1"/>
          <p:nvPr/>
        </p:nvSpPr>
        <p:spPr>
          <a:xfrm>
            <a:off x="4123610" y="1176416"/>
            <a:ext cx="24180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Christmas Menu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A9B8FBB-43E8-4A96-90E6-63ED3E2C2606}"/>
              </a:ext>
            </a:extLst>
          </p:cNvPr>
          <p:cNvSpPr txBox="1"/>
          <p:nvPr/>
        </p:nvSpPr>
        <p:spPr>
          <a:xfrm>
            <a:off x="118423" y="1470508"/>
            <a:ext cx="2613032" cy="73866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b="1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Enjoy a magical Christmas with Trinity Hotel with thematic music and karaoke!</a:t>
            </a: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FF4679A-72A9-837E-2D45-B5CDC3B34197}"/>
              </a:ext>
            </a:extLst>
          </p:cNvPr>
          <p:cNvSpPr txBox="1"/>
          <p:nvPr/>
        </p:nvSpPr>
        <p:spPr>
          <a:xfrm>
            <a:off x="7011905" y="98797"/>
            <a:ext cx="2777257" cy="369332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Pre-order on 07752872259 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EB1B47A-2D19-03C8-4DF7-3534DFA84723}"/>
              </a:ext>
            </a:extLst>
          </p:cNvPr>
          <p:cNvSpPr txBox="1"/>
          <p:nvPr/>
        </p:nvSpPr>
        <p:spPr>
          <a:xfrm>
            <a:off x="179582" y="2734996"/>
            <a:ext cx="3843777" cy="304698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i="1" dirty="0">
                <a:solidFill>
                  <a:srgbClr val="C00000"/>
                </a:solidFill>
              </a:rPr>
              <a:t>                                     Beverages:</a:t>
            </a:r>
          </a:p>
          <a:p>
            <a:endParaRPr lang="en-GB" sz="1200" b="1" i="1" dirty="0">
              <a:solidFill>
                <a:srgbClr val="C00000"/>
              </a:solidFill>
            </a:endParaRPr>
          </a:p>
          <a:p>
            <a:r>
              <a:rPr lang="en-GB" sz="1200" b="1" i="1" dirty="0">
                <a:solidFill>
                  <a:srgbClr val="C00000"/>
                </a:solidFill>
              </a:rPr>
              <a:t>Cocktails (120ml)                           Spirits (50ml)</a:t>
            </a:r>
          </a:p>
          <a:p>
            <a:r>
              <a:rPr lang="en-GB" sz="1200" b="1" i="1" dirty="0">
                <a:solidFill>
                  <a:schemeClr val="accent6">
                    <a:lumMod val="50000"/>
                  </a:schemeClr>
                </a:solidFill>
              </a:rPr>
              <a:t>Earl Grey Martini    £12               Absolut Vodka   £10</a:t>
            </a:r>
          </a:p>
          <a:p>
            <a:r>
              <a:rPr lang="en-GB" sz="1200" b="1" i="1" dirty="0">
                <a:solidFill>
                  <a:schemeClr val="accent6">
                    <a:lumMod val="50000"/>
                  </a:schemeClr>
                </a:solidFill>
              </a:rPr>
              <a:t>Mojito                       £12               Jack’s Daniel      £10</a:t>
            </a:r>
          </a:p>
          <a:p>
            <a:r>
              <a:rPr lang="en-GB" sz="1200" b="1" i="1" dirty="0">
                <a:solidFill>
                  <a:schemeClr val="accent6">
                    <a:lumMod val="50000"/>
                  </a:schemeClr>
                </a:solidFill>
              </a:rPr>
              <a:t>Cosmopolitan          £12               Gordon’s  Gyn    £8 </a:t>
            </a:r>
          </a:p>
          <a:p>
            <a:endParaRPr lang="en-GB" sz="1200" b="1" i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200" b="1" i="1" dirty="0">
                <a:solidFill>
                  <a:srgbClr val="C00000"/>
                </a:solidFill>
              </a:rPr>
              <a:t>Wines (750ml)                               Fizzy Drinks (330ml)</a:t>
            </a:r>
          </a:p>
          <a:p>
            <a:r>
              <a:rPr lang="en-GB" sz="1200" b="1" i="1" dirty="0">
                <a:solidFill>
                  <a:schemeClr val="accent6">
                    <a:lumMod val="50000"/>
                  </a:schemeClr>
                </a:solidFill>
              </a:rPr>
              <a:t>Chardonnay               £13              Coke                    £4</a:t>
            </a:r>
          </a:p>
          <a:p>
            <a:r>
              <a:rPr lang="en-GB" sz="1200" b="1" i="1" dirty="0">
                <a:solidFill>
                  <a:schemeClr val="accent6">
                    <a:lumMod val="50000"/>
                  </a:schemeClr>
                </a:solidFill>
              </a:rPr>
              <a:t>Sauvignon Blanc       £13              Coke diet            £3</a:t>
            </a:r>
          </a:p>
          <a:p>
            <a:r>
              <a:rPr lang="en-GB" sz="1200" b="1" i="1" dirty="0">
                <a:solidFill>
                  <a:schemeClr val="accent6">
                    <a:lumMod val="50000"/>
                  </a:schemeClr>
                </a:solidFill>
              </a:rPr>
              <a:t>The Black Bull            £15              Pepsi                   £4</a:t>
            </a:r>
          </a:p>
          <a:p>
            <a:r>
              <a:rPr lang="en-GB" sz="1200" b="1" i="1" dirty="0">
                <a:solidFill>
                  <a:schemeClr val="accent6">
                    <a:lumMod val="50000"/>
                  </a:schemeClr>
                </a:solidFill>
              </a:rPr>
              <a:t>                                                          Fanta                  £3</a:t>
            </a:r>
          </a:p>
          <a:p>
            <a:r>
              <a:rPr lang="en-GB" sz="1200" b="1" i="1" dirty="0">
                <a:solidFill>
                  <a:srgbClr val="C00000"/>
                </a:solidFill>
              </a:rPr>
              <a:t>Beer (330ml)                                   </a:t>
            </a:r>
            <a:r>
              <a:rPr lang="en-GB" sz="1200" b="1" i="1" dirty="0">
                <a:solidFill>
                  <a:schemeClr val="accent6">
                    <a:lumMod val="50000"/>
                  </a:schemeClr>
                </a:solidFill>
              </a:rPr>
              <a:t>Red Bull             £4</a:t>
            </a:r>
          </a:p>
          <a:p>
            <a:r>
              <a:rPr lang="en-GB" sz="1200" b="1" i="1" dirty="0">
                <a:solidFill>
                  <a:schemeClr val="accent6">
                    <a:lumMod val="50000"/>
                  </a:schemeClr>
                </a:solidFill>
              </a:rPr>
              <a:t>Corona                        £7                 </a:t>
            </a:r>
          </a:p>
          <a:p>
            <a:r>
              <a:rPr lang="en-GB" sz="1200" b="1" i="1" dirty="0">
                <a:solidFill>
                  <a:schemeClr val="accent6">
                    <a:lumMod val="50000"/>
                  </a:schemeClr>
                </a:solidFill>
              </a:rPr>
              <a:t>Heineken                    £7              Sparkling water  £3</a:t>
            </a:r>
          </a:p>
          <a:p>
            <a:r>
              <a:rPr lang="en-GB" sz="1200" b="1" i="1" dirty="0">
                <a:solidFill>
                  <a:schemeClr val="accent6">
                    <a:lumMod val="50000"/>
                  </a:schemeClr>
                </a:solidFill>
              </a:rPr>
              <a:t>Guinness                    £7               Plain water          £2</a:t>
            </a:r>
          </a:p>
        </p:txBody>
      </p:sp>
      <p:pic>
        <p:nvPicPr>
          <p:cNvPr id="47" name="Picture 46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FCD4FAC8-6BAE-8485-54E6-4778EFE82D9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0450" y="1970286"/>
            <a:ext cx="958478" cy="759543"/>
          </a:xfrm>
          <a:prstGeom prst="rect">
            <a:avLst/>
          </a:prstGeom>
        </p:spPr>
      </p:pic>
      <p:pic>
        <p:nvPicPr>
          <p:cNvPr id="49" name="Picture 48" descr="A picture containing food, fruit, plastic, fresh&#10;&#10;Description automatically generated">
            <a:extLst>
              <a:ext uri="{FF2B5EF4-FFF2-40B4-BE49-F238E27FC236}">
                <a16:creationId xmlns:a16="http://schemas.microsoft.com/office/drawing/2014/main" id="{88386A96-93B2-4AF8-8D7F-85FE4E9704B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6381" y="1970286"/>
            <a:ext cx="890707" cy="726053"/>
          </a:xfrm>
          <a:prstGeom prst="rect">
            <a:avLst/>
          </a:prstGeom>
        </p:spPr>
      </p:pic>
      <p:pic>
        <p:nvPicPr>
          <p:cNvPr id="51" name="Picture 50" descr="A picture containing table, food, dish, soup&#10;&#10;Description automatically generated">
            <a:extLst>
              <a:ext uri="{FF2B5EF4-FFF2-40B4-BE49-F238E27FC236}">
                <a16:creationId xmlns:a16="http://schemas.microsoft.com/office/drawing/2014/main" id="{EDA3A000-297B-96A0-69F4-718167BB99B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4541" y="1970286"/>
            <a:ext cx="958481" cy="726053"/>
          </a:xfrm>
          <a:prstGeom prst="rect">
            <a:avLst/>
          </a:prstGeom>
        </p:spPr>
      </p:pic>
      <p:pic>
        <p:nvPicPr>
          <p:cNvPr id="53" name="Picture 52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8CDEF80D-433E-2290-9A7E-D9BC8A4AA1A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9841" y="520228"/>
            <a:ext cx="958482" cy="595742"/>
          </a:xfrm>
          <a:prstGeom prst="rect">
            <a:avLst/>
          </a:prstGeom>
        </p:spPr>
      </p:pic>
      <p:pic>
        <p:nvPicPr>
          <p:cNvPr id="55" name="Picture 54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7282DC5F-5902-AC2D-1ABF-01E58BA2984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9841" y="1198290"/>
            <a:ext cx="927449" cy="595743"/>
          </a:xfrm>
          <a:prstGeom prst="rect">
            <a:avLst/>
          </a:prstGeom>
        </p:spPr>
      </p:pic>
      <p:pic>
        <p:nvPicPr>
          <p:cNvPr id="57" name="Picture 56" descr="A picture containing table, cake, plate, indoor&#10;&#10;Description automatically generated">
            <a:extLst>
              <a:ext uri="{FF2B5EF4-FFF2-40B4-BE49-F238E27FC236}">
                <a16:creationId xmlns:a16="http://schemas.microsoft.com/office/drawing/2014/main" id="{2297A73E-7C53-F996-EAD9-13831B62FA2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8755" y="3436539"/>
            <a:ext cx="812417" cy="579013"/>
          </a:xfrm>
          <a:prstGeom prst="rect">
            <a:avLst/>
          </a:prstGeom>
        </p:spPr>
      </p:pic>
      <p:pic>
        <p:nvPicPr>
          <p:cNvPr id="59" name="Picture 58" descr="A cup of coffee next to some crackers&#10;&#10;Description automatically generated with low confidence">
            <a:extLst>
              <a:ext uri="{FF2B5EF4-FFF2-40B4-BE49-F238E27FC236}">
                <a16:creationId xmlns:a16="http://schemas.microsoft.com/office/drawing/2014/main" id="{90B58E29-A4F1-69DE-0523-E4D5E7C4CC8B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1326" y="3403507"/>
            <a:ext cx="737864" cy="641248"/>
          </a:xfrm>
          <a:prstGeom prst="rect">
            <a:avLst/>
          </a:prstGeom>
        </p:spPr>
      </p:pic>
      <p:pic>
        <p:nvPicPr>
          <p:cNvPr id="61" name="Picture 60" descr="A piece of cake with a fork&#10;&#10;Description automatically generated with low confidence">
            <a:extLst>
              <a:ext uri="{FF2B5EF4-FFF2-40B4-BE49-F238E27FC236}">
                <a16:creationId xmlns:a16="http://schemas.microsoft.com/office/drawing/2014/main" id="{A6AB8FAA-8D88-A134-A2AE-F7ADE8C20813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9473" y="3387742"/>
            <a:ext cx="496910" cy="641248"/>
          </a:xfrm>
          <a:prstGeom prst="rect">
            <a:avLst/>
          </a:prstGeom>
        </p:spPr>
      </p:pic>
      <p:pic>
        <p:nvPicPr>
          <p:cNvPr id="63" name="Picture 62" descr="A group of colorful drinks&#10;&#10;Description automatically generated with low confidence">
            <a:extLst>
              <a:ext uri="{FF2B5EF4-FFF2-40B4-BE49-F238E27FC236}">
                <a16:creationId xmlns:a16="http://schemas.microsoft.com/office/drawing/2014/main" id="{12A0DD48-4203-87BF-F7D1-31202AA76C6F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82" y="2381909"/>
            <a:ext cx="949428" cy="759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406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76" y="0"/>
            <a:ext cx="99035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385908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264B0-5AED-15B9-D220-E47C80C7C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052" y="1153572"/>
            <a:ext cx="2600325" cy="4461163"/>
          </a:xfrm>
        </p:spPr>
        <p:txBody>
          <a:bodyPr>
            <a:normAutofit/>
          </a:bodyPr>
          <a:lstStyle/>
          <a:p>
            <a:r>
              <a:rPr lang="en-GB" sz="4100" b="1" i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134701" y="2455479"/>
            <a:ext cx="3317789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85E8B-9B25-D009-3EB8-CA5982D19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3437" y="591344"/>
            <a:ext cx="5611524" cy="5585619"/>
          </a:xfrm>
        </p:spPr>
        <p:txBody>
          <a:bodyPr anchor="ctr">
            <a:norm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Cousins. J,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Lillicrap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D, Weekes. S, (2019) Food and beverage service 9</a:t>
            </a:r>
            <a:r>
              <a:rPr lang="en-US" sz="1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Hodder Education. London UK.</a:t>
            </a: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Davis.B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Lockwood. A, Alcott. P,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Pantelidis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IS (2018) Food and beverage Management 6</a:t>
            </a:r>
            <a:r>
              <a:rPr lang="en-US" sz="1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Routledge. London. UK</a:t>
            </a:r>
            <a:endParaRPr lang="en-GB" sz="14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Lee, D. (2019). 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14 Food Allergens | Complete List &amp; Associated </a:t>
            </a:r>
            <a:r>
              <a:rPr lang="en-GB" sz="1400" b="0" i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Symptons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CPD Online College. Available at: https://cpdonline.co.uk/knowledge-base/food-hygiene/14-food-allergens/.</a:t>
            </a:r>
          </a:p>
          <a:p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‌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LINASSI, R., ALBERTON, A. and SIDNEI, V.M., 2016. Menu engineering and activity-based costing. International Journal of Contemporary Hospitality Management, </a:t>
            </a:r>
            <a:r>
              <a:rPr lang="en-GB" sz="1400" b="1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28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(7), pp. 1417-1440</a:t>
            </a:r>
          </a:p>
          <a:p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Makin, R. (2020, September 21). Vegan Apple Crumble Custard Bars. Retrieved November 18, 2022, from School Night Vegan website: https://schoolnightvegan.com/home/vegan-apple-crumble-custard-bars/</a:t>
            </a:r>
          </a:p>
          <a:p>
            <a:r>
              <a:rPr lang="en-GB" sz="14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Milwood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P. (2022). Chapter 6 – Menu Engineering and Design. </a:t>
            </a:r>
            <a:r>
              <a:rPr lang="en-GB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psu.pb.unizin.org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https://psu.pb.unizin.org/popuprestaurantbusinessguide/chapter/chapter-7-menu-engineering/ [Accessed 18 Nov. 2022].</a:t>
            </a:r>
          </a:p>
          <a:p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‌Popov-</a:t>
            </a:r>
            <a:r>
              <a:rPr lang="en-GB" sz="14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Raljić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GB" sz="14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Aleksić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GB" sz="14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Janković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V., </a:t>
            </a:r>
            <a:r>
              <a:rPr lang="en-GB" sz="14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Blešić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I. and </a:t>
            </a:r>
            <a:r>
              <a:rPr lang="en-GB" sz="14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Ivkov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 (2017). RISK MANAGEMENT OF ALLERGENIC FOOD INGREDIENTS IN HOSPITALITY. </a:t>
            </a:r>
            <a:r>
              <a:rPr lang="az-Cyrl-AZ" sz="1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Економика пољопривреде</a:t>
            </a:r>
            <a:r>
              <a:rPr lang="az-Cyrl-AZ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</a:t>
            </a:r>
            <a:r>
              <a:rPr lang="en-GB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online] LXIV(3), pp.1263–1276. Available at: https://cyberleninka.ru/article/n/risk-management-of-allergenic-food-ingredients-in-hospitality [Accessed 12 Nov. 2022].</a:t>
            </a:r>
          </a:p>
          <a:p>
            <a:endParaRPr lang="en-GB" sz="13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300" b="0" i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3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01400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265</TotalTime>
  <Words>633</Words>
  <Application>Microsoft Office PowerPoint</Application>
  <PresentationFormat>A4 Paper (210x297 mm)</PresentationFormat>
  <Paragraphs>66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Times New Roman</vt:lpstr>
      <vt:lpstr>Office Theme</vt:lpstr>
      <vt:lpstr> Hotel Placement-Food &amp;Beverages Operations                               BMIH4002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revision>1</cp:revision>
  <dcterms:created xsi:type="dcterms:W3CDTF">2022-11-17T20:42:53Z</dcterms:created>
  <dcterms:modified xsi:type="dcterms:W3CDTF">2022-11-18T01:10:31Z</dcterms:modified>
</cp:coreProperties>
</file>