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7" r:id="rId2"/>
    <p:sldId id="263" r:id="rId3"/>
    <p:sldId id="258" r:id="rId4"/>
    <p:sldId id="259" r:id="rId5"/>
    <p:sldId id="260" r:id="rId6"/>
    <p:sldId id="265" r:id="rId7"/>
    <p:sldId id="261" r:id="rId8"/>
    <p:sldId id="262" r:id="rId9"/>
    <p:sldId id="266" r:id="rId10"/>
    <p:sldId id="268"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233" autoAdjust="0"/>
  </p:normalViewPr>
  <p:slideViewPr>
    <p:cSldViewPr snapToGrid="0">
      <p:cViewPr varScale="1">
        <p:scale>
          <a:sx n="74" d="100"/>
          <a:sy n="74" d="100"/>
        </p:scale>
        <p:origin x="170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F1445E-95AB-43F3-8053-8C4CEE5E2686}" type="datetimeFigureOut">
              <a:rPr lang="en-GB" smtClean="0"/>
              <a:t>17/01/2023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70AD3D-D978-441D-A831-3E88DB7D31DD}" type="slidenum">
              <a:rPr lang="en-GB" smtClean="0"/>
              <a:t>‹#›</a:t>
            </a:fld>
            <a:endParaRPr lang="en-GB"/>
          </a:p>
        </p:txBody>
      </p:sp>
    </p:spTree>
    <p:extLst>
      <p:ext uri="{BB962C8B-B14F-4D97-AF65-F5344CB8AC3E}">
        <p14:creationId xmlns:p14="http://schemas.microsoft.com/office/powerpoint/2010/main" val="2349595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2</a:t>
            </a:fld>
            <a:endParaRPr lang="en-GB"/>
          </a:p>
        </p:txBody>
      </p:sp>
    </p:spTree>
    <p:extLst>
      <p:ext uri="{BB962C8B-B14F-4D97-AF65-F5344CB8AC3E}">
        <p14:creationId xmlns:p14="http://schemas.microsoft.com/office/powerpoint/2010/main" val="93896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3</a:t>
            </a:fld>
            <a:endParaRPr lang="en-GB"/>
          </a:p>
        </p:txBody>
      </p:sp>
    </p:spTree>
    <p:extLst>
      <p:ext uri="{BB962C8B-B14F-4D97-AF65-F5344CB8AC3E}">
        <p14:creationId xmlns:p14="http://schemas.microsoft.com/office/powerpoint/2010/main" val="2858871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529"/>
                </a:solidFill>
                <a:effectLst/>
                <a:latin typeface="Segoe UI" panose="020B0502040204020203" pitchFamily="34" charset="0"/>
              </a:rPr>
              <a:t>A Gantt chart, commonly used in project management, is one of the most popular and useful ways of showing activities (tasks or events) displayed against time. On the left of the chart is a list of the activities and along the top is a suitable time scale. Each activity is represented by a bar; the position and length of the bar reflects the start date, duration and end date of the activity. This allows you to see at a glance:</a:t>
            </a:r>
          </a:p>
          <a:p>
            <a:pPr algn="l">
              <a:buFont typeface="Arial" panose="020B0604020202020204" pitchFamily="34" charset="0"/>
              <a:buChar char="•"/>
            </a:pPr>
            <a:r>
              <a:rPr lang="en-GB" b="0" i="0" dirty="0">
                <a:solidFill>
                  <a:srgbClr val="212529"/>
                </a:solidFill>
                <a:effectLst/>
                <a:latin typeface="Segoe UI" panose="020B0502040204020203" pitchFamily="34" charset="0"/>
              </a:rPr>
              <a:t>What the various activities are</a:t>
            </a:r>
          </a:p>
          <a:p>
            <a:pPr algn="l">
              <a:buFont typeface="Arial" panose="020B0604020202020204" pitchFamily="34" charset="0"/>
              <a:buChar char="•"/>
            </a:pPr>
            <a:r>
              <a:rPr lang="en-GB" b="0" i="0" dirty="0">
                <a:solidFill>
                  <a:srgbClr val="212529"/>
                </a:solidFill>
                <a:effectLst/>
                <a:latin typeface="Segoe UI" panose="020B0502040204020203" pitchFamily="34" charset="0"/>
              </a:rPr>
              <a:t>When each activity begins and ends</a:t>
            </a:r>
          </a:p>
          <a:p>
            <a:pPr algn="l">
              <a:buFont typeface="Arial" panose="020B0604020202020204" pitchFamily="34" charset="0"/>
              <a:buChar char="•"/>
            </a:pPr>
            <a:r>
              <a:rPr lang="en-GB" b="0" i="0" dirty="0">
                <a:solidFill>
                  <a:srgbClr val="212529"/>
                </a:solidFill>
                <a:effectLst/>
                <a:latin typeface="Segoe UI" panose="020B0502040204020203" pitchFamily="34" charset="0"/>
              </a:rPr>
              <a:t>How long each activity is scheduled to last</a:t>
            </a:r>
          </a:p>
          <a:p>
            <a:pPr algn="l">
              <a:buFont typeface="Arial" panose="020B0604020202020204" pitchFamily="34" charset="0"/>
              <a:buChar char="•"/>
            </a:pPr>
            <a:r>
              <a:rPr lang="en-GB" b="0" i="0" dirty="0">
                <a:solidFill>
                  <a:srgbClr val="212529"/>
                </a:solidFill>
                <a:effectLst/>
                <a:latin typeface="Segoe UI" panose="020B0502040204020203" pitchFamily="34" charset="0"/>
              </a:rPr>
              <a:t>Where activities overlap with other activities, and by how much</a:t>
            </a:r>
          </a:p>
          <a:p>
            <a:pPr algn="l">
              <a:buFont typeface="Arial" panose="020B0604020202020204" pitchFamily="34" charset="0"/>
              <a:buChar char="•"/>
            </a:pPr>
            <a:r>
              <a:rPr lang="en-GB" b="0" i="0" dirty="0">
                <a:solidFill>
                  <a:srgbClr val="212529"/>
                </a:solidFill>
                <a:effectLst/>
                <a:latin typeface="Segoe UI" panose="020B0502040204020203" pitchFamily="34" charset="0"/>
              </a:rPr>
              <a:t>The start and end date of the whole project</a:t>
            </a:r>
          </a:p>
          <a:p>
            <a:endParaRPr lang="en-GB" dirty="0"/>
          </a:p>
          <a:p>
            <a:pPr algn="l"/>
            <a:r>
              <a:rPr lang="en-GB" b="0" i="0" dirty="0">
                <a:solidFill>
                  <a:srgbClr val="212529"/>
                </a:solidFill>
                <a:effectLst/>
                <a:latin typeface="Segoe UI" panose="020B0502040204020203" pitchFamily="34" charset="0"/>
              </a:rPr>
              <a:t>The first Gantt chart was devised in the mid 1890s by Karol </a:t>
            </a:r>
            <a:r>
              <a:rPr lang="en-GB" b="0" i="0" dirty="0" err="1">
                <a:solidFill>
                  <a:srgbClr val="212529"/>
                </a:solidFill>
                <a:effectLst/>
                <a:latin typeface="Segoe UI" panose="020B0502040204020203" pitchFamily="34" charset="0"/>
              </a:rPr>
              <a:t>Adamiecki</a:t>
            </a:r>
            <a:r>
              <a:rPr lang="en-GB" b="0" i="0" dirty="0">
                <a:solidFill>
                  <a:srgbClr val="212529"/>
                </a:solidFill>
                <a:effectLst/>
                <a:latin typeface="Segoe UI" panose="020B0502040204020203" pitchFamily="34" charset="0"/>
              </a:rPr>
              <a:t>, a Polish engineer who ran a steelworks in southern Poland and had become interested in management ideas and techniques.</a:t>
            </a:r>
          </a:p>
          <a:p>
            <a:pPr algn="l"/>
            <a:r>
              <a:rPr lang="en-GB" b="0" i="0" dirty="0">
                <a:solidFill>
                  <a:srgbClr val="212529"/>
                </a:solidFill>
                <a:effectLst/>
                <a:latin typeface="Segoe UI" panose="020B0502040204020203" pitchFamily="34" charset="0"/>
              </a:rPr>
              <a:t>Some 15 years after </a:t>
            </a:r>
            <a:r>
              <a:rPr lang="en-GB" b="0" i="0" dirty="0" err="1">
                <a:solidFill>
                  <a:srgbClr val="212529"/>
                </a:solidFill>
                <a:effectLst/>
                <a:latin typeface="Segoe UI" panose="020B0502040204020203" pitchFamily="34" charset="0"/>
              </a:rPr>
              <a:t>Adamiecki</a:t>
            </a:r>
            <a:r>
              <a:rPr lang="en-GB" b="0" i="0" dirty="0">
                <a:solidFill>
                  <a:srgbClr val="212529"/>
                </a:solidFill>
                <a:effectLst/>
                <a:latin typeface="Segoe UI" panose="020B0502040204020203" pitchFamily="34" charset="0"/>
              </a:rPr>
              <a:t>, Henry Gantt, an American engineer and project management consultant, devised his own version of the chart and it was this that became widely known and popular in western countries. Consequently, it was Henry Gantt whose name was to become associated with charts of this type.</a:t>
            </a:r>
          </a:p>
          <a:p>
            <a:pPr algn="l"/>
            <a:r>
              <a:rPr lang="en-GB" b="0" i="0" dirty="0">
                <a:solidFill>
                  <a:srgbClr val="212529"/>
                </a:solidFill>
                <a:effectLst/>
                <a:latin typeface="Segoe UI" panose="020B0502040204020203" pitchFamily="34" charset="0"/>
              </a:rPr>
              <a:t>Originally Gantt charts were prepared laboriously by hand; each time a project changed it was necessary to amend or redraw the chart and this limited their usefulness, continual change being a feature of most projects. Nowadays, however, with the advent of computers and project management software, Gantt charts can be created, updated and printed easily.</a:t>
            </a:r>
          </a:p>
          <a:p>
            <a:pPr algn="ctr"/>
            <a:r>
              <a:rPr lang="en-GB" b="0" i="0" dirty="0">
                <a:solidFill>
                  <a:srgbClr val="212529"/>
                </a:solidFill>
                <a:effectLst/>
                <a:latin typeface="Segoe UI" panose="020B0502040204020203" pitchFamily="34" charset="0"/>
              </a:rPr>
              <a:t>Karol </a:t>
            </a:r>
            <a:r>
              <a:rPr lang="en-GB" b="0" i="0" dirty="0" err="1">
                <a:solidFill>
                  <a:srgbClr val="212529"/>
                </a:solidFill>
                <a:effectLst/>
                <a:latin typeface="Segoe UI" panose="020B0502040204020203" pitchFamily="34" charset="0"/>
              </a:rPr>
              <a:t>Adamiecki</a:t>
            </a:r>
            <a:endParaRPr lang="en-GB" b="0" i="0" dirty="0">
              <a:solidFill>
                <a:srgbClr val="212529"/>
              </a:solidFill>
              <a:effectLst/>
              <a:latin typeface="Segoe UI" panose="020B0502040204020203" pitchFamily="34" charset="0"/>
            </a:endParaRPr>
          </a:p>
          <a:p>
            <a:pPr algn="ctr"/>
            <a:r>
              <a:rPr lang="en-GB" b="0" i="0" dirty="0">
                <a:solidFill>
                  <a:srgbClr val="212529"/>
                </a:solidFill>
                <a:effectLst/>
                <a:latin typeface="Segoe UI" panose="020B0502040204020203" pitchFamily="34" charset="0"/>
              </a:rPr>
              <a:t>Henry Gantt</a:t>
            </a:r>
          </a:p>
          <a:p>
            <a:pPr algn="l"/>
            <a:r>
              <a:rPr lang="en-GB" b="0" i="0" dirty="0">
                <a:solidFill>
                  <a:srgbClr val="212529"/>
                </a:solidFill>
                <a:effectLst/>
                <a:latin typeface="Segoe UI" panose="020B0502040204020203" pitchFamily="34" charset="0"/>
              </a:rPr>
              <a:t>Today, Gantt charts are most commonly used for tracking project schedules. For this it is useful to be able to show additional information about the various tasks or phases of the project, for example how the tasks relate to each other, how far each task has progressed, what resources are being used for each task and so on.</a:t>
            </a:r>
          </a:p>
          <a:p>
            <a:endParaRPr lang="en-GB" dirty="0"/>
          </a:p>
        </p:txBody>
      </p:sp>
      <p:sp>
        <p:nvSpPr>
          <p:cNvPr id="4" name="Slide Number Placeholder 3"/>
          <p:cNvSpPr>
            <a:spLocks noGrp="1"/>
          </p:cNvSpPr>
          <p:nvPr>
            <p:ph type="sldNum" sz="quarter" idx="5"/>
          </p:nvPr>
        </p:nvSpPr>
        <p:spPr/>
        <p:txBody>
          <a:bodyPr/>
          <a:lstStyle/>
          <a:p>
            <a:fld id="{1670AD3D-D978-441D-A831-3E88DB7D31DD}" type="slidenum">
              <a:rPr lang="en-GB" smtClean="0"/>
              <a:t>5</a:t>
            </a:fld>
            <a:endParaRPr lang="en-GB"/>
          </a:p>
        </p:txBody>
      </p:sp>
    </p:spTree>
    <p:extLst>
      <p:ext uri="{BB962C8B-B14F-4D97-AF65-F5344CB8AC3E}">
        <p14:creationId xmlns:p14="http://schemas.microsoft.com/office/powerpoint/2010/main" val="4266010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8</a:t>
            </a:fld>
            <a:endParaRPr lang="en-GB"/>
          </a:p>
        </p:txBody>
      </p:sp>
    </p:spTree>
    <p:extLst>
      <p:ext uri="{BB962C8B-B14F-4D97-AF65-F5344CB8AC3E}">
        <p14:creationId xmlns:p14="http://schemas.microsoft.com/office/powerpoint/2010/main" val="2319024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9</a:t>
            </a:fld>
            <a:endParaRPr lang="en-GB"/>
          </a:p>
        </p:txBody>
      </p:sp>
    </p:spTree>
    <p:extLst>
      <p:ext uri="{BB962C8B-B14F-4D97-AF65-F5344CB8AC3E}">
        <p14:creationId xmlns:p14="http://schemas.microsoft.com/office/powerpoint/2010/main" val="1178887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11</a:t>
            </a:fld>
            <a:endParaRPr lang="en-GB"/>
          </a:p>
        </p:txBody>
      </p:sp>
    </p:spTree>
    <p:extLst>
      <p:ext uri="{BB962C8B-B14F-4D97-AF65-F5344CB8AC3E}">
        <p14:creationId xmlns:p14="http://schemas.microsoft.com/office/powerpoint/2010/main" val="878776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3169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7940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3682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8224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611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8601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55668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9030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1740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925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8755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17/01/2023</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9904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xml"/><Relationship Id="rId1" Type="http://schemas.openxmlformats.org/officeDocument/2006/relationships/video" Target="https://www.youtube.com/embed/zwseLrxkKKE?feature=oembed" TargetMode="Externa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video" Target="https://www.youtube.com/embed/xsxi4qaEnOg?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un8j6QqpYa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cy-GB" sz="3200" noProof="1"/>
              <a:t>YSGOGWYR </a:t>
            </a:r>
            <a:r>
              <a:rPr lang="cy-GB" sz="3200" dirty="0"/>
              <a:t>NEWID: ADEILADU EICH BRAND PERSONOL AR GYFER CYFLOGAETH GYNALIADWY</a:t>
            </a:r>
          </a:p>
        </p:txBody>
      </p:sp>
      <p:sp>
        <p:nvSpPr>
          <p:cNvPr id="3" name="Subtitle 2"/>
          <p:cNvSpPr>
            <a:spLocks noGrp="1"/>
          </p:cNvSpPr>
          <p:nvPr>
            <p:ph type="subTitle" idx="1"/>
          </p:nvPr>
        </p:nvSpPr>
        <p:spPr/>
        <p:txBody>
          <a:bodyPr>
            <a:noAutofit/>
          </a:bodyPr>
          <a:lstStyle/>
          <a:p>
            <a:r>
              <a:rPr lang="en-GB" sz="3200" dirty="0">
                <a:latin typeface="+mj-lt"/>
              </a:rPr>
              <a:t>Changemakers: Building Your Personal Brand for Sustainable Employment</a:t>
            </a:r>
          </a:p>
        </p:txBody>
      </p:sp>
    </p:spTree>
    <p:extLst>
      <p:ext uri="{BB962C8B-B14F-4D97-AF65-F5344CB8AC3E}">
        <p14:creationId xmlns:p14="http://schemas.microsoft.com/office/powerpoint/2010/main" val="3832334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58E71F-4C2C-4AE1-B20A-C52E06ED8842}"/>
              </a:ext>
            </a:extLst>
          </p:cNvPr>
          <p:cNvSpPr>
            <a:spLocks noGrp="1"/>
          </p:cNvSpPr>
          <p:nvPr>
            <p:ph type="title"/>
          </p:nvPr>
        </p:nvSpPr>
        <p:spPr/>
        <p:txBody>
          <a:bodyPr/>
          <a:lstStyle/>
          <a:p>
            <a:r>
              <a:rPr lang="cy-GB" dirty="0"/>
              <a:t>Amcanion y Sesiwn </a:t>
            </a:r>
            <a:r>
              <a:rPr lang="en-GB" dirty="0"/>
              <a:t>               Session Objectives</a:t>
            </a:r>
          </a:p>
        </p:txBody>
      </p:sp>
      <p:sp>
        <p:nvSpPr>
          <p:cNvPr id="5" name="Content Placeholder 4">
            <a:extLst>
              <a:ext uri="{FF2B5EF4-FFF2-40B4-BE49-F238E27FC236}">
                <a16:creationId xmlns:a16="http://schemas.microsoft.com/office/drawing/2014/main" id="{D88AC683-C952-4411-B5D8-295A99832174}"/>
              </a:ext>
            </a:extLst>
          </p:cNvPr>
          <p:cNvSpPr>
            <a:spLocks noGrp="1"/>
          </p:cNvSpPr>
          <p:nvPr>
            <p:ph sz="half" idx="1"/>
          </p:nvPr>
        </p:nvSpPr>
        <p:spPr/>
        <p:txBody>
          <a:bodyPr/>
          <a:lstStyle/>
          <a:p>
            <a:r>
              <a:rPr lang="cy-GB" dirty="0"/>
              <a:t>Erbyn diwedd y sesiwn hon byddwch yn gallu: </a:t>
            </a:r>
          </a:p>
          <a:p>
            <a:pPr lvl="1"/>
            <a:r>
              <a:rPr lang="cy-GB" dirty="0"/>
              <a:t>Gwerthuso’n feirniadol ddulliau rheoli prosiectau allweddol</a:t>
            </a:r>
          </a:p>
          <a:p>
            <a:pPr lvl="1"/>
            <a:r>
              <a:rPr lang="cy-GB" dirty="0"/>
              <a:t>Trafod sut mae’r dulliau rheoli prosiectau’n ymwneud â datblygu’ch brand personol.</a:t>
            </a:r>
          </a:p>
          <a:p>
            <a:endParaRPr lang="en-GB" dirty="0"/>
          </a:p>
        </p:txBody>
      </p:sp>
      <p:sp>
        <p:nvSpPr>
          <p:cNvPr id="6" name="Content Placeholder 5">
            <a:extLst>
              <a:ext uri="{FF2B5EF4-FFF2-40B4-BE49-F238E27FC236}">
                <a16:creationId xmlns:a16="http://schemas.microsoft.com/office/drawing/2014/main" id="{5C2A76A4-B633-4464-BC3D-6E427710D65D}"/>
              </a:ext>
            </a:extLst>
          </p:cNvPr>
          <p:cNvSpPr>
            <a:spLocks noGrp="1"/>
          </p:cNvSpPr>
          <p:nvPr>
            <p:ph sz="half" idx="2"/>
          </p:nvPr>
        </p:nvSpPr>
        <p:spPr/>
        <p:txBody>
          <a:bodyPr/>
          <a:lstStyle/>
          <a:p>
            <a:r>
              <a:rPr lang="en-GB" dirty="0"/>
              <a:t>By the end of this session you will be able to: </a:t>
            </a:r>
          </a:p>
          <a:p>
            <a:pPr lvl="1"/>
            <a:r>
              <a:rPr lang="en-GB" dirty="0"/>
              <a:t>Critically evaluate key project management methods</a:t>
            </a:r>
          </a:p>
          <a:p>
            <a:pPr lvl="1"/>
            <a:r>
              <a:rPr lang="en-GB" dirty="0"/>
              <a:t>Discuss how the project management methods relate to developing your personal brand.</a:t>
            </a:r>
          </a:p>
        </p:txBody>
      </p:sp>
    </p:spTree>
    <p:extLst>
      <p:ext uri="{BB962C8B-B14F-4D97-AF65-F5344CB8AC3E}">
        <p14:creationId xmlns:p14="http://schemas.microsoft.com/office/powerpoint/2010/main" val="2638721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CF8E-BD03-48D4-B33B-3EE458E5BFE6}"/>
              </a:ext>
            </a:extLst>
          </p:cNvPr>
          <p:cNvSpPr>
            <a:spLocks noGrp="1"/>
          </p:cNvSpPr>
          <p:nvPr>
            <p:ph type="title"/>
          </p:nvPr>
        </p:nvSpPr>
        <p:spPr/>
        <p:txBody>
          <a:bodyPr/>
          <a:lstStyle/>
          <a:p>
            <a:r>
              <a:rPr lang="cy-GB" dirty="0"/>
              <a:t>Tasg Grŵp</a:t>
            </a:r>
            <a:r>
              <a:rPr lang="en-GB" dirty="0"/>
              <a:t>                                     Group Task</a:t>
            </a:r>
          </a:p>
        </p:txBody>
      </p:sp>
      <p:sp>
        <p:nvSpPr>
          <p:cNvPr id="3" name="Content Placeholder 2">
            <a:extLst>
              <a:ext uri="{FF2B5EF4-FFF2-40B4-BE49-F238E27FC236}">
                <a16:creationId xmlns:a16="http://schemas.microsoft.com/office/drawing/2014/main" id="{13DE1B6E-1AC5-43DB-8144-A60A9252849A}"/>
              </a:ext>
            </a:extLst>
          </p:cNvPr>
          <p:cNvSpPr>
            <a:spLocks noGrp="1"/>
          </p:cNvSpPr>
          <p:nvPr>
            <p:ph sz="half" idx="1"/>
          </p:nvPr>
        </p:nvSpPr>
        <p:spPr/>
        <p:txBody>
          <a:bodyPr>
            <a:normAutofit fontScale="77500" lnSpcReduction="20000"/>
          </a:bodyPr>
          <a:lstStyle/>
          <a:p>
            <a:r>
              <a:rPr lang="cy-GB" dirty="0"/>
              <a:t>Mae datblygu eich brand personol a’ch sgiliau cyflogadwyedd yn brosiect y mae angen ei reoli’n ofalus er mwyn sicrhau llwyddiant.</a:t>
            </a:r>
          </a:p>
          <a:p>
            <a:r>
              <a:rPr lang="cy-GB" dirty="0"/>
              <a:t>Ymchwiliwch i’r dulliau rheoli prosiectau hyn a gwerthuso’n feirniadol p’un yw’r mwyaf perthnasol o ran datblygiad proffesiynol parhaus</a:t>
            </a:r>
          </a:p>
          <a:p>
            <a:pPr lvl="1"/>
            <a:r>
              <a:rPr lang="cy-GB" dirty="0"/>
              <a:t>Rhaeadr</a:t>
            </a:r>
          </a:p>
          <a:p>
            <a:pPr lvl="1"/>
            <a:r>
              <a:rPr lang="cy-GB" dirty="0"/>
              <a:t>Ystwyth</a:t>
            </a:r>
          </a:p>
          <a:p>
            <a:pPr lvl="1"/>
            <a:r>
              <a:rPr lang="cy-GB" noProof="1"/>
              <a:t>Kanban</a:t>
            </a:r>
          </a:p>
          <a:p>
            <a:pPr lvl="1"/>
            <a:r>
              <a:rPr lang="cy-GB" dirty="0"/>
              <a:t>Llwybr Critigol </a:t>
            </a:r>
          </a:p>
          <a:p>
            <a:r>
              <a:rPr lang="cy-GB" dirty="0"/>
              <a:t>Mae gennych 45 munud.</a:t>
            </a:r>
          </a:p>
          <a:p>
            <a:endParaRPr lang="en-GB" dirty="0"/>
          </a:p>
        </p:txBody>
      </p:sp>
      <p:sp>
        <p:nvSpPr>
          <p:cNvPr id="4" name="Content Placeholder 3">
            <a:extLst>
              <a:ext uri="{FF2B5EF4-FFF2-40B4-BE49-F238E27FC236}">
                <a16:creationId xmlns:a16="http://schemas.microsoft.com/office/drawing/2014/main" id="{BBB3D1D8-14AC-49AB-852A-1046A5A54638}"/>
              </a:ext>
            </a:extLst>
          </p:cNvPr>
          <p:cNvSpPr>
            <a:spLocks noGrp="1"/>
          </p:cNvSpPr>
          <p:nvPr>
            <p:ph sz="half" idx="2"/>
          </p:nvPr>
        </p:nvSpPr>
        <p:spPr/>
        <p:txBody>
          <a:bodyPr>
            <a:normAutofit fontScale="77500" lnSpcReduction="20000"/>
          </a:bodyPr>
          <a:lstStyle/>
          <a:p>
            <a:r>
              <a:rPr lang="en-GB" dirty="0"/>
              <a:t>Developing your personal brand and employability skills is a project that needs careful management to ensure success.</a:t>
            </a:r>
          </a:p>
          <a:p>
            <a:r>
              <a:rPr lang="en-GB" dirty="0"/>
              <a:t>Research these project management methods and critically evaluate which is most applicable in continuous professional development</a:t>
            </a:r>
          </a:p>
          <a:p>
            <a:pPr lvl="1"/>
            <a:r>
              <a:rPr lang="en-GB" dirty="0"/>
              <a:t>Waterfall</a:t>
            </a:r>
          </a:p>
          <a:p>
            <a:pPr lvl="1"/>
            <a:r>
              <a:rPr lang="en-GB" dirty="0"/>
              <a:t>Agile</a:t>
            </a:r>
          </a:p>
          <a:p>
            <a:pPr lvl="1"/>
            <a:r>
              <a:rPr lang="en-GB" dirty="0"/>
              <a:t>Kanban</a:t>
            </a:r>
          </a:p>
          <a:p>
            <a:pPr lvl="1"/>
            <a:r>
              <a:rPr lang="en-GB" dirty="0"/>
              <a:t>Critical Path</a:t>
            </a:r>
          </a:p>
          <a:p>
            <a:r>
              <a:rPr lang="en-GB" dirty="0"/>
              <a:t>You have 45 minutes.</a:t>
            </a:r>
          </a:p>
          <a:p>
            <a:endParaRPr lang="en-GB" dirty="0"/>
          </a:p>
        </p:txBody>
      </p:sp>
    </p:spTree>
    <p:extLst>
      <p:ext uri="{BB962C8B-B14F-4D97-AF65-F5344CB8AC3E}">
        <p14:creationId xmlns:p14="http://schemas.microsoft.com/office/powerpoint/2010/main" val="802577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8414DC-137D-4F27-9959-7A7A73953397}"/>
              </a:ext>
            </a:extLst>
          </p:cNvPr>
          <p:cNvSpPr>
            <a:spLocks noGrp="1"/>
          </p:cNvSpPr>
          <p:nvPr>
            <p:ph type="title"/>
          </p:nvPr>
        </p:nvSpPr>
        <p:spPr/>
        <p:txBody>
          <a:bodyPr/>
          <a:lstStyle/>
          <a:p>
            <a:r>
              <a:rPr lang="cy-GB" dirty="0"/>
              <a:t>Trafodaeth </a:t>
            </a:r>
          </a:p>
        </p:txBody>
      </p:sp>
      <p:sp>
        <p:nvSpPr>
          <p:cNvPr id="6" name="Text Placeholder 5">
            <a:extLst>
              <a:ext uri="{FF2B5EF4-FFF2-40B4-BE49-F238E27FC236}">
                <a16:creationId xmlns:a16="http://schemas.microsoft.com/office/drawing/2014/main" id="{BC55688F-7F50-4381-A0D4-E2D007DACB37}"/>
              </a:ext>
            </a:extLst>
          </p:cNvPr>
          <p:cNvSpPr>
            <a:spLocks noGrp="1"/>
          </p:cNvSpPr>
          <p:nvPr>
            <p:ph type="body" idx="1"/>
          </p:nvPr>
        </p:nvSpPr>
        <p:spPr/>
        <p:txBody>
          <a:bodyPr>
            <a:normAutofit/>
          </a:bodyPr>
          <a:lstStyle/>
          <a:p>
            <a:r>
              <a:rPr lang="en-GB" sz="3600" dirty="0"/>
              <a:t>Discussion</a:t>
            </a:r>
          </a:p>
        </p:txBody>
      </p:sp>
    </p:spTree>
    <p:extLst>
      <p:ext uri="{BB962C8B-B14F-4D97-AF65-F5344CB8AC3E}">
        <p14:creationId xmlns:p14="http://schemas.microsoft.com/office/powerpoint/2010/main" val="529746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99A44-E7D9-4E36-9FF9-6CE8B2330DBF}"/>
              </a:ext>
            </a:extLst>
          </p:cNvPr>
          <p:cNvSpPr>
            <a:spLocks noGrp="1"/>
          </p:cNvSpPr>
          <p:nvPr>
            <p:ph type="title"/>
          </p:nvPr>
        </p:nvSpPr>
        <p:spPr/>
        <p:txBody>
          <a:bodyPr/>
          <a:lstStyle/>
          <a:p>
            <a:r>
              <a:rPr lang="cy-GB" dirty="0"/>
              <a:t>Siartiau</a:t>
            </a:r>
            <a:r>
              <a:rPr lang="en-GB" dirty="0"/>
              <a:t> Gantt                         </a:t>
            </a:r>
            <a:r>
              <a:rPr lang="en-GB" noProof="1"/>
              <a:t>Gantt </a:t>
            </a:r>
            <a:r>
              <a:rPr lang="en-GB" dirty="0"/>
              <a:t>Charts</a:t>
            </a:r>
          </a:p>
        </p:txBody>
      </p:sp>
      <p:sp>
        <p:nvSpPr>
          <p:cNvPr id="3" name="Content Placeholder 2">
            <a:extLst>
              <a:ext uri="{FF2B5EF4-FFF2-40B4-BE49-F238E27FC236}">
                <a16:creationId xmlns:a16="http://schemas.microsoft.com/office/drawing/2014/main" id="{667EEF19-BB19-46B6-9CA7-E2291625244B}"/>
              </a:ext>
            </a:extLst>
          </p:cNvPr>
          <p:cNvSpPr>
            <a:spLocks noGrp="1"/>
          </p:cNvSpPr>
          <p:nvPr>
            <p:ph sz="half" idx="1"/>
          </p:nvPr>
        </p:nvSpPr>
        <p:spPr/>
        <p:txBody>
          <a:bodyPr/>
          <a:lstStyle/>
          <a:p>
            <a:r>
              <a:rPr lang="cy-GB" dirty="0"/>
              <a:t>Datblygwyd c.1905</a:t>
            </a:r>
          </a:p>
          <a:p>
            <a:r>
              <a:rPr lang="cy-GB" dirty="0"/>
              <a:t>Henry </a:t>
            </a:r>
            <a:r>
              <a:rPr lang="cy-GB" noProof="1"/>
              <a:t>Gantt yr Americanwr</a:t>
            </a:r>
          </a:p>
          <a:p>
            <a:r>
              <a:rPr lang="cy-GB" dirty="0"/>
              <a:t>Dull gweledol</a:t>
            </a:r>
          </a:p>
          <a:p>
            <a:pPr marL="0" indent="0">
              <a:buNone/>
            </a:pPr>
            <a:endParaRPr lang="en-GB" dirty="0"/>
          </a:p>
        </p:txBody>
      </p:sp>
      <p:sp>
        <p:nvSpPr>
          <p:cNvPr id="4" name="Content Placeholder 3">
            <a:extLst>
              <a:ext uri="{FF2B5EF4-FFF2-40B4-BE49-F238E27FC236}">
                <a16:creationId xmlns:a16="http://schemas.microsoft.com/office/drawing/2014/main" id="{AAFC243D-D29E-4F15-947B-0B79EF584E02}"/>
              </a:ext>
            </a:extLst>
          </p:cNvPr>
          <p:cNvSpPr>
            <a:spLocks noGrp="1"/>
          </p:cNvSpPr>
          <p:nvPr>
            <p:ph sz="half" idx="2"/>
          </p:nvPr>
        </p:nvSpPr>
        <p:spPr/>
        <p:txBody>
          <a:bodyPr/>
          <a:lstStyle/>
          <a:p>
            <a:r>
              <a:rPr lang="en-GB" dirty="0"/>
              <a:t>Developed C1905</a:t>
            </a:r>
          </a:p>
          <a:p>
            <a:r>
              <a:rPr lang="en-GB" dirty="0"/>
              <a:t>American Henry Gantt</a:t>
            </a:r>
          </a:p>
          <a:p>
            <a:r>
              <a:rPr lang="en-GB" dirty="0"/>
              <a:t>Visual method</a:t>
            </a:r>
          </a:p>
          <a:p>
            <a:endParaRPr lang="en-GB" dirty="0"/>
          </a:p>
        </p:txBody>
      </p:sp>
      <p:pic>
        <p:nvPicPr>
          <p:cNvPr id="6" name="Picture 5" descr="A person with a mustache&#10;&#10;Description automatically generated with low confidence">
            <a:extLst>
              <a:ext uri="{FF2B5EF4-FFF2-40B4-BE49-F238E27FC236}">
                <a16:creationId xmlns:a16="http://schemas.microsoft.com/office/drawing/2014/main" id="{80581EDD-530E-4372-A913-37E4E6D02C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5332" y="188752"/>
            <a:ext cx="1860430" cy="1860430"/>
          </a:xfrm>
          <a:prstGeom prst="rect">
            <a:avLst/>
          </a:prstGeom>
        </p:spPr>
      </p:pic>
    </p:spTree>
    <p:extLst>
      <p:ext uri="{BB962C8B-B14F-4D97-AF65-F5344CB8AC3E}">
        <p14:creationId xmlns:p14="http://schemas.microsoft.com/office/powerpoint/2010/main" val="4126672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7" name="Picture 36">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9" name="Straight Connector 38">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43" name="Rectangle 42">
            <a:extLst>
              <a:ext uri="{FF2B5EF4-FFF2-40B4-BE49-F238E27FC236}">
                <a16:creationId xmlns:a16="http://schemas.microsoft.com/office/drawing/2014/main" id="{99C53EB7-E08B-476C-AFF7-4EC8EE57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C1B95E-6AE4-4A55-8A2B-276875428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211F42B-68AB-4F93-A760-022364E5D764}"/>
              </a:ext>
            </a:extLst>
          </p:cNvPr>
          <p:cNvSpPr>
            <a:spLocks noGrp="1"/>
          </p:cNvSpPr>
          <p:nvPr>
            <p:ph type="title"/>
          </p:nvPr>
        </p:nvSpPr>
        <p:spPr>
          <a:xfrm>
            <a:off x="1776729" y="4459039"/>
            <a:ext cx="8643011" cy="551528"/>
          </a:xfrm>
        </p:spPr>
        <p:txBody>
          <a:bodyPr vert="horz" lIns="91440" tIns="45720" rIns="91440" bIns="0" rtlCol="0" anchor="b">
            <a:normAutofit/>
          </a:bodyPr>
          <a:lstStyle/>
          <a:p>
            <a:r>
              <a:rPr lang="cy-GB" sz="3600" dirty="0"/>
              <a:t>Trosolwg</a:t>
            </a:r>
            <a:r>
              <a:rPr lang="en-US" sz="3600" dirty="0"/>
              <a:t>                         Overview</a:t>
            </a:r>
          </a:p>
        </p:txBody>
      </p:sp>
      <p:grpSp>
        <p:nvGrpSpPr>
          <p:cNvPr id="47" name="Group 46">
            <a:extLst>
              <a:ext uri="{FF2B5EF4-FFF2-40B4-BE49-F238E27FC236}">
                <a16:creationId xmlns:a16="http://schemas.microsoft.com/office/drawing/2014/main" id="{F7DFB155-83B3-471B-BBD8-124D68442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00983" y="323838"/>
            <a:ext cx="7385844" cy="3652791"/>
            <a:chOff x="2400983" y="323838"/>
            <a:chExt cx="7385844" cy="3652791"/>
          </a:xfrm>
        </p:grpSpPr>
        <p:sp>
          <p:nvSpPr>
            <p:cNvPr id="48" name="Rectangle 47">
              <a:extLst>
                <a:ext uri="{FF2B5EF4-FFF2-40B4-BE49-F238E27FC236}">
                  <a16:creationId xmlns:a16="http://schemas.microsoft.com/office/drawing/2014/main" id="{2E38335F-6F1E-45C0-860A-FFCD86B8F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00983" y="323838"/>
              <a:ext cx="7385844" cy="365279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C09B6CE-DC5B-4F92-AC92-ECD3B9E4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15102" y="647445"/>
              <a:ext cx="6750882"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D1C38EF2-C6B9-4562-A203-E334F6365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8525" y="822145"/>
            <a:ext cx="6423430" cy="2662923"/>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What is a Gantt Chart">
            <a:hlinkClick r:id="" action="ppaction://media"/>
            <a:extLst>
              <a:ext uri="{FF2B5EF4-FFF2-40B4-BE49-F238E27FC236}">
                <a16:creationId xmlns:a16="http://schemas.microsoft.com/office/drawing/2014/main" id="{CEA0098F-0FFD-46EB-A920-37C79BA432B9}"/>
              </a:ext>
            </a:extLst>
          </p:cNvPr>
          <p:cNvPicPr>
            <a:picLocks noRot="1" noChangeAspect="1"/>
          </p:cNvPicPr>
          <p:nvPr>
            <a:videoFile r:link="rId1"/>
          </p:nvPr>
        </p:nvPicPr>
        <p:blipFill>
          <a:blip r:embed="rId4"/>
          <a:stretch>
            <a:fillRect/>
          </a:stretch>
        </p:blipFill>
        <p:spPr>
          <a:xfrm>
            <a:off x="3992363" y="963739"/>
            <a:ext cx="4193311" cy="2369223"/>
          </a:xfrm>
          <a:prstGeom prst="rect">
            <a:avLst/>
          </a:prstGeom>
        </p:spPr>
      </p:pic>
      <p:cxnSp>
        <p:nvCxnSpPr>
          <p:cNvPr id="53" name="Straight Connector 52">
            <a:extLst>
              <a:ext uri="{FF2B5EF4-FFF2-40B4-BE49-F238E27FC236}">
                <a16:creationId xmlns:a16="http://schemas.microsoft.com/office/drawing/2014/main" id="{23570269-01E3-477F-9DFA-417D70D95E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55" name="Picture 54">
            <a:extLst>
              <a:ext uri="{FF2B5EF4-FFF2-40B4-BE49-F238E27FC236}">
                <a16:creationId xmlns:a16="http://schemas.microsoft.com/office/drawing/2014/main" id="{61EB0AC6-DBE7-4934-8EAE-FFD62E81AE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57" name="Straight Connector 56">
            <a:extLst>
              <a:ext uri="{FF2B5EF4-FFF2-40B4-BE49-F238E27FC236}">
                <a16:creationId xmlns:a16="http://schemas.microsoft.com/office/drawing/2014/main" id="{7C4E3F10-5279-48CE-A97D-07950B4FA5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56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6" name="Straight Connector 15">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20" name="Rectangle 19">
            <a:extLst>
              <a:ext uri="{FF2B5EF4-FFF2-40B4-BE49-F238E27FC236}">
                <a16:creationId xmlns:a16="http://schemas.microsoft.com/office/drawing/2014/main" id="{99C53EB7-E08B-476C-AFF7-4EC8EE57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9C1B95E-6AE4-4A55-8A2B-276875428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1C9D3EDB-A054-4F34-A18E-A518D66F6225}"/>
              </a:ext>
            </a:extLst>
          </p:cNvPr>
          <p:cNvSpPr>
            <a:spLocks noGrp="1"/>
          </p:cNvSpPr>
          <p:nvPr>
            <p:ph type="title"/>
          </p:nvPr>
        </p:nvSpPr>
        <p:spPr>
          <a:xfrm>
            <a:off x="1776729" y="4459039"/>
            <a:ext cx="8643011" cy="551528"/>
          </a:xfrm>
        </p:spPr>
        <p:txBody>
          <a:bodyPr vert="horz" lIns="91440" tIns="45720" rIns="91440" bIns="0" rtlCol="0" anchor="b">
            <a:normAutofit fontScale="90000"/>
          </a:bodyPr>
          <a:lstStyle/>
          <a:p>
            <a:r>
              <a:rPr lang="cy-GB" sz="3600" dirty="0"/>
              <a:t>Fideo Sut mae Gwneud</a:t>
            </a:r>
            <a:r>
              <a:rPr lang="en-US" sz="3600" dirty="0"/>
              <a:t>        How to Video</a:t>
            </a:r>
          </a:p>
        </p:txBody>
      </p:sp>
      <p:grpSp>
        <p:nvGrpSpPr>
          <p:cNvPr id="24" name="Group 23">
            <a:extLst>
              <a:ext uri="{FF2B5EF4-FFF2-40B4-BE49-F238E27FC236}">
                <a16:creationId xmlns:a16="http://schemas.microsoft.com/office/drawing/2014/main" id="{F7DFB155-83B3-471B-BBD8-124D68442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00983" y="323838"/>
            <a:ext cx="7385844" cy="3652791"/>
            <a:chOff x="2400983" y="323838"/>
            <a:chExt cx="7385844" cy="3652791"/>
          </a:xfrm>
        </p:grpSpPr>
        <p:sp>
          <p:nvSpPr>
            <p:cNvPr id="25" name="Rectangle 24">
              <a:extLst>
                <a:ext uri="{FF2B5EF4-FFF2-40B4-BE49-F238E27FC236}">
                  <a16:creationId xmlns:a16="http://schemas.microsoft.com/office/drawing/2014/main" id="{2E38335F-6F1E-45C0-860A-FFCD86B8F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00983" y="323838"/>
              <a:ext cx="7385844" cy="365279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09B6CE-DC5B-4F92-AC92-ECD3B9E4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15102" y="647445"/>
              <a:ext cx="6750882"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1C38EF2-C6B9-4562-A203-E334F6365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8525" y="822145"/>
            <a:ext cx="6423430" cy="2662923"/>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Gantt Chart Excel Tutorial - How to make a Basic Gantt Chart in Microsoft Excel 2016">
            <a:hlinkClick r:id="" action="ppaction://media"/>
            <a:extLst>
              <a:ext uri="{FF2B5EF4-FFF2-40B4-BE49-F238E27FC236}">
                <a16:creationId xmlns:a16="http://schemas.microsoft.com/office/drawing/2014/main" id="{93BC1D3A-5537-46DC-86EF-E1FCE1CF605E}"/>
              </a:ext>
            </a:extLst>
          </p:cNvPr>
          <p:cNvPicPr>
            <a:picLocks noGrp="1" noRot="1" noChangeAspect="1"/>
          </p:cNvPicPr>
          <p:nvPr>
            <p:ph idx="1"/>
            <a:videoFile r:link="rId1"/>
          </p:nvPr>
        </p:nvPicPr>
        <p:blipFill>
          <a:blip r:embed="rId4"/>
          <a:stretch>
            <a:fillRect/>
          </a:stretch>
        </p:blipFill>
        <p:spPr>
          <a:xfrm>
            <a:off x="3992363" y="963739"/>
            <a:ext cx="4193311" cy="2369223"/>
          </a:xfrm>
          <a:prstGeom prst="rect">
            <a:avLst/>
          </a:prstGeom>
        </p:spPr>
      </p:pic>
      <p:cxnSp>
        <p:nvCxnSpPr>
          <p:cNvPr id="30" name="Straight Connector 29">
            <a:extLst>
              <a:ext uri="{FF2B5EF4-FFF2-40B4-BE49-F238E27FC236}">
                <a16:creationId xmlns:a16="http://schemas.microsoft.com/office/drawing/2014/main" id="{23570269-01E3-477F-9DFA-417D70D95E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32" name="Picture 31">
            <a:extLst>
              <a:ext uri="{FF2B5EF4-FFF2-40B4-BE49-F238E27FC236}">
                <a16:creationId xmlns:a16="http://schemas.microsoft.com/office/drawing/2014/main" id="{61EB0AC6-DBE7-4934-8EAE-FFD62E81AE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4" name="Straight Connector 33">
            <a:extLst>
              <a:ext uri="{FF2B5EF4-FFF2-40B4-BE49-F238E27FC236}">
                <a16:creationId xmlns:a16="http://schemas.microsoft.com/office/drawing/2014/main" id="{7C4E3F10-5279-48CE-A97D-07950B4FA5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847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93113-63B9-4057-99AC-1BD21E5E4C4A}"/>
              </a:ext>
            </a:extLst>
          </p:cNvPr>
          <p:cNvSpPr>
            <a:spLocks noGrp="1"/>
          </p:cNvSpPr>
          <p:nvPr>
            <p:ph type="title"/>
          </p:nvPr>
        </p:nvSpPr>
        <p:spPr/>
        <p:txBody>
          <a:bodyPr/>
          <a:lstStyle/>
          <a:p>
            <a:r>
              <a:rPr lang="cy-GB" dirty="0"/>
              <a:t>Tasg </a:t>
            </a:r>
            <a:r>
              <a:rPr lang="en-GB" dirty="0"/>
              <a:t>                                                Task</a:t>
            </a:r>
          </a:p>
        </p:txBody>
      </p:sp>
      <p:sp>
        <p:nvSpPr>
          <p:cNvPr id="3" name="Content Placeholder 2">
            <a:extLst>
              <a:ext uri="{FF2B5EF4-FFF2-40B4-BE49-F238E27FC236}">
                <a16:creationId xmlns:a16="http://schemas.microsoft.com/office/drawing/2014/main" id="{2ABB0E8A-AAC3-46B9-B528-1A6DB9575E68}"/>
              </a:ext>
            </a:extLst>
          </p:cNvPr>
          <p:cNvSpPr>
            <a:spLocks noGrp="1"/>
          </p:cNvSpPr>
          <p:nvPr>
            <p:ph sz="half" idx="1"/>
          </p:nvPr>
        </p:nvSpPr>
        <p:spPr/>
        <p:txBody>
          <a:bodyPr/>
          <a:lstStyle/>
          <a:p>
            <a:r>
              <a:rPr lang="cy-GB" dirty="0"/>
              <a:t>Datblygwch siart </a:t>
            </a:r>
            <a:r>
              <a:rPr lang="cy-GB" noProof="1"/>
              <a:t>Gantt</a:t>
            </a:r>
            <a:r>
              <a:rPr lang="cy-GB" dirty="0"/>
              <a:t> ar gyfer rhywbeth yr hoffech ei gyflawni wrth ddatblygu eich brand personol neu’ch sgiliau cyflogadwyedd.</a:t>
            </a:r>
          </a:p>
          <a:p>
            <a:endParaRPr lang="en-GB" dirty="0"/>
          </a:p>
        </p:txBody>
      </p:sp>
      <p:sp>
        <p:nvSpPr>
          <p:cNvPr id="4" name="Content Placeholder 3">
            <a:extLst>
              <a:ext uri="{FF2B5EF4-FFF2-40B4-BE49-F238E27FC236}">
                <a16:creationId xmlns:a16="http://schemas.microsoft.com/office/drawing/2014/main" id="{44E3CAF0-F0EB-4B16-8593-6761F5545168}"/>
              </a:ext>
            </a:extLst>
          </p:cNvPr>
          <p:cNvSpPr>
            <a:spLocks noGrp="1"/>
          </p:cNvSpPr>
          <p:nvPr>
            <p:ph sz="half" idx="2"/>
          </p:nvPr>
        </p:nvSpPr>
        <p:spPr/>
        <p:txBody>
          <a:bodyPr/>
          <a:lstStyle/>
          <a:p>
            <a:r>
              <a:rPr lang="en-GB" dirty="0"/>
              <a:t>Develop a Gantt chart for something you wish to achieve in developing your personal brand or employability skills.</a:t>
            </a:r>
          </a:p>
        </p:txBody>
      </p:sp>
    </p:spTree>
    <p:extLst>
      <p:ext uri="{BB962C8B-B14F-4D97-AF65-F5344CB8AC3E}">
        <p14:creationId xmlns:p14="http://schemas.microsoft.com/office/powerpoint/2010/main" val="3763124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fontScale="90000"/>
          </a:bodyPr>
          <a:lstStyle/>
          <a:p>
            <a:r>
              <a:rPr lang="cy-GB" dirty="0"/>
              <a:t>Sut mae hyn yn ymwneud â’ch brand personol?</a:t>
            </a:r>
            <a:br>
              <a:rPr lang="cy-GB" dirty="0"/>
            </a:br>
            <a:r>
              <a:rPr lang="en-GB" dirty="0"/>
              <a:t>How does this link to your personal brand?</a:t>
            </a:r>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lstStyle/>
          <a:p>
            <a:r>
              <a:rPr lang="cy-GB" dirty="0"/>
              <a:t>Trafodaeth</a:t>
            </a:r>
          </a:p>
          <a:p>
            <a:r>
              <a:rPr lang="en-GB" dirty="0"/>
              <a:t>Discussion</a:t>
            </a:r>
          </a:p>
        </p:txBody>
      </p:sp>
    </p:spTree>
    <p:extLst>
      <p:ext uri="{BB962C8B-B14F-4D97-AF65-F5344CB8AC3E}">
        <p14:creationId xmlns:p14="http://schemas.microsoft.com/office/powerpoint/2010/main" val="1833511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FB9FA2-FAE6-4D32-960B-DDF02A9A09A7}"/>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cy-GB" sz="5400" u="none" strike="noStrike" dirty="0"/>
              <a:t>CWESTIYNAU? </a:t>
            </a:r>
            <a:endParaRPr lang="cy-GB" sz="5400" dirty="0"/>
          </a:p>
        </p:txBody>
      </p:sp>
      <p:sp>
        <p:nvSpPr>
          <p:cNvPr id="6" name="Text Placeholder 5">
            <a:extLst>
              <a:ext uri="{FF2B5EF4-FFF2-40B4-BE49-F238E27FC236}">
                <a16:creationId xmlns:a16="http://schemas.microsoft.com/office/drawing/2014/main" id="{8342DBCB-03B2-4F9C-BD93-337432AFB5AC}"/>
              </a:ext>
            </a:extLst>
          </p:cNvPr>
          <p:cNvSpPr>
            <a:spLocks noGrp="1"/>
          </p:cNvSpPr>
          <p:nvPr>
            <p:ph type="body" idx="1"/>
          </p:nvPr>
        </p:nvSpPr>
        <p:spPr>
          <a:xfrm>
            <a:off x="1452617" y="3531204"/>
            <a:ext cx="5530919" cy="1606576"/>
          </a:xfrm>
        </p:spPr>
        <p:txBody>
          <a:bodyPr vert="horz" lIns="91440" tIns="91440" rIns="91440" bIns="91440" rtlCol="0">
            <a:normAutofit/>
          </a:bodyPr>
          <a:lstStyle/>
          <a:p>
            <a:r>
              <a:rPr lang="en-US" sz="5400" cap="all" dirty="0"/>
              <a:t>Questions?</a:t>
            </a:r>
            <a:r>
              <a:rPr lang="en-US" cap="all" dirty="0"/>
              <a:t>​</a:t>
            </a:r>
          </a:p>
        </p:txBody>
      </p:sp>
      <p:pic>
        <p:nvPicPr>
          <p:cNvPr id="10" name="Graphic 9" descr="Help">
            <a:extLst>
              <a:ext uri="{FF2B5EF4-FFF2-40B4-BE49-F238E27FC236}">
                <a16:creationId xmlns:a16="http://schemas.microsoft.com/office/drawing/2014/main" id="{AD86D9E2-11A6-4A90-B773-73DA9ED161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576138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DB75-EF55-49FC-849B-9121729FE6CA}"/>
              </a:ext>
            </a:extLst>
          </p:cNvPr>
          <p:cNvSpPr>
            <a:spLocks noGrp="1"/>
          </p:cNvSpPr>
          <p:nvPr>
            <p:ph type="title"/>
          </p:nvPr>
        </p:nvSpPr>
        <p:spPr/>
        <p:txBody>
          <a:bodyPr/>
          <a:lstStyle/>
          <a:p>
            <a:r>
              <a:rPr lang="cy-GB" dirty="0"/>
              <a:t>Gwybodaeth bellach</a:t>
            </a:r>
            <a:r>
              <a:rPr lang="en-GB" dirty="0"/>
              <a:t>                  Further information</a:t>
            </a:r>
          </a:p>
        </p:txBody>
      </p:sp>
      <p:sp>
        <p:nvSpPr>
          <p:cNvPr id="3" name="Content Placeholder 2">
            <a:extLst>
              <a:ext uri="{FF2B5EF4-FFF2-40B4-BE49-F238E27FC236}">
                <a16:creationId xmlns:a16="http://schemas.microsoft.com/office/drawing/2014/main" id="{6924D0EC-C839-4AB7-9287-8AA99C365C21}"/>
              </a:ext>
            </a:extLst>
          </p:cNvPr>
          <p:cNvSpPr>
            <a:spLocks noGrp="1"/>
          </p:cNvSpPr>
          <p:nvPr>
            <p:ph idx="1"/>
          </p:nvPr>
        </p:nvSpPr>
        <p:spPr>
          <a:xfrm>
            <a:off x="6720114" y="2015732"/>
            <a:ext cx="4334740" cy="3450613"/>
          </a:xfrm>
        </p:spPr>
        <p:txBody>
          <a:bodyPr>
            <a:normAutofit fontScale="92500" lnSpcReduction="20000"/>
          </a:bodyPr>
          <a:lstStyle/>
          <a:p>
            <a:r>
              <a:rPr lang="en-GB" dirty="0"/>
              <a:t>For more information on creating Gantt charts in excel please click this link – </a:t>
            </a:r>
          </a:p>
          <a:p>
            <a:endParaRPr lang="en-GB" dirty="0"/>
          </a:p>
          <a:p>
            <a:r>
              <a:rPr lang="en-GB" dirty="0">
                <a:hlinkClick r:id="rId3"/>
              </a:rPr>
              <a:t>https://youtu.be/un8j6QqpYa0</a:t>
            </a:r>
            <a:endParaRPr lang="en-GB" dirty="0"/>
          </a:p>
          <a:p>
            <a:endParaRPr lang="en-GB" dirty="0"/>
          </a:p>
          <a:p>
            <a:r>
              <a:rPr lang="en-GB" dirty="0"/>
              <a:t>This video demonstrates some high level excel functions that are designed for expert users.</a:t>
            </a:r>
          </a:p>
        </p:txBody>
      </p:sp>
      <p:sp>
        <p:nvSpPr>
          <p:cNvPr id="4" name="Blwch Testun 3">
            <a:extLst>
              <a:ext uri="{FF2B5EF4-FFF2-40B4-BE49-F238E27FC236}">
                <a16:creationId xmlns:a16="http://schemas.microsoft.com/office/drawing/2014/main" id="{48790A55-85B4-4F65-879D-BCB70BB3BEB0}"/>
              </a:ext>
            </a:extLst>
          </p:cNvPr>
          <p:cNvSpPr txBox="1"/>
          <p:nvPr/>
        </p:nvSpPr>
        <p:spPr>
          <a:xfrm>
            <a:off x="1534696" y="2191657"/>
            <a:ext cx="4561304" cy="2723823"/>
          </a:xfrm>
          <a:prstGeom prst="rect">
            <a:avLst/>
          </a:prstGeom>
          <a:noFill/>
        </p:spPr>
        <p:txBody>
          <a:bodyPr wrap="square" rtlCol="0">
            <a:spAutoFit/>
          </a:bodyPr>
          <a:lstStyle/>
          <a:p>
            <a:r>
              <a:rPr lang="cy-GB" sz="1900" dirty="0"/>
              <a:t>I gael rhagor o wybodaeth am greu siartiau </a:t>
            </a:r>
            <a:r>
              <a:rPr lang="cy-GB" sz="1900" noProof="1"/>
              <a:t>Gantt</a:t>
            </a:r>
            <a:r>
              <a:rPr lang="cy-GB" sz="1900" dirty="0"/>
              <a:t> yn Excel cliciwch y ddolen hon – </a:t>
            </a:r>
          </a:p>
          <a:p>
            <a:endParaRPr lang="cy-GB" sz="1900" dirty="0"/>
          </a:p>
          <a:p>
            <a:r>
              <a:rPr lang="cy-GB" sz="1900" dirty="0">
                <a:hlinkClick r:id="rId3"/>
              </a:rPr>
              <a:t>https://youtu.be/un8j6QqpYa0</a:t>
            </a:r>
            <a:endParaRPr lang="cy-GB" sz="1900" dirty="0"/>
          </a:p>
          <a:p>
            <a:endParaRPr lang="cy-GB" sz="1900" dirty="0"/>
          </a:p>
          <a:p>
            <a:r>
              <a:rPr lang="cy-GB" sz="1900" dirty="0"/>
              <a:t>Mae’r fideo hwn yn dangos nifer o ffwythiannau lefel uchel ar Excel ar gyfer defnyddwyr arbenigol.</a:t>
            </a:r>
          </a:p>
        </p:txBody>
      </p:sp>
    </p:spTree>
    <p:extLst>
      <p:ext uri="{BB962C8B-B14F-4D97-AF65-F5344CB8AC3E}">
        <p14:creationId xmlns:p14="http://schemas.microsoft.com/office/powerpoint/2010/main" val="17251955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116</TotalTime>
  <Words>714</Words>
  <Application>Microsoft Office PowerPoint</Application>
  <PresentationFormat>Widescreen</PresentationFormat>
  <Paragraphs>73</Paragraphs>
  <Slides>11</Slides>
  <Notes>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Palatino Linotype</vt:lpstr>
      <vt:lpstr>Segoe UI</vt:lpstr>
      <vt:lpstr>Gallery</vt:lpstr>
      <vt:lpstr>YSGOGWYR NEWID: ADEILADU EICH BRAND PERSONOL AR GYFER CYFLOGAETH GYNALIADWY</vt:lpstr>
      <vt:lpstr>Amcanion y Sesiwn                Session Objectives</vt:lpstr>
      <vt:lpstr>Tasg Grŵp                                     Group Task</vt:lpstr>
      <vt:lpstr>Trafodaeth </vt:lpstr>
      <vt:lpstr>Siartiau Gantt                         Gantt Charts</vt:lpstr>
      <vt:lpstr>Trosolwg                         Overview</vt:lpstr>
      <vt:lpstr>Fideo Sut mae Gwneud        How to Video</vt:lpstr>
      <vt:lpstr>Tasg                                                 Task</vt:lpstr>
      <vt:lpstr>Sut mae hyn yn ymwneud â’ch brand personol? How does this link to your personal brand?</vt:lpstr>
      <vt:lpstr>CWESTIYNAU? </vt:lpstr>
      <vt:lpstr>Gwybodaeth bellach                  Further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10</cp:revision>
  <dcterms:created xsi:type="dcterms:W3CDTF">2022-02-04T15:51:29Z</dcterms:created>
  <dcterms:modified xsi:type="dcterms:W3CDTF">2023-01-17T13:11:43Z</dcterms:modified>
</cp:coreProperties>
</file>