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9" r:id="rId7"/>
    <p:sldId id="271" r:id="rId8"/>
    <p:sldId id="273" r:id="rId9"/>
    <p:sldId id="268" r:id="rId10"/>
    <p:sldId id="277" r:id="rId11"/>
    <p:sldId id="261" r:id="rId12"/>
    <p:sldId id="269" r:id="rId13"/>
    <p:sldId id="262" r:id="rId14"/>
    <p:sldId id="270" r:id="rId15"/>
    <p:sldId id="265" r:id="rId16"/>
    <p:sldId id="263" r:id="rId17"/>
    <p:sldId id="258" r:id="rId18"/>
    <p:sldId id="266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09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Masters" userId="4e095870-2bfb-4979-af2a-ee4647932b43" providerId="ADAL" clId="{6F7A0F4A-F1CC-4683-9B76-5CD0056BE3DB}"/>
    <pc:docChg chg="custSel modSld">
      <pc:chgData name="Jane Masters" userId="4e095870-2bfb-4979-af2a-ee4647932b43" providerId="ADAL" clId="{6F7A0F4A-F1CC-4683-9B76-5CD0056BE3DB}" dt="2019-10-08T11:01:58.314" v="1841" actId="20577"/>
      <pc:docMkLst>
        <pc:docMk/>
      </pc:docMkLst>
      <pc:sldChg chg="modSp">
        <pc:chgData name="Jane Masters" userId="4e095870-2bfb-4979-af2a-ee4647932b43" providerId="ADAL" clId="{6F7A0F4A-F1CC-4683-9B76-5CD0056BE3DB}" dt="2019-10-08T10:31:28.806" v="346" actId="20577"/>
        <pc:sldMkLst>
          <pc:docMk/>
          <pc:sldMk cId="1267938078" sldId="261"/>
        </pc:sldMkLst>
        <pc:spChg chg="mod">
          <ac:chgData name="Jane Masters" userId="4e095870-2bfb-4979-af2a-ee4647932b43" providerId="ADAL" clId="{6F7A0F4A-F1CC-4683-9B76-5CD0056BE3DB}" dt="2019-10-08T10:31:28.806" v="346" actId="20577"/>
          <ac:spMkLst>
            <pc:docMk/>
            <pc:sldMk cId="1267938078" sldId="261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36:15.170" v="587" actId="20577"/>
        <pc:sldMkLst>
          <pc:docMk/>
          <pc:sldMk cId="3463463527" sldId="262"/>
        </pc:sldMkLst>
        <pc:spChg chg="mod">
          <ac:chgData name="Jane Masters" userId="4e095870-2bfb-4979-af2a-ee4647932b43" providerId="ADAL" clId="{6F7A0F4A-F1CC-4683-9B76-5CD0056BE3DB}" dt="2019-10-08T10:36:15.170" v="587" actId="20577"/>
          <ac:spMkLst>
            <pc:docMk/>
            <pc:sldMk cId="3463463527" sldId="262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45:13.659" v="1446" actId="20577"/>
        <pc:sldMkLst>
          <pc:docMk/>
          <pc:sldMk cId="84298416" sldId="265"/>
        </pc:sldMkLst>
        <pc:spChg chg="mod">
          <ac:chgData name="Jane Masters" userId="4e095870-2bfb-4979-af2a-ee4647932b43" providerId="ADAL" clId="{6F7A0F4A-F1CC-4683-9B76-5CD0056BE3DB}" dt="2019-10-08T10:45:13.659" v="1446" actId="20577"/>
          <ac:spMkLst>
            <pc:docMk/>
            <pc:sldMk cId="84298416" sldId="265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26:41.728" v="209" actId="20577"/>
        <pc:sldMkLst>
          <pc:docMk/>
          <pc:sldMk cId="4183557865" sldId="268"/>
        </pc:sldMkLst>
        <pc:spChg chg="mod">
          <ac:chgData name="Jane Masters" userId="4e095870-2bfb-4979-af2a-ee4647932b43" providerId="ADAL" clId="{6F7A0F4A-F1CC-4683-9B76-5CD0056BE3DB}" dt="2019-10-08T10:26:41.728" v="209" actId="20577"/>
          <ac:spMkLst>
            <pc:docMk/>
            <pc:sldMk cId="4183557865" sldId="268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34:19.194" v="574" actId="20577"/>
        <pc:sldMkLst>
          <pc:docMk/>
          <pc:sldMk cId="2734648060" sldId="269"/>
        </pc:sldMkLst>
        <pc:spChg chg="mod">
          <ac:chgData name="Jane Masters" userId="4e095870-2bfb-4979-af2a-ee4647932b43" providerId="ADAL" clId="{6F7A0F4A-F1CC-4683-9B76-5CD0056BE3DB}" dt="2019-10-08T10:34:19.194" v="574" actId="20577"/>
          <ac:spMkLst>
            <pc:docMk/>
            <pc:sldMk cId="2734648060" sldId="269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40:13.938" v="1027" actId="20577"/>
        <pc:sldMkLst>
          <pc:docMk/>
          <pc:sldMk cId="2901162842" sldId="270"/>
        </pc:sldMkLst>
        <pc:spChg chg="mod">
          <ac:chgData name="Jane Masters" userId="4e095870-2bfb-4979-af2a-ee4647932b43" providerId="ADAL" clId="{6F7A0F4A-F1CC-4683-9B76-5CD0056BE3DB}" dt="2019-10-08T10:40:13.938" v="1027" actId="20577"/>
          <ac:spMkLst>
            <pc:docMk/>
            <pc:sldMk cId="2901162842" sldId="270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1:01:58.314" v="1841" actId="20577"/>
        <pc:sldMkLst>
          <pc:docMk/>
          <pc:sldMk cId="1361837523" sldId="271"/>
        </pc:sldMkLst>
        <pc:spChg chg="mod">
          <ac:chgData name="Jane Masters" userId="4e095870-2bfb-4979-af2a-ee4647932b43" providerId="ADAL" clId="{6F7A0F4A-F1CC-4683-9B76-5CD0056BE3DB}" dt="2019-10-08T11:01:58.314" v="1841" actId="20577"/>
          <ac:spMkLst>
            <pc:docMk/>
            <pc:sldMk cId="1361837523" sldId="271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12:42.562" v="21" actId="20577"/>
        <pc:sldMkLst>
          <pc:docMk/>
          <pc:sldMk cId="2481710825" sldId="272"/>
        </pc:sldMkLst>
        <pc:spChg chg="mod">
          <ac:chgData name="Jane Masters" userId="4e095870-2bfb-4979-af2a-ee4647932b43" providerId="ADAL" clId="{6F7A0F4A-F1CC-4683-9B76-5CD0056BE3DB}" dt="2019-10-08T10:12:42.562" v="21" actId="20577"/>
          <ac:spMkLst>
            <pc:docMk/>
            <pc:sldMk cId="2481710825" sldId="272"/>
            <ac:spMk id="3" creationId="{00000000-0000-0000-0000-000000000000}"/>
          </ac:spMkLst>
        </pc:spChg>
      </pc:sldChg>
      <pc:sldChg chg="modSp">
        <pc:chgData name="Jane Masters" userId="4e095870-2bfb-4979-af2a-ee4647932b43" providerId="ADAL" clId="{6F7A0F4A-F1CC-4683-9B76-5CD0056BE3DB}" dt="2019-10-08T10:23:29.121" v="108" actId="27636"/>
        <pc:sldMkLst>
          <pc:docMk/>
          <pc:sldMk cId="1919578709" sldId="273"/>
        </pc:sldMkLst>
        <pc:spChg chg="mod">
          <ac:chgData name="Jane Masters" userId="4e095870-2bfb-4979-af2a-ee4647932b43" providerId="ADAL" clId="{6F7A0F4A-F1CC-4683-9B76-5CD0056BE3DB}" dt="2019-10-08T10:23:29.121" v="108" actId="27636"/>
          <ac:spMkLst>
            <pc:docMk/>
            <pc:sldMk cId="1919578709" sldId="273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unel.ac.uk/__data/assets/pdf_file/0009/92718/CIHE_-_0802Grademployability1.pdf" TargetMode="External"/><Relationship Id="rId2" Type="http://schemas.openxmlformats.org/officeDocument/2006/relationships/hyperlink" Target="http://www.alfredo.co.uk/about-u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tyandguilds.com/help/more-help/Bookshop#Hair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.uk/jobs?q=hairdressing%20lecturer&amp;start=10&amp;vjk=86b731984cc61192" TargetMode="External"/><Relationship Id="rId2" Type="http://schemas.openxmlformats.org/officeDocument/2006/relationships/hyperlink" Target="https://www.gcs.ac.uk/hairdressing-beauty-and-holistics#!pnl_al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arch-proquest-com.ezproxy.uwtsd.ac.uk/docview/1535198246?accountid=130472&amp;rfr_id=info:xri/sid:primo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eacher-network/2016/mar/02/can-you-spot-a-good-teacher-from-their-characteristics" TargetMode="External"/><Relationship Id="rId2" Type="http://schemas.openxmlformats.org/officeDocument/2006/relationships/hyperlink" Target="https://www.jstor.org/stable/3588129?seq=1#page_scan_tab_conten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10times.com/salon-internationa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7045" TargetMode="External"/><Relationship Id="rId2" Type="http://schemas.openxmlformats.org/officeDocument/2006/relationships/hyperlink" Target="https://www.uwtsd.ac.uk/ba-education-studi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56868" y="5731099"/>
            <a:ext cx="4378817" cy="77273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By Justine Leanne Colwill.</a:t>
            </a:r>
          </a:p>
        </p:txBody>
      </p:sp>
      <p:pic>
        <p:nvPicPr>
          <p:cNvPr id="1026" name="Picture 2" descr="Image result for interview ques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680" y="4076165"/>
            <a:ext cx="2781835" cy="278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jo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853" y="2891585"/>
            <a:ext cx="3705817" cy="207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kill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3044" y="554472"/>
            <a:ext cx="3492641" cy="196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120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8830" y="611231"/>
            <a:ext cx="9645782" cy="676656"/>
          </a:xfrm>
        </p:spPr>
        <p:txBody>
          <a:bodyPr>
            <a:normAutofit fontScale="90000"/>
          </a:bodyPr>
          <a:lstStyle/>
          <a:p>
            <a:r>
              <a:rPr lang="en-GB" dirty="0"/>
              <a:t>Job Description by AWD Recruitment Limited: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61375"/>
            <a:ext cx="8915400" cy="4391695"/>
          </a:xfrm>
        </p:spPr>
        <p:txBody>
          <a:bodyPr/>
          <a:lstStyle/>
          <a:p>
            <a:r>
              <a:rPr lang="en-GB" sz="2800" b="1" dirty="0" smtClean="0"/>
              <a:t>Hairdressing </a:t>
            </a:r>
            <a:r>
              <a:rPr lang="en-GB" sz="2800" b="1" dirty="0"/>
              <a:t>College Lecturer / Tutor / Assessor / Trainer / Teacher’</a:t>
            </a:r>
            <a:r>
              <a:rPr lang="en-GB" sz="2800" dirty="0"/>
              <a:t> with</a:t>
            </a:r>
            <a:r>
              <a:rPr lang="en-GB" sz="2800" b="1" dirty="0"/>
              <a:t> </a:t>
            </a:r>
            <a:r>
              <a:rPr lang="en-GB" sz="2800" dirty="0"/>
              <a:t>industry experience is required by a leading specialist vocational college </a:t>
            </a:r>
            <a:r>
              <a:rPr lang="en-GB" sz="2800" dirty="0" smtClean="0"/>
              <a:t>to </a:t>
            </a:r>
            <a:r>
              <a:rPr lang="en-GB" sz="2800" dirty="0" smtClean="0"/>
              <a:t>teach</a:t>
            </a:r>
            <a:r>
              <a:rPr lang="en-GB" sz="2800" dirty="0"/>
              <a:t>, train and assess students looking to enter this exciting industry.</a:t>
            </a:r>
          </a:p>
          <a:p>
            <a:r>
              <a:rPr lang="en-GB" sz="2800" dirty="0"/>
              <a:t>London</a:t>
            </a:r>
          </a:p>
          <a:p>
            <a:r>
              <a:rPr lang="en-GB" sz="2800" dirty="0"/>
              <a:t>Full-time, Permanent</a:t>
            </a:r>
          </a:p>
          <a:p>
            <a:r>
              <a:rPr lang="en-GB" sz="2800" dirty="0"/>
              <a:t>£25,000 - £31,000 a year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672034" y="6053071"/>
            <a:ext cx="26272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Indeed (2019).</a:t>
            </a:r>
          </a:p>
        </p:txBody>
      </p:sp>
    </p:spTree>
    <p:extLst>
      <p:ext uri="{BB962C8B-B14F-4D97-AF65-F5344CB8AC3E}">
        <p14:creationId xmlns:p14="http://schemas.microsoft.com/office/powerpoint/2010/main" val="220879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8227" y="624110"/>
            <a:ext cx="3794996" cy="869839"/>
          </a:xfrm>
        </p:spPr>
        <p:txBody>
          <a:bodyPr/>
          <a:lstStyle/>
          <a:p>
            <a:r>
              <a:rPr lang="en-GB" dirty="0"/>
              <a:t>Job Overview: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9516" y="2472746"/>
            <a:ext cx="8915400" cy="2975018"/>
          </a:xfrm>
        </p:spPr>
        <p:txBody>
          <a:bodyPr>
            <a:noAutofit/>
          </a:bodyPr>
          <a:lstStyle/>
          <a:p>
            <a:r>
              <a:rPr lang="en-GB" sz="2400" b="1" dirty="0"/>
              <a:t>We have a fantastic new job </a:t>
            </a:r>
            <a:r>
              <a:rPr lang="en-GB" sz="2400" b="1" dirty="0" smtClean="0"/>
              <a:t>opportunity for the right candidate, that </a:t>
            </a:r>
            <a:r>
              <a:rPr lang="en-GB" sz="2400" b="1" dirty="0"/>
              <a:t>has previous industry experience and has either worked in an educational / teaching capacity or wants to get into teaching for the first time (Indeed, 2019).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87322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08153" y="523740"/>
            <a:ext cx="8915400" cy="58513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Ideal Candidate Requirements:</a:t>
            </a:r>
          </a:p>
          <a:p>
            <a:pPr marL="0" indent="0">
              <a:buNone/>
            </a:pPr>
            <a:endParaRPr lang="en-GB" sz="2400" b="1" dirty="0"/>
          </a:p>
          <a:p>
            <a:pPr lvl="0"/>
            <a:r>
              <a:rPr lang="en-GB" sz="2400" b="1" dirty="0"/>
              <a:t>Level 3 qualification in relevant subject area.</a:t>
            </a:r>
          </a:p>
          <a:p>
            <a:r>
              <a:rPr lang="en-GB" sz="2400" b="1" dirty="0"/>
              <a:t> </a:t>
            </a:r>
            <a:r>
              <a:rPr lang="en-GB" sz="2400" dirty="0"/>
              <a:t>I have gained level 1,2 and 3 NVQ in Hairdressing (Gower College Swansea, 2017).</a:t>
            </a:r>
          </a:p>
          <a:p>
            <a:r>
              <a:rPr lang="en-GB" sz="2400" dirty="0"/>
              <a:t>Due to graduate July 2020 in BA (Hons) Education Studies, UWTSD</a:t>
            </a:r>
            <a:r>
              <a:rPr lang="en-GB" sz="2400" dirty="0" smtClean="0"/>
              <a:t>.</a:t>
            </a:r>
            <a:endParaRPr lang="en-GB" sz="2400" b="1" dirty="0"/>
          </a:p>
          <a:p>
            <a:r>
              <a:rPr lang="en-GB" sz="2400" b="1" dirty="0"/>
              <a:t>An in-depth and practical knowledge of relevant subject.</a:t>
            </a:r>
          </a:p>
          <a:p>
            <a:r>
              <a:rPr lang="en-GB" sz="2400" dirty="0"/>
              <a:t>I have worked within the salon industry for 8 </a:t>
            </a:r>
            <a:r>
              <a:rPr lang="en-GB" sz="2400" dirty="0" smtClean="0"/>
              <a:t>years, I am also a trusted key holder and carry out reception duties (Alfredo </a:t>
            </a:r>
            <a:r>
              <a:rPr lang="en-GB" sz="2400" dirty="0"/>
              <a:t>Ltd, 2019). This has allowed me to develop my creativity as a stylist and my understanding and perception of the needs of clients and colleagues.  These transferable </a:t>
            </a:r>
            <a:r>
              <a:rPr lang="en-GB" sz="2400" dirty="0" smtClean="0"/>
              <a:t>skills (</a:t>
            </a:r>
            <a:r>
              <a:rPr lang="en-GB" sz="2400" dirty="0"/>
              <a:t>Cottrell</a:t>
            </a:r>
            <a:r>
              <a:rPr lang="en-GB" sz="2400" dirty="0" smtClean="0"/>
              <a:t>, 2015) enable </a:t>
            </a:r>
            <a:r>
              <a:rPr lang="en-GB" sz="2400" dirty="0"/>
              <a:t>a good understanding of the </a:t>
            </a:r>
            <a:r>
              <a:rPr lang="en-GB" sz="2400" dirty="0" smtClean="0"/>
              <a:t>skills </a:t>
            </a:r>
            <a:r>
              <a:rPr lang="en-GB" sz="2400" dirty="0"/>
              <a:t>new </a:t>
            </a:r>
            <a:r>
              <a:rPr lang="en-GB" sz="2400" dirty="0" smtClean="0"/>
              <a:t>students need to develop.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361837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idx="1"/>
          </p:nvPr>
        </p:nvSpPr>
        <p:spPr>
          <a:xfrm>
            <a:off x="2589213" y="98737"/>
            <a:ext cx="8915400" cy="6572519"/>
          </a:xfrm>
        </p:spPr>
        <p:txBody>
          <a:bodyPr>
            <a:normAutofit/>
          </a:bodyPr>
          <a:lstStyle/>
          <a:p>
            <a:pPr lvl="0"/>
            <a:r>
              <a:rPr lang="en-GB" sz="2400" b="1" dirty="0"/>
              <a:t>Ability to communicate with a range of learners on theoretical and practical aspects of the programme.</a:t>
            </a:r>
          </a:p>
          <a:p>
            <a:r>
              <a:rPr lang="en-GB" sz="2400" dirty="0"/>
              <a:t>Trained students within Alfredo Ltd (2012-2019), who have chosen the apprentice route.  </a:t>
            </a:r>
          </a:p>
          <a:p>
            <a:r>
              <a:rPr lang="en-GB" sz="2400" dirty="0"/>
              <a:t>I have the </a:t>
            </a:r>
            <a:r>
              <a:rPr lang="en-GB" sz="2400" dirty="0" smtClean="0"/>
              <a:t>developed the ability </a:t>
            </a:r>
            <a:r>
              <a:rPr lang="en-GB" sz="2400" dirty="0"/>
              <a:t>to adapt my current teaching </a:t>
            </a:r>
            <a:r>
              <a:rPr lang="en-GB" sz="2400" dirty="0" smtClean="0"/>
              <a:t>skills </a:t>
            </a:r>
            <a:r>
              <a:rPr lang="en-GB" sz="2400" dirty="0" smtClean="0"/>
              <a:t>through university.  Links with Joan (2013) on </a:t>
            </a:r>
            <a:r>
              <a:rPr lang="en-GB" sz="2400" dirty="0" smtClean="0"/>
              <a:t>personalizing </a:t>
            </a:r>
            <a:r>
              <a:rPr lang="en-GB" sz="2400" dirty="0" smtClean="0"/>
              <a:t>the </a:t>
            </a:r>
            <a:r>
              <a:rPr lang="en-GB" sz="2400" dirty="0" smtClean="0"/>
              <a:t>teaching</a:t>
            </a:r>
            <a:r>
              <a:rPr lang="en-GB" sz="2400" dirty="0" smtClean="0"/>
              <a:t> </a:t>
            </a:r>
            <a:r>
              <a:rPr lang="en-GB" sz="2400" dirty="0" smtClean="0"/>
              <a:t>to </a:t>
            </a:r>
            <a:r>
              <a:rPr lang="en-GB" sz="2400" dirty="0" smtClean="0"/>
              <a:t>students.  </a:t>
            </a:r>
            <a:endParaRPr lang="en-GB" sz="2400" b="1" dirty="0"/>
          </a:p>
          <a:p>
            <a:r>
              <a:rPr lang="en-GB" sz="2400" dirty="0"/>
              <a:t>R</a:t>
            </a:r>
            <a:r>
              <a:rPr lang="en-GB" sz="2400" dirty="0" smtClean="0"/>
              <a:t>ange </a:t>
            </a:r>
            <a:r>
              <a:rPr lang="en-GB" sz="2400" dirty="0"/>
              <a:t>of methods to teach and train theory and practical skills within the salon, such as: ICT, work books, practice sally heads and clients. I am inclusive in my teaching by using a range of learning styles (Reid, 2005</a:t>
            </a:r>
            <a:r>
              <a:rPr lang="en-GB" sz="2400" dirty="0" smtClean="0"/>
              <a:t>).  Developed through reflection within the employability module (2019). </a:t>
            </a:r>
            <a:endParaRPr lang="en-GB" sz="2400" dirty="0"/>
          </a:p>
          <a:p>
            <a:r>
              <a:rPr lang="en-GB" sz="2400" dirty="0"/>
              <a:t>Mind maps have also been an effective tool for revision (Buzan, 2004).   </a:t>
            </a:r>
          </a:p>
          <a:p>
            <a:pPr lvl="0"/>
            <a:endParaRPr lang="en-GB" sz="2400" b="1" dirty="0"/>
          </a:p>
          <a:p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578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5122" y="472225"/>
            <a:ext cx="8915400" cy="6121759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Ability to lead learners to the successful completion of their programme</a:t>
            </a:r>
            <a:r>
              <a:rPr lang="en-GB" sz="2400" b="1" dirty="0" smtClean="0"/>
              <a:t>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I am happy to go </a:t>
            </a:r>
            <a:r>
              <a:rPr lang="en-GB" sz="2400" dirty="0" smtClean="0"/>
              <a:t>over </a:t>
            </a:r>
            <a:r>
              <a:rPr lang="en-GB" sz="2400" dirty="0"/>
              <a:t>theory or practical </a:t>
            </a:r>
            <a:r>
              <a:rPr lang="en-GB" sz="2400" dirty="0" smtClean="0"/>
              <a:t>skills which </a:t>
            </a:r>
            <a:r>
              <a:rPr lang="en-GB" sz="2400" dirty="0"/>
              <a:t>illustrates engagement with each learner (Reid, 2005</a:t>
            </a:r>
            <a:r>
              <a:rPr lang="en-GB" sz="2400" dirty="0" smtClean="0"/>
              <a:t>).  </a:t>
            </a:r>
            <a:r>
              <a:rPr lang="en-GB" sz="2400" dirty="0" smtClean="0"/>
              <a:t>I have developed social skills through the employability module (2019) in university through discussions of views points without conflict (UWTSD, 2019).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smtClean="0"/>
              <a:t>Recognised/developed the importance of time management skills</a:t>
            </a:r>
            <a:r>
              <a:rPr lang="en-GB" sz="2400" dirty="0" smtClean="0"/>
              <a:t> within the employability module (2019).  By learning the value of this skill within the workplace, </a:t>
            </a:r>
            <a:r>
              <a:rPr lang="en-GB" sz="2400" dirty="0" smtClean="0"/>
              <a:t>getting to lectures on time and meeting deadlines</a:t>
            </a:r>
            <a:r>
              <a:rPr lang="en-GB" sz="2400" dirty="0" smtClean="0"/>
              <a:t> </a:t>
            </a:r>
            <a:r>
              <a:rPr lang="en-GB" sz="2400" dirty="0" smtClean="0"/>
              <a:t>(UWTSD, </a:t>
            </a:r>
            <a:r>
              <a:rPr lang="en-GB" sz="2400" dirty="0" smtClean="0"/>
              <a:t>2019). </a:t>
            </a:r>
            <a:r>
              <a:rPr lang="en-GB" sz="2400" dirty="0" smtClean="0"/>
              <a:t>These can </a:t>
            </a:r>
            <a:r>
              <a:rPr lang="en-GB" sz="2400" dirty="0"/>
              <a:t>be transferred into setting achievable targets for each student to meet throughout their </a:t>
            </a:r>
            <a:r>
              <a:rPr lang="en-GB" sz="2400" dirty="0" smtClean="0"/>
              <a:t>learning. </a:t>
            </a:r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557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9364" y="665408"/>
            <a:ext cx="8915400" cy="5619482"/>
          </a:xfrm>
        </p:spPr>
        <p:txBody>
          <a:bodyPr>
            <a:normAutofit/>
          </a:bodyPr>
          <a:lstStyle/>
          <a:p>
            <a:r>
              <a:rPr lang="en-GB" sz="2400" b="1" dirty="0"/>
              <a:t>You will be responsible for a number of students.  You will support and guide the </a:t>
            </a:r>
            <a:r>
              <a:rPr lang="en-GB" sz="2400" b="1" dirty="0" smtClean="0"/>
              <a:t>students to </a:t>
            </a:r>
            <a:r>
              <a:rPr lang="en-GB" sz="2400" b="1" dirty="0"/>
              <a:t>ensure that the learning is fun, interesting, relevant, challenging and appropriate (Indeed, 2019</a:t>
            </a:r>
            <a:r>
              <a:rPr lang="en-GB" sz="2400" b="1" dirty="0" smtClean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 The employability </a:t>
            </a:r>
            <a:r>
              <a:rPr lang="en-GB" sz="2400" dirty="0" smtClean="0"/>
              <a:t>module </a:t>
            </a:r>
            <a:r>
              <a:rPr lang="en-GB" sz="2400" dirty="0"/>
              <a:t>(2019) explored self qualities and personality through reflection</a:t>
            </a:r>
            <a:r>
              <a:rPr lang="en-GB" sz="2400" dirty="0" smtClean="0"/>
              <a:t>.  Through reflection I feel I am a an out going person who is friendly, approachable, reliable, creative, motivating and supportive.  </a:t>
            </a:r>
            <a:r>
              <a:rPr lang="en-GB" sz="2400" dirty="0"/>
              <a:t>These Characteristics are desirable for teaching as it enables students to feel comfortable to ask questions and challenge anything they do not fully understand (Klassen, 2016</a:t>
            </a:r>
            <a:r>
              <a:rPr lang="en-GB" sz="2400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285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4970" y="291919"/>
            <a:ext cx="8915400" cy="6366457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R</a:t>
            </a:r>
            <a:r>
              <a:rPr lang="en-GB" sz="2400" b="1" dirty="0" smtClean="0"/>
              <a:t>esponsibilities include </a:t>
            </a:r>
            <a:r>
              <a:rPr lang="en-GB" sz="2400" b="1" dirty="0" smtClean="0"/>
              <a:t>guiding/supporting </a:t>
            </a:r>
            <a:r>
              <a:rPr lang="en-GB" sz="2400" b="1" dirty="0"/>
              <a:t>students through </a:t>
            </a:r>
            <a:r>
              <a:rPr lang="en-GB" sz="2400" b="1" dirty="0" smtClean="0"/>
              <a:t>assessments</a:t>
            </a:r>
            <a:r>
              <a:rPr lang="en-GB" sz="2400" b="1" dirty="0" smtClean="0"/>
              <a:t>.  Providing </a:t>
            </a:r>
            <a:r>
              <a:rPr lang="en-GB" sz="2400" b="1" dirty="0" smtClean="0"/>
              <a:t>verbal </a:t>
            </a:r>
            <a:r>
              <a:rPr lang="en-GB" sz="2400" b="1" dirty="0"/>
              <a:t>and written feedback </a:t>
            </a:r>
            <a:r>
              <a:rPr lang="en-GB" sz="2400" b="1" dirty="0" smtClean="0"/>
              <a:t>so </a:t>
            </a:r>
            <a:r>
              <a:rPr lang="en-GB" sz="2400" b="1" dirty="0" smtClean="0"/>
              <a:t>students </a:t>
            </a:r>
            <a:r>
              <a:rPr lang="en-GB" sz="2400" b="1" dirty="0"/>
              <a:t>develop their skills and have a clear understanding </a:t>
            </a:r>
            <a:r>
              <a:rPr lang="en-GB" sz="2400" b="1" dirty="0" smtClean="0"/>
              <a:t>of </a:t>
            </a:r>
            <a:r>
              <a:rPr lang="en-GB" sz="2400" b="1" dirty="0" smtClean="0"/>
              <a:t>targets </a:t>
            </a:r>
            <a:r>
              <a:rPr lang="en-GB" sz="2400" b="1" dirty="0" smtClean="0"/>
              <a:t>to complete </a:t>
            </a:r>
            <a:r>
              <a:rPr lang="en-GB" sz="2400" b="1" dirty="0"/>
              <a:t>their programme and progress into either further learning or sustainable employment (Indeed, 2019).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Throughout my degree at </a:t>
            </a:r>
            <a:r>
              <a:rPr lang="en-GB" sz="2400" dirty="0" smtClean="0"/>
              <a:t>UWTSD </a:t>
            </a:r>
            <a:r>
              <a:rPr lang="en-GB" sz="2400" dirty="0"/>
              <a:t>(</a:t>
            </a:r>
            <a:r>
              <a:rPr lang="en-GB" sz="2400" dirty="0" smtClean="0"/>
              <a:t>2019), the employability module (2019) and working </a:t>
            </a:r>
            <a:r>
              <a:rPr lang="en-GB" sz="2400" dirty="0"/>
              <a:t>in the industry at Alfredo Ltd (2019) I have developed a range of transferable skills (Developing Students’ Transferable Skills, 1994</a:t>
            </a:r>
            <a:r>
              <a:rPr lang="en-GB" sz="2400" dirty="0" smtClean="0"/>
              <a:t>). Such as: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 Ability to plan and effectively set achievable targets demonstrated in </a:t>
            </a:r>
            <a:r>
              <a:rPr lang="en-GB" sz="2400" dirty="0" smtClean="0"/>
              <a:t>meeting </a:t>
            </a:r>
            <a:r>
              <a:rPr lang="en-GB" sz="2400" dirty="0"/>
              <a:t>assessment deadlines and achieving high </a:t>
            </a:r>
            <a:r>
              <a:rPr lang="en-GB" sz="2400" dirty="0" smtClean="0"/>
              <a:t>grades and online tasks </a:t>
            </a:r>
            <a:r>
              <a:rPr lang="en-GB" sz="2400" dirty="0" smtClean="0"/>
              <a:t>(UWTSD, 2016-2019).</a:t>
            </a:r>
            <a:endParaRPr lang="en-GB" sz="24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938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9669" y="214647"/>
            <a:ext cx="8915400" cy="646948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 </a:t>
            </a:r>
          </a:p>
          <a:p>
            <a:r>
              <a:rPr lang="en-GB" sz="2400" dirty="0"/>
              <a:t>Communication skills through written and verbal work during my degree course (Developing Students’ Transferable Skills, 1994).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Reflection </a:t>
            </a:r>
            <a:r>
              <a:rPr lang="en-GB" sz="2400" dirty="0" smtClean="0"/>
              <a:t>was explored within the employability module (2019). Which </a:t>
            </a:r>
            <a:r>
              <a:rPr lang="en-GB" sz="2400" dirty="0" smtClean="0"/>
              <a:t>links to Dewey (1910/1933) who believed its </a:t>
            </a:r>
            <a:r>
              <a:rPr lang="en-GB" sz="2400" dirty="0" smtClean="0"/>
              <a:t>key </a:t>
            </a:r>
            <a:r>
              <a:rPr lang="en-GB" sz="2400" dirty="0"/>
              <a:t>to developing and improving through </a:t>
            </a:r>
            <a:r>
              <a:rPr lang="en-GB" sz="2400" dirty="0" smtClean="0"/>
              <a:t>evaluating yourself and other </a:t>
            </a:r>
            <a:r>
              <a:rPr lang="en-GB" sz="2400" dirty="0" smtClean="0"/>
              <a:t>practices.  Reflecting on how we worked within teams in lectures on what worked well and what could be improved.  </a:t>
            </a:r>
            <a:r>
              <a:rPr lang="en-GB" sz="2400" dirty="0" smtClean="0"/>
              <a:t>F</a:t>
            </a:r>
            <a:r>
              <a:rPr lang="en-GB" sz="2400" dirty="0" smtClean="0"/>
              <a:t>eedback </a:t>
            </a:r>
            <a:r>
              <a:rPr lang="en-GB" sz="2400" dirty="0"/>
              <a:t>from academic tutors to improve future work (Cottrell, 2015</a:t>
            </a:r>
            <a:r>
              <a:rPr lang="en-GB" sz="2400" dirty="0" smtClean="0"/>
              <a:t>).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Presentation skills such as designing, confidence, body language, presenting myself professionally and time keeping are demonstrated through my work in the salon and in </a:t>
            </a:r>
            <a:r>
              <a:rPr lang="en-GB" sz="2400" dirty="0" smtClean="0"/>
              <a:t>university (Emden </a:t>
            </a:r>
            <a:r>
              <a:rPr lang="en-GB" sz="2400" dirty="0"/>
              <a:t>and Becker, 2004).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Ability to critically analyse work </a:t>
            </a:r>
            <a:r>
              <a:rPr lang="en-GB" sz="2400" dirty="0" smtClean="0"/>
              <a:t>briefs (Employability</a:t>
            </a:r>
            <a:r>
              <a:rPr lang="en-GB" sz="2400" dirty="0" smtClean="0"/>
              <a:t> Module, 2019)</a:t>
            </a:r>
            <a:r>
              <a:rPr lang="en-GB" sz="2400" dirty="0" smtClean="0"/>
              <a:t>. 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648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6485" y="729802"/>
            <a:ext cx="8915400" cy="5928575"/>
          </a:xfrm>
        </p:spPr>
        <p:txBody>
          <a:bodyPr>
            <a:normAutofit/>
          </a:bodyPr>
          <a:lstStyle/>
          <a:p>
            <a:r>
              <a:rPr lang="en-GB" sz="2400" b="1" dirty="0"/>
              <a:t>You will also be working within a team to help develop the course in terms of both the delivery strategies and current </a:t>
            </a:r>
            <a:r>
              <a:rPr lang="en-GB" sz="2400" b="1" dirty="0" smtClean="0"/>
              <a:t>techniques </a:t>
            </a:r>
            <a:r>
              <a:rPr lang="en-GB" sz="2400" b="1" dirty="0"/>
              <a:t>(Indeed, 2019).</a:t>
            </a:r>
          </a:p>
          <a:p>
            <a:endParaRPr lang="en-GB" sz="2400" dirty="0"/>
          </a:p>
          <a:p>
            <a:r>
              <a:rPr lang="en-GB" sz="2400" dirty="0" smtClean="0"/>
              <a:t>Throughout the employability module (2019) and </a:t>
            </a:r>
            <a:r>
              <a:rPr lang="en-GB" sz="2400" dirty="0" smtClean="0"/>
              <a:t>working within the industry, working as a team and individually has been focused on; as these were known to be desirable skills for employability (Archer and Davison, 2008</a:t>
            </a:r>
            <a:r>
              <a:rPr lang="en-GB" sz="2400" dirty="0" smtClean="0"/>
              <a:t>).  Working in groups to produce lists of ideas on particular topics in the employability module developed social skills, communication, problem solving skills and creative thinking.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3463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0727" y="781318"/>
            <a:ext cx="8915400" cy="5323267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 smtClean="0"/>
              <a:t>Current Techniques </a:t>
            </a:r>
            <a:r>
              <a:rPr lang="en-GB" sz="2400" dirty="0"/>
              <a:t>of cutting and colouring are explored regularly with salon apprentices and staff to ensure on going development.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 Staff Development involves:</a:t>
            </a:r>
          </a:p>
          <a:p>
            <a:pPr>
              <a:buFontTx/>
              <a:buChar char="-"/>
            </a:pPr>
            <a:r>
              <a:rPr lang="en-GB" sz="2400" dirty="0"/>
              <a:t>Communicating with other staff to understand how they create particular styles.</a:t>
            </a:r>
          </a:p>
          <a:p>
            <a:pPr>
              <a:buFontTx/>
              <a:buChar char="-"/>
            </a:pPr>
            <a:r>
              <a:rPr lang="en-GB" sz="2400" dirty="0"/>
              <a:t>Training </a:t>
            </a:r>
            <a:r>
              <a:rPr lang="en-GB" sz="2400" dirty="0" smtClean="0"/>
              <a:t>courses (Gower college Swansea, 2017).</a:t>
            </a:r>
            <a:endParaRPr lang="en-GB" sz="2400" dirty="0"/>
          </a:p>
          <a:p>
            <a:pPr>
              <a:buFontTx/>
              <a:buChar char="-"/>
            </a:pPr>
            <a:r>
              <a:rPr lang="en-GB" sz="2400" dirty="0"/>
              <a:t>Online videos.</a:t>
            </a:r>
          </a:p>
          <a:p>
            <a:pPr>
              <a:buFontTx/>
              <a:buChar char="-"/>
            </a:pPr>
            <a:r>
              <a:rPr lang="en-GB" sz="2400" dirty="0" smtClean="0"/>
              <a:t>Books (City and Guilds, 2019).</a:t>
            </a:r>
            <a:endParaRPr lang="en-GB" sz="2400" dirty="0"/>
          </a:p>
          <a:p>
            <a:pPr>
              <a:buFontTx/>
              <a:buChar char="-"/>
            </a:pPr>
            <a:r>
              <a:rPr lang="en-GB" sz="2400" dirty="0"/>
              <a:t>Hair </a:t>
            </a:r>
            <a:r>
              <a:rPr lang="en-GB" sz="2400" dirty="0" smtClean="0"/>
              <a:t>Shows (Salon International, 2019).</a:t>
            </a:r>
            <a:endParaRPr lang="en-GB" sz="2400" dirty="0"/>
          </a:p>
          <a:p>
            <a:pPr>
              <a:buFontTx/>
              <a:buChar char="-"/>
            </a:pPr>
            <a:endParaRPr lang="en-GB" sz="2400" dirty="0"/>
          </a:p>
          <a:p>
            <a:r>
              <a:rPr lang="en-GB" sz="2400" dirty="0" smtClean="0"/>
              <a:t>Also gained experience running an art club in a team in a primary school on a voluntary basis.  </a:t>
            </a:r>
            <a:r>
              <a:rPr lang="en-GB" sz="2400" dirty="0"/>
              <a:t>I was responsible for planning, organising and delivering the sessions.  I was responsible for ordering resources and for their storage and maintenance</a:t>
            </a:r>
            <a:r>
              <a:rPr lang="en-GB" sz="2400" dirty="0" smtClean="0"/>
              <a:t>.  This allowed me to gain teaching experience with younger ages. 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01162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001" y="613893"/>
            <a:ext cx="8915400" cy="6031606"/>
          </a:xfrm>
        </p:spPr>
        <p:txBody>
          <a:bodyPr>
            <a:normAutofit/>
          </a:bodyPr>
          <a:lstStyle/>
          <a:p>
            <a:pPr lvl="0"/>
            <a:r>
              <a:rPr lang="en-GB" sz="2400" b="1" dirty="0"/>
              <a:t>An understanding </a:t>
            </a:r>
            <a:r>
              <a:rPr lang="en-GB" sz="2400" b="1" dirty="0" smtClean="0"/>
              <a:t>of </a:t>
            </a:r>
            <a:r>
              <a:rPr lang="en-GB" sz="2400" b="1" dirty="0"/>
              <a:t>Safeguarding Children and Young People (Every Child Matters) and Vulnerable Adults and Prevent Agenda.</a:t>
            </a:r>
          </a:p>
          <a:p>
            <a:pPr marL="0" lvl="0" indent="0">
              <a:buNone/>
            </a:pPr>
            <a:endParaRPr lang="en-GB" sz="2400" b="1" dirty="0"/>
          </a:p>
          <a:p>
            <a:pPr lvl="0"/>
            <a:r>
              <a:rPr lang="en-GB" sz="2400" dirty="0"/>
              <a:t>Throughout the Education Studies degree at UWTSD (2019) safeguarding over all ages has been an important factor.</a:t>
            </a:r>
          </a:p>
          <a:p>
            <a:pPr lvl="0"/>
            <a:r>
              <a:rPr lang="en-GB" sz="2400" dirty="0"/>
              <a:t>M</a:t>
            </a:r>
            <a:r>
              <a:rPr lang="en-GB" sz="2400" dirty="0" smtClean="0"/>
              <a:t>ental health has been examined at my time in university.</a:t>
            </a:r>
            <a:endParaRPr lang="en-GB" sz="2400" dirty="0"/>
          </a:p>
          <a:p>
            <a:pPr lvl="0"/>
            <a:r>
              <a:rPr lang="en-GB" sz="2400" dirty="0"/>
              <a:t>R</a:t>
            </a:r>
            <a:r>
              <a:rPr lang="en-GB" sz="2400" dirty="0" smtClean="0"/>
              <a:t>egular </a:t>
            </a:r>
            <a:r>
              <a:rPr lang="en-GB" sz="2400" dirty="0"/>
              <a:t>DBS check to volunteer </a:t>
            </a:r>
            <a:r>
              <a:rPr lang="en-GB" sz="2400" dirty="0" smtClean="0"/>
              <a:t>within schools. </a:t>
            </a:r>
            <a:endParaRPr lang="en-GB" sz="2400" dirty="0"/>
          </a:p>
          <a:p>
            <a:pPr lvl="0"/>
            <a:r>
              <a:rPr lang="en-GB" sz="2400" dirty="0"/>
              <a:t>I have undertaken work experience in a nursery which included provision for children with complex ALN. </a:t>
            </a:r>
          </a:p>
        </p:txBody>
      </p:sp>
    </p:spTree>
    <p:extLst>
      <p:ext uri="{BB962C8B-B14F-4D97-AF65-F5344CB8AC3E}">
        <p14:creationId xmlns:p14="http://schemas.microsoft.com/office/powerpoint/2010/main" val="84298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2091" y="180306"/>
            <a:ext cx="8915400" cy="58856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 lvl="0"/>
            <a:r>
              <a:rPr lang="en-GB" sz="2400" b="1" dirty="0"/>
              <a:t>Teaching qualification / or willingness to obtain designated teaching qualification within 12 months.</a:t>
            </a:r>
          </a:p>
          <a:p>
            <a:pPr marL="0" lvl="0" indent="0">
              <a:buNone/>
            </a:pPr>
            <a:endParaRPr lang="en-GB" sz="2400" b="1" dirty="0"/>
          </a:p>
          <a:p>
            <a:pPr lvl="0"/>
            <a:r>
              <a:rPr lang="en-GB" sz="2400" dirty="0"/>
              <a:t>Currently developing a personal statement to apply for PCET course at UWTSD (2020).</a:t>
            </a:r>
          </a:p>
          <a:p>
            <a:pPr marL="0" lvl="0" indent="0">
              <a:buNone/>
            </a:pPr>
            <a:endParaRPr lang="en-GB" sz="2400" dirty="0"/>
          </a:p>
          <a:p>
            <a:pPr lvl="0"/>
            <a:r>
              <a:rPr lang="en-GB" sz="2400" b="1" dirty="0"/>
              <a:t>Assessors qualification: CAVA/A1/equivalent, or willingness to work towards to obtain within probation period.</a:t>
            </a:r>
          </a:p>
          <a:p>
            <a:pPr marL="0" lvl="0" indent="0">
              <a:buNone/>
            </a:pPr>
            <a:endParaRPr lang="en-GB" sz="2400" b="1" dirty="0"/>
          </a:p>
          <a:p>
            <a:pPr lvl="0"/>
            <a:r>
              <a:rPr lang="en-GB" sz="2400" dirty="0"/>
              <a:t>Enthusiastic and grateful for this opportunity to also gain the Assessors qualification. </a:t>
            </a:r>
          </a:p>
          <a:p>
            <a:pPr lvl="0"/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9968249" y="6220496"/>
            <a:ext cx="2021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 (2019).</a:t>
            </a:r>
          </a:p>
        </p:txBody>
      </p:sp>
    </p:spTree>
    <p:extLst>
      <p:ext uri="{BB962C8B-B14F-4D97-AF65-F5344CB8AC3E}">
        <p14:creationId xmlns:p14="http://schemas.microsoft.com/office/powerpoint/2010/main" val="4146493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8755" y="585475"/>
            <a:ext cx="3730602" cy="831203"/>
          </a:xfrm>
        </p:spPr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5121" y="1648497"/>
            <a:ext cx="8915400" cy="4906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Alfredo Ltd (2019). [Online]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http://www.alfredo.co.uk/about-us/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 on: 29</a:t>
            </a:r>
            <a:r>
              <a:rPr lang="en-GB" baseline="30000" dirty="0"/>
              <a:t>th</a:t>
            </a:r>
            <a:r>
              <a:rPr lang="en-GB" dirty="0"/>
              <a:t> September 2019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Archer, W and Davison, J. (2008) Graduate </a:t>
            </a:r>
            <a:r>
              <a:rPr lang="en-GB" dirty="0"/>
              <a:t>employability. </a:t>
            </a:r>
            <a:r>
              <a:rPr lang="en-GB" i="1" dirty="0"/>
              <a:t>The council for industry and Higher Education</a:t>
            </a:r>
            <a:r>
              <a:rPr lang="en-GB" dirty="0" smtClean="0"/>
              <a:t>. [Online]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https://www.brunel.ac.uk/__data/assets/pdf_file/0009/92718/CIHE_-_</a:t>
            </a:r>
            <a:r>
              <a:rPr lang="en-GB" dirty="0" smtClean="0">
                <a:hlinkClick r:id="rId3"/>
              </a:rPr>
              <a:t>0802Grademployability1.pdf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(Accessed on: 10</a:t>
            </a:r>
            <a:r>
              <a:rPr lang="en-GB" baseline="30000" dirty="0" smtClean="0"/>
              <a:t>th</a:t>
            </a:r>
            <a:r>
              <a:rPr lang="en-GB" dirty="0" smtClean="0"/>
              <a:t> October 2019).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Buzan</a:t>
            </a:r>
            <a:r>
              <a:rPr lang="en-GB" dirty="0"/>
              <a:t>, T (2004). </a:t>
            </a:r>
            <a:r>
              <a:rPr lang="en-GB" i="1" dirty="0"/>
              <a:t>Mind Maps for Kids Rev up for Revision: The Shortcut to Exam Success. </a:t>
            </a:r>
            <a:r>
              <a:rPr lang="en-GB" i="1" dirty="0" err="1"/>
              <a:t>Thorsons</a:t>
            </a:r>
            <a:r>
              <a:rPr lang="en-GB" i="1" dirty="0"/>
              <a:t>: London</a:t>
            </a:r>
            <a:r>
              <a:rPr lang="en-GB" i="1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45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1031" y="691166"/>
            <a:ext cx="8915400" cy="57225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City and Guilds (2019). Bookshop. [Online]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www.cityandguilds.com/help/more-help/Bookshop#Hair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(Accessed on: 10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October 2019).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Cottrell</a:t>
            </a:r>
            <a:r>
              <a:rPr lang="en-GB" sz="2000" dirty="0"/>
              <a:t>, S (2015). </a:t>
            </a:r>
            <a:r>
              <a:rPr lang="en-GB" sz="2000" i="1" dirty="0"/>
              <a:t>Skills For Success: Personal Development and Employability. </a:t>
            </a:r>
            <a:r>
              <a:rPr lang="en-GB" sz="2000" dirty="0"/>
              <a:t>Palgrave: London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Emden</a:t>
            </a:r>
            <a:r>
              <a:rPr lang="en-GB" sz="2000" dirty="0"/>
              <a:t>, V, J and Becker, L (2004). </a:t>
            </a:r>
            <a:r>
              <a:rPr lang="en-GB" sz="2000" i="1" dirty="0"/>
              <a:t>Presentation Skills For Students. </a:t>
            </a:r>
            <a:r>
              <a:rPr lang="en-GB" sz="2000" dirty="0"/>
              <a:t>Palgrave Macmillan: Hampshire.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Gibbs</a:t>
            </a:r>
            <a:r>
              <a:rPr lang="en-GB" sz="2000" dirty="0"/>
              <a:t>, G, Rust, C, Jenkins, A and </a:t>
            </a:r>
            <a:r>
              <a:rPr lang="en-GB" sz="2000" dirty="0" err="1"/>
              <a:t>Jaques</a:t>
            </a:r>
            <a:r>
              <a:rPr lang="en-GB" sz="2000" dirty="0"/>
              <a:t>, D (1994). </a:t>
            </a:r>
            <a:r>
              <a:rPr lang="en-GB" sz="2000" i="1" dirty="0"/>
              <a:t>Developing Students’ Transferable Skills. </a:t>
            </a:r>
            <a:r>
              <a:rPr lang="en-GB" sz="2000" dirty="0"/>
              <a:t>Oxford Centre for Staff Development: Oxford.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111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001" y="485105"/>
            <a:ext cx="8915400" cy="61990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Gower College Swansea (2017). </a:t>
            </a:r>
            <a:r>
              <a:rPr lang="en-GB" sz="2200" i="1" dirty="0"/>
              <a:t>Hair dressing, Beauty and </a:t>
            </a:r>
            <a:r>
              <a:rPr lang="en-GB" sz="2200" i="1" dirty="0" err="1"/>
              <a:t>Holistics</a:t>
            </a:r>
            <a:r>
              <a:rPr lang="en-GB" sz="2200" dirty="0"/>
              <a:t>. [Online]</a:t>
            </a:r>
          </a:p>
          <a:p>
            <a:pPr marL="0" indent="0">
              <a:buNone/>
            </a:pPr>
            <a:r>
              <a:rPr lang="en-GB" sz="2200" dirty="0">
                <a:hlinkClick r:id="rId2"/>
              </a:rPr>
              <a:t>https://www.gcs.ac.uk/hairdressing-beauty-and-holistics#!pnl_all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(Accessed on: 29</a:t>
            </a:r>
            <a:r>
              <a:rPr lang="en-GB" sz="2200" baseline="30000" dirty="0"/>
              <a:t>th</a:t>
            </a:r>
            <a:r>
              <a:rPr lang="en-GB" sz="2200" dirty="0"/>
              <a:t> September 2019</a:t>
            </a:r>
            <a:r>
              <a:rPr lang="en-GB" sz="2200" dirty="0" smtClean="0"/>
              <a:t>).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 smtClean="0"/>
              <a:t>Indeed </a:t>
            </a:r>
            <a:r>
              <a:rPr lang="en-GB" sz="2200" dirty="0"/>
              <a:t>(2019). </a:t>
            </a:r>
            <a:r>
              <a:rPr lang="en-GB" sz="2200" i="1" dirty="0"/>
              <a:t>Hairdressing Lecturer</a:t>
            </a:r>
            <a:r>
              <a:rPr lang="en-GB" sz="2200" dirty="0"/>
              <a:t>. [Online] </a:t>
            </a:r>
            <a:r>
              <a:rPr lang="en-GB" sz="2200" dirty="0">
                <a:hlinkClick r:id="rId3"/>
              </a:rPr>
              <a:t>https://www.indeed.co.uk/jobs?q=hairdressing%20lecturer&amp;start=10&amp;vjk=86b731984cc61192</a:t>
            </a:r>
            <a:r>
              <a:rPr lang="en-GB" sz="2200" dirty="0"/>
              <a:t> </a:t>
            </a:r>
          </a:p>
          <a:p>
            <a:pPr marL="0" indent="0">
              <a:buNone/>
            </a:pPr>
            <a:r>
              <a:rPr lang="en-GB" sz="2200" dirty="0"/>
              <a:t>(Accessed on: 28</a:t>
            </a:r>
            <a:r>
              <a:rPr lang="en-GB" sz="2200" baseline="30000" dirty="0"/>
              <a:t>th</a:t>
            </a:r>
            <a:r>
              <a:rPr lang="en-GB" sz="2200" dirty="0"/>
              <a:t> September 2019</a:t>
            </a:r>
            <a:r>
              <a:rPr lang="en-GB" sz="2200" dirty="0" smtClean="0"/>
              <a:t>).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 smtClean="0"/>
              <a:t>Joan, R (2013) ‘Flexible </a:t>
            </a:r>
            <a:r>
              <a:rPr lang="en-GB" sz="2200" dirty="0"/>
              <a:t>Learning As New Learning Design In Classroom Process To Promote Quality </a:t>
            </a:r>
            <a:r>
              <a:rPr lang="en-GB" sz="2200" dirty="0" smtClean="0"/>
              <a:t>Education’</a:t>
            </a:r>
            <a:r>
              <a:rPr lang="en-GB" sz="2200" dirty="0"/>
              <a:t> </a:t>
            </a:r>
            <a:r>
              <a:rPr lang="en-GB" sz="2200" i="1" dirty="0"/>
              <a:t>i-Manager's Journal on School Educational Technology, </a:t>
            </a:r>
            <a:r>
              <a:rPr lang="en-GB" sz="2200" dirty="0"/>
              <a:t>9(1), pp. 37-42.</a:t>
            </a:r>
            <a:endParaRPr lang="en-GB" sz="2200" dirty="0" smtClean="0"/>
          </a:p>
          <a:p>
            <a:pPr marL="0" indent="0">
              <a:buNone/>
            </a:pPr>
            <a:r>
              <a:rPr lang="en-GB" sz="2200" dirty="0">
                <a:hlinkClick r:id="rId4"/>
              </a:rPr>
              <a:t>https://</a:t>
            </a:r>
            <a:r>
              <a:rPr lang="en-GB" sz="2200" dirty="0" smtClean="0">
                <a:hlinkClick r:id="rId4"/>
              </a:rPr>
              <a:t>search-proquest-com.ezproxy.uwtsd.ac.uk/docview/1535198246?accountid=130472&amp;rfr_id=info%3Axri%2Fsid%3Aprimo</a:t>
            </a: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(Accessed on: 10</a:t>
            </a:r>
            <a:r>
              <a:rPr lang="en-GB" sz="2200" baseline="30000" dirty="0" smtClean="0"/>
              <a:t>th</a:t>
            </a:r>
            <a:r>
              <a:rPr lang="en-GB" sz="2200" dirty="0" smtClean="0"/>
              <a:t> October 2019).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60381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53606" y="476519"/>
            <a:ext cx="8915400" cy="6194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Reid, G (2005). </a:t>
            </a:r>
            <a:r>
              <a:rPr lang="en-GB" i="1" dirty="0"/>
              <a:t>Learning Styles and Inclusion. </a:t>
            </a:r>
            <a:r>
              <a:rPr lang="en-GB" dirty="0"/>
              <a:t>Sage: London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Stanley</a:t>
            </a:r>
            <a:r>
              <a:rPr lang="en-GB" dirty="0"/>
              <a:t>, C. (1998). ‘A framework for teacher reflectivity’ </a:t>
            </a:r>
            <a:r>
              <a:rPr lang="en-GB" i="1" dirty="0"/>
              <a:t>TESOL Quarterly</a:t>
            </a:r>
            <a:r>
              <a:rPr lang="en-GB" dirty="0"/>
              <a:t>, </a:t>
            </a:r>
            <a:r>
              <a:rPr lang="en-GB" i="1" dirty="0"/>
              <a:t>32</a:t>
            </a:r>
            <a:r>
              <a:rPr lang="en-GB" dirty="0"/>
              <a:t>(3), pp. 584-591. </a:t>
            </a:r>
            <a:r>
              <a:rPr lang="en-GB" dirty="0">
                <a:hlinkClick r:id="rId2"/>
              </a:rPr>
              <a:t>https://www.jstor.org/stable/3588129?seq=1#page_scan_tab_contents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 on: 10</a:t>
            </a:r>
            <a:r>
              <a:rPr lang="en-GB" baseline="30000" dirty="0"/>
              <a:t>th</a:t>
            </a:r>
            <a:r>
              <a:rPr lang="en-GB" dirty="0"/>
              <a:t> October 2019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Klassen</a:t>
            </a:r>
            <a:r>
              <a:rPr lang="en-GB" dirty="0"/>
              <a:t>, R. (2016) ‘Can you spot a good teacher from their characteristics?’, </a:t>
            </a:r>
            <a:r>
              <a:rPr lang="en-GB" i="1" dirty="0"/>
              <a:t>The </a:t>
            </a:r>
            <a:r>
              <a:rPr lang="en-GB" i="1" dirty="0" err="1"/>
              <a:t>Gaurdian</a:t>
            </a:r>
            <a:r>
              <a:rPr lang="en-GB" i="1" dirty="0"/>
              <a:t>,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March. Available at: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https://www.theguardian.com/teacher-network/2016/mar/02/can-you-spot-a-good-teacher-from-their-characteristics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 10</a:t>
            </a:r>
            <a:r>
              <a:rPr lang="en-GB" baseline="30000" dirty="0"/>
              <a:t>th</a:t>
            </a:r>
            <a:r>
              <a:rPr lang="en-GB" dirty="0"/>
              <a:t> October 2019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Salon International (2019) </a:t>
            </a:r>
            <a:r>
              <a:rPr lang="en-GB" i="1" dirty="0"/>
              <a:t>Trade Show Excel London.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https://10times.com/salon-international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 on: 5</a:t>
            </a:r>
            <a:r>
              <a:rPr lang="en-GB" baseline="30000" dirty="0"/>
              <a:t>th</a:t>
            </a:r>
            <a:r>
              <a:rPr lang="en-GB" dirty="0"/>
              <a:t> October 2019)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2331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6790" y="716924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UWTSD (2019). </a:t>
            </a:r>
            <a:r>
              <a:rPr lang="en-GB" i="1" dirty="0"/>
              <a:t>Education Studies. </a:t>
            </a:r>
            <a:r>
              <a:rPr lang="en-GB" dirty="0"/>
              <a:t>[Online]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https://www.uwtsd.ac.uk/ba-education-studies/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 on: 29</a:t>
            </a:r>
            <a:r>
              <a:rPr lang="en-GB" baseline="30000" dirty="0"/>
              <a:t>th</a:t>
            </a:r>
            <a:r>
              <a:rPr lang="en-GB" dirty="0"/>
              <a:t> September 2019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UWTSD (2019). </a:t>
            </a:r>
            <a:r>
              <a:rPr lang="en-GB" i="1" dirty="0" smtClean="0"/>
              <a:t>Skills for Life: </a:t>
            </a:r>
            <a:r>
              <a:rPr lang="en-GB" i="1" dirty="0" err="1" smtClean="0"/>
              <a:t>Employablitiy</a:t>
            </a:r>
            <a:r>
              <a:rPr lang="en-GB" i="1" dirty="0" smtClean="0"/>
              <a:t> and Future Pathways. </a:t>
            </a:r>
            <a:r>
              <a:rPr lang="en-GB" dirty="0" smtClean="0"/>
              <a:t>[Online]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moodle.uwtsd.ac.uk/course/view.php?id=7045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(Accessed on: 12</a:t>
            </a:r>
            <a:r>
              <a:rPr lang="en-GB" baseline="30000" dirty="0" smtClean="0"/>
              <a:t>th</a:t>
            </a:r>
            <a:r>
              <a:rPr lang="en-GB" dirty="0" smtClean="0"/>
              <a:t> October 2019).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5681903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AC8572FA451C4A8C62C266268C941C" ma:contentTypeVersion="2" ma:contentTypeDescription="Create a new document." ma:contentTypeScope="" ma:versionID="443838c2505e27dfa5a566a6307627d4">
  <xsd:schema xmlns:xsd="http://www.w3.org/2001/XMLSchema" xmlns:xs="http://www.w3.org/2001/XMLSchema" xmlns:p="http://schemas.microsoft.com/office/2006/metadata/properties" xmlns:ns3="6d46fdde-5d26-4950-981c-b14a66732252" targetNamespace="http://schemas.microsoft.com/office/2006/metadata/properties" ma:root="true" ma:fieldsID="a1a540fe46091ff8aa63ff1c5c9b349d" ns3:_="">
    <xsd:import namespace="6d46fdde-5d26-4950-981c-b14a6673225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46fdde-5d26-4950-981c-b14a6673225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FADF0B1-BF5D-4351-8A1B-06FE0F69A5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A8E1A7A-3B63-43C6-B24D-A083D51259AB}">
  <ds:schemaRefs>
    <ds:schemaRef ds:uri="http://schemas.openxmlformats.org/package/2006/metadata/core-properties"/>
    <ds:schemaRef ds:uri="6d46fdde-5d26-4950-981c-b14a66732252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elements/1.1/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7CF737D-23B2-4E60-A6F0-2C07DD8E90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d46fdde-5d26-4950-981c-b14a6673225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837</TotalTime>
  <Words>1434</Words>
  <Application>Microsoft Office PowerPoint</Application>
  <PresentationFormat>Widescreen</PresentationFormat>
  <Paragraphs>132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Wisp</vt:lpstr>
      <vt:lpstr>PowerPoint Presentation</vt:lpstr>
      <vt:lpstr>Job Description by AWD Recruitment Limited:</vt:lpstr>
      <vt:lpstr>Job Overview: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List: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and Interview</dc:title>
  <dc:creator>Justine Colwill</dc:creator>
  <cp:lastModifiedBy>Justine Colwill</cp:lastModifiedBy>
  <cp:revision>57</cp:revision>
  <dcterms:created xsi:type="dcterms:W3CDTF">2019-09-28T10:58:12Z</dcterms:created>
  <dcterms:modified xsi:type="dcterms:W3CDTF">2019-10-12T09:27:53Z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0x0101007CAC8572FA451C4A8C62C266268C941C</vt:lpwstr>
  </property>
</Properties>
</file>