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2"/>
  </p:notesMasterIdLst>
  <p:sldIdLst>
    <p:sldId id="256" r:id="rId2"/>
    <p:sldId id="276" r:id="rId3"/>
    <p:sldId id="275" r:id="rId4"/>
    <p:sldId id="277" r:id="rId5"/>
    <p:sldId id="259" r:id="rId6"/>
    <p:sldId id="278" r:id="rId7"/>
    <p:sldId id="260" r:id="rId8"/>
    <p:sldId id="280" r:id="rId9"/>
    <p:sldId id="262" r:id="rId10"/>
    <p:sldId id="263" r:id="rId11"/>
    <p:sldId id="281" r:id="rId12"/>
    <p:sldId id="264" r:id="rId13"/>
    <p:sldId id="268" r:id="rId14"/>
    <p:sldId id="269" r:id="rId15"/>
    <p:sldId id="261" r:id="rId16"/>
    <p:sldId id="271" r:id="rId17"/>
    <p:sldId id="270" r:id="rId18"/>
    <p:sldId id="273" r:id="rId19"/>
    <p:sldId id="274"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10" autoAdjust="0"/>
    <p:restoredTop sz="64545" autoAdjust="0"/>
  </p:normalViewPr>
  <p:slideViewPr>
    <p:cSldViewPr snapToGrid="0">
      <p:cViewPr varScale="1">
        <p:scale>
          <a:sx n="53" d="100"/>
          <a:sy n="53" d="100"/>
        </p:scale>
        <p:origin x="18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hyperlink" Target="https://www.nspcc.org.uk/what-is-child-abuse/types-of-abuse/bullying-and-cyberbullying/" TargetMode="External"/><Relationship Id="rId2" Type="http://schemas.openxmlformats.org/officeDocument/2006/relationships/hyperlink" Target="https://giveusashout.org/get-help/issues/bullying/" TargetMode="External"/><Relationship Id="rId1" Type="http://schemas.openxmlformats.org/officeDocument/2006/relationships/hyperlink" Target="https://www.nationalbullyinghelpline.co.uk/" TargetMode="External"/><Relationship Id="rId5" Type="http://schemas.openxmlformats.org/officeDocument/2006/relationships/hyperlink" Target="https://www.samaritans.org/wales/" TargetMode="External"/><Relationship Id="rId4" Type="http://schemas.openxmlformats.org/officeDocument/2006/relationships/hyperlink" Target="https://www.childline.org.uk/"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nspcc.org.uk/what-is-child-abuse/types-of-abuse/bullying-and-cyberbullying/" TargetMode="External"/><Relationship Id="rId2" Type="http://schemas.openxmlformats.org/officeDocument/2006/relationships/hyperlink" Target="https://giveusashout.org/get-help/issues/bullying/" TargetMode="External"/><Relationship Id="rId1" Type="http://schemas.openxmlformats.org/officeDocument/2006/relationships/hyperlink" Target="https://www.nationalbullyinghelpline.co.uk/" TargetMode="External"/><Relationship Id="rId5" Type="http://schemas.openxmlformats.org/officeDocument/2006/relationships/hyperlink" Target="https://www.samaritans.org/wales/" TargetMode="External"/><Relationship Id="rId4" Type="http://schemas.openxmlformats.org/officeDocument/2006/relationships/hyperlink" Target="https://www.childline.org.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5C6640-84C9-493B-B37A-7973BED96707}"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8F561A69-F88E-483F-B38A-2A417D3AB241}">
      <dgm:prSet/>
      <dgm:spPr>
        <a:solidFill>
          <a:schemeClr val="accent1">
            <a:lumMod val="60000"/>
            <a:lumOff val="40000"/>
          </a:schemeClr>
        </a:solidFill>
      </dgm:spPr>
      <dgm:t>
        <a:bodyPr/>
        <a:lstStyle/>
        <a:p>
          <a:r>
            <a:rPr lang="en-GB" dirty="0">
              <a:latin typeface="Arial" panose="020B0604020202020204" pitchFamily="34" charset="0"/>
              <a:cs typeface="Arial" panose="020B0604020202020204" pitchFamily="34" charset="0"/>
            </a:rPr>
            <a:t>National Bullying Helpline – Available at: </a:t>
          </a:r>
          <a:r>
            <a:rPr lang="en-GB" dirty="0">
              <a:latin typeface="Arial" panose="020B0604020202020204" pitchFamily="34" charset="0"/>
              <a:cs typeface="Arial" panose="020B0604020202020204" pitchFamily="34" charset="0"/>
              <a:hlinkClick xmlns:r="http://schemas.openxmlformats.org/officeDocument/2006/relationships" r:id="rId1"/>
            </a:rPr>
            <a:t>https://www.nationalbullyinghelpline.co.uk/</a:t>
          </a:r>
          <a:endParaRPr lang="en-US" dirty="0">
            <a:latin typeface="Arial" panose="020B0604020202020204" pitchFamily="34" charset="0"/>
            <a:cs typeface="Arial" panose="020B0604020202020204" pitchFamily="34" charset="0"/>
          </a:endParaRPr>
        </a:p>
      </dgm:t>
    </dgm:pt>
    <dgm:pt modelId="{7E94F225-B60F-4919-8C70-0A738E320A86}" type="parTrans" cxnId="{0C8504C4-B54D-4F03-AC3B-78FA7DB749A2}">
      <dgm:prSet/>
      <dgm:spPr/>
      <dgm:t>
        <a:bodyPr/>
        <a:lstStyle/>
        <a:p>
          <a:endParaRPr lang="en-US"/>
        </a:p>
      </dgm:t>
    </dgm:pt>
    <dgm:pt modelId="{ABDC9743-7578-4421-8C70-B0CEAA41C387}" type="sibTrans" cxnId="{0C8504C4-B54D-4F03-AC3B-78FA7DB749A2}">
      <dgm:prSet phldrT="01" phldr="0"/>
      <dgm:spPr/>
      <dgm:t>
        <a:bodyPr/>
        <a:lstStyle/>
        <a:p>
          <a:r>
            <a:rPr lang="en-US"/>
            <a:t>01</a:t>
          </a:r>
        </a:p>
      </dgm:t>
    </dgm:pt>
    <dgm:pt modelId="{5255ABB1-8D89-4AF8-BC0A-A707B69FCA1A}">
      <dgm:prSet/>
      <dgm:spPr>
        <a:solidFill>
          <a:schemeClr val="bg2"/>
        </a:solidFill>
      </dgm:spPr>
      <dgm:t>
        <a:bodyPr/>
        <a:lstStyle/>
        <a:p>
          <a:r>
            <a:rPr lang="en-GB"/>
            <a:t>Shout – Available at: </a:t>
          </a:r>
          <a:r>
            <a:rPr lang="en-GB">
              <a:hlinkClick xmlns:r="http://schemas.openxmlformats.org/officeDocument/2006/relationships" r:id="rId2"/>
            </a:rPr>
            <a:t>https://giveusashout.org/get-help/issues/bullying/</a:t>
          </a:r>
          <a:endParaRPr lang="en-US"/>
        </a:p>
      </dgm:t>
    </dgm:pt>
    <dgm:pt modelId="{C69516AC-A0D1-4843-8CDB-66132DD0EEBE}" type="parTrans" cxnId="{89E9BA13-1EB7-4BC3-9B0B-6512FB3CC7D4}">
      <dgm:prSet/>
      <dgm:spPr/>
      <dgm:t>
        <a:bodyPr/>
        <a:lstStyle/>
        <a:p>
          <a:endParaRPr lang="en-US"/>
        </a:p>
      </dgm:t>
    </dgm:pt>
    <dgm:pt modelId="{574DCC03-5F93-4A57-A26A-C68B8F92B700}" type="sibTrans" cxnId="{89E9BA13-1EB7-4BC3-9B0B-6512FB3CC7D4}">
      <dgm:prSet phldrT="02" phldr="0"/>
      <dgm:spPr/>
      <dgm:t>
        <a:bodyPr/>
        <a:lstStyle/>
        <a:p>
          <a:r>
            <a:rPr lang="en-US"/>
            <a:t>02</a:t>
          </a:r>
        </a:p>
      </dgm:t>
    </dgm:pt>
    <dgm:pt modelId="{2BC494EA-34B9-4F65-A14A-EF237BBF2C37}">
      <dgm:prSet/>
      <dgm:spPr>
        <a:solidFill>
          <a:schemeClr val="accent4">
            <a:lumMod val="40000"/>
            <a:lumOff val="60000"/>
          </a:schemeClr>
        </a:solidFill>
      </dgm:spPr>
      <dgm:t>
        <a:bodyPr/>
        <a:lstStyle/>
        <a:p>
          <a:r>
            <a:rPr lang="en-GB"/>
            <a:t>NSPCC- Available at: </a:t>
          </a:r>
          <a:r>
            <a:rPr lang="en-GB">
              <a:hlinkClick xmlns:r="http://schemas.openxmlformats.org/officeDocument/2006/relationships" r:id="rId3"/>
            </a:rPr>
            <a:t>https://www.nspcc.org.uk/what-is-child-abuse/types-of-abuse/bullying-and-cyberbullying/</a:t>
          </a:r>
          <a:endParaRPr lang="en-US"/>
        </a:p>
      </dgm:t>
    </dgm:pt>
    <dgm:pt modelId="{228393F1-EA94-4A70-9BF5-1DABBAA337AA}" type="parTrans" cxnId="{04FF7665-F7F9-4F3F-8B5F-FC15F4BFE1C2}">
      <dgm:prSet/>
      <dgm:spPr/>
      <dgm:t>
        <a:bodyPr/>
        <a:lstStyle/>
        <a:p>
          <a:endParaRPr lang="en-US"/>
        </a:p>
      </dgm:t>
    </dgm:pt>
    <dgm:pt modelId="{03BB1756-F87F-4234-A9AD-CC7413718EEC}" type="sibTrans" cxnId="{04FF7665-F7F9-4F3F-8B5F-FC15F4BFE1C2}">
      <dgm:prSet phldrT="03" phldr="0"/>
      <dgm:spPr/>
      <dgm:t>
        <a:bodyPr/>
        <a:lstStyle/>
        <a:p>
          <a:r>
            <a:rPr lang="en-US"/>
            <a:t>03</a:t>
          </a:r>
        </a:p>
      </dgm:t>
    </dgm:pt>
    <dgm:pt modelId="{9B4483F0-8B66-40E7-99CF-A6312DDCD63F}">
      <dgm:prSet/>
      <dgm:spPr>
        <a:solidFill>
          <a:schemeClr val="accent6">
            <a:lumMod val="40000"/>
            <a:lumOff val="60000"/>
          </a:schemeClr>
        </a:solidFill>
      </dgm:spPr>
      <dgm:t>
        <a:bodyPr/>
        <a:lstStyle/>
        <a:p>
          <a:r>
            <a:rPr lang="en-GB"/>
            <a:t>Childline – Available at: </a:t>
          </a:r>
          <a:r>
            <a:rPr lang="en-GB">
              <a:hlinkClick xmlns:r="http://schemas.openxmlformats.org/officeDocument/2006/relationships" r:id="rId4"/>
            </a:rPr>
            <a:t>https://www.childline.org.uk/</a:t>
          </a:r>
          <a:endParaRPr lang="en-US"/>
        </a:p>
      </dgm:t>
    </dgm:pt>
    <dgm:pt modelId="{5DE63A67-611D-4C2C-88CC-54272027F08D}" type="parTrans" cxnId="{9E5EB554-60C8-48F4-824E-E60F4AF7AE20}">
      <dgm:prSet/>
      <dgm:spPr/>
      <dgm:t>
        <a:bodyPr/>
        <a:lstStyle/>
        <a:p>
          <a:endParaRPr lang="en-US"/>
        </a:p>
      </dgm:t>
    </dgm:pt>
    <dgm:pt modelId="{9BFFAA12-1610-4684-B0B7-5D673B37368B}" type="sibTrans" cxnId="{9E5EB554-60C8-48F4-824E-E60F4AF7AE20}">
      <dgm:prSet phldrT="04" phldr="0"/>
      <dgm:spPr/>
      <dgm:t>
        <a:bodyPr/>
        <a:lstStyle/>
        <a:p>
          <a:r>
            <a:rPr lang="en-US"/>
            <a:t>04</a:t>
          </a:r>
        </a:p>
      </dgm:t>
    </dgm:pt>
    <dgm:pt modelId="{D0A54968-4AE0-4D05-A0E3-481961AD1088}">
      <dgm:prSet/>
      <dgm:spPr>
        <a:solidFill>
          <a:schemeClr val="accent2">
            <a:lumMod val="60000"/>
            <a:lumOff val="40000"/>
          </a:schemeClr>
        </a:solidFill>
      </dgm:spPr>
      <dgm:t>
        <a:bodyPr/>
        <a:lstStyle/>
        <a:p>
          <a:r>
            <a:rPr lang="en-GB"/>
            <a:t>Samaritans – Available at: </a:t>
          </a:r>
          <a:r>
            <a:rPr lang="en-GB">
              <a:hlinkClick xmlns:r="http://schemas.openxmlformats.org/officeDocument/2006/relationships" r:id="rId5"/>
            </a:rPr>
            <a:t>https://www.samaritans.org/wales/</a:t>
          </a:r>
          <a:endParaRPr lang="en-US"/>
        </a:p>
      </dgm:t>
    </dgm:pt>
    <dgm:pt modelId="{AA60B899-BC7A-44F2-B4D6-EE0AFEC6A9A4}" type="parTrans" cxnId="{E022C97E-1701-447D-BEC8-D2B0072B3B33}">
      <dgm:prSet/>
      <dgm:spPr/>
      <dgm:t>
        <a:bodyPr/>
        <a:lstStyle/>
        <a:p>
          <a:endParaRPr lang="en-US"/>
        </a:p>
      </dgm:t>
    </dgm:pt>
    <dgm:pt modelId="{C2D766B1-A3FB-4CDA-B070-91128C4B0B8C}" type="sibTrans" cxnId="{E022C97E-1701-447D-BEC8-D2B0072B3B33}">
      <dgm:prSet phldrT="05" phldr="0"/>
      <dgm:spPr/>
      <dgm:t>
        <a:bodyPr/>
        <a:lstStyle/>
        <a:p>
          <a:r>
            <a:rPr lang="en-US"/>
            <a:t>05</a:t>
          </a:r>
        </a:p>
      </dgm:t>
    </dgm:pt>
    <dgm:pt modelId="{C4C4B5A6-BB6E-40F2-A657-8C2A53934080}" type="pres">
      <dgm:prSet presAssocID="{8E5C6640-84C9-493B-B37A-7973BED96707}" presName="Name0" presStyleCnt="0">
        <dgm:presLayoutVars>
          <dgm:animLvl val="lvl"/>
          <dgm:resizeHandles val="exact"/>
        </dgm:presLayoutVars>
      </dgm:prSet>
      <dgm:spPr/>
    </dgm:pt>
    <dgm:pt modelId="{36F09AFC-4E70-41B6-AE13-AE2A070E3795}" type="pres">
      <dgm:prSet presAssocID="{8F561A69-F88E-483F-B38A-2A417D3AB241}" presName="compositeNode" presStyleCnt="0">
        <dgm:presLayoutVars>
          <dgm:bulletEnabled val="1"/>
        </dgm:presLayoutVars>
      </dgm:prSet>
      <dgm:spPr/>
    </dgm:pt>
    <dgm:pt modelId="{CE6FFC75-F72B-45A0-9CAC-6406559AFBA1}" type="pres">
      <dgm:prSet presAssocID="{8F561A69-F88E-483F-B38A-2A417D3AB241}" presName="bgRect" presStyleLbl="alignNode1" presStyleIdx="0" presStyleCnt="5"/>
      <dgm:spPr/>
    </dgm:pt>
    <dgm:pt modelId="{D4598997-C8C3-4D55-8628-F962CE15C1BA}" type="pres">
      <dgm:prSet presAssocID="{ABDC9743-7578-4421-8C70-B0CEAA41C387}" presName="sibTransNodeRect" presStyleLbl="alignNode1" presStyleIdx="0" presStyleCnt="5">
        <dgm:presLayoutVars>
          <dgm:chMax val="0"/>
          <dgm:bulletEnabled val="1"/>
        </dgm:presLayoutVars>
      </dgm:prSet>
      <dgm:spPr/>
    </dgm:pt>
    <dgm:pt modelId="{7464BB49-1292-40B1-94E7-F7A87A67F81E}" type="pres">
      <dgm:prSet presAssocID="{8F561A69-F88E-483F-B38A-2A417D3AB241}" presName="nodeRect" presStyleLbl="alignNode1" presStyleIdx="0" presStyleCnt="5">
        <dgm:presLayoutVars>
          <dgm:bulletEnabled val="1"/>
        </dgm:presLayoutVars>
      </dgm:prSet>
      <dgm:spPr/>
    </dgm:pt>
    <dgm:pt modelId="{AF6CF635-8656-48E2-859F-E9A6E0EBBA56}" type="pres">
      <dgm:prSet presAssocID="{ABDC9743-7578-4421-8C70-B0CEAA41C387}" presName="sibTrans" presStyleCnt="0"/>
      <dgm:spPr/>
    </dgm:pt>
    <dgm:pt modelId="{709E2152-1333-4F74-9199-1ECDE788262D}" type="pres">
      <dgm:prSet presAssocID="{5255ABB1-8D89-4AF8-BC0A-A707B69FCA1A}" presName="compositeNode" presStyleCnt="0">
        <dgm:presLayoutVars>
          <dgm:bulletEnabled val="1"/>
        </dgm:presLayoutVars>
      </dgm:prSet>
      <dgm:spPr/>
    </dgm:pt>
    <dgm:pt modelId="{3B8A396F-2168-4189-94BA-33FEEA74D0AB}" type="pres">
      <dgm:prSet presAssocID="{5255ABB1-8D89-4AF8-BC0A-A707B69FCA1A}" presName="bgRect" presStyleLbl="alignNode1" presStyleIdx="1" presStyleCnt="5"/>
      <dgm:spPr/>
    </dgm:pt>
    <dgm:pt modelId="{36E46DD9-1B06-4300-9EC3-9503F84BC662}" type="pres">
      <dgm:prSet presAssocID="{574DCC03-5F93-4A57-A26A-C68B8F92B700}" presName="sibTransNodeRect" presStyleLbl="alignNode1" presStyleIdx="1" presStyleCnt="5">
        <dgm:presLayoutVars>
          <dgm:chMax val="0"/>
          <dgm:bulletEnabled val="1"/>
        </dgm:presLayoutVars>
      </dgm:prSet>
      <dgm:spPr/>
    </dgm:pt>
    <dgm:pt modelId="{3F1676A4-83EC-4FE6-8C14-6686D68E3DAC}" type="pres">
      <dgm:prSet presAssocID="{5255ABB1-8D89-4AF8-BC0A-A707B69FCA1A}" presName="nodeRect" presStyleLbl="alignNode1" presStyleIdx="1" presStyleCnt="5">
        <dgm:presLayoutVars>
          <dgm:bulletEnabled val="1"/>
        </dgm:presLayoutVars>
      </dgm:prSet>
      <dgm:spPr/>
    </dgm:pt>
    <dgm:pt modelId="{0541093C-80FD-4CE3-9EC1-1B83544C9689}" type="pres">
      <dgm:prSet presAssocID="{574DCC03-5F93-4A57-A26A-C68B8F92B700}" presName="sibTrans" presStyleCnt="0"/>
      <dgm:spPr/>
    </dgm:pt>
    <dgm:pt modelId="{98778ADD-BC7A-443D-9739-7F55D0685124}" type="pres">
      <dgm:prSet presAssocID="{2BC494EA-34B9-4F65-A14A-EF237BBF2C37}" presName="compositeNode" presStyleCnt="0">
        <dgm:presLayoutVars>
          <dgm:bulletEnabled val="1"/>
        </dgm:presLayoutVars>
      </dgm:prSet>
      <dgm:spPr/>
    </dgm:pt>
    <dgm:pt modelId="{620291B6-F09E-43D4-B141-C708478EC219}" type="pres">
      <dgm:prSet presAssocID="{2BC494EA-34B9-4F65-A14A-EF237BBF2C37}" presName="bgRect" presStyleLbl="alignNode1" presStyleIdx="2" presStyleCnt="5"/>
      <dgm:spPr/>
    </dgm:pt>
    <dgm:pt modelId="{12A655AE-AF34-4A07-A63F-99DDABA1B9E6}" type="pres">
      <dgm:prSet presAssocID="{03BB1756-F87F-4234-A9AD-CC7413718EEC}" presName="sibTransNodeRect" presStyleLbl="alignNode1" presStyleIdx="2" presStyleCnt="5">
        <dgm:presLayoutVars>
          <dgm:chMax val="0"/>
          <dgm:bulletEnabled val="1"/>
        </dgm:presLayoutVars>
      </dgm:prSet>
      <dgm:spPr/>
    </dgm:pt>
    <dgm:pt modelId="{A1B5D96A-C121-42AD-BC52-31F07480ED22}" type="pres">
      <dgm:prSet presAssocID="{2BC494EA-34B9-4F65-A14A-EF237BBF2C37}" presName="nodeRect" presStyleLbl="alignNode1" presStyleIdx="2" presStyleCnt="5">
        <dgm:presLayoutVars>
          <dgm:bulletEnabled val="1"/>
        </dgm:presLayoutVars>
      </dgm:prSet>
      <dgm:spPr/>
    </dgm:pt>
    <dgm:pt modelId="{A48D4E2D-6CC1-4729-845C-90B1D2F17DEC}" type="pres">
      <dgm:prSet presAssocID="{03BB1756-F87F-4234-A9AD-CC7413718EEC}" presName="sibTrans" presStyleCnt="0"/>
      <dgm:spPr/>
    </dgm:pt>
    <dgm:pt modelId="{E04A207C-52F6-4C9A-853A-6CDA791B5097}" type="pres">
      <dgm:prSet presAssocID="{9B4483F0-8B66-40E7-99CF-A6312DDCD63F}" presName="compositeNode" presStyleCnt="0">
        <dgm:presLayoutVars>
          <dgm:bulletEnabled val="1"/>
        </dgm:presLayoutVars>
      </dgm:prSet>
      <dgm:spPr/>
    </dgm:pt>
    <dgm:pt modelId="{EE4FF25B-252A-49FB-ACA7-B112055E9599}" type="pres">
      <dgm:prSet presAssocID="{9B4483F0-8B66-40E7-99CF-A6312DDCD63F}" presName="bgRect" presStyleLbl="alignNode1" presStyleIdx="3" presStyleCnt="5"/>
      <dgm:spPr/>
    </dgm:pt>
    <dgm:pt modelId="{C1BF73EF-4FB6-41F2-99E8-BEE949BB574E}" type="pres">
      <dgm:prSet presAssocID="{9BFFAA12-1610-4684-B0B7-5D673B37368B}" presName="sibTransNodeRect" presStyleLbl="alignNode1" presStyleIdx="3" presStyleCnt="5">
        <dgm:presLayoutVars>
          <dgm:chMax val="0"/>
          <dgm:bulletEnabled val="1"/>
        </dgm:presLayoutVars>
      </dgm:prSet>
      <dgm:spPr/>
    </dgm:pt>
    <dgm:pt modelId="{7EF7CC6C-7649-47FE-AFA1-4E2DF6CDE56E}" type="pres">
      <dgm:prSet presAssocID="{9B4483F0-8B66-40E7-99CF-A6312DDCD63F}" presName="nodeRect" presStyleLbl="alignNode1" presStyleIdx="3" presStyleCnt="5">
        <dgm:presLayoutVars>
          <dgm:bulletEnabled val="1"/>
        </dgm:presLayoutVars>
      </dgm:prSet>
      <dgm:spPr/>
    </dgm:pt>
    <dgm:pt modelId="{466B1E2B-98B6-4B25-98F3-C940C3C0803D}" type="pres">
      <dgm:prSet presAssocID="{9BFFAA12-1610-4684-B0B7-5D673B37368B}" presName="sibTrans" presStyleCnt="0"/>
      <dgm:spPr/>
    </dgm:pt>
    <dgm:pt modelId="{9B9C3F61-47D2-44F2-8C26-FB644DE89355}" type="pres">
      <dgm:prSet presAssocID="{D0A54968-4AE0-4D05-A0E3-481961AD1088}" presName="compositeNode" presStyleCnt="0">
        <dgm:presLayoutVars>
          <dgm:bulletEnabled val="1"/>
        </dgm:presLayoutVars>
      </dgm:prSet>
      <dgm:spPr/>
    </dgm:pt>
    <dgm:pt modelId="{4EE57F10-5BC9-451C-A921-A43E70434981}" type="pres">
      <dgm:prSet presAssocID="{D0A54968-4AE0-4D05-A0E3-481961AD1088}" presName="bgRect" presStyleLbl="alignNode1" presStyleIdx="4" presStyleCnt="5"/>
      <dgm:spPr/>
    </dgm:pt>
    <dgm:pt modelId="{C13609BC-017E-456B-9456-DF10F5697648}" type="pres">
      <dgm:prSet presAssocID="{C2D766B1-A3FB-4CDA-B070-91128C4B0B8C}" presName="sibTransNodeRect" presStyleLbl="alignNode1" presStyleIdx="4" presStyleCnt="5">
        <dgm:presLayoutVars>
          <dgm:chMax val="0"/>
          <dgm:bulletEnabled val="1"/>
        </dgm:presLayoutVars>
      </dgm:prSet>
      <dgm:spPr/>
    </dgm:pt>
    <dgm:pt modelId="{46DBC82D-DF86-44C9-A15E-A21819CA129A}" type="pres">
      <dgm:prSet presAssocID="{D0A54968-4AE0-4D05-A0E3-481961AD1088}" presName="nodeRect" presStyleLbl="alignNode1" presStyleIdx="4" presStyleCnt="5">
        <dgm:presLayoutVars>
          <dgm:bulletEnabled val="1"/>
        </dgm:presLayoutVars>
      </dgm:prSet>
      <dgm:spPr/>
    </dgm:pt>
  </dgm:ptLst>
  <dgm:cxnLst>
    <dgm:cxn modelId="{61E32D03-7353-4411-AB57-FDD77D05FCAA}" type="presOf" srcId="{03BB1756-F87F-4234-A9AD-CC7413718EEC}" destId="{12A655AE-AF34-4A07-A63F-99DDABA1B9E6}" srcOrd="0" destOrd="0" presId="urn:microsoft.com/office/officeart/2016/7/layout/LinearBlockProcessNumbered"/>
    <dgm:cxn modelId="{4608D30D-0EDA-40A2-9A34-85A336EEF5B8}" type="presOf" srcId="{D0A54968-4AE0-4D05-A0E3-481961AD1088}" destId="{46DBC82D-DF86-44C9-A15E-A21819CA129A}" srcOrd="1" destOrd="0" presId="urn:microsoft.com/office/officeart/2016/7/layout/LinearBlockProcessNumbered"/>
    <dgm:cxn modelId="{89E9BA13-1EB7-4BC3-9B0B-6512FB3CC7D4}" srcId="{8E5C6640-84C9-493B-B37A-7973BED96707}" destId="{5255ABB1-8D89-4AF8-BC0A-A707B69FCA1A}" srcOrd="1" destOrd="0" parTransId="{C69516AC-A0D1-4843-8CDB-66132DD0EEBE}" sibTransId="{574DCC03-5F93-4A57-A26A-C68B8F92B700}"/>
    <dgm:cxn modelId="{482F0A38-2818-436B-B1A7-03CCBC0580C0}" type="presOf" srcId="{ABDC9743-7578-4421-8C70-B0CEAA41C387}" destId="{D4598997-C8C3-4D55-8628-F962CE15C1BA}" srcOrd="0" destOrd="0" presId="urn:microsoft.com/office/officeart/2016/7/layout/LinearBlockProcessNumbered"/>
    <dgm:cxn modelId="{D4C2EB5F-2E91-4736-8F8E-7F54E5ED23C9}" type="presOf" srcId="{5255ABB1-8D89-4AF8-BC0A-A707B69FCA1A}" destId="{3F1676A4-83EC-4FE6-8C14-6686D68E3DAC}" srcOrd="1" destOrd="0" presId="urn:microsoft.com/office/officeart/2016/7/layout/LinearBlockProcessNumbered"/>
    <dgm:cxn modelId="{04FF7665-F7F9-4F3F-8B5F-FC15F4BFE1C2}" srcId="{8E5C6640-84C9-493B-B37A-7973BED96707}" destId="{2BC494EA-34B9-4F65-A14A-EF237BBF2C37}" srcOrd="2" destOrd="0" parTransId="{228393F1-EA94-4A70-9BF5-1DABBAA337AA}" sibTransId="{03BB1756-F87F-4234-A9AD-CC7413718EEC}"/>
    <dgm:cxn modelId="{7E388F47-198E-4ABD-81D4-70F9CDCB4A1D}" type="presOf" srcId="{8F561A69-F88E-483F-B38A-2A417D3AB241}" destId="{7464BB49-1292-40B1-94E7-F7A87A67F81E}" srcOrd="1" destOrd="0" presId="urn:microsoft.com/office/officeart/2016/7/layout/LinearBlockProcessNumbered"/>
    <dgm:cxn modelId="{D77A904F-9195-405B-8296-9F283E6CCAB1}" type="presOf" srcId="{5255ABB1-8D89-4AF8-BC0A-A707B69FCA1A}" destId="{3B8A396F-2168-4189-94BA-33FEEA74D0AB}" srcOrd="0" destOrd="0" presId="urn:microsoft.com/office/officeart/2016/7/layout/LinearBlockProcessNumbered"/>
    <dgm:cxn modelId="{C4462073-749C-4852-AE6F-7C4D7DCAE3FA}" type="presOf" srcId="{2BC494EA-34B9-4F65-A14A-EF237BBF2C37}" destId="{620291B6-F09E-43D4-B141-C708478EC219}" srcOrd="0" destOrd="0" presId="urn:microsoft.com/office/officeart/2016/7/layout/LinearBlockProcessNumbered"/>
    <dgm:cxn modelId="{9E5EB554-60C8-48F4-824E-E60F4AF7AE20}" srcId="{8E5C6640-84C9-493B-B37A-7973BED96707}" destId="{9B4483F0-8B66-40E7-99CF-A6312DDCD63F}" srcOrd="3" destOrd="0" parTransId="{5DE63A67-611D-4C2C-88CC-54272027F08D}" sibTransId="{9BFFAA12-1610-4684-B0B7-5D673B37368B}"/>
    <dgm:cxn modelId="{611C4556-804C-49DD-B419-5A76823A6BEA}" type="presOf" srcId="{8E5C6640-84C9-493B-B37A-7973BED96707}" destId="{C4C4B5A6-BB6E-40F2-A657-8C2A53934080}" srcOrd="0" destOrd="0" presId="urn:microsoft.com/office/officeart/2016/7/layout/LinearBlockProcessNumbered"/>
    <dgm:cxn modelId="{B73A3978-B8B3-498E-A3A3-6F813BF51679}" type="presOf" srcId="{574DCC03-5F93-4A57-A26A-C68B8F92B700}" destId="{36E46DD9-1B06-4300-9EC3-9503F84BC662}" srcOrd="0" destOrd="0" presId="urn:microsoft.com/office/officeart/2016/7/layout/LinearBlockProcessNumbered"/>
    <dgm:cxn modelId="{E022C97E-1701-447D-BEC8-D2B0072B3B33}" srcId="{8E5C6640-84C9-493B-B37A-7973BED96707}" destId="{D0A54968-4AE0-4D05-A0E3-481961AD1088}" srcOrd="4" destOrd="0" parTransId="{AA60B899-BC7A-44F2-B4D6-EE0AFEC6A9A4}" sibTransId="{C2D766B1-A3FB-4CDA-B070-91128C4B0B8C}"/>
    <dgm:cxn modelId="{0A445C83-D75B-46A1-B39E-7ECA1E17A1DF}" type="presOf" srcId="{8F561A69-F88E-483F-B38A-2A417D3AB241}" destId="{CE6FFC75-F72B-45A0-9CAC-6406559AFBA1}" srcOrd="0" destOrd="0" presId="urn:microsoft.com/office/officeart/2016/7/layout/LinearBlockProcessNumbered"/>
    <dgm:cxn modelId="{E1BFFA91-A0DB-4305-8172-969E23ED49C7}" type="presOf" srcId="{C2D766B1-A3FB-4CDA-B070-91128C4B0B8C}" destId="{C13609BC-017E-456B-9456-DF10F5697648}" srcOrd="0" destOrd="0" presId="urn:microsoft.com/office/officeart/2016/7/layout/LinearBlockProcessNumbered"/>
    <dgm:cxn modelId="{B993CAA4-4A96-4575-954F-12FBE0D4F5B7}" type="presOf" srcId="{9B4483F0-8B66-40E7-99CF-A6312DDCD63F}" destId="{EE4FF25B-252A-49FB-ACA7-B112055E9599}" srcOrd="0" destOrd="0" presId="urn:microsoft.com/office/officeart/2016/7/layout/LinearBlockProcessNumbered"/>
    <dgm:cxn modelId="{AB73AFA9-5F4C-4CC8-A450-D32EAD67AA02}" type="presOf" srcId="{D0A54968-4AE0-4D05-A0E3-481961AD1088}" destId="{4EE57F10-5BC9-451C-A921-A43E70434981}" srcOrd="0" destOrd="0" presId="urn:microsoft.com/office/officeart/2016/7/layout/LinearBlockProcessNumbered"/>
    <dgm:cxn modelId="{90B449B3-BD2B-4ECD-8A7D-A2ED2176B778}" type="presOf" srcId="{9B4483F0-8B66-40E7-99CF-A6312DDCD63F}" destId="{7EF7CC6C-7649-47FE-AFA1-4E2DF6CDE56E}" srcOrd="1" destOrd="0" presId="urn:microsoft.com/office/officeart/2016/7/layout/LinearBlockProcessNumbered"/>
    <dgm:cxn modelId="{0C8504C4-B54D-4F03-AC3B-78FA7DB749A2}" srcId="{8E5C6640-84C9-493B-B37A-7973BED96707}" destId="{8F561A69-F88E-483F-B38A-2A417D3AB241}" srcOrd="0" destOrd="0" parTransId="{7E94F225-B60F-4919-8C70-0A738E320A86}" sibTransId="{ABDC9743-7578-4421-8C70-B0CEAA41C387}"/>
    <dgm:cxn modelId="{F0F4A9D8-F489-4F81-976B-4F325ADDA164}" type="presOf" srcId="{2BC494EA-34B9-4F65-A14A-EF237BBF2C37}" destId="{A1B5D96A-C121-42AD-BC52-31F07480ED22}" srcOrd="1" destOrd="0" presId="urn:microsoft.com/office/officeart/2016/7/layout/LinearBlockProcessNumbered"/>
    <dgm:cxn modelId="{65F412F3-8DFC-436B-AD59-E7C446B56560}" type="presOf" srcId="{9BFFAA12-1610-4684-B0B7-5D673B37368B}" destId="{C1BF73EF-4FB6-41F2-99E8-BEE949BB574E}" srcOrd="0" destOrd="0" presId="urn:microsoft.com/office/officeart/2016/7/layout/LinearBlockProcessNumbered"/>
    <dgm:cxn modelId="{E3F57161-A85A-4211-ADE0-9B4039F9F8B9}" type="presParOf" srcId="{C4C4B5A6-BB6E-40F2-A657-8C2A53934080}" destId="{36F09AFC-4E70-41B6-AE13-AE2A070E3795}" srcOrd="0" destOrd="0" presId="urn:microsoft.com/office/officeart/2016/7/layout/LinearBlockProcessNumbered"/>
    <dgm:cxn modelId="{5B27F177-740B-454E-8767-3A318D3574EB}" type="presParOf" srcId="{36F09AFC-4E70-41B6-AE13-AE2A070E3795}" destId="{CE6FFC75-F72B-45A0-9CAC-6406559AFBA1}" srcOrd="0" destOrd="0" presId="urn:microsoft.com/office/officeart/2016/7/layout/LinearBlockProcessNumbered"/>
    <dgm:cxn modelId="{D2F7BC57-55AE-4950-A093-4E6B6F9B3217}" type="presParOf" srcId="{36F09AFC-4E70-41B6-AE13-AE2A070E3795}" destId="{D4598997-C8C3-4D55-8628-F962CE15C1BA}" srcOrd="1" destOrd="0" presId="urn:microsoft.com/office/officeart/2016/7/layout/LinearBlockProcessNumbered"/>
    <dgm:cxn modelId="{F816561E-E6E0-471F-A6CE-F289F2FEF4DD}" type="presParOf" srcId="{36F09AFC-4E70-41B6-AE13-AE2A070E3795}" destId="{7464BB49-1292-40B1-94E7-F7A87A67F81E}" srcOrd="2" destOrd="0" presId="urn:microsoft.com/office/officeart/2016/7/layout/LinearBlockProcessNumbered"/>
    <dgm:cxn modelId="{CC28056B-F0AA-4A1E-BA38-664DD04E7041}" type="presParOf" srcId="{C4C4B5A6-BB6E-40F2-A657-8C2A53934080}" destId="{AF6CF635-8656-48E2-859F-E9A6E0EBBA56}" srcOrd="1" destOrd="0" presId="urn:microsoft.com/office/officeart/2016/7/layout/LinearBlockProcessNumbered"/>
    <dgm:cxn modelId="{01D09A2A-9084-4FDD-8288-06B843EF5D1C}" type="presParOf" srcId="{C4C4B5A6-BB6E-40F2-A657-8C2A53934080}" destId="{709E2152-1333-4F74-9199-1ECDE788262D}" srcOrd="2" destOrd="0" presId="urn:microsoft.com/office/officeart/2016/7/layout/LinearBlockProcessNumbered"/>
    <dgm:cxn modelId="{F05A4A43-B7DC-4459-96D5-DD6C7B4FFCCA}" type="presParOf" srcId="{709E2152-1333-4F74-9199-1ECDE788262D}" destId="{3B8A396F-2168-4189-94BA-33FEEA74D0AB}" srcOrd="0" destOrd="0" presId="urn:microsoft.com/office/officeart/2016/7/layout/LinearBlockProcessNumbered"/>
    <dgm:cxn modelId="{8BEBE514-A0CC-406A-A283-C6E005FD94E7}" type="presParOf" srcId="{709E2152-1333-4F74-9199-1ECDE788262D}" destId="{36E46DD9-1B06-4300-9EC3-9503F84BC662}" srcOrd="1" destOrd="0" presId="urn:microsoft.com/office/officeart/2016/7/layout/LinearBlockProcessNumbered"/>
    <dgm:cxn modelId="{247A1CE9-8553-48DE-9E37-6520C2A58B0F}" type="presParOf" srcId="{709E2152-1333-4F74-9199-1ECDE788262D}" destId="{3F1676A4-83EC-4FE6-8C14-6686D68E3DAC}" srcOrd="2" destOrd="0" presId="urn:microsoft.com/office/officeart/2016/7/layout/LinearBlockProcessNumbered"/>
    <dgm:cxn modelId="{05DA26E2-99EA-45D8-869E-72FF2EAEE7E6}" type="presParOf" srcId="{C4C4B5A6-BB6E-40F2-A657-8C2A53934080}" destId="{0541093C-80FD-4CE3-9EC1-1B83544C9689}" srcOrd="3" destOrd="0" presId="urn:microsoft.com/office/officeart/2016/7/layout/LinearBlockProcessNumbered"/>
    <dgm:cxn modelId="{CA655954-077E-4E7D-846A-9079E3B57B21}" type="presParOf" srcId="{C4C4B5A6-BB6E-40F2-A657-8C2A53934080}" destId="{98778ADD-BC7A-443D-9739-7F55D0685124}" srcOrd="4" destOrd="0" presId="urn:microsoft.com/office/officeart/2016/7/layout/LinearBlockProcessNumbered"/>
    <dgm:cxn modelId="{859CA169-CB8A-4B9B-BA10-720C0C8DF1AD}" type="presParOf" srcId="{98778ADD-BC7A-443D-9739-7F55D0685124}" destId="{620291B6-F09E-43D4-B141-C708478EC219}" srcOrd="0" destOrd="0" presId="urn:microsoft.com/office/officeart/2016/7/layout/LinearBlockProcessNumbered"/>
    <dgm:cxn modelId="{3A03E970-461A-49C0-BD09-47461C74E8EB}" type="presParOf" srcId="{98778ADD-BC7A-443D-9739-7F55D0685124}" destId="{12A655AE-AF34-4A07-A63F-99DDABA1B9E6}" srcOrd="1" destOrd="0" presId="urn:microsoft.com/office/officeart/2016/7/layout/LinearBlockProcessNumbered"/>
    <dgm:cxn modelId="{07B84248-D127-488B-85CE-7398973F220A}" type="presParOf" srcId="{98778ADD-BC7A-443D-9739-7F55D0685124}" destId="{A1B5D96A-C121-42AD-BC52-31F07480ED22}" srcOrd="2" destOrd="0" presId="urn:microsoft.com/office/officeart/2016/7/layout/LinearBlockProcessNumbered"/>
    <dgm:cxn modelId="{555683DC-419E-45A8-A00B-3289638D8DE5}" type="presParOf" srcId="{C4C4B5A6-BB6E-40F2-A657-8C2A53934080}" destId="{A48D4E2D-6CC1-4729-845C-90B1D2F17DEC}" srcOrd="5" destOrd="0" presId="urn:microsoft.com/office/officeart/2016/7/layout/LinearBlockProcessNumbered"/>
    <dgm:cxn modelId="{B8A68563-EE65-4453-ADCB-57A662216FB8}" type="presParOf" srcId="{C4C4B5A6-BB6E-40F2-A657-8C2A53934080}" destId="{E04A207C-52F6-4C9A-853A-6CDA791B5097}" srcOrd="6" destOrd="0" presId="urn:microsoft.com/office/officeart/2016/7/layout/LinearBlockProcessNumbered"/>
    <dgm:cxn modelId="{053F2934-A9B9-4B63-A05C-4F34EED2F0B7}" type="presParOf" srcId="{E04A207C-52F6-4C9A-853A-6CDA791B5097}" destId="{EE4FF25B-252A-49FB-ACA7-B112055E9599}" srcOrd="0" destOrd="0" presId="urn:microsoft.com/office/officeart/2016/7/layout/LinearBlockProcessNumbered"/>
    <dgm:cxn modelId="{796C3CD7-FF66-4A78-8076-2CD714551B90}" type="presParOf" srcId="{E04A207C-52F6-4C9A-853A-6CDA791B5097}" destId="{C1BF73EF-4FB6-41F2-99E8-BEE949BB574E}" srcOrd="1" destOrd="0" presId="urn:microsoft.com/office/officeart/2016/7/layout/LinearBlockProcessNumbered"/>
    <dgm:cxn modelId="{1DCE1AA1-96FC-4EDB-9F02-12203BA0C83C}" type="presParOf" srcId="{E04A207C-52F6-4C9A-853A-6CDA791B5097}" destId="{7EF7CC6C-7649-47FE-AFA1-4E2DF6CDE56E}" srcOrd="2" destOrd="0" presId="urn:microsoft.com/office/officeart/2016/7/layout/LinearBlockProcessNumbered"/>
    <dgm:cxn modelId="{29B3F2DB-9877-4A81-8E58-ABBC0E8C7337}" type="presParOf" srcId="{C4C4B5A6-BB6E-40F2-A657-8C2A53934080}" destId="{466B1E2B-98B6-4B25-98F3-C940C3C0803D}" srcOrd="7" destOrd="0" presId="urn:microsoft.com/office/officeart/2016/7/layout/LinearBlockProcessNumbered"/>
    <dgm:cxn modelId="{527DCEDE-E93C-40E7-A2DD-9AE654D0E096}" type="presParOf" srcId="{C4C4B5A6-BB6E-40F2-A657-8C2A53934080}" destId="{9B9C3F61-47D2-44F2-8C26-FB644DE89355}" srcOrd="8" destOrd="0" presId="urn:microsoft.com/office/officeart/2016/7/layout/LinearBlockProcessNumbered"/>
    <dgm:cxn modelId="{4FD95185-5F8B-47E7-9DA8-3FF1F6BF68CA}" type="presParOf" srcId="{9B9C3F61-47D2-44F2-8C26-FB644DE89355}" destId="{4EE57F10-5BC9-451C-A921-A43E70434981}" srcOrd="0" destOrd="0" presId="urn:microsoft.com/office/officeart/2016/7/layout/LinearBlockProcessNumbered"/>
    <dgm:cxn modelId="{6ED581A9-4CAF-4CC1-BAA5-69AD824BE8F0}" type="presParOf" srcId="{9B9C3F61-47D2-44F2-8C26-FB644DE89355}" destId="{C13609BC-017E-456B-9456-DF10F5697648}" srcOrd="1" destOrd="0" presId="urn:microsoft.com/office/officeart/2016/7/layout/LinearBlockProcessNumbered"/>
    <dgm:cxn modelId="{748D973E-2D17-4843-A009-0C8F2D91601D}" type="presParOf" srcId="{9B9C3F61-47D2-44F2-8C26-FB644DE89355}" destId="{46DBC82D-DF86-44C9-A15E-A21819CA129A}"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6FFC75-F72B-45A0-9CAC-6406559AFBA1}">
      <dsp:nvSpPr>
        <dsp:cNvPr id="0" name=""/>
        <dsp:cNvSpPr/>
      </dsp:nvSpPr>
      <dsp:spPr>
        <a:xfrm>
          <a:off x="6017" y="660898"/>
          <a:ext cx="1880954" cy="2257145"/>
        </a:xfrm>
        <a:prstGeom prst="rect">
          <a:avLst/>
        </a:prstGeom>
        <a:solidFill>
          <a:schemeClr val="accent1">
            <a:lumMod val="60000"/>
            <a:lumOff val="4000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5797" tIns="0" rIns="185797" bIns="330200" numCol="1" spcCol="1270" anchor="t"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National Bullying Helpline – Available at: </a:t>
          </a:r>
          <a:r>
            <a:rPr lang="en-GB" sz="1100" kern="1200" dirty="0">
              <a:latin typeface="Arial" panose="020B0604020202020204" pitchFamily="34" charset="0"/>
              <a:cs typeface="Arial" panose="020B0604020202020204" pitchFamily="34" charset="0"/>
              <a:hlinkClick xmlns:r="http://schemas.openxmlformats.org/officeDocument/2006/relationships" r:id="rId1"/>
            </a:rPr>
            <a:t>https://www.nationalbullyinghelpline.co.uk/</a:t>
          </a:r>
          <a:endParaRPr lang="en-US" sz="1100" kern="1200" dirty="0">
            <a:latin typeface="Arial" panose="020B0604020202020204" pitchFamily="34" charset="0"/>
            <a:cs typeface="Arial" panose="020B0604020202020204" pitchFamily="34" charset="0"/>
          </a:endParaRPr>
        </a:p>
      </dsp:txBody>
      <dsp:txXfrm>
        <a:off x="6017" y="1563756"/>
        <a:ext cx="1880954" cy="1354287"/>
      </dsp:txXfrm>
    </dsp:sp>
    <dsp:sp modelId="{D4598997-C8C3-4D55-8628-F962CE15C1BA}">
      <dsp:nvSpPr>
        <dsp:cNvPr id="0" name=""/>
        <dsp:cNvSpPr/>
      </dsp:nvSpPr>
      <dsp:spPr>
        <a:xfrm>
          <a:off x="6017" y="660898"/>
          <a:ext cx="1880954" cy="90285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5797" tIns="165100" rIns="185797" bIns="165100" numCol="1" spcCol="1270" anchor="ctr" anchorCtr="0">
          <a:noAutofit/>
        </a:bodyPr>
        <a:lstStyle/>
        <a:p>
          <a:pPr marL="0" lvl="0" indent="0" algn="l" defTabSz="1822450">
            <a:lnSpc>
              <a:spcPct val="90000"/>
            </a:lnSpc>
            <a:spcBef>
              <a:spcPct val="0"/>
            </a:spcBef>
            <a:spcAft>
              <a:spcPct val="35000"/>
            </a:spcAft>
            <a:buNone/>
          </a:pPr>
          <a:r>
            <a:rPr lang="en-US" sz="4100" kern="1200"/>
            <a:t>01</a:t>
          </a:r>
        </a:p>
      </dsp:txBody>
      <dsp:txXfrm>
        <a:off x="6017" y="660898"/>
        <a:ext cx="1880954" cy="902858"/>
      </dsp:txXfrm>
    </dsp:sp>
    <dsp:sp modelId="{3B8A396F-2168-4189-94BA-33FEEA74D0AB}">
      <dsp:nvSpPr>
        <dsp:cNvPr id="0" name=""/>
        <dsp:cNvSpPr/>
      </dsp:nvSpPr>
      <dsp:spPr>
        <a:xfrm>
          <a:off x="2037448" y="660898"/>
          <a:ext cx="1880954" cy="2257145"/>
        </a:xfrm>
        <a:prstGeom prst="rect">
          <a:avLst/>
        </a:prstGeom>
        <a:solidFill>
          <a:schemeClr val="bg2"/>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5797" tIns="0" rIns="185797" bIns="330200" numCol="1" spcCol="1270" anchor="t" anchorCtr="0">
          <a:noAutofit/>
        </a:bodyPr>
        <a:lstStyle/>
        <a:p>
          <a:pPr marL="0" lvl="0" indent="0" algn="l" defTabSz="488950">
            <a:lnSpc>
              <a:spcPct val="90000"/>
            </a:lnSpc>
            <a:spcBef>
              <a:spcPct val="0"/>
            </a:spcBef>
            <a:spcAft>
              <a:spcPct val="35000"/>
            </a:spcAft>
            <a:buNone/>
          </a:pPr>
          <a:r>
            <a:rPr lang="en-GB" sz="1100" kern="1200"/>
            <a:t>Shout – Available at: </a:t>
          </a:r>
          <a:r>
            <a:rPr lang="en-GB" sz="1100" kern="1200">
              <a:hlinkClick xmlns:r="http://schemas.openxmlformats.org/officeDocument/2006/relationships" r:id="rId2"/>
            </a:rPr>
            <a:t>https://giveusashout.org/get-help/issues/bullying/</a:t>
          </a:r>
          <a:endParaRPr lang="en-US" sz="1100" kern="1200"/>
        </a:p>
      </dsp:txBody>
      <dsp:txXfrm>
        <a:off x="2037448" y="1563756"/>
        <a:ext cx="1880954" cy="1354287"/>
      </dsp:txXfrm>
    </dsp:sp>
    <dsp:sp modelId="{36E46DD9-1B06-4300-9EC3-9503F84BC662}">
      <dsp:nvSpPr>
        <dsp:cNvPr id="0" name=""/>
        <dsp:cNvSpPr/>
      </dsp:nvSpPr>
      <dsp:spPr>
        <a:xfrm>
          <a:off x="2037448" y="660898"/>
          <a:ext cx="1880954" cy="90285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5797" tIns="165100" rIns="185797" bIns="165100" numCol="1" spcCol="1270" anchor="ctr" anchorCtr="0">
          <a:noAutofit/>
        </a:bodyPr>
        <a:lstStyle/>
        <a:p>
          <a:pPr marL="0" lvl="0" indent="0" algn="l" defTabSz="1822450">
            <a:lnSpc>
              <a:spcPct val="90000"/>
            </a:lnSpc>
            <a:spcBef>
              <a:spcPct val="0"/>
            </a:spcBef>
            <a:spcAft>
              <a:spcPct val="35000"/>
            </a:spcAft>
            <a:buNone/>
          </a:pPr>
          <a:r>
            <a:rPr lang="en-US" sz="4100" kern="1200"/>
            <a:t>02</a:t>
          </a:r>
        </a:p>
      </dsp:txBody>
      <dsp:txXfrm>
        <a:off x="2037448" y="660898"/>
        <a:ext cx="1880954" cy="902858"/>
      </dsp:txXfrm>
    </dsp:sp>
    <dsp:sp modelId="{620291B6-F09E-43D4-B141-C708478EC219}">
      <dsp:nvSpPr>
        <dsp:cNvPr id="0" name=""/>
        <dsp:cNvSpPr/>
      </dsp:nvSpPr>
      <dsp:spPr>
        <a:xfrm>
          <a:off x="4068879" y="660898"/>
          <a:ext cx="1880954" cy="2257145"/>
        </a:xfrm>
        <a:prstGeom prst="rect">
          <a:avLst/>
        </a:prstGeom>
        <a:solidFill>
          <a:schemeClr val="accent4">
            <a:lumMod val="40000"/>
            <a:lumOff val="6000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5797" tIns="0" rIns="185797" bIns="330200" numCol="1" spcCol="1270" anchor="t" anchorCtr="0">
          <a:noAutofit/>
        </a:bodyPr>
        <a:lstStyle/>
        <a:p>
          <a:pPr marL="0" lvl="0" indent="0" algn="l" defTabSz="488950">
            <a:lnSpc>
              <a:spcPct val="90000"/>
            </a:lnSpc>
            <a:spcBef>
              <a:spcPct val="0"/>
            </a:spcBef>
            <a:spcAft>
              <a:spcPct val="35000"/>
            </a:spcAft>
            <a:buNone/>
          </a:pPr>
          <a:r>
            <a:rPr lang="en-GB" sz="1100" kern="1200"/>
            <a:t>NSPCC- Available at: </a:t>
          </a:r>
          <a:r>
            <a:rPr lang="en-GB" sz="1100" kern="1200">
              <a:hlinkClick xmlns:r="http://schemas.openxmlformats.org/officeDocument/2006/relationships" r:id="rId3"/>
            </a:rPr>
            <a:t>https://www.nspcc.org.uk/what-is-child-abuse/types-of-abuse/bullying-and-cyberbullying/</a:t>
          </a:r>
          <a:endParaRPr lang="en-US" sz="1100" kern="1200"/>
        </a:p>
      </dsp:txBody>
      <dsp:txXfrm>
        <a:off x="4068879" y="1563756"/>
        <a:ext cx="1880954" cy="1354287"/>
      </dsp:txXfrm>
    </dsp:sp>
    <dsp:sp modelId="{12A655AE-AF34-4A07-A63F-99DDABA1B9E6}">
      <dsp:nvSpPr>
        <dsp:cNvPr id="0" name=""/>
        <dsp:cNvSpPr/>
      </dsp:nvSpPr>
      <dsp:spPr>
        <a:xfrm>
          <a:off x="4068879" y="660898"/>
          <a:ext cx="1880954" cy="90285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5797" tIns="165100" rIns="185797" bIns="165100" numCol="1" spcCol="1270" anchor="ctr" anchorCtr="0">
          <a:noAutofit/>
        </a:bodyPr>
        <a:lstStyle/>
        <a:p>
          <a:pPr marL="0" lvl="0" indent="0" algn="l" defTabSz="1822450">
            <a:lnSpc>
              <a:spcPct val="90000"/>
            </a:lnSpc>
            <a:spcBef>
              <a:spcPct val="0"/>
            </a:spcBef>
            <a:spcAft>
              <a:spcPct val="35000"/>
            </a:spcAft>
            <a:buNone/>
          </a:pPr>
          <a:r>
            <a:rPr lang="en-US" sz="4100" kern="1200"/>
            <a:t>03</a:t>
          </a:r>
        </a:p>
      </dsp:txBody>
      <dsp:txXfrm>
        <a:off x="4068879" y="660898"/>
        <a:ext cx="1880954" cy="902858"/>
      </dsp:txXfrm>
    </dsp:sp>
    <dsp:sp modelId="{EE4FF25B-252A-49FB-ACA7-B112055E9599}">
      <dsp:nvSpPr>
        <dsp:cNvPr id="0" name=""/>
        <dsp:cNvSpPr/>
      </dsp:nvSpPr>
      <dsp:spPr>
        <a:xfrm>
          <a:off x="6100310" y="660898"/>
          <a:ext cx="1880954" cy="2257145"/>
        </a:xfrm>
        <a:prstGeom prst="rect">
          <a:avLst/>
        </a:prstGeom>
        <a:solidFill>
          <a:schemeClr val="accent6">
            <a:lumMod val="40000"/>
            <a:lumOff val="6000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5797" tIns="0" rIns="185797" bIns="330200" numCol="1" spcCol="1270" anchor="t" anchorCtr="0">
          <a:noAutofit/>
        </a:bodyPr>
        <a:lstStyle/>
        <a:p>
          <a:pPr marL="0" lvl="0" indent="0" algn="l" defTabSz="488950">
            <a:lnSpc>
              <a:spcPct val="90000"/>
            </a:lnSpc>
            <a:spcBef>
              <a:spcPct val="0"/>
            </a:spcBef>
            <a:spcAft>
              <a:spcPct val="35000"/>
            </a:spcAft>
            <a:buNone/>
          </a:pPr>
          <a:r>
            <a:rPr lang="en-GB" sz="1100" kern="1200"/>
            <a:t>Childline – Available at: </a:t>
          </a:r>
          <a:r>
            <a:rPr lang="en-GB" sz="1100" kern="1200">
              <a:hlinkClick xmlns:r="http://schemas.openxmlformats.org/officeDocument/2006/relationships" r:id="rId4"/>
            </a:rPr>
            <a:t>https://www.childline.org.uk/</a:t>
          </a:r>
          <a:endParaRPr lang="en-US" sz="1100" kern="1200"/>
        </a:p>
      </dsp:txBody>
      <dsp:txXfrm>
        <a:off x="6100310" y="1563756"/>
        <a:ext cx="1880954" cy="1354287"/>
      </dsp:txXfrm>
    </dsp:sp>
    <dsp:sp modelId="{C1BF73EF-4FB6-41F2-99E8-BEE949BB574E}">
      <dsp:nvSpPr>
        <dsp:cNvPr id="0" name=""/>
        <dsp:cNvSpPr/>
      </dsp:nvSpPr>
      <dsp:spPr>
        <a:xfrm>
          <a:off x="6100310" y="660898"/>
          <a:ext cx="1880954" cy="90285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5797" tIns="165100" rIns="185797" bIns="165100" numCol="1" spcCol="1270" anchor="ctr" anchorCtr="0">
          <a:noAutofit/>
        </a:bodyPr>
        <a:lstStyle/>
        <a:p>
          <a:pPr marL="0" lvl="0" indent="0" algn="l" defTabSz="1822450">
            <a:lnSpc>
              <a:spcPct val="90000"/>
            </a:lnSpc>
            <a:spcBef>
              <a:spcPct val="0"/>
            </a:spcBef>
            <a:spcAft>
              <a:spcPct val="35000"/>
            </a:spcAft>
            <a:buNone/>
          </a:pPr>
          <a:r>
            <a:rPr lang="en-US" sz="4100" kern="1200"/>
            <a:t>04</a:t>
          </a:r>
        </a:p>
      </dsp:txBody>
      <dsp:txXfrm>
        <a:off x="6100310" y="660898"/>
        <a:ext cx="1880954" cy="902858"/>
      </dsp:txXfrm>
    </dsp:sp>
    <dsp:sp modelId="{4EE57F10-5BC9-451C-A921-A43E70434981}">
      <dsp:nvSpPr>
        <dsp:cNvPr id="0" name=""/>
        <dsp:cNvSpPr/>
      </dsp:nvSpPr>
      <dsp:spPr>
        <a:xfrm>
          <a:off x="8131741" y="660898"/>
          <a:ext cx="1880954" cy="2257145"/>
        </a:xfrm>
        <a:prstGeom prst="rect">
          <a:avLst/>
        </a:prstGeom>
        <a:solidFill>
          <a:schemeClr val="accent2">
            <a:lumMod val="60000"/>
            <a:lumOff val="4000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5797" tIns="0" rIns="185797" bIns="330200" numCol="1" spcCol="1270" anchor="t" anchorCtr="0">
          <a:noAutofit/>
        </a:bodyPr>
        <a:lstStyle/>
        <a:p>
          <a:pPr marL="0" lvl="0" indent="0" algn="l" defTabSz="488950">
            <a:lnSpc>
              <a:spcPct val="90000"/>
            </a:lnSpc>
            <a:spcBef>
              <a:spcPct val="0"/>
            </a:spcBef>
            <a:spcAft>
              <a:spcPct val="35000"/>
            </a:spcAft>
            <a:buNone/>
          </a:pPr>
          <a:r>
            <a:rPr lang="en-GB" sz="1100" kern="1200"/>
            <a:t>Samaritans – Available at: </a:t>
          </a:r>
          <a:r>
            <a:rPr lang="en-GB" sz="1100" kern="1200">
              <a:hlinkClick xmlns:r="http://schemas.openxmlformats.org/officeDocument/2006/relationships" r:id="rId5"/>
            </a:rPr>
            <a:t>https://www.samaritans.org/wales/</a:t>
          </a:r>
          <a:endParaRPr lang="en-US" sz="1100" kern="1200"/>
        </a:p>
      </dsp:txBody>
      <dsp:txXfrm>
        <a:off x="8131741" y="1563756"/>
        <a:ext cx="1880954" cy="1354287"/>
      </dsp:txXfrm>
    </dsp:sp>
    <dsp:sp modelId="{C13609BC-017E-456B-9456-DF10F5697648}">
      <dsp:nvSpPr>
        <dsp:cNvPr id="0" name=""/>
        <dsp:cNvSpPr/>
      </dsp:nvSpPr>
      <dsp:spPr>
        <a:xfrm>
          <a:off x="8131741" y="660898"/>
          <a:ext cx="1880954" cy="90285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5797" tIns="165100" rIns="185797" bIns="165100" numCol="1" spcCol="1270" anchor="ctr" anchorCtr="0">
          <a:noAutofit/>
        </a:bodyPr>
        <a:lstStyle/>
        <a:p>
          <a:pPr marL="0" lvl="0" indent="0" algn="l" defTabSz="1822450">
            <a:lnSpc>
              <a:spcPct val="90000"/>
            </a:lnSpc>
            <a:spcBef>
              <a:spcPct val="0"/>
            </a:spcBef>
            <a:spcAft>
              <a:spcPct val="35000"/>
            </a:spcAft>
            <a:buNone/>
          </a:pPr>
          <a:r>
            <a:rPr lang="en-US" sz="4100" kern="1200"/>
            <a:t>05</a:t>
          </a:r>
        </a:p>
      </dsp:txBody>
      <dsp:txXfrm>
        <a:off x="8131741" y="660898"/>
        <a:ext cx="1880954" cy="902858"/>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F39D48-4629-460B-9633-D209125DEB0C}" type="datetimeFigureOut">
              <a:rPr lang="en-GB" smtClean="0"/>
              <a:t>12/01/2025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8BBA0-AEE3-46DD-BAEF-A4105CAC82B5}" type="slidenum">
              <a:rPr lang="en-GB" smtClean="0"/>
              <a:t>‹#›</a:t>
            </a:fld>
            <a:endParaRPr lang="en-GB"/>
          </a:p>
        </p:txBody>
      </p:sp>
    </p:spTree>
    <p:extLst>
      <p:ext uri="{BB962C8B-B14F-4D97-AF65-F5344CB8AC3E}">
        <p14:creationId xmlns:p14="http://schemas.microsoft.com/office/powerpoint/2010/main" val="3173879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Courtney Rumsey, and I will be talking to you about bullying and the affects it has on young people.</a:t>
            </a:r>
          </a:p>
        </p:txBody>
      </p:sp>
      <p:sp>
        <p:nvSpPr>
          <p:cNvPr id="4" name="Slide Number Placeholder 3"/>
          <p:cNvSpPr>
            <a:spLocks noGrp="1"/>
          </p:cNvSpPr>
          <p:nvPr>
            <p:ph type="sldNum" sz="quarter" idx="5"/>
          </p:nvPr>
        </p:nvSpPr>
        <p:spPr/>
        <p:txBody>
          <a:bodyPr/>
          <a:lstStyle/>
          <a:p>
            <a:fld id="{7568BBA0-AEE3-46DD-BAEF-A4105CAC82B5}" type="slidenum">
              <a:rPr lang="en-GB" smtClean="0"/>
              <a:t>1</a:t>
            </a:fld>
            <a:endParaRPr lang="en-GB"/>
          </a:p>
        </p:txBody>
      </p:sp>
    </p:spTree>
    <p:extLst>
      <p:ext uri="{BB962C8B-B14F-4D97-AF65-F5344CB8AC3E}">
        <p14:creationId xmlns:p14="http://schemas.microsoft.com/office/powerpoint/2010/main" val="3799284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reason I have chosen to focus on bullying is that every young person has experienced or gone through bullying and as young people we can relate.</a:t>
            </a:r>
          </a:p>
          <a:p>
            <a:r>
              <a:rPr lang="en-GB" dirty="0"/>
              <a:t>We are going to start with an icebreaker </a:t>
            </a:r>
          </a:p>
          <a:p>
            <a:r>
              <a:rPr lang="en-GB" dirty="0"/>
              <a:t>As this is the second session can we remember some of the things that we put on the contract?</a:t>
            </a:r>
          </a:p>
          <a:p>
            <a:r>
              <a:rPr lang="en-GB" dirty="0"/>
              <a:t>If anyone can relate or feel triggered, they can leave the room at any point but if you want to stay behind and talk to me after the session that is fine.</a:t>
            </a:r>
          </a:p>
          <a:p>
            <a:endParaRPr lang="en-GB" dirty="0"/>
          </a:p>
        </p:txBody>
      </p:sp>
      <p:sp>
        <p:nvSpPr>
          <p:cNvPr id="4" name="Slide Number Placeholder 3"/>
          <p:cNvSpPr>
            <a:spLocks noGrp="1"/>
          </p:cNvSpPr>
          <p:nvPr>
            <p:ph type="sldNum" sz="quarter" idx="5"/>
          </p:nvPr>
        </p:nvSpPr>
        <p:spPr/>
        <p:txBody>
          <a:bodyPr/>
          <a:lstStyle/>
          <a:p>
            <a:fld id="{7568BBA0-AEE3-46DD-BAEF-A4105CAC82B5}" type="slidenum">
              <a:rPr lang="en-GB" smtClean="0"/>
              <a:t>2</a:t>
            </a:fld>
            <a:endParaRPr lang="en-GB"/>
          </a:p>
        </p:txBody>
      </p:sp>
    </p:spTree>
    <p:extLst>
      <p:ext uri="{BB962C8B-B14F-4D97-AF65-F5344CB8AC3E}">
        <p14:creationId xmlns:p14="http://schemas.microsoft.com/office/powerpoint/2010/main" val="3814481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places if you have ever witnessed bullying </a:t>
            </a:r>
          </a:p>
          <a:p>
            <a:r>
              <a:rPr lang="en-GB" dirty="0"/>
              <a:t>Change places if you know all the types of bullying</a:t>
            </a:r>
          </a:p>
          <a:p>
            <a:r>
              <a:rPr lang="en-GB" dirty="0"/>
              <a:t>Change places if you have ever stopped bullying </a:t>
            </a:r>
          </a:p>
          <a:p>
            <a:r>
              <a:rPr lang="en-GB" dirty="0"/>
              <a:t>Changes places if you have ever experienced bullying </a:t>
            </a:r>
          </a:p>
          <a:p>
            <a:r>
              <a:rPr lang="en-GB" dirty="0"/>
              <a:t>Change places if you have stuck up for a friend.</a:t>
            </a:r>
          </a:p>
          <a:p>
            <a:r>
              <a:rPr lang="en-US" dirty="0"/>
              <a:t>I chose this activity to boost your energy before we start and</a:t>
            </a:r>
            <a:r>
              <a:rPr lang="en-GB" dirty="0"/>
              <a:t> make you aware of the experiences that you all may have faced and can relate to. </a:t>
            </a:r>
          </a:p>
          <a:p>
            <a:endParaRPr lang="en-GB" dirty="0"/>
          </a:p>
        </p:txBody>
      </p:sp>
      <p:sp>
        <p:nvSpPr>
          <p:cNvPr id="4" name="Slide Number Placeholder 3"/>
          <p:cNvSpPr>
            <a:spLocks noGrp="1"/>
          </p:cNvSpPr>
          <p:nvPr>
            <p:ph type="sldNum" sz="quarter" idx="5"/>
          </p:nvPr>
        </p:nvSpPr>
        <p:spPr/>
        <p:txBody>
          <a:bodyPr/>
          <a:lstStyle/>
          <a:p>
            <a:fld id="{7568BBA0-AEE3-46DD-BAEF-A4105CAC82B5}" type="slidenum">
              <a:rPr lang="en-GB" smtClean="0"/>
              <a:t>3</a:t>
            </a:fld>
            <a:endParaRPr lang="en-GB"/>
          </a:p>
        </p:txBody>
      </p:sp>
    </p:spTree>
    <p:extLst>
      <p:ext uri="{BB962C8B-B14F-4D97-AF65-F5344CB8AC3E}">
        <p14:creationId xmlns:p14="http://schemas.microsoft.com/office/powerpoint/2010/main" val="829239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Bullying means someone is causing you physical or emotional distress which can happen for example online, in school, or youth clubs. </a:t>
            </a:r>
          </a:p>
          <a:p>
            <a:r>
              <a:rPr lang="en-GB" dirty="0"/>
              <a:t>Youth workers need to support young people emotionally</a:t>
            </a:r>
            <a:r>
              <a:rPr lang="en-US" dirty="0"/>
              <a:t> and physically, making sure that they have a safe space to talk about their issues. By listening to them, you can help them open up</a:t>
            </a:r>
            <a:r>
              <a:rPr lang="en-GB" dirty="0"/>
              <a:t> more about the challenges or difficulties they may be facing.</a:t>
            </a:r>
          </a:p>
          <a:p>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7568BBA0-AEE3-46DD-BAEF-A4105CAC82B5}" type="slidenum">
              <a:rPr lang="en-GB" smtClean="0"/>
              <a:t>5</a:t>
            </a:fld>
            <a:endParaRPr lang="en-GB"/>
          </a:p>
        </p:txBody>
      </p:sp>
    </p:spTree>
    <p:extLst>
      <p:ext uri="{BB962C8B-B14F-4D97-AF65-F5344CB8AC3E}">
        <p14:creationId xmlns:p14="http://schemas.microsoft.com/office/powerpoint/2010/main" val="767932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8BBA0-AEE3-46DD-BAEF-A4105CAC82B5}" type="slidenum">
              <a:rPr lang="en-GB" smtClean="0"/>
              <a:t>6</a:t>
            </a:fld>
            <a:endParaRPr lang="en-GB"/>
          </a:p>
        </p:txBody>
      </p:sp>
    </p:spTree>
    <p:extLst>
      <p:ext uri="{BB962C8B-B14F-4D97-AF65-F5344CB8AC3E}">
        <p14:creationId xmlns:p14="http://schemas.microsoft.com/office/powerpoint/2010/main" val="3831691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youth workers, we should be aware of spotting signs of bullying and just letting the young people able to talk and listen to them.</a:t>
            </a:r>
          </a:p>
          <a:p>
            <a:r>
              <a:rPr lang="en-GB" dirty="0"/>
              <a:t>If anything is disclosed between young people and you think that they are in danger you should report it to your manager to help them get the support that they need.</a:t>
            </a:r>
          </a:p>
          <a:p>
            <a:r>
              <a:rPr lang="en-GB" dirty="0"/>
              <a:t>Encourage and boost their confidence.</a:t>
            </a:r>
          </a:p>
        </p:txBody>
      </p:sp>
      <p:sp>
        <p:nvSpPr>
          <p:cNvPr id="4" name="Slide Number Placeholder 3"/>
          <p:cNvSpPr>
            <a:spLocks noGrp="1"/>
          </p:cNvSpPr>
          <p:nvPr>
            <p:ph type="sldNum" sz="quarter" idx="5"/>
          </p:nvPr>
        </p:nvSpPr>
        <p:spPr/>
        <p:txBody>
          <a:bodyPr/>
          <a:lstStyle/>
          <a:p>
            <a:fld id="{7568BBA0-AEE3-46DD-BAEF-A4105CAC82B5}" type="slidenum">
              <a:rPr lang="en-GB" smtClean="0"/>
              <a:t>7</a:t>
            </a:fld>
            <a:endParaRPr lang="en-GB"/>
          </a:p>
        </p:txBody>
      </p:sp>
    </p:spTree>
    <p:extLst>
      <p:ext uri="{BB962C8B-B14F-4D97-AF65-F5344CB8AC3E}">
        <p14:creationId xmlns:p14="http://schemas.microsoft.com/office/powerpoint/2010/main" val="3213480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youth workers, we should ensure that every young person has a safe space, feels safe, that they are being listened to and should be made aware of the effects of bullying on young people.</a:t>
            </a:r>
          </a:p>
          <a:p>
            <a:r>
              <a:rPr lang="en-US" dirty="0"/>
              <a:t>Aware of resources.</a:t>
            </a:r>
          </a:p>
          <a:p>
            <a:r>
              <a:rPr lang="en-US" dirty="0"/>
              <a:t>Aware of helplines </a:t>
            </a:r>
          </a:p>
          <a:p>
            <a:r>
              <a:rPr lang="en-US" dirty="0"/>
              <a:t>40 of young people were bullied in the last 12 months”</a:t>
            </a:r>
          </a:p>
          <a:p>
            <a:r>
              <a:rPr lang="en-US" dirty="0"/>
              <a:t>“ 6% of all young people had experienced bullying daily. 9% between once a week and once a month”</a:t>
            </a:r>
          </a:p>
          <a:p>
            <a:r>
              <a:rPr lang="en-US" dirty="0"/>
              <a:t>“The most common form of bullying was name calling (including via text and email) at 26 %, followed by exclusion from social groups at 18%”.</a:t>
            </a:r>
          </a:p>
          <a:p>
            <a:r>
              <a:rPr lang="en-US" dirty="0"/>
              <a:t>“21% of children who had experienced bullying daily had truanted in the last 12 months”.</a:t>
            </a:r>
          </a:p>
          <a:p>
            <a:r>
              <a:rPr lang="en-US" dirty="0"/>
              <a:t>“ 24% of children bullied most days are also most likely to be kept off school by their parents”.</a:t>
            </a:r>
          </a:p>
          <a:p>
            <a:r>
              <a:rPr lang="en-US" dirty="0"/>
              <a:t>“15 % of children who had experienced bullying daily had been excluded from school in the last 12 months(compared to 5% of children not bullied)”.</a:t>
            </a:r>
          </a:p>
          <a:p>
            <a:r>
              <a:rPr lang="en-US" dirty="0"/>
              <a:t>“ 1 in 4 young people with Special Educational needs (SEN) experienced violence (actual or threatened.</a:t>
            </a:r>
          </a:p>
          <a:p>
            <a:r>
              <a:rPr lang="en-US" dirty="0"/>
              <a:t>“ Actual Violence was more likely to always take place at school compared to other forms of bullying”.</a:t>
            </a:r>
          </a:p>
          <a:p>
            <a:r>
              <a:rPr lang="en-US" dirty="0"/>
              <a:t>(Anti- Bullying Alliance, 2025)</a:t>
            </a:r>
          </a:p>
          <a:p>
            <a:endParaRPr lang="en-US" dirty="0"/>
          </a:p>
          <a:p>
            <a:endParaRPr lang="en-US" dirty="0"/>
          </a:p>
          <a:p>
            <a:endParaRPr lang="en-US" dirty="0"/>
          </a:p>
          <a:p>
            <a:r>
              <a:rPr lang="en-US" dirty="0"/>
              <a:t>These are alarming statistics for young people experiencing bullying we should do something about it by letting them talk to you and listen to them, and inform your manager so the right partnership and agencies work together to help solve this problem.</a:t>
            </a:r>
          </a:p>
          <a:p>
            <a:r>
              <a:rPr lang="en-US" dirty="0"/>
              <a:t>Ensuring that you are encouraging and building up their confidence.</a:t>
            </a:r>
          </a:p>
          <a:p>
            <a:r>
              <a:rPr lang="en-US" dirty="0"/>
              <a:t>Educate more young people about the dangers of social media and online bullying.</a:t>
            </a:r>
          </a:p>
          <a:p>
            <a:r>
              <a:rPr lang="en-US" dirty="0"/>
              <a:t>“ 40 of young people were bullied in the last 12 months”</a:t>
            </a:r>
          </a:p>
          <a:p>
            <a:r>
              <a:rPr lang="en-US" dirty="0"/>
              <a:t>“ 6% of all young people had experienced bullying daily. 9% between once a week and once a month”</a:t>
            </a:r>
          </a:p>
          <a:p>
            <a:r>
              <a:rPr lang="en-US" dirty="0"/>
              <a:t>“The most common form of bullying was name calling (including via text and email) at 26 %, followed by exclusion from social groups at 18%”.</a:t>
            </a:r>
          </a:p>
          <a:p>
            <a:r>
              <a:rPr lang="en-US" dirty="0"/>
              <a:t>“21% of children who had experienced bullying daily had truanted in the last 12 months”.</a:t>
            </a:r>
          </a:p>
          <a:p>
            <a:r>
              <a:rPr lang="en-US" dirty="0"/>
              <a:t>“ 24% of children bullied most days are also most likely to be kept off school by their parents”.</a:t>
            </a:r>
          </a:p>
          <a:p>
            <a:r>
              <a:rPr lang="en-US" dirty="0"/>
              <a:t>“15 % of children who had experienced bullying daily had been excluded from school in the last 12 months(compared to 5% of children not bullied)”.</a:t>
            </a:r>
          </a:p>
          <a:p>
            <a:r>
              <a:rPr lang="en-US" dirty="0"/>
              <a:t>“ 1 in 4 young people with Special Educational needs (SEN) experienced violence (actual or threatened.</a:t>
            </a:r>
          </a:p>
          <a:p>
            <a:r>
              <a:rPr lang="en-US" dirty="0"/>
              <a:t>“ Actual Violence was more likely to always take place at school compared to other forms of bullying”.</a:t>
            </a:r>
          </a:p>
          <a:p>
            <a:r>
              <a:rPr lang="en-US" dirty="0"/>
              <a:t>(Anti- Bullying Alliance, 2025)</a:t>
            </a:r>
          </a:p>
          <a:p>
            <a:endParaRPr lang="en-US" dirty="0"/>
          </a:p>
          <a:p>
            <a:endParaRPr lang="en-GB" dirty="0"/>
          </a:p>
        </p:txBody>
      </p:sp>
      <p:sp>
        <p:nvSpPr>
          <p:cNvPr id="4" name="Slide Number Placeholder 3"/>
          <p:cNvSpPr>
            <a:spLocks noGrp="1"/>
          </p:cNvSpPr>
          <p:nvPr>
            <p:ph type="sldNum" sz="quarter" idx="5"/>
          </p:nvPr>
        </p:nvSpPr>
        <p:spPr/>
        <p:txBody>
          <a:bodyPr/>
          <a:lstStyle/>
          <a:p>
            <a:fld id="{7568BBA0-AEE3-46DD-BAEF-A4105CAC82B5}" type="slidenum">
              <a:rPr lang="en-GB" smtClean="0"/>
              <a:t>9</a:t>
            </a:fld>
            <a:endParaRPr lang="en-GB"/>
          </a:p>
        </p:txBody>
      </p:sp>
    </p:spTree>
    <p:extLst>
      <p:ext uri="{BB962C8B-B14F-4D97-AF65-F5344CB8AC3E}">
        <p14:creationId xmlns:p14="http://schemas.microsoft.com/office/powerpoint/2010/main" val="1905937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building relationships, rapport and trust young people are more likely to open up to you  – for example by you talking and listening to them  they are going to feel comfortable sharing some negative or positive experiences that they may be facing outside of the youth club setting.</a:t>
            </a:r>
          </a:p>
          <a:p>
            <a:r>
              <a:rPr lang="en-GB" dirty="0"/>
              <a:t>By youth workers creating a safe space and environment – they have a safe space to escape things that may be going on at home or school.</a:t>
            </a:r>
          </a:p>
          <a:p>
            <a:r>
              <a:rPr lang="en-GB" dirty="0"/>
              <a:t>Helplines – if they need to talk to someone, they are aware of helplines that they can access if they are really struggling with mental health and wellbeing, bullying resources are made available to them. </a:t>
            </a:r>
          </a:p>
          <a:p>
            <a:r>
              <a:rPr lang="en-GB" dirty="0"/>
              <a:t>Encouraging and boosting their confidence – will help young people have more self-confidence in their self belief of themselves and more encouraged that they can form good friendships and relationships.</a:t>
            </a:r>
          </a:p>
          <a:p>
            <a:r>
              <a:rPr lang="en-GB" dirty="0"/>
              <a:t>Activities- making them more aware of the signs and effects that bullying and bad friendships can have on everyone-</a:t>
            </a:r>
          </a:p>
          <a:p>
            <a:r>
              <a:rPr lang="en-GB" dirty="0"/>
              <a:t>Conflict Resolution – Ensuring that conflict is resolved straight away in a safe space and private space to stop conflicting happening in youth club.</a:t>
            </a:r>
          </a:p>
        </p:txBody>
      </p:sp>
      <p:sp>
        <p:nvSpPr>
          <p:cNvPr id="4" name="Slide Number Placeholder 3"/>
          <p:cNvSpPr>
            <a:spLocks noGrp="1"/>
          </p:cNvSpPr>
          <p:nvPr>
            <p:ph type="sldNum" sz="quarter" idx="5"/>
          </p:nvPr>
        </p:nvSpPr>
        <p:spPr/>
        <p:txBody>
          <a:bodyPr/>
          <a:lstStyle/>
          <a:p>
            <a:fld id="{7568BBA0-AEE3-46DD-BAEF-A4105CAC82B5}" type="slidenum">
              <a:rPr lang="en-GB" smtClean="0"/>
              <a:t>10</a:t>
            </a:fld>
            <a:endParaRPr lang="en-GB"/>
          </a:p>
        </p:txBody>
      </p:sp>
    </p:spTree>
    <p:extLst>
      <p:ext uri="{BB962C8B-B14F-4D97-AF65-F5344CB8AC3E}">
        <p14:creationId xmlns:p14="http://schemas.microsoft.com/office/powerpoint/2010/main" val="1261007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Anxiety – worried or anxious about leaving the house can have a negative impact as they could miss lots of school and have poor attendance.</a:t>
            </a:r>
          </a:p>
          <a:p>
            <a:r>
              <a:rPr lang="en-GB" dirty="0"/>
              <a:t>Depression- feeling very depressed and like they have no one to talk to and alone struggle to make friends.</a:t>
            </a:r>
          </a:p>
          <a:p>
            <a:r>
              <a:rPr lang="en-GB" dirty="0"/>
              <a:t>Suicidal Thoughts – Thinking about taking their own life or having dark thoughts could start of by cutting and hurting themselves to ease their pain.</a:t>
            </a:r>
          </a:p>
          <a:p>
            <a:r>
              <a:rPr lang="en-GB" dirty="0"/>
              <a:t>Low self-esteem and low confidence</a:t>
            </a:r>
            <a:r>
              <a:rPr lang="en-US" dirty="0"/>
              <a:t>—feeling very negatively about oneself–worth and confidence could lead to quite withdrawn and shy </a:t>
            </a:r>
            <a:r>
              <a:rPr lang="en-US" dirty="0" err="1"/>
              <a:t>behaviour</a:t>
            </a:r>
            <a:r>
              <a:rPr lang="en-US" dirty="0"/>
              <a:t>, as well as a lack of talkative or confident speaking skills</a:t>
            </a:r>
            <a:r>
              <a:rPr lang="en-GB" dirty="0"/>
              <a:t>.</a:t>
            </a:r>
          </a:p>
          <a:p>
            <a:r>
              <a:rPr lang="en-GB" dirty="0"/>
              <a:t>Poor body image – For example, they could be thinking oh I am fat, ugly, unattractive, no one likes me. </a:t>
            </a:r>
          </a:p>
          <a:p>
            <a:r>
              <a:rPr lang="en-GB" dirty="0"/>
              <a:t>Lonely and isolated – they struggle to make friendships, and their social skills and interactions will have a negative effect.</a:t>
            </a:r>
          </a:p>
          <a:p>
            <a:endParaRPr lang="en-GB" dirty="0"/>
          </a:p>
        </p:txBody>
      </p:sp>
      <p:sp>
        <p:nvSpPr>
          <p:cNvPr id="4" name="Slide Number Placeholder 3"/>
          <p:cNvSpPr>
            <a:spLocks noGrp="1"/>
          </p:cNvSpPr>
          <p:nvPr>
            <p:ph type="sldNum" sz="quarter" idx="5"/>
          </p:nvPr>
        </p:nvSpPr>
        <p:spPr/>
        <p:txBody>
          <a:bodyPr/>
          <a:lstStyle/>
          <a:p>
            <a:fld id="{7568BBA0-AEE3-46DD-BAEF-A4105CAC82B5}" type="slidenum">
              <a:rPr lang="en-GB" smtClean="0"/>
              <a:t>12</a:t>
            </a:fld>
            <a:endParaRPr lang="en-GB"/>
          </a:p>
        </p:txBody>
      </p:sp>
    </p:spTree>
    <p:extLst>
      <p:ext uri="{BB962C8B-B14F-4D97-AF65-F5344CB8AC3E}">
        <p14:creationId xmlns:p14="http://schemas.microsoft.com/office/powerpoint/2010/main" val="1244036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8BBA0-AEE3-46DD-BAEF-A4105CAC82B5}" type="slidenum">
              <a:rPr lang="en-GB" smtClean="0"/>
              <a:t>14</a:t>
            </a:fld>
            <a:endParaRPr lang="en-GB"/>
          </a:p>
        </p:txBody>
      </p:sp>
    </p:spTree>
    <p:extLst>
      <p:ext uri="{BB962C8B-B14F-4D97-AF65-F5344CB8AC3E}">
        <p14:creationId xmlns:p14="http://schemas.microsoft.com/office/powerpoint/2010/main" val="19140808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Adolescent Development you go through three transitions such as physical transitions, Biological transitions and Social transitions.</a:t>
            </a:r>
          </a:p>
          <a:p>
            <a:r>
              <a:rPr lang="en-GB" dirty="0"/>
              <a:t>Social Transitions are vital to young people at this age when they begin to form social relationships and friendships and if they have bad experiences, it could affect their social development and ability to form and interactions with peers.</a:t>
            </a:r>
          </a:p>
          <a:p>
            <a:r>
              <a:rPr lang="en-GB" dirty="0"/>
              <a:t>If young people have bad relationships, they could have more chances of getting groomed online or exploitation.</a:t>
            </a:r>
          </a:p>
          <a:p>
            <a:endParaRPr lang="en-GB" dirty="0"/>
          </a:p>
        </p:txBody>
      </p:sp>
      <p:sp>
        <p:nvSpPr>
          <p:cNvPr id="4" name="Slide Number Placeholder 3"/>
          <p:cNvSpPr>
            <a:spLocks noGrp="1"/>
          </p:cNvSpPr>
          <p:nvPr>
            <p:ph type="sldNum" sz="quarter" idx="5"/>
          </p:nvPr>
        </p:nvSpPr>
        <p:spPr/>
        <p:txBody>
          <a:bodyPr/>
          <a:lstStyle/>
          <a:p>
            <a:fld id="{7568BBA0-AEE3-46DD-BAEF-A4105CAC82B5}" type="slidenum">
              <a:rPr lang="en-GB" smtClean="0"/>
              <a:t>15</a:t>
            </a:fld>
            <a:endParaRPr lang="en-GB"/>
          </a:p>
        </p:txBody>
      </p:sp>
    </p:spTree>
    <p:extLst>
      <p:ext uri="{BB962C8B-B14F-4D97-AF65-F5344CB8AC3E}">
        <p14:creationId xmlns:p14="http://schemas.microsoft.com/office/powerpoint/2010/main" val="38915976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PowerPoint has covered </a:t>
            </a:r>
          </a:p>
          <a:p>
            <a:r>
              <a:rPr lang="en-GB" dirty="0"/>
              <a:t>Bullying </a:t>
            </a:r>
          </a:p>
          <a:p>
            <a:r>
              <a:rPr lang="en-GB" dirty="0"/>
              <a:t>Youth Worker’s responses and support </a:t>
            </a:r>
          </a:p>
          <a:p>
            <a:r>
              <a:rPr lang="en-GB" dirty="0"/>
              <a:t>Adolescent development </a:t>
            </a:r>
          </a:p>
          <a:p>
            <a:r>
              <a:rPr lang="en-GB" dirty="0"/>
              <a:t>Negative effects of bullying on mental health and wellbeing</a:t>
            </a:r>
          </a:p>
          <a:p>
            <a:endParaRPr lang="en-GB" dirty="0"/>
          </a:p>
          <a:p>
            <a:r>
              <a:rPr lang="en-GB" dirty="0"/>
              <a:t>Theories and Polices </a:t>
            </a:r>
          </a:p>
          <a:p>
            <a:r>
              <a:rPr lang="en-GB" dirty="0"/>
              <a:t>Helplines </a:t>
            </a:r>
          </a:p>
        </p:txBody>
      </p:sp>
      <p:sp>
        <p:nvSpPr>
          <p:cNvPr id="4" name="Slide Number Placeholder 3"/>
          <p:cNvSpPr>
            <a:spLocks noGrp="1"/>
          </p:cNvSpPr>
          <p:nvPr>
            <p:ph type="sldNum" sz="quarter" idx="5"/>
          </p:nvPr>
        </p:nvSpPr>
        <p:spPr/>
        <p:txBody>
          <a:bodyPr/>
          <a:lstStyle/>
          <a:p>
            <a:fld id="{7568BBA0-AEE3-46DD-BAEF-A4105CAC82B5}" type="slidenum">
              <a:rPr lang="en-GB" smtClean="0"/>
              <a:t>16</a:t>
            </a:fld>
            <a:endParaRPr lang="en-GB"/>
          </a:p>
        </p:txBody>
      </p:sp>
    </p:spTree>
    <p:extLst>
      <p:ext uri="{BB962C8B-B14F-4D97-AF65-F5344CB8AC3E}">
        <p14:creationId xmlns:p14="http://schemas.microsoft.com/office/powerpoint/2010/main" val="1877867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84845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1566230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301241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E9FCBF-2728-420B-B07B-30DCA49F358E}"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2443729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E9FCBF-2728-420B-B07B-30DCA49F358E}" type="datetimeFigureOut">
              <a:rPr lang="en-GB" smtClean="0"/>
              <a:t>12/01/2025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38234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E9FCBF-2728-420B-B07B-30DCA49F358E}" type="datetimeFigureOut">
              <a:rPr lang="en-GB" smtClean="0"/>
              <a:t>12/01/2025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3710977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E9FCBF-2728-420B-B07B-30DCA49F358E}" type="datetimeFigureOut">
              <a:rPr lang="en-GB" smtClean="0"/>
              <a:t>12/01/2025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2927617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E9FCBF-2728-420B-B07B-30DCA49F358E}"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4265530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E9FCBF-2728-420B-B07B-30DCA49F358E}"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1835234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E9FCBF-2728-420B-B07B-30DCA49F358E}"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1647502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10147371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817454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2399591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18708159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2967760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212351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E9FCBF-2728-420B-B07B-30DCA49F358E}"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23BA0-DE2B-4786-AF67-FCB4F460D15D}" type="slidenum">
              <a:rPr lang="en-GB" smtClean="0"/>
              <a:t>‹#›</a:t>
            </a:fld>
            <a:endParaRPr lang="en-GB"/>
          </a:p>
        </p:txBody>
      </p:sp>
    </p:spTree>
    <p:extLst>
      <p:ext uri="{BB962C8B-B14F-4D97-AF65-F5344CB8AC3E}">
        <p14:creationId xmlns:p14="http://schemas.microsoft.com/office/powerpoint/2010/main" val="1213820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FE9FCBF-2728-420B-B07B-30DCA49F358E}" type="datetimeFigureOut">
              <a:rPr lang="en-GB" smtClean="0"/>
              <a:t>12/01/2025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0323BA0-DE2B-4786-AF67-FCB4F460D15D}" type="slidenum">
              <a:rPr lang="en-GB" smtClean="0"/>
              <a:t>‹#›</a:t>
            </a:fld>
            <a:endParaRPr lang="en-GB"/>
          </a:p>
        </p:txBody>
      </p:sp>
    </p:spTree>
    <p:extLst>
      <p:ext uri="{BB962C8B-B14F-4D97-AF65-F5344CB8AC3E}">
        <p14:creationId xmlns:p14="http://schemas.microsoft.com/office/powerpoint/2010/main" val="116485098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7A1FC6-22FB-4EA7-B90A-C9F18FBEF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246FDC4-DD97-431A-914A-9EB57A4A3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12130" cy="6858000"/>
          </a:xfrm>
          <a:custGeom>
            <a:avLst/>
            <a:gdLst>
              <a:gd name="connsiteX0" fmla="*/ 1073044 w 7912130"/>
              <a:gd name="connsiteY0" fmla="*/ 3032931 h 6858000"/>
              <a:gd name="connsiteX1" fmla="*/ 1073044 w 7912130"/>
              <a:gd name="connsiteY1" fmla="*/ 3035810 h 6858000"/>
              <a:gd name="connsiteX2" fmla="*/ 1076802 w 7912130"/>
              <a:gd name="connsiteY2" fmla="*/ 3035810 h 6858000"/>
              <a:gd name="connsiteX3" fmla="*/ 1170738 w 7912130"/>
              <a:gd name="connsiteY3" fmla="*/ 1248347 h 6858000"/>
              <a:gd name="connsiteX4" fmla="*/ 1170738 w 7912130"/>
              <a:gd name="connsiteY4" fmla="*/ 1273486 h 6858000"/>
              <a:gd name="connsiteX5" fmla="*/ 1183895 w 7912130"/>
              <a:gd name="connsiteY5" fmla="*/ 1248347 h 6858000"/>
              <a:gd name="connsiteX6" fmla="*/ 0 w 7912130"/>
              <a:gd name="connsiteY6" fmla="*/ 0 h 6858000"/>
              <a:gd name="connsiteX7" fmla="*/ 2133906 w 7912130"/>
              <a:gd name="connsiteY7" fmla="*/ 0 h 6858000"/>
              <a:gd name="connsiteX8" fmla="*/ 2629909 w 7912130"/>
              <a:gd name="connsiteY8" fmla="*/ 0 h 6858000"/>
              <a:gd name="connsiteX9" fmla="*/ 1227479 w 7912130"/>
              <a:gd name="connsiteY9" fmla="*/ 2669551 h 6858000"/>
              <a:gd name="connsiteX10" fmla="*/ 1235349 w 7912130"/>
              <a:gd name="connsiteY10" fmla="*/ 2673350 h 6858000"/>
              <a:gd name="connsiteX11" fmla="*/ 1353755 w 7912130"/>
              <a:gd name="connsiteY11" fmla="*/ 2754312 h 6858000"/>
              <a:gd name="connsiteX12" fmla="*/ 7912130 w 7912130"/>
              <a:gd name="connsiteY12" fmla="*/ 6858000 h 6858000"/>
              <a:gd name="connsiteX13" fmla="*/ 6066970 w 7912130"/>
              <a:gd name="connsiteY13" fmla="*/ 6858000 h 6858000"/>
              <a:gd name="connsiteX14" fmla="*/ 6059889 w 7912130"/>
              <a:gd name="connsiteY14" fmla="*/ 6852577 h 6858000"/>
              <a:gd name="connsiteX15" fmla="*/ 6059889 w 7912130"/>
              <a:gd name="connsiteY15" fmla="*/ 6857999 h 6858000"/>
              <a:gd name="connsiteX16" fmla="*/ 1707025 w 7912130"/>
              <a:gd name="connsiteY16" fmla="*/ 6857999 h 6858000"/>
              <a:gd name="connsiteX17" fmla="*/ 1707025 w 7912130"/>
              <a:gd name="connsiteY17" fmla="*/ 6858000 h 6858000"/>
              <a:gd name="connsiteX18" fmla="*/ 1073044 w 7912130"/>
              <a:gd name="connsiteY18" fmla="*/ 6858000 h 6858000"/>
              <a:gd name="connsiteX19" fmla="*/ 536592 w 7912130"/>
              <a:gd name="connsiteY19" fmla="*/ 6858000 h 6858000"/>
              <a:gd name="connsiteX20" fmla="*/ 0 w 7912130"/>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12130" h="6858000">
                <a:moveTo>
                  <a:pt x="1073044" y="3032931"/>
                </a:moveTo>
                <a:lnTo>
                  <a:pt x="1073044" y="3035810"/>
                </a:lnTo>
                <a:lnTo>
                  <a:pt x="1076802" y="3035810"/>
                </a:lnTo>
                <a:close/>
                <a:moveTo>
                  <a:pt x="1170738" y="1248347"/>
                </a:moveTo>
                <a:lnTo>
                  <a:pt x="1170738" y="1273486"/>
                </a:lnTo>
                <a:lnTo>
                  <a:pt x="1183895" y="1248347"/>
                </a:lnTo>
                <a:close/>
                <a:moveTo>
                  <a:pt x="0" y="0"/>
                </a:moveTo>
                <a:lnTo>
                  <a:pt x="2133906" y="0"/>
                </a:lnTo>
                <a:lnTo>
                  <a:pt x="2629909" y="0"/>
                </a:lnTo>
                <a:lnTo>
                  <a:pt x="1227479" y="2669551"/>
                </a:lnTo>
                <a:lnTo>
                  <a:pt x="1235349" y="2673350"/>
                </a:lnTo>
                <a:lnTo>
                  <a:pt x="1353755" y="2754312"/>
                </a:lnTo>
                <a:lnTo>
                  <a:pt x="7912130" y="6858000"/>
                </a:lnTo>
                <a:lnTo>
                  <a:pt x="6066970" y="6858000"/>
                </a:lnTo>
                <a:lnTo>
                  <a:pt x="6059889" y="6852577"/>
                </a:lnTo>
                <a:lnTo>
                  <a:pt x="6059889" y="6857999"/>
                </a:lnTo>
                <a:lnTo>
                  <a:pt x="1707025" y="6857999"/>
                </a:lnTo>
                <a:lnTo>
                  <a:pt x="1707025" y="6858000"/>
                </a:lnTo>
                <a:lnTo>
                  <a:pt x="1073044" y="6858000"/>
                </a:lnTo>
                <a:lnTo>
                  <a:pt x="536592" y="6858000"/>
                </a:lnTo>
                <a:lnTo>
                  <a:pt x="0" y="685800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CD4E68A2-74B0-42F5-BB75-2E1A7C201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5917" cy="6858000"/>
          </a:xfrm>
          <a:custGeom>
            <a:avLst/>
            <a:gdLst>
              <a:gd name="connsiteX0" fmla="*/ 696831 w 7535917"/>
              <a:gd name="connsiteY0" fmla="*/ 3032931 h 6858000"/>
              <a:gd name="connsiteX1" fmla="*/ 696831 w 7535917"/>
              <a:gd name="connsiteY1" fmla="*/ 3035810 h 6858000"/>
              <a:gd name="connsiteX2" fmla="*/ 700589 w 7535917"/>
              <a:gd name="connsiteY2" fmla="*/ 3035810 h 6858000"/>
              <a:gd name="connsiteX3" fmla="*/ 794525 w 7535917"/>
              <a:gd name="connsiteY3" fmla="*/ 1248347 h 6858000"/>
              <a:gd name="connsiteX4" fmla="*/ 794525 w 7535917"/>
              <a:gd name="connsiteY4" fmla="*/ 1273486 h 6858000"/>
              <a:gd name="connsiteX5" fmla="*/ 807682 w 7535917"/>
              <a:gd name="connsiteY5" fmla="*/ 1248347 h 6858000"/>
              <a:gd name="connsiteX6" fmla="*/ 0 w 7535917"/>
              <a:gd name="connsiteY6" fmla="*/ 0 h 6858000"/>
              <a:gd name="connsiteX7" fmla="*/ 1757693 w 7535917"/>
              <a:gd name="connsiteY7" fmla="*/ 0 h 6858000"/>
              <a:gd name="connsiteX8" fmla="*/ 2253696 w 7535917"/>
              <a:gd name="connsiteY8" fmla="*/ 0 h 6858000"/>
              <a:gd name="connsiteX9" fmla="*/ 851266 w 7535917"/>
              <a:gd name="connsiteY9" fmla="*/ 2669551 h 6858000"/>
              <a:gd name="connsiteX10" fmla="*/ 859136 w 7535917"/>
              <a:gd name="connsiteY10" fmla="*/ 2673350 h 6858000"/>
              <a:gd name="connsiteX11" fmla="*/ 977542 w 7535917"/>
              <a:gd name="connsiteY11" fmla="*/ 2754312 h 6858000"/>
              <a:gd name="connsiteX12" fmla="*/ 7535917 w 7535917"/>
              <a:gd name="connsiteY12" fmla="*/ 6858000 h 6858000"/>
              <a:gd name="connsiteX13" fmla="*/ 5690757 w 7535917"/>
              <a:gd name="connsiteY13" fmla="*/ 6858000 h 6858000"/>
              <a:gd name="connsiteX14" fmla="*/ 5683676 w 7535917"/>
              <a:gd name="connsiteY14" fmla="*/ 6852577 h 6858000"/>
              <a:gd name="connsiteX15" fmla="*/ 5683676 w 7535917"/>
              <a:gd name="connsiteY15" fmla="*/ 6857999 h 6858000"/>
              <a:gd name="connsiteX16" fmla="*/ 1330812 w 7535917"/>
              <a:gd name="connsiteY16" fmla="*/ 6857999 h 6858000"/>
              <a:gd name="connsiteX17" fmla="*/ 1330812 w 7535917"/>
              <a:gd name="connsiteY17" fmla="*/ 6858000 h 6858000"/>
              <a:gd name="connsiteX18" fmla="*/ 696831 w 7535917"/>
              <a:gd name="connsiteY18" fmla="*/ 6858000 h 6858000"/>
              <a:gd name="connsiteX19" fmla="*/ 160379 w 7535917"/>
              <a:gd name="connsiteY19" fmla="*/ 6858000 h 6858000"/>
              <a:gd name="connsiteX20" fmla="*/ 0 w 7535917"/>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535917" h="6858000">
                <a:moveTo>
                  <a:pt x="696831" y="3032931"/>
                </a:moveTo>
                <a:lnTo>
                  <a:pt x="696831" y="3035810"/>
                </a:lnTo>
                <a:lnTo>
                  <a:pt x="700589" y="3035810"/>
                </a:lnTo>
                <a:close/>
                <a:moveTo>
                  <a:pt x="794525" y="1248347"/>
                </a:moveTo>
                <a:lnTo>
                  <a:pt x="794525" y="1273486"/>
                </a:lnTo>
                <a:lnTo>
                  <a:pt x="807682" y="1248347"/>
                </a:lnTo>
                <a:close/>
                <a:moveTo>
                  <a:pt x="0" y="0"/>
                </a:moveTo>
                <a:lnTo>
                  <a:pt x="1757693" y="0"/>
                </a:lnTo>
                <a:lnTo>
                  <a:pt x="2253696" y="0"/>
                </a:lnTo>
                <a:lnTo>
                  <a:pt x="851266" y="2669551"/>
                </a:lnTo>
                <a:lnTo>
                  <a:pt x="859136" y="2673350"/>
                </a:lnTo>
                <a:lnTo>
                  <a:pt x="977542" y="2754312"/>
                </a:lnTo>
                <a:lnTo>
                  <a:pt x="7535917" y="6858000"/>
                </a:lnTo>
                <a:lnTo>
                  <a:pt x="5690757" y="6858000"/>
                </a:lnTo>
                <a:lnTo>
                  <a:pt x="5683676" y="6852577"/>
                </a:lnTo>
                <a:lnTo>
                  <a:pt x="5683676" y="6857999"/>
                </a:lnTo>
                <a:lnTo>
                  <a:pt x="1330812" y="6857999"/>
                </a:lnTo>
                <a:lnTo>
                  <a:pt x="1330812" y="6858000"/>
                </a:lnTo>
                <a:lnTo>
                  <a:pt x="696831" y="6858000"/>
                </a:lnTo>
                <a:lnTo>
                  <a:pt x="1603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F690CD-B470-02D5-8B0A-871517AE6290}"/>
              </a:ext>
            </a:extLst>
          </p:cNvPr>
          <p:cNvSpPr>
            <a:spLocks noGrp="1"/>
          </p:cNvSpPr>
          <p:nvPr>
            <p:ph type="ctrTitle"/>
          </p:nvPr>
        </p:nvSpPr>
        <p:spPr>
          <a:xfrm>
            <a:off x="3444658" y="755904"/>
            <a:ext cx="7711025" cy="3084576"/>
          </a:xfrm>
        </p:spPr>
        <p:txBody>
          <a:bodyPr anchor="ctr">
            <a:normAutofit fontScale="90000"/>
          </a:bodyPr>
          <a:lstStyle/>
          <a:p>
            <a:pPr algn="l">
              <a:lnSpc>
                <a:spcPct val="90000"/>
              </a:lnSpc>
            </a:pPr>
            <a:r>
              <a:rPr lang="en-GB" sz="4700" dirty="0">
                <a:latin typeface="Arial" panose="020B0604020202020204" pitchFamily="34" charset="0"/>
                <a:ea typeface="Calibri Light" panose="020F0302020204030204" pitchFamily="34" charset="0"/>
                <a:cs typeface="Arial" panose="020B0604020202020204" pitchFamily="34" charset="0"/>
              </a:rPr>
              <a:t>ECYW5004</a:t>
            </a:r>
            <a:br>
              <a:rPr lang="en-GB" sz="4700" dirty="0">
                <a:latin typeface="Arial" panose="020B0604020202020204" pitchFamily="34" charset="0"/>
                <a:ea typeface="Calibri Light" panose="020F0302020204030204" pitchFamily="34" charset="0"/>
                <a:cs typeface="Arial" panose="020B0604020202020204" pitchFamily="34" charset="0"/>
              </a:rPr>
            </a:br>
            <a:r>
              <a:rPr lang="en-GB" sz="4700" dirty="0">
                <a:latin typeface="Arial" panose="020B0604020202020204" pitchFamily="34" charset="0"/>
                <a:ea typeface="Calibri Light" panose="020F0302020204030204" pitchFamily="34" charset="0"/>
                <a:cs typeface="Arial" panose="020B0604020202020204" pitchFamily="34" charset="0"/>
              </a:rPr>
              <a:t>Young People and Society 2: Mental Health, Wellbeing and Adverse Childhood Experiences</a:t>
            </a:r>
          </a:p>
        </p:txBody>
      </p:sp>
      <p:sp>
        <p:nvSpPr>
          <p:cNvPr id="3" name="Subtitle 2">
            <a:extLst>
              <a:ext uri="{FF2B5EF4-FFF2-40B4-BE49-F238E27FC236}">
                <a16:creationId xmlns:a16="http://schemas.microsoft.com/office/drawing/2014/main" id="{077720F7-FFBD-776C-1E75-A518FA919A5E}"/>
              </a:ext>
            </a:extLst>
          </p:cNvPr>
          <p:cNvSpPr>
            <a:spLocks noGrp="1"/>
          </p:cNvSpPr>
          <p:nvPr>
            <p:ph type="subTitle" idx="1"/>
          </p:nvPr>
        </p:nvSpPr>
        <p:spPr>
          <a:xfrm>
            <a:off x="7912131" y="4089910"/>
            <a:ext cx="3316702" cy="1712176"/>
          </a:xfrm>
        </p:spPr>
        <p:txBody>
          <a:bodyPr>
            <a:normAutofit/>
          </a:bodyPr>
          <a:lstStyle/>
          <a:p>
            <a:pPr algn="l"/>
            <a:r>
              <a:rPr lang="en-GB" dirty="0">
                <a:latin typeface="Arial" panose="020B0604020202020204" pitchFamily="34" charset="0"/>
                <a:cs typeface="Arial" panose="020B0604020202020204" pitchFamily="34" charset="0"/>
              </a:rPr>
              <a:t>By Courtney Rumsey (2316479)</a:t>
            </a:r>
          </a:p>
        </p:txBody>
      </p:sp>
    </p:spTree>
    <p:extLst>
      <p:ext uri="{BB962C8B-B14F-4D97-AF65-F5344CB8AC3E}">
        <p14:creationId xmlns:p14="http://schemas.microsoft.com/office/powerpoint/2010/main" val="33718848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BBFA2-39C8-E4F9-40B1-605A8C198BA3}"/>
              </a:ext>
            </a:extLst>
          </p:cNvPr>
          <p:cNvSpPr>
            <a:spLocks noGrp="1"/>
          </p:cNvSpPr>
          <p:nvPr>
            <p:ph type="title"/>
          </p:nvPr>
        </p:nvSpPr>
        <p:spPr/>
        <p:txBody>
          <a:bodyPr/>
          <a:lstStyle/>
          <a:p>
            <a:r>
              <a:rPr lang="en-GB" dirty="0"/>
              <a:t>Context </a:t>
            </a:r>
          </a:p>
        </p:txBody>
      </p:sp>
      <p:sp>
        <p:nvSpPr>
          <p:cNvPr id="3" name="Content Placeholder 2">
            <a:extLst>
              <a:ext uri="{FF2B5EF4-FFF2-40B4-BE49-F238E27FC236}">
                <a16:creationId xmlns:a16="http://schemas.microsoft.com/office/drawing/2014/main" id="{E11551BB-C557-5C1A-F19C-D3D19DC176D5}"/>
              </a:ext>
            </a:extLst>
          </p:cNvPr>
          <p:cNvSpPr>
            <a:spLocks noGrp="1"/>
          </p:cNvSpPr>
          <p:nvPr>
            <p:ph idx="1"/>
          </p:nvPr>
        </p:nvSpPr>
        <p:spPr/>
        <p:txBody>
          <a:bodyPr>
            <a:normAutofit fontScale="85000" lnSpcReduction="20000"/>
          </a:bodyPr>
          <a:lstStyle/>
          <a:p>
            <a:r>
              <a:rPr lang="en-GB" dirty="0"/>
              <a:t>Focuses on bullying </a:t>
            </a:r>
          </a:p>
          <a:p>
            <a:r>
              <a:rPr lang="en-GB" dirty="0"/>
              <a:t>Signs </a:t>
            </a:r>
          </a:p>
          <a:p>
            <a:r>
              <a:rPr lang="en-GB" dirty="0"/>
              <a:t>Adolescent Development </a:t>
            </a:r>
          </a:p>
          <a:p>
            <a:r>
              <a:rPr lang="en-GB" dirty="0"/>
              <a:t>Statistics</a:t>
            </a:r>
          </a:p>
          <a:p>
            <a:r>
              <a:rPr lang="en-GB" dirty="0"/>
              <a:t>Youth worker’s Response </a:t>
            </a:r>
          </a:p>
          <a:p>
            <a:r>
              <a:rPr lang="en-GB" dirty="0"/>
              <a:t>Activities</a:t>
            </a:r>
          </a:p>
          <a:p>
            <a:r>
              <a:rPr lang="en-GB" dirty="0"/>
              <a:t>Helplines  </a:t>
            </a:r>
          </a:p>
          <a:p>
            <a:r>
              <a:rPr lang="en-GB" dirty="0"/>
              <a:t> Contract Recap </a:t>
            </a:r>
          </a:p>
          <a:p>
            <a:endParaRPr lang="en-GB" dirty="0"/>
          </a:p>
        </p:txBody>
      </p:sp>
    </p:spTree>
    <p:extLst>
      <p:ext uri="{BB962C8B-B14F-4D97-AF65-F5344CB8AC3E}">
        <p14:creationId xmlns:p14="http://schemas.microsoft.com/office/powerpoint/2010/main" val="576962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465E0-E3AE-6B98-2583-64B350CF2D77}"/>
              </a:ext>
            </a:extLst>
          </p:cNvPr>
          <p:cNvSpPr>
            <a:spLocks noGrp="1"/>
          </p:cNvSpPr>
          <p:nvPr>
            <p:ph type="title"/>
          </p:nvPr>
        </p:nvSpPr>
        <p:spPr/>
        <p:txBody>
          <a:bodyPr/>
          <a:lstStyle/>
          <a:p>
            <a:r>
              <a:rPr lang="en-GB" dirty="0"/>
              <a:t>Ice Breaker – Changing Places…</a:t>
            </a:r>
          </a:p>
        </p:txBody>
      </p:sp>
      <p:sp>
        <p:nvSpPr>
          <p:cNvPr id="3" name="Content Placeholder 2">
            <a:extLst>
              <a:ext uri="{FF2B5EF4-FFF2-40B4-BE49-F238E27FC236}">
                <a16:creationId xmlns:a16="http://schemas.microsoft.com/office/drawing/2014/main" id="{87ED92FD-BE96-DFED-AFE2-C724F3093B5D}"/>
              </a:ext>
            </a:extLst>
          </p:cNvPr>
          <p:cNvSpPr>
            <a:spLocks noGrp="1"/>
          </p:cNvSpPr>
          <p:nvPr>
            <p:ph idx="1"/>
          </p:nvPr>
        </p:nvSpPr>
        <p:spPr/>
        <p:txBody>
          <a:bodyPr/>
          <a:lstStyle/>
          <a:p>
            <a:r>
              <a:rPr lang="en-US" dirty="0"/>
              <a:t>Change places if you have ever witnessed bullying </a:t>
            </a:r>
          </a:p>
          <a:p>
            <a:r>
              <a:rPr lang="en-US" dirty="0"/>
              <a:t>Change places if you have stuck up for a friend</a:t>
            </a:r>
          </a:p>
          <a:p>
            <a:r>
              <a:rPr lang="en-US" dirty="0"/>
              <a:t>Change places if you know all the types of bullying</a:t>
            </a:r>
          </a:p>
          <a:p>
            <a:r>
              <a:rPr lang="en-US" dirty="0"/>
              <a:t>Change places if you have ever stopped bullying </a:t>
            </a:r>
          </a:p>
          <a:p>
            <a:r>
              <a:rPr lang="en-US" dirty="0"/>
              <a:t> Change places if you have ever experienced bullying </a:t>
            </a:r>
          </a:p>
          <a:p>
            <a:endParaRPr lang="en-GB" dirty="0"/>
          </a:p>
        </p:txBody>
      </p:sp>
    </p:spTree>
    <p:extLst>
      <p:ext uri="{BB962C8B-B14F-4D97-AF65-F5344CB8AC3E}">
        <p14:creationId xmlns:p14="http://schemas.microsoft.com/office/powerpoint/2010/main" val="3365487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68DB-42E3-2063-877D-09464853492C}"/>
              </a:ext>
            </a:extLst>
          </p:cNvPr>
          <p:cNvSpPr>
            <a:spLocks noGrp="1"/>
          </p:cNvSpPr>
          <p:nvPr>
            <p:ph type="title"/>
          </p:nvPr>
        </p:nvSpPr>
        <p:spPr/>
        <p:txBody>
          <a:bodyPr/>
          <a:lstStyle/>
          <a:p>
            <a:r>
              <a:rPr lang="en-GB" dirty="0"/>
              <a:t>In Pairs </a:t>
            </a:r>
          </a:p>
        </p:txBody>
      </p:sp>
      <p:sp>
        <p:nvSpPr>
          <p:cNvPr id="3" name="Content Placeholder 2">
            <a:extLst>
              <a:ext uri="{FF2B5EF4-FFF2-40B4-BE49-F238E27FC236}">
                <a16:creationId xmlns:a16="http://schemas.microsoft.com/office/drawing/2014/main" id="{13F02405-CC75-83D5-DE7B-593D9F7619AD}"/>
              </a:ext>
            </a:extLst>
          </p:cNvPr>
          <p:cNvSpPr>
            <a:spLocks noGrp="1"/>
          </p:cNvSpPr>
          <p:nvPr>
            <p:ph idx="1"/>
          </p:nvPr>
        </p:nvSpPr>
        <p:spPr/>
        <p:txBody>
          <a:bodyPr/>
          <a:lstStyle/>
          <a:p>
            <a:r>
              <a:rPr lang="en-GB" dirty="0"/>
              <a:t>Produce your own definition of bullying</a:t>
            </a:r>
          </a:p>
          <a:p>
            <a:pPr lvl="1"/>
            <a:r>
              <a:rPr lang="en-GB" dirty="0"/>
              <a:t>What do you think bullying is/means? What types are there? What’s the impact?</a:t>
            </a:r>
          </a:p>
          <a:p>
            <a:r>
              <a:rPr lang="en-GB" dirty="0"/>
              <a:t>Discussion and sharing. </a:t>
            </a:r>
          </a:p>
        </p:txBody>
      </p:sp>
    </p:spTree>
    <p:extLst>
      <p:ext uri="{BB962C8B-B14F-4D97-AF65-F5344CB8AC3E}">
        <p14:creationId xmlns:p14="http://schemas.microsoft.com/office/powerpoint/2010/main" val="3004113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4"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0"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2A865FC8-A10B-AB83-E039-D0FB88623700}"/>
              </a:ext>
            </a:extLst>
          </p:cNvPr>
          <p:cNvSpPr>
            <a:spLocks noGrp="1"/>
          </p:cNvSpPr>
          <p:nvPr>
            <p:ph type="title"/>
          </p:nvPr>
        </p:nvSpPr>
        <p:spPr>
          <a:xfrm>
            <a:off x="1484312" y="685800"/>
            <a:ext cx="2812385" cy="1752599"/>
          </a:xfrm>
        </p:spPr>
        <p:txBody>
          <a:bodyPr vert="horz" lIns="91440" tIns="45720" rIns="91440" bIns="45720" rtlCol="0">
            <a:normAutofit/>
          </a:bodyPr>
          <a:lstStyle/>
          <a:p>
            <a:r>
              <a:rPr lang="en-US" sz="3200" kern="1200" dirty="0">
                <a:latin typeface="Arial" panose="020B0604020202020204" pitchFamily="34" charset="0"/>
                <a:cs typeface="Arial" panose="020B0604020202020204" pitchFamily="34" charset="0"/>
              </a:rPr>
              <a:t>Bullying</a:t>
            </a:r>
            <a:r>
              <a:rPr lang="en-US" sz="3200" kern="1200" dirty="0">
                <a:latin typeface="+mj-lt"/>
                <a:ea typeface="+mj-ea"/>
                <a:cs typeface="+mj-cs"/>
              </a:rPr>
              <a:t> </a:t>
            </a:r>
          </a:p>
        </p:txBody>
      </p:sp>
      <p:sp>
        <p:nvSpPr>
          <p:cNvPr id="8" name="Content Placeholder 7">
            <a:extLst>
              <a:ext uri="{FF2B5EF4-FFF2-40B4-BE49-F238E27FC236}">
                <a16:creationId xmlns:a16="http://schemas.microsoft.com/office/drawing/2014/main" id="{3E519B1E-C24A-A4F8-79F5-DDB5812644CB}"/>
              </a:ext>
            </a:extLst>
          </p:cNvPr>
          <p:cNvSpPr>
            <a:spLocks noGrp="1"/>
          </p:cNvSpPr>
          <p:nvPr>
            <p:ph idx="1"/>
          </p:nvPr>
        </p:nvSpPr>
        <p:spPr>
          <a:xfrm>
            <a:off x="1379537" y="1900237"/>
            <a:ext cx="2886025" cy="3305176"/>
          </a:xfrm>
        </p:spPr>
        <p:txBody>
          <a:bodyPr>
            <a:normAutofit/>
          </a:bodyPr>
          <a:lstStyle/>
          <a:p>
            <a:pPr marL="0" indent="0">
              <a:buNone/>
            </a:pPr>
            <a:r>
              <a:rPr lang="en-US" sz="1800" dirty="0">
                <a:latin typeface="Arial" panose="020B0604020202020204" pitchFamily="34" charset="0"/>
                <a:cs typeface="Arial" panose="020B0604020202020204" pitchFamily="34" charset="0"/>
              </a:rPr>
              <a:t>Bullying is defined as “Repeated behaviour that intentionally hurts someone physically or emotionally”</a:t>
            </a:r>
          </a:p>
          <a:p>
            <a:pPr marL="0" indent="0">
              <a:buNone/>
            </a:pPr>
            <a:r>
              <a:rPr lang="en-US" sz="1800" dirty="0">
                <a:latin typeface="Arial" panose="020B0604020202020204" pitchFamily="34" charset="0"/>
                <a:cs typeface="Arial" panose="020B0604020202020204" pitchFamily="34" charset="0"/>
              </a:rPr>
              <a:t>(Young Minds 2025).</a:t>
            </a:r>
          </a:p>
        </p:txBody>
      </p:sp>
      <p:sp>
        <p:nvSpPr>
          <p:cNvPr id="21"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artoon of a group of people&#10;&#10;Description automatically generated">
            <a:extLst>
              <a:ext uri="{FF2B5EF4-FFF2-40B4-BE49-F238E27FC236}">
                <a16:creationId xmlns:a16="http://schemas.microsoft.com/office/drawing/2014/main" id="{D0DF76EE-B872-3F0F-CFE9-BEDCB6C3158D}"/>
              </a:ext>
            </a:extLst>
          </p:cNvPr>
          <p:cNvPicPr>
            <a:picLocks noChangeAspect="1"/>
          </p:cNvPicPr>
          <p:nvPr/>
        </p:nvPicPr>
        <p:blipFill>
          <a:blip r:embed="rId4"/>
          <a:stretch>
            <a:fillRect/>
          </a:stretch>
        </p:blipFill>
        <p:spPr>
          <a:xfrm>
            <a:off x="5400988" y="1011765"/>
            <a:ext cx="5317786" cy="4546708"/>
          </a:xfrm>
          <a:prstGeom prst="rect">
            <a:avLst/>
          </a:prstGeom>
        </p:spPr>
      </p:pic>
      <p:sp>
        <p:nvSpPr>
          <p:cNvPr id="5" name="TextBox 4">
            <a:extLst>
              <a:ext uri="{FF2B5EF4-FFF2-40B4-BE49-F238E27FC236}">
                <a16:creationId xmlns:a16="http://schemas.microsoft.com/office/drawing/2014/main" id="{735FCE23-E103-3DC8-BBFC-1DE826E25DD3}"/>
              </a:ext>
            </a:extLst>
          </p:cNvPr>
          <p:cNvSpPr txBox="1"/>
          <p:nvPr/>
        </p:nvSpPr>
        <p:spPr>
          <a:xfrm>
            <a:off x="5629224" y="4959906"/>
            <a:ext cx="5208638" cy="369332"/>
          </a:xfrm>
          <a:prstGeom prst="rect">
            <a:avLst/>
          </a:prstGeom>
          <a:noFill/>
        </p:spPr>
        <p:txBody>
          <a:bodyPr wrap="square">
            <a:spAutoFit/>
          </a:bodyPr>
          <a:lstStyle/>
          <a:p>
            <a:r>
              <a:rPr lang="en-GB" dirty="0"/>
              <a:t>Vecteezy (no date) </a:t>
            </a:r>
          </a:p>
        </p:txBody>
      </p:sp>
    </p:spTree>
    <p:extLst>
      <p:ext uri="{BB962C8B-B14F-4D97-AF65-F5344CB8AC3E}">
        <p14:creationId xmlns:p14="http://schemas.microsoft.com/office/powerpoint/2010/main" val="2134295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7FF24-6290-6713-ACAC-EC254D74EF50}"/>
              </a:ext>
            </a:extLst>
          </p:cNvPr>
          <p:cNvSpPr>
            <a:spLocks noGrp="1"/>
          </p:cNvSpPr>
          <p:nvPr>
            <p:ph type="title"/>
          </p:nvPr>
        </p:nvSpPr>
        <p:spPr/>
        <p:txBody>
          <a:bodyPr/>
          <a:lstStyle/>
          <a:p>
            <a:r>
              <a:rPr lang="en-GB" dirty="0"/>
              <a:t>Group Work </a:t>
            </a:r>
          </a:p>
        </p:txBody>
      </p:sp>
      <p:sp>
        <p:nvSpPr>
          <p:cNvPr id="3" name="Content Placeholder 2">
            <a:extLst>
              <a:ext uri="{FF2B5EF4-FFF2-40B4-BE49-F238E27FC236}">
                <a16:creationId xmlns:a16="http://schemas.microsoft.com/office/drawing/2014/main" id="{31F4B370-0144-567F-E0DE-1F04CCB90265}"/>
              </a:ext>
            </a:extLst>
          </p:cNvPr>
          <p:cNvSpPr>
            <a:spLocks noGrp="1"/>
          </p:cNvSpPr>
          <p:nvPr>
            <p:ph idx="1"/>
          </p:nvPr>
        </p:nvSpPr>
        <p:spPr/>
        <p:txBody>
          <a:bodyPr/>
          <a:lstStyle/>
          <a:p>
            <a:r>
              <a:rPr lang="en-GB" dirty="0"/>
              <a:t>Discussion how as young people you want teachers to spot the signs and support you.</a:t>
            </a:r>
          </a:p>
          <a:p>
            <a:r>
              <a:rPr lang="en-GB" dirty="0"/>
              <a:t>Discussion and Feedback.</a:t>
            </a:r>
          </a:p>
        </p:txBody>
      </p:sp>
    </p:spTree>
    <p:extLst>
      <p:ext uri="{BB962C8B-B14F-4D97-AF65-F5344CB8AC3E}">
        <p14:creationId xmlns:p14="http://schemas.microsoft.com/office/powerpoint/2010/main" val="2264267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4"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925B459-4370-E001-946F-B77A64242D6C}"/>
              </a:ext>
            </a:extLst>
          </p:cNvPr>
          <p:cNvSpPr>
            <a:spLocks noGrp="1"/>
          </p:cNvSpPr>
          <p:nvPr>
            <p:ph type="title"/>
          </p:nvPr>
        </p:nvSpPr>
        <p:spPr>
          <a:xfrm>
            <a:off x="1484312" y="685800"/>
            <a:ext cx="4278928" cy="1752599"/>
          </a:xfrm>
        </p:spPr>
        <p:txBody>
          <a:bodyPr>
            <a:normAutofit/>
          </a:bodyPr>
          <a:lstStyle/>
          <a:p>
            <a:pPr>
              <a:lnSpc>
                <a:spcPct val="90000"/>
              </a:lnSpc>
            </a:pPr>
            <a:r>
              <a:rPr lang="en-GB" dirty="0">
                <a:latin typeface="Arial" panose="020B0604020202020204" pitchFamily="34" charset="0"/>
                <a:cs typeface="Arial" panose="020B0604020202020204" pitchFamily="34" charset="0"/>
              </a:rPr>
              <a:t>Signs of bullying we should look out for </a:t>
            </a:r>
          </a:p>
        </p:txBody>
      </p:sp>
      <p:sp>
        <p:nvSpPr>
          <p:cNvPr id="3" name="Content Placeholder 2">
            <a:extLst>
              <a:ext uri="{FF2B5EF4-FFF2-40B4-BE49-F238E27FC236}">
                <a16:creationId xmlns:a16="http://schemas.microsoft.com/office/drawing/2014/main" id="{6EFE3FFA-AACF-0790-2CDF-23DCD533EB2A}"/>
              </a:ext>
            </a:extLst>
          </p:cNvPr>
          <p:cNvSpPr>
            <a:spLocks noGrp="1"/>
          </p:cNvSpPr>
          <p:nvPr>
            <p:ph idx="1"/>
          </p:nvPr>
        </p:nvSpPr>
        <p:spPr>
          <a:xfrm>
            <a:off x="1484310" y="2666999"/>
            <a:ext cx="4278929" cy="3124201"/>
          </a:xfrm>
        </p:spPr>
        <p:txBody>
          <a:bodyPr>
            <a:normAutofit lnSpcReduction="10000"/>
          </a:bodyPr>
          <a:lstStyle/>
          <a:p>
            <a:pPr marL="0" indent="0">
              <a:lnSpc>
                <a:spcPct val="90000"/>
              </a:lnSpc>
              <a:buNone/>
            </a:pPr>
            <a:r>
              <a:rPr lang="en-GB" sz="1400" dirty="0">
                <a:latin typeface="Arial" panose="020B0604020202020204" pitchFamily="34" charset="0"/>
                <a:cs typeface="Arial" panose="020B0604020202020204" pitchFamily="34" charset="0"/>
              </a:rPr>
              <a:t>Anxiety, stress </a:t>
            </a:r>
          </a:p>
          <a:p>
            <a:pPr marL="0" indent="0">
              <a:lnSpc>
                <a:spcPct val="90000"/>
              </a:lnSpc>
              <a:buNone/>
            </a:pPr>
            <a:r>
              <a:rPr lang="en-GB" sz="1400" dirty="0">
                <a:latin typeface="Arial" panose="020B0604020202020204" pitchFamily="34" charset="0"/>
                <a:cs typeface="Arial" panose="020B0604020202020204" pitchFamily="34" charset="0"/>
              </a:rPr>
              <a:t>Low attendance – in school, withdrawing from youth club.</a:t>
            </a:r>
          </a:p>
          <a:p>
            <a:pPr marL="0" indent="0">
              <a:lnSpc>
                <a:spcPct val="90000"/>
              </a:lnSpc>
              <a:buNone/>
            </a:pPr>
            <a:r>
              <a:rPr lang="en-GB" sz="1400" dirty="0">
                <a:latin typeface="Arial" panose="020B0604020202020204" pitchFamily="34" charset="0"/>
                <a:cs typeface="Arial" panose="020B0604020202020204" pitchFamily="34" charset="0"/>
              </a:rPr>
              <a:t>Low self-esteem </a:t>
            </a:r>
          </a:p>
          <a:p>
            <a:pPr marL="0" indent="0">
              <a:lnSpc>
                <a:spcPct val="90000"/>
              </a:lnSpc>
              <a:buNone/>
            </a:pPr>
            <a:r>
              <a:rPr lang="en-GB" sz="1400" dirty="0">
                <a:latin typeface="Arial" panose="020B0604020202020204" pitchFamily="34" charset="0"/>
                <a:cs typeface="Arial" panose="020B0604020202020204" pitchFamily="34" charset="0"/>
              </a:rPr>
              <a:t>Low confidence </a:t>
            </a:r>
          </a:p>
          <a:p>
            <a:pPr marL="0" indent="0">
              <a:lnSpc>
                <a:spcPct val="90000"/>
              </a:lnSpc>
              <a:buNone/>
            </a:pPr>
            <a:r>
              <a:rPr lang="en-GB" sz="1400" dirty="0">
                <a:latin typeface="Arial" panose="020B0604020202020204" pitchFamily="34" charset="0"/>
                <a:cs typeface="Arial" panose="020B0604020202020204" pitchFamily="34" charset="0"/>
              </a:rPr>
              <a:t>Physical signs - Bruises, scratches</a:t>
            </a:r>
          </a:p>
          <a:p>
            <a:pPr marL="0" indent="0">
              <a:lnSpc>
                <a:spcPct val="90000"/>
              </a:lnSpc>
              <a:buNone/>
            </a:pPr>
            <a:r>
              <a:rPr lang="en-GB" sz="1400" dirty="0">
                <a:latin typeface="Arial" panose="020B0604020202020204" pitchFamily="34" charset="0"/>
                <a:cs typeface="Arial" panose="020B0604020202020204" pitchFamily="34" charset="0"/>
              </a:rPr>
              <a:t>Changes in behaviours – not wanting to socialise during breaks, not eating </a:t>
            </a:r>
          </a:p>
          <a:p>
            <a:pPr marL="0" indent="0">
              <a:lnSpc>
                <a:spcPct val="90000"/>
              </a:lnSpc>
              <a:buNone/>
            </a:pPr>
            <a:r>
              <a:rPr lang="en-GB" sz="1400" dirty="0">
                <a:latin typeface="Arial" panose="020B0604020202020204" pitchFamily="34" charset="0"/>
                <a:cs typeface="Arial" panose="020B0604020202020204" pitchFamily="34" charset="0"/>
              </a:rPr>
              <a:t>Emotional Changes – such as becoming withdrawn,</a:t>
            </a:r>
          </a:p>
          <a:p>
            <a:pPr marL="0" indent="0">
              <a:lnSpc>
                <a:spcPct val="90000"/>
              </a:lnSpc>
              <a:buNone/>
            </a:pPr>
            <a:r>
              <a:rPr lang="en-GB" sz="1400" dirty="0">
                <a:latin typeface="Arial" panose="020B0604020202020204" pitchFamily="34" charset="0"/>
                <a:cs typeface="Arial" panose="020B0604020202020204" pitchFamily="34" charset="0"/>
              </a:rPr>
              <a:t>getting upset or angry.</a:t>
            </a:r>
          </a:p>
          <a:p>
            <a:pPr marL="0" indent="0">
              <a:lnSpc>
                <a:spcPct val="90000"/>
              </a:lnSpc>
              <a:buNone/>
            </a:pPr>
            <a:r>
              <a:rPr lang="en-GB" sz="1400" dirty="0">
                <a:latin typeface="Arial" panose="020B0604020202020204" pitchFamily="34" charset="0"/>
                <a:cs typeface="Arial" panose="020B0604020202020204" pitchFamily="34" charset="0"/>
              </a:rPr>
              <a:t> </a:t>
            </a:r>
          </a:p>
        </p:txBody>
      </p:sp>
      <p:sp>
        <p:nvSpPr>
          <p:cNvPr id="17"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297C827-A050-9225-2DC8-F48224A4863D}"/>
              </a:ext>
            </a:extLst>
          </p:cNvPr>
          <p:cNvPicPr>
            <a:picLocks noChangeAspect="1"/>
          </p:cNvPicPr>
          <p:nvPr/>
        </p:nvPicPr>
        <p:blipFill>
          <a:blip r:embed="rId4"/>
          <a:srcRect t="4162" r="-3" b="-3"/>
          <a:stretch/>
        </p:blipFill>
        <p:spPr>
          <a:xfrm>
            <a:off x="6434407" y="977105"/>
            <a:ext cx="4744154" cy="4581368"/>
          </a:xfrm>
          <a:prstGeom prst="rect">
            <a:avLst/>
          </a:prstGeom>
        </p:spPr>
      </p:pic>
      <p:sp>
        <p:nvSpPr>
          <p:cNvPr id="6" name="TextBox 5">
            <a:extLst>
              <a:ext uri="{FF2B5EF4-FFF2-40B4-BE49-F238E27FC236}">
                <a16:creationId xmlns:a16="http://schemas.microsoft.com/office/drawing/2014/main" id="{3A99C94C-4C32-5971-8AB8-7176CBBAD648}"/>
              </a:ext>
            </a:extLst>
          </p:cNvPr>
          <p:cNvSpPr txBox="1"/>
          <p:nvPr/>
        </p:nvSpPr>
        <p:spPr>
          <a:xfrm>
            <a:off x="6434407" y="5535018"/>
            <a:ext cx="5031015" cy="369332"/>
          </a:xfrm>
          <a:prstGeom prst="rect">
            <a:avLst/>
          </a:prstGeom>
          <a:noFill/>
        </p:spPr>
        <p:txBody>
          <a:bodyPr wrap="square">
            <a:spAutoFit/>
          </a:bodyPr>
          <a:lstStyle/>
          <a:p>
            <a:r>
              <a:rPr lang="en-GB" dirty="0"/>
              <a:t>NIC Health Alliance (2022) </a:t>
            </a:r>
          </a:p>
        </p:txBody>
      </p:sp>
    </p:spTree>
    <p:extLst>
      <p:ext uri="{BB962C8B-B14F-4D97-AF65-F5344CB8AC3E}">
        <p14:creationId xmlns:p14="http://schemas.microsoft.com/office/powerpoint/2010/main" val="3177776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3DA07-96C4-E819-38A7-572F34600CA8}"/>
              </a:ext>
            </a:extLst>
          </p:cNvPr>
          <p:cNvSpPr>
            <a:spLocks noGrp="1"/>
          </p:cNvSpPr>
          <p:nvPr>
            <p:ph type="title"/>
          </p:nvPr>
        </p:nvSpPr>
        <p:spPr/>
        <p:txBody>
          <a:bodyPr/>
          <a:lstStyle/>
          <a:p>
            <a:r>
              <a:rPr lang="en-GB" dirty="0"/>
              <a:t>Mini quiz</a:t>
            </a:r>
          </a:p>
        </p:txBody>
      </p:sp>
      <p:sp>
        <p:nvSpPr>
          <p:cNvPr id="3" name="Content Placeholder 2">
            <a:extLst>
              <a:ext uri="{FF2B5EF4-FFF2-40B4-BE49-F238E27FC236}">
                <a16:creationId xmlns:a16="http://schemas.microsoft.com/office/drawing/2014/main" id="{2A719DF0-E1BA-A2D3-36A2-39D9C45BB274}"/>
              </a:ext>
            </a:extLst>
          </p:cNvPr>
          <p:cNvSpPr>
            <a:spLocks noGrp="1"/>
          </p:cNvSpPr>
          <p:nvPr>
            <p:ph idx="1"/>
          </p:nvPr>
        </p:nvSpPr>
        <p:spPr>
          <a:xfrm>
            <a:off x="1583462" y="2967209"/>
            <a:ext cx="10018713" cy="3433590"/>
          </a:xfrm>
        </p:spPr>
        <p:txBody>
          <a:bodyPr>
            <a:normAutofit/>
          </a:bodyPr>
          <a:lstStyle/>
          <a:p>
            <a:pPr marL="457200" indent="-457200">
              <a:buFont typeface="+mj-lt"/>
              <a:buAutoNum type="arabicPeriod"/>
            </a:pPr>
            <a:r>
              <a:rPr lang="en-GB" dirty="0">
                <a:latin typeface="Arial" panose="020B0604020202020204" pitchFamily="34" charset="0"/>
                <a:cs typeface="Arial" panose="020B0604020202020204" pitchFamily="34" charset="0"/>
              </a:rPr>
              <a:t>What percentage of young people were bullied in the last year? (20%, 40%, 80%) </a:t>
            </a:r>
          </a:p>
          <a:p>
            <a:pPr marL="457200" indent="-457200">
              <a:buFont typeface="+mj-lt"/>
              <a:buAutoNum type="arabicPeriod"/>
            </a:pPr>
            <a:r>
              <a:rPr lang="en-GB" dirty="0">
                <a:latin typeface="Arial" panose="020B0604020202020204" pitchFamily="34" charset="0"/>
                <a:cs typeface="Arial" panose="020B0604020202020204" pitchFamily="34" charset="0"/>
              </a:rPr>
              <a:t>On what social media platform are young people most likely to be cyber-bullied? (Twitter, YouTube, WhatsApp, Snapchat, Facebook, Instagram)</a:t>
            </a:r>
          </a:p>
          <a:p>
            <a:pPr marL="457200" indent="-457200">
              <a:buFont typeface="+mj-lt"/>
              <a:buAutoNum type="arabicPeriod"/>
            </a:pPr>
            <a:r>
              <a:rPr lang="en-GB" sz="2400" dirty="0">
                <a:latin typeface="Arial" panose="020B0604020202020204" pitchFamily="34" charset="0"/>
                <a:cs typeface="Arial" panose="020B0604020202020204" pitchFamily="34" charset="0"/>
              </a:rPr>
              <a:t>What percentage of children who had experienced bullying daily had been excluded from school in the last 12 months? (5%, 15%, 30%)</a:t>
            </a: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952778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D2202-0617-CC16-86AB-98D43F741A9F}"/>
              </a:ext>
            </a:extLst>
          </p:cNvPr>
          <p:cNvSpPr>
            <a:spLocks noGrp="1"/>
          </p:cNvSpPr>
          <p:nvPr>
            <p:ph type="title"/>
          </p:nvPr>
        </p:nvSpPr>
        <p:spPr>
          <a:xfrm>
            <a:off x="589575" y="612057"/>
            <a:ext cx="3230616" cy="2460523"/>
          </a:xfrm>
        </p:spPr>
        <p:txBody>
          <a:bodyPr>
            <a:normAutofit/>
          </a:bodyPr>
          <a:lstStyle/>
          <a:p>
            <a:r>
              <a:rPr lang="en-GB" dirty="0">
                <a:latin typeface="Arial" panose="020B0604020202020204" pitchFamily="34" charset="0"/>
                <a:cs typeface="Arial" panose="020B0604020202020204" pitchFamily="34" charset="0"/>
              </a:rPr>
              <a:t>Bullying Statistics </a:t>
            </a:r>
          </a:p>
        </p:txBody>
      </p:sp>
      <p:sp>
        <p:nvSpPr>
          <p:cNvPr id="3" name="Content Placeholder 2">
            <a:extLst>
              <a:ext uri="{FF2B5EF4-FFF2-40B4-BE49-F238E27FC236}">
                <a16:creationId xmlns:a16="http://schemas.microsoft.com/office/drawing/2014/main" id="{5E3BB3E0-C34D-77EB-48A7-653589E0E9B3}"/>
              </a:ext>
            </a:extLst>
          </p:cNvPr>
          <p:cNvSpPr>
            <a:spLocks noGrp="1"/>
          </p:cNvSpPr>
          <p:nvPr>
            <p:ph idx="1"/>
          </p:nvPr>
        </p:nvSpPr>
        <p:spPr>
          <a:xfrm>
            <a:off x="4714927" y="612057"/>
            <a:ext cx="7152608" cy="5538018"/>
          </a:xfrm>
        </p:spPr>
        <p:txBody>
          <a:bodyPr>
            <a:normAutofit fontScale="92500" lnSpcReduction="20000"/>
          </a:bodyPr>
          <a:lstStyle/>
          <a:p>
            <a:pPr>
              <a:lnSpc>
                <a:spcPct val="90000"/>
              </a:lnSpc>
            </a:pPr>
            <a:r>
              <a:rPr lang="en-GB" sz="16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40% of young people were bullied in the last 12 months”</a:t>
            </a:r>
          </a:p>
          <a:p>
            <a:pPr>
              <a:lnSpc>
                <a:spcPct val="90000"/>
              </a:lnSpc>
            </a:pPr>
            <a:r>
              <a:rPr lang="en-GB" sz="2200" dirty="0">
                <a:latin typeface="Arial" panose="020B0604020202020204" pitchFamily="34" charset="0"/>
                <a:cs typeface="Arial" panose="020B0604020202020204" pitchFamily="34" charset="0"/>
              </a:rPr>
              <a:t>“6% of all young people had experienced bullying daily. 9% between once a week and once a month”</a:t>
            </a:r>
          </a:p>
          <a:p>
            <a:pPr>
              <a:lnSpc>
                <a:spcPct val="90000"/>
              </a:lnSpc>
            </a:pPr>
            <a:r>
              <a:rPr lang="en-GB" sz="2200" dirty="0">
                <a:latin typeface="Arial" panose="020B0604020202020204" pitchFamily="34" charset="0"/>
                <a:cs typeface="Arial" panose="020B0604020202020204" pitchFamily="34" charset="0"/>
              </a:rPr>
              <a:t>“The most common form of bullying was name calling (including via text and email) at 26 %, followed by exclusion from social groups at 18%”.</a:t>
            </a:r>
          </a:p>
          <a:p>
            <a:pPr>
              <a:lnSpc>
                <a:spcPct val="90000"/>
              </a:lnSpc>
            </a:pPr>
            <a:r>
              <a:rPr lang="en-GB" sz="2200" dirty="0">
                <a:latin typeface="Arial" panose="020B0604020202020204" pitchFamily="34" charset="0"/>
                <a:cs typeface="Arial" panose="020B0604020202020204" pitchFamily="34" charset="0"/>
              </a:rPr>
              <a:t>“21% of children who had experienced bullying daily had truanted in the last 12 months”.</a:t>
            </a:r>
          </a:p>
          <a:p>
            <a:pPr>
              <a:lnSpc>
                <a:spcPct val="90000"/>
              </a:lnSpc>
            </a:pPr>
            <a:r>
              <a:rPr lang="en-GB" sz="2200" dirty="0">
                <a:latin typeface="Arial" panose="020B0604020202020204" pitchFamily="34" charset="0"/>
                <a:cs typeface="Arial" panose="020B0604020202020204" pitchFamily="34" charset="0"/>
              </a:rPr>
              <a:t>“24% of children bullied most days are also most likely to be kept off school by their parents”.</a:t>
            </a:r>
          </a:p>
          <a:p>
            <a:pPr>
              <a:lnSpc>
                <a:spcPct val="90000"/>
              </a:lnSpc>
            </a:pPr>
            <a:r>
              <a:rPr lang="en-GB" sz="2200" dirty="0">
                <a:latin typeface="Arial" panose="020B0604020202020204" pitchFamily="34" charset="0"/>
                <a:cs typeface="Arial" panose="020B0604020202020204" pitchFamily="34" charset="0"/>
              </a:rPr>
              <a:t>“15% of children who had experienced bullying daily had been excluded from school in the last 12 months (compared to 5% of children not bullied)”.</a:t>
            </a:r>
          </a:p>
          <a:p>
            <a:pPr>
              <a:lnSpc>
                <a:spcPct val="90000"/>
              </a:lnSpc>
            </a:pPr>
            <a:r>
              <a:rPr lang="en-GB" sz="2200" dirty="0">
                <a:latin typeface="Arial" panose="020B0604020202020204" pitchFamily="34" charset="0"/>
                <a:cs typeface="Arial" panose="020B0604020202020204" pitchFamily="34" charset="0"/>
              </a:rPr>
              <a:t>“1 in 4 young people with Special Educational needs (SEN) experienced violence (actual or threatened).</a:t>
            </a:r>
          </a:p>
          <a:p>
            <a:pPr>
              <a:lnSpc>
                <a:spcPct val="90000"/>
              </a:lnSpc>
            </a:pPr>
            <a:r>
              <a:rPr lang="en-GB" sz="2200" dirty="0">
                <a:latin typeface="Arial" panose="020B0604020202020204" pitchFamily="34" charset="0"/>
                <a:cs typeface="Arial" panose="020B0604020202020204" pitchFamily="34" charset="0"/>
              </a:rPr>
              <a:t>“Actual Violence was more likely to always take place at school compared to other forms of bullying”.</a:t>
            </a:r>
          </a:p>
          <a:p>
            <a:pPr marL="0" indent="0">
              <a:lnSpc>
                <a:spcPct val="90000"/>
              </a:lnSpc>
              <a:buNone/>
            </a:pPr>
            <a:r>
              <a:rPr lang="en-GB" sz="2200" dirty="0">
                <a:latin typeface="Arial" panose="020B0604020202020204" pitchFamily="34" charset="0"/>
                <a:cs typeface="Arial" panose="020B0604020202020204" pitchFamily="34" charset="0"/>
              </a:rPr>
              <a:t>(Anti- Bullying Alliance, 2025)</a:t>
            </a:r>
          </a:p>
          <a:p>
            <a:pPr marL="0" indent="0">
              <a:lnSpc>
                <a:spcPct val="90000"/>
              </a:lnSpc>
              <a:buNone/>
            </a:pPr>
            <a:endParaRPr lang="en-GB" sz="1300" dirty="0">
              <a:latin typeface="Arial" panose="020B0604020202020204" pitchFamily="34" charset="0"/>
              <a:cs typeface="Arial" panose="020B0604020202020204" pitchFamily="34" charset="0"/>
            </a:endParaRPr>
          </a:p>
          <a:p>
            <a:pPr marL="0" indent="0">
              <a:lnSpc>
                <a:spcPct val="90000"/>
              </a:lnSpc>
              <a:buNone/>
            </a:pPr>
            <a:endParaRPr lang="en-GB" sz="1300" dirty="0">
              <a:latin typeface="Arial" panose="020B0604020202020204" pitchFamily="34" charset="0"/>
              <a:cs typeface="Arial" panose="020B0604020202020204" pitchFamily="34" charset="0"/>
            </a:endParaRPr>
          </a:p>
          <a:p>
            <a:pPr marL="0" indent="0">
              <a:lnSpc>
                <a:spcPct val="90000"/>
              </a:lnSpc>
              <a:buNone/>
            </a:pPr>
            <a:endParaRPr lang="en-GB" sz="1300" dirty="0"/>
          </a:p>
        </p:txBody>
      </p:sp>
      <p:pic>
        <p:nvPicPr>
          <p:cNvPr id="4" name="Picture 3">
            <a:extLst>
              <a:ext uri="{FF2B5EF4-FFF2-40B4-BE49-F238E27FC236}">
                <a16:creationId xmlns:a16="http://schemas.microsoft.com/office/drawing/2014/main" id="{FF560989-C33A-4F66-15CC-9D548803347D}"/>
              </a:ext>
            </a:extLst>
          </p:cNvPr>
          <p:cNvPicPr>
            <a:picLocks noChangeAspect="1"/>
          </p:cNvPicPr>
          <p:nvPr/>
        </p:nvPicPr>
        <p:blipFill>
          <a:blip r:embed="rId4"/>
          <a:stretch>
            <a:fillRect/>
          </a:stretch>
        </p:blipFill>
        <p:spPr>
          <a:xfrm>
            <a:off x="1219559" y="2746556"/>
            <a:ext cx="3246451" cy="207772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0036C3DC-A211-D533-4154-6C6B397D57E6}"/>
              </a:ext>
            </a:extLst>
          </p:cNvPr>
          <p:cNvSpPr txBox="1"/>
          <p:nvPr/>
        </p:nvSpPr>
        <p:spPr>
          <a:xfrm>
            <a:off x="1219559" y="5022413"/>
            <a:ext cx="3230616" cy="369332"/>
          </a:xfrm>
          <a:prstGeom prst="rect">
            <a:avLst/>
          </a:prstGeom>
          <a:noFill/>
        </p:spPr>
        <p:txBody>
          <a:bodyPr wrap="square">
            <a:spAutoFit/>
          </a:bodyPr>
          <a:lstStyle/>
          <a:p>
            <a:r>
              <a:rPr lang="en-US" dirty="0"/>
              <a:t>What’s the Big Data (2025) </a:t>
            </a:r>
            <a:endParaRPr lang="en-GB" dirty="0"/>
          </a:p>
        </p:txBody>
      </p:sp>
    </p:spTree>
    <p:extLst>
      <p:ext uri="{BB962C8B-B14F-4D97-AF65-F5344CB8AC3E}">
        <p14:creationId xmlns:p14="http://schemas.microsoft.com/office/powerpoint/2010/main" val="954337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2C9A-C534-7F17-3A11-F7800A0367D0}"/>
              </a:ext>
            </a:extLst>
          </p:cNvPr>
          <p:cNvSpPr>
            <a:spLocks noGrp="1"/>
          </p:cNvSpPr>
          <p:nvPr>
            <p:ph type="title"/>
          </p:nvPr>
        </p:nvSpPr>
        <p:spPr>
          <a:xfrm>
            <a:off x="1484311" y="685800"/>
            <a:ext cx="10018713" cy="1752599"/>
          </a:xfrm>
        </p:spPr>
        <p:txBody>
          <a:bodyPr>
            <a:normAutofit/>
          </a:bodyPr>
          <a:lstStyle/>
          <a:p>
            <a:r>
              <a:rPr lang="en-GB" dirty="0">
                <a:latin typeface="Arial" panose="020B0604020202020204" pitchFamily="34" charset="0"/>
                <a:cs typeface="Arial" panose="020B0604020202020204" pitchFamily="34" charset="0"/>
              </a:rPr>
              <a:t>Youth workers’ responses and support young people through bullying </a:t>
            </a:r>
          </a:p>
        </p:txBody>
      </p:sp>
      <p:pic>
        <p:nvPicPr>
          <p:cNvPr id="4" name="Picture 3" descr="A diagram of a diagram showing how bullying affects the fire and effects of bullying&#10;&#10;Description automatically generated">
            <a:extLst>
              <a:ext uri="{FF2B5EF4-FFF2-40B4-BE49-F238E27FC236}">
                <a16:creationId xmlns:a16="http://schemas.microsoft.com/office/drawing/2014/main" id="{FB399FE1-B273-65E7-E163-9B8E29D812B3}"/>
              </a:ext>
            </a:extLst>
          </p:cNvPr>
          <p:cNvPicPr>
            <a:picLocks noChangeAspect="1"/>
          </p:cNvPicPr>
          <p:nvPr/>
        </p:nvPicPr>
        <p:blipFill>
          <a:blip r:embed="rId4"/>
          <a:stretch>
            <a:fillRect/>
          </a:stretch>
        </p:blipFill>
        <p:spPr>
          <a:xfrm>
            <a:off x="1652155" y="3663419"/>
            <a:ext cx="3959211" cy="120755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FC94DE9A-F71B-08A6-C885-7F6E871F7017}"/>
              </a:ext>
            </a:extLst>
          </p:cNvPr>
          <p:cNvSpPr>
            <a:spLocks noGrp="1"/>
          </p:cNvSpPr>
          <p:nvPr>
            <p:ph idx="1"/>
          </p:nvPr>
        </p:nvSpPr>
        <p:spPr>
          <a:xfrm>
            <a:off x="6016336" y="2666999"/>
            <a:ext cx="5486687" cy="3124201"/>
          </a:xfrm>
        </p:spPr>
        <p:txBody>
          <a:bodyPr anchor="t">
            <a:normAutofit lnSpcReduction="10000"/>
          </a:bodyPr>
          <a:lstStyle/>
          <a:p>
            <a:pPr>
              <a:lnSpc>
                <a:spcPct val="90000"/>
              </a:lnSpc>
            </a:pPr>
            <a:r>
              <a:rPr lang="en-GB" sz="2000" dirty="0">
                <a:latin typeface="Arial" panose="020B0604020202020204" pitchFamily="34" charset="0"/>
                <a:cs typeface="Arial" panose="020B0604020202020204" pitchFamily="34" charset="0"/>
              </a:rPr>
              <a:t>Listening and Talking to them.</a:t>
            </a:r>
          </a:p>
          <a:p>
            <a:pPr>
              <a:lnSpc>
                <a:spcPct val="90000"/>
              </a:lnSpc>
            </a:pPr>
            <a:r>
              <a:rPr lang="en-GB" sz="2000" dirty="0">
                <a:latin typeface="Arial" panose="020B0604020202020204" pitchFamily="34" charset="0"/>
                <a:cs typeface="Arial" panose="020B0604020202020204" pitchFamily="34" charset="0"/>
              </a:rPr>
              <a:t>Creating a safe space and environment.</a:t>
            </a:r>
          </a:p>
          <a:p>
            <a:pPr>
              <a:lnSpc>
                <a:spcPct val="90000"/>
              </a:lnSpc>
            </a:pPr>
            <a:r>
              <a:rPr lang="en-GB" sz="2000" dirty="0">
                <a:latin typeface="Arial" panose="020B0604020202020204" pitchFamily="34" charset="0"/>
                <a:cs typeface="Arial" panose="020B0604020202020204" pitchFamily="34" charset="0"/>
              </a:rPr>
              <a:t>Making sure that they are aware of helplines.</a:t>
            </a:r>
          </a:p>
          <a:p>
            <a:pPr>
              <a:lnSpc>
                <a:spcPct val="90000"/>
              </a:lnSpc>
            </a:pPr>
            <a:r>
              <a:rPr lang="en-GB" sz="2000" dirty="0">
                <a:latin typeface="Arial" panose="020B0604020202020204" pitchFamily="34" charset="0"/>
                <a:cs typeface="Arial" panose="020B0604020202020204" pitchFamily="34" charset="0"/>
              </a:rPr>
              <a:t>Encouraging and boosting their confidence.</a:t>
            </a:r>
          </a:p>
          <a:p>
            <a:pPr>
              <a:lnSpc>
                <a:spcPct val="90000"/>
              </a:lnSpc>
            </a:pPr>
            <a:r>
              <a:rPr lang="en-GB" sz="2000" dirty="0">
                <a:latin typeface="Arial" panose="020B0604020202020204" pitchFamily="34" charset="0"/>
                <a:cs typeface="Arial" panose="020B0604020202020204" pitchFamily="34" charset="0"/>
              </a:rPr>
              <a:t>Doing activities with young people to make them aware of the signs of bullying and who to tell.</a:t>
            </a:r>
          </a:p>
          <a:p>
            <a:pPr>
              <a:lnSpc>
                <a:spcPct val="90000"/>
              </a:lnSpc>
            </a:pPr>
            <a:r>
              <a:rPr lang="en-GB" sz="2000" dirty="0">
                <a:latin typeface="Arial" panose="020B0604020202020204" pitchFamily="34" charset="0"/>
                <a:cs typeface="Arial" panose="020B0604020202020204" pitchFamily="34" charset="0"/>
              </a:rPr>
              <a:t>Sorting out conflict resolution.  </a:t>
            </a:r>
          </a:p>
        </p:txBody>
      </p:sp>
      <p:sp>
        <p:nvSpPr>
          <p:cNvPr id="6" name="TextBox 5">
            <a:extLst>
              <a:ext uri="{FF2B5EF4-FFF2-40B4-BE49-F238E27FC236}">
                <a16:creationId xmlns:a16="http://schemas.microsoft.com/office/drawing/2014/main" id="{668B166A-4271-D587-711B-DE603FA4AC81}"/>
              </a:ext>
            </a:extLst>
          </p:cNvPr>
          <p:cNvSpPr txBox="1"/>
          <p:nvPr/>
        </p:nvSpPr>
        <p:spPr>
          <a:xfrm>
            <a:off x="1652155" y="4984902"/>
            <a:ext cx="3959211" cy="369332"/>
          </a:xfrm>
          <a:prstGeom prst="rect">
            <a:avLst/>
          </a:prstGeom>
          <a:noFill/>
        </p:spPr>
        <p:txBody>
          <a:bodyPr wrap="square">
            <a:spAutoFit/>
          </a:bodyPr>
          <a:lstStyle/>
          <a:p>
            <a:r>
              <a:rPr lang="en-GB" dirty="0"/>
              <a:t>True Sport (2017) </a:t>
            </a:r>
          </a:p>
        </p:txBody>
      </p:sp>
    </p:spTree>
    <p:extLst>
      <p:ext uri="{BB962C8B-B14F-4D97-AF65-F5344CB8AC3E}">
        <p14:creationId xmlns:p14="http://schemas.microsoft.com/office/powerpoint/2010/main" val="3356358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2268-BB82-925D-0C8F-6A76E81FACF8}"/>
              </a:ext>
            </a:extLst>
          </p:cNvPr>
          <p:cNvSpPr>
            <a:spLocks noGrp="1"/>
          </p:cNvSpPr>
          <p:nvPr>
            <p:ph type="title"/>
          </p:nvPr>
        </p:nvSpPr>
        <p:spPr/>
        <p:txBody>
          <a:bodyPr/>
          <a:lstStyle/>
          <a:p>
            <a:r>
              <a:rPr lang="en-GB" dirty="0"/>
              <a:t>Post-it note activity</a:t>
            </a:r>
          </a:p>
        </p:txBody>
      </p:sp>
      <p:sp>
        <p:nvSpPr>
          <p:cNvPr id="3" name="Content Placeholder 2">
            <a:extLst>
              <a:ext uri="{FF2B5EF4-FFF2-40B4-BE49-F238E27FC236}">
                <a16:creationId xmlns:a16="http://schemas.microsoft.com/office/drawing/2014/main" id="{292E860C-40D5-1ECC-3AFE-302F055B70C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do you think are the n</a:t>
            </a:r>
            <a:r>
              <a:rPr lang="en-GB" sz="2400" dirty="0">
                <a:latin typeface="Arial" panose="020B0604020202020204" pitchFamily="34" charset="0"/>
                <a:cs typeface="Arial" panose="020B0604020202020204" pitchFamily="34" charset="0"/>
              </a:rPr>
              <a:t>egative effects of bullying on young people’s mental health and wellbeing?</a:t>
            </a:r>
          </a:p>
          <a:p>
            <a:r>
              <a:rPr lang="en-GB" dirty="0">
                <a:latin typeface="Arial" panose="020B0604020202020204" pitchFamily="34" charset="0"/>
                <a:cs typeface="Arial" panose="020B0604020202020204" pitchFamily="34" charset="0"/>
              </a:rPr>
              <a:t>Write your answer(s) on a post it note and stick it on the board at the front</a:t>
            </a:r>
            <a:endParaRPr lang="en-GB" dirty="0"/>
          </a:p>
        </p:txBody>
      </p:sp>
    </p:spTree>
    <p:extLst>
      <p:ext uri="{BB962C8B-B14F-4D97-AF65-F5344CB8AC3E}">
        <p14:creationId xmlns:p14="http://schemas.microsoft.com/office/powerpoint/2010/main" val="882589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9C89-B3A1-C12D-3BE5-633E6C6EBD09}"/>
              </a:ext>
            </a:extLst>
          </p:cNvPr>
          <p:cNvSpPr>
            <a:spLocks noGrp="1"/>
          </p:cNvSpPr>
          <p:nvPr>
            <p:ph type="title"/>
          </p:nvPr>
        </p:nvSpPr>
        <p:spPr>
          <a:xfrm>
            <a:off x="1484311" y="1081548"/>
            <a:ext cx="3333495" cy="1504335"/>
          </a:xfrm>
        </p:spPr>
        <p:txBody>
          <a:bodyPr>
            <a:normAutofit/>
          </a:bodyPr>
          <a:lstStyle/>
          <a:p>
            <a:pPr>
              <a:lnSpc>
                <a:spcPct val="90000"/>
              </a:lnSpc>
            </a:pPr>
            <a:r>
              <a:rPr lang="en-GB" sz="2400" dirty="0">
                <a:latin typeface="Arial" panose="020B0604020202020204" pitchFamily="34" charset="0"/>
                <a:cs typeface="Arial" panose="020B0604020202020204" pitchFamily="34" charset="0"/>
              </a:rPr>
              <a:t>Negative effects of bullying on young people’s mental health and wellbeing  </a:t>
            </a:r>
          </a:p>
        </p:txBody>
      </p:sp>
      <p:sp>
        <p:nvSpPr>
          <p:cNvPr id="8" name="Content Placeholder 7">
            <a:extLst>
              <a:ext uri="{FF2B5EF4-FFF2-40B4-BE49-F238E27FC236}">
                <a16:creationId xmlns:a16="http://schemas.microsoft.com/office/drawing/2014/main" id="{A7C66BD6-D605-545C-54EE-81F2394D5CF1}"/>
              </a:ext>
            </a:extLst>
          </p:cNvPr>
          <p:cNvSpPr>
            <a:spLocks noGrp="1"/>
          </p:cNvSpPr>
          <p:nvPr>
            <p:ph idx="1"/>
          </p:nvPr>
        </p:nvSpPr>
        <p:spPr>
          <a:xfrm>
            <a:off x="1484311" y="2666999"/>
            <a:ext cx="3333496" cy="3124201"/>
          </a:xfrm>
        </p:spPr>
        <p:txBody>
          <a:bodyPr anchor="t">
            <a:normAutofit/>
          </a:bodyPr>
          <a:lstStyle/>
          <a:p>
            <a:r>
              <a:rPr lang="en-US" sz="1600" dirty="0">
                <a:latin typeface="Arial" panose="020B0604020202020204" pitchFamily="34" charset="0"/>
                <a:cs typeface="Arial" panose="020B0604020202020204" pitchFamily="34" charset="0"/>
              </a:rPr>
              <a:t>Anxiety </a:t>
            </a:r>
          </a:p>
          <a:p>
            <a:r>
              <a:rPr lang="en-US" sz="1600" dirty="0">
                <a:latin typeface="Arial" panose="020B0604020202020204" pitchFamily="34" charset="0"/>
                <a:cs typeface="Arial" panose="020B0604020202020204" pitchFamily="34" charset="0"/>
              </a:rPr>
              <a:t>Depression </a:t>
            </a:r>
          </a:p>
          <a:p>
            <a:r>
              <a:rPr lang="en-US" sz="1600" dirty="0">
                <a:latin typeface="Arial" panose="020B0604020202020204" pitchFamily="34" charset="0"/>
                <a:cs typeface="Arial" panose="020B0604020202020204" pitchFamily="34" charset="0"/>
              </a:rPr>
              <a:t>Suicidal thoughts </a:t>
            </a:r>
          </a:p>
          <a:p>
            <a:r>
              <a:rPr lang="en-US" sz="1600" dirty="0">
                <a:latin typeface="Arial" panose="020B0604020202020204" pitchFamily="34" charset="0"/>
                <a:cs typeface="Arial" panose="020B0604020202020204" pitchFamily="34" charset="0"/>
              </a:rPr>
              <a:t>Low self-esteem </a:t>
            </a:r>
          </a:p>
          <a:p>
            <a:r>
              <a:rPr lang="en-US" sz="1600" dirty="0">
                <a:latin typeface="Arial" panose="020B0604020202020204" pitchFamily="34" charset="0"/>
                <a:cs typeface="Arial" panose="020B0604020202020204" pitchFamily="34" charset="0"/>
              </a:rPr>
              <a:t>Low confidence </a:t>
            </a:r>
          </a:p>
          <a:p>
            <a:r>
              <a:rPr lang="en-US" sz="1600" dirty="0">
                <a:latin typeface="Arial" panose="020B0604020202020204" pitchFamily="34" charset="0"/>
                <a:cs typeface="Arial" panose="020B0604020202020204" pitchFamily="34" charset="0"/>
              </a:rPr>
              <a:t>Poor Body image </a:t>
            </a:r>
          </a:p>
          <a:p>
            <a:r>
              <a:rPr lang="en-US" sz="1600" dirty="0">
                <a:latin typeface="Arial" panose="020B0604020202020204" pitchFamily="34" charset="0"/>
                <a:cs typeface="Arial" panose="020B0604020202020204" pitchFamily="34" charset="0"/>
              </a:rPr>
              <a:t>Lonely </a:t>
            </a:r>
          </a:p>
          <a:p>
            <a:r>
              <a:rPr lang="en-US" sz="1600" dirty="0">
                <a:latin typeface="Arial" panose="020B0604020202020204" pitchFamily="34" charset="0"/>
                <a:cs typeface="Arial" panose="020B0604020202020204" pitchFamily="34" charset="0"/>
              </a:rPr>
              <a:t>Isolated </a:t>
            </a:r>
          </a:p>
          <a:p>
            <a:endParaRPr lang="en-US" sz="1600" dirty="0"/>
          </a:p>
        </p:txBody>
      </p:sp>
      <p:pic>
        <p:nvPicPr>
          <p:cNvPr id="4" name="Content Placeholder 3">
            <a:extLst>
              <a:ext uri="{FF2B5EF4-FFF2-40B4-BE49-F238E27FC236}">
                <a16:creationId xmlns:a16="http://schemas.microsoft.com/office/drawing/2014/main" id="{CB37B9B9-1E2C-3D99-10C9-D200E2AB96DB}"/>
              </a:ext>
            </a:extLst>
          </p:cNvPr>
          <p:cNvPicPr>
            <a:picLocks noChangeAspect="1"/>
          </p:cNvPicPr>
          <p:nvPr/>
        </p:nvPicPr>
        <p:blipFill>
          <a:blip r:embed="rId4"/>
          <a:stretch>
            <a:fillRect/>
          </a:stretch>
        </p:blipFill>
        <p:spPr>
          <a:xfrm>
            <a:off x="5262033" y="705526"/>
            <a:ext cx="6240990" cy="501359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00F3DE7A-A4CD-F074-0878-BC6B316E78A4}"/>
              </a:ext>
            </a:extLst>
          </p:cNvPr>
          <p:cNvSpPr txBox="1"/>
          <p:nvPr/>
        </p:nvSpPr>
        <p:spPr>
          <a:xfrm>
            <a:off x="5544457" y="5140494"/>
            <a:ext cx="6096000" cy="369332"/>
          </a:xfrm>
          <a:prstGeom prst="rect">
            <a:avLst/>
          </a:prstGeom>
          <a:noFill/>
        </p:spPr>
        <p:txBody>
          <a:bodyPr wrap="square">
            <a:spAutoFit/>
          </a:bodyPr>
          <a:lstStyle/>
          <a:p>
            <a:r>
              <a:rPr lang="en-GB" dirty="0"/>
              <a:t>Learning Hub (2025) </a:t>
            </a:r>
          </a:p>
        </p:txBody>
      </p:sp>
    </p:spTree>
    <p:extLst>
      <p:ext uri="{BB962C8B-B14F-4D97-AF65-F5344CB8AC3E}">
        <p14:creationId xmlns:p14="http://schemas.microsoft.com/office/powerpoint/2010/main" val="3017112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1485-98A9-4233-8508-F8F93C914DF0}"/>
              </a:ext>
            </a:extLst>
          </p:cNvPr>
          <p:cNvSpPr>
            <a:spLocks noGrp="1"/>
          </p:cNvSpPr>
          <p:nvPr>
            <p:ph type="title"/>
          </p:nvPr>
        </p:nvSpPr>
        <p:spPr>
          <a:xfrm>
            <a:off x="1484311" y="685800"/>
            <a:ext cx="10018713" cy="1752599"/>
          </a:xfrm>
        </p:spPr>
        <p:txBody>
          <a:bodyPr>
            <a:normAutofit/>
          </a:bodyPr>
          <a:lstStyle/>
          <a:p>
            <a:r>
              <a:rPr lang="en-GB" dirty="0">
                <a:latin typeface="Arial" panose="020B0604020202020204" pitchFamily="34" charset="0"/>
                <a:cs typeface="Arial" panose="020B0604020202020204" pitchFamily="34" charset="0"/>
              </a:rPr>
              <a:t>Activity 1 </a:t>
            </a:r>
          </a:p>
        </p:txBody>
      </p:sp>
      <p:pic>
        <p:nvPicPr>
          <p:cNvPr id="4" name="Picture 3" descr="A cartoon of a child surrounded by hands pointing at her&#10;&#10;Description automatically generated">
            <a:extLst>
              <a:ext uri="{FF2B5EF4-FFF2-40B4-BE49-F238E27FC236}">
                <a16:creationId xmlns:a16="http://schemas.microsoft.com/office/drawing/2014/main" id="{A42B56E7-B069-2791-9C36-586DC50DE06E}"/>
              </a:ext>
            </a:extLst>
          </p:cNvPr>
          <p:cNvPicPr>
            <a:picLocks noChangeAspect="1"/>
          </p:cNvPicPr>
          <p:nvPr/>
        </p:nvPicPr>
        <p:blipFill>
          <a:blip r:embed="rId3"/>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12700688-680F-055E-F96A-EB50F2B32F92}"/>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1900" dirty="0">
                <a:latin typeface="Arial" panose="020B0604020202020204" pitchFamily="34" charset="0"/>
                <a:cs typeface="Arial" panose="020B0604020202020204" pitchFamily="34" charset="0"/>
              </a:rPr>
              <a:t>Scenario -  2 of the young people see that a new student is joining the class they befriend this young person in lessons they start writing mean and horrible notes. Later on, they are in the playground and start saying horrible stuff and then start pushing the young person around till they fall to the floor, and they are pointing and starting laughing at them.  </a:t>
            </a:r>
          </a:p>
          <a:p>
            <a:pPr marL="0" indent="0">
              <a:lnSpc>
                <a:spcPct val="90000"/>
              </a:lnSpc>
              <a:buNone/>
            </a:pPr>
            <a:r>
              <a:rPr lang="en-GB" sz="1900" dirty="0">
                <a:latin typeface="Arial" panose="020B0604020202020204" pitchFamily="34" charset="0"/>
                <a:cs typeface="Arial" panose="020B0604020202020204" pitchFamily="34" charset="0"/>
              </a:rPr>
              <a:t>Discussion and Feedback.</a:t>
            </a:r>
          </a:p>
          <a:p>
            <a:pPr marL="0" indent="0">
              <a:lnSpc>
                <a:spcPct val="90000"/>
              </a:lnSpc>
              <a:buNone/>
            </a:pPr>
            <a:endParaRPr lang="en-GB" sz="1900" dirty="0"/>
          </a:p>
        </p:txBody>
      </p:sp>
      <p:sp>
        <p:nvSpPr>
          <p:cNvPr id="6" name="TextBox 5">
            <a:extLst>
              <a:ext uri="{FF2B5EF4-FFF2-40B4-BE49-F238E27FC236}">
                <a16:creationId xmlns:a16="http://schemas.microsoft.com/office/drawing/2014/main" id="{AC1F29A6-2CBC-634D-712D-B790DBB89E98}"/>
              </a:ext>
            </a:extLst>
          </p:cNvPr>
          <p:cNvSpPr txBox="1"/>
          <p:nvPr/>
        </p:nvSpPr>
        <p:spPr>
          <a:xfrm>
            <a:off x="2107760" y="5835133"/>
            <a:ext cx="3175440" cy="369332"/>
          </a:xfrm>
          <a:prstGeom prst="rect">
            <a:avLst/>
          </a:prstGeom>
          <a:noFill/>
        </p:spPr>
        <p:txBody>
          <a:bodyPr wrap="square">
            <a:spAutoFit/>
          </a:bodyPr>
          <a:lstStyle/>
          <a:p>
            <a:r>
              <a:rPr lang="en-GB" dirty="0"/>
              <a:t>Wellbeing South Lan (2024) </a:t>
            </a:r>
          </a:p>
        </p:txBody>
      </p:sp>
    </p:spTree>
    <p:extLst>
      <p:ext uri="{BB962C8B-B14F-4D97-AF65-F5344CB8AC3E}">
        <p14:creationId xmlns:p14="http://schemas.microsoft.com/office/powerpoint/2010/main" val="934258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10015-A55A-9D52-0BE7-EB9540E91D5F}"/>
              </a:ext>
            </a:extLst>
          </p:cNvPr>
          <p:cNvSpPr>
            <a:spLocks noGrp="1"/>
          </p:cNvSpPr>
          <p:nvPr>
            <p:ph type="title"/>
          </p:nvPr>
        </p:nvSpPr>
        <p:spPr>
          <a:xfrm>
            <a:off x="1484312" y="685800"/>
            <a:ext cx="2812386" cy="1752599"/>
          </a:xfrm>
        </p:spPr>
        <p:txBody>
          <a:bodyPr>
            <a:normAutofit/>
          </a:bodyPr>
          <a:lstStyle/>
          <a:p>
            <a:r>
              <a:rPr lang="en-GB" sz="3200">
                <a:latin typeface="Arial" panose="020B0604020202020204" pitchFamily="34" charset="0"/>
                <a:cs typeface="Arial" panose="020B0604020202020204" pitchFamily="34" charset="0"/>
              </a:rPr>
              <a:t>Activity 2 </a:t>
            </a:r>
          </a:p>
        </p:txBody>
      </p:sp>
      <p:sp>
        <p:nvSpPr>
          <p:cNvPr id="3" name="Content Placeholder 2">
            <a:extLst>
              <a:ext uri="{FF2B5EF4-FFF2-40B4-BE49-F238E27FC236}">
                <a16:creationId xmlns:a16="http://schemas.microsoft.com/office/drawing/2014/main" id="{BB949D70-73D4-FF09-0EAF-4B12726396CD}"/>
              </a:ext>
            </a:extLst>
          </p:cNvPr>
          <p:cNvSpPr>
            <a:spLocks noGrp="1"/>
          </p:cNvSpPr>
          <p:nvPr>
            <p:ph idx="1"/>
          </p:nvPr>
        </p:nvSpPr>
        <p:spPr>
          <a:xfrm>
            <a:off x="1484311" y="2666999"/>
            <a:ext cx="2812386" cy="3124201"/>
          </a:xfrm>
        </p:spPr>
        <p:txBody>
          <a:bodyPr>
            <a:normAutofit/>
          </a:bodyPr>
          <a:lstStyle/>
          <a:p>
            <a:r>
              <a:rPr lang="en-GB" sz="1800">
                <a:latin typeface="Arial" panose="020B0604020202020204" pitchFamily="34" charset="0"/>
                <a:cs typeface="Arial" panose="020B0604020202020204" pitchFamily="34" charset="0"/>
              </a:rPr>
              <a:t> The card came matching good and bad traits in friendships, and relationships which draws on and links to bullying.</a:t>
            </a:r>
          </a:p>
        </p:txBody>
      </p:sp>
      <p:sp>
        <p:nvSpPr>
          <p:cNvPr id="10" name="Rounded Rectangle 6">
            <a:extLst>
              <a:ext uri="{FF2B5EF4-FFF2-40B4-BE49-F238E27FC236}">
                <a16:creationId xmlns:a16="http://schemas.microsoft.com/office/drawing/2014/main" id="{505E8236-5F10-4063-8489-EF5ABDD48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7552" y="648931"/>
            <a:ext cx="6917478"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0AF0540-67A3-F5E8-A908-A257FE47E79D}"/>
              </a:ext>
            </a:extLst>
          </p:cNvPr>
          <p:cNvPicPr>
            <a:picLocks noChangeAspect="1"/>
          </p:cNvPicPr>
          <p:nvPr/>
        </p:nvPicPr>
        <p:blipFill>
          <a:blip r:embed="rId4"/>
          <a:srcRect r="4748" b="3"/>
          <a:stretch/>
        </p:blipFill>
        <p:spPr>
          <a:xfrm>
            <a:off x="4938000" y="1011765"/>
            <a:ext cx="3056428" cy="4546708"/>
          </a:xfrm>
          <a:prstGeom prst="rect">
            <a:avLst/>
          </a:prstGeom>
        </p:spPr>
      </p:pic>
      <p:pic>
        <p:nvPicPr>
          <p:cNvPr id="4" name="Picture 3">
            <a:extLst>
              <a:ext uri="{FF2B5EF4-FFF2-40B4-BE49-F238E27FC236}">
                <a16:creationId xmlns:a16="http://schemas.microsoft.com/office/drawing/2014/main" id="{16A94365-75EB-FABD-AB61-B245013D4890}"/>
              </a:ext>
            </a:extLst>
          </p:cNvPr>
          <p:cNvPicPr>
            <a:picLocks noChangeAspect="1"/>
          </p:cNvPicPr>
          <p:nvPr/>
        </p:nvPicPr>
        <p:blipFill>
          <a:blip r:embed="rId5"/>
          <a:srcRect l="15539" r="17228" b="-2"/>
          <a:stretch/>
        </p:blipFill>
        <p:spPr>
          <a:xfrm>
            <a:off x="8158154" y="1011765"/>
            <a:ext cx="3056838" cy="4546708"/>
          </a:xfrm>
          <a:prstGeom prst="rect">
            <a:avLst/>
          </a:prstGeom>
        </p:spPr>
      </p:pic>
      <p:sp>
        <p:nvSpPr>
          <p:cNvPr id="7" name="TextBox 6">
            <a:extLst>
              <a:ext uri="{FF2B5EF4-FFF2-40B4-BE49-F238E27FC236}">
                <a16:creationId xmlns:a16="http://schemas.microsoft.com/office/drawing/2014/main" id="{BC9718D5-7536-06C8-C646-99708B8D41CD}"/>
              </a:ext>
            </a:extLst>
          </p:cNvPr>
          <p:cNvSpPr txBox="1"/>
          <p:nvPr/>
        </p:nvSpPr>
        <p:spPr>
          <a:xfrm>
            <a:off x="8158154" y="5523069"/>
            <a:ext cx="3568505" cy="646331"/>
          </a:xfrm>
          <a:prstGeom prst="rect">
            <a:avLst/>
          </a:prstGeom>
          <a:noFill/>
        </p:spPr>
        <p:txBody>
          <a:bodyPr wrap="square">
            <a:spAutoFit/>
          </a:bodyPr>
          <a:lstStyle/>
          <a:p>
            <a:r>
              <a:rPr lang="en-GB" dirty="0"/>
              <a:t>Lesson </a:t>
            </a:r>
            <a:r>
              <a:rPr lang="en-GB" dirty="0" err="1"/>
              <a:t>Pix</a:t>
            </a:r>
            <a:r>
              <a:rPr lang="en-GB" dirty="0"/>
              <a:t> (2022) Being a Good Friend </a:t>
            </a:r>
          </a:p>
        </p:txBody>
      </p:sp>
      <p:sp>
        <p:nvSpPr>
          <p:cNvPr id="9" name="TextBox 8">
            <a:extLst>
              <a:ext uri="{FF2B5EF4-FFF2-40B4-BE49-F238E27FC236}">
                <a16:creationId xmlns:a16="http://schemas.microsoft.com/office/drawing/2014/main" id="{446D9CC5-D8D9-2A94-0023-08619D0466E3}"/>
              </a:ext>
            </a:extLst>
          </p:cNvPr>
          <p:cNvSpPr txBox="1"/>
          <p:nvPr/>
        </p:nvSpPr>
        <p:spPr>
          <a:xfrm>
            <a:off x="4276025" y="5471150"/>
            <a:ext cx="4223657" cy="369332"/>
          </a:xfrm>
          <a:prstGeom prst="rect">
            <a:avLst/>
          </a:prstGeom>
          <a:noFill/>
        </p:spPr>
        <p:txBody>
          <a:bodyPr wrap="square">
            <a:spAutoFit/>
          </a:bodyPr>
          <a:lstStyle/>
          <a:p>
            <a:r>
              <a:rPr lang="en-US" dirty="0"/>
              <a:t>TPT (no date) Good friends, bad friends</a:t>
            </a:r>
            <a:endParaRPr lang="en-GB" dirty="0"/>
          </a:p>
        </p:txBody>
      </p:sp>
    </p:spTree>
    <p:extLst>
      <p:ext uri="{BB962C8B-B14F-4D97-AF65-F5344CB8AC3E}">
        <p14:creationId xmlns:p14="http://schemas.microsoft.com/office/powerpoint/2010/main" val="30900162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F8D5C46-63E5-40C5-A208-4B2189FA1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4A42B4ED-376E-46C3-8BB2-EAFC660D1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94E0795D-42C3-4DFD-AEB0-286A1CF1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A2ACED1B-99D0-4C14-B63B-963889DCD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5C5D324F-33A3-4C66-BFE5-1742CA4E5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EC572FC8-A465-4BA3-BA4D-2EC538C0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66CC2B15-8E3B-4CFF-99E4-5B4E4D8CF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0A24AC10-2E38-86F4-363A-0657A46155B5}"/>
              </a:ext>
            </a:extLst>
          </p:cNvPr>
          <p:cNvSpPr>
            <a:spLocks noGrp="1"/>
          </p:cNvSpPr>
          <p:nvPr>
            <p:ph type="title"/>
          </p:nvPr>
        </p:nvSpPr>
        <p:spPr>
          <a:xfrm>
            <a:off x="1484312" y="685800"/>
            <a:ext cx="4278928" cy="1752599"/>
          </a:xfrm>
        </p:spPr>
        <p:txBody>
          <a:bodyPr>
            <a:normAutofit fontScale="90000"/>
          </a:bodyPr>
          <a:lstStyle/>
          <a:p>
            <a:pPr algn="l">
              <a:lnSpc>
                <a:spcPct val="90000"/>
              </a:lnSpc>
            </a:pPr>
            <a:r>
              <a:rPr lang="en-GB" dirty="0">
                <a:latin typeface="Arial" panose="020B0604020202020204" pitchFamily="34" charset="0"/>
                <a:cs typeface="Arial" panose="020B0604020202020204" pitchFamily="34" charset="0"/>
              </a:rPr>
              <a:t>Conclusion (theoretical links):</a:t>
            </a:r>
            <a:br>
              <a:rPr lang="en-GB"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Adolescent development in relation to bullying </a:t>
            </a:r>
          </a:p>
        </p:txBody>
      </p:sp>
      <p:sp>
        <p:nvSpPr>
          <p:cNvPr id="3" name="Content Placeholder 2">
            <a:extLst>
              <a:ext uri="{FF2B5EF4-FFF2-40B4-BE49-F238E27FC236}">
                <a16:creationId xmlns:a16="http://schemas.microsoft.com/office/drawing/2014/main" id="{D3F51B57-9CDA-BECD-A135-26333779C034}"/>
              </a:ext>
            </a:extLst>
          </p:cNvPr>
          <p:cNvSpPr>
            <a:spLocks noGrp="1"/>
          </p:cNvSpPr>
          <p:nvPr>
            <p:ph idx="1"/>
          </p:nvPr>
        </p:nvSpPr>
        <p:spPr>
          <a:xfrm>
            <a:off x="1484310" y="2666999"/>
            <a:ext cx="4278929" cy="3124201"/>
          </a:xfrm>
        </p:spPr>
        <p:txBody>
          <a:bodyPr>
            <a:normAutofit lnSpcReduction="10000"/>
          </a:bodyPr>
          <a:lstStyle/>
          <a:p>
            <a:pPr>
              <a:lnSpc>
                <a:spcPct val="90000"/>
              </a:lnSpc>
            </a:pPr>
            <a:r>
              <a:rPr lang="en-GB" sz="1700" dirty="0">
                <a:latin typeface="Arial" panose="020B0604020202020204" pitchFamily="34" charset="0"/>
                <a:cs typeface="Arial" panose="020B0604020202020204" pitchFamily="34" charset="0"/>
              </a:rPr>
              <a:t>Adolescence development is defined as “ is the developmental transition to adulthood that includes rapid changes in the brain and body, often at different rates and is a time for health exploration of identity and learning independence. It can also be stressful or challenging for teens because of these rapid changes”. (Youth.Gov ND)</a:t>
            </a:r>
          </a:p>
          <a:p>
            <a:pPr>
              <a:lnSpc>
                <a:spcPct val="90000"/>
              </a:lnSpc>
            </a:pPr>
            <a:r>
              <a:rPr lang="en-GB" sz="1700" dirty="0">
                <a:latin typeface="Arial" panose="020B0604020202020204" pitchFamily="34" charset="0"/>
                <a:cs typeface="Arial" panose="020B0604020202020204" pitchFamily="34" charset="0"/>
              </a:rPr>
              <a:t>Social Transitions are important at this stage because this is where young people form friendships and relationships.</a:t>
            </a:r>
          </a:p>
        </p:txBody>
      </p:sp>
      <p:sp>
        <p:nvSpPr>
          <p:cNvPr id="19" name="Rounded Rectangle 16">
            <a:extLst>
              <a:ext uri="{FF2B5EF4-FFF2-40B4-BE49-F238E27FC236}">
                <a16:creationId xmlns:a16="http://schemas.microsoft.com/office/drawing/2014/main" id="{63A60C88-7443-4827-9241-5019758CB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hart with black text&#10;&#10;Description automatically generated">
            <a:extLst>
              <a:ext uri="{FF2B5EF4-FFF2-40B4-BE49-F238E27FC236}">
                <a16:creationId xmlns:a16="http://schemas.microsoft.com/office/drawing/2014/main" id="{58ADB828-B056-3187-6065-950CBC8B514C}"/>
              </a:ext>
            </a:extLst>
          </p:cNvPr>
          <p:cNvPicPr>
            <a:picLocks noChangeAspect="1"/>
          </p:cNvPicPr>
          <p:nvPr/>
        </p:nvPicPr>
        <p:blipFill>
          <a:blip r:embed="rId4"/>
          <a:stretch>
            <a:fillRect/>
          </a:stretch>
        </p:blipFill>
        <p:spPr>
          <a:xfrm>
            <a:off x="6434407" y="2069429"/>
            <a:ext cx="4744154" cy="2431379"/>
          </a:xfrm>
          <a:prstGeom prst="rect">
            <a:avLst/>
          </a:prstGeom>
        </p:spPr>
      </p:pic>
      <p:sp>
        <p:nvSpPr>
          <p:cNvPr id="5" name="TextBox 4">
            <a:extLst>
              <a:ext uri="{FF2B5EF4-FFF2-40B4-BE49-F238E27FC236}">
                <a16:creationId xmlns:a16="http://schemas.microsoft.com/office/drawing/2014/main" id="{BFF10B99-D915-37CD-B2B1-279398F48789}"/>
              </a:ext>
            </a:extLst>
          </p:cNvPr>
          <p:cNvSpPr txBox="1"/>
          <p:nvPr/>
        </p:nvSpPr>
        <p:spPr>
          <a:xfrm>
            <a:off x="6223614" y="4636853"/>
            <a:ext cx="3936386" cy="369332"/>
          </a:xfrm>
          <a:prstGeom prst="rect">
            <a:avLst/>
          </a:prstGeom>
          <a:noFill/>
        </p:spPr>
        <p:txBody>
          <a:bodyPr wrap="square">
            <a:spAutoFit/>
          </a:bodyPr>
          <a:lstStyle/>
          <a:p>
            <a:r>
              <a:rPr lang="en-GB" dirty="0"/>
              <a:t>Research Gate (2021-2025) </a:t>
            </a:r>
          </a:p>
        </p:txBody>
      </p:sp>
    </p:spTree>
    <p:extLst>
      <p:ext uri="{BB962C8B-B14F-4D97-AF65-F5344CB8AC3E}">
        <p14:creationId xmlns:p14="http://schemas.microsoft.com/office/powerpoint/2010/main" val="3483826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457582-09A0-A97C-F56D-C805A6903BD8}"/>
              </a:ext>
            </a:extLst>
          </p:cNvPr>
          <p:cNvSpPr>
            <a:spLocks noGrp="1"/>
          </p:cNvSpPr>
          <p:nvPr>
            <p:ph idx="1"/>
          </p:nvPr>
        </p:nvSpPr>
        <p:spPr>
          <a:xfrm>
            <a:off x="1890710" y="1650999"/>
            <a:ext cx="10018713" cy="3124201"/>
          </a:xfrm>
        </p:spPr>
        <p:txBody>
          <a:bodyPr/>
          <a:lstStyle/>
          <a:p>
            <a:r>
              <a:rPr lang="en-GB" dirty="0">
                <a:latin typeface="Arial" panose="020B0604020202020204" pitchFamily="34" charset="0"/>
                <a:cs typeface="Arial" panose="020B0604020202020204" pitchFamily="34" charset="0"/>
              </a:rPr>
              <a:t>Contracts that help prevent bullying </a:t>
            </a:r>
          </a:p>
          <a:p>
            <a:r>
              <a:rPr lang="en-GB" dirty="0">
                <a:latin typeface="Arial" panose="020B0604020202020204" pitchFamily="34" charset="0"/>
                <a:cs typeface="Arial" panose="020B0604020202020204" pitchFamily="34" charset="0"/>
              </a:rPr>
              <a:t>Organisational anti-bullying policies</a:t>
            </a:r>
          </a:p>
          <a:p>
            <a:r>
              <a:rPr lang="en-GB" dirty="0">
                <a:latin typeface="Arial" panose="020B0604020202020204" pitchFamily="34" charset="0"/>
                <a:cs typeface="Arial" panose="020B0604020202020204" pitchFamily="34" charset="0"/>
              </a:rPr>
              <a:t>Youth worker’s responses and support </a:t>
            </a:r>
          </a:p>
          <a:p>
            <a:r>
              <a:rPr lang="en-GB" dirty="0">
                <a:latin typeface="Arial" panose="020B0604020202020204" pitchFamily="34" charset="0"/>
                <a:cs typeface="Arial" panose="020B0604020202020204" pitchFamily="34" charset="0"/>
              </a:rPr>
              <a:t>Helplines </a:t>
            </a:r>
          </a:p>
        </p:txBody>
      </p:sp>
      <p:sp>
        <p:nvSpPr>
          <p:cNvPr id="4" name="Title 1">
            <a:extLst>
              <a:ext uri="{FF2B5EF4-FFF2-40B4-BE49-F238E27FC236}">
                <a16:creationId xmlns:a16="http://schemas.microsoft.com/office/drawing/2014/main" id="{A61DA539-43A7-574D-3F62-9BFF3F808A16}"/>
              </a:ext>
            </a:extLst>
          </p:cNvPr>
          <p:cNvSpPr txBox="1">
            <a:spLocks/>
          </p:cNvSpPr>
          <p:nvPr/>
        </p:nvSpPr>
        <p:spPr>
          <a:xfrm>
            <a:off x="1484312" y="685801"/>
            <a:ext cx="7164388" cy="1397000"/>
          </a:xfrm>
          <a:prstGeom prst="rect">
            <a:avLst/>
          </a:prstGeom>
          <a:effectLst/>
        </p:spPr>
        <p:txBody>
          <a:bodyPr vert="horz" lIns="91440" tIns="45720" rIns="91440" bIns="45720" rtlCol="0" anchor="ctr">
            <a:normAutofit fontScale="975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lnSpc>
                <a:spcPct val="90000"/>
              </a:lnSpc>
            </a:pPr>
            <a:r>
              <a:rPr lang="en-GB" dirty="0">
                <a:latin typeface="Arial" panose="020B0604020202020204" pitchFamily="34" charset="0"/>
                <a:cs typeface="Arial" panose="020B0604020202020204" pitchFamily="34" charset="0"/>
              </a:rPr>
              <a:t>Conclusion (policy links):</a:t>
            </a:r>
            <a:br>
              <a:rPr lang="en-GB" dirty="0">
                <a:latin typeface="Arial" panose="020B0604020202020204" pitchFamily="34" charset="0"/>
                <a:cs typeface="Arial" panose="020B0604020202020204" pitchFamily="34" charset="0"/>
              </a:rPr>
            </a:br>
            <a:endParaRPr lang="en-GB" sz="2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7770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DBE1E-A014-D5AB-3773-0E7DD1FE622E}"/>
              </a:ext>
            </a:extLst>
          </p:cNvPr>
          <p:cNvSpPr>
            <a:spLocks noGrp="1"/>
          </p:cNvSpPr>
          <p:nvPr>
            <p:ph type="title"/>
          </p:nvPr>
        </p:nvSpPr>
        <p:spPr>
          <a:xfrm>
            <a:off x="1484310" y="190499"/>
            <a:ext cx="10018713" cy="1752599"/>
          </a:xfrm>
        </p:spPr>
        <p:txBody>
          <a:bodyPr/>
          <a:lstStyle/>
          <a:p>
            <a:r>
              <a:rPr lang="en-GB" dirty="0">
                <a:latin typeface="Arial" panose="020B0604020202020204" pitchFamily="34" charset="0"/>
                <a:cs typeface="Arial" panose="020B0604020202020204" pitchFamily="34" charset="0"/>
              </a:rPr>
              <a:t>Help and support links</a:t>
            </a:r>
            <a:r>
              <a:rPr lang="en-GB" dirty="0"/>
              <a:t> </a:t>
            </a:r>
          </a:p>
        </p:txBody>
      </p:sp>
      <p:graphicFrame>
        <p:nvGraphicFramePr>
          <p:cNvPr id="9" name="Content Placeholder 5">
            <a:extLst>
              <a:ext uri="{FF2B5EF4-FFF2-40B4-BE49-F238E27FC236}">
                <a16:creationId xmlns:a16="http://schemas.microsoft.com/office/drawing/2014/main" id="{C5B0E309-84E2-8A14-AA27-893A85C9F33D}"/>
              </a:ext>
            </a:extLst>
          </p:cNvPr>
          <p:cNvGraphicFramePr>
            <a:graphicFrameLocks noGrp="1"/>
          </p:cNvGraphicFramePr>
          <p:nvPr>
            <p:ph idx="1"/>
            <p:extLst>
              <p:ext uri="{D42A27DB-BD31-4B8C-83A1-F6EECF244321}">
                <p14:modId xmlns:p14="http://schemas.microsoft.com/office/powerpoint/2010/main" val="525761003"/>
              </p:ext>
            </p:extLst>
          </p:nvPr>
        </p:nvGraphicFramePr>
        <p:xfrm>
          <a:off x="1484310" y="2212259"/>
          <a:ext cx="10018713" cy="3578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close up of a logo&#10;&#10;Description automatically generated">
            <a:extLst>
              <a:ext uri="{FF2B5EF4-FFF2-40B4-BE49-F238E27FC236}">
                <a16:creationId xmlns:a16="http://schemas.microsoft.com/office/drawing/2014/main" id="{9618A4BF-1B1E-4ED1-1889-6AC71C31F304}"/>
              </a:ext>
            </a:extLst>
          </p:cNvPr>
          <p:cNvPicPr>
            <a:picLocks noChangeAspect="1"/>
          </p:cNvPicPr>
          <p:nvPr/>
        </p:nvPicPr>
        <p:blipFill>
          <a:blip r:embed="rId7"/>
          <a:stretch>
            <a:fillRect/>
          </a:stretch>
        </p:blipFill>
        <p:spPr>
          <a:xfrm>
            <a:off x="1336359" y="214204"/>
            <a:ext cx="1700931" cy="1335140"/>
          </a:xfrm>
          <a:prstGeom prst="rect">
            <a:avLst/>
          </a:prstGeom>
        </p:spPr>
      </p:pic>
      <p:sp>
        <p:nvSpPr>
          <p:cNvPr id="4" name="TextBox 3">
            <a:extLst>
              <a:ext uri="{FF2B5EF4-FFF2-40B4-BE49-F238E27FC236}">
                <a16:creationId xmlns:a16="http://schemas.microsoft.com/office/drawing/2014/main" id="{E6FAFBA2-A686-FC60-778B-D5B9D298AD8D}"/>
              </a:ext>
            </a:extLst>
          </p:cNvPr>
          <p:cNvSpPr txBox="1"/>
          <p:nvPr/>
        </p:nvSpPr>
        <p:spPr>
          <a:xfrm>
            <a:off x="688977" y="1647205"/>
            <a:ext cx="3549194" cy="369332"/>
          </a:xfrm>
          <a:prstGeom prst="rect">
            <a:avLst/>
          </a:prstGeom>
          <a:noFill/>
        </p:spPr>
        <p:txBody>
          <a:bodyPr wrap="square">
            <a:spAutoFit/>
          </a:bodyPr>
          <a:lstStyle/>
          <a:p>
            <a:r>
              <a:rPr lang="en-GB" dirty="0"/>
              <a:t>National Bullying Helpline (2022) </a:t>
            </a:r>
          </a:p>
        </p:txBody>
      </p:sp>
    </p:spTree>
    <p:extLst>
      <p:ext uri="{BB962C8B-B14F-4D97-AF65-F5344CB8AC3E}">
        <p14:creationId xmlns:p14="http://schemas.microsoft.com/office/powerpoint/2010/main" val="4003845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5689C-E412-C702-697E-3039BC6289F4}"/>
              </a:ext>
            </a:extLst>
          </p:cNvPr>
          <p:cNvSpPr>
            <a:spLocks noGrp="1"/>
          </p:cNvSpPr>
          <p:nvPr>
            <p:ph type="title"/>
          </p:nvPr>
        </p:nvSpPr>
        <p:spPr>
          <a:xfrm>
            <a:off x="1086643" y="-70757"/>
            <a:ext cx="10018713" cy="1752599"/>
          </a:xfrm>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6AD08990-8212-1F74-117A-BDC291E0050F}"/>
              </a:ext>
            </a:extLst>
          </p:cNvPr>
          <p:cNvSpPr>
            <a:spLocks noGrp="1"/>
          </p:cNvSpPr>
          <p:nvPr>
            <p:ph idx="1"/>
          </p:nvPr>
        </p:nvSpPr>
        <p:spPr>
          <a:xfrm>
            <a:off x="1484310" y="1857829"/>
            <a:ext cx="10018713" cy="4194628"/>
          </a:xfrm>
        </p:spPr>
        <p:txBody>
          <a:bodyPr>
            <a:normAutofit fontScale="70000" lnSpcReduction="20000"/>
          </a:bodyPr>
          <a:lstStyle/>
          <a:p>
            <a:r>
              <a:rPr lang="en-GB" dirty="0">
                <a:latin typeface="Arial" panose="020B0604020202020204" pitchFamily="34" charset="0"/>
                <a:cs typeface="Arial" panose="020B0604020202020204" pitchFamily="34" charset="0"/>
              </a:rPr>
              <a:t>Anti Bullying Alliance (2025) Prevalence of Bullying. Available at: Prevalence of bullying (Accessed: 3 January 2025).</a:t>
            </a:r>
          </a:p>
          <a:p>
            <a:r>
              <a:rPr lang="en-GB" dirty="0">
                <a:latin typeface="Arial" panose="020B0604020202020204" pitchFamily="34" charset="0"/>
                <a:cs typeface="Arial" panose="020B0604020202020204" pitchFamily="34" charset="0"/>
              </a:rPr>
              <a:t>Learning Hub (2025) Scarring effects of childhood bullying.[Image] Available at: Learning Hub | Scarring effects of childhood bullying (Accessed: 3 January 2025).</a:t>
            </a:r>
          </a:p>
          <a:p>
            <a:r>
              <a:rPr lang="en-GB" dirty="0">
                <a:latin typeface="Arial" panose="020B0604020202020204" pitchFamily="34" charset="0"/>
                <a:cs typeface="Arial" panose="020B0604020202020204" pitchFamily="34" charset="0"/>
              </a:rPr>
              <a:t>Lesson </a:t>
            </a:r>
            <a:r>
              <a:rPr lang="en-GB" dirty="0" err="1">
                <a:latin typeface="Arial" panose="020B0604020202020204" pitchFamily="34" charset="0"/>
                <a:cs typeface="Arial" panose="020B0604020202020204" pitchFamily="34" charset="0"/>
              </a:rPr>
              <a:t>Pix</a:t>
            </a:r>
            <a:r>
              <a:rPr lang="en-GB" dirty="0">
                <a:latin typeface="Arial" panose="020B0604020202020204" pitchFamily="34" charset="0"/>
                <a:cs typeface="Arial" panose="020B0604020202020204" pitchFamily="34" charset="0"/>
              </a:rPr>
              <a:t> (2022) Being a good friend [Image]. Available at: Being a Good Friend - Picture Cards (Accessed: 3 January 2025).</a:t>
            </a:r>
          </a:p>
          <a:p>
            <a:r>
              <a:rPr lang="en-GB" dirty="0">
                <a:latin typeface="Arial" panose="020B0604020202020204" pitchFamily="34" charset="0"/>
                <a:cs typeface="Arial" panose="020B0604020202020204" pitchFamily="34" charset="0"/>
              </a:rPr>
              <a:t>National Bullying Helpline (2022) Information and advice for anyone dealing with bullying [Image]. Available at: Information and advice about all forms of bullying (Accessed: 3 January 2025).</a:t>
            </a:r>
          </a:p>
          <a:p>
            <a:r>
              <a:rPr lang="en-GB" dirty="0">
                <a:latin typeface="Arial" panose="020B0604020202020204" pitchFamily="34" charset="0"/>
                <a:cs typeface="Arial" panose="020B0604020202020204" pitchFamily="34" charset="0"/>
              </a:rPr>
              <a:t>NIC Health Alliance (2022) How can I spot the signs of bullying? [Image]. Available at: How can you spot the signs of bullying? - NICHI Health Alliance - Northern Ireland (Accessed: 3 January 2025).</a:t>
            </a:r>
          </a:p>
          <a:p>
            <a:r>
              <a:rPr lang="en-US" dirty="0">
                <a:latin typeface="Arial" panose="020B0604020202020204" pitchFamily="34" charset="0"/>
                <a:cs typeface="Arial" panose="020B0604020202020204" pitchFamily="34" charset="0"/>
              </a:rPr>
              <a:t>Research Gate (2021-2025) Overview of adolescent development.[Image]. Available at: https://www.researchgate.net/figure/OverviewofAdolescentDevelopment_tbl1_272418302 (Accessed : 3 January 2025)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TPT (no date) Good friends, bad friends [Image]. Available at: Good friends bad friends | TPT (Accessed: 3 January 2025).</a:t>
            </a:r>
          </a:p>
          <a:p>
            <a:endParaRPr lang="en-GB" dirty="0"/>
          </a:p>
        </p:txBody>
      </p:sp>
    </p:spTree>
    <p:extLst>
      <p:ext uri="{BB962C8B-B14F-4D97-AF65-F5344CB8AC3E}">
        <p14:creationId xmlns:p14="http://schemas.microsoft.com/office/powerpoint/2010/main" val="38301841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D994B-CEBA-DE5F-AA11-86F74BAD199F}"/>
              </a:ext>
            </a:extLst>
          </p:cNvPr>
          <p:cNvSpPr>
            <a:spLocks noGrp="1"/>
          </p:cNvSpPr>
          <p:nvPr>
            <p:ph type="title"/>
          </p:nvPr>
        </p:nvSpPr>
        <p:spPr>
          <a:xfrm>
            <a:off x="1295626" y="264886"/>
            <a:ext cx="10018713" cy="1752599"/>
          </a:xfrm>
        </p:spPr>
        <p:txBody>
          <a:bodyPr/>
          <a:lstStyle/>
          <a:p>
            <a:r>
              <a:rPr lang="en-GB" dirty="0"/>
              <a:t>References Continued </a:t>
            </a:r>
          </a:p>
        </p:txBody>
      </p:sp>
      <p:sp>
        <p:nvSpPr>
          <p:cNvPr id="3" name="Content Placeholder 2">
            <a:extLst>
              <a:ext uri="{FF2B5EF4-FFF2-40B4-BE49-F238E27FC236}">
                <a16:creationId xmlns:a16="http://schemas.microsoft.com/office/drawing/2014/main" id="{8443051B-720E-48DA-6ED3-2CB48626CCA6}"/>
              </a:ext>
            </a:extLst>
          </p:cNvPr>
          <p:cNvSpPr>
            <a:spLocks noGrp="1"/>
          </p:cNvSpPr>
          <p:nvPr>
            <p:ph idx="1"/>
          </p:nvPr>
        </p:nvSpPr>
        <p:spPr>
          <a:xfrm>
            <a:off x="1484310" y="2322286"/>
            <a:ext cx="10018713" cy="3849913"/>
          </a:xfrm>
        </p:spPr>
        <p:txBody>
          <a:bodyPr>
            <a:normAutofit fontScale="77500" lnSpcReduction="20000"/>
          </a:bodyPr>
          <a:lstStyle/>
          <a:p>
            <a:r>
              <a:rPr lang="en-GB" dirty="0">
                <a:latin typeface="Arial" panose="020B0604020202020204" pitchFamily="34" charset="0"/>
                <a:cs typeface="Arial" panose="020B0604020202020204" pitchFamily="34" charset="0"/>
              </a:rPr>
              <a:t>True Sport (2017) The 6 Stages of Bullying [Image]. Available at: The 6 Stages of Bullying (Accessed: 3 January 2025).</a:t>
            </a:r>
          </a:p>
          <a:p>
            <a:r>
              <a:rPr lang="en-GB" dirty="0">
                <a:latin typeface="Arial" panose="020B0604020202020204" pitchFamily="34" charset="0"/>
                <a:cs typeface="Arial" panose="020B0604020202020204" pitchFamily="34" charset="0"/>
              </a:rPr>
              <a:t>Vecteezy (no date) Physical Bullying Vector Images [Image]. Available at: Physical Bullying Vector Art, Icons, and Graphics for Free Download (Accessed: 3 January 2025).</a:t>
            </a:r>
          </a:p>
          <a:p>
            <a:r>
              <a:rPr lang="en-GB" dirty="0">
                <a:latin typeface="Arial" panose="020B0604020202020204" pitchFamily="34" charset="0"/>
                <a:cs typeface="Arial" panose="020B0604020202020204" pitchFamily="34" charset="0"/>
              </a:rPr>
              <a:t>Wellbeing South Lan (2024) Being bullied [Image]. Available at: Being Bullied – Wellbeing South Lan (Accessed: 3 January 2025).</a:t>
            </a:r>
          </a:p>
          <a:p>
            <a:r>
              <a:rPr lang="en-GB" dirty="0">
                <a:latin typeface="Arial" panose="020B0604020202020204" pitchFamily="34" charset="0"/>
                <a:cs typeface="Arial" panose="020B0604020202020204" pitchFamily="34" charset="0"/>
              </a:rPr>
              <a:t>What’s the Big Data (2025) Cyberbullying Facts and Statistics [Image]. Available at: Cyberbullying Facts &amp; Statistics (2024) (Accessed: 3 January 2025).</a:t>
            </a:r>
          </a:p>
          <a:p>
            <a:r>
              <a:rPr lang="en-GB" dirty="0">
                <a:latin typeface="Arial" panose="020B0604020202020204" pitchFamily="34" charset="0"/>
                <a:cs typeface="Arial" panose="020B0604020202020204" pitchFamily="34" charset="0"/>
              </a:rPr>
              <a:t>Young Minds (2021-2025) What is Bullying? Available at: Bullying | Parents Guide to Support | </a:t>
            </a:r>
            <a:r>
              <a:rPr lang="en-GB" dirty="0" err="1">
                <a:latin typeface="Arial" panose="020B0604020202020204" pitchFamily="34" charset="0"/>
                <a:cs typeface="Arial" panose="020B0604020202020204" pitchFamily="34" charset="0"/>
              </a:rPr>
              <a:t>YoungMinds</a:t>
            </a:r>
            <a:r>
              <a:rPr lang="en-GB" dirty="0">
                <a:latin typeface="Arial" panose="020B0604020202020204" pitchFamily="34" charset="0"/>
                <a:cs typeface="Arial" panose="020B0604020202020204" pitchFamily="34" charset="0"/>
              </a:rPr>
              <a:t> (Accessed: 3 January 2025).</a:t>
            </a:r>
          </a:p>
          <a:p>
            <a:r>
              <a:rPr lang="en-GB" dirty="0">
                <a:latin typeface="Arial" panose="020B0604020202020204" pitchFamily="34" charset="0"/>
                <a:cs typeface="Arial" panose="020B0604020202020204" pitchFamily="34" charset="0"/>
              </a:rPr>
              <a:t>Youth.gov (no date) Adolescent development. Available at: Adolescent Development | Youth.gov (Accessed: 3 January 2025). </a:t>
            </a:r>
          </a:p>
          <a:p>
            <a:endParaRPr lang="en-GB" dirty="0"/>
          </a:p>
        </p:txBody>
      </p:sp>
    </p:spTree>
    <p:extLst>
      <p:ext uri="{BB962C8B-B14F-4D97-AF65-F5344CB8AC3E}">
        <p14:creationId xmlns:p14="http://schemas.microsoft.com/office/powerpoint/2010/main" val="372881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1528-E7A4-9E2A-A2DE-B3116269E124}"/>
              </a:ext>
            </a:extLst>
          </p:cNvPr>
          <p:cNvSpPr>
            <a:spLocks noGrp="1"/>
          </p:cNvSpPr>
          <p:nvPr>
            <p:ph type="title"/>
          </p:nvPr>
        </p:nvSpPr>
        <p:spPr/>
        <p:txBody>
          <a:bodyPr/>
          <a:lstStyle/>
          <a:p>
            <a:r>
              <a:rPr lang="en-GB" dirty="0"/>
              <a:t>Thank You For Listening</a:t>
            </a:r>
          </a:p>
        </p:txBody>
      </p:sp>
      <p:sp>
        <p:nvSpPr>
          <p:cNvPr id="3" name="Content Placeholder 2">
            <a:extLst>
              <a:ext uri="{FF2B5EF4-FFF2-40B4-BE49-F238E27FC236}">
                <a16:creationId xmlns:a16="http://schemas.microsoft.com/office/drawing/2014/main" id="{AB46297C-7900-E25F-2D73-F362A012E14D}"/>
              </a:ext>
            </a:extLst>
          </p:cNvPr>
          <p:cNvSpPr>
            <a:spLocks noGrp="1"/>
          </p:cNvSpPr>
          <p:nvPr>
            <p:ph idx="1"/>
          </p:nvPr>
        </p:nvSpPr>
        <p:spPr>
          <a:xfrm>
            <a:off x="1281110" y="2260599"/>
            <a:ext cx="10018713" cy="3124201"/>
          </a:xfrm>
        </p:spPr>
        <p:txBody>
          <a:bodyPr/>
          <a:lstStyle/>
          <a:p>
            <a:r>
              <a:rPr lang="en-GB" dirty="0"/>
              <a:t>Any questions?</a:t>
            </a:r>
          </a:p>
        </p:txBody>
      </p:sp>
    </p:spTree>
    <p:extLst>
      <p:ext uri="{BB962C8B-B14F-4D97-AF65-F5344CB8AC3E}">
        <p14:creationId xmlns:p14="http://schemas.microsoft.com/office/powerpoint/2010/main" val="7954524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105</TotalTime>
  <Words>2644</Words>
  <Application>Microsoft Office PowerPoint</Application>
  <PresentationFormat>Widescreen</PresentationFormat>
  <Paragraphs>203</Paragraphs>
  <Slides>20</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Arial</vt:lpstr>
      <vt:lpstr>Corbel</vt:lpstr>
      <vt:lpstr>Parallax</vt:lpstr>
      <vt:lpstr>ECYW5004 Young People and Society 2: Mental Health, Wellbeing and Adverse Childhood Experiences</vt:lpstr>
      <vt:lpstr>Context </vt:lpstr>
      <vt:lpstr>Ice Breaker – Changing Places…</vt:lpstr>
      <vt:lpstr>In Pairs </vt:lpstr>
      <vt:lpstr>Bullying </vt:lpstr>
      <vt:lpstr>Group Work </vt:lpstr>
      <vt:lpstr>Signs of bullying we should look out for </vt:lpstr>
      <vt:lpstr>Mini quiz</vt:lpstr>
      <vt:lpstr>Bullying Statistics </vt:lpstr>
      <vt:lpstr>Youth workers’ responses and support young people through bullying </vt:lpstr>
      <vt:lpstr>Post-it note activity</vt:lpstr>
      <vt:lpstr>Negative effects of bullying on young people’s mental health and wellbeing  </vt:lpstr>
      <vt:lpstr>Activity 1 </vt:lpstr>
      <vt:lpstr>Activity 2 </vt:lpstr>
      <vt:lpstr>Conclusion (theoretical links): Adolescent development in relation to bullying </vt:lpstr>
      <vt:lpstr>PowerPoint Presentation</vt:lpstr>
      <vt:lpstr>Help and support links </vt:lpstr>
      <vt:lpstr>References </vt:lpstr>
      <vt:lpstr>References Continued </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Courtney Rumsey (2316479)</dc:creator>
  <cp:lastModifiedBy>Courtney Rumsey (2316479)</cp:lastModifiedBy>
  <cp:revision>11</cp:revision>
  <dcterms:created xsi:type="dcterms:W3CDTF">2024-12-19T08:46:44Z</dcterms:created>
  <dcterms:modified xsi:type="dcterms:W3CDTF">2025-01-12T17:49:57Z</dcterms:modified>
</cp:coreProperties>
</file>