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317" r:id="rId5"/>
    <p:sldId id="307" r:id="rId6"/>
    <p:sldId id="308" r:id="rId7"/>
    <p:sldId id="278" r:id="rId8"/>
    <p:sldId id="309" r:id="rId9"/>
    <p:sldId id="310" r:id="rId10"/>
    <p:sldId id="311" r:id="rId11"/>
    <p:sldId id="318" r:id="rId12"/>
    <p:sldId id="30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94" autoAdjust="0"/>
    <p:restoredTop sz="95405" autoAdjust="0"/>
  </p:normalViewPr>
  <p:slideViewPr>
    <p:cSldViewPr snapToGrid="0">
      <p:cViewPr>
        <p:scale>
          <a:sx n="100" d="100"/>
          <a:sy n="100" d="100"/>
        </p:scale>
        <p:origin x="-240" y="-53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inah Mahmood (2516061)" userId="476fa28a-fd23-44cb-9746-dc0f3ff9f5f2" providerId="ADAL" clId="{EA117E60-A980-43E1-A9D0-D94B94CA6F15}"/>
    <pc:docChg chg="modSld">
      <pc:chgData name="Muminah Mahmood (2516061)" userId="476fa28a-fd23-44cb-9746-dc0f3ff9f5f2" providerId="ADAL" clId="{EA117E60-A980-43E1-A9D0-D94B94CA6F15}" dt="2026-06-22T12:45:02.511" v="17" actId="20577"/>
      <pc:docMkLst>
        <pc:docMk/>
      </pc:docMkLst>
      <pc:sldChg chg="modSp mod">
        <pc:chgData name="Muminah Mahmood (2516061)" userId="476fa28a-fd23-44cb-9746-dc0f3ff9f5f2" providerId="ADAL" clId="{EA117E60-A980-43E1-A9D0-D94B94CA6F15}" dt="2026-06-22T12:45:02.511" v="17" actId="20577"/>
        <pc:sldMkLst>
          <pc:docMk/>
          <pc:sldMk cId="2188828507" sldId="304"/>
        </pc:sldMkLst>
        <pc:spChg chg="mod">
          <ac:chgData name="Muminah Mahmood (2516061)" userId="476fa28a-fd23-44cb-9746-dc0f3ff9f5f2" providerId="ADAL" clId="{EA117E60-A980-43E1-A9D0-D94B94CA6F15}" dt="2026-06-22T12:45:02.511" v="17" actId="20577"/>
          <ac:spMkLst>
            <pc:docMk/>
            <pc:sldMk cId="2188828507" sldId="304"/>
            <ac:spMk id="11" creationId="{C6DCC38C-603B-CCD0-2914-0BBCD4F4F74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6/22/26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6/22/26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4105550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greatermanchester.ac.uk/blogs/why-is-communication-important-in-health-and-social-care" TargetMode="External"/><Relationship Id="rId2" Type="http://schemas.openxmlformats.org/officeDocument/2006/relationships/hyperlink" Target="https://www.hee.nhs.uk/our-work/cancer-diagnostics/cancer-communications-resource-hub/patient/how-good-communication-skills-benefit-patients-service-users-people-affected" TargetMode="External"/><Relationship Id="rId1" Type="http://schemas.openxmlformats.org/officeDocument/2006/relationships/slideLayout" Target="../slideLayouts/slideLayout8.xml"/><Relationship Id="rId5" Type="http://schemas.openxmlformats.org/officeDocument/2006/relationships/hyperlink" Target="https://apexlearning.org.uk/3-essential-communication-skills-for-health-and-social-care/" TargetMode="External"/><Relationship Id="rId4" Type="http://schemas.openxmlformats.org/officeDocument/2006/relationships/hyperlink" Target="https://mylearningcloud.org.uk/effective-communication-health-and-social-car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GB" dirty="0"/>
              <a:t>Professional development within health and social care </a:t>
            </a:r>
            <a:br>
              <a:rPr lang="en-GB" dirty="0"/>
            </a:br>
            <a:endParaRPr lang="en-US" dirty="0"/>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565149229"/>
              </p:ext>
            </p:extLst>
          </p:nvPr>
        </p:nvGraphicFramePr>
        <p:xfrm>
          <a:off x="6869113" y="1143000"/>
          <a:ext cx="4190999" cy="5609715"/>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279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b="0" dirty="0">
                          <a:latin typeface="+mn-lt"/>
                          <a:cs typeface="Gill Sans Light" panose="020B0302020104020203" pitchFamily="34" charset="-79"/>
                        </a:rPr>
                        <a:t>INTRODUCTION</a:t>
                      </a:r>
                    </a:p>
                    <a:p>
                      <a:pPr algn="r"/>
                      <a:r>
                        <a:rPr lang="en-US" sz="2400" b="0" dirty="0">
                          <a:latin typeface="+mj-lt"/>
                        </a:rPr>
                        <a:t>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979008">
                <a:tc>
                  <a:txBody>
                    <a:bodyPr/>
                    <a:lstStyle/>
                    <a:p>
                      <a:pPr algn="r"/>
                      <a:r>
                        <a:rPr lang="en-GB" sz="2400" b="0" dirty="0"/>
                        <a:t>BUILDING TRUST AND POSITIVE RELATIONSHIPS </a:t>
                      </a:r>
                      <a:endParaRPr lang="en-US" sz="2400" b="0" dirty="0"/>
                    </a:p>
                    <a:p>
                      <a:pPr marL="0" algn="r" defTabSz="914400" rtl="0" eaLnBrk="1" latinLnBrk="0" hangingPunct="1"/>
                      <a:r>
                        <a:rPr lang="en-US" sz="2400" b="0" kern="1200" dirty="0">
                          <a:solidFill>
                            <a:schemeClr val="tx1"/>
                          </a:solidFill>
                          <a:latin typeface="+mj-lt"/>
                          <a:ea typeface="+mn-ea"/>
                          <a:cs typeface="+mn-cs"/>
                        </a:rPr>
                        <a:t>4</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998987">
                <a:tc>
                  <a:txBody>
                    <a:bodyPr/>
                    <a:lstStyle/>
                    <a:p>
                      <a:pPr algn="r"/>
                      <a:r>
                        <a:rPr lang="en-GB" sz="2400" b="0" dirty="0"/>
                        <a:t>ENSURING SAFE AND EFFECTIVE CARE </a:t>
                      </a:r>
                      <a:endParaRPr lang="en-US" sz="2400" b="0" dirty="0"/>
                    </a:p>
                    <a:p>
                      <a:pPr marL="0" algn="r" defTabSz="914400" rtl="0" eaLnBrk="1" latinLnBrk="0" hangingPunct="1"/>
                      <a:r>
                        <a:rPr lang="en-US" sz="2400" b="0" kern="1200" dirty="0">
                          <a:solidFill>
                            <a:schemeClr val="tx1"/>
                          </a:solidFill>
                          <a:latin typeface="+mj-lt"/>
                          <a:ea typeface="+mn-ea"/>
                          <a:cs typeface="+mn-cs"/>
                        </a:rPr>
                        <a:t>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5902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2400" b="0" dirty="0">
                          <a:latin typeface="+mn-lt"/>
                          <a:cs typeface="Gill Sans Light" panose="020B0302020104020203" pitchFamily="34" charset="-79"/>
                        </a:rPr>
                        <a:t>PRACTICAL APPLICATION IN A HEALTH AND SOCIAL CARE SETTING </a:t>
                      </a:r>
                      <a:endParaRPr lang="en-US" sz="2400" b="0" dirty="0">
                        <a:latin typeface="+mn-lt"/>
                        <a:cs typeface="Gill Sans Light" panose="020B0302020104020203" pitchFamily="34" charset="-79"/>
                      </a:endParaRPr>
                    </a:p>
                    <a:p>
                      <a:pPr marL="0" algn="r" defTabSz="914400" rtl="0" eaLnBrk="1" latinLnBrk="0" hangingPunct="1"/>
                      <a:r>
                        <a:rPr lang="en-US" sz="2400" b="0" kern="1200" dirty="0">
                          <a:solidFill>
                            <a:schemeClr val="tx1"/>
                          </a:solidFill>
                          <a:latin typeface="+mj-lt"/>
                          <a:ea typeface="+mn-ea"/>
                          <a:cs typeface="+mn-cs"/>
                        </a:rPr>
                        <a:t> 6</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85483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2400" b="0" dirty="0">
                          <a:latin typeface="+mn-lt"/>
                          <a:cs typeface="Gill Sans Light" panose="020B0302020104020203" pitchFamily="34" charset="-79"/>
                        </a:rPr>
                        <a:t>CONCLUSION </a:t>
                      </a:r>
                      <a:endParaRPr lang="en-US" sz="2400" b="0" dirty="0">
                        <a:latin typeface="+mn-lt"/>
                        <a:cs typeface="Gill Sans Light" panose="020B0302020104020203" pitchFamily="34" charset="-79"/>
                      </a:endParaRPr>
                    </a:p>
                    <a:p>
                      <a:pPr marL="0" algn="r" defTabSz="914400" rtl="0" eaLnBrk="1" latinLnBrk="0" hangingPunct="1"/>
                      <a:r>
                        <a:rPr lang="en-GB" sz="2400" b="0" kern="1200" dirty="0">
                          <a:solidFill>
                            <a:schemeClr val="tx1"/>
                          </a:solidFill>
                          <a:latin typeface="+mj-lt"/>
                          <a:ea typeface="+mn-ea"/>
                          <a:cs typeface="+mn-cs"/>
                        </a:rPr>
                        <a:t>7</a:t>
                      </a:r>
                      <a:endParaRPr lang="en-US" sz="2400" b="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915924" y="556788"/>
            <a:ext cx="10360152" cy="914400"/>
          </a:xfrm>
        </p:spPr>
        <p:txBody>
          <a:bodyPr anchor="b">
            <a:normAutofit/>
          </a:bodyPr>
          <a:lstStyle/>
          <a:p>
            <a:r>
              <a:rPr lang="en-GB" sz="3000"/>
              <a:t>Introduction:</a:t>
            </a:r>
            <a:br>
              <a:rPr lang="en-GB" sz="3000"/>
            </a:br>
            <a:endParaRPr lang="en-US" sz="3000"/>
          </a:p>
        </p:txBody>
      </p:sp>
      <p:sp>
        <p:nvSpPr>
          <p:cNvPr id="10" name="Content Placeholder 2">
            <a:extLst>
              <a:ext uri="{FF2B5EF4-FFF2-40B4-BE49-F238E27FC236}">
                <a16:creationId xmlns:a16="http://schemas.microsoft.com/office/drawing/2014/main" id="{D36B9E8E-3700-C060-0EDD-35F8AA7C0ACA}"/>
              </a:ext>
            </a:extLst>
          </p:cNvPr>
          <p:cNvSpPr>
            <a:spLocks noGrp="1"/>
          </p:cNvSpPr>
          <p:nvPr>
            <p:ph sz="quarter" idx="12"/>
          </p:nvPr>
        </p:nvSpPr>
        <p:spPr>
          <a:xfrm>
            <a:off x="704158" y="1471188"/>
            <a:ext cx="4136931" cy="4853663"/>
          </a:xfrm>
        </p:spPr>
        <p:txBody>
          <a:bodyPr>
            <a:normAutofit fontScale="85000" lnSpcReduction="20000"/>
          </a:bodyPr>
          <a:lstStyle/>
          <a:p>
            <a:r>
              <a:rPr lang="en-GB" b="0" i="0" u="none" strike="noStrike" dirty="0">
                <a:solidFill>
                  <a:srgbClr val="000000"/>
                </a:solidFill>
                <a:effectLst/>
                <a:latin typeface="-webkit-standard"/>
              </a:rPr>
              <a:t>One of the most crucial skills  needed in health and social care environments is communication. It involves people communicating with one other verbally, nonverbally, in writing, and digitally in order to share information, thoughts, feelings, and needs. Because it fosters positive relationships with service users, families, coworkers, and other healthcare professionals, effective communication is crucial for professionals. Clear communication in health and social care settings guarantees that people receive person-centred, safe, and high-quality care. communication is important to professional practice because health and social care professionals deal with individuals from a range of backgrounds, ethnicities, and age groups, Professionals should modify their communication style in accordance with the unique demands and preferences of each individual. Misunderstandings could arise in the absence of adequate communication, which could have a negative impact on service users' safety, well-being, and level of care.</a:t>
            </a:r>
            <a:endParaRPr lang="en-US" dirty="0"/>
          </a:p>
        </p:txBody>
      </p:sp>
      <p:pic>
        <p:nvPicPr>
          <p:cNvPr id="5" name="Picture Placeholder 4">
            <a:extLst>
              <a:ext uri="{FF2B5EF4-FFF2-40B4-BE49-F238E27FC236}">
                <a16:creationId xmlns:a16="http://schemas.microsoft.com/office/drawing/2014/main" id="{94815303-61F5-FF01-2D28-BC0D82A8BFBD}"/>
              </a:ext>
            </a:extLst>
          </p:cNvPr>
          <p:cNvPicPr>
            <a:picLocks noGrp="1" noChangeAspect="1"/>
          </p:cNvPicPr>
          <p:nvPr>
            <p:ph sz="quarter" idx="13"/>
          </p:nvPr>
        </p:nvPicPr>
        <p:blipFill>
          <a:blip r:embed="rId3"/>
          <a:srcRect r="2" b="1757"/>
          <a:stretch>
            <a:fillRect/>
          </a:stretch>
        </p:blipFill>
        <p:spPr>
          <a:xfrm>
            <a:off x="4986531" y="1828800"/>
            <a:ext cx="6949440" cy="3840480"/>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p:spPr>
      </p:pic>
      <p:sp>
        <p:nvSpPr>
          <p:cNvPr id="12" name="Slide Number Placeholder 4">
            <a:extLst>
              <a:ext uri="{FF2B5EF4-FFF2-40B4-BE49-F238E27FC236}">
                <a16:creationId xmlns:a16="http://schemas.microsoft.com/office/drawing/2014/main" id="{0D3C3803-0DD7-E2B6-0859-DFA4B22DBDC8}"/>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3</a:t>
            </a:fld>
            <a:endParaRPr lang="en-US"/>
          </a:p>
        </p:txBody>
      </p:sp>
    </p:spTree>
    <p:extLst>
      <p:ext uri="{BB962C8B-B14F-4D97-AF65-F5344CB8AC3E}">
        <p14:creationId xmlns:p14="http://schemas.microsoft.com/office/powerpoint/2010/main" val="2222324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914400" y="914400"/>
            <a:ext cx="10360152" cy="914400"/>
          </a:xfrm>
        </p:spPr>
        <p:txBody>
          <a:bodyPr anchor="b">
            <a:normAutofit/>
          </a:bodyPr>
          <a:lstStyle/>
          <a:p>
            <a:r>
              <a:rPr lang="en-GB"/>
              <a:t>BUILDING TRUST AND POSITIVE RELATIONSHIPS: </a:t>
            </a:r>
            <a:endParaRPr lang="en-US"/>
          </a:p>
        </p:txBody>
      </p:sp>
      <p:sp>
        <p:nvSpPr>
          <p:cNvPr id="11" name="Content Placeholder 10">
            <a:extLst>
              <a:ext uri="{FF2B5EF4-FFF2-40B4-BE49-F238E27FC236}">
                <a16:creationId xmlns:a16="http://schemas.microsoft.com/office/drawing/2014/main" id="{000EBDF4-3413-FCF9-2E25-9A254A61F23E}"/>
              </a:ext>
            </a:extLst>
          </p:cNvPr>
          <p:cNvSpPr>
            <a:spLocks noGrp="1"/>
          </p:cNvSpPr>
          <p:nvPr>
            <p:ph sz="quarter" idx="11"/>
          </p:nvPr>
        </p:nvSpPr>
        <p:spPr>
          <a:xfrm>
            <a:off x="914400" y="2039112"/>
            <a:ext cx="4576953" cy="3877055"/>
          </a:xfrm>
        </p:spPr>
        <p:txBody>
          <a:bodyPr>
            <a:normAutofit fontScale="70000" lnSpcReduction="20000"/>
          </a:bodyPr>
          <a:lstStyle/>
          <a:p>
            <a:r>
              <a:rPr lang="en-GB" b="0" i="0" u="none" strike="noStrike" dirty="0">
                <a:solidFill>
                  <a:srgbClr val="000000"/>
                </a:solidFill>
                <a:effectLst/>
                <a:latin typeface="-webkit-standard"/>
              </a:rPr>
              <a:t>Building relationships and trust is one of the main reasons communication is crucial in the health and social care sectors. Because they are frequently in a vulnerable position, service users may experience anxiety, fear, or uncertainty regarding their current situation or health. Professionals can reassure people, listen to their worries, and offer support when they communicate well.</a:t>
            </a:r>
            <a:br>
              <a:rPr lang="en-GB" dirty="0"/>
            </a:br>
            <a:br>
              <a:rPr lang="en-GB" dirty="0"/>
            </a:br>
            <a:r>
              <a:rPr lang="en-GB" b="0" i="0" u="none" strike="noStrike" dirty="0">
                <a:solidFill>
                  <a:srgbClr val="000000"/>
                </a:solidFill>
                <a:effectLst/>
                <a:latin typeface="-webkit-standard"/>
              </a:rPr>
              <a:t>When professionals interact in an open, polite, and sympathetic manner, trust is built. Because it demonstrates that the professional values the person's opinions and feelings, active listening is very crucial. Service users can be made to feel valued and understood by keeping eye contact, replying tactfully, and displaying proper body language. </a:t>
            </a:r>
          </a:p>
          <a:p>
            <a:r>
              <a:rPr lang="en-GB" b="0" i="0" u="none" strike="noStrike" dirty="0">
                <a:solidFill>
                  <a:srgbClr val="000000"/>
                </a:solidFill>
                <a:effectLst/>
                <a:latin typeface="-webkit-standard"/>
              </a:rPr>
              <a:t> People are more willing to communicate crucial information about their needs, symptoms, or worries when they have positive interactions, which improves care results. This enables experts to make well-informed choices and offer suitable assistance. Strong relationships also promote freedom and dignity by encouraging service users to take part in decisions about their care.</a:t>
            </a:r>
          </a:p>
          <a:p>
            <a:endParaRPr lang="en-US" dirty="0"/>
          </a:p>
        </p:txBody>
      </p:sp>
      <p:pic>
        <p:nvPicPr>
          <p:cNvPr id="6" name="Picture Placeholder 5">
            <a:extLst>
              <a:ext uri="{FF2B5EF4-FFF2-40B4-BE49-F238E27FC236}">
                <a16:creationId xmlns:a16="http://schemas.microsoft.com/office/drawing/2014/main" id="{479717F7-66C7-91D3-CD2F-BAFDD993697E}"/>
              </a:ext>
            </a:extLst>
          </p:cNvPr>
          <p:cNvPicPr>
            <a:picLocks noGrp="1" noChangeAspect="1"/>
          </p:cNvPicPr>
          <p:nvPr>
            <p:ph sz="quarter" idx="12"/>
          </p:nvPr>
        </p:nvPicPr>
        <p:blipFill>
          <a:blip r:embed="rId3"/>
          <a:srcRect l="1663" r="19538" b="1"/>
          <a:stretch>
            <a:fillRect/>
          </a:stretch>
        </p:blipFill>
        <p:spPr>
          <a:xfrm>
            <a:off x="6357747" y="2039112"/>
            <a:ext cx="4576953" cy="3877055"/>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noFill/>
        </p:spPr>
      </p:pic>
      <p:sp>
        <p:nvSpPr>
          <p:cNvPr id="16" name="Slide Number Placeholder 4">
            <a:extLst>
              <a:ext uri="{FF2B5EF4-FFF2-40B4-BE49-F238E27FC236}">
                <a16:creationId xmlns:a16="http://schemas.microsoft.com/office/drawing/2014/main" id="{58FDA76A-76EB-1E0E-BFF4-F8ADA2864F57}"/>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4</a:t>
            </a:fld>
            <a:endParaRPr lang="en-US"/>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1694003" y="571444"/>
            <a:ext cx="8604313" cy="698555"/>
          </a:xfrm>
        </p:spPr>
        <p:txBody>
          <a:bodyPr/>
          <a:lstStyle/>
          <a:p>
            <a:r>
              <a:rPr lang="en-GB" dirty="0"/>
              <a:t>ENSURING SAFE AND EFFECTIVE CARE </a:t>
            </a:r>
            <a:endParaRPr lang="en-US" dirty="0"/>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0"/>
          </p:nvPr>
        </p:nvSpPr>
        <p:spPr>
          <a:xfrm>
            <a:off x="914400" y="1446039"/>
            <a:ext cx="9949758" cy="5329663"/>
          </a:xfrm>
        </p:spPr>
        <p:txBody>
          <a:bodyPr/>
          <a:lstStyle/>
          <a:p>
            <a:r>
              <a:rPr lang="en-US" dirty="0"/>
              <a:t>Communication plays a vital role in maintaining safety within health and social care settings. Professionals must accurately share information about service users, including medical conditions, treatment plans, medications, and risks. Effective communication reduces the likelihood of errors and helps ensure continuity of care.</a:t>
            </a:r>
            <a:endParaRPr lang="en-GB" dirty="0"/>
          </a:p>
          <a:p>
            <a:r>
              <a:rPr lang="en-US" dirty="0"/>
              <a:t>For example, healthcare professionals often work as part of multidisciplinary teams that include doctors, nurses, social workers, physiotherapists, and support workers. Each professional must communicate clearly and accurately to ensure everyone involved understands the individual’s needs and responsibilities. Poor communication between team members can result in mistakes, delays in treatment, or inappropriate care.</a:t>
            </a:r>
            <a:endParaRPr lang="en-GB" dirty="0"/>
          </a:p>
          <a:p>
            <a:r>
              <a:rPr lang="en-GB" dirty="0"/>
              <a:t>Written communication is also important because care records provide a detailed account of an individual’s health and support needs. Accurate record-keeping ensures that information can be accessed by relevant professionals when needed. Confidentiality must always be maintained when handling personal information, in line with professional standards and data protection regulations.</a:t>
            </a:r>
          </a:p>
          <a:p>
            <a:r>
              <a:rPr lang="en-GB" dirty="0"/>
              <a:t>Effective communication therefore contributes directly to patient safety, quality of care, and professional accountability within health and social care organisations.</a:t>
            </a:r>
          </a:p>
          <a:p>
            <a:endParaRPr lang="en-US" dirty="0"/>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1966913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1177671" y="-440099"/>
            <a:ext cx="10360152" cy="1665335"/>
          </a:xfrm>
        </p:spPr>
        <p:txBody>
          <a:bodyPr/>
          <a:lstStyle/>
          <a:p>
            <a:r>
              <a:rPr lang="en-GB" dirty="0"/>
              <a:t>Practical application in health and social settings </a:t>
            </a:r>
            <a:endParaRPr lang="en-US" dirty="0"/>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6</a:t>
            </a:fld>
            <a:endParaRPr lang="en-US" dirty="0"/>
          </a:p>
        </p:txBody>
      </p:sp>
      <p:sp>
        <p:nvSpPr>
          <p:cNvPr id="6" name="Content Placeholder 5">
            <a:extLst>
              <a:ext uri="{FF2B5EF4-FFF2-40B4-BE49-F238E27FC236}">
                <a16:creationId xmlns:a16="http://schemas.microsoft.com/office/drawing/2014/main" id="{259A4A4E-4D15-C2C0-6401-86AF4DE97C9A}"/>
              </a:ext>
            </a:extLst>
          </p:cNvPr>
          <p:cNvSpPr>
            <a:spLocks noGrp="1"/>
          </p:cNvSpPr>
          <p:nvPr>
            <p:ph sz="quarter" idx="11"/>
          </p:nvPr>
        </p:nvSpPr>
        <p:spPr>
          <a:xfrm>
            <a:off x="914400" y="1534060"/>
            <a:ext cx="10439400" cy="4382108"/>
          </a:xfrm>
        </p:spPr>
        <p:txBody>
          <a:bodyPr>
            <a:normAutofit lnSpcReduction="10000"/>
          </a:bodyPr>
          <a:lstStyle/>
          <a:p>
            <a:r>
              <a:rPr lang="en-GB" b="0" i="0" u="none" strike="noStrike" dirty="0">
                <a:solidFill>
                  <a:srgbClr val="000000"/>
                </a:solidFill>
                <a:effectLst/>
                <a:latin typeface="-webkit-standard"/>
              </a:rPr>
              <a:t>A residential care facility for senior citizens provides a real-world illustration of using communication skills. Consider a situation where a resident shows signs of withdrawal and declines to engage in regular activities. It would be crucial for carers to explain clearly in order to comprehend the cause of their actions.</a:t>
            </a:r>
            <a:br>
              <a:rPr lang="en-GB" dirty="0"/>
            </a:br>
            <a:br>
              <a:rPr lang="en-GB" dirty="0"/>
            </a:br>
            <a:r>
              <a:rPr lang="en-GB" b="0" i="0" u="none" strike="noStrike" dirty="0">
                <a:solidFill>
                  <a:srgbClr val="000000"/>
                </a:solidFill>
                <a:effectLst/>
                <a:latin typeface="-webkit-standard"/>
              </a:rPr>
              <a:t>I would start by politely and calmly approaching the person and asking open-ended enquiries such as , "How have you been feeling today?" They would be inspired to communicate their feelings and ideas as a result. To put them at ease, I would carefully listen to their answers, create appropriate eye contact, and use comforting body language.</a:t>
            </a:r>
          </a:p>
          <a:p>
            <a:r>
              <a:rPr lang="en-GB" b="0" i="0" u="none" strike="noStrike" dirty="0">
                <a:solidFill>
                  <a:srgbClr val="000000"/>
                </a:solidFill>
                <a:effectLst/>
                <a:latin typeface="-webkit-standard"/>
              </a:rPr>
              <a:t>I would let the appropriate medical staff know if the resident disclosed that they were in pain or lonely, and I would appropriately record this information in their care records. In order to involve the resident in decisions regarding their care, I would also talk to them about potential remedies.</a:t>
            </a:r>
            <a:br>
              <a:rPr lang="en-GB" dirty="0"/>
            </a:br>
            <a:br>
              <a:rPr lang="en-GB" dirty="0"/>
            </a:br>
            <a:r>
              <a:rPr lang="en-GB" b="0" i="0" u="none" strike="noStrike" dirty="0">
                <a:solidFill>
                  <a:srgbClr val="000000"/>
                </a:solidFill>
                <a:effectLst/>
                <a:latin typeface="-webkit-standard"/>
              </a:rPr>
              <a:t>This illustration shows how good communication may help people recognise issues, enhance their mental health, and make sure they get the help they need. It also emphasises how crucial communication is between members of the care team and between professionals and service users.</a:t>
            </a:r>
            <a:endParaRPr lang="en-US" dirty="0"/>
          </a:p>
        </p:txBody>
      </p:sp>
    </p:spTree>
    <p:extLst>
      <p:ext uri="{BB962C8B-B14F-4D97-AF65-F5344CB8AC3E}">
        <p14:creationId xmlns:p14="http://schemas.microsoft.com/office/powerpoint/2010/main" val="4230106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A49C0DA-C8AE-5ECC-149A-D60ECFF8C1EB}"/>
              </a:ext>
            </a:extLst>
          </p:cNvPr>
          <p:cNvSpPr>
            <a:spLocks noGrp="1"/>
          </p:cNvSpPr>
          <p:nvPr>
            <p:ph type="title"/>
          </p:nvPr>
        </p:nvSpPr>
        <p:spPr>
          <a:xfrm>
            <a:off x="1191034" y="457200"/>
            <a:ext cx="10360152" cy="914400"/>
          </a:xfrm>
        </p:spPr>
        <p:txBody>
          <a:bodyPr/>
          <a:lstStyle/>
          <a:p>
            <a:pPr algn="ctr"/>
            <a:r>
              <a:rPr lang="en-GB" dirty="0"/>
              <a:t>Conclusion </a:t>
            </a:r>
            <a:endParaRPr lang="en-US" dirty="0"/>
          </a:p>
        </p:txBody>
      </p:sp>
      <p:sp>
        <p:nvSpPr>
          <p:cNvPr id="12" name="Content Placeholder 11">
            <a:extLst>
              <a:ext uri="{FF2B5EF4-FFF2-40B4-BE49-F238E27FC236}">
                <a16:creationId xmlns:a16="http://schemas.microsoft.com/office/drawing/2014/main" id="{C6F2BA06-39BD-0413-D150-70F75EA6CC38}"/>
              </a:ext>
            </a:extLst>
          </p:cNvPr>
          <p:cNvSpPr>
            <a:spLocks noGrp="1"/>
          </p:cNvSpPr>
          <p:nvPr>
            <p:ph sz="quarter" idx="13"/>
          </p:nvPr>
        </p:nvSpPr>
        <p:spPr>
          <a:xfrm>
            <a:off x="914398" y="1559208"/>
            <a:ext cx="10439401" cy="4384392"/>
          </a:xfrm>
        </p:spPr>
        <p:txBody>
          <a:bodyPr/>
          <a:lstStyle/>
          <a:p>
            <a:pPr marL="0" indent="0">
              <a:buNone/>
            </a:pPr>
            <a:r>
              <a:rPr lang="en-GB" b="0" i="0" u="none" strike="noStrike" dirty="0">
                <a:solidFill>
                  <a:srgbClr val="000000"/>
                </a:solidFill>
                <a:effectLst/>
                <a:latin typeface="-webkit-standard"/>
              </a:rPr>
              <a:t>In summary, a key component of professional practice in the fields of health and social care is communication. It makes it possible for professionals to establish trustworthy connections, promote people's mental and physical health, and deliver safe, efficient, and person-centred care. Effective communication makes service users feel appreciated, respected, and included in life decisions.</a:t>
            </a:r>
          </a:p>
          <a:p>
            <a:pPr marL="0" indent="0">
              <a:buNone/>
            </a:pPr>
            <a:r>
              <a:rPr lang="en-GB" b="0" i="0" u="none" strike="noStrike" dirty="0">
                <a:solidFill>
                  <a:srgbClr val="000000"/>
                </a:solidFill>
                <a:effectLst/>
                <a:latin typeface="-webkit-standard"/>
              </a:rPr>
              <a:t>Additionally, good communication guarantees that crucial information is accurately communicated among specialists, fosters teamwork, and lowers the possibility of mistakes. Communicating with a care home resident serves as an example of how communication skills can be used in the real world to improve results and raise the standard of care.</a:t>
            </a:r>
          </a:p>
          <a:p>
            <a:pPr marL="0" indent="0">
              <a:buNone/>
            </a:pPr>
            <a:r>
              <a:rPr lang="en-GB" b="0" i="0" u="none" strike="noStrike" dirty="0">
                <a:solidFill>
                  <a:srgbClr val="000000"/>
                </a:solidFill>
                <a:effectLst/>
                <a:latin typeface="-webkit-standard"/>
              </a:rPr>
              <a:t>Because of these factors, communication is still one of the most important abilities for anyone working in the health and social care sectors. Professionals may satisfy people's needs and promote great health and wellbeing outcomes by providing compassionate, efficient, and high-quality support by honing their communication skills.</a:t>
            </a:r>
            <a:endParaRPr lang="en-US" dirty="0"/>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3748348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410D-4209-CD9E-D99C-F534EAFF8C2E}"/>
              </a:ext>
            </a:extLst>
          </p:cNvPr>
          <p:cNvSpPr>
            <a:spLocks noGrp="1"/>
          </p:cNvSpPr>
          <p:nvPr>
            <p:ph type="title"/>
          </p:nvPr>
        </p:nvSpPr>
        <p:spPr/>
        <p:txBody>
          <a:bodyPr/>
          <a:lstStyle/>
          <a:p>
            <a:r>
              <a:rPr lang="en-GB" dirty="0"/>
              <a:t>References : </a:t>
            </a:r>
            <a:endParaRPr lang="en-US" dirty="0"/>
          </a:p>
        </p:txBody>
      </p:sp>
      <p:sp>
        <p:nvSpPr>
          <p:cNvPr id="4" name="Content Placeholder 3">
            <a:extLst>
              <a:ext uri="{FF2B5EF4-FFF2-40B4-BE49-F238E27FC236}">
                <a16:creationId xmlns:a16="http://schemas.microsoft.com/office/drawing/2014/main" id="{BF9FBBA7-0499-39D3-5226-BFFF370360F6}"/>
              </a:ext>
            </a:extLst>
          </p:cNvPr>
          <p:cNvSpPr>
            <a:spLocks noGrp="1"/>
          </p:cNvSpPr>
          <p:nvPr>
            <p:ph sz="quarter" idx="12"/>
          </p:nvPr>
        </p:nvSpPr>
        <p:spPr>
          <a:xfrm>
            <a:off x="914400" y="2039111"/>
            <a:ext cx="10367011" cy="4637819"/>
          </a:xfrm>
        </p:spPr>
        <p:txBody>
          <a:bodyPr>
            <a:normAutofit fontScale="25000" lnSpcReduction="20000"/>
          </a:bodyPr>
          <a:lstStyle/>
          <a:p>
            <a:endParaRPr lang="en-GB" sz="1800" b="0" i="0" dirty="0">
              <a:solidFill>
                <a:srgbClr val="000000"/>
              </a:solidFill>
              <a:effectLst/>
              <a:latin typeface="Calibri" panose="020F0502020204030204" pitchFamily="34" charset="0"/>
            </a:endParaRPr>
          </a:p>
          <a:p>
            <a:endParaRPr lang="en-GB" sz="1800" dirty="0">
              <a:solidFill>
                <a:srgbClr val="000000"/>
              </a:solidFill>
              <a:latin typeface="Calibri" panose="020F0502020204030204" pitchFamily="34" charset="0"/>
            </a:endParaRPr>
          </a:p>
          <a:p>
            <a:r>
              <a:rPr lang="en-GB" sz="4200" b="0" i="0" dirty="0">
                <a:solidFill>
                  <a:srgbClr val="000000"/>
                </a:solidFill>
                <a:effectLst/>
                <a:latin typeface="Calibri" panose="020F0502020204030204" pitchFamily="34" charset="0"/>
              </a:rPr>
              <a:t>NHS England (2022). </a:t>
            </a:r>
            <a:r>
              <a:rPr lang="en-GB" sz="4200" b="0" i="1" dirty="0">
                <a:solidFill>
                  <a:srgbClr val="000000"/>
                </a:solidFill>
                <a:effectLst/>
                <a:latin typeface="Calibri" panose="020F0502020204030204" pitchFamily="34" charset="0"/>
              </a:rPr>
              <a:t>How good communication skills benefit patients, service users and people affected by cancer, and those important to them.</a:t>
            </a:r>
            <a:r>
              <a:rPr lang="en-GB" sz="4200" b="0" i="0" dirty="0">
                <a:solidFill>
                  <a:srgbClr val="000000"/>
                </a:solidFill>
                <a:effectLst/>
                <a:latin typeface="Calibri" panose="020F0502020204030204" pitchFamily="34" charset="0"/>
              </a:rPr>
              <a:t> [online] NHS England. Available at: </a:t>
            </a:r>
            <a:r>
              <a:rPr lang="en-GB" sz="4200" b="0" i="0" dirty="0">
                <a:solidFill>
                  <a:srgbClr val="000000"/>
                </a:solidFill>
                <a:effectLst/>
                <a:latin typeface="Calibri" panose="020F0502020204030204" pitchFamily="34" charset="0"/>
                <a:hlinkClick r:id="rId2"/>
              </a:rPr>
              <a:t>https://</a:t>
            </a:r>
            <a:r>
              <a:rPr lang="en-GB" sz="4200" b="0" i="0" dirty="0" err="1">
                <a:solidFill>
                  <a:srgbClr val="000000"/>
                </a:solidFill>
                <a:effectLst/>
                <a:latin typeface="Calibri" panose="020F0502020204030204" pitchFamily="34" charset="0"/>
                <a:hlinkClick r:id="rId2"/>
              </a:rPr>
              <a:t>www.hee.nhs.uk</a:t>
            </a:r>
            <a:r>
              <a:rPr lang="en-GB" sz="4200" b="0" i="0" dirty="0">
                <a:solidFill>
                  <a:srgbClr val="000000"/>
                </a:solidFill>
                <a:effectLst/>
                <a:latin typeface="Calibri" panose="020F0502020204030204" pitchFamily="34" charset="0"/>
                <a:hlinkClick r:id="rId2"/>
              </a:rPr>
              <a:t>/our-work/cancer-diagnostics/cancer-communications-resource-hub/patient/how-good-communication-skills-benefit-patients-service-users-people-affected</a:t>
            </a:r>
            <a:r>
              <a:rPr lang="en-GB" sz="4200" b="0" i="0" dirty="0">
                <a:solidFill>
                  <a:srgbClr val="000000"/>
                </a:solidFill>
                <a:effectLst/>
                <a:latin typeface="Calibri" panose="020F0502020204030204" pitchFamily="34" charset="0"/>
              </a:rPr>
              <a:t>.</a:t>
            </a:r>
          </a:p>
          <a:p>
            <a:endParaRPr lang="en-GB" sz="4200" dirty="0">
              <a:solidFill>
                <a:srgbClr val="000000"/>
              </a:solidFill>
              <a:latin typeface="Calibri" panose="020F0502020204030204" pitchFamily="34" charset="0"/>
            </a:endParaRPr>
          </a:p>
          <a:p>
            <a:endParaRPr lang="en-GB" sz="4200" b="0" i="0" dirty="0">
              <a:solidFill>
                <a:srgbClr val="000000"/>
              </a:solidFill>
              <a:effectLst/>
              <a:latin typeface="Calibri" panose="020F0502020204030204" pitchFamily="34" charset="0"/>
            </a:endParaRPr>
          </a:p>
          <a:p>
            <a:r>
              <a:rPr lang="en-GB" sz="4200" b="0" i="0" dirty="0">
                <a:solidFill>
                  <a:srgbClr val="000000"/>
                </a:solidFill>
                <a:effectLst/>
                <a:latin typeface="Calibri" panose="020F0502020204030204" pitchFamily="34" charset="0"/>
              </a:rPr>
              <a:t>‌University of Greater Manchester. (2025). </a:t>
            </a:r>
            <a:r>
              <a:rPr lang="en-GB" sz="4200" b="0" i="1" dirty="0">
                <a:solidFill>
                  <a:srgbClr val="000000"/>
                </a:solidFill>
                <a:effectLst/>
                <a:latin typeface="Calibri" panose="020F0502020204030204" pitchFamily="34" charset="0"/>
              </a:rPr>
              <a:t>Why is Communication Important in Health and Social Care?</a:t>
            </a:r>
            <a:r>
              <a:rPr lang="en-GB" sz="4200" b="0" i="0" dirty="0">
                <a:solidFill>
                  <a:srgbClr val="000000"/>
                </a:solidFill>
                <a:effectLst/>
                <a:latin typeface="Calibri" panose="020F0502020204030204" pitchFamily="34" charset="0"/>
              </a:rPr>
              <a:t> [online] Available at: </a:t>
            </a:r>
            <a:r>
              <a:rPr lang="en-GB" sz="4200" b="0" i="0" dirty="0">
                <a:solidFill>
                  <a:srgbClr val="000000"/>
                </a:solidFill>
                <a:effectLst/>
                <a:latin typeface="Calibri" panose="020F0502020204030204" pitchFamily="34" charset="0"/>
                <a:hlinkClick r:id="rId3"/>
              </a:rPr>
              <a:t>https://</a:t>
            </a:r>
            <a:r>
              <a:rPr lang="en-GB" sz="4200" b="0" i="0" dirty="0" err="1">
                <a:solidFill>
                  <a:srgbClr val="000000"/>
                </a:solidFill>
                <a:effectLst/>
                <a:latin typeface="Calibri" panose="020F0502020204030204" pitchFamily="34" charset="0"/>
                <a:hlinkClick r:id="rId3"/>
              </a:rPr>
              <a:t>greatermanchester.ac.uk</a:t>
            </a:r>
            <a:r>
              <a:rPr lang="en-GB" sz="4200" b="0" i="0" dirty="0">
                <a:solidFill>
                  <a:srgbClr val="000000"/>
                </a:solidFill>
                <a:effectLst/>
                <a:latin typeface="Calibri" panose="020F0502020204030204" pitchFamily="34" charset="0"/>
                <a:hlinkClick r:id="rId3"/>
              </a:rPr>
              <a:t>/blogs/why-is-communication-important-in-health-and-social-care</a:t>
            </a:r>
            <a:r>
              <a:rPr lang="en-GB" sz="4200" b="0" i="0" dirty="0">
                <a:solidFill>
                  <a:srgbClr val="000000"/>
                </a:solidFill>
                <a:effectLst/>
                <a:latin typeface="Calibri" panose="020F0502020204030204" pitchFamily="34" charset="0"/>
              </a:rPr>
              <a:t>.</a:t>
            </a:r>
          </a:p>
          <a:p>
            <a:endParaRPr lang="en-GB" sz="4200" b="0" i="0" dirty="0">
              <a:solidFill>
                <a:srgbClr val="000000"/>
              </a:solidFill>
              <a:effectLst/>
              <a:latin typeface="Calibri" panose="020F0502020204030204" pitchFamily="34" charset="0"/>
            </a:endParaRPr>
          </a:p>
          <a:p>
            <a:r>
              <a:rPr lang="en-GB" sz="4200" b="0" i="0" dirty="0">
                <a:solidFill>
                  <a:srgbClr val="000000"/>
                </a:solidFill>
                <a:effectLst/>
                <a:latin typeface="Calibri" panose="020F0502020204030204" pitchFamily="34" charset="0"/>
              </a:rPr>
              <a:t>O’Leary, L. (2024). </a:t>
            </a:r>
            <a:r>
              <a:rPr lang="en-GB" sz="4200" b="0" i="1" dirty="0">
                <a:solidFill>
                  <a:srgbClr val="000000"/>
                </a:solidFill>
                <a:effectLst/>
                <a:latin typeface="Calibri" panose="020F0502020204030204" pitchFamily="34" charset="0"/>
              </a:rPr>
              <a:t>What is Effective Communication in Health and Social Care?</a:t>
            </a:r>
            <a:r>
              <a:rPr lang="en-GB" sz="4200" b="0" i="0" dirty="0">
                <a:solidFill>
                  <a:srgbClr val="000000"/>
                </a:solidFill>
                <a:effectLst/>
                <a:latin typeface="Calibri" panose="020F0502020204030204" pitchFamily="34" charset="0"/>
              </a:rPr>
              <a:t> [online] My Learning Cloud. Available at: </a:t>
            </a:r>
            <a:r>
              <a:rPr lang="en-GB" sz="4200" b="0" i="0" dirty="0">
                <a:solidFill>
                  <a:srgbClr val="000000"/>
                </a:solidFill>
                <a:effectLst/>
                <a:latin typeface="Calibri" panose="020F0502020204030204" pitchFamily="34" charset="0"/>
                <a:hlinkClick r:id="rId4"/>
              </a:rPr>
              <a:t>https://</a:t>
            </a:r>
            <a:r>
              <a:rPr lang="en-GB" sz="4200" b="0" i="0" dirty="0" err="1">
                <a:solidFill>
                  <a:srgbClr val="000000"/>
                </a:solidFill>
                <a:effectLst/>
                <a:latin typeface="Calibri" panose="020F0502020204030204" pitchFamily="34" charset="0"/>
                <a:hlinkClick r:id="rId4"/>
              </a:rPr>
              <a:t>mylearningcloud.org.uk</a:t>
            </a:r>
            <a:r>
              <a:rPr lang="en-GB" sz="4200" b="0" i="0" dirty="0">
                <a:solidFill>
                  <a:srgbClr val="000000"/>
                </a:solidFill>
                <a:effectLst/>
                <a:latin typeface="Calibri" panose="020F0502020204030204" pitchFamily="34" charset="0"/>
                <a:hlinkClick r:id="rId4"/>
              </a:rPr>
              <a:t>/effective-communication-health-and-social-care/</a:t>
            </a:r>
            <a:r>
              <a:rPr lang="en-GB" sz="4200" b="0" i="0" dirty="0">
                <a:solidFill>
                  <a:srgbClr val="000000"/>
                </a:solidFill>
                <a:effectLst/>
                <a:latin typeface="Calibri" panose="020F0502020204030204" pitchFamily="34" charset="0"/>
              </a:rPr>
              <a:t>.</a:t>
            </a:r>
          </a:p>
          <a:p>
            <a:endParaRPr lang="en-GB" sz="4200" dirty="0">
              <a:solidFill>
                <a:srgbClr val="000000"/>
              </a:solidFill>
              <a:latin typeface="Calibri" panose="020F0502020204030204" pitchFamily="34" charset="0"/>
            </a:endParaRPr>
          </a:p>
          <a:p>
            <a:endParaRPr lang="en-GB" sz="4200" b="0" i="0" dirty="0">
              <a:solidFill>
                <a:srgbClr val="000000"/>
              </a:solidFill>
              <a:effectLst/>
              <a:latin typeface="Calibri" panose="020F0502020204030204" pitchFamily="34" charset="0"/>
            </a:endParaRPr>
          </a:p>
          <a:p>
            <a:r>
              <a:rPr lang="en-GB" sz="4200" b="0" i="0" dirty="0">
                <a:solidFill>
                  <a:srgbClr val="000000"/>
                </a:solidFill>
                <a:effectLst/>
                <a:latin typeface="Calibri" panose="020F0502020204030204" pitchFamily="34" charset="0"/>
              </a:rPr>
              <a:t>Apex Learning and </a:t>
            </a:r>
            <a:r>
              <a:rPr lang="en-GB" sz="4200" b="0" i="0" dirty="0" err="1">
                <a:solidFill>
                  <a:srgbClr val="000000"/>
                </a:solidFill>
                <a:effectLst/>
                <a:latin typeface="Calibri" panose="020F0502020204030204" pitchFamily="34" charset="0"/>
              </a:rPr>
              <a:t>Anjum</a:t>
            </a:r>
            <a:r>
              <a:rPr lang="en-GB" sz="4200" b="0" i="0" dirty="0">
                <a:solidFill>
                  <a:srgbClr val="000000"/>
                </a:solidFill>
                <a:effectLst/>
                <a:latin typeface="Calibri" panose="020F0502020204030204" pitchFamily="34" charset="0"/>
              </a:rPr>
              <a:t>, N. (2025). </a:t>
            </a:r>
            <a:r>
              <a:rPr lang="en-GB" sz="4200" b="0" i="1" dirty="0">
                <a:solidFill>
                  <a:srgbClr val="000000"/>
                </a:solidFill>
                <a:effectLst/>
                <a:latin typeface="Calibri" panose="020F0502020204030204" pitchFamily="34" charset="0"/>
              </a:rPr>
              <a:t>How to Become a Higher Level Teaching Assistant (HLTA)</a:t>
            </a:r>
            <a:r>
              <a:rPr lang="en-GB" sz="4200" b="0" i="0" dirty="0">
                <a:solidFill>
                  <a:srgbClr val="000000"/>
                </a:solidFill>
                <a:effectLst/>
                <a:latin typeface="Calibri" panose="020F0502020204030204" pitchFamily="34" charset="0"/>
              </a:rPr>
              <a:t>. [online] Apex Learning. Available at: </a:t>
            </a:r>
            <a:r>
              <a:rPr lang="en-GB" sz="4200" b="0" i="0" dirty="0">
                <a:solidFill>
                  <a:srgbClr val="000000"/>
                </a:solidFill>
                <a:effectLst/>
                <a:latin typeface="Calibri" panose="020F0502020204030204" pitchFamily="34" charset="0"/>
                <a:hlinkClick r:id="rId5"/>
              </a:rPr>
              <a:t>https://</a:t>
            </a:r>
            <a:r>
              <a:rPr lang="en-GB" sz="4200" b="0" i="0" dirty="0" err="1">
                <a:solidFill>
                  <a:srgbClr val="000000"/>
                </a:solidFill>
                <a:effectLst/>
                <a:latin typeface="Calibri" panose="020F0502020204030204" pitchFamily="34" charset="0"/>
                <a:hlinkClick r:id="rId5"/>
              </a:rPr>
              <a:t>apexlearning.org.uk</a:t>
            </a:r>
            <a:r>
              <a:rPr lang="en-GB" sz="4200" b="0" i="0" dirty="0">
                <a:solidFill>
                  <a:srgbClr val="000000"/>
                </a:solidFill>
                <a:effectLst/>
                <a:latin typeface="Calibri" panose="020F0502020204030204" pitchFamily="34" charset="0"/>
                <a:hlinkClick r:id="rId5"/>
              </a:rPr>
              <a:t>/3-essential-communication-skills-for-health-and-social-care/</a:t>
            </a:r>
            <a:r>
              <a:rPr lang="en-GB" sz="4200" b="0" i="0" dirty="0">
                <a:solidFill>
                  <a:srgbClr val="000000"/>
                </a:solidFill>
                <a:effectLst/>
                <a:latin typeface="Calibri" panose="020F0502020204030204" pitchFamily="34" charset="0"/>
              </a:rPr>
              <a:t>. </a:t>
            </a:r>
          </a:p>
          <a:p>
            <a:endParaRPr lang="en-GB" sz="4200" b="0" i="0" dirty="0">
              <a:solidFill>
                <a:srgbClr val="000000"/>
              </a:solidFill>
              <a:effectLst/>
              <a:latin typeface="Calibri" panose="020F0502020204030204" pitchFamily="34" charset="0"/>
            </a:endParaRPr>
          </a:p>
          <a:p>
            <a:r>
              <a:rPr lang="en-GB" sz="4200" b="0" i="0" dirty="0">
                <a:solidFill>
                  <a:srgbClr val="000000"/>
                </a:solidFill>
                <a:effectLst/>
                <a:latin typeface="Calibri" panose="020F0502020204030204" pitchFamily="34" charset="0"/>
              </a:rPr>
              <a:t>‌</a:t>
            </a:r>
          </a:p>
          <a:p>
            <a:endParaRPr lang="en-GB" sz="4200" b="0" i="0" dirty="0">
              <a:solidFill>
                <a:srgbClr val="000000"/>
              </a:solidFill>
              <a:effectLst/>
              <a:latin typeface="Calibri" panose="020F0502020204030204" pitchFamily="34" charset="0"/>
            </a:endParaRPr>
          </a:p>
          <a:p>
            <a:r>
              <a:rPr lang="en-GB" sz="4200" b="0" i="0" dirty="0">
                <a:solidFill>
                  <a:srgbClr val="000000"/>
                </a:solidFill>
                <a:effectLst/>
                <a:latin typeface="Calibri" panose="020F0502020204030204" pitchFamily="34" charset="0"/>
              </a:rPr>
              <a:t>‌</a:t>
            </a:r>
          </a:p>
          <a:p>
            <a:endParaRPr lang="en-GB" sz="4200" b="0" i="0" dirty="0">
              <a:solidFill>
                <a:srgbClr val="000000"/>
              </a:solidFill>
              <a:effectLst/>
              <a:latin typeface="Calibri" panose="020F0502020204030204" pitchFamily="34" charset="0"/>
            </a:endParaRPr>
          </a:p>
          <a:p>
            <a:endParaRPr lang="en-GB" sz="3400" b="0" i="0" dirty="0">
              <a:solidFill>
                <a:srgbClr val="000000"/>
              </a:solidFill>
              <a:effectLst/>
              <a:latin typeface="Calibri" panose="020F0502020204030204" pitchFamily="34" charset="0"/>
            </a:endParaRPr>
          </a:p>
          <a:p>
            <a:r>
              <a:rPr lang="en-GB" sz="3400" b="0" i="0" dirty="0">
                <a:solidFill>
                  <a:srgbClr val="000000"/>
                </a:solidFill>
                <a:effectLst/>
                <a:latin typeface="Calibri" panose="020F0502020204030204" pitchFamily="34" charset="0"/>
              </a:rPr>
              <a:t>‌</a:t>
            </a:r>
          </a:p>
          <a:p>
            <a:endParaRPr lang="en-GB" sz="3400" b="0" i="0" dirty="0">
              <a:solidFill>
                <a:srgbClr val="000000"/>
              </a:solidFill>
              <a:effectLst/>
              <a:latin typeface="Calibri" panose="020F0502020204030204" pitchFamily="34" charset="0"/>
            </a:endParaRPr>
          </a:p>
          <a:p>
            <a:endParaRPr lang="en-US" dirty="0"/>
          </a:p>
        </p:txBody>
      </p:sp>
      <p:sp>
        <p:nvSpPr>
          <p:cNvPr id="5" name="Slide Number Placeholder 4">
            <a:extLst>
              <a:ext uri="{FF2B5EF4-FFF2-40B4-BE49-F238E27FC236}">
                <a16:creationId xmlns:a16="http://schemas.microsoft.com/office/drawing/2014/main" id="{C8B2A428-4210-9499-B311-19D794884384}"/>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3602201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DC0028-4150-0F89-E59C-F563C67F6CFD}"/>
              </a:ext>
            </a:extLst>
          </p:cNvPr>
          <p:cNvSpPr>
            <a:spLocks noGrp="1"/>
          </p:cNvSpPr>
          <p:nvPr>
            <p:ph type="ctrTitle"/>
          </p:nvPr>
        </p:nvSpPr>
        <p:spPr/>
        <p:txBody>
          <a:bodyPr/>
          <a:lstStyle/>
          <a:p>
            <a:r>
              <a:rPr lang="en-US" dirty="0"/>
              <a:t>thank you</a:t>
            </a:r>
          </a:p>
        </p:txBody>
      </p:sp>
      <p:sp>
        <p:nvSpPr>
          <p:cNvPr id="11" name="Content Placeholder 10">
            <a:extLst>
              <a:ext uri="{FF2B5EF4-FFF2-40B4-BE49-F238E27FC236}">
                <a16:creationId xmlns:a16="http://schemas.microsoft.com/office/drawing/2014/main" id="{C6DCC38C-603B-CCD0-2914-0BBCD4F4F74E}"/>
              </a:ext>
            </a:extLst>
          </p:cNvPr>
          <p:cNvSpPr>
            <a:spLocks noGrp="1"/>
          </p:cNvSpPr>
          <p:nvPr>
            <p:ph sz="quarter" idx="13"/>
          </p:nvPr>
        </p:nvSpPr>
        <p:spPr>
          <a:xfrm>
            <a:off x="6848856" y="914400"/>
            <a:ext cx="3867912" cy="5029200"/>
          </a:xfrm>
        </p:spPr>
        <p:txBody>
          <a:bodyPr anchor="ctr"/>
          <a:lstStyle/>
          <a:p>
            <a:r>
              <a:rPr lang="en-GB" dirty="0"/>
              <a:t>Muminah Mahmood </a:t>
            </a:r>
          </a:p>
          <a:p>
            <a:r>
              <a:rPr lang="en-GB" dirty="0"/>
              <a:t>2516061</a:t>
            </a:r>
          </a:p>
          <a:p>
            <a:r>
              <a:rPr lang="en-GB" dirty="0"/>
              <a:t>Module</a:t>
            </a:r>
            <a:r>
              <a:rPr lang="en-GB"/>
              <a:t>: professional development in </a:t>
            </a:r>
            <a:r>
              <a:rPr lang="en-GB" dirty="0"/>
              <a:t>health and social care </a:t>
            </a:r>
            <a:endParaRPr lang="en-US" dirty="0"/>
          </a:p>
          <a:p>
            <a:pPr lvl="1"/>
            <a:r>
              <a:rPr lang="en-GB" dirty="0"/>
              <a:t>Module code: </a:t>
            </a:r>
            <a:r>
              <a:rPr lang="en-US" sz="1800" b="1" dirty="0">
                <a:effectLst/>
                <a:latin typeface="Arial" panose="020B0604020202020204" pitchFamily="34" charset="0"/>
                <a:ea typeface="Arial" panose="020B0604020202020204" pitchFamily="34" charset="0"/>
              </a:rPr>
              <a:t>LCHS4010</a:t>
            </a:r>
            <a:endParaRPr lang="en-GB" sz="1800" b="1" dirty="0">
              <a:latin typeface="Arial" panose="020B0604020202020204" pitchFamily="34" charset="0"/>
              <a:ea typeface="Arial" panose="020B0604020202020204" pitchFamily="34" charset="0"/>
            </a:endParaRPr>
          </a:p>
          <a:p>
            <a:pPr lvl="1"/>
            <a:endParaRPr lang="en-US" dirty="0"/>
          </a:p>
          <a:p>
            <a:endParaRPr lang="en-US" dirty="0"/>
          </a:p>
        </p:txBody>
      </p:sp>
    </p:spTree>
    <p:extLst>
      <p:ext uri="{BB962C8B-B14F-4D97-AF65-F5344CB8AC3E}">
        <p14:creationId xmlns:p14="http://schemas.microsoft.com/office/powerpoint/2010/main" val="218882850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433</Words>
  <Application>Microsoft Office PowerPoint</Application>
  <PresentationFormat>Widescreen</PresentationFormat>
  <Paragraphs>133</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Professional development within health and social care  </vt:lpstr>
      <vt:lpstr>PowerPoint Presentation</vt:lpstr>
      <vt:lpstr>Introduction: </vt:lpstr>
      <vt:lpstr>BUILDING TRUST AND POSITIVE RELATIONSHIPS: </vt:lpstr>
      <vt:lpstr>ENSURING SAFE AND EFFECTIVE CARE </vt:lpstr>
      <vt:lpstr>Practical application in health and social settings </vt:lpstr>
      <vt:lpstr>Conclusion </vt:lpstr>
      <vt:lpstr>References :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  </dc:title>
  <dc:creator>Muminah Mahmood (2516061)</dc:creator>
  <cp:lastModifiedBy>Muminah Mahmood (2516061)</cp:lastModifiedBy>
  <cp:revision>3</cp:revision>
  <dcterms:created xsi:type="dcterms:W3CDTF">2026-06-16T13:44:06Z</dcterms:created>
  <dcterms:modified xsi:type="dcterms:W3CDTF">2026-06-22T12:45:07Z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