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65" r:id="rId3"/>
    <p:sldId id="257" r:id="rId4"/>
    <p:sldId id="258" r:id="rId5"/>
    <p:sldId id="259" r:id="rId6"/>
    <p:sldId id="260" r:id="rId7"/>
    <p:sldId id="261" r:id="rId8"/>
    <p:sldId id="266" r:id="rId9"/>
    <p:sldId id="267" r:id="rId10"/>
    <p:sldId id="268" r:id="rId11"/>
    <p:sldId id="269" r:id="rId12"/>
    <p:sldId id="270" r:id="rId13"/>
    <p:sldId id="271" r:id="rId14"/>
    <p:sldId id="272" r:id="rId15"/>
    <p:sldId id="262" r:id="rId16"/>
    <p:sldId id="263" r:id="rId17"/>
  </p:sldIdLst>
  <p:sldSz cx="9144000" cy="5143500" type="screen16x9"/>
  <p:notesSz cx="6858000" cy="9144000"/>
  <p:embeddedFontLst>
    <p:embeddedFont>
      <p:font typeface="Calibri" panose="020F0502020204030204" pitchFamily="34" charset="0"/>
      <p:regular r:id="rId19"/>
      <p:bold r:id="rId20"/>
      <p:italic r:id="rId21"/>
      <p:boldItalic r:id="rId22"/>
    </p:embeddedFont>
    <p:embeddedFont>
      <p:font typeface="Roboto" panose="02000000000000000000"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68414" autoAdjust="0"/>
  </p:normalViewPr>
  <p:slideViewPr>
    <p:cSldViewPr snapToGrid="0">
      <p:cViewPr>
        <p:scale>
          <a:sx n="75" d="100"/>
          <a:sy n="75" d="100"/>
        </p:scale>
        <p:origin x="1690" y="96"/>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3" name="Google Shape;8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dirty="0">
                <a:effectLst/>
                <a:latin typeface="Times New Roman" panose="02020603050405020304" pitchFamily="18" charset="0"/>
                <a:ea typeface="Calibri" panose="020F0502020204030204" pitchFamily="34" charset="0"/>
              </a:rPr>
              <a:t>The purpose of the study is to develop business idea for the chosen renewable energy entrepreneurship is the production of the “photovoltaic solar panels”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instead of using the fossils-based energy sources for generating electricity. The renewable energy entrepreneurs will get the advantage of the green business practices for the long-term future perspective. This study represents the dynamic strategies for promoting green business practices. By evaluating the “electrical energy consumption” by the industries as well as people, it provides a comprehensive guide regarding the opportunities and challenges of starting up the new business proposal in green business practices.  </a:t>
            </a:r>
          </a:p>
          <a:p>
            <a:pPr marL="158750" indent="0">
              <a:buNone/>
            </a:pPr>
            <a:endParaRPr lang="en-IN" dirty="0"/>
          </a:p>
        </p:txBody>
      </p:sp>
    </p:spTree>
    <p:extLst>
      <p:ext uri="{BB962C8B-B14F-4D97-AF65-F5344CB8AC3E}">
        <p14:creationId xmlns:p14="http://schemas.microsoft.com/office/powerpoint/2010/main" val="5338796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7"/>
        <p:cNvGrpSpPr/>
        <p:nvPr/>
      </p:nvGrpSpPr>
      <p:grpSpPr>
        <a:xfrm>
          <a:off x="0" y="0"/>
          <a:ext cx="0" cy="0"/>
          <a:chOff x="0" y="0"/>
          <a:chExt cx="0" cy="0"/>
        </a:xfrm>
      </p:grpSpPr>
      <p:sp>
        <p:nvSpPr>
          <p:cNvPr id="88" name="Google Shape;88;g1a140252e52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9" name="Google Shape;89;g1a140252e52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IN" sz="1800" dirty="0">
                <a:effectLst/>
                <a:latin typeface="Times New Roman" panose="02020603050405020304" pitchFamily="18" charset="0"/>
                <a:ea typeface="Calibri" panose="020F0502020204030204" pitchFamily="34" charset="0"/>
              </a:rPr>
              <a:t>It is essential to build a business proposal for the green practices by offering products or services on the basis of renewable energy sources before introducing their renewable products into the market. Besides that,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as t</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he reputation and brand value of the renewable enterprise creates positive impact on competitive market by reducing its edge in the market. Therefore, it is crucial for every green business practice to prioritise on daily operations needs. </a:t>
            </a:r>
            <a:r>
              <a:rPr lang="en-IN" sz="1800" dirty="0">
                <a:solidFill>
                  <a:srgbClr val="000000"/>
                </a:solidFill>
                <a:effectLst/>
                <a:latin typeface="Times New Roman" panose="02020603050405020304" pitchFamily="18" charset="0"/>
                <a:ea typeface="Calibri" panose="020F0502020204030204" pitchFamily="34" charset="0"/>
              </a:rPr>
              <a:t>It is possible by developing proper business plans to be made after careful consideration of the internal and external circumstances of the renewable energy firm. by carefully planning, monitoring, and analysis of all of the key aspects, which are hallmarks for the effective and strategic management of renewable energy-based business practices </a:t>
            </a:r>
            <a:endParaRPr lang="en-US" sz="1200" dirty="0">
              <a:solidFill>
                <a:srgbClr val="000000"/>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1a140252e52_0_8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1a140252e52_0_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IN" sz="1800" dirty="0">
                <a:effectLst/>
                <a:latin typeface="Times New Roman" panose="02020603050405020304" pitchFamily="18" charset="0"/>
                <a:ea typeface="Calibri" panose="020F0502020204030204" pitchFamily="34" charset="0"/>
              </a:rPr>
              <a:t>Implementing the renewable and innovative energy solutions in business practices, helps the entrepreneurs to become specialist in this field. As “renewable energy sector” is the most demanding markets, nowadays. Therefore, it will be beneficial for the entrepreneurs to starting up their business in this sector for long-term business purposes. it is important to strategically design business models by using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renewable energy generation systems such as solar batteries and panels, can fulfil the supply demands of the energy capacity by implementing green energy systems which includes the “electrical energy peak management” systems to harvest renewable energy efficiency. </a:t>
            </a:r>
            <a:r>
              <a:rPr lang="en-IN" sz="1800" dirty="0">
                <a:effectLst/>
                <a:latin typeface="Times New Roman" panose="02020603050405020304" pitchFamily="18" charset="0"/>
                <a:ea typeface="Calibri" panose="020F0502020204030204" pitchFamily="34" charset="0"/>
              </a:rPr>
              <a:t>According to the research data, documented by the </a:t>
            </a:r>
            <a:r>
              <a:rPr lang="en-IN" sz="1800" dirty="0" err="1">
                <a:effectLst/>
                <a:latin typeface="Times New Roman" panose="02020603050405020304" pitchFamily="18" charset="0"/>
                <a:ea typeface="Calibri" panose="020F0502020204030204" pitchFamily="34" charset="0"/>
              </a:rPr>
              <a:t>Piterou</a:t>
            </a:r>
            <a:r>
              <a:rPr lang="en-IN" sz="1800" dirty="0">
                <a:effectLst/>
                <a:latin typeface="Times New Roman" panose="02020603050405020304" pitchFamily="18" charset="0"/>
                <a:ea typeface="Calibri" panose="020F0502020204030204" pitchFamily="34" charset="0"/>
              </a:rPr>
              <a:t> and Coles (2021), with the passing time the finite energy sources will be reduced, however, the demands for energy supply particularly, the demands of electricity is rising. Therefore, it is essential to focus on the effective business practices such as “solar panels and battery manufacturing” for maintaining firm’s sustainability.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g1a140252e52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 name="Google Shape;103;g1a140252e52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lgn="just">
              <a:lnSpc>
                <a:spcPct val="150000"/>
              </a:lnSpc>
              <a:spcAft>
                <a:spcPts val="800"/>
              </a:spcAft>
              <a:buNone/>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According to Beath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(2023), the US governments purchased nearly 10 gigawatts of renewable energy by setting up advanced procurement in the green energy sectors. In this aspect, both California and Hawaii set a sustainable goal for the next generations to become renewable energy power by completely by the year 2045 (Sweeney </a:t>
            </a:r>
            <a:r>
              <a:rPr lang="en-IN" sz="1800" i="1" kern="100"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2020). However, the advantage of the “solar panel installations”, as consumers can recognizing the benefits of the green energy practices. Therefore, </a:t>
            </a:r>
            <a:r>
              <a:rPr lang="en-IN" sz="1800" dirty="0">
                <a:effectLst/>
                <a:latin typeface="Times New Roman" panose="02020603050405020304" pitchFamily="18" charset="0"/>
                <a:ea typeface="Calibri" panose="020F0502020204030204" pitchFamily="34" charset="0"/>
              </a:rPr>
              <a:t>by emerging their influence on improving the energy efficiency with sustainable business practices,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it in turn increases the market share of the supply of renewable energy-efficient way to achieve sustainable goals.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1a140252e52_0_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1a140252e52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IN" sz="1800" dirty="0">
                <a:effectLst/>
                <a:latin typeface="Times New Roman" panose="02020603050405020304" pitchFamily="18" charset="0"/>
                <a:ea typeface="Calibri" panose="020F0502020204030204" pitchFamily="34" charset="0"/>
              </a:rPr>
              <a:t>Recently, the management of renewable energy demand is considered as a challenge due to increase competition in this sector. However, when the costs of solar energy related products rise, its eventually falls the profit margin, and therefore, less amount of money invest for the solar installation services and their maintenance to enhance consumers services. Although the business market for renewable energy sourced-based business solutions is still growing, however fossil fuel-based energy adds more business value to the customers due to having lower costs in comparison to renewable energy as a time. However, the alternatives of the fuel combustion energy, requires initial investment of the capital for the “levelized cost of electricity (LCOE)”, which in less cost efficient in comparison to fossil fuels-based energy. </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1a140252e52_0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7" name="Google Shape;117;g1a140252e52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marR="0" lvl="0" indent="0" algn="just" defTabSz="914400" rtl="0" eaLnBrk="1" fontAlgn="auto" latinLnBrk="0" hangingPunct="1">
              <a:lnSpc>
                <a:spcPct val="150000"/>
              </a:lnSpc>
              <a:spcBef>
                <a:spcPts val="0"/>
              </a:spcBef>
              <a:spcAft>
                <a:spcPts val="800"/>
              </a:spcAft>
              <a:buClr>
                <a:srgbClr val="000000"/>
              </a:buClr>
              <a:buSzPts val="1100"/>
              <a:buFont typeface="Arial"/>
              <a:buNone/>
              <a:tabLst/>
              <a:defRPr/>
            </a:pPr>
            <a:r>
              <a:rPr lang="en-IN" sz="1800" dirty="0">
                <a:effectLst/>
                <a:latin typeface="Times New Roman" panose="02020603050405020304" pitchFamily="18" charset="0"/>
                <a:ea typeface="Calibri" panose="020F0502020204030204" pitchFamily="34" charset="0"/>
              </a:rPr>
              <a:t>Besides that, the development of the cost-effective infrastructure for grid system as well as integration of the grid, majorly requires for the transformation of the “renewable energy sources”. In this context, the expansion of the energy transition networks to connect the household energy transformers centres with the renewable resources by managing it remotely, coming as a challenge for this sector.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As a result, it become disgruntled and eventually stop patronising the renewable energy business altogether. It happens due to the frequent upgradation of the existing grid systems as well as accommodate this grid systems in a bidirectional flow of the solar power energy along with balancing smooth integration of grid systems to manage the demands and supply of the renewable energy. </a:t>
            </a:r>
          </a:p>
          <a:p>
            <a:pPr marL="158750" indent="0" algn="just">
              <a:lnSpc>
                <a:spcPct val="150000"/>
              </a:lnSpc>
              <a:spcAft>
                <a:spcPts val="800"/>
              </a:spcAft>
              <a:buNone/>
            </a:pP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dirty="0">
                <a:effectLst/>
                <a:latin typeface="Times New Roman" panose="02020603050405020304" pitchFamily="18" charset="0"/>
                <a:ea typeface="Calibri" panose="020F0502020204030204" pitchFamily="34" charset="0"/>
              </a:rPr>
              <a:t>It ultimately creates an eco-friendly mindset for different category of entrepreneurs, investors, consumers, and both government as well as non-government corporations. These variables include operational cost and expenses for developing infrastructure for the renewable energy practices. Along with this, </a:t>
            </a:r>
            <a:r>
              <a:rPr lang="en-US" sz="1800" dirty="0">
                <a:effectLst/>
                <a:latin typeface="Times New Roman" panose="02020603050405020304" pitchFamily="18" charset="0"/>
                <a:ea typeface="Calibri" panose="020F0502020204030204" pitchFamily="34" charset="0"/>
              </a:rPr>
              <a:t>The achievement of the strategic approach and the competitive strategy of the green energy enterprise, allows the business to develop with competitive advantages.</a:t>
            </a:r>
            <a:endParaRPr lang="en-IN" dirty="0"/>
          </a:p>
        </p:txBody>
      </p:sp>
    </p:spTree>
    <p:extLst>
      <p:ext uri="{BB962C8B-B14F-4D97-AF65-F5344CB8AC3E}">
        <p14:creationId xmlns:p14="http://schemas.microsoft.com/office/powerpoint/2010/main" val="38785524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dirty="0">
                <a:effectLst/>
                <a:latin typeface="Times New Roman" panose="02020603050405020304" pitchFamily="18" charset="0"/>
                <a:ea typeface="Calibri" panose="020F0502020204030204" pitchFamily="34" charset="0"/>
              </a:rPr>
              <a:t>In order to lower the negative impacts of the fossil fuels-based energy sources, the future entrepreneurs majorly focus on the renewable energy-based systems such as solar power-based batteries. Furthermore, both the government and non-government organizations implements environment sustainable policies consistently for encouraging the economic growth of the renewable sectors.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However, with the emergence of technology such as digital marketing and promotional activities, the solar energy firm have provided information to the consumers and that allows the “renewable energy business” to interact with the consumers as well as improve profitability change.</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IN" dirty="0"/>
          </a:p>
        </p:txBody>
      </p:sp>
    </p:spTree>
    <p:extLst>
      <p:ext uri="{BB962C8B-B14F-4D97-AF65-F5344CB8AC3E}">
        <p14:creationId xmlns:p14="http://schemas.microsoft.com/office/powerpoint/2010/main" val="22069712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800" dirty="0">
                <a:effectLst/>
                <a:latin typeface="Times New Roman" panose="02020603050405020304" pitchFamily="18" charset="0"/>
                <a:ea typeface="Calibri" panose="020F0502020204030204" pitchFamily="34" charset="0"/>
              </a:rPr>
              <a:t>Strategic analysis is described as the effective process of involving the research of the organizational environment in which the solar power business operates. </a:t>
            </a:r>
            <a:r>
              <a:rPr lang="en-IN" sz="1800" dirty="0">
                <a:solidFill>
                  <a:srgbClr val="000000"/>
                </a:solidFill>
                <a:effectLst/>
                <a:latin typeface="Times New Roman" panose="02020603050405020304" pitchFamily="18" charset="0"/>
                <a:ea typeface="Calibri" panose="020F0502020204030204" pitchFamily="34" charset="0"/>
              </a:rPr>
              <a:t>The current demand patterns of consumers, market trends, and customer preferences are determined by the market analysis tools such as pestle analysis. These are the most important strategic factors for the renewable business sector. </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 this context,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it has been observed that the solar power sectors have included the factor of technological advancement, promotional activities as well as the verities in the “solar power installation” services. Evaluating the numeric business performance of the renewable energy sector, it has been observed that the net profit margins of the “solar power installation” business is based on promotional activities as well as discount rates in order to compete with the business market.</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IN" dirty="0"/>
          </a:p>
        </p:txBody>
      </p:sp>
    </p:spTree>
    <p:extLst>
      <p:ext uri="{BB962C8B-B14F-4D97-AF65-F5344CB8AC3E}">
        <p14:creationId xmlns:p14="http://schemas.microsoft.com/office/powerpoint/2010/main" val="2326307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dirty="0">
                <a:effectLst/>
                <a:latin typeface="Times New Roman" panose="02020603050405020304" pitchFamily="18" charset="0"/>
                <a:ea typeface="Calibri" panose="020F0502020204030204" pitchFamily="34" charset="0"/>
              </a:rPr>
              <a:t>All of these business factors provide competitive advantage to the entrepreneurs to drive or shift their business into a renewable energy-based firm practices. Along with this, the competitive advantages of the renewable business practices, as </a:t>
            </a:r>
            <a:r>
              <a:rPr lang="en-GB" sz="1800" dirty="0">
                <a:effectLst/>
                <a:latin typeface="Times New Roman" panose="02020603050405020304" pitchFamily="18" charset="0"/>
                <a:ea typeface="Calibri" panose="020F0502020204030204" pitchFamily="34" charset="0"/>
              </a:rPr>
              <a:t>s</a:t>
            </a:r>
            <a:r>
              <a:rPr lang="en-GB" sz="1800" dirty="0">
                <a:effectLst/>
                <a:latin typeface="Times New Roman" panose="02020603050405020304" pitchFamily="18" charset="0"/>
                <a:ea typeface="Times New Roman" panose="02020603050405020304" pitchFamily="18" charset="0"/>
              </a:rPr>
              <a:t>everal studies had been indicated that different opinions and selections are constructed over period of time to focuses on the customer’s satisfactory approaches</a:t>
            </a:r>
            <a:r>
              <a:rPr lang="en-GB" sz="1800" b="1" i="1" dirty="0">
                <a:effectLst/>
                <a:latin typeface="Times New Roman" panose="02020603050405020304" pitchFamily="18" charset="0"/>
                <a:ea typeface="Times New Roman" panose="02020603050405020304" pitchFamily="18" charset="0"/>
              </a:rPr>
              <a:t>. “Customer satisfaction”</a:t>
            </a:r>
            <a:r>
              <a:rPr lang="en-GB" sz="1800" dirty="0">
                <a:effectLst/>
                <a:latin typeface="Times New Roman" panose="02020603050405020304" pitchFamily="18" charset="0"/>
                <a:ea typeface="Times New Roman" panose="02020603050405020304" pitchFamily="18" charset="0"/>
              </a:rPr>
              <a:t> is considered as market representatives to increase annual revenue and yearly profit margins. </a:t>
            </a:r>
            <a:r>
              <a:rPr lang="en-US" sz="1100" dirty="0">
                <a:effectLst/>
                <a:latin typeface="Times New Roman" panose="02020603050405020304" pitchFamily="18" charset="0"/>
                <a:ea typeface="Calibri" panose="020F0502020204030204" pitchFamily="34" charset="0"/>
              </a:rPr>
              <a:t>Apart from that, it has been observed that However, </a:t>
            </a:r>
            <a:r>
              <a:rPr lang="en-IN" sz="1100" dirty="0">
                <a:effectLst/>
                <a:latin typeface="Times New Roman" panose="02020603050405020304" pitchFamily="18" charset="0"/>
                <a:ea typeface="Calibri" panose="020F0502020204030204" pitchFamily="34" charset="0"/>
              </a:rPr>
              <a:t>the effective customer service facilities that helps in improving the core relationship between the consumers and the entrepreneurs of the solar power sectors.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In that case, it has been significantly seen that high customer satisfaction that mainly helps in increasing the organizational profitability particularly the solar power sectors and eventually improves the brand image of the renewable sectors. The highest net income from this sector, depends on the effective customer services in respect to the solar panels installation, which will in turn generates high profitability in comparison to other energy-based sectors. </a:t>
            </a: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IN" sz="11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158750" indent="0">
              <a:buNone/>
            </a:pPr>
            <a:endParaRPr lang="en-IN" dirty="0"/>
          </a:p>
        </p:txBody>
      </p:sp>
    </p:spTree>
    <p:extLst>
      <p:ext uri="{BB962C8B-B14F-4D97-AF65-F5344CB8AC3E}">
        <p14:creationId xmlns:p14="http://schemas.microsoft.com/office/powerpoint/2010/main" val="14419323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kern="100" dirty="0">
                <a:effectLst/>
                <a:latin typeface="Times New Roman" panose="02020603050405020304" pitchFamily="18" charset="0"/>
                <a:ea typeface="Times New Roman" panose="02020603050405020304" pitchFamily="18" charset="0"/>
                <a:cs typeface="Times New Roman" panose="02020603050405020304" pitchFamily="18" charset="0"/>
              </a:rPr>
              <a:t>In this respect to the marketing approaches, associated with the comprehending consumer behavioural approaches, require time and money to achieve profitability and productivity in the green business practices.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In this scenario, in order to manage the supply chain operations of the green business practices, it is essential to develop better marketing strategy such as “social media marketing” to fulfil the demands of customer on time. By observing the marketing solutions for solar panels manufacturing, it has been stated that recently, “social media marketing” and “email marketing” is suitable for advertising the products of the renewable energy domain particularly sonal panels and solar batteries (Hosseini, 2020). These types of sustainable energy business will create more opportunities for long-term business purposes than other business practices. </a:t>
            </a: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good strategic decision helps to improve the green energy practice in business. Strategic success in the renewable energy sector is directly related to a number of operational characteristics. </a:t>
            </a:r>
            <a:endParaRPr lang="en-IN" dirty="0"/>
          </a:p>
        </p:txBody>
      </p:sp>
    </p:spTree>
    <p:extLst>
      <p:ext uri="{BB962C8B-B14F-4D97-AF65-F5344CB8AC3E}">
        <p14:creationId xmlns:p14="http://schemas.microsoft.com/office/powerpoint/2010/main" val="359404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100" dirty="0">
                <a:effectLst/>
                <a:latin typeface="Times New Roman" panose="02020603050405020304" pitchFamily="18" charset="0"/>
                <a:ea typeface="Calibri" panose="020F0502020204030204" pitchFamily="34" charset="0"/>
              </a:rPr>
              <a:t>However, in the year 2035, the renewable sector will achieve the maximum market share of the entire energy sector due to rapidly increase the demand for environment friendly as well as sustainable energy resources. </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Along with this, According to Anton and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Nucu</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(2020), the installation of the “voluntary solar electric system” is developed in the year 2017, up to the mark of 52 percent of the entire solar projects for the utility of renewable energy in a mass scale.</a:t>
            </a:r>
          </a:p>
          <a:p>
            <a:pPr marL="158750" indent="0">
              <a:buNone/>
            </a:pPr>
            <a:endParaRPr lang="en-IN" dirty="0"/>
          </a:p>
        </p:txBody>
      </p:sp>
    </p:spTree>
    <p:extLst>
      <p:ext uri="{BB962C8B-B14F-4D97-AF65-F5344CB8AC3E}">
        <p14:creationId xmlns:p14="http://schemas.microsoft.com/office/powerpoint/2010/main" val="36979864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IN" sz="1800" dirty="0">
                <a:effectLst/>
                <a:latin typeface="Times New Roman" panose="02020603050405020304" pitchFamily="18" charset="0"/>
                <a:ea typeface="Calibri" panose="020F0502020204030204" pitchFamily="34" charset="0"/>
              </a:rPr>
              <a:t> In this regard, most of the economically powerful countries such as USA and China, using the alternative energy sources of the fossil-based energy due to the changing of the market in several key aspects which includes lowering of the costs of solar power-based battery and solar system.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Along with this, it also incorporates the implementation of advanced battery storage systems as well as increase the demands of the smart grids systems in the digital world by adopting green energy practices. </a:t>
            </a:r>
          </a:p>
          <a:p>
            <a:pPr marL="158750" indent="0">
              <a:buNone/>
            </a:pPr>
            <a:endParaRPr lang="en-IN" dirty="0"/>
          </a:p>
        </p:txBody>
      </p:sp>
    </p:spTree>
    <p:extLst>
      <p:ext uri="{BB962C8B-B14F-4D97-AF65-F5344CB8AC3E}">
        <p14:creationId xmlns:p14="http://schemas.microsoft.com/office/powerpoint/2010/main" val="16928673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1a140252e52_0_1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1a140252e52_0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50000"/>
              </a:lnSpc>
              <a:spcBef>
                <a:spcPts val="0"/>
              </a:spcBef>
              <a:spcAft>
                <a:spcPts val="0"/>
              </a:spcAft>
              <a:buClr>
                <a:schemeClr val="dk1"/>
              </a:buClr>
              <a:buSzPts val="1100"/>
              <a:buFont typeface="Arial"/>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In order to summarize both the short-term and long-term goals and strategy of renewable sector, it has been stated that this energy industry develops business image globally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by analysing market and their changing patterns. </a:t>
            </a:r>
            <a:r>
              <a:rPr lang="en-IN" sz="1800" dirty="0">
                <a:effectLst/>
                <a:latin typeface="Times New Roman" panose="02020603050405020304" pitchFamily="18" charset="0"/>
                <a:ea typeface="Calibri" panose="020F0502020204030204" pitchFamily="34" charset="0"/>
              </a:rPr>
              <a:t>Evaluating a systematic study regarding green energy practices provide knowledge and basic understanding in this particular business topic. In order to achieve sustainable business goals in accessing the resources of renewable energy, it is important to develop a business plan based on its cost-effectiveness and lowering the environment impacts for starting green businesses. </a:t>
            </a: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1a140252e52_0_1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1a140252e52_0_1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grpSp>
        <p:nvGrpSpPr>
          <p:cNvPr id="10" name="Google Shape;10;p2"/>
          <p:cNvGrpSpPr/>
          <p:nvPr/>
        </p:nvGrpSpPr>
        <p:grpSpPr>
          <a:xfrm>
            <a:off x="6098378" y="5"/>
            <a:ext cx="3045625" cy="2030570"/>
            <a:chOff x="6098378" y="5"/>
            <a:chExt cx="3045625" cy="2030570"/>
          </a:xfrm>
        </p:grpSpPr>
        <p:sp>
          <p:nvSpPr>
            <p:cNvPr id="11" name="Google Shape;11;p2"/>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598100" y="1775222"/>
            <a:ext cx="8222100" cy="838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17" name="Google Shape;17;p2"/>
          <p:cNvSpPr txBox="1">
            <a:spLocks noGrp="1"/>
          </p:cNvSpPr>
          <p:nvPr>
            <p:ph type="subTitle" idx="1"/>
          </p:nvPr>
        </p:nvSpPr>
        <p:spPr>
          <a:xfrm>
            <a:off x="598088" y="2715913"/>
            <a:ext cx="8222100" cy="4329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2100"/>
              <a:buNone/>
              <a:defRPr sz="2100">
                <a:solidFill>
                  <a:schemeClr val="lt1"/>
                </a:solidFill>
              </a:defRPr>
            </a:lvl1pPr>
            <a:lvl2pPr lvl="1">
              <a:lnSpc>
                <a:spcPct val="100000"/>
              </a:lnSpc>
              <a:spcBef>
                <a:spcPts val="0"/>
              </a:spcBef>
              <a:spcAft>
                <a:spcPts val="0"/>
              </a:spcAft>
              <a:buClr>
                <a:schemeClr val="lt1"/>
              </a:buClr>
              <a:buSzPts val="2100"/>
              <a:buNone/>
              <a:defRPr sz="2100">
                <a:solidFill>
                  <a:schemeClr val="lt1"/>
                </a:solidFill>
              </a:defRPr>
            </a:lvl2pPr>
            <a:lvl3pPr lvl="2">
              <a:lnSpc>
                <a:spcPct val="100000"/>
              </a:lnSpc>
              <a:spcBef>
                <a:spcPts val="0"/>
              </a:spcBef>
              <a:spcAft>
                <a:spcPts val="0"/>
              </a:spcAft>
              <a:buClr>
                <a:schemeClr val="lt1"/>
              </a:buClr>
              <a:buSzPts val="2100"/>
              <a:buNone/>
              <a:defRPr sz="2100">
                <a:solidFill>
                  <a:schemeClr val="lt1"/>
                </a:solidFill>
              </a:defRPr>
            </a:lvl3pPr>
            <a:lvl4pPr lvl="3">
              <a:lnSpc>
                <a:spcPct val="100000"/>
              </a:lnSpc>
              <a:spcBef>
                <a:spcPts val="0"/>
              </a:spcBef>
              <a:spcAft>
                <a:spcPts val="0"/>
              </a:spcAft>
              <a:buClr>
                <a:schemeClr val="lt1"/>
              </a:buClr>
              <a:buSzPts val="2100"/>
              <a:buNone/>
              <a:defRPr sz="2100">
                <a:solidFill>
                  <a:schemeClr val="lt1"/>
                </a:solidFill>
              </a:defRPr>
            </a:lvl4pPr>
            <a:lvl5pPr lvl="4">
              <a:lnSpc>
                <a:spcPct val="100000"/>
              </a:lnSpc>
              <a:spcBef>
                <a:spcPts val="0"/>
              </a:spcBef>
              <a:spcAft>
                <a:spcPts val="0"/>
              </a:spcAft>
              <a:buClr>
                <a:schemeClr val="lt1"/>
              </a:buClr>
              <a:buSzPts val="2100"/>
              <a:buNone/>
              <a:defRPr sz="2100">
                <a:solidFill>
                  <a:schemeClr val="lt1"/>
                </a:solidFill>
              </a:defRPr>
            </a:lvl5pPr>
            <a:lvl6pPr lvl="5">
              <a:lnSpc>
                <a:spcPct val="100000"/>
              </a:lnSpc>
              <a:spcBef>
                <a:spcPts val="0"/>
              </a:spcBef>
              <a:spcAft>
                <a:spcPts val="0"/>
              </a:spcAft>
              <a:buClr>
                <a:schemeClr val="lt1"/>
              </a:buClr>
              <a:buSzPts val="2100"/>
              <a:buNone/>
              <a:defRPr sz="2100">
                <a:solidFill>
                  <a:schemeClr val="lt1"/>
                </a:solidFill>
              </a:defRPr>
            </a:lvl6pPr>
            <a:lvl7pPr lvl="6">
              <a:lnSpc>
                <a:spcPct val="100000"/>
              </a:lnSpc>
              <a:spcBef>
                <a:spcPts val="0"/>
              </a:spcBef>
              <a:spcAft>
                <a:spcPts val="0"/>
              </a:spcAft>
              <a:buClr>
                <a:schemeClr val="lt1"/>
              </a:buClr>
              <a:buSzPts val="2100"/>
              <a:buNone/>
              <a:defRPr sz="2100">
                <a:solidFill>
                  <a:schemeClr val="lt1"/>
                </a:solidFill>
              </a:defRPr>
            </a:lvl7pPr>
            <a:lvl8pPr lvl="7">
              <a:lnSpc>
                <a:spcPct val="100000"/>
              </a:lnSpc>
              <a:spcBef>
                <a:spcPts val="0"/>
              </a:spcBef>
              <a:spcAft>
                <a:spcPts val="0"/>
              </a:spcAft>
              <a:buClr>
                <a:schemeClr val="lt1"/>
              </a:buClr>
              <a:buSzPts val="2100"/>
              <a:buNone/>
              <a:defRPr sz="2100">
                <a:solidFill>
                  <a:schemeClr val="lt1"/>
                </a:solidFill>
              </a:defRPr>
            </a:lvl8pPr>
            <a:lvl9pPr lvl="8">
              <a:lnSpc>
                <a:spcPct val="100000"/>
              </a:lnSpc>
              <a:spcBef>
                <a:spcPts val="0"/>
              </a:spcBef>
              <a:spcAft>
                <a:spcPts val="0"/>
              </a:spcAft>
              <a:buClr>
                <a:schemeClr val="lt1"/>
              </a:buClr>
              <a:buSzPts val="2100"/>
              <a:buNone/>
              <a:defRPr sz="2100">
                <a:solidFill>
                  <a:schemeClr val="lt1"/>
                </a:solidFill>
              </a:defRPr>
            </a:lvl9pPr>
          </a:lstStyle>
          <a:p>
            <a:endParaRPr/>
          </a:p>
        </p:txBody>
      </p:sp>
      <p:sp>
        <p:nvSpPr>
          <p:cNvPr id="18" name="Google Shape;18;p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9"/>
        <p:cNvGrpSpPr/>
        <p:nvPr/>
      </p:nvGrpSpPr>
      <p:grpSpPr>
        <a:xfrm>
          <a:off x="0" y="0"/>
          <a:ext cx="0" cy="0"/>
          <a:chOff x="0" y="0"/>
          <a:chExt cx="0" cy="0"/>
        </a:xfrm>
      </p:grpSpPr>
      <p:grpSp>
        <p:nvGrpSpPr>
          <p:cNvPr id="20" name="Google Shape;20;p3"/>
          <p:cNvGrpSpPr/>
          <p:nvPr/>
        </p:nvGrpSpPr>
        <p:grpSpPr>
          <a:xfrm>
            <a:off x="6098378" y="5"/>
            <a:ext cx="3045625" cy="2030570"/>
            <a:chOff x="6098378" y="5"/>
            <a:chExt cx="3045625" cy="2030570"/>
          </a:xfrm>
        </p:grpSpPr>
        <p:sp>
          <p:nvSpPr>
            <p:cNvPr id="21" name="Google Shape;21;p3"/>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 name="Google Shape;26;p3"/>
          <p:cNvSpPr txBox="1">
            <a:spLocks noGrp="1"/>
          </p:cNvSpPr>
          <p:nvPr>
            <p:ph type="title"/>
          </p:nvPr>
        </p:nvSpPr>
        <p:spPr>
          <a:xfrm>
            <a:off x="598100" y="2152347"/>
            <a:ext cx="8222100" cy="838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200"/>
              <a:buNone/>
              <a:defRPr sz="4200">
                <a:solidFill>
                  <a:schemeClr val="lt1"/>
                </a:solidFill>
              </a:defRPr>
            </a:lvl1pPr>
            <a:lvl2pPr lvl="1">
              <a:spcBef>
                <a:spcPts val="0"/>
              </a:spcBef>
              <a:spcAft>
                <a:spcPts val="0"/>
              </a:spcAft>
              <a:buClr>
                <a:schemeClr val="lt1"/>
              </a:buClr>
              <a:buSzPts val="4200"/>
              <a:buNone/>
              <a:defRPr sz="4200">
                <a:solidFill>
                  <a:schemeClr val="lt1"/>
                </a:solidFill>
              </a:defRPr>
            </a:lvl2pPr>
            <a:lvl3pPr lvl="2">
              <a:spcBef>
                <a:spcPts val="0"/>
              </a:spcBef>
              <a:spcAft>
                <a:spcPts val="0"/>
              </a:spcAft>
              <a:buClr>
                <a:schemeClr val="lt1"/>
              </a:buClr>
              <a:buSzPts val="4200"/>
              <a:buNone/>
              <a:defRPr sz="4200">
                <a:solidFill>
                  <a:schemeClr val="lt1"/>
                </a:solidFill>
              </a:defRPr>
            </a:lvl3pPr>
            <a:lvl4pPr lvl="3">
              <a:spcBef>
                <a:spcPts val="0"/>
              </a:spcBef>
              <a:spcAft>
                <a:spcPts val="0"/>
              </a:spcAft>
              <a:buClr>
                <a:schemeClr val="lt1"/>
              </a:buClr>
              <a:buSzPts val="4200"/>
              <a:buNone/>
              <a:defRPr sz="4200">
                <a:solidFill>
                  <a:schemeClr val="lt1"/>
                </a:solidFill>
              </a:defRPr>
            </a:lvl4pPr>
            <a:lvl5pPr lvl="4">
              <a:spcBef>
                <a:spcPts val="0"/>
              </a:spcBef>
              <a:spcAft>
                <a:spcPts val="0"/>
              </a:spcAft>
              <a:buClr>
                <a:schemeClr val="lt1"/>
              </a:buClr>
              <a:buSzPts val="4200"/>
              <a:buNone/>
              <a:defRPr sz="4200">
                <a:solidFill>
                  <a:schemeClr val="lt1"/>
                </a:solidFill>
              </a:defRPr>
            </a:lvl5pPr>
            <a:lvl6pPr lvl="5">
              <a:spcBef>
                <a:spcPts val="0"/>
              </a:spcBef>
              <a:spcAft>
                <a:spcPts val="0"/>
              </a:spcAft>
              <a:buClr>
                <a:schemeClr val="lt1"/>
              </a:buClr>
              <a:buSzPts val="4200"/>
              <a:buNone/>
              <a:defRPr sz="4200">
                <a:solidFill>
                  <a:schemeClr val="lt1"/>
                </a:solidFill>
              </a:defRPr>
            </a:lvl6pPr>
            <a:lvl7pPr lvl="6">
              <a:spcBef>
                <a:spcPts val="0"/>
              </a:spcBef>
              <a:spcAft>
                <a:spcPts val="0"/>
              </a:spcAft>
              <a:buClr>
                <a:schemeClr val="lt1"/>
              </a:buClr>
              <a:buSzPts val="4200"/>
              <a:buNone/>
              <a:defRPr sz="4200">
                <a:solidFill>
                  <a:schemeClr val="lt1"/>
                </a:solidFill>
              </a:defRPr>
            </a:lvl7pPr>
            <a:lvl8pPr lvl="7">
              <a:spcBef>
                <a:spcPts val="0"/>
              </a:spcBef>
              <a:spcAft>
                <a:spcPts val="0"/>
              </a:spcAft>
              <a:buClr>
                <a:schemeClr val="lt1"/>
              </a:buClr>
              <a:buSzPts val="4200"/>
              <a:buNone/>
              <a:defRPr sz="4200">
                <a:solidFill>
                  <a:schemeClr val="lt1"/>
                </a:solidFill>
              </a:defRPr>
            </a:lvl8pPr>
            <a:lvl9pPr lvl="8">
              <a:spcBef>
                <a:spcPts val="0"/>
              </a:spcBef>
              <a:spcAft>
                <a:spcPts val="0"/>
              </a:spcAft>
              <a:buClr>
                <a:schemeClr val="lt1"/>
              </a:buClr>
              <a:buSzPts val="4200"/>
              <a:buNone/>
              <a:defRPr sz="4200">
                <a:solidFill>
                  <a:schemeClr val="lt1"/>
                </a:solidFill>
              </a:defRPr>
            </a:lvl9pPr>
          </a:lstStyle>
          <a:p>
            <a:endParaRPr/>
          </a:p>
        </p:txBody>
      </p:sp>
      <p:sp>
        <p:nvSpPr>
          <p:cNvPr id="27" name="Google Shape;27;p3"/>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8"/>
        <p:cNvGrpSpPr/>
        <p:nvPr/>
      </p:nvGrpSpPr>
      <p:grpSpPr>
        <a:xfrm>
          <a:off x="0" y="0"/>
          <a:ext cx="0" cy="0"/>
          <a:chOff x="0" y="0"/>
          <a:chExt cx="0" cy="0"/>
        </a:xfrm>
      </p:grpSpPr>
      <p:grpSp>
        <p:nvGrpSpPr>
          <p:cNvPr id="29" name="Google Shape;29;p4"/>
          <p:cNvGrpSpPr/>
          <p:nvPr/>
        </p:nvGrpSpPr>
        <p:grpSpPr>
          <a:xfrm>
            <a:off x="0" y="3903669"/>
            <a:ext cx="9144000" cy="1239925"/>
            <a:chOff x="0" y="3903669"/>
            <a:chExt cx="9144000" cy="1239925"/>
          </a:xfrm>
        </p:grpSpPr>
        <p:sp>
          <p:nvSpPr>
            <p:cNvPr id="30" name="Google Shape;30;p4"/>
            <p:cNvSpPr/>
            <p:nvPr/>
          </p:nvSpPr>
          <p:spPr>
            <a:xfrm>
              <a:off x="8154895"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flipH="1">
              <a:off x="6181163" y="3903669"/>
              <a:ext cx="989100" cy="9879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a:off x="7170274" y="3903669"/>
              <a:ext cx="989100" cy="9879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10800000">
              <a:off x="8154757" y="3903682"/>
              <a:ext cx="989100" cy="9879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a:off x="0" y="4891594"/>
              <a:ext cx="9144000" cy="2520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5" name="Google Shape;35;p4"/>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6" name="Google Shape;36;p4"/>
          <p:cNvSpPr txBox="1">
            <a:spLocks noGrp="1"/>
          </p:cNvSpPr>
          <p:nvPr>
            <p:ph type="body" idx="1"/>
          </p:nvPr>
        </p:nvSpPr>
        <p:spPr>
          <a:xfrm>
            <a:off x="311700" y="1229875"/>
            <a:ext cx="8520600" cy="33390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37" name="Google Shape;37;p4"/>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8"/>
        <p:cNvGrpSpPr/>
        <p:nvPr/>
      </p:nvGrpSpPr>
      <p:grpSpPr>
        <a:xfrm>
          <a:off x="0" y="0"/>
          <a:ext cx="0" cy="0"/>
          <a:chOff x="0" y="0"/>
          <a:chExt cx="0" cy="0"/>
        </a:xfrm>
      </p:grpSpPr>
      <p:sp>
        <p:nvSpPr>
          <p:cNvPr id="39" name="Google Shape;39;p5"/>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0" name="Google Shape;40;p5"/>
          <p:cNvSpPr txBox="1">
            <a:spLocks noGrp="1"/>
          </p:cNvSpPr>
          <p:nvPr>
            <p:ph type="body" idx="1"/>
          </p:nvPr>
        </p:nvSpPr>
        <p:spPr>
          <a:xfrm>
            <a:off x="3117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1" name="Google Shape;41;p5"/>
          <p:cNvSpPr txBox="1">
            <a:spLocks noGrp="1"/>
          </p:cNvSpPr>
          <p:nvPr>
            <p:ph type="body" idx="2"/>
          </p:nvPr>
        </p:nvSpPr>
        <p:spPr>
          <a:xfrm>
            <a:off x="4832400" y="1229975"/>
            <a:ext cx="3999900" cy="33390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2" name="Google Shape;42;p5"/>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3"/>
        <p:cNvGrpSpPr/>
        <p:nvPr/>
      </p:nvGrpSpPr>
      <p:grpSpPr>
        <a:xfrm>
          <a:off x="0" y="0"/>
          <a:ext cx="0" cy="0"/>
          <a:chOff x="0" y="0"/>
          <a:chExt cx="0" cy="0"/>
        </a:xfrm>
      </p:grpSpPr>
      <p:sp>
        <p:nvSpPr>
          <p:cNvPr id="44" name="Google Shape;44;p6"/>
          <p:cNvSpPr txBox="1">
            <a:spLocks noGrp="1"/>
          </p:cNvSpPr>
          <p:nvPr>
            <p:ph type="title"/>
          </p:nvPr>
        </p:nvSpPr>
        <p:spPr>
          <a:xfrm>
            <a:off x="311700" y="410000"/>
            <a:ext cx="8520600" cy="6078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45" name="Google Shape;45;p6"/>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6"/>
        <p:cNvGrpSpPr/>
        <p:nvPr/>
      </p:nvGrpSpPr>
      <p:grpSpPr>
        <a:xfrm>
          <a:off x="0" y="0"/>
          <a:ext cx="0" cy="0"/>
          <a:chOff x="0" y="0"/>
          <a:chExt cx="0" cy="0"/>
        </a:xfrm>
      </p:grpSpPr>
      <p:sp>
        <p:nvSpPr>
          <p:cNvPr id="47" name="Google Shape;47;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8" name="Google Shape;48;p7"/>
          <p:cNvSpPr txBox="1">
            <a:spLocks noGrp="1"/>
          </p:cNvSpPr>
          <p:nvPr>
            <p:ph type="body" idx="1"/>
          </p:nvPr>
        </p:nvSpPr>
        <p:spPr>
          <a:xfrm>
            <a:off x="311700" y="1465804"/>
            <a:ext cx="2808000" cy="31032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49" name="Google Shape;49;p7"/>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4"/>
        </a:solidFill>
        <a:effectLst/>
      </p:bgPr>
    </p:bg>
    <p:spTree>
      <p:nvGrpSpPr>
        <p:cNvPr id="1" name="Shape 50"/>
        <p:cNvGrpSpPr/>
        <p:nvPr/>
      </p:nvGrpSpPr>
      <p:grpSpPr>
        <a:xfrm>
          <a:off x="0" y="0"/>
          <a:ext cx="0" cy="0"/>
          <a:chOff x="0" y="0"/>
          <a:chExt cx="0" cy="0"/>
        </a:xfrm>
      </p:grpSpPr>
      <p:grpSp>
        <p:nvGrpSpPr>
          <p:cNvPr id="51" name="Google Shape;51;p8"/>
          <p:cNvGrpSpPr/>
          <p:nvPr/>
        </p:nvGrpSpPr>
        <p:grpSpPr>
          <a:xfrm>
            <a:off x="6098378" y="5"/>
            <a:ext cx="3045625" cy="2030570"/>
            <a:chOff x="6098378" y="5"/>
            <a:chExt cx="3045625" cy="2030570"/>
          </a:xfrm>
        </p:grpSpPr>
        <p:sp>
          <p:nvSpPr>
            <p:cNvPr id="52" name="Google Shape;52;p8"/>
            <p:cNvSpPr/>
            <p:nvPr/>
          </p:nvSpPr>
          <p:spPr>
            <a:xfrm>
              <a:off x="8128803" y="16"/>
              <a:ext cx="1015200" cy="1015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8"/>
            <p:cNvSpPr/>
            <p:nvPr/>
          </p:nvSpPr>
          <p:spPr>
            <a:xfrm flipH="1">
              <a:off x="7113463" y="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8"/>
            <p:cNvSpPr/>
            <p:nvPr/>
          </p:nvSpPr>
          <p:spPr>
            <a:xfrm rot="10800000" flipH="1">
              <a:off x="7113588" y="107"/>
              <a:ext cx="1015200" cy="10152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8"/>
            <p:cNvSpPr/>
            <p:nvPr/>
          </p:nvSpPr>
          <p:spPr>
            <a:xfrm rot="10800000">
              <a:off x="6098378" y="97"/>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8"/>
            <p:cNvSpPr/>
            <p:nvPr/>
          </p:nvSpPr>
          <p:spPr>
            <a:xfrm rot="10800000">
              <a:off x="8128789" y="1015375"/>
              <a:ext cx="1015200" cy="1015200"/>
            </a:xfrm>
            <a:prstGeom prst="rtTriangle">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Google Shape;57;p8"/>
          <p:cNvSpPr txBox="1">
            <a:spLocks noGrp="1"/>
          </p:cNvSpPr>
          <p:nvPr>
            <p:ph type="title"/>
          </p:nvPr>
        </p:nvSpPr>
        <p:spPr>
          <a:xfrm>
            <a:off x="490250" y="526350"/>
            <a:ext cx="56187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a:endParaRPr/>
          </a:p>
        </p:txBody>
      </p:sp>
      <p:sp>
        <p:nvSpPr>
          <p:cNvPr id="58" name="Google Shape;58;p8"/>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9"/>
        <p:cNvGrpSpPr/>
        <p:nvPr/>
      </p:nvGrpSpPr>
      <p:grpSpPr>
        <a:xfrm>
          <a:off x="0" y="0"/>
          <a:ext cx="0" cy="0"/>
          <a:chOff x="0" y="0"/>
          <a:chExt cx="0" cy="0"/>
        </a:xfrm>
      </p:grpSpPr>
      <p:sp>
        <p:nvSpPr>
          <p:cNvPr id="60" name="Google Shape;60;p9"/>
          <p:cNvSpPr/>
          <p:nvPr/>
        </p:nvSpPr>
        <p:spPr>
          <a:xfrm>
            <a:off x="4572000" y="-17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61" name="Google Shape;61;p9"/>
          <p:cNvCxnSpPr/>
          <p:nvPr/>
        </p:nvCxnSpPr>
        <p:spPr>
          <a:xfrm>
            <a:off x="5029675" y="4495500"/>
            <a:ext cx="468300" cy="0"/>
          </a:xfrm>
          <a:prstGeom prst="straightConnector1">
            <a:avLst/>
          </a:prstGeom>
          <a:noFill/>
          <a:ln w="19050" cap="flat" cmpd="sng">
            <a:solidFill>
              <a:schemeClr val="lt1"/>
            </a:solidFill>
            <a:prstDash val="solid"/>
            <a:round/>
            <a:headEnd type="none" w="sm" len="sm"/>
            <a:tailEnd type="none" w="sm" len="sm"/>
          </a:ln>
        </p:spPr>
      </p:cxnSp>
      <p:sp>
        <p:nvSpPr>
          <p:cNvPr id="62" name="Google Shape;62;p9"/>
          <p:cNvSpPr txBox="1">
            <a:spLocks noGrp="1"/>
          </p:cNvSpPr>
          <p:nvPr>
            <p:ph type="title"/>
          </p:nvPr>
        </p:nvSpPr>
        <p:spPr>
          <a:xfrm>
            <a:off x="265500" y="1151100"/>
            <a:ext cx="4045200" cy="15645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3" name="Google Shape;63;p9"/>
          <p:cNvSpPr txBox="1">
            <a:spLocks noGrp="1"/>
          </p:cNvSpPr>
          <p:nvPr>
            <p:ph type="subTitle" idx="1"/>
          </p:nvPr>
        </p:nvSpPr>
        <p:spPr>
          <a:xfrm>
            <a:off x="265500" y="2769001"/>
            <a:ext cx="4045200" cy="12693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64" name="Google Shape;6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lt1"/>
              </a:buClr>
              <a:buSzPts val="1800"/>
              <a:buChar char="●"/>
              <a:defRPr>
                <a:solidFill>
                  <a:schemeClr val="lt1"/>
                </a:solidFill>
              </a:defRPr>
            </a:lvl1pPr>
            <a:lvl2pPr marL="914400" lvl="1" indent="-317500">
              <a:spcBef>
                <a:spcPts val="0"/>
              </a:spcBef>
              <a:spcAft>
                <a:spcPts val="0"/>
              </a:spcAft>
              <a:buClr>
                <a:schemeClr val="lt1"/>
              </a:buClr>
              <a:buSzPts val="1400"/>
              <a:buChar char="○"/>
              <a:defRPr>
                <a:solidFill>
                  <a:schemeClr val="lt1"/>
                </a:solidFill>
              </a:defRPr>
            </a:lvl2pPr>
            <a:lvl3pPr marL="1371600" lvl="2" indent="-317500">
              <a:spcBef>
                <a:spcPts val="0"/>
              </a:spcBef>
              <a:spcAft>
                <a:spcPts val="0"/>
              </a:spcAft>
              <a:buClr>
                <a:schemeClr val="lt1"/>
              </a:buClr>
              <a:buSzPts val="1400"/>
              <a:buChar char="■"/>
              <a:defRPr>
                <a:solidFill>
                  <a:schemeClr val="lt1"/>
                </a:solidFill>
              </a:defRPr>
            </a:lvl3pPr>
            <a:lvl4pPr marL="1828800" lvl="3" indent="-317500">
              <a:spcBef>
                <a:spcPts val="0"/>
              </a:spcBef>
              <a:spcAft>
                <a:spcPts val="0"/>
              </a:spcAft>
              <a:buClr>
                <a:schemeClr val="lt1"/>
              </a:buClr>
              <a:buSzPts val="1400"/>
              <a:buChar char="●"/>
              <a:defRPr>
                <a:solidFill>
                  <a:schemeClr val="lt1"/>
                </a:solidFill>
              </a:defRPr>
            </a:lvl4pPr>
            <a:lvl5pPr marL="2286000" lvl="4" indent="-317500">
              <a:spcBef>
                <a:spcPts val="0"/>
              </a:spcBef>
              <a:spcAft>
                <a:spcPts val="0"/>
              </a:spcAft>
              <a:buClr>
                <a:schemeClr val="lt1"/>
              </a:buClr>
              <a:buSzPts val="1400"/>
              <a:buChar char="○"/>
              <a:defRPr>
                <a:solidFill>
                  <a:schemeClr val="lt1"/>
                </a:solidFill>
              </a:defRPr>
            </a:lvl5pPr>
            <a:lvl6pPr marL="2743200" lvl="5" indent="-317500">
              <a:spcBef>
                <a:spcPts val="0"/>
              </a:spcBef>
              <a:spcAft>
                <a:spcPts val="0"/>
              </a:spcAft>
              <a:buClr>
                <a:schemeClr val="lt1"/>
              </a:buClr>
              <a:buSzPts val="1400"/>
              <a:buChar char="■"/>
              <a:defRPr>
                <a:solidFill>
                  <a:schemeClr val="lt1"/>
                </a:solidFill>
              </a:defRPr>
            </a:lvl6pPr>
            <a:lvl7pPr marL="3200400" lvl="6" indent="-317500">
              <a:spcBef>
                <a:spcPts val="0"/>
              </a:spcBef>
              <a:spcAft>
                <a:spcPts val="0"/>
              </a:spcAft>
              <a:buClr>
                <a:schemeClr val="lt1"/>
              </a:buClr>
              <a:buSzPts val="1400"/>
              <a:buChar char="●"/>
              <a:defRPr>
                <a:solidFill>
                  <a:schemeClr val="lt1"/>
                </a:solidFill>
              </a:defRPr>
            </a:lvl7pPr>
            <a:lvl8pPr marL="3657600" lvl="7" indent="-317500">
              <a:spcBef>
                <a:spcPts val="0"/>
              </a:spcBef>
              <a:spcAft>
                <a:spcPts val="0"/>
              </a:spcAft>
              <a:buClr>
                <a:schemeClr val="lt1"/>
              </a:buClr>
              <a:buSzPts val="1400"/>
              <a:buChar char="○"/>
              <a:defRPr>
                <a:solidFill>
                  <a:schemeClr val="lt1"/>
                </a:solidFill>
              </a:defRPr>
            </a:lvl8pPr>
            <a:lvl9pPr marL="4114800" lvl="8" indent="-317500">
              <a:spcBef>
                <a:spcPts val="0"/>
              </a:spcBef>
              <a:spcAft>
                <a:spcPts val="0"/>
              </a:spcAft>
              <a:buClr>
                <a:schemeClr val="lt1"/>
              </a:buClr>
              <a:buSzPts val="1400"/>
              <a:buChar char="■"/>
              <a:defRPr>
                <a:solidFill>
                  <a:schemeClr val="lt1"/>
                </a:solidFill>
              </a:defRPr>
            </a:lvl9pPr>
          </a:lstStyle>
          <a:p>
            <a:endParaRPr/>
          </a:p>
        </p:txBody>
      </p:sp>
      <p:sp>
        <p:nvSpPr>
          <p:cNvPr id="65" name="Google Shape;65;p9"/>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66"/>
        <p:cNvGrpSpPr/>
        <p:nvPr/>
      </p:nvGrpSpPr>
      <p:grpSpPr>
        <a:xfrm>
          <a:off x="0" y="0"/>
          <a:ext cx="0" cy="0"/>
          <a:chOff x="0" y="0"/>
          <a:chExt cx="0" cy="0"/>
        </a:xfrm>
      </p:grpSpPr>
      <p:sp>
        <p:nvSpPr>
          <p:cNvPr id="67" name="Google Shape;67;p10"/>
          <p:cNvSpPr txBox="1">
            <a:spLocks noGrp="1"/>
          </p:cNvSpPr>
          <p:nvPr>
            <p:ph type="body" idx="1"/>
          </p:nvPr>
        </p:nvSpPr>
        <p:spPr>
          <a:xfrm>
            <a:off x="319500" y="4230575"/>
            <a:ext cx="5998800" cy="598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68" name="Google Shape;68;p10"/>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69"/>
        <p:cNvGrpSpPr/>
        <p:nvPr/>
      </p:nvGrpSpPr>
      <p:grpSpPr>
        <a:xfrm>
          <a:off x="0" y="0"/>
          <a:ext cx="0" cy="0"/>
          <a:chOff x="0" y="0"/>
          <a:chExt cx="0" cy="0"/>
        </a:xfrm>
      </p:grpSpPr>
      <p:grpSp>
        <p:nvGrpSpPr>
          <p:cNvPr id="70" name="Google Shape;70;p11"/>
          <p:cNvGrpSpPr/>
          <p:nvPr/>
        </p:nvGrpSpPr>
        <p:grpSpPr>
          <a:xfrm>
            <a:off x="6098378" y="5"/>
            <a:ext cx="3045625" cy="2030570"/>
            <a:chOff x="6098378" y="5"/>
            <a:chExt cx="3045625" cy="2030570"/>
          </a:xfrm>
        </p:grpSpPr>
        <p:sp>
          <p:nvSpPr>
            <p:cNvPr id="71" name="Google Shape;71;p11"/>
            <p:cNvSpPr/>
            <p:nvPr/>
          </p:nvSpPr>
          <p:spPr>
            <a:xfrm>
              <a:off x="8128803" y="16"/>
              <a:ext cx="1015200" cy="10152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11"/>
            <p:cNvSpPr/>
            <p:nvPr/>
          </p:nvSpPr>
          <p:spPr>
            <a:xfrm flipH="1">
              <a:off x="7113463" y="5"/>
              <a:ext cx="1015200" cy="1015200"/>
            </a:xfrm>
            <a:prstGeom prst="rtTriangle">
              <a:avLst/>
            </a:pr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11"/>
            <p:cNvSpPr/>
            <p:nvPr/>
          </p:nvSpPr>
          <p:spPr>
            <a:xfrm rot="10800000" flipH="1">
              <a:off x="7113588" y="107"/>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11"/>
            <p:cNvSpPr/>
            <p:nvPr/>
          </p:nvSpPr>
          <p:spPr>
            <a:xfrm rot="10800000">
              <a:off x="6098378" y="97"/>
              <a:ext cx="1015200" cy="10152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11"/>
            <p:cNvSpPr/>
            <p:nvPr/>
          </p:nvSpPr>
          <p:spPr>
            <a:xfrm rot="10800000">
              <a:off x="8128789" y="1015375"/>
              <a:ext cx="1015200" cy="10152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 name="Google Shape;76;p11"/>
          <p:cNvSpPr txBox="1">
            <a:spLocks noGrp="1"/>
          </p:cNvSpPr>
          <p:nvPr>
            <p:ph type="title" hasCustomPrompt="1"/>
          </p:nvPr>
        </p:nvSpPr>
        <p:spPr>
          <a:xfrm>
            <a:off x="311700" y="1256050"/>
            <a:ext cx="8520600" cy="20307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1"/>
              </a:buClr>
              <a:buSzPts val="12000"/>
              <a:buNone/>
              <a:defRPr sz="12000">
                <a:solidFill>
                  <a:schemeClr val="lt1"/>
                </a:solidFill>
              </a:defRPr>
            </a:lvl1pPr>
            <a:lvl2pPr lvl="1" algn="ctr">
              <a:spcBef>
                <a:spcPts val="0"/>
              </a:spcBef>
              <a:spcAft>
                <a:spcPts val="0"/>
              </a:spcAft>
              <a:buClr>
                <a:schemeClr val="lt1"/>
              </a:buClr>
              <a:buSzPts val="12000"/>
              <a:buNone/>
              <a:defRPr sz="12000">
                <a:solidFill>
                  <a:schemeClr val="lt1"/>
                </a:solidFill>
              </a:defRPr>
            </a:lvl2pPr>
            <a:lvl3pPr lvl="2" algn="ctr">
              <a:spcBef>
                <a:spcPts val="0"/>
              </a:spcBef>
              <a:spcAft>
                <a:spcPts val="0"/>
              </a:spcAft>
              <a:buClr>
                <a:schemeClr val="lt1"/>
              </a:buClr>
              <a:buSzPts val="12000"/>
              <a:buNone/>
              <a:defRPr sz="12000">
                <a:solidFill>
                  <a:schemeClr val="lt1"/>
                </a:solidFill>
              </a:defRPr>
            </a:lvl3pPr>
            <a:lvl4pPr lvl="3" algn="ctr">
              <a:spcBef>
                <a:spcPts val="0"/>
              </a:spcBef>
              <a:spcAft>
                <a:spcPts val="0"/>
              </a:spcAft>
              <a:buClr>
                <a:schemeClr val="lt1"/>
              </a:buClr>
              <a:buSzPts val="12000"/>
              <a:buNone/>
              <a:defRPr sz="12000">
                <a:solidFill>
                  <a:schemeClr val="lt1"/>
                </a:solidFill>
              </a:defRPr>
            </a:lvl4pPr>
            <a:lvl5pPr lvl="4" algn="ctr">
              <a:spcBef>
                <a:spcPts val="0"/>
              </a:spcBef>
              <a:spcAft>
                <a:spcPts val="0"/>
              </a:spcAft>
              <a:buClr>
                <a:schemeClr val="lt1"/>
              </a:buClr>
              <a:buSzPts val="12000"/>
              <a:buNone/>
              <a:defRPr sz="12000">
                <a:solidFill>
                  <a:schemeClr val="lt1"/>
                </a:solidFill>
              </a:defRPr>
            </a:lvl5pPr>
            <a:lvl6pPr lvl="5" algn="ctr">
              <a:spcBef>
                <a:spcPts val="0"/>
              </a:spcBef>
              <a:spcAft>
                <a:spcPts val="0"/>
              </a:spcAft>
              <a:buClr>
                <a:schemeClr val="lt1"/>
              </a:buClr>
              <a:buSzPts val="12000"/>
              <a:buNone/>
              <a:defRPr sz="12000">
                <a:solidFill>
                  <a:schemeClr val="lt1"/>
                </a:solidFill>
              </a:defRPr>
            </a:lvl6pPr>
            <a:lvl7pPr lvl="6" algn="ctr">
              <a:spcBef>
                <a:spcPts val="0"/>
              </a:spcBef>
              <a:spcAft>
                <a:spcPts val="0"/>
              </a:spcAft>
              <a:buClr>
                <a:schemeClr val="lt1"/>
              </a:buClr>
              <a:buSzPts val="12000"/>
              <a:buNone/>
              <a:defRPr sz="12000">
                <a:solidFill>
                  <a:schemeClr val="lt1"/>
                </a:solidFill>
              </a:defRPr>
            </a:lvl7pPr>
            <a:lvl8pPr lvl="7" algn="ctr">
              <a:spcBef>
                <a:spcPts val="0"/>
              </a:spcBef>
              <a:spcAft>
                <a:spcPts val="0"/>
              </a:spcAft>
              <a:buClr>
                <a:schemeClr val="lt1"/>
              </a:buClr>
              <a:buSzPts val="12000"/>
              <a:buNone/>
              <a:defRPr sz="12000">
                <a:solidFill>
                  <a:schemeClr val="lt1"/>
                </a:solidFill>
              </a:defRPr>
            </a:lvl8pPr>
            <a:lvl9pPr lvl="8" algn="ctr">
              <a:spcBef>
                <a:spcPts val="0"/>
              </a:spcBef>
              <a:spcAft>
                <a:spcPts val="0"/>
              </a:spcAft>
              <a:buClr>
                <a:schemeClr val="lt1"/>
              </a:buClr>
              <a:buSzPts val="12000"/>
              <a:buNone/>
              <a:defRPr sz="12000">
                <a:solidFill>
                  <a:schemeClr val="lt1"/>
                </a:solidFill>
              </a:defRPr>
            </a:lvl9pPr>
          </a:lstStyle>
          <a:p>
            <a:r>
              <a:t>xx%</a:t>
            </a:r>
          </a:p>
        </p:txBody>
      </p:sp>
      <p:sp>
        <p:nvSpPr>
          <p:cNvPr id="77" name="Google Shape;77;p11"/>
          <p:cNvSpPr txBox="1">
            <a:spLocks noGrp="1"/>
          </p:cNvSpPr>
          <p:nvPr>
            <p:ph type="body" idx="1"/>
          </p:nvPr>
        </p:nvSpPr>
        <p:spPr>
          <a:xfrm>
            <a:off x="311700" y="3369225"/>
            <a:ext cx="8520600" cy="12819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Clr>
                <a:schemeClr val="lt1"/>
              </a:buClr>
              <a:buSzPts val="1800"/>
              <a:buChar char="●"/>
              <a:defRPr>
                <a:solidFill>
                  <a:schemeClr val="lt1"/>
                </a:solidFill>
              </a:defRPr>
            </a:lvl1pPr>
            <a:lvl2pPr marL="914400" lvl="1" indent="-317500" algn="ctr">
              <a:spcBef>
                <a:spcPts val="0"/>
              </a:spcBef>
              <a:spcAft>
                <a:spcPts val="0"/>
              </a:spcAft>
              <a:buClr>
                <a:schemeClr val="lt1"/>
              </a:buClr>
              <a:buSzPts val="1400"/>
              <a:buChar char="○"/>
              <a:defRPr>
                <a:solidFill>
                  <a:schemeClr val="lt1"/>
                </a:solidFill>
              </a:defRPr>
            </a:lvl2pPr>
            <a:lvl3pPr marL="1371600" lvl="2" indent="-317500" algn="ctr">
              <a:spcBef>
                <a:spcPts val="0"/>
              </a:spcBef>
              <a:spcAft>
                <a:spcPts val="0"/>
              </a:spcAft>
              <a:buClr>
                <a:schemeClr val="lt1"/>
              </a:buClr>
              <a:buSzPts val="1400"/>
              <a:buChar char="■"/>
              <a:defRPr>
                <a:solidFill>
                  <a:schemeClr val="lt1"/>
                </a:solidFill>
              </a:defRPr>
            </a:lvl3pPr>
            <a:lvl4pPr marL="1828800" lvl="3" indent="-317500" algn="ctr">
              <a:spcBef>
                <a:spcPts val="0"/>
              </a:spcBef>
              <a:spcAft>
                <a:spcPts val="0"/>
              </a:spcAft>
              <a:buClr>
                <a:schemeClr val="lt1"/>
              </a:buClr>
              <a:buSzPts val="1400"/>
              <a:buChar char="●"/>
              <a:defRPr>
                <a:solidFill>
                  <a:schemeClr val="lt1"/>
                </a:solidFill>
              </a:defRPr>
            </a:lvl4pPr>
            <a:lvl5pPr marL="2286000" lvl="4" indent="-317500" algn="ctr">
              <a:spcBef>
                <a:spcPts val="0"/>
              </a:spcBef>
              <a:spcAft>
                <a:spcPts val="0"/>
              </a:spcAft>
              <a:buClr>
                <a:schemeClr val="lt1"/>
              </a:buClr>
              <a:buSzPts val="1400"/>
              <a:buChar char="○"/>
              <a:defRPr>
                <a:solidFill>
                  <a:schemeClr val="lt1"/>
                </a:solidFill>
              </a:defRPr>
            </a:lvl5pPr>
            <a:lvl6pPr marL="2743200" lvl="5" indent="-317500" algn="ctr">
              <a:spcBef>
                <a:spcPts val="0"/>
              </a:spcBef>
              <a:spcAft>
                <a:spcPts val="0"/>
              </a:spcAft>
              <a:buClr>
                <a:schemeClr val="lt1"/>
              </a:buClr>
              <a:buSzPts val="1400"/>
              <a:buChar char="■"/>
              <a:defRPr>
                <a:solidFill>
                  <a:schemeClr val="lt1"/>
                </a:solidFill>
              </a:defRPr>
            </a:lvl6pPr>
            <a:lvl7pPr marL="3200400" lvl="6" indent="-317500" algn="ctr">
              <a:spcBef>
                <a:spcPts val="0"/>
              </a:spcBef>
              <a:spcAft>
                <a:spcPts val="0"/>
              </a:spcAft>
              <a:buClr>
                <a:schemeClr val="lt1"/>
              </a:buClr>
              <a:buSzPts val="1400"/>
              <a:buChar char="●"/>
              <a:defRPr>
                <a:solidFill>
                  <a:schemeClr val="lt1"/>
                </a:solidFill>
              </a:defRPr>
            </a:lvl7pPr>
            <a:lvl8pPr marL="3657600" lvl="7" indent="-317500" algn="ctr">
              <a:spcBef>
                <a:spcPts val="0"/>
              </a:spcBef>
              <a:spcAft>
                <a:spcPts val="0"/>
              </a:spcAft>
              <a:buClr>
                <a:schemeClr val="lt1"/>
              </a:buClr>
              <a:buSzPts val="1400"/>
              <a:buChar char="○"/>
              <a:defRPr>
                <a:solidFill>
                  <a:schemeClr val="lt1"/>
                </a:solidFill>
              </a:defRPr>
            </a:lvl8pPr>
            <a:lvl9pPr marL="4114800" lvl="8" indent="-317500" algn="ctr">
              <a:spcBef>
                <a:spcPts val="0"/>
              </a:spcBef>
              <a:spcAft>
                <a:spcPts val="0"/>
              </a:spcAft>
              <a:buClr>
                <a:schemeClr val="lt1"/>
              </a:buClr>
              <a:buSzPts val="1400"/>
              <a:buChar char="■"/>
              <a:defRPr>
                <a:solidFill>
                  <a:schemeClr val="lt1"/>
                </a:solidFill>
              </a:defRPr>
            </a:lvl9pPr>
          </a:lstStyle>
          <a:p>
            <a:endParaRPr/>
          </a:p>
        </p:txBody>
      </p:sp>
      <p:sp>
        <p:nvSpPr>
          <p:cNvPr id="78" name="Google Shape;78;p11"/>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9"/>
        <p:cNvGrpSpPr/>
        <p:nvPr/>
      </p:nvGrpSpPr>
      <p:grpSpPr>
        <a:xfrm>
          <a:off x="0" y="0"/>
          <a:ext cx="0" cy="0"/>
          <a:chOff x="0" y="0"/>
          <a:chExt cx="0" cy="0"/>
        </a:xfrm>
      </p:grpSpPr>
      <p:sp>
        <p:nvSpPr>
          <p:cNvPr id="80" name="Google Shape;80;p12"/>
          <p:cNvSpPr txBox="1">
            <a:spLocks noGrp="1"/>
          </p:cNvSpPr>
          <p:nvPr>
            <p:ph type="sldNum" idx="12"/>
          </p:nvPr>
        </p:nvSpPr>
        <p:spPr>
          <a:xfrm>
            <a:off x="8460431" y="4651190"/>
            <a:ext cx="548700" cy="393600"/>
          </a:xfrm>
          <a:prstGeom prst="rect">
            <a:avLst/>
          </a:prstGeom>
        </p:spPr>
        <p:txBody>
          <a:bodyPr spcFirstLastPara="1" wrap="square" lIns="91425" tIns="91425" rIns="91425" bIns="91425" anchor="ctr" anchorCtr="0">
            <a:normAutofit/>
          </a:bodyPr>
          <a:lstStyle>
            <a:lvl1pPr lvl="0">
              <a:buNone/>
              <a:defRPr>
                <a:solidFill>
                  <a:schemeClr val="dk2"/>
                </a:solidFill>
              </a:defRPr>
            </a:lvl1pPr>
            <a:lvl2pPr lvl="1">
              <a:buNone/>
              <a:defRPr>
                <a:solidFill>
                  <a:schemeClr val="dk2"/>
                </a:solidFill>
              </a:defRPr>
            </a:lvl2pPr>
            <a:lvl3pPr lvl="2">
              <a:buNone/>
              <a:defRPr>
                <a:solidFill>
                  <a:schemeClr val="dk2"/>
                </a:solidFill>
              </a:defRPr>
            </a:lvl3pPr>
            <a:lvl4pPr lvl="3">
              <a:buNone/>
              <a:defRPr>
                <a:solidFill>
                  <a:schemeClr val="dk2"/>
                </a:solidFill>
              </a:defRPr>
            </a:lvl4pPr>
            <a:lvl5pPr lvl="4">
              <a:buNone/>
              <a:defRPr>
                <a:solidFill>
                  <a:schemeClr val="dk2"/>
                </a:solidFill>
              </a:defRPr>
            </a:lvl5pPr>
            <a:lvl6pPr lvl="5">
              <a:buNone/>
              <a:defRPr>
                <a:solidFill>
                  <a:schemeClr val="dk2"/>
                </a:solidFill>
              </a:defRPr>
            </a:lvl6pPr>
            <a:lvl7pPr lvl="6">
              <a:buNone/>
              <a:defRPr>
                <a:solidFill>
                  <a:schemeClr val="dk2"/>
                </a:solidFill>
              </a:defRPr>
            </a:lvl7pPr>
            <a:lvl8pPr lvl="7">
              <a:buNone/>
              <a:defRPr>
                <a:solidFill>
                  <a:schemeClr val="dk2"/>
                </a:solidFill>
              </a:defRPr>
            </a:lvl8pPr>
            <a:lvl9pPr lvl="8">
              <a:buNone/>
              <a:defRPr>
                <a:solidFill>
                  <a:schemeClr val="dk2"/>
                </a:solidFill>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geometric">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10000"/>
            <a:ext cx="8520600" cy="6078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1pPr>
            <a:lvl2pPr lvl="1">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2pPr>
            <a:lvl3pPr lvl="2">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3pPr>
            <a:lvl4pPr lvl="3">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4pPr>
            <a:lvl5pPr lvl="4">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5pPr>
            <a:lvl6pPr lvl="5">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6pPr>
            <a:lvl7pPr lvl="6">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7pPr>
            <a:lvl8pPr lvl="7">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8pPr>
            <a:lvl9pPr lvl="8">
              <a:spcBef>
                <a:spcPts val="0"/>
              </a:spcBef>
              <a:spcAft>
                <a:spcPts val="0"/>
              </a:spcAft>
              <a:buClr>
                <a:schemeClr val="dk1"/>
              </a:buClr>
              <a:buSzPts val="3000"/>
              <a:buFont typeface="Roboto"/>
              <a:buNone/>
              <a:defRPr sz="3000">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311700" y="1229875"/>
            <a:ext cx="8520600" cy="33390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Roboto"/>
              <a:buChar char="●"/>
              <a:defRPr sz="1800">
                <a:solidFill>
                  <a:schemeClr val="dk2"/>
                </a:solidFill>
                <a:latin typeface="Roboto"/>
                <a:ea typeface="Roboto"/>
                <a:cs typeface="Roboto"/>
                <a:sym typeface="Roboto"/>
              </a:defRPr>
            </a:lvl1pPr>
            <a:lvl2pPr marL="914400" lvl="1"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
        <p:nvSpPr>
          <p:cNvPr id="8" name="Google Shape;8;p1"/>
          <p:cNvSpPr txBox="1">
            <a:spLocks noGrp="1"/>
          </p:cNvSpPr>
          <p:nvPr>
            <p:ph type="sldNum" idx="12"/>
          </p:nvPr>
        </p:nvSpPr>
        <p:spPr>
          <a:xfrm>
            <a:off x="8460431" y="4651190"/>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Roboto"/>
                <a:ea typeface="Roboto"/>
                <a:cs typeface="Roboto"/>
                <a:sym typeface="Roboto"/>
              </a:defRPr>
            </a:lvl1pPr>
            <a:lvl2pPr lvl="1" algn="r">
              <a:buNone/>
              <a:defRPr sz="1000">
                <a:solidFill>
                  <a:schemeClr val="lt1"/>
                </a:solidFill>
                <a:latin typeface="Roboto"/>
                <a:ea typeface="Roboto"/>
                <a:cs typeface="Roboto"/>
                <a:sym typeface="Roboto"/>
              </a:defRPr>
            </a:lvl2pPr>
            <a:lvl3pPr lvl="2" algn="r">
              <a:buNone/>
              <a:defRPr sz="1000">
                <a:solidFill>
                  <a:schemeClr val="lt1"/>
                </a:solidFill>
                <a:latin typeface="Roboto"/>
                <a:ea typeface="Roboto"/>
                <a:cs typeface="Roboto"/>
                <a:sym typeface="Roboto"/>
              </a:defRPr>
            </a:lvl3pPr>
            <a:lvl4pPr lvl="3" algn="r">
              <a:buNone/>
              <a:defRPr sz="1000">
                <a:solidFill>
                  <a:schemeClr val="lt1"/>
                </a:solidFill>
                <a:latin typeface="Roboto"/>
                <a:ea typeface="Roboto"/>
                <a:cs typeface="Roboto"/>
                <a:sym typeface="Roboto"/>
              </a:defRPr>
            </a:lvl4pPr>
            <a:lvl5pPr lvl="4" algn="r">
              <a:buNone/>
              <a:defRPr sz="1000">
                <a:solidFill>
                  <a:schemeClr val="lt1"/>
                </a:solidFill>
                <a:latin typeface="Roboto"/>
                <a:ea typeface="Roboto"/>
                <a:cs typeface="Roboto"/>
                <a:sym typeface="Roboto"/>
              </a:defRPr>
            </a:lvl5pPr>
            <a:lvl6pPr lvl="5" algn="r">
              <a:buNone/>
              <a:defRPr sz="1000">
                <a:solidFill>
                  <a:schemeClr val="lt1"/>
                </a:solidFill>
                <a:latin typeface="Roboto"/>
                <a:ea typeface="Roboto"/>
                <a:cs typeface="Roboto"/>
                <a:sym typeface="Roboto"/>
              </a:defRPr>
            </a:lvl6pPr>
            <a:lvl7pPr lvl="6" algn="r">
              <a:buNone/>
              <a:defRPr sz="1000">
                <a:solidFill>
                  <a:schemeClr val="lt1"/>
                </a:solidFill>
                <a:latin typeface="Roboto"/>
                <a:ea typeface="Roboto"/>
                <a:cs typeface="Roboto"/>
                <a:sym typeface="Roboto"/>
              </a:defRPr>
            </a:lvl7pPr>
            <a:lvl8pPr lvl="7" algn="r">
              <a:buNone/>
              <a:defRPr sz="1000">
                <a:solidFill>
                  <a:schemeClr val="lt1"/>
                </a:solidFill>
                <a:latin typeface="Roboto"/>
                <a:ea typeface="Roboto"/>
                <a:cs typeface="Roboto"/>
                <a:sym typeface="Roboto"/>
              </a:defRPr>
            </a:lvl8pPr>
            <a:lvl9pPr lvl="8" algn="r">
              <a:buNone/>
              <a:defRPr sz="1000">
                <a:solidFill>
                  <a:schemeClr val="lt1"/>
                </a:solidFill>
                <a:latin typeface="Roboto"/>
                <a:ea typeface="Roboto"/>
                <a:cs typeface="Roboto"/>
                <a:sym typeface="Roboto"/>
              </a:defRPr>
            </a:lvl9pPr>
          </a:lstStyle>
          <a:p>
            <a:pPr marL="0" lvl="0" indent="0" algn="r" rtl="0">
              <a:spcBef>
                <a:spcPts val="0"/>
              </a:spcBef>
              <a:spcAft>
                <a:spcPts val="0"/>
              </a:spcAft>
              <a:buNone/>
            </a:pPr>
            <a:fld id="{00000000-1234-1234-1234-123412341234}" type="slidenum">
              <a:rPr lang="en"/>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3"/>
          <p:cNvSpPr txBox="1">
            <a:spLocks noGrp="1"/>
          </p:cNvSpPr>
          <p:nvPr>
            <p:ph type="ctrTitle"/>
          </p:nvPr>
        </p:nvSpPr>
        <p:spPr>
          <a:xfrm>
            <a:off x="585743" y="0"/>
            <a:ext cx="8222100" cy="1589387"/>
          </a:xfrm>
          <a:prstGeom prst="rect">
            <a:avLst/>
          </a:prstGeom>
        </p:spPr>
        <p:txBody>
          <a:bodyPr spcFirstLastPara="1" wrap="square" lIns="91425" tIns="91425" rIns="91425" bIns="91425" anchor="b" anchorCtr="0">
            <a:noAutofit/>
          </a:bodyPr>
          <a:lstStyle/>
          <a:p>
            <a:pPr marL="0" lvl="0" indent="0" algn="ctr" rtl="0">
              <a:lnSpc>
                <a:spcPct val="150000"/>
              </a:lnSpc>
              <a:spcBef>
                <a:spcPts val="0"/>
              </a:spcBef>
              <a:spcAft>
                <a:spcPts val="0"/>
              </a:spcAft>
              <a:buNone/>
            </a:pPr>
            <a:r>
              <a:rPr lang="en-US" sz="3600" b="1" dirty="0">
                <a:solidFill>
                  <a:srgbClr val="FFFF00"/>
                </a:solidFill>
                <a:latin typeface="Times New Roman"/>
                <a:ea typeface="Times New Roman"/>
                <a:cs typeface="Times New Roman"/>
                <a:sym typeface="Times New Roman"/>
              </a:rPr>
              <a:t>BUSINESS </a:t>
            </a:r>
            <a:r>
              <a:rPr lang="en-IN" sz="3600" b="1" dirty="0">
                <a:solidFill>
                  <a:srgbClr val="FFFF00"/>
                </a:solidFill>
                <a:latin typeface="Times New Roman"/>
                <a:ea typeface="Times New Roman"/>
                <a:cs typeface="Times New Roman"/>
                <a:sym typeface="Times New Roman"/>
              </a:rPr>
              <a:t>PRESENTATION</a:t>
            </a:r>
            <a:r>
              <a:rPr lang="en-US" sz="3600" b="1" dirty="0">
                <a:solidFill>
                  <a:srgbClr val="FFFF00"/>
                </a:solidFill>
                <a:latin typeface="Times New Roman"/>
                <a:ea typeface="Times New Roman"/>
                <a:cs typeface="Times New Roman"/>
                <a:sym typeface="Times New Roman"/>
              </a:rPr>
              <a:t> OF RENEWABLE ENERGY SECTORS</a:t>
            </a:r>
            <a:endParaRPr sz="3600" dirty="0">
              <a:solidFill>
                <a:srgbClr val="FFFF00"/>
              </a:solidFill>
              <a:latin typeface="Times New Roman"/>
              <a:ea typeface="Times New Roman"/>
              <a:cs typeface="Times New Roman"/>
              <a:sym typeface="Times New Roman"/>
            </a:endParaRPr>
          </a:p>
        </p:txBody>
      </p:sp>
      <p:sp>
        <p:nvSpPr>
          <p:cNvPr id="86" name="Google Shape;86;p13"/>
          <p:cNvSpPr txBox="1">
            <a:spLocks noGrp="1"/>
          </p:cNvSpPr>
          <p:nvPr>
            <p:ph type="subTitle" idx="1"/>
          </p:nvPr>
        </p:nvSpPr>
        <p:spPr>
          <a:xfrm>
            <a:off x="217087" y="3554113"/>
            <a:ext cx="8668495" cy="4329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800" dirty="0">
                <a:solidFill>
                  <a:srgbClr val="FFFF00"/>
                </a:solidFill>
                <a:latin typeface="Times New Roman"/>
                <a:ea typeface="Times New Roman"/>
                <a:cs typeface="Times New Roman"/>
                <a:sym typeface="Times New Roman"/>
              </a:rPr>
              <a:t>Student ID:2245307                    Student name: Jitesh Patel </a:t>
            </a:r>
          </a:p>
          <a:p>
            <a:pPr marL="0" lvl="0" indent="0" rtl="0">
              <a:spcBef>
                <a:spcPts val="0"/>
              </a:spcBef>
              <a:spcAft>
                <a:spcPts val="0"/>
              </a:spcAft>
              <a:buNone/>
            </a:pPr>
            <a:r>
              <a:rPr lang="en" sz="2800" dirty="0">
                <a:solidFill>
                  <a:srgbClr val="FFFF00"/>
                </a:solidFill>
                <a:latin typeface="Times New Roman"/>
                <a:ea typeface="Times New Roman"/>
                <a:cs typeface="Times New Roman"/>
                <a:sym typeface="Times New Roman"/>
              </a:rPr>
              <a:t>Lecturer: prof. Masud Ibrahim</a:t>
            </a:r>
            <a:endParaRPr sz="2800" dirty="0">
              <a:solidFill>
                <a:srgbClr val="FFFF00"/>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01920-A6BF-B7D3-8F0F-007A95DE3708}"/>
              </a:ext>
            </a:extLst>
          </p:cNvPr>
          <p:cNvSpPr>
            <a:spLocks noGrp="1"/>
          </p:cNvSpPr>
          <p:nvPr>
            <p:ph type="title"/>
          </p:nvPr>
        </p:nvSpPr>
        <p:spPr/>
        <p:txBody>
          <a:bodyPr>
            <a:normAutofit fontScale="90000"/>
          </a:bodyPr>
          <a:lstStyle/>
          <a:p>
            <a:pPr algn="ctr"/>
            <a:r>
              <a:rPr lang="en-IN" sz="3300" dirty="0">
                <a:solidFill>
                  <a:schemeClr val="bg2"/>
                </a:solidFill>
                <a:latin typeface="Times New Roman" panose="02020603050405020304" pitchFamily="18" charset="0"/>
                <a:cs typeface="Times New Roman" panose="02020603050405020304" pitchFamily="18" charset="0"/>
              </a:rPr>
              <a:t>Introduction</a:t>
            </a:r>
            <a:r>
              <a:rPr lang="en-IN" dirty="0">
                <a:latin typeface="Times New Roman" panose="02020603050405020304" pitchFamily="18" charset="0"/>
                <a:cs typeface="Times New Roman" panose="02020603050405020304" pitchFamily="18" charset="0"/>
              </a:rPr>
              <a:t> </a:t>
            </a:r>
          </a:p>
        </p:txBody>
      </p:sp>
      <p:sp>
        <p:nvSpPr>
          <p:cNvPr id="3" name="Text Placeholder 2">
            <a:extLst>
              <a:ext uri="{FF2B5EF4-FFF2-40B4-BE49-F238E27FC236}">
                <a16:creationId xmlns:a16="http://schemas.microsoft.com/office/drawing/2014/main" id="{39B4F27D-7418-98C5-0911-025473DB5884}"/>
              </a:ext>
            </a:extLst>
          </p:cNvPr>
          <p:cNvSpPr>
            <a:spLocks noGrp="1"/>
          </p:cNvSpPr>
          <p:nvPr>
            <p:ph type="body" idx="1"/>
          </p:nvPr>
        </p:nvSpPr>
        <p:spPr>
          <a:xfrm>
            <a:off x="311700" y="1229874"/>
            <a:ext cx="4674828" cy="3366509"/>
          </a:xfrm>
        </p:spPr>
        <p:txBody>
          <a:bodyPr>
            <a:normAutofit/>
          </a:bodyPr>
          <a:lstStyle/>
          <a:p>
            <a:pPr>
              <a:lnSpc>
                <a:spcPct val="150000"/>
              </a:lnSpc>
            </a:pPr>
            <a:r>
              <a:rPr lang="en-IN" dirty="0">
                <a:solidFill>
                  <a:srgbClr val="000000"/>
                </a:solidFill>
                <a:latin typeface="Times New Roman"/>
                <a:ea typeface="Times New Roman"/>
                <a:cs typeface="Times New Roman"/>
                <a:sym typeface="Times New Roman"/>
              </a:rPr>
              <a:t>It develops </a:t>
            </a:r>
            <a:r>
              <a:rPr lang="en-US" dirty="0">
                <a:solidFill>
                  <a:srgbClr val="000000"/>
                </a:solidFill>
                <a:latin typeface="Times New Roman"/>
                <a:ea typeface="Times New Roman"/>
                <a:cs typeface="Times New Roman"/>
                <a:sym typeface="Times New Roman"/>
              </a:rPr>
              <a:t>business idea regarding the business practices of renewable energy domain. </a:t>
            </a:r>
          </a:p>
          <a:p>
            <a:pPr>
              <a:lnSpc>
                <a:spcPct val="150000"/>
              </a:lnSpc>
            </a:pPr>
            <a:r>
              <a:rPr lang="en-US" dirty="0">
                <a:solidFill>
                  <a:srgbClr val="000000"/>
                </a:solidFill>
                <a:latin typeface="Times New Roman"/>
                <a:ea typeface="Times New Roman"/>
                <a:cs typeface="Times New Roman"/>
                <a:sym typeface="Times New Roman"/>
              </a:rPr>
              <a:t>The “photovoltaic solar panels” generate electricity without creating negative impacts on the public health as well as on the environment (Shah et al., 2019).</a:t>
            </a:r>
            <a:endParaRPr lang="en-IN" dirty="0">
              <a:solidFill>
                <a:srgbClr val="000000"/>
              </a:solidFill>
              <a:latin typeface="Times New Roman"/>
              <a:ea typeface="Times New Roman"/>
              <a:cs typeface="Times New Roman"/>
              <a:sym typeface="Times New Roman"/>
            </a:endParaRPr>
          </a:p>
        </p:txBody>
      </p:sp>
      <p:pic>
        <p:nvPicPr>
          <p:cNvPr id="4" name="Picture 3" descr="Solar Panel Making Company In India, Solar Companies In India | IBEF">
            <a:extLst>
              <a:ext uri="{FF2B5EF4-FFF2-40B4-BE49-F238E27FC236}">
                <a16:creationId xmlns:a16="http://schemas.microsoft.com/office/drawing/2014/main" id="{65C51002-E415-5555-2E75-1FF58D8A135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43102" y="1229874"/>
            <a:ext cx="3489198" cy="2683917"/>
          </a:xfrm>
          <a:prstGeom prst="rect">
            <a:avLst/>
          </a:prstGeom>
          <a:noFill/>
          <a:ln>
            <a:noFill/>
          </a:ln>
        </p:spPr>
      </p:pic>
      <p:sp>
        <p:nvSpPr>
          <p:cNvPr id="6" name="TextBox 5">
            <a:extLst>
              <a:ext uri="{FF2B5EF4-FFF2-40B4-BE49-F238E27FC236}">
                <a16:creationId xmlns:a16="http://schemas.microsoft.com/office/drawing/2014/main" id="{177E4171-3019-B6B1-1BB5-89C3A1399D10}"/>
              </a:ext>
            </a:extLst>
          </p:cNvPr>
          <p:cNvSpPr txBox="1"/>
          <p:nvPr/>
        </p:nvSpPr>
        <p:spPr>
          <a:xfrm>
            <a:off x="5018109" y="3988263"/>
            <a:ext cx="4139184" cy="275204"/>
          </a:xfrm>
          <a:prstGeom prst="rect">
            <a:avLst/>
          </a:prstGeom>
          <a:noFill/>
        </p:spPr>
        <p:txBody>
          <a:bodyPr wrap="square">
            <a:spAutoFit/>
          </a:bodyPr>
          <a:lstStyle/>
          <a:p>
            <a:pPr algn="ctr">
              <a:lnSpc>
                <a:spcPct val="150000"/>
              </a:lnSpc>
              <a:spcAft>
                <a:spcPts val="800"/>
              </a:spcAft>
            </a:pPr>
            <a:r>
              <a:rPr lang="en-IN" sz="900" b="1" kern="100" dirty="0">
                <a:effectLst/>
                <a:latin typeface="Times New Roman" panose="02020603050405020304" pitchFamily="18" charset="0"/>
                <a:ea typeface="Calibri" panose="020F0502020204030204" pitchFamily="34" charset="0"/>
                <a:cs typeface="Times New Roman" panose="02020603050405020304" pitchFamily="18" charset="0"/>
              </a:rPr>
              <a:t>(Figure: the ideas of “renewable energy business”)</a:t>
            </a:r>
            <a:endParaRPr lang="en-IN" sz="9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655623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0"/>
        <p:cNvGrpSpPr/>
        <p:nvPr/>
      </p:nvGrpSpPr>
      <p:grpSpPr>
        <a:xfrm>
          <a:off x="0" y="0"/>
          <a:ext cx="0" cy="0"/>
          <a:chOff x="0" y="0"/>
          <a:chExt cx="0" cy="0"/>
        </a:xfrm>
      </p:grpSpPr>
      <p:sp>
        <p:nvSpPr>
          <p:cNvPr id="91" name="Google Shape;91;p14"/>
          <p:cNvSpPr txBox="1">
            <a:spLocks noGrp="1"/>
          </p:cNvSpPr>
          <p:nvPr>
            <p:ph type="title"/>
          </p:nvPr>
        </p:nvSpPr>
        <p:spPr>
          <a:xfrm>
            <a:off x="311700" y="61648"/>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US" b="1" dirty="0">
                <a:solidFill>
                  <a:srgbClr val="000000"/>
                </a:solidFill>
                <a:latin typeface="Times New Roman"/>
                <a:ea typeface="Times New Roman"/>
                <a:cs typeface="Times New Roman"/>
                <a:sym typeface="Times New Roman"/>
              </a:rPr>
              <a:t>Developing plans for renewable business practices</a:t>
            </a:r>
            <a:endParaRPr lang="en-US" dirty="0">
              <a:latin typeface="Times New Roman"/>
              <a:ea typeface="Times New Roman"/>
              <a:cs typeface="Times New Roman"/>
              <a:sym typeface="Times New Roman"/>
            </a:endParaRPr>
          </a:p>
        </p:txBody>
      </p:sp>
      <p:sp>
        <p:nvSpPr>
          <p:cNvPr id="92" name="Google Shape;92;p14"/>
          <p:cNvSpPr txBox="1">
            <a:spLocks noGrp="1"/>
          </p:cNvSpPr>
          <p:nvPr>
            <p:ph type="body" idx="1"/>
          </p:nvPr>
        </p:nvSpPr>
        <p:spPr>
          <a:xfrm>
            <a:off x="279042" y="1708861"/>
            <a:ext cx="8779614" cy="2830643"/>
          </a:xfrm>
          <a:prstGeom prst="rect">
            <a:avLst/>
          </a:prstGeom>
        </p:spPr>
        <p:txBody>
          <a:bodyPr spcFirstLastPara="1" wrap="square" lIns="91425" tIns="91425" rIns="91425" bIns="91425" anchor="t" anchorCtr="0">
            <a:noAutofit/>
          </a:bodyPr>
          <a:lstStyle/>
          <a:p>
            <a:pPr>
              <a:lnSpc>
                <a:spcPct val="100000"/>
              </a:lnSpc>
              <a:spcBef>
                <a:spcPts val="200"/>
              </a:spcBef>
            </a:pPr>
            <a:r>
              <a:rPr lang="en-US" kern="100" dirty="0">
                <a:solidFill>
                  <a:schemeClr val="bg2">
                    <a:lumMod val="50000"/>
                  </a:schemeClr>
                </a:solidFill>
                <a:latin typeface="Times New Roman" panose="02020603050405020304" pitchFamily="18" charset="0"/>
                <a:ea typeface="Times New Roman" panose="02020603050405020304" pitchFamily="18" charset="0"/>
                <a:cs typeface="Times New Roman" panose="02020603050405020304" pitchFamily="18" charset="0"/>
              </a:rPr>
              <a:t>To achieve an idea of the market demands for these products or services, the entrepreneurs using business models like strategic business model.</a:t>
            </a:r>
          </a:p>
          <a:p>
            <a:pPr>
              <a:lnSpc>
                <a:spcPct val="107000"/>
              </a:lnSpc>
              <a:spcBef>
                <a:spcPts val="200"/>
              </a:spcBef>
            </a:pPr>
            <a:endParaRPr lang="en-IN" kern="100" dirty="0">
              <a:solidFill>
                <a:schemeClr val="bg2">
                  <a:lumMod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457200" lvl="0" indent="-330200" algn="just" rtl="0">
              <a:lnSpc>
                <a:spcPct val="100000"/>
              </a:lnSpc>
              <a:spcBef>
                <a:spcPts val="0"/>
              </a:spcBef>
              <a:spcAft>
                <a:spcPts val="0"/>
              </a:spcAft>
              <a:buClr>
                <a:srgbClr val="000000"/>
              </a:buClr>
              <a:buSzPts val="1600"/>
              <a:buFont typeface="Times New Roman"/>
              <a:buChar char="●"/>
            </a:pPr>
            <a:r>
              <a:rPr lang="en-US" dirty="0">
                <a:solidFill>
                  <a:srgbClr val="000000"/>
                </a:solidFill>
                <a:latin typeface="Times New Roman"/>
                <a:ea typeface="Times New Roman"/>
                <a:cs typeface="Times New Roman"/>
                <a:sym typeface="Times New Roman"/>
              </a:rPr>
              <a:t>to fulfil the financial demands, it is important to convince the investors by representing their business proposals (Mohsin et al., 2019). </a:t>
            </a:r>
          </a:p>
          <a:p>
            <a:pPr marL="127000" lvl="0" indent="0" algn="just" rtl="0">
              <a:lnSpc>
                <a:spcPct val="100000"/>
              </a:lnSpc>
              <a:spcBef>
                <a:spcPts val="0"/>
              </a:spcBef>
              <a:spcAft>
                <a:spcPts val="0"/>
              </a:spcAft>
              <a:buClr>
                <a:srgbClr val="000000"/>
              </a:buClr>
              <a:buSzPts val="1600"/>
              <a:buNone/>
            </a:pPr>
            <a:endParaRPr lang="en-US" dirty="0">
              <a:solidFill>
                <a:srgbClr val="000000"/>
              </a:solidFill>
              <a:latin typeface="Times New Roman"/>
              <a:ea typeface="Times New Roman"/>
              <a:cs typeface="Times New Roman"/>
              <a:sym typeface="Times New Roman"/>
            </a:endParaRPr>
          </a:p>
          <a:p>
            <a:pPr marL="457200" lvl="0" indent="-330200" algn="just" rtl="0">
              <a:lnSpc>
                <a:spcPct val="100000"/>
              </a:lnSpc>
              <a:spcBef>
                <a:spcPts val="0"/>
              </a:spcBef>
              <a:spcAft>
                <a:spcPts val="0"/>
              </a:spcAft>
              <a:buClr>
                <a:srgbClr val="000000"/>
              </a:buClr>
              <a:buSzPts val="1600"/>
              <a:buFont typeface="Times New Roman"/>
              <a:buChar char="●"/>
            </a:pPr>
            <a:r>
              <a:rPr lang="en-IN" sz="1800" dirty="0">
                <a:solidFill>
                  <a:srgbClr val="000000"/>
                </a:solidFill>
                <a:effectLst/>
                <a:latin typeface="Times New Roman" panose="02020603050405020304" pitchFamily="18" charset="0"/>
                <a:ea typeface="Calibri" panose="020F0502020204030204" pitchFamily="34" charset="0"/>
              </a:rPr>
              <a:t>A clear direction and strategic management of supply chain operations provides high levels of profitability and market share (Ghadami </a:t>
            </a:r>
            <a:r>
              <a:rPr lang="en-IN" sz="1800" i="1" dirty="0">
                <a:solidFill>
                  <a:srgbClr val="000000"/>
                </a:solidFill>
                <a:effectLst/>
                <a:latin typeface="Times New Roman" panose="02020603050405020304" pitchFamily="18" charset="0"/>
                <a:ea typeface="Calibri" panose="020F0502020204030204" pitchFamily="34" charset="0"/>
              </a:rPr>
              <a:t>et al</a:t>
            </a:r>
            <a:r>
              <a:rPr lang="en-IN" sz="1800" dirty="0">
                <a:solidFill>
                  <a:srgbClr val="000000"/>
                </a:solidFill>
                <a:effectLst/>
                <a:latin typeface="Times New Roman" panose="02020603050405020304" pitchFamily="18" charset="0"/>
                <a:ea typeface="Calibri" panose="020F0502020204030204" pitchFamily="34" charset="0"/>
              </a:rPr>
              <a:t>., 2021). </a:t>
            </a:r>
            <a:endParaRPr lang="en-US" dirty="0">
              <a:solidFill>
                <a:srgbClr val="000000"/>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5"/>
          <p:cNvSpPr txBox="1">
            <a:spLocks noGrp="1"/>
          </p:cNvSpPr>
          <p:nvPr>
            <p:ph type="title"/>
          </p:nvPr>
        </p:nvSpPr>
        <p:spPr>
          <a:xfrm>
            <a:off x="311700" y="1052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US" sz="2800" b="1" dirty="0">
                <a:solidFill>
                  <a:schemeClr val="bg2">
                    <a:lumMod val="50000"/>
                  </a:schemeClr>
                </a:solidFill>
                <a:latin typeface="Calibri" panose="020F0502020204030204" pitchFamily="34" charset="0"/>
                <a:ea typeface="Calibri" panose="020F0502020204030204" pitchFamily="34" charset="0"/>
                <a:cs typeface="Times New Roman" panose="02020603050405020304" pitchFamily="18" charset="0"/>
              </a:rPr>
              <a:t>Opportunity for renewable business practices</a:t>
            </a:r>
            <a:endParaRPr lang="en-US" sz="2800" b="1" dirty="0">
              <a:solidFill>
                <a:schemeClr val="bg2">
                  <a:lumMod val="50000"/>
                </a:schemeClr>
              </a:solidFill>
              <a:latin typeface="Times New Roman"/>
              <a:ea typeface="Times New Roman"/>
              <a:cs typeface="Times New Roman"/>
              <a:sym typeface="Times New Roman"/>
            </a:endParaRPr>
          </a:p>
        </p:txBody>
      </p:sp>
      <p:sp>
        <p:nvSpPr>
          <p:cNvPr id="99" name="Google Shape;99;p15"/>
          <p:cNvSpPr txBox="1">
            <a:spLocks noGrp="1"/>
          </p:cNvSpPr>
          <p:nvPr>
            <p:ph type="body" idx="1"/>
          </p:nvPr>
        </p:nvSpPr>
        <p:spPr>
          <a:xfrm>
            <a:off x="138124" y="1355250"/>
            <a:ext cx="4653331" cy="3265518"/>
          </a:xfrm>
          <a:prstGeom prst="rect">
            <a:avLst/>
          </a:prstGeom>
        </p:spPr>
        <p:txBody>
          <a:bodyPr spcFirstLastPara="1" wrap="square" lIns="91425" tIns="91425" rIns="91425" bIns="91425" anchor="t" anchorCtr="0">
            <a:noAutofit/>
          </a:bodyPr>
          <a:lstStyle/>
          <a:p>
            <a:pPr marL="457200" lvl="0" indent="-330200" algn="just" rtl="0">
              <a:lnSpc>
                <a:spcPct val="100000"/>
              </a:lnSpc>
              <a:spcBef>
                <a:spcPts val="0"/>
              </a:spcBef>
              <a:spcAft>
                <a:spcPts val="0"/>
              </a:spcAft>
              <a:buClr>
                <a:srgbClr val="000000"/>
              </a:buClr>
              <a:buSzPts val="1600"/>
              <a:buFont typeface="Times New Roman"/>
              <a:buChar char="●"/>
            </a:pPr>
            <a:r>
              <a:rPr lang="en-IN" sz="1200" dirty="0">
                <a:effectLst/>
                <a:latin typeface="Times New Roman" panose="02020603050405020304" pitchFamily="18" charset="0"/>
                <a:ea typeface="Calibri" panose="020F0502020204030204" pitchFamily="34" charset="0"/>
              </a:rPr>
              <a:t>To facilitate the sustainable business practices, advanced technologies such as “photovoltaic (PV) technologies” used in the solar panels and solar batteries (</a:t>
            </a:r>
            <a:r>
              <a:rPr lang="en-IN" sz="1200" dirty="0" err="1">
                <a:effectLst/>
                <a:latin typeface="Times New Roman" panose="02020603050405020304" pitchFamily="18" charset="0"/>
                <a:ea typeface="Calibri" panose="020F0502020204030204" pitchFamily="34" charset="0"/>
              </a:rPr>
              <a:t>Baldassarre</a:t>
            </a:r>
            <a:r>
              <a:rPr lang="en-IN" sz="1200" dirty="0">
                <a:effectLst/>
                <a:latin typeface="Times New Roman" panose="02020603050405020304" pitchFamily="18" charset="0"/>
                <a:ea typeface="Calibri" panose="020F0502020204030204" pitchFamily="34" charset="0"/>
              </a:rPr>
              <a:t> </a:t>
            </a:r>
            <a:r>
              <a:rPr lang="en-IN" sz="1200" i="1" dirty="0">
                <a:effectLst/>
                <a:latin typeface="Times New Roman" panose="02020603050405020304" pitchFamily="18" charset="0"/>
                <a:ea typeface="Calibri" panose="020F0502020204030204" pitchFamily="34" charset="0"/>
              </a:rPr>
              <a:t>et al</a:t>
            </a:r>
            <a:r>
              <a:rPr lang="en-IN" sz="1200" dirty="0">
                <a:effectLst/>
                <a:latin typeface="Times New Roman" panose="02020603050405020304" pitchFamily="18" charset="0"/>
                <a:ea typeface="Calibri" panose="020F0502020204030204" pitchFamily="34" charset="0"/>
              </a:rPr>
              <a:t>., 2020). </a:t>
            </a:r>
          </a:p>
          <a:p>
            <a:pPr marL="127000" lvl="0" indent="0" algn="just" rtl="0">
              <a:lnSpc>
                <a:spcPct val="100000"/>
              </a:lnSpc>
              <a:spcBef>
                <a:spcPts val="0"/>
              </a:spcBef>
              <a:spcAft>
                <a:spcPts val="0"/>
              </a:spcAft>
              <a:buClr>
                <a:srgbClr val="000000"/>
              </a:buClr>
              <a:buSzPts val="1600"/>
              <a:buNone/>
            </a:pPr>
            <a:endParaRPr lang="en-IN" sz="1200" dirty="0">
              <a:effectLst/>
              <a:latin typeface="Times New Roman" panose="02020603050405020304" pitchFamily="18" charset="0"/>
              <a:ea typeface="Calibri" panose="020F0502020204030204" pitchFamily="34" charset="0"/>
            </a:endParaRPr>
          </a:p>
          <a:p>
            <a:pPr marL="457200" lvl="0" indent="-330200" algn="just" rtl="0">
              <a:lnSpc>
                <a:spcPct val="100000"/>
              </a:lnSpc>
              <a:spcBef>
                <a:spcPts val="0"/>
              </a:spcBef>
              <a:spcAft>
                <a:spcPts val="0"/>
              </a:spcAft>
              <a:buClr>
                <a:srgbClr val="000000"/>
              </a:buClr>
              <a:buSzPts val="1600"/>
              <a:buFont typeface="Times New Roman"/>
              <a:buChar char="●"/>
            </a:pPr>
            <a:r>
              <a:rPr lang="en-US" sz="1200" dirty="0">
                <a:effectLst/>
                <a:latin typeface="Times New Roman" panose="02020603050405020304" pitchFamily="18" charset="0"/>
                <a:ea typeface="Times New Roman" panose="02020603050405020304" pitchFamily="18" charset="0"/>
              </a:rPr>
              <a:t>Using advanced technologies, the entrepreneurs can reserve the inaccessible natural energy resources which includes solar energy, wind energy, hydronic energy-related sources (Lan, 2023). </a:t>
            </a:r>
            <a:r>
              <a:rPr lang="en-IN" sz="1200" dirty="0">
                <a:effectLst/>
                <a:latin typeface="Times New Roman" panose="02020603050405020304" pitchFamily="18" charset="0"/>
                <a:ea typeface="Times New Roman" panose="02020603050405020304" pitchFamily="18" charset="0"/>
              </a:rPr>
              <a:t> </a:t>
            </a:r>
          </a:p>
          <a:p>
            <a:pPr marL="127000" lvl="0" indent="0" algn="just" rtl="0">
              <a:lnSpc>
                <a:spcPct val="100000"/>
              </a:lnSpc>
              <a:spcBef>
                <a:spcPts val="0"/>
              </a:spcBef>
              <a:spcAft>
                <a:spcPts val="0"/>
              </a:spcAft>
              <a:buClr>
                <a:srgbClr val="000000"/>
              </a:buClr>
              <a:buSzPts val="1600"/>
              <a:buNone/>
            </a:pPr>
            <a:endParaRPr lang="en-IN" sz="1200" dirty="0">
              <a:effectLst/>
              <a:latin typeface="Times New Roman" panose="02020603050405020304" pitchFamily="18" charset="0"/>
              <a:ea typeface="Times New Roman" panose="02020603050405020304" pitchFamily="18" charset="0"/>
            </a:endParaRPr>
          </a:p>
          <a:p>
            <a:pPr marL="457200" lvl="0" indent="-330200" algn="just" rtl="0">
              <a:lnSpc>
                <a:spcPct val="100000"/>
              </a:lnSpc>
              <a:spcBef>
                <a:spcPts val="0"/>
              </a:spcBef>
              <a:spcAft>
                <a:spcPts val="0"/>
              </a:spcAft>
              <a:buClr>
                <a:srgbClr val="000000"/>
              </a:buClr>
              <a:buSzPts val="1600"/>
              <a:buFont typeface="Times New Roman"/>
              <a:buChar char="●"/>
            </a:pPr>
            <a:r>
              <a:rPr lang="en-IN" sz="1200" dirty="0">
                <a:effectLst/>
                <a:latin typeface="Times New Roman" panose="02020603050405020304" pitchFamily="18" charset="0"/>
                <a:ea typeface="Calibri" panose="020F0502020204030204" pitchFamily="34" charset="0"/>
              </a:rPr>
              <a:t>The advantages of the green energy practices are to supply various industrial demands such as contributing to the renewable energy-based battery such as solar battery to promote the industrial green energy practices.</a:t>
            </a:r>
            <a:endParaRPr lang="en-US" sz="1200" dirty="0">
              <a:solidFill>
                <a:srgbClr val="000000"/>
              </a:solidFill>
              <a:latin typeface="Times New Roman"/>
              <a:ea typeface="Times New Roman"/>
              <a:cs typeface="Times New Roman"/>
              <a:sym typeface="Times New Roman"/>
            </a:endParaRPr>
          </a:p>
        </p:txBody>
      </p:sp>
      <p:pic>
        <p:nvPicPr>
          <p:cNvPr id="2" name="Picture 1" descr="Renewable electricity generation global benefits (Ellabban et al., 2014). |  Download Scientific Diagram">
            <a:extLst>
              <a:ext uri="{FF2B5EF4-FFF2-40B4-BE49-F238E27FC236}">
                <a16:creationId xmlns:a16="http://schemas.microsoft.com/office/drawing/2014/main" id="{889C667D-2B1B-E27D-2548-0DF1A7AE287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72076" y="1355250"/>
            <a:ext cx="3760224" cy="28719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A5E9F514-AB3B-DC67-7BF6-1734F59C16DE}"/>
              </a:ext>
            </a:extLst>
          </p:cNvPr>
          <p:cNvSpPr txBox="1"/>
          <p:nvPr/>
        </p:nvSpPr>
        <p:spPr>
          <a:xfrm>
            <a:off x="4666188" y="4325238"/>
            <a:ext cx="4572000" cy="295530"/>
          </a:xfrm>
          <a:prstGeom prst="rect">
            <a:avLst/>
          </a:prstGeom>
          <a:noFill/>
        </p:spPr>
        <p:txBody>
          <a:bodyPr wrap="square">
            <a:spAutoFit/>
          </a:bodyPr>
          <a:lstStyle/>
          <a:p>
            <a:pPr algn="ctr">
              <a:lnSpc>
                <a:spcPct val="150000"/>
              </a:lnSpc>
              <a:spcAft>
                <a:spcPts val="800"/>
              </a:spcAft>
            </a:pPr>
            <a:r>
              <a:rPr lang="en-IN" sz="1000" b="1" kern="100" dirty="0">
                <a:effectLst/>
                <a:latin typeface="Times New Roman" panose="02020603050405020304" pitchFamily="18" charset="0"/>
                <a:ea typeface="Calibri" panose="020F0502020204030204" pitchFamily="34" charset="0"/>
                <a:cs typeface="Times New Roman" panose="02020603050405020304" pitchFamily="18" charset="0"/>
              </a:rPr>
              <a:t>(Figure: model of the advantages of renewable energy business)</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6"/>
          <p:cNvSpPr txBox="1">
            <a:spLocks noGrp="1"/>
          </p:cNvSpPr>
          <p:nvPr>
            <p:ph type="title"/>
          </p:nvPr>
        </p:nvSpPr>
        <p:spPr>
          <a:xfrm>
            <a:off x="311700" y="1052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endParaRPr lang="en-IN" sz="2400" b="1" dirty="0">
              <a:solidFill>
                <a:schemeClr val="bg2">
                  <a:lumMod val="50000"/>
                </a:schemeClr>
              </a:solidFill>
              <a:latin typeface="Times New Roman"/>
              <a:ea typeface="Times New Roman"/>
              <a:cs typeface="Times New Roman"/>
              <a:sym typeface="Times New Roman"/>
            </a:endParaRPr>
          </a:p>
        </p:txBody>
      </p:sp>
      <p:sp>
        <p:nvSpPr>
          <p:cNvPr id="106" name="Google Shape;106;p16"/>
          <p:cNvSpPr txBox="1">
            <a:spLocks noGrp="1"/>
          </p:cNvSpPr>
          <p:nvPr>
            <p:ph type="body" idx="1"/>
          </p:nvPr>
        </p:nvSpPr>
        <p:spPr>
          <a:xfrm>
            <a:off x="152546" y="1063039"/>
            <a:ext cx="4565099" cy="33390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IN" sz="1800" dirty="0">
                <a:effectLst/>
                <a:latin typeface="Times New Roman" panose="02020603050405020304" pitchFamily="18" charset="0"/>
                <a:ea typeface="Calibri" panose="020F0502020204030204" pitchFamily="34" charset="0"/>
              </a:rPr>
              <a:t>The huge scale manufacturing of the “voluntary solar electric system”, increase the market demand by focusing on solar power generation.</a:t>
            </a:r>
          </a:p>
          <a:p>
            <a:pPr marL="457200" lvl="0" indent="-317500" algn="just" rtl="0">
              <a:lnSpc>
                <a:spcPct val="150000"/>
              </a:lnSpc>
              <a:spcBef>
                <a:spcPts val="0"/>
              </a:spcBef>
              <a:spcAft>
                <a:spcPts val="0"/>
              </a:spcAft>
              <a:buClr>
                <a:srgbClr val="000000"/>
              </a:buClr>
              <a:buSzPts val="1400"/>
              <a:buFont typeface="Times New Roman"/>
              <a:buChar char="●"/>
            </a:pPr>
            <a:endParaRPr lang="en-IN" dirty="0">
              <a:latin typeface="Times New Roman" panose="02020603050405020304" pitchFamily="18" charset="0"/>
              <a:ea typeface="Calibri" panose="020F0502020204030204" pitchFamily="34" charset="0"/>
            </a:endParaRPr>
          </a:p>
          <a:p>
            <a:pPr marL="457200" lvl="0" indent="-317500" algn="just" rtl="0">
              <a:lnSpc>
                <a:spcPct val="150000"/>
              </a:lnSpc>
              <a:spcBef>
                <a:spcPts val="0"/>
              </a:spcBef>
              <a:spcAft>
                <a:spcPts val="0"/>
              </a:spcAft>
              <a:buClr>
                <a:srgbClr val="000000"/>
              </a:buClr>
              <a:buSzPts val="1400"/>
              <a:buFont typeface="Times New Roman"/>
              <a:buChar char="●"/>
            </a:pPr>
            <a:r>
              <a:rPr lang="en-IN" sz="1800" dirty="0">
                <a:effectLst/>
                <a:latin typeface="Times New Roman" panose="02020603050405020304" pitchFamily="18" charset="0"/>
                <a:ea typeface="Calibri" panose="020F0502020204030204" pitchFamily="34" charset="0"/>
              </a:rPr>
              <a:t> </a:t>
            </a:r>
            <a:r>
              <a:rPr lang="en-IN" sz="1800" dirty="0">
                <a:solidFill>
                  <a:schemeClr val="bg2">
                    <a:lumMod val="50000"/>
                  </a:schemeClr>
                </a:solidFill>
                <a:effectLst/>
                <a:latin typeface="Times New Roman" panose="02020603050405020304" pitchFamily="18" charset="0"/>
                <a:ea typeface="Calibri" panose="020F0502020204030204" pitchFamily="34" charset="0"/>
              </a:rPr>
              <a:t>The technologies related to the renewable energy increases their economic growth and profits revenue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Pickl</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2019) </a:t>
            </a:r>
          </a:p>
          <a:p>
            <a:pPr marL="139700" lvl="0" indent="0" algn="just" rtl="0">
              <a:lnSpc>
                <a:spcPct val="150000"/>
              </a:lnSpc>
              <a:spcBef>
                <a:spcPts val="0"/>
              </a:spcBef>
              <a:spcAft>
                <a:spcPts val="0"/>
              </a:spcAft>
              <a:buClr>
                <a:srgbClr val="000000"/>
              </a:buClr>
              <a:buSzPts val="1400"/>
              <a:buNone/>
            </a:pPr>
            <a:endParaRPr sz="1400" dirty="0">
              <a:solidFill>
                <a:schemeClr val="bg2">
                  <a:lumMod val="50000"/>
                </a:schemeClr>
              </a:solidFill>
              <a:latin typeface="Times New Roman"/>
              <a:ea typeface="Times New Roman"/>
              <a:cs typeface="Times New Roman"/>
              <a:sym typeface="Times New Roman"/>
            </a:endParaRPr>
          </a:p>
        </p:txBody>
      </p:sp>
      <p:pic>
        <p:nvPicPr>
          <p:cNvPr id="3" name="Picture 2">
            <a:extLst>
              <a:ext uri="{FF2B5EF4-FFF2-40B4-BE49-F238E27FC236}">
                <a16:creationId xmlns:a16="http://schemas.microsoft.com/office/drawing/2014/main" id="{B2E4B997-D2CE-07EB-68CD-966C17CD1E5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76799" y="1246505"/>
            <a:ext cx="4114655" cy="265049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5" name="TextBox 4">
            <a:extLst>
              <a:ext uri="{FF2B5EF4-FFF2-40B4-BE49-F238E27FC236}">
                <a16:creationId xmlns:a16="http://schemas.microsoft.com/office/drawing/2014/main" id="{0E6FE6CB-1663-6550-37C3-5898A87D6668}"/>
              </a:ext>
            </a:extLst>
          </p:cNvPr>
          <p:cNvSpPr txBox="1"/>
          <p:nvPr/>
        </p:nvSpPr>
        <p:spPr>
          <a:xfrm>
            <a:off x="4717645" y="4080461"/>
            <a:ext cx="4572000" cy="295530"/>
          </a:xfrm>
          <a:prstGeom prst="rect">
            <a:avLst/>
          </a:prstGeom>
          <a:noFill/>
        </p:spPr>
        <p:txBody>
          <a:bodyPr wrap="square">
            <a:spAutoFit/>
          </a:bodyPr>
          <a:lstStyle/>
          <a:p>
            <a:pPr algn="ctr">
              <a:lnSpc>
                <a:spcPct val="150000"/>
              </a:lnSpc>
              <a:spcAft>
                <a:spcPts val="800"/>
              </a:spcAft>
            </a:pPr>
            <a:r>
              <a:rPr lang="en-IN" sz="1000" b="1" kern="100" dirty="0">
                <a:effectLst/>
                <a:latin typeface="Times New Roman" panose="02020603050405020304" pitchFamily="18" charset="0"/>
                <a:ea typeface="Calibri" panose="020F0502020204030204" pitchFamily="34" charset="0"/>
                <a:cs typeface="Times New Roman" panose="02020603050405020304" pitchFamily="18" charset="0"/>
              </a:rPr>
              <a:t>(Figure: model of the several factors of renewable energy business)</a:t>
            </a:r>
            <a:endParaRPr lang="en-IN" sz="10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17"/>
          <p:cNvSpPr txBox="1">
            <a:spLocks noGrp="1"/>
          </p:cNvSpPr>
          <p:nvPr>
            <p:ph type="title"/>
          </p:nvPr>
        </p:nvSpPr>
        <p:spPr>
          <a:xfrm>
            <a:off x="311700" y="1052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US" b="1" dirty="0">
                <a:solidFill>
                  <a:srgbClr val="000000"/>
                </a:solidFill>
                <a:latin typeface="Times New Roman"/>
                <a:ea typeface="Times New Roman"/>
                <a:cs typeface="Times New Roman"/>
                <a:sym typeface="Times New Roman"/>
              </a:rPr>
              <a:t>Challenges in renewable energy practice</a:t>
            </a:r>
            <a:endParaRPr lang="en-US" b="1" dirty="0">
              <a:solidFill>
                <a:schemeClr val="bg2">
                  <a:lumMod val="50000"/>
                </a:schemeClr>
              </a:solidFill>
              <a:latin typeface="Times New Roman" panose="02020603050405020304" pitchFamily="18" charset="0"/>
              <a:ea typeface="Times New Roman"/>
              <a:cs typeface="Times New Roman" panose="02020603050405020304" pitchFamily="18" charset="0"/>
              <a:sym typeface="Times New Roman"/>
            </a:endParaRPr>
          </a:p>
        </p:txBody>
      </p:sp>
      <p:sp>
        <p:nvSpPr>
          <p:cNvPr id="113" name="Google Shape;113;p17"/>
          <p:cNvSpPr txBox="1">
            <a:spLocks noGrp="1"/>
          </p:cNvSpPr>
          <p:nvPr>
            <p:ph type="body" idx="1"/>
          </p:nvPr>
        </p:nvSpPr>
        <p:spPr>
          <a:xfrm>
            <a:off x="157694" y="1275312"/>
            <a:ext cx="8206017" cy="2807400"/>
          </a:xfrm>
          <a:prstGeom prst="rect">
            <a:avLst/>
          </a:prstGeom>
        </p:spPr>
        <p:txBody>
          <a:bodyPr spcFirstLastPara="1" wrap="square" lIns="91425" tIns="91425" rIns="91425" bIns="91425" anchor="t" anchorCtr="0">
            <a:noAutofit/>
          </a:bodyPr>
          <a:lstStyle/>
          <a:p>
            <a:pPr marL="457200" lvl="0" indent="-330200" algn="just" rtl="0">
              <a:lnSpc>
                <a:spcPct val="100000"/>
              </a:lnSpc>
              <a:spcBef>
                <a:spcPts val="0"/>
              </a:spcBef>
              <a:spcAft>
                <a:spcPts val="0"/>
              </a:spcAft>
              <a:buClr>
                <a:srgbClr val="000000"/>
              </a:buClr>
              <a:buSzPts val="1600"/>
              <a:buFont typeface="Times New Roman"/>
              <a:buChar char="●"/>
            </a:pPr>
            <a:r>
              <a:rPr lang="en-IN" sz="1200" dirty="0">
                <a:solidFill>
                  <a:schemeClr val="bg2">
                    <a:lumMod val="50000"/>
                  </a:schemeClr>
                </a:solidFill>
                <a:effectLst/>
                <a:latin typeface="Times New Roman" panose="02020603050405020304" pitchFamily="18" charset="0"/>
                <a:ea typeface="Calibri" panose="020F0502020204030204" pitchFamily="34" charset="0"/>
              </a:rPr>
              <a:t>In spite of having environmental sustainability in renewable business practices, most of consumers still look for low-cost energy solutions to fulfil their energy needs </a:t>
            </a:r>
            <a:r>
              <a:rPr lang="en-IN" sz="1200" dirty="0">
                <a:effectLst/>
                <a:latin typeface="Times New Roman" panose="02020603050405020304" pitchFamily="18" charset="0"/>
                <a:ea typeface="Calibri" panose="020F0502020204030204" pitchFamily="34" charset="0"/>
              </a:rPr>
              <a:t>(Smirnova </a:t>
            </a:r>
            <a:r>
              <a:rPr lang="en-IN" sz="1200" i="1" dirty="0">
                <a:effectLst/>
                <a:latin typeface="Times New Roman" panose="02020603050405020304" pitchFamily="18" charset="0"/>
                <a:ea typeface="Calibri" panose="020F0502020204030204" pitchFamily="34" charset="0"/>
              </a:rPr>
              <a:t>et al</a:t>
            </a:r>
            <a:r>
              <a:rPr lang="en-IN" sz="1200" dirty="0">
                <a:effectLst/>
                <a:latin typeface="Times New Roman" panose="02020603050405020304" pitchFamily="18" charset="0"/>
                <a:ea typeface="Calibri" panose="020F0502020204030204" pitchFamily="34" charset="0"/>
              </a:rPr>
              <a:t>., 2021). </a:t>
            </a:r>
            <a:endParaRPr lang="en-IN" sz="1200" dirty="0">
              <a:solidFill>
                <a:schemeClr val="bg2">
                  <a:lumMod val="50000"/>
                </a:schemeClr>
              </a:solidFill>
              <a:effectLst/>
              <a:latin typeface="Times New Roman" panose="02020603050405020304" pitchFamily="18" charset="0"/>
              <a:ea typeface="Times New Roman" panose="02020603050405020304" pitchFamily="18" charset="0"/>
            </a:endParaRPr>
          </a:p>
          <a:p>
            <a:pPr marL="127000" lvl="0" indent="0" algn="just" rtl="0">
              <a:lnSpc>
                <a:spcPct val="100000"/>
              </a:lnSpc>
              <a:spcBef>
                <a:spcPts val="0"/>
              </a:spcBef>
              <a:spcAft>
                <a:spcPts val="0"/>
              </a:spcAft>
              <a:buClr>
                <a:srgbClr val="000000"/>
              </a:buClr>
              <a:buSzPts val="1600"/>
              <a:buNone/>
            </a:pPr>
            <a:endParaRPr lang="en-IN" sz="1200" dirty="0">
              <a:solidFill>
                <a:schemeClr val="bg2">
                  <a:lumMod val="50000"/>
                </a:schemeClr>
              </a:solidFill>
              <a:effectLst/>
              <a:latin typeface="Times New Roman" panose="02020603050405020304" pitchFamily="18" charset="0"/>
              <a:ea typeface="Times New Roman" panose="02020603050405020304" pitchFamily="18" charset="0"/>
            </a:endParaRPr>
          </a:p>
          <a:p>
            <a:pPr marL="457200" lvl="0" indent="-330200" algn="just" rtl="0">
              <a:lnSpc>
                <a:spcPct val="100000"/>
              </a:lnSpc>
              <a:spcBef>
                <a:spcPts val="0"/>
              </a:spcBef>
              <a:spcAft>
                <a:spcPts val="0"/>
              </a:spcAft>
              <a:buClr>
                <a:srgbClr val="000000"/>
              </a:buClr>
              <a:buSzPts val="1600"/>
              <a:buFont typeface="Times New Roman"/>
              <a:buChar char="●"/>
            </a:pPr>
            <a:r>
              <a:rPr lang="en-IN" sz="1200" dirty="0">
                <a:effectLst/>
                <a:latin typeface="Times New Roman" panose="02020603050405020304" pitchFamily="18" charset="0"/>
                <a:ea typeface="Calibri" panose="020F0502020204030204" pitchFamily="34" charset="0"/>
              </a:rPr>
              <a:t>The other challenges related to the sustainable and green business approaches create issues in various aspects such as resource availability, renewable, energy security, end-use efficiency, and advanced “supply chain technologies”.</a:t>
            </a:r>
          </a:p>
          <a:p>
            <a:pPr marL="457200" lvl="0" indent="-330200" algn="just" rtl="0">
              <a:lnSpc>
                <a:spcPct val="100000"/>
              </a:lnSpc>
              <a:spcBef>
                <a:spcPts val="0"/>
              </a:spcBef>
              <a:spcAft>
                <a:spcPts val="0"/>
              </a:spcAft>
              <a:buClr>
                <a:srgbClr val="000000"/>
              </a:buClr>
              <a:buSzPts val="1600"/>
              <a:buFont typeface="Times New Roman"/>
              <a:buChar char="●"/>
            </a:pPr>
            <a:endParaRPr lang="en-IN" sz="1200" dirty="0">
              <a:solidFill>
                <a:srgbClr val="000000"/>
              </a:solidFill>
              <a:latin typeface="Times New Roman" panose="02020603050405020304" pitchFamily="18" charset="0"/>
              <a:ea typeface="Calibri" panose="020F0502020204030204" pitchFamily="34" charset="0"/>
              <a:cs typeface="Times New Roman"/>
              <a:sym typeface="Times New Roman"/>
            </a:endParaRPr>
          </a:p>
          <a:p>
            <a:pPr marL="457200" lvl="0" indent="-330200" algn="just" rtl="0">
              <a:lnSpc>
                <a:spcPct val="100000"/>
              </a:lnSpc>
              <a:spcBef>
                <a:spcPts val="0"/>
              </a:spcBef>
              <a:spcAft>
                <a:spcPts val="0"/>
              </a:spcAft>
              <a:buClr>
                <a:srgbClr val="000000"/>
              </a:buClr>
              <a:buSzPts val="1600"/>
              <a:buFont typeface="Times New Roman"/>
              <a:buChar char="●"/>
            </a:pPr>
            <a:r>
              <a:rPr lang="en-IN" sz="1200" dirty="0">
                <a:effectLst/>
                <a:latin typeface="Times New Roman" panose="02020603050405020304" pitchFamily="18" charset="0"/>
                <a:ea typeface="Calibri" panose="020F0502020204030204" pitchFamily="34" charset="0"/>
              </a:rPr>
              <a:t>However, the “renewable energy sector” faces difficulties in green energy storage due to lack of desirable investments (</a:t>
            </a:r>
            <a:r>
              <a:rPr lang="en-IN" sz="1200" dirty="0" err="1">
                <a:effectLst/>
                <a:latin typeface="Times New Roman" panose="02020603050405020304" pitchFamily="18" charset="0"/>
                <a:ea typeface="Calibri" panose="020F0502020204030204" pitchFamily="34" charset="0"/>
              </a:rPr>
              <a:t>Lowitzsch</a:t>
            </a:r>
            <a:r>
              <a:rPr lang="en-IN" sz="1200" dirty="0">
                <a:effectLst/>
                <a:latin typeface="Times New Roman" panose="02020603050405020304" pitchFamily="18" charset="0"/>
                <a:ea typeface="Calibri" panose="020F0502020204030204" pitchFamily="34" charset="0"/>
              </a:rPr>
              <a:t>, 2019).</a:t>
            </a:r>
            <a:endParaRPr sz="1200" dirty="0">
              <a:solidFill>
                <a:srgbClr val="000000"/>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18"/>
        <p:cNvGrpSpPr/>
        <p:nvPr/>
      </p:nvGrpSpPr>
      <p:grpSpPr>
        <a:xfrm>
          <a:off x="0" y="0"/>
          <a:ext cx="0" cy="0"/>
          <a:chOff x="0" y="0"/>
          <a:chExt cx="0" cy="0"/>
        </a:xfrm>
      </p:grpSpPr>
      <p:sp>
        <p:nvSpPr>
          <p:cNvPr id="119" name="Google Shape;119;p18"/>
          <p:cNvSpPr txBox="1">
            <a:spLocks noGrp="1"/>
          </p:cNvSpPr>
          <p:nvPr>
            <p:ph type="title"/>
          </p:nvPr>
        </p:nvSpPr>
        <p:spPr>
          <a:xfrm>
            <a:off x="311700" y="1814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IN" sz="3200" b="1" dirty="0">
                <a:solidFill>
                  <a:schemeClr val="bg2">
                    <a:lumMod val="50000"/>
                  </a:schemeClr>
                </a:solidFill>
                <a:effectLst/>
                <a:latin typeface="Calibri" panose="020F0502020204030204" pitchFamily="34" charset="0"/>
                <a:ea typeface="Calibri" panose="020F0502020204030204" pitchFamily="34" charset="0"/>
                <a:cs typeface="Times New Roman" panose="02020603050405020304" pitchFamily="18" charset="0"/>
              </a:rPr>
              <a:t>Continue.. </a:t>
            </a:r>
            <a:endParaRPr lang="en-IN" b="1" dirty="0">
              <a:solidFill>
                <a:schemeClr val="bg2">
                  <a:lumMod val="50000"/>
                </a:schemeClr>
              </a:solidFill>
              <a:latin typeface="Times New Roman"/>
              <a:ea typeface="Times New Roman"/>
              <a:cs typeface="Times New Roman"/>
              <a:sym typeface="Times New Roman"/>
            </a:endParaRPr>
          </a:p>
        </p:txBody>
      </p:sp>
      <p:sp>
        <p:nvSpPr>
          <p:cNvPr id="120" name="Google Shape;120;p18"/>
          <p:cNvSpPr txBox="1">
            <a:spLocks noGrp="1"/>
          </p:cNvSpPr>
          <p:nvPr>
            <p:ph type="body" idx="1"/>
          </p:nvPr>
        </p:nvSpPr>
        <p:spPr>
          <a:xfrm>
            <a:off x="311700" y="1264930"/>
            <a:ext cx="8417772" cy="3857100"/>
          </a:xfrm>
          <a:prstGeom prst="rect">
            <a:avLst/>
          </a:prstGeom>
        </p:spPr>
        <p:txBody>
          <a:bodyPr spcFirstLastPara="1" wrap="square" lIns="91425" tIns="91425" rIns="91425" bIns="91425" anchor="t" anchorCtr="0">
            <a:noAutofit/>
          </a:bodyPr>
          <a:lstStyle/>
          <a:p>
            <a:pPr marL="425450" indent="-285750" algn="just">
              <a:lnSpc>
                <a:spcPct val="150000"/>
              </a:lnSpc>
              <a:buClr>
                <a:srgbClr val="000000"/>
              </a:buClr>
              <a:buSzPts val="1400"/>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Another challenge associated with renewable energy is related to the “variability and intermittency”, where fluctuation of the renewable energy resources is observed due to changing the patterns of the weather conditions.</a:t>
            </a:r>
          </a:p>
          <a:p>
            <a:pPr marL="425450" indent="-285750" algn="just">
              <a:lnSpc>
                <a:spcPct val="150000"/>
              </a:lnSpc>
              <a:buClr>
                <a:srgbClr val="000000"/>
              </a:buClr>
              <a:buSzPts val="1400"/>
            </a:pPr>
            <a:endParaRPr lang="en-IN" kern="100" dirty="0">
              <a:latin typeface="Times New Roman" panose="02020603050405020304" pitchFamily="18" charset="0"/>
              <a:ea typeface="Calibri" panose="020F0502020204030204" pitchFamily="34" charset="0"/>
              <a:cs typeface="Times New Roman" panose="02020603050405020304" pitchFamily="18" charset="0"/>
              <a:sym typeface="Times New Roman"/>
            </a:endParaRPr>
          </a:p>
          <a:p>
            <a:pPr marL="425450" indent="-285750" algn="just">
              <a:lnSpc>
                <a:spcPct val="150000"/>
              </a:lnSpc>
              <a:buClr>
                <a:srgbClr val="000000"/>
              </a:buClr>
              <a:buSzPts val="1400"/>
            </a:pPr>
            <a:r>
              <a:rPr lang="en-IN" sz="1800" dirty="0">
                <a:effectLst/>
                <a:latin typeface="Times New Roman" panose="02020603050405020304" pitchFamily="18" charset="0"/>
                <a:ea typeface="Calibri" panose="020F0502020204030204" pitchFamily="34" charset="0"/>
              </a:rPr>
              <a:t>In that case, the stability of the grid systems, coming as an issue, which is essential factor for the providence of storage solutions for the effective business practices of the renewable energy </a:t>
            </a:r>
            <a:r>
              <a:rPr lang="en-IN" sz="1400" dirty="0">
                <a:effectLst/>
                <a:latin typeface="Times New Roman" panose="02020603050405020304" pitchFamily="18" charset="0"/>
                <a:ea typeface="Calibri" panose="020F0502020204030204" pitchFamily="34" charset="0"/>
              </a:rPr>
              <a:t>(Li and Umair, 2023). </a:t>
            </a:r>
            <a:endParaRPr lang="en-IN" sz="1400" dirty="0">
              <a:latin typeface="Times New Roman"/>
              <a:ea typeface="Times New Roman"/>
              <a:cs typeface="Times New Roman"/>
              <a:sym typeface="Times New Roman"/>
            </a:endParaRPr>
          </a:p>
          <a:p>
            <a:pPr marL="425450" indent="-285750" algn="just">
              <a:lnSpc>
                <a:spcPct val="150000"/>
              </a:lnSpc>
              <a:buClr>
                <a:srgbClr val="000000"/>
              </a:buClr>
              <a:buSzPts val="1400"/>
            </a:pPr>
            <a:endParaRPr sz="1400" dirty="0">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188DB-C47B-D280-C40A-77C64D7B742B}"/>
              </a:ext>
            </a:extLst>
          </p:cNvPr>
          <p:cNvSpPr>
            <a:spLocks noGrp="1"/>
          </p:cNvSpPr>
          <p:nvPr>
            <p:ph type="title"/>
          </p:nvPr>
        </p:nvSpPr>
        <p:spPr>
          <a:xfrm>
            <a:off x="311700" y="124421"/>
            <a:ext cx="8520600" cy="607800"/>
          </a:xfrm>
        </p:spPr>
        <p:txBody>
          <a:bodyPr>
            <a:noAutofit/>
          </a:bodyPr>
          <a:lstStyle/>
          <a:p>
            <a:pPr algn="ctr"/>
            <a:r>
              <a:rPr lang="en-US" sz="3200" b="1" dirty="0">
                <a:solidFill>
                  <a:schemeClr val="bg2">
                    <a:lumMod val="50000"/>
                  </a:schemeClr>
                </a:solidFill>
                <a:latin typeface="Times New Roman" panose="02020603050405020304" pitchFamily="18" charset="0"/>
                <a:cs typeface="Times New Roman" panose="02020603050405020304" pitchFamily="18" charset="0"/>
              </a:rPr>
              <a:t>Impact of the green business practices in addressing the global challenges </a:t>
            </a:r>
            <a:endParaRPr lang="en-IN" sz="3200" b="1" dirty="0">
              <a:solidFill>
                <a:schemeClr val="bg2">
                  <a:lumMod val="50000"/>
                </a:schemeClr>
              </a:solidFill>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68D84508-A2F4-1649-4F40-907F3D685C0B}"/>
              </a:ext>
            </a:extLst>
          </p:cNvPr>
          <p:cNvSpPr>
            <a:spLocks noGrp="1"/>
          </p:cNvSpPr>
          <p:nvPr>
            <p:ph type="body" idx="1"/>
          </p:nvPr>
        </p:nvSpPr>
        <p:spPr>
          <a:xfrm>
            <a:off x="311700" y="1533775"/>
            <a:ext cx="4882092" cy="3339000"/>
          </a:xfrm>
        </p:spPr>
        <p:txBody>
          <a:bodyPr>
            <a:normAutofit fontScale="92500" lnSpcReduction="10000"/>
          </a:bodyPr>
          <a:lstStyle/>
          <a:p>
            <a:pPr algn="just"/>
            <a:r>
              <a:rPr lang="en-IN" sz="1800" dirty="0">
                <a:solidFill>
                  <a:schemeClr val="bg2">
                    <a:lumMod val="50000"/>
                  </a:schemeClr>
                </a:solidFill>
                <a:effectLst/>
                <a:latin typeface="Times New Roman" panose="02020603050405020304" pitchFamily="18" charset="0"/>
                <a:ea typeface="Calibri" panose="020F0502020204030204" pitchFamily="34" charset="0"/>
              </a:rPr>
              <a:t>The advancement of the solar energy technology as well as the encouragement of the adoption of the “solar power technology”, in turn increase the economic growth of this sector </a:t>
            </a:r>
            <a:r>
              <a:rPr lang="en-IN" sz="1800" dirty="0">
                <a:effectLst/>
                <a:latin typeface="Times New Roman" panose="02020603050405020304" pitchFamily="18" charset="0"/>
                <a:ea typeface="Calibri" panose="020F0502020204030204" pitchFamily="34" charset="0"/>
              </a:rPr>
              <a:t>(Ahmad </a:t>
            </a:r>
            <a:r>
              <a:rPr lang="en-IN" sz="1800" i="1" dirty="0">
                <a:effectLst/>
                <a:latin typeface="Times New Roman" panose="02020603050405020304" pitchFamily="18" charset="0"/>
                <a:ea typeface="Calibri" panose="020F0502020204030204" pitchFamily="34" charset="0"/>
              </a:rPr>
              <a:t>et al</a:t>
            </a:r>
            <a:r>
              <a:rPr lang="en-IN" sz="1800" dirty="0">
                <a:effectLst/>
                <a:latin typeface="Times New Roman" panose="02020603050405020304" pitchFamily="18" charset="0"/>
                <a:ea typeface="Calibri" panose="020F0502020204030204" pitchFamily="34" charset="0"/>
              </a:rPr>
              <a:t>., 2021)</a:t>
            </a:r>
            <a:r>
              <a:rPr lang="en-IN" sz="1800" dirty="0">
                <a:solidFill>
                  <a:schemeClr val="bg2">
                    <a:lumMod val="50000"/>
                  </a:schemeClr>
                </a:solidFill>
                <a:effectLst/>
                <a:latin typeface="Times New Roman" panose="02020603050405020304" pitchFamily="18" charset="0"/>
                <a:ea typeface="Calibri" panose="020F0502020204030204" pitchFamily="34" charset="0"/>
              </a:rPr>
              <a:t>. </a:t>
            </a:r>
          </a:p>
          <a:p>
            <a:pPr marL="114300" indent="0" algn="just">
              <a:buNone/>
            </a:pPr>
            <a:endParaRPr lang="en-IN" sz="1800" dirty="0">
              <a:solidFill>
                <a:schemeClr val="bg2">
                  <a:lumMod val="50000"/>
                </a:schemeClr>
              </a:solidFill>
              <a:effectLst/>
              <a:latin typeface="Times New Roman" panose="02020603050405020304" pitchFamily="18" charset="0"/>
              <a:ea typeface="Calibri" panose="020F0502020204030204" pitchFamily="34" charset="0"/>
            </a:endParaRPr>
          </a:p>
          <a:p>
            <a:pPr algn="just"/>
            <a:r>
              <a:rPr lang="en-IN" sz="1800" dirty="0">
                <a:solidFill>
                  <a:srgbClr val="000000"/>
                </a:solidFill>
                <a:effectLst/>
                <a:latin typeface="Times New Roman" panose="02020603050405020304" pitchFamily="18" charset="0"/>
                <a:ea typeface="Calibri" panose="020F0502020204030204" pitchFamily="34" charset="0"/>
              </a:rPr>
              <a:t>The </a:t>
            </a:r>
            <a:r>
              <a:rPr lang="en-US" sz="1800" dirty="0">
                <a:solidFill>
                  <a:srgbClr val="000000"/>
                </a:solidFill>
                <a:effectLst/>
                <a:latin typeface="Times New Roman" panose="02020603050405020304" pitchFamily="18" charset="0"/>
                <a:ea typeface="Calibri" panose="020F0502020204030204" pitchFamily="34" charset="0"/>
              </a:rPr>
              <a:t>mass scale production of the solar panels along with reduce the costs of the “solar panels installation” helps to shift the market share of energy sectors towards the sustainable energy efficient renewable energy business.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716973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7BC32-987F-8FE2-CEC3-685E3E07D540}"/>
              </a:ext>
            </a:extLst>
          </p:cNvPr>
          <p:cNvSpPr>
            <a:spLocks noGrp="1"/>
          </p:cNvSpPr>
          <p:nvPr>
            <p:ph type="title"/>
          </p:nvPr>
        </p:nvSpPr>
        <p:spPr/>
        <p:txBody>
          <a:bodyPr>
            <a:normAutofit fontScale="90000"/>
          </a:bodyPr>
          <a:lstStyle/>
          <a:p>
            <a:pPr algn="ctr"/>
            <a:endParaRPr lang="en-IN" dirty="0">
              <a:solidFill>
                <a:schemeClr val="bg2">
                  <a:lumMod val="50000"/>
                </a:schemeClr>
              </a:solidFill>
            </a:endParaRPr>
          </a:p>
        </p:txBody>
      </p:sp>
      <p:sp>
        <p:nvSpPr>
          <p:cNvPr id="3" name="Text Placeholder 2">
            <a:extLst>
              <a:ext uri="{FF2B5EF4-FFF2-40B4-BE49-F238E27FC236}">
                <a16:creationId xmlns:a16="http://schemas.microsoft.com/office/drawing/2014/main" id="{5124EA6C-51E2-F549-F031-875A51F3EA59}"/>
              </a:ext>
            </a:extLst>
          </p:cNvPr>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The renewable energy projects particularly solar energy transition has potential environmental impacts due to having sustainability and energy safety for long-term future energy practices.</a:t>
            </a:r>
          </a:p>
          <a:p>
            <a:endParaRPr lang="en-IN" dirty="0">
              <a:latin typeface="Times New Roman" panose="02020603050405020304" pitchFamily="18" charset="0"/>
              <a:ea typeface="Calibri" panose="020F0502020204030204" pitchFamily="34" charset="0"/>
            </a:endParaRPr>
          </a:p>
          <a:p>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It provides stability in this sector due to implications of the sustainable business policy or eco-friendly business frameworks for renewable business practices </a:t>
            </a:r>
            <a:r>
              <a:rPr lang="en-IN" sz="1800" dirty="0">
                <a:effectLst/>
                <a:latin typeface="Times New Roman" panose="02020603050405020304" pitchFamily="18" charset="0"/>
                <a:ea typeface="Calibri" panose="020F0502020204030204" pitchFamily="34" charset="0"/>
              </a:rPr>
              <a:t>(</a:t>
            </a:r>
            <a:r>
              <a:rPr lang="en-IN" sz="1800" dirty="0" err="1">
                <a:effectLst/>
                <a:latin typeface="Times New Roman" panose="02020603050405020304" pitchFamily="18" charset="0"/>
                <a:ea typeface="Calibri" panose="020F0502020204030204" pitchFamily="34" charset="0"/>
              </a:rPr>
              <a:t>Kaartemo</a:t>
            </a:r>
            <a:r>
              <a:rPr lang="en-IN" sz="1800" dirty="0">
                <a:effectLst/>
                <a:latin typeface="Times New Roman" panose="02020603050405020304" pitchFamily="18" charset="0"/>
                <a:ea typeface="Calibri" panose="020F0502020204030204" pitchFamily="34" charset="0"/>
              </a:rPr>
              <a:t> and Gonzalez-Perez, 2020). </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latin typeface="Times New Roman" panose="02020603050405020304" pitchFamily="18" charset="0"/>
              <a:ea typeface="Calibri" panose="020F0502020204030204" pitchFamily="34" charset="0"/>
            </a:endParaRPr>
          </a:p>
          <a:p>
            <a:endParaRPr lang="en-IN" dirty="0"/>
          </a:p>
        </p:txBody>
      </p:sp>
    </p:spTree>
    <p:extLst>
      <p:ext uri="{BB962C8B-B14F-4D97-AF65-F5344CB8AC3E}">
        <p14:creationId xmlns:p14="http://schemas.microsoft.com/office/powerpoint/2010/main" val="18070590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E53F8-3A26-3951-45B7-E11EE3CCB9A2}"/>
              </a:ext>
            </a:extLst>
          </p:cNvPr>
          <p:cNvSpPr>
            <a:spLocks noGrp="1"/>
          </p:cNvSpPr>
          <p:nvPr>
            <p:ph type="title"/>
          </p:nvPr>
        </p:nvSpPr>
        <p:spPr/>
        <p:txBody>
          <a:bodyPr>
            <a:noAutofit/>
          </a:bodyPr>
          <a:lstStyle/>
          <a:p>
            <a:pPr algn="ctr"/>
            <a:r>
              <a:rPr lang="en-US" sz="2800" dirty="0">
                <a:solidFill>
                  <a:schemeClr val="bg2">
                    <a:lumMod val="50000"/>
                  </a:schemeClr>
                </a:solidFill>
              </a:rPr>
              <a:t>Strategic analysis of the renewable energy practice</a:t>
            </a:r>
            <a:endParaRPr lang="en-IN" sz="2800" dirty="0">
              <a:solidFill>
                <a:schemeClr val="bg2">
                  <a:lumMod val="50000"/>
                </a:schemeClr>
              </a:solidFill>
            </a:endParaRPr>
          </a:p>
        </p:txBody>
      </p:sp>
      <p:sp>
        <p:nvSpPr>
          <p:cNvPr id="3" name="Text Placeholder 2">
            <a:extLst>
              <a:ext uri="{FF2B5EF4-FFF2-40B4-BE49-F238E27FC236}">
                <a16:creationId xmlns:a16="http://schemas.microsoft.com/office/drawing/2014/main" id="{582C7629-CB14-1DE3-59BB-F621E8BC767E}"/>
              </a:ext>
            </a:extLst>
          </p:cNvPr>
          <p:cNvSpPr>
            <a:spLocks noGrp="1"/>
          </p:cNvSpPr>
          <p:nvPr>
            <p:ph type="body" idx="1"/>
          </p:nvPr>
        </p:nvSpPr>
        <p:spPr>
          <a:xfrm>
            <a:off x="311700" y="1229875"/>
            <a:ext cx="4516332" cy="3339000"/>
          </a:xfrm>
        </p:spPr>
        <p:txBody>
          <a:bodyPr>
            <a:normAutofit/>
          </a:bodyPr>
          <a:lstStyle/>
          <a:p>
            <a:r>
              <a:rPr lang="en-US" sz="1800" dirty="0">
                <a:solidFill>
                  <a:schemeClr val="bg2">
                    <a:lumMod val="50000"/>
                  </a:schemeClr>
                </a:solidFill>
                <a:effectLst/>
                <a:latin typeface="Times New Roman" panose="02020603050405020304" pitchFamily="18" charset="0"/>
                <a:ea typeface="Calibri" panose="020F0502020204030204" pitchFamily="34" charset="0"/>
              </a:rPr>
              <a:t>The strategic analysis helps the external stakeholders to gain knowledge regarding the factors which allow them to improve the profitability and income of the solar power firm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kern="100" dirty="0">
                <a:solidFill>
                  <a:schemeClr val="bg2">
                    <a:lumMod val="50000"/>
                  </a:schemeClr>
                </a:solidFill>
                <a:effectLst/>
                <a:latin typeface="Times New Roman" panose="02020603050405020304" pitchFamily="18" charset="0"/>
                <a:ea typeface="Calibri" panose="020F0502020204030204" pitchFamily="34" charset="0"/>
                <a:cs typeface="Times New Roman" panose="02020603050405020304" pitchFamily="18" charset="0"/>
              </a:rPr>
              <a:t>(Majid, 2020).</a:t>
            </a:r>
            <a:endParaRPr lang="en-US" sz="1800" dirty="0">
              <a:solidFill>
                <a:schemeClr val="bg2">
                  <a:lumMod val="50000"/>
                </a:schemeClr>
              </a:solidFill>
              <a:effectLst/>
              <a:latin typeface="Times New Roman" panose="02020603050405020304" pitchFamily="18" charset="0"/>
              <a:ea typeface="Calibri" panose="020F0502020204030204" pitchFamily="34" charset="0"/>
            </a:endParaRPr>
          </a:p>
          <a:p>
            <a:pPr marL="114300" indent="0">
              <a:buNone/>
            </a:pPr>
            <a:endParaRPr lang="en-US" dirty="0">
              <a:latin typeface="Times New Roman" panose="02020603050405020304" pitchFamily="18" charset="0"/>
              <a:ea typeface="Calibri" panose="020F0502020204030204" pitchFamily="34" charset="0"/>
            </a:endParaRPr>
          </a:p>
          <a:p>
            <a:r>
              <a:rPr lang="en-US" sz="1800" dirty="0">
                <a:solidFill>
                  <a:schemeClr val="bg2">
                    <a:lumMod val="50000"/>
                  </a:schemeClr>
                </a:solidFill>
                <a:effectLst/>
                <a:latin typeface="Times New Roman" panose="02020603050405020304" pitchFamily="18" charset="0"/>
                <a:ea typeface="Calibri" panose="020F0502020204030204" pitchFamily="34" charset="0"/>
              </a:rPr>
              <a:t>It helps to </a:t>
            </a:r>
            <a:r>
              <a:rPr lang="en-IN" sz="1800" dirty="0">
                <a:solidFill>
                  <a:srgbClr val="000000"/>
                </a:solidFill>
                <a:effectLst/>
                <a:latin typeface="Times New Roman" panose="02020603050405020304" pitchFamily="18" charset="0"/>
                <a:ea typeface="Calibri" panose="020F0502020204030204" pitchFamily="34" charset="0"/>
              </a:rPr>
              <a:t>creating brand value, increasing customer value, and achieving operational distinctiveness (Hoang et al., 2021). </a:t>
            </a:r>
            <a:endParaRPr lang="en-US" sz="1800" dirty="0">
              <a:effectLst/>
              <a:latin typeface="Times New Roman" panose="02020603050405020304" pitchFamily="18" charset="0"/>
              <a:ea typeface="Calibri" panose="020F0502020204030204" pitchFamily="34" charset="0"/>
            </a:endParaRPr>
          </a:p>
          <a:p>
            <a:endParaRPr lang="en-IN" dirty="0"/>
          </a:p>
        </p:txBody>
      </p:sp>
      <p:pic>
        <p:nvPicPr>
          <p:cNvPr id="4" name="Picture 3" descr="Key Elements of Strategic Management - MBA Knowledge Base">
            <a:extLst>
              <a:ext uri="{FF2B5EF4-FFF2-40B4-BE49-F238E27FC236}">
                <a16:creationId xmlns:a16="http://schemas.microsoft.com/office/drawing/2014/main" id="{E7A7A413-4244-4642-0766-9C47D28FF932}"/>
              </a:ext>
            </a:extLst>
          </p:cNvPr>
          <p:cNvPicPr>
            <a:picLocks noChangeAspect="1"/>
          </p:cNvPicPr>
          <p:nvPr/>
        </p:nvPicPr>
        <p:blipFill>
          <a:blip r:embed="rId3" cstate="print"/>
          <a:srcRect/>
          <a:stretch>
            <a:fillRect/>
          </a:stretch>
        </p:blipFill>
        <p:spPr>
          <a:xfrm>
            <a:off x="5220420" y="1277881"/>
            <a:ext cx="3611880" cy="27044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13B0AAB0-23DF-1BED-F4B4-9D6C44484074}"/>
              </a:ext>
            </a:extLst>
          </p:cNvPr>
          <p:cNvSpPr txBox="1"/>
          <p:nvPr/>
        </p:nvSpPr>
        <p:spPr>
          <a:xfrm>
            <a:off x="4740360" y="4054010"/>
            <a:ext cx="4572000" cy="376834"/>
          </a:xfrm>
          <a:prstGeom prst="rect">
            <a:avLst/>
          </a:prstGeom>
          <a:noFill/>
        </p:spPr>
        <p:txBody>
          <a:bodyPr wrap="square">
            <a:spAutoFit/>
          </a:bodyPr>
          <a:lstStyle/>
          <a:p>
            <a:pPr algn="ctr">
              <a:lnSpc>
                <a:spcPct val="150000"/>
              </a:lnSpc>
              <a:spcAft>
                <a:spcPts val="800"/>
              </a:spcAft>
            </a:pPr>
            <a:r>
              <a:rPr lang="en-IN" sz="1400" b="1" kern="100" dirty="0">
                <a:effectLst/>
                <a:latin typeface="Times New Roman" panose="02020603050405020304" pitchFamily="18" charset="0"/>
                <a:ea typeface="Calibri" panose="020F0502020204030204" pitchFamily="34" charset="0"/>
                <a:cs typeface="Times New Roman" panose="02020603050405020304" pitchFamily="18" charset="0"/>
              </a:rPr>
              <a:t>(Figure: model of developing competitive strategy)</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020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AC0C-B90E-CFAD-D0E0-F5E3C6521BCB}"/>
              </a:ext>
            </a:extLst>
          </p:cNvPr>
          <p:cNvSpPr>
            <a:spLocks noGrp="1"/>
          </p:cNvSpPr>
          <p:nvPr>
            <p:ph type="title"/>
          </p:nvPr>
        </p:nvSpPr>
        <p:spPr/>
        <p:txBody>
          <a:bodyPr>
            <a:normAutofit fontScale="90000"/>
          </a:bodyPr>
          <a:lstStyle/>
          <a:p>
            <a:pPr algn="ctr"/>
            <a:endParaRPr lang="en-IN" dirty="0">
              <a:solidFill>
                <a:schemeClr val="bg2">
                  <a:lumMod val="50000"/>
                </a:schemeClr>
              </a:solidFill>
            </a:endParaRPr>
          </a:p>
        </p:txBody>
      </p:sp>
      <p:sp>
        <p:nvSpPr>
          <p:cNvPr id="3" name="Text Placeholder 2">
            <a:extLst>
              <a:ext uri="{FF2B5EF4-FFF2-40B4-BE49-F238E27FC236}">
                <a16:creationId xmlns:a16="http://schemas.microsoft.com/office/drawing/2014/main" id="{6AD07AAD-BFAA-6566-A6DF-998A295F773F}"/>
              </a:ext>
            </a:extLst>
          </p:cNvPr>
          <p:cNvSpPr>
            <a:spLocks noGrp="1"/>
          </p:cNvSpPr>
          <p:nvPr>
            <p:ph type="body" idx="1"/>
          </p:nvPr>
        </p:nvSpPr>
        <p:spPr>
          <a:xfrm>
            <a:off x="311700" y="1229875"/>
            <a:ext cx="4406604" cy="3339000"/>
          </a:xfrm>
        </p:spPr>
        <p:txBody>
          <a:bodyPr>
            <a:normAutofit/>
          </a:bodyPr>
          <a:lstStyle/>
          <a:p>
            <a:r>
              <a:rPr lang="en-IN" sz="1800" dirty="0">
                <a:effectLst/>
                <a:latin typeface="Times New Roman" panose="02020603050405020304" pitchFamily="18" charset="0"/>
                <a:ea typeface="Calibri" panose="020F0502020204030204" pitchFamily="34" charset="0"/>
              </a:rPr>
              <a:t>It provides benefits for starting up entrepreneurs who will get incentives and subsidies from government due to starting up of the renewable initiative in green business practices.</a:t>
            </a:r>
          </a:p>
          <a:p>
            <a:pPr marL="114300" indent="0">
              <a:buNone/>
            </a:pPr>
            <a:endParaRPr lang="en-IN" sz="1800" dirty="0">
              <a:effectLst/>
              <a:latin typeface="Times New Roman" panose="02020603050405020304" pitchFamily="18" charset="0"/>
              <a:ea typeface="Calibri" panose="020F0502020204030204" pitchFamily="34" charset="0"/>
            </a:endParaRPr>
          </a:p>
          <a:p>
            <a:r>
              <a:rPr lang="en-IN" sz="1800" dirty="0">
                <a:effectLst/>
                <a:latin typeface="Times New Roman" panose="02020603050405020304" pitchFamily="18" charset="0"/>
                <a:ea typeface="Calibri" panose="020F0502020204030204" pitchFamily="34" charset="0"/>
              </a:rPr>
              <a:t>It also provides opportunities to the entrepreneurs to fulfil the global energy demands (Choudhary and Srivastava, 2019).</a:t>
            </a:r>
            <a:endParaRPr lang="en-IN" dirty="0"/>
          </a:p>
        </p:txBody>
      </p:sp>
      <p:pic>
        <p:nvPicPr>
          <p:cNvPr id="4" name="Picture 3">
            <a:extLst>
              <a:ext uri="{FF2B5EF4-FFF2-40B4-BE49-F238E27FC236}">
                <a16:creationId xmlns:a16="http://schemas.microsoft.com/office/drawing/2014/main" id="{F52F8BF3-0708-6EEE-73AC-31923F8A8991}"/>
              </a:ext>
            </a:extLst>
          </p:cNvPr>
          <p:cNvPicPr>
            <a:picLocks noChangeAspect="1"/>
          </p:cNvPicPr>
          <p:nvPr/>
        </p:nvPicPr>
        <p:blipFill>
          <a:blip r:embed="rId3"/>
          <a:stretch>
            <a:fillRect/>
          </a:stretch>
        </p:blipFill>
        <p:spPr>
          <a:xfrm>
            <a:off x="4818846" y="1320038"/>
            <a:ext cx="4013454" cy="271285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B584DA5B-5793-98D8-E41D-2441FF9E6EA1}"/>
              </a:ext>
            </a:extLst>
          </p:cNvPr>
          <p:cNvSpPr txBox="1"/>
          <p:nvPr/>
        </p:nvSpPr>
        <p:spPr>
          <a:xfrm>
            <a:off x="4572000" y="4167072"/>
            <a:ext cx="4572000" cy="336118"/>
          </a:xfrm>
          <a:prstGeom prst="rect">
            <a:avLst/>
          </a:prstGeom>
          <a:noFill/>
        </p:spPr>
        <p:txBody>
          <a:bodyPr wrap="square">
            <a:spAutoFit/>
          </a:bodyPr>
          <a:lstStyle/>
          <a:p>
            <a:pPr algn="ctr">
              <a:lnSpc>
                <a:spcPct val="150000"/>
              </a:lnSpc>
              <a:spcAft>
                <a:spcPts val="800"/>
              </a:spcAft>
            </a:pPr>
            <a:r>
              <a:rPr lang="en-IN" sz="1200" b="1" kern="100" dirty="0">
                <a:effectLst/>
                <a:latin typeface="Times New Roman" panose="02020603050405020304" pitchFamily="18" charset="0"/>
                <a:ea typeface="Calibri" panose="020F0502020204030204" pitchFamily="34" charset="0"/>
                <a:cs typeface="Times New Roman" panose="02020603050405020304" pitchFamily="18" charset="0"/>
              </a:rPr>
              <a:t>(Figure: conceptual framework for developing marketing strategy)</a:t>
            </a:r>
            <a:endParaRPr lang="en-IN" sz="12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9744108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90959-4EE0-2663-6851-AC9FD5FD76B0}"/>
              </a:ext>
            </a:extLst>
          </p:cNvPr>
          <p:cNvSpPr>
            <a:spLocks noGrp="1"/>
          </p:cNvSpPr>
          <p:nvPr>
            <p:ph type="title"/>
          </p:nvPr>
        </p:nvSpPr>
        <p:spPr/>
        <p:txBody>
          <a:bodyPr>
            <a:normAutofit fontScale="90000"/>
          </a:bodyPr>
          <a:lstStyle/>
          <a:p>
            <a:pPr algn="ctr"/>
            <a:endParaRPr lang="en-IN" dirty="0">
              <a:solidFill>
                <a:schemeClr val="bg2">
                  <a:lumMod val="50000"/>
                </a:schemeClr>
              </a:solidFill>
            </a:endParaRPr>
          </a:p>
        </p:txBody>
      </p:sp>
      <p:sp>
        <p:nvSpPr>
          <p:cNvPr id="3" name="Text Placeholder 2">
            <a:extLst>
              <a:ext uri="{FF2B5EF4-FFF2-40B4-BE49-F238E27FC236}">
                <a16:creationId xmlns:a16="http://schemas.microsoft.com/office/drawing/2014/main" id="{592B54D6-8A64-3182-0EF3-4C0F7044659F}"/>
              </a:ext>
            </a:extLst>
          </p:cNvPr>
          <p:cNvSpPr>
            <a:spLocks noGrp="1"/>
          </p:cNvSpPr>
          <p:nvPr>
            <p:ph type="body" idx="1"/>
          </p:nvPr>
        </p:nvSpPr>
        <p:spPr/>
        <p:txBody>
          <a:bodyPr>
            <a:normAutofit/>
          </a:bodyPr>
          <a:lstStyle/>
          <a:p>
            <a:pPr>
              <a:lnSpc>
                <a:spcPct val="100000"/>
              </a:lnSpc>
            </a:pPr>
            <a:r>
              <a:rPr lang="en-GB" sz="1800" dirty="0">
                <a:effectLst/>
                <a:latin typeface="Times New Roman" panose="02020603050405020304" pitchFamily="18" charset="0"/>
                <a:ea typeface="Times New Roman" panose="02020603050405020304" pitchFamily="18" charset="0"/>
              </a:rPr>
              <a:t>The strategies for developing renewable energy business are mainly focus on the sales and marketing of the green products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(Hosseini, 2020).</a:t>
            </a:r>
            <a:endParaRPr lang="en-GB" sz="1800" dirty="0">
              <a:effectLst/>
              <a:latin typeface="Times New Roman" panose="02020603050405020304" pitchFamily="18" charset="0"/>
              <a:ea typeface="Times New Roman" panose="02020603050405020304" pitchFamily="18" charset="0"/>
            </a:endParaRPr>
          </a:p>
          <a:p>
            <a:pPr>
              <a:lnSpc>
                <a:spcPct val="100000"/>
              </a:lnSpc>
            </a:pPr>
            <a:endParaRPr lang="en-GB" dirty="0">
              <a:latin typeface="Times New Roman" panose="02020603050405020304" pitchFamily="18" charset="0"/>
            </a:endParaRPr>
          </a:p>
          <a:p>
            <a:pPr>
              <a:lnSpc>
                <a:spcPct val="100000"/>
              </a:lnSpc>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By observing the marketing solutions for solar panels manufacturing, it has been stated that recently, “social media marketing” and “email marketing” is suitable for advertising the products of the renewable energy domain particularly sonal panels and solar batteries.</a:t>
            </a:r>
          </a:p>
          <a:p>
            <a:pPr>
              <a:lnSpc>
                <a:spcPct val="100000"/>
              </a:lnSpc>
            </a:pPr>
            <a:endParaRPr lang="en-IN" kern="1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0000"/>
              </a:lnSpc>
            </a:pPr>
            <a:r>
              <a:rPr lang="en-US" sz="1800" dirty="0">
                <a:effectLst/>
                <a:latin typeface="Times New Roman" panose="02020603050405020304" pitchFamily="18" charset="0"/>
                <a:ea typeface="Calibri" panose="020F0502020204030204" pitchFamily="34" charset="0"/>
              </a:rPr>
              <a:t>The emergence of the consumers’ needs and preferences on the solar installation service, helps the solar power firm to improve the consumers' satisfaction rate in the future.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(Wang and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Solangi</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2020). </a:t>
            </a:r>
            <a:endParaRPr lang="en-IN" dirty="0"/>
          </a:p>
        </p:txBody>
      </p:sp>
    </p:spTree>
    <p:extLst>
      <p:ext uri="{BB962C8B-B14F-4D97-AF65-F5344CB8AC3E}">
        <p14:creationId xmlns:p14="http://schemas.microsoft.com/office/powerpoint/2010/main" val="2350759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DE06B-5B09-8871-D8E3-B97F490BE7AF}"/>
              </a:ext>
            </a:extLst>
          </p:cNvPr>
          <p:cNvSpPr>
            <a:spLocks noGrp="1"/>
          </p:cNvSpPr>
          <p:nvPr>
            <p:ph type="title"/>
          </p:nvPr>
        </p:nvSpPr>
        <p:spPr/>
        <p:txBody>
          <a:bodyPr>
            <a:noAutofit/>
          </a:bodyPr>
          <a:lstStyle/>
          <a:p>
            <a:pPr algn="ctr"/>
            <a:r>
              <a:rPr lang="en-US" sz="3200" dirty="0">
                <a:solidFill>
                  <a:schemeClr val="bg2">
                    <a:lumMod val="50000"/>
                  </a:schemeClr>
                </a:solidFill>
              </a:rPr>
              <a:t>Analysis of the market for renewable energy </a:t>
            </a:r>
            <a:endParaRPr lang="en-IN" sz="3200" dirty="0">
              <a:solidFill>
                <a:schemeClr val="bg2">
                  <a:lumMod val="50000"/>
                </a:schemeClr>
              </a:solidFill>
            </a:endParaRPr>
          </a:p>
        </p:txBody>
      </p:sp>
      <p:sp>
        <p:nvSpPr>
          <p:cNvPr id="3" name="Text Placeholder 2">
            <a:extLst>
              <a:ext uri="{FF2B5EF4-FFF2-40B4-BE49-F238E27FC236}">
                <a16:creationId xmlns:a16="http://schemas.microsoft.com/office/drawing/2014/main" id="{D48AE318-1A5D-8671-3150-F22C227E6F84}"/>
              </a:ext>
            </a:extLst>
          </p:cNvPr>
          <p:cNvSpPr>
            <a:spLocks noGrp="1"/>
          </p:cNvSpPr>
          <p:nvPr>
            <p:ph type="body" idx="1"/>
          </p:nvPr>
        </p:nvSpPr>
        <p:spPr>
          <a:xfrm>
            <a:off x="311700" y="1229875"/>
            <a:ext cx="3990136" cy="3339000"/>
          </a:xfrm>
        </p:spPr>
        <p:txBody>
          <a:bodyPr>
            <a:normAutofit/>
          </a:bodyPr>
          <a:lstStyle/>
          <a:p>
            <a:r>
              <a:rPr lang="en-IN" sz="1800" dirty="0">
                <a:effectLst/>
                <a:latin typeface="Times New Roman" panose="02020603050405020304" pitchFamily="18" charset="0"/>
                <a:ea typeface="Calibri" panose="020F0502020204030204" pitchFamily="34" charset="0"/>
              </a:rPr>
              <a:t>Evaluating the current market trends for renewable energy, it has been stated that nowadays it contributes nearly 25 percent of the entire energy market.</a:t>
            </a:r>
          </a:p>
          <a:p>
            <a:r>
              <a:rPr lang="en-IN" sz="1800" dirty="0">
                <a:effectLst/>
                <a:latin typeface="Times New Roman" panose="02020603050405020304" pitchFamily="18" charset="0"/>
                <a:ea typeface="Calibri" panose="020F0502020204030204" pitchFamily="34" charset="0"/>
              </a:rPr>
              <a:t>According to Ahmad </a:t>
            </a:r>
            <a:r>
              <a:rPr lang="en-IN" sz="1800" i="1" dirty="0">
                <a:effectLst/>
                <a:latin typeface="Times New Roman" panose="02020603050405020304" pitchFamily="18" charset="0"/>
                <a:ea typeface="Calibri" panose="020F0502020204030204" pitchFamily="34" charset="0"/>
              </a:rPr>
              <a:t>et al</a:t>
            </a:r>
            <a:r>
              <a:rPr lang="en-IN" sz="1800" dirty="0">
                <a:effectLst/>
                <a:latin typeface="Times New Roman" panose="02020603050405020304" pitchFamily="18" charset="0"/>
                <a:ea typeface="Calibri" panose="020F0502020204030204" pitchFamily="34" charset="0"/>
              </a:rPr>
              <a:t>. (2021), by the year 2035, renewable energy business will cover approximately 50 percent of the entire energy market.</a:t>
            </a:r>
            <a:endParaRPr lang="en-IN" dirty="0"/>
          </a:p>
        </p:txBody>
      </p:sp>
      <p:pic>
        <p:nvPicPr>
          <p:cNvPr id="4" name="Picture 3">
            <a:extLst>
              <a:ext uri="{FF2B5EF4-FFF2-40B4-BE49-F238E27FC236}">
                <a16:creationId xmlns:a16="http://schemas.microsoft.com/office/drawing/2014/main" id="{872F53A2-4271-AACC-C2F5-BA14B72EFD7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842164" y="1229875"/>
            <a:ext cx="3990136" cy="302933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extBox 5">
            <a:extLst>
              <a:ext uri="{FF2B5EF4-FFF2-40B4-BE49-F238E27FC236}">
                <a16:creationId xmlns:a16="http://schemas.microsoft.com/office/drawing/2014/main" id="{034D8354-F8E1-8E37-4282-01C661495DC2}"/>
              </a:ext>
            </a:extLst>
          </p:cNvPr>
          <p:cNvSpPr txBox="1"/>
          <p:nvPr/>
        </p:nvSpPr>
        <p:spPr>
          <a:xfrm>
            <a:off x="4551232" y="4282872"/>
            <a:ext cx="4572000" cy="376834"/>
          </a:xfrm>
          <a:prstGeom prst="rect">
            <a:avLst/>
          </a:prstGeom>
          <a:noFill/>
        </p:spPr>
        <p:txBody>
          <a:bodyPr wrap="square">
            <a:spAutoFit/>
          </a:bodyPr>
          <a:lstStyle/>
          <a:p>
            <a:pPr algn="ctr">
              <a:lnSpc>
                <a:spcPct val="150000"/>
              </a:lnSpc>
              <a:spcAft>
                <a:spcPts val="800"/>
              </a:spcAft>
            </a:pPr>
            <a:r>
              <a:rPr lang="en-IN" sz="1400" b="1" kern="100" dirty="0">
                <a:effectLst/>
                <a:latin typeface="Times New Roman" panose="02020603050405020304" pitchFamily="18" charset="0"/>
                <a:ea typeface="Calibri" panose="020F0502020204030204" pitchFamily="34" charset="0"/>
                <a:cs typeface="Times New Roman" panose="02020603050405020304" pitchFamily="18" charset="0"/>
              </a:rPr>
              <a:t>(Figure: model of market analysis for renewable energy)</a:t>
            </a:r>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02328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512B2-89E7-1791-2DE9-D072744CA578}"/>
              </a:ext>
            </a:extLst>
          </p:cNvPr>
          <p:cNvSpPr>
            <a:spLocks noGrp="1"/>
          </p:cNvSpPr>
          <p:nvPr>
            <p:ph type="title"/>
          </p:nvPr>
        </p:nvSpPr>
        <p:spPr/>
        <p:txBody>
          <a:bodyPr>
            <a:normAutofit fontScale="90000"/>
          </a:bodyPr>
          <a:lstStyle/>
          <a:p>
            <a:pPr algn="ctr"/>
            <a:endParaRPr lang="en-IN" dirty="0">
              <a:solidFill>
                <a:schemeClr val="bg2">
                  <a:lumMod val="50000"/>
                </a:schemeClr>
              </a:solidFill>
            </a:endParaRPr>
          </a:p>
        </p:txBody>
      </p:sp>
      <p:sp>
        <p:nvSpPr>
          <p:cNvPr id="3" name="Text Placeholder 2">
            <a:extLst>
              <a:ext uri="{FF2B5EF4-FFF2-40B4-BE49-F238E27FC236}">
                <a16:creationId xmlns:a16="http://schemas.microsoft.com/office/drawing/2014/main" id="{1AB6F580-CAB4-0BD4-78B7-D75F13E307A5}"/>
              </a:ext>
            </a:extLst>
          </p:cNvPr>
          <p:cNvSpPr>
            <a:spLocks noGrp="1"/>
          </p:cNvSpPr>
          <p:nvPr>
            <p:ph type="body" idx="1"/>
          </p:nvPr>
        </p:nvSpPr>
        <p:spPr/>
        <p:txBody>
          <a:bodyPr>
            <a:normAutofit/>
          </a:bodyPr>
          <a:lstStyle/>
          <a:p>
            <a:r>
              <a:rPr lang="en-IN" sz="1800" dirty="0">
                <a:effectLst/>
                <a:latin typeface="Times New Roman" panose="02020603050405020304" pitchFamily="18" charset="0"/>
                <a:ea typeface="Calibri" panose="020F0502020204030204" pitchFamily="34" charset="0"/>
              </a:rPr>
              <a:t>Along with this, by the year of 2050, it will cover the global energy generation market nearly 75 percent of the total energy supply (</a:t>
            </a:r>
            <a:r>
              <a:rPr lang="en-IN" sz="1800" dirty="0" err="1">
                <a:effectLst/>
                <a:latin typeface="Times New Roman" panose="02020603050405020304" pitchFamily="18" charset="0"/>
                <a:ea typeface="Calibri" panose="020F0502020204030204" pitchFamily="34" charset="0"/>
              </a:rPr>
              <a:t>Inês</a:t>
            </a:r>
            <a:r>
              <a:rPr lang="en-IN" sz="1800" dirty="0">
                <a:effectLst/>
                <a:latin typeface="Times New Roman" panose="02020603050405020304" pitchFamily="18" charset="0"/>
                <a:ea typeface="Calibri" panose="020F0502020204030204" pitchFamily="34" charset="0"/>
              </a:rPr>
              <a:t> </a:t>
            </a:r>
            <a:r>
              <a:rPr lang="en-IN" sz="1800" i="1" dirty="0">
                <a:effectLst/>
                <a:latin typeface="Times New Roman" panose="02020603050405020304" pitchFamily="18" charset="0"/>
                <a:ea typeface="Calibri" panose="020F0502020204030204" pitchFamily="34" charset="0"/>
              </a:rPr>
              <a:t>et al</a:t>
            </a:r>
            <a:r>
              <a:rPr lang="en-IN" sz="1800" dirty="0">
                <a:effectLst/>
                <a:latin typeface="Times New Roman" panose="02020603050405020304" pitchFamily="18" charset="0"/>
                <a:ea typeface="Calibri" panose="020F0502020204030204" pitchFamily="34" charset="0"/>
              </a:rPr>
              <a:t>., 2020).</a:t>
            </a:r>
          </a:p>
          <a:p>
            <a:endParaRPr lang="en-IN" dirty="0">
              <a:latin typeface="Times New Roman" panose="02020603050405020304" pitchFamily="18" charset="0"/>
              <a:ea typeface="Calibri" panose="020F0502020204030204" pitchFamily="34" charset="0"/>
            </a:endParaRPr>
          </a:p>
          <a:p>
            <a:r>
              <a:rPr lang="en-IN" sz="1800" dirty="0">
                <a:effectLst/>
                <a:latin typeface="Times New Roman" panose="02020603050405020304" pitchFamily="18" charset="0"/>
                <a:ea typeface="Calibri" panose="020F0502020204030204" pitchFamily="34" charset="0"/>
              </a:rPr>
              <a:t>In this scenario, the market for renewable energy, rapidly increases the demands of “renewable energy sources” by improving different aspects of market segments.</a:t>
            </a:r>
          </a:p>
          <a:p>
            <a:endParaRPr lang="en-IN" dirty="0">
              <a:latin typeface="Times New Roman" panose="02020603050405020304" pitchFamily="18" charset="0"/>
              <a:ea typeface="Calibri" panose="020F0502020204030204" pitchFamily="34" charset="0"/>
            </a:endParaRPr>
          </a:p>
          <a:p>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These green sectors explore the different types of renewable energy fields by improving the quality of grids systems as well as increasing the number of skilled expertise in this sector. </a:t>
            </a:r>
            <a:endParaRPr lang="en-IN" dirty="0"/>
          </a:p>
        </p:txBody>
      </p:sp>
    </p:spTree>
    <p:extLst>
      <p:ext uri="{BB962C8B-B14F-4D97-AF65-F5344CB8AC3E}">
        <p14:creationId xmlns:p14="http://schemas.microsoft.com/office/powerpoint/2010/main" val="33087106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19"/>
          <p:cNvSpPr txBox="1">
            <a:spLocks noGrp="1"/>
          </p:cNvSpPr>
          <p:nvPr>
            <p:ph type="title"/>
          </p:nvPr>
        </p:nvSpPr>
        <p:spPr>
          <a:xfrm>
            <a:off x="311700" y="105200"/>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b="1">
                <a:solidFill>
                  <a:srgbClr val="000000"/>
                </a:solidFill>
                <a:latin typeface="Times New Roman"/>
                <a:ea typeface="Times New Roman"/>
                <a:cs typeface="Times New Roman"/>
                <a:sym typeface="Times New Roman"/>
              </a:rPr>
              <a:t>CONCLUSION</a:t>
            </a:r>
            <a:endParaRPr>
              <a:latin typeface="Times New Roman"/>
              <a:ea typeface="Times New Roman"/>
              <a:cs typeface="Times New Roman"/>
              <a:sym typeface="Times New Roman"/>
            </a:endParaRPr>
          </a:p>
        </p:txBody>
      </p:sp>
      <p:sp>
        <p:nvSpPr>
          <p:cNvPr id="127" name="Google Shape;127;p19"/>
          <p:cNvSpPr txBox="1">
            <a:spLocks noGrp="1"/>
          </p:cNvSpPr>
          <p:nvPr>
            <p:ph type="body" idx="1"/>
          </p:nvPr>
        </p:nvSpPr>
        <p:spPr>
          <a:xfrm>
            <a:off x="181073" y="1110141"/>
            <a:ext cx="8520599" cy="33390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US" sz="1400" dirty="0">
                <a:solidFill>
                  <a:srgbClr val="000000"/>
                </a:solidFill>
                <a:latin typeface="Times New Roman"/>
                <a:ea typeface="Times New Roman"/>
                <a:cs typeface="Times New Roman"/>
                <a:sym typeface="Times New Roman"/>
              </a:rPr>
              <a:t>An overviewing of the assignment regarding renewable business approaches, it has been concluded that sustainable business practices in respect to renewable energy fulfils the energy demands without compromising the accessibility of the energy sources for the future generations. </a:t>
            </a:r>
          </a:p>
          <a:p>
            <a:pPr marL="139700" lvl="0" indent="0" algn="just" rtl="0">
              <a:lnSpc>
                <a:spcPct val="150000"/>
              </a:lnSpc>
              <a:spcBef>
                <a:spcPts val="0"/>
              </a:spcBef>
              <a:spcAft>
                <a:spcPts val="0"/>
              </a:spcAft>
              <a:buClr>
                <a:srgbClr val="000000"/>
              </a:buClr>
              <a:buSzPts val="1400"/>
              <a:buNone/>
            </a:pPr>
            <a:endParaRPr lang="en-US" sz="1400" dirty="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US" sz="1400" dirty="0">
                <a:solidFill>
                  <a:srgbClr val="000000"/>
                </a:solidFill>
                <a:latin typeface="Times New Roman"/>
                <a:ea typeface="Times New Roman"/>
                <a:cs typeface="Times New Roman"/>
                <a:sym typeface="Times New Roman"/>
              </a:rPr>
              <a:t>. It also helps to meet the demands of energy requirements by improving the “reliable energy services” as well as make it affordable for consumers in a completely safe and eco-friendly business manner. </a:t>
            </a:r>
          </a:p>
          <a:p>
            <a:pPr marL="139700" lvl="0" indent="0" algn="just" rtl="0">
              <a:lnSpc>
                <a:spcPct val="150000"/>
              </a:lnSpc>
              <a:spcBef>
                <a:spcPts val="0"/>
              </a:spcBef>
              <a:spcAft>
                <a:spcPts val="0"/>
              </a:spcAft>
              <a:buClr>
                <a:srgbClr val="000000"/>
              </a:buClr>
              <a:buSzPts val="1400"/>
              <a:buNone/>
            </a:pPr>
            <a:endParaRPr lang="en-US" sz="1400" dirty="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US" sz="1400" dirty="0">
                <a:solidFill>
                  <a:srgbClr val="000000"/>
                </a:solidFill>
                <a:latin typeface="Times New Roman"/>
                <a:ea typeface="Times New Roman"/>
                <a:cs typeface="Times New Roman"/>
                <a:sym typeface="Times New Roman"/>
              </a:rPr>
              <a:t>Nowadays, a variety of energy devices and services are contributed by the renewable energy resources which in turn leads to improve the basic commodities of the consumer as well as progress human well-being.</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0"/>
          <p:cNvSpPr txBox="1">
            <a:spLocks noGrp="1"/>
          </p:cNvSpPr>
          <p:nvPr>
            <p:ph type="title"/>
          </p:nvPr>
        </p:nvSpPr>
        <p:spPr>
          <a:xfrm>
            <a:off x="311700" y="-102618"/>
            <a:ext cx="8520600" cy="6078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None/>
            </a:pPr>
            <a:r>
              <a:rPr lang="en" b="1" dirty="0">
                <a:solidFill>
                  <a:srgbClr val="000000"/>
                </a:solidFill>
                <a:latin typeface="Times New Roman"/>
                <a:ea typeface="Times New Roman"/>
                <a:cs typeface="Times New Roman"/>
                <a:sym typeface="Times New Roman"/>
              </a:rPr>
              <a:t>REFERENCES</a:t>
            </a:r>
            <a:endParaRPr dirty="0">
              <a:latin typeface="Times New Roman"/>
              <a:ea typeface="Times New Roman"/>
              <a:cs typeface="Times New Roman"/>
              <a:sym typeface="Times New Roman"/>
            </a:endParaRPr>
          </a:p>
        </p:txBody>
      </p:sp>
      <p:sp>
        <p:nvSpPr>
          <p:cNvPr id="134" name="Google Shape;134;p20"/>
          <p:cNvSpPr txBox="1">
            <a:spLocks noGrp="1"/>
          </p:cNvSpPr>
          <p:nvPr>
            <p:ph type="body" idx="1"/>
          </p:nvPr>
        </p:nvSpPr>
        <p:spPr>
          <a:xfrm>
            <a:off x="311700" y="751750"/>
            <a:ext cx="8520600" cy="4092300"/>
          </a:xfrm>
          <a:prstGeom prst="rect">
            <a:avLst/>
          </a:prstGeom>
        </p:spPr>
        <p:txBody>
          <a:bodyPr spcFirstLastPara="1" wrap="square" lIns="91425" tIns="91425" rIns="91425" bIns="91425" anchor="t" anchorCtr="0">
            <a:noAutofit/>
          </a:bodyPr>
          <a:lstStyle/>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Ahmad, T., Zhang, D., Huang, C., Zhang, H., Dai, N., Song, Y. and Chen, H., 2021. Artificial intelligence in sustainable energy industry: Status Quo, challenges and opportunities.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Cleaner Production</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289</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p.125834. DOI: 10.1016/j.jclepro.2021.125834</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Ahmad, T., Zhang, D., Huang, C., Zhang, H., Dai, N., Song, Y. and Chen, H., 2021. Artificial intelligence in sustainable energy industry: Status Quo, challenges and opportunities.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Cleaner Production</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289</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p.125834. DOI: 10.1016/j.jclepro.2021.125834</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Anton, S.G. and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Nucu</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A.E.A., 2020. The effect of financial development on renewable energy consumption. A panel data approach.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Renewable Energy</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147</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pp.330-338. DOI: 10.1016/j.renene.2019.09.005</a:t>
            </a:r>
          </a:p>
          <a:p>
            <a:pPr marL="114300" indent="0" algn="just">
              <a:lnSpc>
                <a:spcPct val="100000"/>
              </a:lnSpc>
              <a:spcAft>
                <a:spcPts val="800"/>
              </a:spcAft>
              <a:buNone/>
            </a:pP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Baldassarre</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B.,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Konietzko</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J., Brown, P.,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Calabretta</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G.,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Bocken</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N.,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Karpen</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I.O. and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Hultink</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E.J., 2020. Addressing the design-implementation gap of sustainable business models by prototyping: A tool for planning and executing small-scale pilots.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Cleaner Production</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255</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p.120295.  DOI: 10.1016/j.jclepro.2020.120295</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Beath, H., Alonso, J.B., Mori, R., Gambhir, A., Nelson, J. and Sandwell, P., 2023. Maximising the benefits of renewable energy infrastructure in displacement settings: Optimising the operation of a solar-hybrid mini-grid for institutional and business users in Mahama Refugee Camp, Rwanda.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Renewable and Sustainable Energy Reviews</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176</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p.113142. DOI: 10.1016/j.rser.2022.113142</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Choudhary, P. and Srivastava, R.K., 2019. Sustainability perspectives-a review for solar photovoltaic trends and growth opportunities.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Cleaner Production</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227</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pp.589-612. DOI: 10.1016/j.jclepro.2019.04.107</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Ghadami, N.,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Gheibi</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M., Kian, Z., Faramarz, M.G.,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Naghedi</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R.,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Eftekhari</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Fathollahi-Fard</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A.M.,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Dulebenets</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M.A. and Tian, G., 2021. Implementation of solar energy in smart cities using an integration of artificial neural network, photovoltaic system and classical Delphi methods.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Sustainable Cities and Society</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74</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p.103149.  DOI:  10.1016/j.scs.2021.103149</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Haile, Y. and Min, H., 2023. Success factors for renewable energy businesses in emerging economies.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Management Research Review</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46</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(8), pp.1091-1111.  DOI: 10.1108/MRR-02-2021-0119</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Hoang, A.T.,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Nižetić</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Olcer</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A.I., Ong, H.C., Chen, W.H., Chong, C.T., Thomas, S., Bandh, S.A. and Nguyen, X.P., 2021. Impacts of COVID-19 pandemic on the global energy system and the shift progress to renewable energy: Opportunities, challenges, and policy implications.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Energy Policy</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154</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p.112322.  DOI: 10.1016/j.enpol.2021.112322</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Hosseini, S.E., 2020. An outlook on the global development of renewable and sustainable energy at the time of COVID-19.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Energy Research &amp; Social Science</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68</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p.101633.  DOI: 10.1016/j.erss.2020.101633</a:t>
            </a:r>
          </a:p>
          <a:p>
            <a:pPr marL="114300" indent="0" algn="just">
              <a:lnSpc>
                <a:spcPct val="100000"/>
              </a:lnSpc>
              <a:spcAft>
                <a:spcPts val="800"/>
              </a:spcAft>
              <a:buNone/>
            </a:pP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Inês</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C., Guilherme, P.L., Esther, M.G.,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Swantje</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G., Stephen, H. and Lars, H., 2020. Regulatory challenges and opportunities for collective renewable energy prosumers in the EU.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Energy Policy</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138</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p.111212. DOI: 10.1016/j.enpol.2019.111212</a:t>
            </a:r>
          </a:p>
          <a:p>
            <a:pPr marL="114300" indent="0" algn="just">
              <a:lnSpc>
                <a:spcPct val="100000"/>
              </a:lnSpc>
              <a:spcAft>
                <a:spcPts val="800"/>
              </a:spcAft>
              <a:buNone/>
            </a:pP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Kaartemo</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V. and Gonzalez-Perez, M.A., 2020. Renewable energy in international business.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critical perspectives on international business</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16</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(4), pp.325-336. DOI: 10.1108/cpoib-08-2019-0062</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Lan, T.T.N., 2023. Market development strategy of renewable energy industry in Vietnam.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business and globalisation</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Li, C. and Umair, M., 2023. Does green finance development goals affects renewable energy in China.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Renewable Energy</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203</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pp.898-905. DOI: 10.1016/j.renene.2022.12.066</a:t>
            </a:r>
          </a:p>
          <a:p>
            <a:pPr marL="114300" indent="0" algn="just">
              <a:lnSpc>
                <a:spcPct val="100000"/>
              </a:lnSpc>
              <a:spcAft>
                <a:spcPts val="800"/>
              </a:spcAft>
              <a:buNone/>
            </a:pP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Lowitzsch</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J., 2019. Consumer stock ownership plans (CSOPs)—The prototype business model for renewable energy communities.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Energies</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13</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(1), p.118.  DOI: 10.3390/en13010118</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Majid, M.A., 2020. Renewable energy for sustainable development in India: current status, future prospects, challenges, employment, and investment opportunities.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Energy, Sustainability and Society</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10</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(1), pp.1-36.  DOI: 10.1186/s13705-019-0232-1</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Mohsin, M., Rasheed, A.K., Sun, H., Zhang, J., Iram, R., Iqbal, N. and Abbas, Q., 2019. Developing low carbon economies: an aggregated composite index based on carbon emissions.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Sustainable Energy Technologies and Assessments</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35</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pp.365-374. DOI: 10.3390/su10030811</a:t>
            </a:r>
          </a:p>
          <a:p>
            <a:pPr marL="114300" indent="0" algn="just">
              <a:lnSpc>
                <a:spcPct val="100000"/>
              </a:lnSpc>
              <a:spcAft>
                <a:spcPts val="800"/>
              </a:spcAft>
              <a:buNone/>
            </a:pP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Pickl</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M.J., 2019. The renewable energy strategies of oil majors–From oil to energy?.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Energy Strategy Reviews</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26</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p.100370. DOI: 10.1016/j.esr.2019.100370</a:t>
            </a:r>
          </a:p>
          <a:p>
            <a:pPr marL="114300" indent="0" algn="just">
              <a:lnSpc>
                <a:spcPct val="100000"/>
              </a:lnSpc>
              <a:spcAft>
                <a:spcPts val="800"/>
              </a:spcAft>
              <a:buNone/>
            </a:pP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Piterou</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 and Coles, A.M., 2021. A review of business models for decentralised renewable energy projects.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Business Strategy and the Environment</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30</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(3), pp.1468-1480. DOI: 10.1002/bse.2709</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Shah, S.A.A., Zhou, P.,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Walasai</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G.D. and Mohsin, M., 2019. Energy security and environmental sustainability index of South Asian countries: A composite index approach.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Ecological Indicators</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106</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p.105507. DOI: 10.1016/j.ecolind.2019.105507</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Smirnova, E.,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Kot</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S.,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Kolpak</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E. and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Shestak</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V., 2021. Governmental support and renewable energy production: A cross-country review.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Energy</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230</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p.120903.  DOI: 10.1016/j.energy.2021.120903</a:t>
            </a:r>
          </a:p>
          <a:p>
            <a:pPr marL="114300" indent="0" algn="just">
              <a:lnSpc>
                <a:spcPct val="100000"/>
              </a:lnSpc>
              <a:spcAft>
                <a:spcPts val="800"/>
              </a:spcAft>
              <a:buNone/>
            </a:pP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Solangi</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Y.A., Tan, Q.,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Mirjat</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N.H. and Ali, S., 2019. Evaluating the strategies for sustainable energy planning in Pakistan: An integrated SWOT-AHP and Fuzzy-TOPSIS approach.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Journal of Cleaner Production</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236</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p.117655. DOI: 10.1016/j.jclepro.2019.117655</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Sweeney, C.,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Bessa</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R.J.,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Browell</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J. and Pinson, P., 2020. The future of forecasting for renewable energy.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Wiley Interdisciplinary Reviews: Energy and Environment</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9</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(2), p.e365.  DOI: 10.1002/wene.365</a:t>
            </a:r>
          </a:p>
          <a:p>
            <a:pPr marL="114300" indent="0" algn="just">
              <a:lnSpc>
                <a:spcPct val="100000"/>
              </a:lnSpc>
              <a:spcAft>
                <a:spcPts val="800"/>
              </a:spcAft>
              <a:buNone/>
            </a:pP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Wang, Y., Xu, L. and </a:t>
            </a:r>
            <a:r>
              <a:rPr lang="en-IN" sz="400" kern="100" dirty="0" err="1">
                <a:effectLst/>
                <a:latin typeface="Times New Roman" panose="02020603050405020304" pitchFamily="18" charset="0"/>
                <a:ea typeface="Calibri" panose="020F0502020204030204" pitchFamily="34" charset="0"/>
                <a:cs typeface="Times New Roman" panose="02020603050405020304" pitchFamily="18" charset="0"/>
              </a:rPr>
              <a:t>Solangi</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Y.A., 2020. Strategic renewable energy resources selection for Pakistan: Based on SWOT-Fuzzy AHP approach.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Sustainable Cities and Society</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400" i="1" kern="100" dirty="0">
                <a:effectLst/>
                <a:latin typeface="Times New Roman" panose="02020603050405020304" pitchFamily="18" charset="0"/>
                <a:ea typeface="Calibri" panose="020F0502020204030204" pitchFamily="34" charset="0"/>
                <a:cs typeface="Times New Roman" panose="02020603050405020304" pitchFamily="18" charset="0"/>
              </a:rPr>
              <a:t>52</a:t>
            </a:r>
            <a:r>
              <a:rPr lang="en-IN" sz="400" kern="100" dirty="0">
                <a:effectLst/>
                <a:latin typeface="Times New Roman" panose="02020603050405020304" pitchFamily="18" charset="0"/>
                <a:ea typeface="Calibri" panose="020F0502020204030204" pitchFamily="34" charset="0"/>
                <a:cs typeface="Times New Roman" panose="02020603050405020304" pitchFamily="18" charset="0"/>
              </a:rPr>
              <a:t>, p.101861. DOI: 10.1016/j.scs.2019.101861</a:t>
            </a:r>
          </a:p>
        </p:txBody>
      </p:sp>
    </p:spTree>
  </p:cSld>
  <p:clrMapOvr>
    <a:masterClrMapping/>
  </p:clrMapOvr>
</p:sld>
</file>

<file path=ppt/theme/theme1.xml><?xml version="1.0" encoding="utf-8"?>
<a:theme xmlns:a="http://schemas.openxmlformats.org/drawingml/2006/main" name="Geometric">
  <a:themeElements>
    <a:clrScheme name="Geometric">
      <a:dk1>
        <a:srgbClr val="2A3990"/>
      </a:dk1>
      <a:lt1>
        <a:srgbClr val="FFFFFF"/>
      </a:lt1>
      <a:dk2>
        <a:srgbClr val="434343"/>
      </a:dk2>
      <a:lt2>
        <a:srgbClr val="999999"/>
      </a:lt2>
      <a:accent1>
        <a:srgbClr val="212D74"/>
      </a:accent1>
      <a:accent2>
        <a:srgbClr val="3949AB"/>
      </a:accent2>
      <a:accent3>
        <a:srgbClr val="9C254D"/>
      </a:accent3>
      <a:accent4>
        <a:srgbClr val="D23369"/>
      </a:accent4>
      <a:accent5>
        <a:srgbClr val="F06292"/>
      </a:accent5>
      <a:accent6>
        <a:srgbClr val="7890CD"/>
      </a:accent6>
      <a:hlink>
        <a:srgbClr val="F06292"/>
      </a:hlink>
      <a:folHlink>
        <a:srgbClr val="F0629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618</TotalTime>
  <Words>4206</Words>
  <Application>Microsoft Office PowerPoint</Application>
  <PresentationFormat>On-screen Show (16:9)</PresentationFormat>
  <Paragraphs>111</Paragraphs>
  <Slides>16</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Roboto</vt:lpstr>
      <vt:lpstr>Times New Roman</vt:lpstr>
      <vt:lpstr>Arial</vt:lpstr>
      <vt:lpstr>Calibri</vt:lpstr>
      <vt:lpstr>Geometric</vt:lpstr>
      <vt:lpstr>BUSINESS PRESENTATION OF RENEWABLE ENERGY SECTORS</vt:lpstr>
      <vt:lpstr>Introduction </vt:lpstr>
      <vt:lpstr>Developing plans for renewable business practices</vt:lpstr>
      <vt:lpstr>Opportunity for renewable business practices</vt:lpstr>
      <vt:lpstr>PowerPoint Presentation</vt:lpstr>
      <vt:lpstr>Challenges in renewable energy practice</vt:lpstr>
      <vt:lpstr>Continue.. </vt:lpstr>
      <vt:lpstr>Impact of the green business practices in addressing the global challenges </vt:lpstr>
      <vt:lpstr>PowerPoint Presentation</vt:lpstr>
      <vt:lpstr>Strategic analysis of the renewable energy practice</vt:lpstr>
      <vt:lpstr>PowerPoint Presentation</vt:lpstr>
      <vt:lpstr>PowerPoint Presentation</vt:lpstr>
      <vt:lpstr>Analysis of the market for renewable energy </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MARKETING RECOMMENDATIONS</dc:title>
  <dc:creator>Debotri</dc:creator>
  <cp:lastModifiedBy>Pranjal Trivedi</cp:lastModifiedBy>
  <cp:revision>12</cp:revision>
  <dcterms:modified xsi:type="dcterms:W3CDTF">2023-11-12T15:08:26Z</dcterms:modified>
</cp:coreProperties>
</file>