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1BFB75-BEA6-4E46-9F66-2694C86A036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04189AF-BFBD-4E2D-B63F-1D453D18818A}">
      <dgm:prSet custT="1"/>
      <dgm:spPr>
        <a:solidFill>
          <a:srgbClr val="FFC000"/>
        </a:solidFill>
      </dgm:spPr>
      <dgm:t>
        <a:bodyPr/>
        <a:lstStyle/>
        <a:p>
          <a:r>
            <a:rPr lang="en-GB" sz="1400" dirty="0">
              <a:latin typeface="Arial" panose="020B0604020202020204" pitchFamily="34" charset="0"/>
              <a:cs typeface="Arial" panose="020B0604020202020204" pitchFamily="34" charset="0"/>
            </a:rPr>
            <a:t>During this activity, children will be allocated a rattle shake or noisemaker to play along to classic nursery rhymes, such as humpty dumpty, twinkle </a:t>
          </a:r>
          <a:r>
            <a:rPr lang="en-GB" sz="1400" dirty="0" err="1">
              <a:latin typeface="Arial" panose="020B0604020202020204" pitchFamily="34" charset="0"/>
              <a:cs typeface="Arial" panose="020B0604020202020204" pitchFamily="34" charset="0"/>
            </a:rPr>
            <a:t>twinkle</a:t>
          </a:r>
          <a:r>
            <a:rPr lang="en-GB" sz="1400" dirty="0">
              <a:latin typeface="Arial" panose="020B0604020202020204" pitchFamily="34" charset="0"/>
              <a:cs typeface="Arial" panose="020B0604020202020204" pitchFamily="34" charset="0"/>
            </a:rPr>
            <a:t> little star, baby shark and many more. Using rattle shakes will promote the use of hand coordination in children. </a:t>
          </a:r>
          <a:endParaRPr lang="en-US" sz="1400" dirty="0">
            <a:latin typeface="Arial" panose="020B0604020202020204" pitchFamily="34" charset="0"/>
            <a:cs typeface="Arial" panose="020B0604020202020204" pitchFamily="34" charset="0"/>
          </a:endParaRPr>
        </a:p>
      </dgm:t>
    </dgm:pt>
    <dgm:pt modelId="{21798F0F-F36A-43FC-B853-7C6422C24DC5}" type="parTrans" cxnId="{6AB00795-3A48-4CF7-B217-42190FAB7B63}">
      <dgm:prSet/>
      <dgm:spPr/>
      <dgm:t>
        <a:bodyPr/>
        <a:lstStyle/>
        <a:p>
          <a:endParaRPr lang="en-US"/>
        </a:p>
      </dgm:t>
    </dgm:pt>
    <dgm:pt modelId="{2887D0CE-F089-4565-ADF3-C10B554C7484}" type="sibTrans" cxnId="{6AB00795-3A48-4CF7-B217-42190FAB7B63}">
      <dgm:prSet/>
      <dgm:spPr/>
      <dgm:t>
        <a:bodyPr/>
        <a:lstStyle/>
        <a:p>
          <a:endParaRPr lang="en-US"/>
        </a:p>
      </dgm:t>
    </dgm:pt>
    <dgm:pt modelId="{3B73CD1C-A177-409C-860E-0CBB38199D34}">
      <dgm:prSet custT="1"/>
      <dgm:spPr>
        <a:solidFill>
          <a:srgbClr val="00B0F0"/>
        </a:solidFill>
      </dgm:spPr>
      <dgm:t>
        <a:bodyPr/>
        <a:lstStyle/>
        <a:p>
          <a:r>
            <a:rPr lang="en-GB" sz="1350" dirty="0">
              <a:latin typeface="Arial" panose="020B0604020202020204" pitchFamily="34" charset="0"/>
              <a:cs typeface="Arial" panose="020B0604020202020204" pitchFamily="34" charset="0"/>
            </a:rPr>
            <a:t>According to (Zimmerman, M.P., 1984. The relevance of Piagetian theory for music education. </a:t>
          </a:r>
          <a:r>
            <a:rPr lang="en-GB" sz="1350" i="1" dirty="0">
              <a:latin typeface="Arial" panose="020B0604020202020204" pitchFamily="34" charset="0"/>
              <a:cs typeface="Arial" panose="020B0604020202020204" pitchFamily="34" charset="0"/>
            </a:rPr>
            <a:t>International Journal Of Music Education</a:t>
          </a:r>
          <a:r>
            <a:rPr lang="en-GB" sz="1350" dirty="0">
              <a:latin typeface="Arial" panose="020B0604020202020204" pitchFamily="34" charset="0"/>
              <a:cs typeface="Arial" panose="020B0604020202020204" pitchFamily="34" charset="0"/>
            </a:rPr>
            <a:t>, (1) pp. 31-34). Children between the ages of 12 to 18 months intend to explore and learn through motor coordination and experimenting. According to Piaget’s theory, children begin to understand the concept of objects from the age of 18 months. Therefore, playing along, singing and dancing will be an excellent activity for 0 to 2-year-olds.</a:t>
          </a:r>
          <a:endParaRPr lang="en-US" sz="1350" dirty="0">
            <a:latin typeface="Arial" panose="020B0604020202020204" pitchFamily="34" charset="0"/>
            <a:cs typeface="Arial" panose="020B0604020202020204" pitchFamily="34" charset="0"/>
          </a:endParaRPr>
        </a:p>
      </dgm:t>
    </dgm:pt>
    <dgm:pt modelId="{7B8BAEC5-30B2-4C3C-8E59-F1EFA1D5F682}" type="parTrans" cxnId="{04D22213-4186-4795-9172-B2253A6EAE03}">
      <dgm:prSet/>
      <dgm:spPr/>
      <dgm:t>
        <a:bodyPr/>
        <a:lstStyle/>
        <a:p>
          <a:endParaRPr lang="en-US"/>
        </a:p>
      </dgm:t>
    </dgm:pt>
    <dgm:pt modelId="{6793183A-C752-4A31-9AF7-51B8A62516E9}" type="sibTrans" cxnId="{04D22213-4186-4795-9172-B2253A6EAE03}">
      <dgm:prSet/>
      <dgm:spPr/>
      <dgm:t>
        <a:bodyPr/>
        <a:lstStyle/>
        <a:p>
          <a:endParaRPr lang="en-US"/>
        </a:p>
      </dgm:t>
    </dgm:pt>
    <dgm:pt modelId="{E693A738-310F-4501-8E13-B1695D000853}">
      <dgm:prSet custT="1"/>
      <dgm:spPr>
        <a:solidFill>
          <a:srgbClr val="FF66CC"/>
        </a:solidFill>
      </dgm:spPr>
      <dgm:t>
        <a:bodyPr/>
        <a:lstStyle/>
        <a:p>
          <a:r>
            <a:rPr lang="en-GB" sz="1350" dirty="0">
              <a:latin typeface="Arial" panose="020B0604020202020204" pitchFamily="34" charset="0"/>
              <a:cs typeface="Arial" panose="020B0604020202020204" pitchFamily="34" charset="0"/>
            </a:rPr>
            <a:t>According to (Warrener JJ., 1985. Applying learning theory to musical development: Piaget and beyond</a:t>
          </a:r>
          <a:r>
            <a:rPr lang="en-GB" sz="1350" i="1" dirty="0">
              <a:latin typeface="Arial" panose="020B0604020202020204" pitchFamily="34" charset="0"/>
              <a:cs typeface="Arial" panose="020B0604020202020204" pitchFamily="34" charset="0"/>
            </a:rPr>
            <a:t>. Music Educators Journal, </a:t>
          </a:r>
          <a:r>
            <a:rPr lang="en-GB" sz="1350" dirty="0">
              <a:latin typeface="Arial" panose="020B0604020202020204" pitchFamily="34" charset="0"/>
              <a:cs typeface="Arial" panose="020B0604020202020204" pitchFamily="34" charset="0"/>
            </a:rPr>
            <a:t>7(3), pp.22-27.) Listening and playing along to music can improve a child’s social, emotional, motor, language and intellectual skills.</a:t>
          </a:r>
          <a:endParaRPr lang="en-US" sz="1350" dirty="0">
            <a:latin typeface="Arial" panose="020B0604020202020204" pitchFamily="34" charset="0"/>
            <a:cs typeface="Arial" panose="020B0604020202020204" pitchFamily="34" charset="0"/>
          </a:endParaRPr>
        </a:p>
      </dgm:t>
    </dgm:pt>
    <dgm:pt modelId="{A38C9360-21E6-4091-A387-66E44CD28825}" type="parTrans" cxnId="{ECB1A373-7907-4ADE-A9C5-F4AE2F34D795}">
      <dgm:prSet/>
      <dgm:spPr/>
      <dgm:t>
        <a:bodyPr/>
        <a:lstStyle/>
        <a:p>
          <a:endParaRPr lang="en-US"/>
        </a:p>
      </dgm:t>
    </dgm:pt>
    <dgm:pt modelId="{52F0E112-C495-4E54-AABD-65E5588FFF0C}" type="sibTrans" cxnId="{ECB1A373-7907-4ADE-A9C5-F4AE2F34D795}">
      <dgm:prSet/>
      <dgm:spPr/>
      <dgm:t>
        <a:bodyPr/>
        <a:lstStyle/>
        <a:p>
          <a:endParaRPr lang="en-US"/>
        </a:p>
      </dgm:t>
    </dgm:pt>
    <dgm:pt modelId="{5EE2BB36-C923-40E6-903B-ADEF700AA759}" type="pres">
      <dgm:prSet presAssocID="{DD1BFB75-BEA6-4E46-9F66-2694C86A0360}" presName="linear" presStyleCnt="0">
        <dgm:presLayoutVars>
          <dgm:animLvl val="lvl"/>
          <dgm:resizeHandles val="exact"/>
        </dgm:presLayoutVars>
      </dgm:prSet>
      <dgm:spPr/>
    </dgm:pt>
    <dgm:pt modelId="{02F97D40-F508-4E83-8093-32F4DD2987AF}" type="pres">
      <dgm:prSet presAssocID="{D04189AF-BFBD-4E2D-B63F-1D453D18818A}" presName="parentText" presStyleLbl="node1" presStyleIdx="0" presStyleCnt="3">
        <dgm:presLayoutVars>
          <dgm:chMax val="0"/>
          <dgm:bulletEnabled val="1"/>
        </dgm:presLayoutVars>
      </dgm:prSet>
      <dgm:spPr/>
    </dgm:pt>
    <dgm:pt modelId="{3D135916-A88E-49DB-B497-E7E5632AB4C8}" type="pres">
      <dgm:prSet presAssocID="{2887D0CE-F089-4565-ADF3-C10B554C7484}" presName="spacer" presStyleCnt="0"/>
      <dgm:spPr/>
    </dgm:pt>
    <dgm:pt modelId="{E1B6C7B2-03A1-4CBA-B34A-6C9B253705A2}" type="pres">
      <dgm:prSet presAssocID="{3B73CD1C-A177-409C-860E-0CBB38199D34}" presName="parentText" presStyleLbl="node1" presStyleIdx="1" presStyleCnt="3">
        <dgm:presLayoutVars>
          <dgm:chMax val="0"/>
          <dgm:bulletEnabled val="1"/>
        </dgm:presLayoutVars>
      </dgm:prSet>
      <dgm:spPr/>
    </dgm:pt>
    <dgm:pt modelId="{215BB34A-5507-4223-A338-578E1FB463FB}" type="pres">
      <dgm:prSet presAssocID="{6793183A-C752-4A31-9AF7-51B8A62516E9}" presName="spacer" presStyleCnt="0"/>
      <dgm:spPr/>
    </dgm:pt>
    <dgm:pt modelId="{175AB5D1-D34F-4B7A-B71A-B69949659748}" type="pres">
      <dgm:prSet presAssocID="{E693A738-310F-4501-8E13-B1695D000853}" presName="parentText" presStyleLbl="node1" presStyleIdx="2" presStyleCnt="3">
        <dgm:presLayoutVars>
          <dgm:chMax val="0"/>
          <dgm:bulletEnabled val="1"/>
        </dgm:presLayoutVars>
      </dgm:prSet>
      <dgm:spPr/>
    </dgm:pt>
  </dgm:ptLst>
  <dgm:cxnLst>
    <dgm:cxn modelId="{74D9F10E-EE2E-4F6C-BA1A-9D48AE31E95B}" type="presOf" srcId="{3B73CD1C-A177-409C-860E-0CBB38199D34}" destId="{E1B6C7B2-03A1-4CBA-B34A-6C9B253705A2}" srcOrd="0" destOrd="0" presId="urn:microsoft.com/office/officeart/2005/8/layout/vList2"/>
    <dgm:cxn modelId="{04D22213-4186-4795-9172-B2253A6EAE03}" srcId="{DD1BFB75-BEA6-4E46-9F66-2694C86A0360}" destId="{3B73CD1C-A177-409C-860E-0CBB38199D34}" srcOrd="1" destOrd="0" parTransId="{7B8BAEC5-30B2-4C3C-8E59-F1EFA1D5F682}" sibTransId="{6793183A-C752-4A31-9AF7-51B8A62516E9}"/>
    <dgm:cxn modelId="{48102927-567D-4E15-B16F-D0DF0FA02139}" type="presOf" srcId="{DD1BFB75-BEA6-4E46-9F66-2694C86A0360}" destId="{5EE2BB36-C923-40E6-903B-ADEF700AA759}" srcOrd="0" destOrd="0" presId="urn:microsoft.com/office/officeart/2005/8/layout/vList2"/>
    <dgm:cxn modelId="{DAD1A928-BE0C-4E96-8DF6-BCC7480AFAE1}" type="presOf" srcId="{D04189AF-BFBD-4E2D-B63F-1D453D18818A}" destId="{02F97D40-F508-4E83-8093-32F4DD2987AF}" srcOrd="0" destOrd="0" presId="urn:microsoft.com/office/officeart/2005/8/layout/vList2"/>
    <dgm:cxn modelId="{FB27DE67-1BDA-421D-80E7-16307408FA2F}" type="presOf" srcId="{E693A738-310F-4501-8E13-B1695D000853}" destId="{175AB5D1-D34F-4B7A-B71A-B69949659748}" srcOrd="0" destOrd="0" presId="urn:microsoft.com/office/officeart/2005/8/layout/vList2"/>
    <dgm:cxn modelId="{ECB1A373-7907-4ADE-A9C5-F4AE2F34D795}" srcId="{DD1BFB75-BEA6-4E46-9F66-2694C86A0360}" destId="{E693A738-310F-4501-8E13-B1695D000853}" srcOrd="2" destOrd="0" parTransId="{A38C9360-21E6-4091-A387-66E44CD28825}" sibTransId="{52F0E112-C495-4E54-AABD-65E5588FFF0C}"/>
    <dgm:cxn modelId="{6AB00795-3A48-4CF7-B217-42190FAB7B63}" srcId="{DD1BFB75-BEA6-4E46-9F66-2694C86A0360}" destId="{D04189AF-BFBD-4E2D-B63F-1D453D18818A}" srcOrd="0" destOrd="0" parTransId="{21798F0F-F36A-43FC-B853-7C6422C24DC5}" sibTransId="{2887D0CE-F089-4565-ADF3-C10B554C7484}"/>
    <dgm:cxn modelId="{5D12CE2D-1002-45D4-9CFA-1F1159ECD690}" type="presParOf" srcId="{5EE2BB36-C923-40E6-903B-ADEF700AA759}" destId="{02F97D40-F508-4E83-8093-32F4DD2987AF}" srcOrd="0" destOrd="0" presId="urn:microsoft.com/office/officeart/2005/8/layout/vList2"/>
    <dgm:cxn modelId="{8866089F-63A4-40AB-A9EE-7971C931808C}" type="presParOf" srcId="{5EE2BB36-C923-40E6-903B-ADEF700AA759}" destId="{3D135916-A88E-49DB-B497-E7E5632AB4C8}" srcOrd="1" destOrd="0" presId="urn:microsoft.com/office/officeart/2005/8/layout/vList2"/>
    <dgm:cxn modelId="{6953CBB1-5BF0-431B-9367-124CBCED644C}" type="presParOf" srcId="{5EE2BB36-C923-40E6-903B-ADEF700AA759}" destId="{E1B6C7B2-03A1-4CBA-B34A-6C9B253705A2}" srcOrd="2" destOrd="0" presId="urn:microsoft.com/office/officeart/2005/8/layout/vList2"/>
    <dgm:cxn modelId="{772F347F-DE2C-4500-9FB4-934CD9CD7C38}" type="presParOf" srcId="{5EE2BB36-C923-40E6-903B-ADEF700AA759}" destId="{215BB34A-5507-4223-A338-578E1FB463FB}" srcOrd="3" destOrd="0" presId="urn:microsoft.com/office/officeart/2005/8/layout/vList2"/>
    <dgm:cxn modelId="{DE6ABF7C-B7D4-4408-A7A9-1CA336C7C0A7}" type="presParOf" srcId="{5EE2BB36-C923-40E6-903B-ADEF700AA759}" destId="{175AB5D1-D34F-4B7A-B71A-B6994965974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97D40-F508-4E83-8093-32F4DD2987AF}">
      <dsp:nvSpPr>
        <dsp:cNvPr id="0" name=""/>
        <dsp:cNvSpPr/>
      </dsp:nvSpPr>
      <dsp:spPr>
        <a:xfrm>
          <a:off x="0" y="5360"/>
          <a:ext cx="10916529" cy="1029600"/>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During this activity, children will be allocated a rattle shake or noisemaker to play along to classic nursery rhymes, such as humpty dumpty, twinkle </a:t>
          </a:r>
          <a:r>
            <a:rPr lang="en-GB" sz="1400" kern="1200" dirty="0" err="1">
              <a:latin typeface="Arial" panose="020B0604020202020204" pitchFamily="34" charset="0"/>
              <a:cs typeface="Arial" panose="020B0604020202020204" pitchFamily="34" charset="0"/>
            </a:rPr>
            <a:t>twinkle</a:t>
          </a:r>
          <a:r>
            <a:rPr lang="en-GB" sz="1400" kern="1200" dirty="0">
              <a:latin typeface="Arial" panose="020B0604020202020204" pitchFamily="34" charset="0"/>
              <a:cs typeface="Arial" panose="020B0604020202020204" pitchFamily="34" charset="0"/>
            </a:rPr>
            <a:t> little star, baby shark and many more. Using rattle shakes will promote the use of hand coordination in children. </a:t>
          </a:r>
          <a:endParaRPr lang="en-US" sz="1400" kern="1200" dirty="0">
            <a:latin typeface="Arial" panose="020B0604020202020204" pitchFamily="34" charset="0"/>
            <a:cs typeface="Arial" panose="020B0604020202020204" pitchFamily="34" charset="0"/>
          </a:endParaRPr>
        </a:p>
      </dsp:txBody>
      <dsp:txXfrm>
        <a:off x="50261" y="55621"/>
        <a:ext cx="10816007" cy="929078"/>
      </dsp:txXfrm>
    </dsp:sp>
    <dsp:sp modelId="{E1B6C7B2-03A1-4CBA-B34A-6C9B253705A2}">
      <dsp:nvSpPr>
        <dsp:cNvPr id="0" name=""/>
        <dsp:cNvSpPr/>
      </dsp:nvSpPr>
      <dsp:spPr>
        <a:xfrm>
          <a:off x="0" y="1193360"/>
          <a:ext cx="10916529" cy="1029600"/>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00075">
            <a:lnSpc>
              <a:spcPct val="90000"/>
            </a:lnSpc>
            <a:spcBef>
              <a:spcPct val="0"/>
            </a:spcBef>
            <a:spcAft>
              <a:spcPct val="35000"/>
            </a:spcAft>
            <a:buNone/>
          </a:pPr>
          <a:r>
            <a:rPr lang="en-GB" sz="1350" kern="1200" dirty="0">
              <a:latin typeface="Arial" panose="020B0604020202020204" pitchFamily="34" charset="0"/>
              <a:cs typeface="Arial" panose="020B0604020202020204" pitchFamily="34" charset="0"/>
            </a:rPr>
            <a:t>According to (Zimmerman, M.P., 1984. The relevance of Piagetian theory for music education. </a:t>
          </a:r>
          <a:r>
            <a:rPr lang="en-GB" sz="1350" i="1" kern="1200" dirty="0">
              <a:latin typeface="Arial" panose="020B0604020202020204" pitchFamily="34" charset="0"/>
              <a:cs typeface="Arial" panose="020B0604020202020204" pitchFamily="34" charset="0"/>
            </a:rPr>
            <a:t>International Journal Of Music Education</a:t>
          </a:r>
          <a:r>
            <a:rPr lang="en-GB" sz="1350" kern="1200" dirty="0">
              <a:latin typeface="Arial" panose="020B0604020202020204" pitchFamily="34" charset="0"/>
              <a:cs typeface="Arial" panose="020B0604020202020204" pitchFamily="34" charset="0"/>
            </a:rPr>
            <a:t>, (1) pp. 31-34). Children between the ages of 12 to 18 months intend to explore and learn through motor coordination and experimenting. According to Piaget’s theory, children begin to understand the concept of objects from the age of 18 months. Therefore, playing along, singing and dancing will be an excellent activity for 0 to 2-year-olds.</a:t>
          </a:r>
          <a:endParaRPr lang="en-US" sz="1350" kern="1200" dirty="0">
            <a:latin typeface="Arial" panose="020B0604020202020204" pitchFamily="34" charset="0"/>
            <a:cs typeface="Arial" panose="020B0604020202020204" pitchFamily="34" charset="0"/>
          </a:endParaRPr>
        </a:p>
      </dsp:txBody>
      <dsp:txXfrm>
        <a:off x="50261" y="1243621"/>
        <a:ext cx="10816007" cy="929078"/>
      </dsp:txXfrm>
    </dsp:sp>
    <dsp:sp modelId="{175AB5D1-D34F-4B7A-B71A-B69949659748}">
      <dsp:nvSpPr>
        <dsp:cNvPr id="0" name=""/>
        <dsp:cNvSpPr/>
      </dsp:nvSpPr>
      <dsp:spPr>
        <a:xfrm>
          <a:off x="0" y="2381360"/>
          <a:ext cx="10916529" cy="1029600"/>
        </a:xfrm>
        <a:prstGeom prst="roundRect">
          <a:avLst/>
        </a:prstGeom>
        <a:solidFill>
          <a:srgbClr val="FF66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00075">
            <a:lnSpc>
              <a:spcPct val="90000"/>
            </a:lnSpc>
            <a:spcBef>
              <a:spcPct val="0"/>
            </a:spcBef>
            <a:spcAft>
              <a:spcPct val="35000"/>
            </a:spcAft>
            <a:buNone/>
          </a:pPr>
          <a:r>
            <a:rPr lang="en-GB" sz="1350" kern="1200" dirty="0">
              <a:latin typeface="Arial" panose="020B0604020202020204" pitchFamily="34" charset="0"/>
              <a:cs typeface="Arial" panose="020B0604020202020204" pitchFamily="34" charset="0"/>
            </a:rPr>
            <a:t>According to (Warrener JJ., 1985. Applying learning theory to musical development: Piaget and beyond</a:t>
          </a:r>
          <a:r>
            <a:rPr lang="en-GB" sz="1350" i="1" kern="1200" dirty="0">
              <a:latin typeface="Arial" panose="020B0604020202020204" pitchFamily="34" charset="0"/>
              <a:cs typeface="Arial" panose="020B0604020202020204" pitchFamily="34" charset="0"/>
            </a:rPr>
            <a:t>. Music Educators Journal, </a:t>
          </a:r>
          <a:r>
            <a:rPr lang="en-GB" sz="1350" kern="1200" dirty="0">
              <a:latin typeface="Arial" panose="020B0604020202020204" pitchFamily="34" charset="0"/>
              <a:cs typeface="Arial" panose="020B0604020202020204" pitchFamily="34" charset="0"/>
            </a:rPr>
            <a:t>7(3), pp.22-27.) Listening and playing along to music can improve a child’s social, emotional, motor, language and intellectual skills.</a:t>
          </a:r>
          <a:endParaRPr lang="en-US" sz="1350" kern="1200" dirty="0">
            <a:latin typeface="Arial" panose="020B0604020202020204" pitchFamily="34" charset="0"/>
            <a:cs typeface="Arial" panose="020B0604020202020204" pitchFamily="34" charset="0"/>
          </a:endParaRPr>
        </a:p>
      </dsp:txBody>
      <dsp:txXfrm>
        <a:off x="50261" y="2431621"/>
        <a:ext cx="10816007" cy="9290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574829-A1DA-4304-BFCE-0B57B2964885}" type="datetimeFigureOut">
              <a:rPr lang="en-GB" smtClean="0"/>
              <a:t>20/02/2023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8CB3A1-4E46-418F-A9B0-0412DEAA5EF5}" type="slidenum">
              <a:rPr lang="en-GB" smtClean="0"/>
              <a:t>‹#›</a:t>
            </a:fld>
            <a:endParaRPr lang="en-GB"/>
          </a:p>
        </p:txBody>
      </p:sp>
    </p:spTree>
    <p:extLst>
      <p:ext uri="{BB962C8B-B14F-4D97-AF65-F5344CB8AC3E}">
        <p14:creationId xmlns:p14="http://schemas.microsoft.com/office/powerpoint/2010/main" val="3844262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2/20/2023</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364177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2/20/2023</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229606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2/20/2023</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32242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2/20/2023</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37445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2/20/2023</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69536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2/20/2023</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98332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2/20/2023</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64090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2/20/2023</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22824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2/20/2023</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470925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2/20/2023</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078181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2/20/2023</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21049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2/20/2023</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3541135338"/>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68" r:id="rId6"/>
    <p:sldLayoutId id="2147483764" r:id="rId7"/>
    <p:sldLayoutId id="2147483765" r:id="rId8"/>
    <p:sldLayoutId id="2147483766" r:id="rId9"/>
    <p:sldLayoutId id="2147483767" r:id="rId10"/>
    <p:sldLayoutId id="2147483769"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gif"/><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www.tes.com/teaching-resource/piaget-s-theory-of-cognitive-developmental-theory-11647889" TargetMode="External"/><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hyperlink" Target="https://favpng.com/png_view/painting-childrens-drawing-painting-png/0XvYZuS5" TargetMode="External"/><Relationship Id="rId13" Type="http://schemas.openxmlformats.org/officeDocument/2006/relationships/image" Target="../media/image12.jpeg"/><Relationship Id="rId3" Type="http://schemas.openxmlformats.org/officeDocument/2006/relationships/hyperlink" Target="https://www.growingajeweledrose.com/2012/08/56-sensory-play-ideas-for-babies.html" TargetMode="External"/><Relationship Id="rId7" Type="http://schemas.openxmlformats.org/officeDocument/2006/relationships/hyperlink" Target="https://www.123rf.com/photo_7615500_children-using-crayons.html" TargetMode="External"/><Relationship Id="rId12" Type="http://schemas.openxmlformats.org/officeDocument/2006/relationships/hyperlink" Target="https://www.dreamstime.com/royalty-free-stock-image-cartoon-baby-playing-educational-toys-illustration-image33242936" TargetMode="External"/><Relationship Id="rId2" Type="http://schemas.openxmlformats.org/officeDocument/2006/relationships/hyperlink" Target="https://www.tes.com/teaching-resource/piaget-s-theory-of-cognitive-developmental-theory-11647889" TargetMode="External"/><Relationship Id="rId1" Type="http://schemas.openxmlformats.org/officeDocument/2006/relationships/slideLayout" Target="../slideLayouts/slideLayout6.xml"/><Relationship Id="rId6" Type="http://schemas.openxmlformats.org/officeDocument/2006/relationships/hyperlink" Target="https://www.nurseryworld.co.uk/features/article/learning-development-music-part-2-shake-rattle-and-roll" TargetMode="External"/><Relationship Id="rId11" Type="http://schemas.openxmlformats.org/officeDocument/2006/relationships/hyperlink" Target="https://www.cmosc.org/sensory-play-activities/" TargetMode="External"/><Relationship Id="rId5" Type="http://schemas.openxmlformats.org/officeDocument/2006/relationships/hyperlink" Target="https://momlovesbest.com/sensory-activities-kids" TargetMode="External"/><Relationship Id="rId10" Type="http://schemas.openxmlformats.org/officeDocument/2006/relationships/hyperlink" Target="https://www.seekpng.com/ipng/u2w7r5y3w7a9u2u2_kids-drawing-playground-children-playing-in-the-park/" TargetMode="External"/><Relationship Id="rId4" Type="http://schemas.openxmlformats.org/officeDocument/2006/relationships/hyperlink" Target="https://belfastwomensaid.org.uk/domestic-abuse-children/" TargetMode="External"/><Relationship Id="rId9" Type="http://schemas.openxmlformats.org/officeDocument/2006/relationships/hyperlink" Target="https://www.pixtastock.com/illustration/1317727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pic>
        <p:nvPicPr>
          <p:cNvPr id="4" name="Picture 3" descr="A blue abstract watercolor pattern on a white background">
            <a:extLst>
              <a:ext uri="{FF2B5EF4-FFF2-40B4-BE49-F238E27FC236}">
                <a16:creationId xmlns:a16="http://schemas.microsoft.com/office/drawing/2014/main" id="{D75F4B32-7002-E265-5418-94D1193FBE47}"/>
              </a:ext>
            </a:extLst>
          </p:cNvPr>
          <p:cNvPicPr>
            <a:picLocks noChangeAspect="1"/>
          </p:cNvPicPr>
          <p:nvPr/>
        </p:nvPicPr>
        <p:blipFill rotWithShape="1">
          <a:blip r:embed="rId2">
            <a:alphaModFix amt="50000"/>
          </a:blip>
          <a:srcRect t="3217"/>
          <a:stretch/>
        </p:blipFill>
        <p:spPr>
          <a:xfrm>
            <a:off x="1148541" y="-25888"/>
            <a:ext cx="10615629" cy="6857990"/>
          </a:xfrm>
          <a:custGeom>
            <a:avLst/>
            <a:gdLst/>
            <a:ahLst/>
            <a:cxnLst/>
            <a:rect l="l" t="t" r="r" b="b"/>
            <a:pathLst>
              <a:path w="10615629" h="6858000">
                <a:moveTo>
                  <a:pt x="7169276" y="5665107"/>
                </a:moveTo>
                <a:cubicBezTo>
                  <a:pt x="7360157" y="5665107"/>
                  <a:pt x="7514897" y="5819847"/>
                  <a:pt x="7514897" y="6010728"/>
                </a:cubicBezTo>
                <a:cubicBezTo>
                  <a:pt x="7514897" y="6201609"/>
                  <a:pt x="7360157" y="6356349"/>
                  <a:pt x="7169276" y="6356349"/>
                </a:cubicBezTo>
                <a:cubicBezTo>
                  <a:pt x="6978395" y="6356349"/>
                  <a:pt x="6823655" y="6201609"/>
                  <a:pt x="6823655" y="6010728"/>
                </a:cubicBezTo>
                <a:cubicBezTo>
                  <a:pt x="6823655" y="5819847"/>
                  <a:pt x="6978395" y="5665107"/>
                  <a:pt x="7169276" y="5665107"/>
                </a:cubicBezTo>
                <a:close/>
                <a:moveTo>
                  <a:pt x="10010446" y="2285546"/>
                </a:moveTo>
                <a:cubicBezTo>
                  <a:pt x="10256938" y="2285546"/>
                  <a:pt x="10456760" y="2485368"/>
                  <a:pt x="10456760" y="2731860"/>
                </a:cubicBezTo>
                <a:cubicBezTo>
                  <a:pt x="10456760" y="2978352"/>
                  <a:pt x="10256938" y="3178174"/>
                  <a:pt x="10010446" y="3178174"/>
                </a:cubicBezTo>
                <a:cubicBezTo>
                  <a:pt x="9763954" y="3178174"/>
                  <a:pt x="9564132" y="2978352"/>
                  <a:pt x="9564132" y="2731860"/>
                </a:cubicBezTo>
                <a:cubicBezTo>
                  <a:pt x="9564132" y="2485368"/>
                  <a:pt x="9763954" y="2285546"/>
                  <a:pt x="10010446" y="2285546"/>
                </a:cubicBezTo>
                <a:close/>
                <a:moveTo>
                  <a:pt x="10354145" y="1626054"/>
                </a:moveTo>
                <a:cubicBezTo>
                  <a:pt x="10498559" y="1626054"/>
                  <a:pt x="10615629" y="1743124"/>
                  <a:pt x="10615629" y="1887538"/>
                </a:cubicBezTo>
                <a:cubicBezTo>
                  <a:pt x="10615629" y="2031953"/>
                  <a:pt x="10498559" y="2149022"/>
                  <a:pt x="10354145" y="2149022"/>
                </a:cubicBezTo>
                <a:cubicBezTo>
                  <a:pt x="10209731" y="2149022"/>
                  <a:pt x="10092661" y="2031953"/>
                  <a:pt x="10092661" y="1887538"/>
                </a:cubicBezTo>
                <a:cubicBezTo>
                  <a:pt x="10092661" y="1743124"/>
                  <a:pt x="10209731" y="1626054"/>
                  <a:pt x="10354145" y="1626054"/>
                </a:cubicBezTo>
                <a:close/>
                <a:moveTo>
                  <a:pt x="1458900" y="620485"/>
                </a:moveTo>
                <a:cubicBezTo>
                  <a:pt x="1705392" y="620485"/>
                  <a:pt x="1905214" y="820307"/>
                  <a:pt x="1905214" y="1066799"/>
                </a:cubicBezTo>
                <a:cubicBezTo>
                  <a:pt x="1905214" y="1313291"/>
                  <a:pt x="1705392" y="1513113"/>
                  <a:pt x="1458900" y="1513113"/>
                </a:cubicBezTo>
                <a:cubicBezTo>
                  <a:pt x="1212408" y="1513113"/>
                  <a:pt x="1012586" y="1313291"/>
                  <a:pt x="1012586" y="1066799"/>
                </a:cubicBezTo>
                <a:cubicBezTo>
                  <a:pt x="1012586" y="820307"/>
                  <a:pt x="1212408" y="620485"/>
                  <a:pt x="1458900" y="620485"/>
                </a:cubicBezTo>
                <a:close/>
                <a:moveTo>
                  <a:pt x="6634576" y="0"/>
                </a:moveTo>
                <a:lnTo>
                  <a:pt x="10141834" y="0"/>
                </a:lnTo>
                <a:lnTo>
                  <a:pt x="10200260" y="112226"/>
                </a:lnTo>
                <a:cubicBezTo>
                  <a:pt x="10410239" y="575266"/>
                  <a:pt x="10394872" y="1153565"/>
                  <a:pt x="9914575" y="1675662"/>
                </a:cubicBezTo>
                <a:cubicBezTo>
                  <a:pt x="9716856" y="1890645"/>
                  <a:pt x="9539638" y="2125049"/>
                  <a:pt x="9361609" y="2357294"/>
                </a:cubicBezTo>
                <a:cubicBezTo>
                  <a:pt x="9193292" y="2576998"/>
                  <a:pt x="9188572" y="2830553"/>
                  <a:pt x="9334635" y="3068327"/>
                </a:cubicBezTo>
                <a:cubicBezTo>
                  <a:pt x="9495670" y="3329571"/>
                  <a:pt x="9683004" y="3577866"/>
                  <a:pt x="9815042" y="3852732"/>
                </a:cubicBezTo>
                <a:cubicBezTo>
                  <a:pt x="10050525" y="4342848"/>
                  <a:pt x="9955575" y="4825682"/>
                  <a:pt x="9376176" y="5163127"/>
                </a:cubicBezTo>
                <a:cubicBezTo>
                  <a:pt x="8901029" y="5439880"/>
                  <a:pt x="8396077" y="5450670"/>
                  <a:pt x="7869813" y="5397801"/>
                </a:cubicBezTo>
                <a:cubicBezTo>
                  <a:pt x="7414763" y="5352214"/>
                  <a:pt x="6924916" y="5316879"/>
                  <a:pt x="6545392" y="5591203"/>
                </a:cubicBezTo>
                <a:cubicBezTo>
                  <a:pt x="6238293" y="5813469"/>
                  <a:pt x="6024794" y="6166019"/>
                  <a:pt x="5772723" y="6463272"/>
                </a:cubicBezTo>
                <a:cubicBezTo>
                  <a:pt x="5693284" y="6557074"/>
                  <a:pt x="5618532" y="6655326"/>
                  <a:pt x="5542128" y="6751893"/>
                </a:cubicBezTo>
                <a:lnTo>
                  <a:pt x="5455473" y="6858000"/>
                </a:lnTo>
                <a:lnTo>
                  <a:pt x="3884322" y="6858000"/>
                </a:lnTo>
                <a:lnTo>
                  <a:pt x="3874161" y="6844414"/>
                </a:lnTo>
                <a:cubicBezTo>
                  <a:pt x="3769502" y="6682570"/>
                  <a:pt x="3725804" y="6471499"/>
                  <a:pt x="3692625" y="6276207"/>
                </a:cubicBezTo>
                <a:cubicBezTo>
                  <a:pt x="3594979" y="5704764"/>
                  <a:pt x="2996562" y="5529973"/>
                  <a:pt x="2561203" y="5655806"/>
                </a:cubicBezTo>
                <a:cubicBezTo>
                  <a:pt x="1295584" y="6024675"/>
                  <a:pt x="405173" y="5378783"/>
                  <a:pt x="69617" y="4277706"/>
                </a:cubicBezTo>
                <a:cubicBezTo>
                  <a:pt x="12163" y="4089022"/>
                  <a:pt x="22818" y="3880245"/>
                  <a:pt x="1643" y="3679828"/>
                </a:cubicBezTo>
                <a:cubicBezTo>
                  <a:pt x="-11845" y="3246491"/>
                  <a:pt x="53163" y="2840533"/>
                  <a:pt x="368893" y="2516306"/>
                </a:cubicBezTo>
                <a:cubicBezTo>
                  <a:pt x="570254" y="2309550"/>
                  <a:pt x="826642" y="2227145"/>
                  <a:pt x="1113509" y="2192618"/>
                </a:cubicBezTo>
                <a:cubicBezTo>
                  <a:pt x="1425464" y="2154854"/>
                  <a:pt x="1739171" y="2099963"/>
                  <a:pt x="2037232" y="2005555"/>
                </a:cubicBezTo>
                <a:cubicBezTo>
                  <a:pt x="2313447" y="1917888"/>
                  <a:pt x="2430109" y="1649902"/>
                  <a:pt x="2547311" y="1405114"/>
                </a:cubicBezTo>
                <a:cubicBezTo>
                  <a:pt x="2839303" y="794962"/>
                  <a:pt x="3300289" y="490426"/>
                  <a:pt x="3900864" y="578766"/>
                </a:cubicBezTo>
                <a:cubicBezTo>
                  <a:pt x="4133785" y="613023"/>
                  <a:pt x="4362119" y="739800"/>
                  <a:pt x="4571571" y="860778"/>
                </a:cubicBezTo>
                <a:cubicBezTo>
                  <a:pt x="5133169" y="1185276"/>
                  <a:pt x="5641898" y="1029501"/>
                  <a:pt x="6039226" y="631499"/>
                </a:cubicBezTo>
                <a:cubicBezTo>
                  <a:pt x="6180165" y="489886"/>
                  <a:pt x="6313484" y="339979"/>
                  <a:pt x="6449433" y="193257"/>
                </a:cubicBezTo>
                <a:close/>
              </a:path>
            </a:pathLst>
          </a:custGeom>
        </p:spPr>
      </p:pic>
      <p:sp>
        <p:nvSpPr>
          <p:cNvPr id="3" name="Subtitle 2">
            <a:extLst>
              <a:ext uri="{FF2B5EF4-FFF2-40B4-BE49-F238E27FC236}">
                <a16:creationId xmlns:a16="http://schemas.microsoft.com/office/drawing/2014/main" id="{1BBBCA4B-76B9-BE64-5F72-A46A4E9DB190}"/>
              </a:ext>
            </a:extLst>
          </p:cNvPr>
          <p:cNvSpPr>
            <a:spLocks noGrp="1"/>
          </p:cNvSpPr>
          <p:nvPr>
            <p:ph type="subTitle" idx="1"/>
          </p:nvPr>
        </p:nvSpPr>
        <p:spPr>
          <a:xfrm>
            <a:off x="2306656" y="2043119"/>
            <a:ext cx="7377672" cy="2719976"/>
          </a:xfrm>
        </p:spPr>
        <p:txBody>
          <a:bodyPr>
            <a:noAutofit/>
          </a:bodyPr>
          <a:lstStyle/>
          <a:p>
            <a:pPr algn="ctr"/>
            <a:r>
              <a:rPr lang="en-GB" sz="2200" dirty="0">
                <a:solidFill>
                  <a:srgbClr val="FFFFFF"/>
                </a:solidFill>
                <a:latin typeface="Arial" panose="020B0604020202020204" pitchFamily="34" charset="0"/>
                <a:cs typeface="Arial" panose="020B0604020202020204" pitchFamily="34" charset="0"/>
              </a:rPr>
              <a:t>Name: Lisa Ellam</a:t>
            </a:r>
          </a:p>
          <a:p>
            <a:pPr algn="ctr"/>
            <a:r>
              <a:rPr lang="en-GB" sz="2200" dirty="0">
                <a:solidFill>
                  <a:srgbClr val="FFFFFF"/>
                </a:solidFill>
                <a:latin typeface="Arial" panose="020B0604020202020204" pitchFamily="34" charset="0"/>
                <a:cs typeface="Arial" panose="020B0604020202020204" pitchFamily="34" charset="0"/>
              </a:rPr>
              <a:t>Student number: 2014962</a:t>
            </a:r>
          </a:p>
          <a:p>
            <a:pPr algn="ctr"/>
            <a:r>
              <a:rPr lang="en-GB" sz="2200" dirty="0">
                <a:solidFill>
                  <a:srgbClr val="FFFFFF"/>
                </a:solidFill>
                <a:latin typeface="Arial" panose="020B0604020202020204" pitchFamily="34" charset="0"/>
                <a:cs typeface="Arial" panose="020B0604020202020204" pitchFamily="34" charset="0"/>
              </a:rPr>
              <a:t>Module code: LCHS4006</a:t>
            </a:r>
          </a:p>
          <a:p>
            <a:pPr algn="ctr"/>
            <a:r>
              <a:rPr lang="en-GB" sz="2200" dirty="0">
                <a:solidFill>
                  <a:srgbClr val="FFFFFF"/>
                </a:solidFill>
                <a:latin typeface="Arial" panose="020B0604020202020204" pitchFamily="34" charset="0"/>
                <a:cs typeface="Arial" panose="020B0604020202020204" pitchFamily="34" charset="0"/>
              </a:rPr>
              <a:t>Module name: Psychology in Health and Social Care </a:t>
            </a:r>
          </a:p>
          <a:p>
            <a:pPr algn="ctr"/>
            <a:r>
              <a:rPr lang="en-GB" sz="2200" dirty="0">
                <a:solidFill>
                  <a:srgbClr val="FFFFFF"/>
                </a:solidFill>
                <a:latin typeface="Arial" panose="020B0604020202020204" pitchFamily="34" charset="0"/>
                <a:cs typeface="Arial" panose="020B0604020202020204" pitchFamily="34" charset="0"/>
              </a:rPr>
              <a:t>Assignment number: Component 1 Part 1</a:t>
            </a:r>
          </a:p>
          <a:p>
            <a:pPr algn="ctr"/>
            <a:r>
              <a:rPr lang="en-GB" sz="2200" dirty="0">
                <a:solidFill>
                  <a:srgbClr val="FFFFFF"/>
                </a:solidFill>
                <a:latin typeface="Arial" panose="020B0604020202020204" pitchFamily="34" charset="0"/>
                <a:cs typeface="Arial" panose="020B0604020202020204" pitchFamily="34" charset="0"/>
              </a:rPr>
              <a:t>Lecturer name: Alice Clayton</a:t>
            </a:r>
          </a:p>
        </p:txBody>
      </p:sp>
      <p:sp>
        <p:nvSpPr>
          <p:cNvPr id="5" name="Rectangle 4">
            <a:extLst>
              <a:ext uri="{FF2B5EF4-FFF2-40B4-BE49-F238E27FC236}">
                <a16:creationId xmlns:a16="http://schemas.microsoft.com/office/drawing/2014/main" id="{4304D675-579E-ED55-8F37-8FE0E882CD4C}"/>
              </a:ext>
            </a:extLst>
          </p:cNvPr>
          <p:cNvSpPr/>
          <p:nvPr/>
        </p:nvSpPr>
        <p:spPr>
          <a:xfrm>
            <a:off x="2697780" y="662659"/>
            <a:ext cx="6349239" cy="1169551"/>
          </a:xfrm>
          <a:prstGeom prst="rect">
            <a:avLst/>
          </a:prstGeom>
          <a:noFill/>
        </p:spPr>
        <p:txBody>
          <a:bodyPr wrap="square" lIns="91440" tIns="45720" rIns="91440" bIns="45720">
            <a:spAutoFit/>
          </a:bodyPr>
          <a:lstStyle/>
          <a:p>
            <a:pPr algn="ctr"/>
            <a:r>
              <a:rPr lang="en-GB" sz="7000" b="1" cap="none" spc="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Title slide</a:t>
            </a:r>
            <a:endParaRPr lang="en-GB" sz="7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2802392511"/>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66" name="Rectangle 105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7" name="Freeform: Shape 1059">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68"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3">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3" name="TextBox 2">
            <a:extLst>
              <a:ext uri="{FF2B5EF4-FFF2-40B4-BE49-F238E27FC236}">
                <a16:creationId xmlns:a16="http://schemas.microsoft.com/office/drawing/2014/main" id="{03FDCB52-1667-F474-25F9-A3DD7EC020CA}"/>
              </a:ext>
            </a:extLst>
          </p:cNvPr>
          <p:cNvSpPr txBox="1"/>
          <p:nvPr/>
        </p:nvSpPr>
        <p:spPr>
          <a:xfrm>
            <a:off x="169928" y="2321656"/>
            <a:ext cx="5485802" cy="3174788"/>
          </a:xfrm>
          <a:prstGeom prst="rect">
            <a:avLst/>
          </a:prstGeom>
        </p:spPr>
        <p:txBody>
          <a:bodyPr vert="horz" lIns="91440" tIns="45720" rIns="91440" bIns="45720" rtlCol="0" anchor="t">
            <a:normAutofit/>
          </a:bodyPr>
          <a:lstStyle/>
          <a:p>
            <a:pPr>
              <a:lnSpc>
                <a:spcPct val="110000"/>
              </a:lnSpc>
              <a:spcAft>
                <a:spcPts val="600"/>
              </a:spcAft>
              <a:buClr>
                <a:schemeClr val="accent5"/>
              </a:buClr>
            </a:pPr>
            <a:r>
              <a:rPr lang="en-US" dirty="0">
                <a:latin typeface="Arial" panose="020B0604020202020204" pitchFamily="34" charset="0"/>
                <a:cs typeface="Arial" panose="020B0604020202020204" pitchFamily="34" charset="0"/>
              </a:rPr>
              <a:t>As a lead volunteer for a women’s refuge </a:t>
            </a:r>
            <a:r>
              <a:rPr lang="en-US" dirty="0" err="1">
                <a:latin typeface="Arial" panose="020B0604020202020204" pitchFamily="34" charset="0"/>
                <a:cs typeface="Arial" panose="020B0604020202020204" pitchFamily="34" charset="0"/>
              </a:rPr>
              <a:t>centre</a:t>
            </a:r>
            <a:r>
              <a:rPr lang="en-US" dirty="0">
                <a:latin typeface="Arial" panose="020B0604020202020204" pitchFamily="34" charset="0"/>
                <a:cs typeface="Arial" panose="020B0604020202020204" pitchFamily="34" charset="0"/>
              </a:rPr>
              <a:t>, this presentation is aimed to provide children with two activities while their mothers attend a weekly one-hour support session. This presentation will use Piaget’s theory to demonstrate two appropriate activities for children in the Sensorimotor stage, aged between birth to two years old. </a:t>
            </a:r>
          </a:p>
          <a:p>
            <a:pPr>
              <a:lnSpc>
                <a:spcPct val="110000"/>
              </a:lnSpc>
              <a:spcAft>
                <a:spcPts val="600"/>
              </a:spcAft>
              <a:buClr>
                <a:schemeClr val="accent5"/>
              </a:buClr>
            </a:pPr>
            <a:endParaRPr lang="en-US" dirty="0"/>
          </a:p>
        </p:txBody>
      </p:sp>
      <p:pic>
        <p:nvPicPr>
          <p:cNvPr id="1026" name="Picture 2" descr="Children, Young People &amp; Domestic Abuse – Belfast &amp; Lisburn Women's Aid">
            <a:extLst>
              <a:ext uri="{FF2B5EF4-FFF2-40B4-BE49-F238E27FC236}">
                <a16:creationId xmlns:a16="http://schemas.microsoft.com/office/drawing/2014/main" id="{E3EC197E-66F0-B080-3A4F-2EC26AFF9C3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954" r="30570" b="1"/>
          <a:stretch/>
        </p:blipFill>
        <p:spPr bwMode="auto">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D97FDDB4-B23C-4B04-E70E-17C3A7E4E2FA}"/>
              </a:ext>
            </a:extLst>
          </p:cNvPr>
          <p:cNvSpPr/>
          <p:nvPr/>
        </p:nvSpPr>
        <p:spPr>
          <a:xfrm>
            <a:off x="422954" y="549493"/>
            <a:ext cx="5673046" cy="1092607"/>
          </a:xfrm>
          <a:prstGeom prst="rect">
            <a:avLst/>
          </a:prstGeom>
          <a:noFill/>
        </p:spPr>
        <p:txBody>
          <a:bodyPr wrap="square" lIns="91440" tIns="45720" rIns="91440" bIns="45720">
            <a:spAutoFit/>
          </a:bodyPr>
          <a:lstStyle/>
          <a:p>
            <a:pPr algn="ctr"/>
            <a:r>
              <a:rPr lang="en-US" sz="6500" b="1" kern="1200" cap="none" spc="0" dirty="0">
                <a:ln w="12700">
                  <a:solidFill>
                    <a:schemeClr val="accent5"/>
                  </a:solidFill>
                  <a:prstDash val="solid"/>
                </a:ln>
                <a:pattFill prst="ltDnDiag">
                  <a:fgClr>
                    <a:schemeClr val="accent5">
                      <a:lumMod val="60000"/>
                      <a:lumOff val="40000"/>
                    </a:schemeClr>
                  </a:fgClr>
                  <a:bgClr>
                    <a:schemeClr val="bg1"/>
                  </a:bgClr>
                </a:pattFill>
                <a:effectLst/>
                <a:latin typeface="+mj-lt"/>
                <a:ea typeface="+mj-ea"/>
                <a:cs typeface="+mj-cs"/>
              </a:rPr>
              <a:t>Introduction</a:t>
            </a:r>
            <a:endParaRPr lang="en-GB" sz="6500" b="1" cap="none" spc="0" dirty="0">
              <a:ln w="12700">
                <a:solidFill>
                  <a:schemeClr val="accent5"/>
                </a:solidFill>
                <a:prstDash val="solid"/>
              </a:ln>
              <a:pattFill prst="ltDnDiag">
                <a:fgClr>
                  <a:schemeClr val="accent5">
                    <a:lumMod val="60000"/>
                    <a:lumOff val="40000"/>
                  </a:schemeClr>
                </a:fgClr>
                <a:bgClr>
                  <a:schemeClr val="bg1"/>
                </a:bgClr>
              </a:pattFill>
              <a:effectLst/>
            </a:endParaRPr>
          </a:p>
        </p:txBody>
      </p:sp>
      <p:sp>
        <p:nvSpPr>
          <p:cNvPr id="12" name="TextBox 11">
            <a:extLst>
              <a:ext uri="{FF2B5EF4-FFF2-40B4-BE49-F238E27FC236}">
                <a16:creationId xmlns:a16="http://schemas.microsoft.com/office/drawing/2014/main" id="{7E65374E-5504-A005-0904-3A42ABD4CB4D}"/>
              </a:ext>
            </a:extLst>
          </p:cNvPr>
          <p:cNvSpPr txBox="1"/>
          <p:nvPr/>
        </p:nvSpPr>
        <p:spPr>
          <a:xfrm>
            <a:off x="10820400" y="1260764"/>
            <a:ext cx="678873" cy="369332"/>
          </a:xfrm>
          <a:prstGeom prst="rect">
            <a:avLst/>
          </a:prstGeom>
          <a:noFill/>
        </p:spPr>
        <p:txBody>
          <a:bodyPr wrap="square" rtlCol="0">
            <a:spAutoFit/>
          </a:bodyPr>
          <a:lstStyle/>
          <a:p>
            <a:r>
              <a:rPr lang="en-GB" b="1" dirty="0">
                <a:solidFill>
                  <a:srgbClr val="FF0000"/>
                </a:solidFill>
              </a:rPr>
              <a:t>3.</a:t>
            </a:r>
          </a:p>
        </p:txBody>
      </p:sp>
    </p:spTree>
    <p:extLst>
      <p:ext uri="{BB962C8B-B14F-4D97-AF65-F5344CB8AC3E}">
        <p14:creationId xmlns:p14="http://schemas.microsoft.com/office/powerpoint/2010/main" val="206249647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8D0C9DF-66C5-5A27-1F6D-605DB53238DF}"/>
              </a:ext>
            </a:extLst>
          </p:cNvPr>
          <p:cNvSpPr/>
          <p:nvPr/>
        </p:nvSpPr>
        <p:spPr>
          <a:xfrm>
            <a:off x="0" y="96119"/>
            <a:ext cx="6898555" cy="923330"/>
          </a:xfrm>
          <a:prstGeom prst="rect">
            <a:avLst/>
          </a:prstGeom>
          <a:noFill/>
        </p:spPr>
        <p:txBody>
          <a:bodyPr wrap="none" lIns="91440" tIns="45720" rIns="91440" bIns="45720">
            <a:spAutoFit/>
          </a:bodyPr>
          <a:lstStyle/>
          <a:p>
            <a:pPr algn="ctr"/>
            <a:r>
              <a:rPr lang="en-GB" sz="5400" b="1" cap="none" spc="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Overview of theory </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8" name="TextBox 7">
            <a:extLst>
              <a:ext uri="{FF2B5EF4-FFF2-40B4-BE49-F238E27FC236}">
                <a16:creationId xmlns:a16="http://schemas.microsoft.com/office/drawing/2014/main" id="{47F88B36-1020-DA0C-B692-275AA78D7B63}"/>
              </a:ext>
            </a:extLst>
          </p:cNvPr>
          <p:cNvSpPr txBox="1"/>
          <p:nvPr/>
        </p:nvSpPr>
        <p:spPr>
          <a:xfrm>
            <a:off x="257109" y="1776906"/>
            <a:ext cx="5923412" cy="4678204"/>
          </a:xfrm>
          <a:prstGeom prst="rect">
            <a:avLst/>
          </a:prstGeom>
          <a:noFill/>
          <a:effectLst>
            <a:softEdge rad="12700"/>
          </a:effectLst>
        </p:spPr>
        <p:txBody>
          <a:bodyPr wrap="square" rtlCol="0">
            <a:spAutoFit/>
          </a:bodyPr>
          <a:lstStyle/>
          <a:p>
            <a:r>
              <a:rPr lang="en-GB" sz="1400" dirty="0">
                <a:latin typeface="Arial" panose="020B0604020202020204" pitchFamily="34" charset="0"/>
                <a:cs typeface="Arial" panose="020B0604020202020204" pitchFamily="34" charset="0"/>
              </a:rPr>
              <a:t>According to (</a:t>
            </a:r>
            <a:r>
              <a:rPr lang="en-GB" sz="1400" dirty="0" err="1">
                <a:latin typeface="Arial" panose="020B0604020202020204" pitchFamily="34" charset="0"/>
                <a:cs typeface="Arial" panose="020B0604020202020204" pitchFamily="34" charset="0"/>
              </a:rPr>
              <a:t>Huitt</a:t>
            </a:r>
            <a:r>
              <a:rPr lang="en-GB" sz="1400" dirty="0">
                <a:latin typeface="Arial" panose="020B0604020202020204" pitchFamily="34" charset="0"/>
                <a:cs typeface="Arial" panose="020B0604020202020204" pitchFamily="34" charset="0"/>
              </a:rPr>
              <a:t>, W. and Hummel, J. 2003. Piaget’s theory cognitive development. </a:t>
            </a:r>
            <a:r>
              <a:rPr lang="en-GB" sz="1400" i="1" dirty="0">
                <a:latin typeface="Arial" panose="020B0604020202020204" pitchFamily="34" charset="0"/>
                <a:cs typeface="Arial" panose="020B0604020202020204" pitchFamily="34" charset="0"/>
              </a:rPr>
              <a:t>Educational psychology interactive, </a:t>
            </a:r>
            <a:r>
              <a:rPr lang="en-GB" sz="1400" dirty="0">
                <a:latin typeface="Arial" panose="020B0604020202020204" pitchFamily="34" charset="0"/>
                <a:cs typeface="Arial" panose="020B0604020202020204" pitchFamily="34" charset="0"/>
              </a:rPr>
              <a:t>3(2), pp. 1-5.) </a:t>
            </a:r>
          </a:p>
          <a:p>
            <a:r>
              <a:rPr lang="en-GB" sz="1400" dirty="0">
                <a:latin typeface="Arial" panose="020B0604020202020204" pitchFamily="34" charset="0"/>
                <a:cs typeface="Arial" panose="020B0604020202020204" pitchFamily="34" charset="0"/>
              </a:rPr>
              <a:t>Piaget’s Theory suggests that all children must endure four stages of cognitive development throughout their lifetime to reach full intelligence. The theory suggests that all children experience the same sequence of development, although at different speeds and rates.  Cognitive development acquires learning, thinking, remembering and communicating.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Piaget’s theory suggests that the four stages occur in the following order. The Sensorimotor stage, the Preoperational stage, the Concrete operational stage and the final stage, the Formal Occupational stage.</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During the sensorimotor stage, children develop their five senses by looking, smelling, hearing, tasting and touching everything within their environment. Children develop reflexes and first habits from four months old. According to the theory, children learn to crawl, walk, talk, and run and grow a working memory. Children become curious and like touching objects and hearing sounds. The theory suggests this stage occurs in children between the age of birth to two years old.</a:t>
            </a:r>
          </a:p>
          <a:p>
            <a:endParaRPr lang="en-GB" dirty="0"/>
          </a:p>
        </p:txBody>
      </p:sp>
      <p:pic>
        <p:nvPicPr>
          <p:cNvPr id="1026" name="Picture 2" descr="Piaget's theory of cognitive developmental theory | Teaching Resources">
            <a:extLst>
              <a:ext uri="{FF2B5EF4-FFF2-40B4-BE49-F238E27FC236}">
                <a16:creationId xmlns:a16="http://schemas.microsoft.com/office/drawing/2014/main" id="{B70E87C0-91BF-C966-9EC1-74F4D699BA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6732" y="1346418"/>
            <a:ext cx="5548159" cy="416516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6B38514-14F2-D81C-2601-63689A4C79E5}"/>
              </a:ext>
            </a:extLst>
          </p:cNvPr>
          <p:cNvSpPr txBox="1"/>
          <p:nvPr/>
        </p:nvSpPr>
        <p:spPr>
          <a:xfrm>
            <a:off x="6589065" y="2949586"/>
            <a:ext cx="618979" cy="369332"/>
          </a:xfrm>
          <a:prstGeom prst="rect">
            <a:avLst/>
          </a:prstGeom>
          <a:noFill/>
        </p:spPr>
        <p:txBody>
          <a:bodyPr wrap="square" rtlCol="0">
            <a:spAutoFit/>
          </a:bodyPr>
          <a:lstStyle/>
          <a:p>
            <a:r>
              <a:rPr lang="en-GB" b="1" dirty="0">
                <a:solidFill>
                  <a:srgbClr val="FF0000"/>
                </a:solidFill>
              </a:rPr>
              <a:t>1.</a:t>
            </a:r>
          </a:p>
        </p:txBody>
      </p:sp>
    </p:spTree>
    <p:extLst>
      <p:ext uri="{BB962C8B-B14F-4D97-AF65-F5344CB8AC3E}">
        <p14:creationId xmlns:p14="http://schemas.microsoft.com/office/powerpoint/2010/main" val="91495807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69" name="Rectangle 1071">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71" name="Freeform: Shape 1073">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7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9" name="Rectangle 1077">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4" name="Rectangle 3">
            <a:extLst>
              <a:ext uri="{FF2B5EF4-FFF2-40B4-BE49-F238E27FC236}">
                <a16:creationId xmlns:a16="http://schemas.microsoft.com/office/drawing/2014/main" id="{28769D65-787A-6FF0-DC7D-9AFC2E9B54A6}"/>
              </a:ext>
            </a:extLst>
          </p:cNvPr>
          <p:cNvSpPr/>
          <p:nvPr/>
        </p:nvSpPr>
        <p:spPr>
          <a:xfrm>
            <a:off x="636371" y="136506"/>
            <a:ext cx="4606456" cy="1154711"/>
          </a:xfrm>
          <a:prstGeom prst="rect">
            <a:avLst/>
          </a:prstGeom>
        </p:spPr>
        <p:txBody>
          <a:bodyPr vert="horz" lIns="91440" tIns="45720" rIns="91440" bIns="45720" rtlCol="0" anchor="b">
            <a:normAutofit/>
          </a:bodyPr>
          <a:lstStyle/>
          <a:p>
            <a:pPr>
              <a:spcBef>
                <a:spcPct val="0"/>
              </a:spcBef>
              <a:spcAft>
                <a:spcPts val="600"/>
              </a:spcAft>
            </a:pPr>
            <a:r>
              <a:rPr lang="en-US" sz="6500" b="1" kern="1200" dirty="0">
                <a:ln w="22225">
                  <a:solidFill>
                    <a:schemeClr val="accent2"/>
                  </a:solidFill>
                  <a:prstDash val="solid"/>
                </a:ln>
                <a:solidFill>
                  <a:schemeClr val="tx1"/>
                </a:solidFill>
                <a:latin typeface="+mj-lt"/>
                <a:ea typeface="+mj-ea"/>
                <a:cs typeface="+mj-cs"/>
              </a:rPr>
              <a:t>Activity 1</a:t>
            </a:r>
          </a:p>
        </p:txBody>
      </p:sp>
      <p:sp>
        <p:nvSpPr>
          <p:cNvPr id="6" name="TextBox 5">
            <a:extLst>
              <a:ext uri="{FF2B5EF4-FFF2-40B4-BE49-F238E27FC236}">
                <a16:creationId xmlns:a16="http://schemas.microsoft.com/office/drawing/2014/main" id="{A8954188-7644-169A-6EA5-730CE34D457F}"/>
              </a:ext>
            </a:extLst>
          </p:cNvPr>
          <p:cNvSpPr txBox="1"/>
          <p:nvPr/>
        </p:nvSpPr>
        <p:spPr>
          <a:xfrm>
            <a:off x="411036" y="2739717"/>
            <a:ext cx="5057127" cy="3438317"/>
          </a:xfrm>
          <a:prstGeom prst="rect">
            <a:avLst/>
          </a:prstGeom>
        </p:spPr>
        <p:txBody>
          <a:bodyPr vert="horz" lIns="91440" tIns="45720" rIns="91440" bIns="45720" rtlCol="0" anchor="t">
            <a:normAutofit fontScale="25000" lnSpcReduction="20000"/>
          </a:bodyPr>
          <a:lstStyle/>
          <a:p>
            <a:pPr>
              <a:spcAft>
                <a:spcPts val="600"/>
              </a:spcAft>
              <a:buClr>
                <a:schemeClr val="accent5"/>
              </a:buClr>
            </a:pPr>
            <a:r>
              <a:rPr lang="en-US" sz="5600" dirty="0">
                <a:latin typeface="Arial" panose="020B0604020202020204" pitchFamily="34" charset="0"/>
                <a:cs typeface="Arial" panose="020B0604020202020204" pitchFamily="34" charset="0"/>
              </a:rPr>
              <a:t>Sensory play is an activity that stimulates the senses through touching, hearing, tasting, seeing and smelling.  This activity is beneficial for helping children understand their surroundings, supporting brain development, enhancing memory skills and encouraging independent and creative thinking.</a:t>
            </a:r>
          </a:p>
          <a:p>
            <a:pPr>
              <a:spcAft>
                <a:spcPts val="600"/>
              </a:spcAft>
              <a:buClr>
                <a:schemeClr val="accent5"/>
              </a:buClr>
            </a:pPr>
            <a:r>
              <a:rPr lang="en-US" sz="5600" dirty="0">
                <a:latin typeface="Arial" panose="020B0604020202020204" pitchFamily="34" charset="0"/>
                <a:cs typeface="Arial" panose="020B0604020202020204" pitchFamily="34" charset="0"/>
              </a:rPr>
              <a:t>According to (</a:t>
            </a:r>
            <a:r>
              <a:rPr lang="en-US" sz="5600" dirty="0" err="1">
                <a:latin typeface="Arial" panose="020B0604020202020204" pitchFamily="34" charset="0"/>
                <a:cs typeface="Arial" panose="020B0604020202020204" pitchFamily="34" charset="0"/>
              </a:rPr>
              <a:t>Ojose</a:t>
            </a:r>
            <a:r>
              <a:rPr lang="en-US" sz="5600" dirty="0">
                <a:latin typeface="Arial" panose="020B0604020202020204" pitchFamily="34" charset="0"/>
                <a:cs typeface="Arial" panose="020B0604020202020204" pitchFamily="34" charset="0"/>
              </a:rPr>
              <a:t>, B., 2008. Applying Piaget’s theory of cognitive development to mathematics instruction. </a:t>
            </a:r>
            <a:r>
              <a:rPr lang="en-US" sz="5600" i="1" dirty="0">
                <a:latin typeface="Arial" panose="020B0604020202020204" pitchFamily="34" charset="0"/>
                <a:cs typeface="Arial" panose="020B0604020202020204" pitchFamily="34" charset="0"/>
              </a:rPr>
              <a:t>The mathematics educator</a:t>
            </a:r>
            <a:r>
              <a:rPr lang="en-US" sz="5600" dirty="0">
                <a:latin typeface="Arial" panose="020B0604020202020204" pitchFamily="34" charset="0"/>
                <a:cs typeface="Arial" panose="020B0604020202020204" pitchFamily="34" charset="0"/>
              </a:rPr>
              <a:t>, 18(1),  Piaget’s theory suggests that </a:t>
            </a:r>
            <a:r>
              <a:rPr lang="en-GB" sz="5600" dirty="0">
                <a:latin typeface="Arial" panose="020B0604020202020204" pitchFamily="34" charset="0"/>
                <a:cs typeface="Arial" panose="020B0604020202020204" pitchFamily="34" charset="0"/>
              </a:rPr>
              <a:t>children like to touch objects and everything within their environment during the Sensorimotor stage</a:t>
            </a:r>
            <a:r>
              <a:rPr lang="en-US" sz="5600" dirty="0">
                <a:latin typeface="Arial" panose="020B0604020202020204" pitchFamily="34" charset="0"/>
                <a:cs typeface="Arial" panose="020B0604020202020204" pitchFamily="34" charset="0"/>
              </a:rPr>
              <a:t>.  According to (Sanghvi, P., 2020. Piaget’s theory of cognitive development: a review. </a:t>
            </a:r>
            <a:r>
              <a:rPr lang="en-US" sz="5600" i="1" dirty="0">
                <a:latin typeface="Arial" panose="020B0604020202020204" pitchFamily="34" charset="0"/>
                <a:cs typeface="Arial" panose="020B0604020202020204" pitchFamily="34" charset="0"/>
              </a:rPr>
              <a:t>Indian Journal Of Mental Health</a:t>
            </a:r>
            <a:r>
              <a:rPr lang="en-US" sz="5600" dirty="0">
                <a:latin typeface="Arial" panose="020B0604020202020204" pitchFamily="34" charset="0"/>
                <a:cs typeface="Arial" panose="020B0604020202020204" pitchFamily="34" charset="0"/>
              </a:rPr>
              <a:t>, 7(2), pp. 90-96.)  During the Sensorimotor stage, children are observant of their surroundings by using the five senses which are linked to the brain function. </a:t>
            </a:r>
          </a:p>
          <a:p>
            <a:pPr>
              <a:spcAft>
                <a:spcPts val="600"/>
              </a:spcAft>
              <a:buClr>
                <a:schemeClr val="accent5"/>
              </a:buClr>
            </a:pPr>
            <a:r>
              <a:rPr lang="en-US" sz="5600" dirty="0">
                <a:latin typeface="Arial" panose="020B0604020202020204" pitchFamily="34" charset="0"/>
                <a:cs typeface="Arial" panose="020B0604020202020204" pitchFamily="34" charset="0"/>
              </a:rPr>
              <a:t>Sensory play will be an excellent activity for 0 to 2 years old as it will encourage the development of the Sensorimotor stage.</a:t>
            </a:r>
          </a:p>
          <a:p>
            <a:pPr>
              <a:spcAft>
                <a:spcPts val="600"/>
              </a:spcAft>
              <a:buClr>
                <a:schemeClr val="accent5"/>
              </a:buClr>
            </a:pPr>
            <a:endParaRPr lang="en-US" sz="3500" dirty="0">
              <a:latin typeface="Arial" panose="020B0604020202020204" pitchFamily="34" charset="0"/>
              <a:cs typeface="Arial" panose="020B0604020202020204" pitchFamily="34" charset="0"/>
            </a:endParaRPr>
          </a:p>
          <a:p>
            <a:pPr>
              <a:spcAft>
                <a:spcPts val="600"/>
              </a:spcAft>
              <a:buClr>
                <a:schemeClr val="accent5"/>
              </a:buClr>
            </a:pPr>
            <a:endParaRPr lang="en-US" sz="1400" dirty="0"/>
          </a:p>
        </p:txBody>
      </p:sp>
      <p:pic>
        <p:nvPicPr>
          <p:cNvPr id="1028" name="Picture 4" descr="Sensory Play for Babies">
            <a:extLst>
              <a:ext uri="{FF2B5EF4-FFF2-40B4-BE49-F238E27FC236}">
                <a16:creationId xmlns:a16="http://schemas.microsoft.com/office/drawing/2014/main" id="{0C9967CF-FFC1-9BE0-C179-DF4913781E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63" r="-2" b="-2"/>
          <a:stretch/>
        </p:blipFill>
        <p:spPr bwMode="auto">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02197F3-8DFA-9167-581F-C5141A947150}"/>
              </a:ext>
            </a:extLst>
          </p:cNvPr>
          <p:cNvSpPr txBox="1"/>
          <p:nvPr/>
        </p:nvSpPr>
        <p:spPr>
          <a:xfrm>
            <a:off x="11160602" y="713861"/>
            <a:ext cx="558698" cy="369332"/>
          </a:xfrm>
          <a:prstGeom prst="rect">
            <a:avLst/>
          </a:prstGeom>
          <a:noFill/>
        </p:spPr>
        <p:txBody>
          <a:bodyPr wrap="square" rtlCol="0">
            <a:spAutoFit/>
          </a:bodyPr>
          <a:lstStyle/>
          <a:p>
            <a:r>
              <a:rPr lang="en-GB" b="1" dirty="0">
                <a:solidFill>
                  <a:srgbClr val="FF0000"/>
                </a:solidFill>
              </a:rPr>
              <a:t>2.</a:t>
            </a:r>
          </a:p>
        </p:txBody>
      </p:sp>
      <p:sp>
        <p:nvSpPr>
          <p:cNvPr id="2" name="Rectangle 1">
            <a:extLst>
              <a:ext uri="{FF2B5EF4-FFF2-40B4-BE49-F238E27FC236}">
                <a16:creationId xmlns:a16="http://schemas.microsoft.com/office/drawing/2014/main" id="{1E5C9D51-1405-CD85-4D3B-B2291392ADEF}"/>
              </a:ext>
            </a:extLst>
          </p:cNvPr>
          <p:cNvSpPr/>
          <p:nvPr/>
        </p:nvSpPr>
        <p:spPr>
          <a:xfrm>
            <a:off x="-181312" y="1781481"/>
            <a:ext cx="6057461" cy="861774"/>
          </a:xfrm>
          <a:prstGeom prst="rect">
            <a:avLst/>
          </a:prstGeom>
          <a:noFill/>
        </p:spPr>
        <p:txBody>
          <a:bodyPr wrap="square" lIns="91440" tIns="45720" rIns="91440" bIns="45720">
            <a:spAutoFit/>
          </a:bodyPr>
          <a:lstStyle/>
          <a:p>
            <a:pPr algn="ctr"/>
            <a:r>
              <a:rPr lang="en-US" sz="25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Sensory Play- </a:t>
            </a:r>
          </a:p>
          <a:p>
            <a:pPr algn="ctr"/>
            <a:r>
              <a:rPr lang="en-US" sz="25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Balloon ric</a:t>
            </a:r>
            <a:r>
              <a:rPr lang="en-US" sz="25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e shakers </a:t>
            </a:r>
            <a:r>
              <a:rPr lang="en-US" sz="2500" b="1"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etc</a:t>
            </a:r>
            <a:endParaRPr lang="en-US" sz="25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Tree>
    <p:extLst>
      <p:ext uri="{BB962C8B-B14F-4D97-AF65-F5344CB8AC3E}">
        <p14:creationId xmlns:p14="http://schemas.microsoft.com/office/powerpoint/2010/main" val="24162080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1F16C35-160A-AA84-0683-9A550C503F7A}"/>
              </a:ext>
            </a:extLst>
          </p:cNvPr>
          <p:cNvSpPr/>
          <p:nvPr/>
        </p:nvSpPr>
        <p:spPr>
          <a:xfrm>
            <a:off x="2590801" y="128473"/>
            <a:ext cx="6359236" cy="1092607"/>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65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Activity 2</a:t>
            </a:r>
          </a:p>
        </p:txBody>
      </p:sp>
      <p:sp>
        <p:nvSpPr>
          <p:cNvPr id="4" name="Rectangle 3">
            <a:extLst>
              <a:ext uri="{FF2B5EF4-FFF2-40B4-BE49-F238E27FC236}">
                <a16:creationId xmlns:a16="http://schemas.microsoft.com/office/drawing/2014/main" id="{16DD489F-57D0-5C59-C9F2-5989E547A889}"/>
              </a:ext>
            </a:extLst>
          </p:cNvPr>
          <p:cNvSpPr/>
          <p:nvPr/>
        </p:nvSpPr>
        <p:spPr>
          <a:xfrm>
            <a:off x="383723" y="2053491"/>
            <a:ext cx="5505033" cy="1015663"/>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3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Music- play, sing and dance. </a:t>
            </a:r>
          </a:p>
          <a:p>
            <a:pPr algn="ctr"/>
            <a:r>
              <a:rPr lang="en-US" sz="3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Fine motor activity.</a:t>
            </a:r>
            <a:endParaRPr lang="en-GB" sz="3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1026" name="Picture 2" descr="Learning &amp; Development: Music: Part 2 - Shake, rattle and roll | Nursery  World">
            <a:extLst>
              <a:ext uri="{FF2B5EF4-FFF2-40B4-BE49-F238E27FC236}">
                <a16:creationId xmlns:a16="http://schemas.microsoft.com/office/drawing/2014/main" id="{CD51F12D-B0D2-2F6E-181F-3BD1B68FE8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01199" y="8804"/>
            <a:ext cx="2590801" cy="324884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9" name="TextBox 5">
            <a:extLst>
              <a:ext uri="{FF2B5EF4-FFF2-40B4-BE49-F238E27FC236}">
                <a16:creationId xmlns:a16="http://schemas.microsoft.com/office/drawing/2014/main" id="{AF94657A-C8B6-68AB-540D-6D048A150E3F}"/>
              </a:ext>
            </a:extLst>
          </p:cNvPr>
          <p:cNvGraphicFramePr/>
          <p:nvPr>
            <p:extLst>
              <p:ext uri="{D42A27DB-BD31-4B8C-83A1-F6EECF244321}">
                <p14:modId xmlns:p14="http://schemas.microsoft.com/office/powerpoint/2010/main" val="652084347"/>
              </p:ext>
            </p:extLst>
          </p:nvPr>
        </p:nvGraphicFramePr>
        <p:xfrm>
          <a:off x="312154" y="3187781"/>
          <a:ext cx="10916529" cy="3416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C5AA283-FB8E-566B-CEB4-2FDB39C5C699}"/>
              </a:ext>
            </a:extLst>
          </p:cNvPr>
          <p:cNvSpPr txBox="1"/>
          <p:nvPr/>
        </p:nvSpPr>
        <p:spPr>
          <a:xfrm>
            <a:off x="9601199" y="2779511"/>
            <a:ext cx="647114" cy="477054"/>
          </a:xfrm>
          <a:prstGeom prst="rect">
            <a:avLst/>
          </a:prstGeom>
          <a:noFill/>
        </p:spPr>
        <p:txBody>
          <a:bodyPr wrap="square" rtlCol="0">
            <a:spAutoFit/>
          </a:bodyPr>
          <a:lstStyle/>
          <a:p>
            <a:r>
              <a:rPr lang="en-GB" sz="2500" b="1" dirty="0">
                <a:solidFill>
                  <a:srgbClr val="FF0000"/>
                </a:solidFill>
              </a:rPr>
              <a:t>5</a:t>
            </a:r>
            <a:r>
              <a:rPr lang="en-GB" b="1" dirty="0">
                <a:solidFill>
                  <a:srgbClr val="FF0000"/>
                </a:solidFill>
              </a:rPr>
              <a:t>.</a:t>
            </a:r>
          </a:p>
        </p:txBody>
      </p:sp>
      <p:pic>
        <p:nvPicPr>
          <p:cNvPr id="2050" name="Picture 2" descr="Children's Drawing Painting, PNG, 3451x3451px, Drawing, Animation, Area, Art,  Artwork Download Free">
            <a:extLst>
              <a:ext uri="{FF2B5EF4-FFF2-40B4-BE49-F238E27FC236}">
                <a16:creationId xmlns:a16="http://schemas.microsoft.com/office/drawing/2014/main" id="{338A349D-74CE-61A9-C6DB-CB4816DE5C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34915" y="1150609"/>
            <a:ext cx="1940703" cy="194070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4D2A4E7-18BC-0D9C-EA85-936630F07C1C}"/>
              </a:ext>
            </a:extLst>
          </p:cNvPr>
          <p:cNvSpPr txBox="1"/>
          <p:nvPr/>
        </p:nvSpPr>
        <p:spPr>
          <a:xfrm>
            <a:off x="8007927" y="1136898"/>
            <a:ext cx="540327" cy="369332"/>
          </a:xfrm>
          <a:prstGeom prst="rect">
            <a:avLst/>
          </a:prstGeom>
          <a:noFill/>
        </p:spPr>
        <p:txBody>
          <a:bodyPr wrap="square" rtlCol="0">
            <a:spAutoFit/>
          </a:bodyPr>
          <a:lstStyle/>
          <a:p>
            <a:r>
              <a:rPr lang="en-GB" b="1" dirty="0">
                <a:solidFill>
                  <a:srgbClr val="FF0000"/>
                </a:solidFill>
              </a:rPr>
              <a:t>7.</a:t>
            </a:r>
          </a:p>
        </p:txBody>
      </p:sp>
      <p:pic>
        <p:nvPicPr>
          <p:cNvPr id="2052" name="Picture 4" descr="Children Art - Stock Illustration [13177275] - PIXTA">
            <a:extLst>
              <a:ext uri="{FF2B5EF4-FFF2-40B4-BE49-F238E27FC236}">
                <a16:creationId xmlns:a16="http://schemas.microsoft.com/office/drawing/2014/main" id="{6EC7FAB9-9155-E377-CF5E-A63512D7B02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6039" y="60796"/>
            <a:ext cx="2580343" cy="17718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8BDA504-17F1-20D2-4EE0-554901F8DE68}"/>
              </a:ext>
            </a:extLst>
          </p:cNvPr>
          <p:cNvSpPr txBox="1"/>
          <p:nvPr/>
        </p:nvSpPr>
        <p:spPr>
          <a:xfrm>
            <a:off x="383723" y="225290"/>
            <a:ext cx="719798" cy="369332"/>
          </a:xfrm>
          <a:prstGeom prst="rect">
            <a:avLst/>
          </a:prstGeom>
          <a:noFill/>
        </p:spPr>
        <p:txBody>
          <a:bodyPr wrap="square" rtlCol="0">
            <a:spAutoFit/>
          </a:bodyPr>
          <a:lstStyle/>
          <a:p>
            <a:r>
              <a:rPr lang="en-GB" b="1" dirty="0">
                <a:solidFill>
                  <a:srgbClr val="FF0000"/>
                </a:solidFill>
              </a:rPr>
              <a:t>8.</a:t>
            </a:r>
          </a:p>
        </p:txBody>
      </p:sp>
    </p:spTree>
    <p:extLst>
      <p:ext uri="{BB962C8B-B14F-4D97-AF65-F5344CB8AC3E}">
        <p14:creationId xmlns:p14="http://schemas.microsoft.com/office/powerpoint/2010/main" val="41780767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44" name="Rectangle 1030">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5" name="Freeform: Shape 1032">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46"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7" name="Rectangle 1036">
            <a:extLst>
              <a:ext uri="{FF2B5EF4-FFF2-40B4-BE49-F238E27FC236}">
                <a16:creationId xmlns:a16="http://schemas.microsoft.com/office/drawing/2014/main" id="{876BDF4D-4826-490A-8307-7247A295E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 name="Freeform: Shape 1038">
            <a:extLst>
              <a:ext uri="{FF2B5EF4-FFF2-40B4-BE49-F238E27FC236}">
                <a16:creationId xmlns:a16="http://schemas.microsoft.com/office/drawing/2014/main" id="{2E0FF4CF-25CB-4537-9BBF-28B36C76BE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5328" y="1352190"/>
            <a:ext cx="7823624" cy="5505810"/>
          </a:xfrm>
          <a:custGeom>
            <a:avLst/>
            <a:gdLst>
              <a:gd name="connsiteX0" fmla="*/ 7676365 w 7823624"/>
              <a:gd name="connsiteY0" fmla="*/ 583688 h 5505810"/>
              <a:gd name="connsiteX1" fmla="*/ 7807957 w 7823624"/>
              <a:gd name="connsiteY1" fmla="*/ 609260 h 5505810"/>
              <a:gd name="connsiteX2" fmla="*/ 7823624 w 7823624"/>
              <a:gd name="connsiteY2" fmla="*/ 618028 h 5505810"/>
              <a:gd name="connsiteX3" fmla="*/ 7823624 w 7823624"/>
              <a:gd name="connsiteY3" fmla="*/ 1356037 h 5505810"/>
              <a:gd name="connsiteX4" fmla="*/ 7783921 w 7823624"/>
              <a:gd name="connsiteY4" fmla="*/ 1367061 h 5505810"/>
              <a:gd name="connsiteX5" fmla="*/ 7685829 w 7823624"/>
              <a:gd name="connsiteY5" fmla="*/ 1364631 h 5505810"/>
              <a:gd name="connsiteX6" fmla="*/ 7556041 w 7823624"/>
              <a:gd name="connsiteY6" fmla="*/ 1308528 h 5505810"/>
              <a:gd name="connsiteX7" fmla="*/ 7412440 w 7823624"/>
              <a:gd name="connsiteY7" fmla="*/ 765688 h 5505810"/>
              <a:gd name="connsiteX8" fmla="*/ 7676365 w 7823624"/>
              <a:gd name="connsiteY8" fmla="*/ 583688 h 5505810"/>
              <a:gd name="connsiteX9" fmla="*/ 7062857 w 7823624"/>
              <a:gd name="connsiteY9" fmla="*/ 396783 h 5505810"/>
              <a:gd name="connsiteX10" fmla="*/ 7127059 w 7823624"/>
              <a:gd name="connsiteY10" fmla="*/ 424535 h 5505810"/>
              <a:gd name="connsiteX11" fmla="*/ 7198094 w 7823624"/>
              <a:gd name="connsiteY11" fmla="*/ 693059 h 5505810"/>
              <a:gd name="connsiteX12" fmla="*/ 7099157 w 7823624"/>
              <a:gd name="connsiteY12" fmla="*/ 778505 h 5505810"/>
              <a:gd name="connsiteX13" fmla="*/ 7034998 w 7823624"/>
              <a:gd name="connsiteY13" fmla="*/ 780480 h 5505810"/>
              <a:gd name="connsiteX14" fmla="*/ 6970795 w 7823624"/>
              <a:gd name="connsiteY14" fmla="*/ 752727 h 5505810"/>
              <a:gd name="connsiteX15" fmla="*/ 6899760 w 7823624"/>
              <a:gd name="connsiteY15" fmla="*/ 484203 h 5505810"/>
              <a:gd name="connsiteX16" fmla="*/ 7062857 w 7823624"/>
              <a:gd name="connsiteY16" fmla="*/ 396783 h 5505810"/>
              <a:gd name="connsiteX17" fmla="*/ 1780739 w 7823624"/>
              <a:gd name="connsiteY17" fmla="*/ 1190 h 5505810"/>
              <a:gd name="connsiteX18" fmla="*/ 2850847 w 7823624"/>
              <a:gd name="connsiteY18" fmla="*/ 384530 h 5505810"/>
              <a:gd name="connsiteX19" fmla="*/ 3809413 w 7823624"/>
              <a:gd name="connsiteY19" fmla="*/ 1153764 h 5505810"/>
              <a:gd name="connsiteX20" fmla="*/ 5160376 w 7823624"/>
              <a:gd name="connsiteY20" fmla="*/ 1003825 h 5505810"/>
              <a:gd name="connsiteX21" fmla="*/ 5677238 w 7823624"/>
              <a:gd name="connsiteY21" fmla="*/ 480424 h 5505810"/>
              <a:gd name="connsiteX22" fmla="*/ 7082965 w 7823624"/>
              <a:gd name="connsiteY22" fmla="*/ 1065272 h 5505810"/>
              <a:gd name="connsiteX23" fmla="*/ 7687818 w 7823624"/>
              <a:gd name="connsiteY23" fmla="*/ 1625585 h 5505810"/>
              <a:gd name="connsiteX24" fmla="*/ 7823624 w 7823624"/>
              <a:gd name="connsiteY24" fmla="*/ 1633445 h 5505810"/>
              <a:gd name="connsiteX25" fmla="*/ 7823624 w 7823624"/>
              <a:gd name="connsiteY25" fmla="*/ 5505810 h 5505810"/>
              <a:gd name="connsiteX26" fmla="*/ 1419133 w 7823624"/>
              <a:gd name="connsiteY26" fmla="*/ 5505810 h 5505810"/>
              <a:gd name="connsiteX27" fmla="*/ 1422753 w 7823624"/>
              <a:gd name="connsiteY27" fmla="*/ 5488656 h 5505810"/>
              <a:gd name="connsiteX28" fmla="*/ 1543078 w 7823624"/>
              <a:gd name="connsiteY28" fmla="*/ 4961644 h 5505810"/>
              <a:gd name="connsiteX29" fmla="*/ 1334564 w 7823624"/>
              <a:gd name="connsiteY29" fmla="*/ 4133160 h 5505810"/>
              <a:gd name="connsiteX30" fmla="*/ 670875 w 7823624"/>
              <a:gd name="connsiteY30" fmla="*/ 3489628 h 5505810"/>
              <a:gd name="connsiteX31" fmla="*/ 499515 w 7823624"/>
              <a:gd name="connsiteY31" fmla="*/ 578153 h 5505810"/>
              <a:gd name="connsiteX32" fmla="*/ 1780739 w 7823624"/>
              <a:gd name="connsiteY32" fmla="*/ 1190 h 550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7823624" h="5505810">
                <a:moveTo>
                  <a:pt x="7676365" y="583688"/>
                </a:moveTo>
                <a:cubicBezTo>
                  <a:pt x="7719804" y="582304"/>
                  <a:pt x="7764489" y="590613"/>
                  <a:pt x="7807957" y="609260"/>
                </a:cubicBezTo>
                <a:lnTo>
                  <a:pt x="7823624" y="618028"/>
                </a:lnTo>
                <a:lnTo>
                  <a:pt x="7823624" y="1356037"/>
                </a:lnTo>
                <a:lnTo>
                  <a:pt x="7783921" y="1367061"/>
                </a:lnTo>
                <a:cubicBezTo>
                  <a:pt x="7751926" y="1371702"/>
                  <a:pt x="7718882" y="1370985"/>
                  <a:pt x="7685829" y="1364631"/>
                </a:cubicBezTo>
                <a:cubicBezTo>
                  <a:pt x="7641760" y="1356162"/>
                  <a:pt x="7597675" y="1337676"/>
                  <a:pt x="7556041" y="1308528"/>
                </a:cubicBezTo>
                <a:cubicBezTo>
                  <a:pt x="7389499" y="1191936"/>
                  <a:pt x="7325207" y="948898"/>
                  <a:pt x="7412440" y="765688"/>
                </a:cubicBezTo>
                <a:cubicBezTo>
                  <a:pt x="7466961" y="651183"/>
                  <a:pt x="7567768" y="587147"/>
                  <a:pt x="7676365" y="583688"/>
                </a:cubicBezTo>
                <a:close/>
                <a:moveTo>
                  <a:pt x="7062857" y="396783"/>
                </a:moveTo>
                <a:cubicBezTo>
                  <a:pt x="7084657" y="400973"/>
                  <a:pt x="7106463" y="410117"/>
                  <a:pt x="7127059" y="424535"/>
                </a:cubicBezTo>
                <a:cubicBezTo>
                  <a:pt x="7209442" y="482209"/>
                  <a:pt x="7241245" y="602433"/>
                  <a:pt x="7198094" y="693059"/>
                </a:cubicBezTo>
                <a:cubicBezTo>
                  <a:pt x="7176519" y="738373"/>
                  <a:pt x="7140289" y="767709"/>
                  <a:pt x="7099157" y="778505"/>
                </a:cubicBezTo>
                <a:cubicBezTo>
                  <a:pt x="7078590" y="783905"/>
                  <a:pt x="7056797" y="784670"/>
                  <a:pt x="7034998" y="780480"/>
                </a:cubicBezTo>
                <a:cubicBezTo>
                  <a:pt x="7013198" y="776289"/>
                  <a:pt x="6991391" y="767146"/>
                  <a:pt x="6970795" y="752727"/>
                </a:cubicBezTo>
                <a:cubicBezTo>
                  <a:pt x="6888412" y="695052"/>
                  <a:pt x="6856608" y="574829"/>
                  <a:pt x="6899760" y="484203"/>
                </a:cubicBezTo>
                <a:cubicBezTo>
                  <a:pt x="6932124" y="416232"/>
                  <a:pt x="6997458" y="384213"/>
                  <a:pt x="7062857" y="396783"/>
                </a:cubicBezTo>
                <a:close/>
                <a:moveTo>
                  <a:pt x="1780739" y="1190"/>
                </a:moveTo>
                <a:cubicBezTo>
                  <a:pt x="2129768" y="14988"/>
                  <a:pt x="2488852" y="148495"/>
                  <a:pt x="2850847" y="384530"/>
                </a:cubicBezTo>
                <a:cubicBezTo>
                  <a:pt x="3184362" y="601036"/>
                  <a:pt x="3487788" y="901267"/>
                  <a:pt x="3809413" y="1153764"/>
                </a:cubicBezTo>
                <a:cubicBezTo>
                  <a:pt x="4262448" y="1508236"/>
                  <a:pt x="4750558" y="1545992"/>
                  <a:pt x="5160376" y="1003825"/>
                </a:cubicBezTo>
                <a:cubicBezTo>
                  <a:pt x="5313232" y="801671"/>
                  <a:pt x="5481196" y="587300"/>
                  <a:pt x="5677238" y="480424"/>
                </a:cubicBezTo>
                <a:cubicBezTo>
                  <a:pt x="6182723" y="204840"/>
                  <a:pt x="6667481" y="431193"/>
                  <a:pt x="7082965" y="1065272"/>
                </a:cubicBezTo>
                <a:cubicBezTo>
                  <a:pt x="7249706" y="1319645"/>
                  <a:pt x="7421998" y="1601453"/>
                  <a:pt x="7687818" y="1625585"/>
                </a:cubicBezTo>
                <a:lnTo>
                  <a:pt x="7823624" y="1633445"/>
                </a:lnTo>
                <a:lnTo>
                  <a:pt x="7823624" y="5505810"/>
                </a:lnTo>
                <a:lnTo>
                  <a:pt x="1419133" y="5505810"/>
                </a:lnTo>
                <a:lnTo>
                  <a:pt x="1422753" y="5488656"/>
                </a:lnTo>
                <a:cubicBezTo>
                  <a:pt x="1462649" y="5312984"/>
                  <a:pt x="1506176" y="5138278"/>
                  <a:pt x="1543078" y="4961644"/>
                </a:cubicBezTo>
                <a:cubicBezTo>
                  <a:pt x="1609806" y="4640258"/>
                  <a:pt x="1539760" y="4343419"/>
                  <a:pt x="1334564" y="4133160"/>
                </a:cubicBezTo>
                <a:cubicBezTo>
                  <a:pt x="1117562" y="3910930"/>
                  <a:pt x="900716" y="3685928"/>
                  <a:pt x="670875" y="3489628"/>
                </a:cubicBezTo>
                <a:cubicBezTo>
                  <a:pt x="-321639" y="2642174"/>
                  <a:pt x="-67393" y="1165752"/>
                  <a:pt x="499515" y="578153"/>
                </a:cubicBezTo>
                <a:cubicBezTo>
                  <a:pt x="899852" y="163598"/>
                  <a:pt x="1331986" y="-16550"/>
                  <a:pt x="1780739" y="119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FD9A7297-D896-0DBB-8752-734D32AFD920}"/>
              </a:ext>
            </a:extLst>
          </p:cNvPr>
          <p:cNvSpPr txBox="1"/>
          <p:nvPr/>
        </p:nvSpPr>
        <p:spPr>
          <a:xfrm>
            <a:off x="307653" y="2231434"/>
            <a:ext cx="3750023" cy="3445893"/>
          </a:xfrm>
          <a:prstGeom prst="rect">
            <a:avLst/>
          </a:prstGeom>
        </p:spPr>
        <p:txBody>
          <a:bodyPr vert="horz" lIns="91440" tIns="45720" rIns="91440" bIns="45720" rtlCol="0">
            <a:normAutofit lnSpcReduction="10000"/>
          </a:bodyPr>
          <a:lstStyle/>
          <a:p>
            <a:pPr>
              <a:spcAft>
                <a:spcPts val="600"/>
              </a:spcAft>
              <a:buClr>
                <a:schemeClr val="accent5"/>
              </a:buClr>
            </a:pPr>
            <a:r>
              <a:rPr lang="en-US" sz="1700" dirty="0"/>
              <a:t>According to Piaget’s theory, children can learn independently even if adults or other children don’t teach them.  Although this could be considered a strength, it could also be a weakness. Although children can learn without being taught by an adult or other children, it could affect them in different ways, such as </a:t>
            </a:r>
            <a:r>
              <a:rPr lang="en-US" sz="1700" dirty="0" err="1"/>
              <a:t>socialising</a:t>
            </a:r>
            <a:r>
              <a:rPr lang="en-US" sz="1700" dirty="0"/>
              <a:t> and building relationships, which could negatively impact the individual’s life. </a:t>
            </a:r>
          </a:p>
        </p:txBody>
      </p:sp>
      <p:pic>
        <p:nvPicPr>
          <p:cNvPr id="1026" name="Picture 2" descr="Children Using Crayons Stock Photo, Picture And Royalty Free Image. Image  7615500.">
            <a:extLst>
              <a:ext uri="{FF2B5EF4-FFF2-40B4-BE49-F238E27FC236}">
                <a16:creationId xmlns:a16="http://schemas.microsoft.com/office/drawing/2014/main" id="{7B57FC53-0408-A973-CE10-F2E608F4AA0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34758" y="2636356"/>
            <a:ext cx="5342468" cy="344589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C23B4DCA-9768-8A5F-92C5-DDAF06357C4A}"/>
              </a:ext>
            </a:extLst>
          </p:cNvPr>
          <p:cNvSpPr/>
          <p:nvPr/>
        </p:nvSpPr>
        <p:spPr>
          <a:xfrm>
            <a:off x="-31978" y="468114"/>
            <a:ext cx="5033175" cy="1092607"/>
          </a:xfrm>
          <a:prstGeom prst="rect">
            <a:avLst/>
          </a:prstGeom>
          <a:noFill/>
        </p:spPr>
        <p:txBody>
          <a:bodyPr wrap="square" lIns="91440" tIns="45720" rIns="91440" bIns="45720">
            <a:spAutoFit/>
          </a:bodyPr>
          <a:lstStyle/>
          <a:p>
            <a:pPr algn="ctr"/>
            <a:r>
              <a:rPr lang="en-US" sz="6500" b="1" kern="1200"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ea typeface="+mj-ea"/>
                <a:cs typeface="+mj-cs"/>
              </a:rPr>
              <a:t>Evaluation</a:t>
            </a:r>
            <a:endParaRPr lang="en-GB" sz="65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8" name="TextBox 7">
            <a:extLst>
              <a:ext uri="{FF2B5EF4-FFF2-40B4-BE49-F238E27FC236}">
                <a16:creationId xmlns:a16="http://schemas.microsoft.com/office/drawing/2014/main" id="{D271442C-2B03-BF88-EC01-8CD0AE95052F}"/>
              </a:ext>
            </a:extLst>
          </p:cNvPr>
          <p:cNvSpPr txBox="1"/>
          <p:nvPr/>
        </p:nvSpPr>
        <p:spPr>
          <a:xfrm>
            <a:off x="11111251" y="4378712"/>
            <a:ext cx="637309" cy="369332"/>
          </a:xfrm>
          <a:prstGeom prst="rect">
            <a:avLst/>
          </a:prstGeom>
          <a:noFill/>
        </p:spPr>
        <p:txBody>
          <a:bodyPr wrap="square" rtlCol="0">
            <a:spAutoFit/>
          </a:bodyPr>
          <a:lstStyle/>
          <a:p>
            <a:r>
              <a:rPr lang="en-GB" b="1" dirty="0">
                <a:solidFill>
                  <a:srgbClr val="FF0000"/>
                </a:solidFill>
              </a:rPr>
              <a:t>6.</a:t>
            </a:r>
          </a:p>
        </p:txBody>
      </p:sp>
      <p:pic>
        <p:nvPicPr>
          <p:cNvPr id="1028" name="Picture 4" descr="Cartoon Baby is Playing with Educational Toys Stock Vector - Illustration  of education, letters: 33242936">
            <a:extLst>
              <a:ext uri="{FF2B5EF4-FFF2-40B4-BE49-F238E27FC236}">
                <a16:creationId xmlns:a16="http://schemas.microsoft.com/office/drawing/2014/main" id="{B61F54B6-4288-A27A-E506-047F71F301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9385" y="348719"/>
            <a:ext cx="2078175" cy="217115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9C3B69F-BB35-7E45-5BC5-B8F14F558FBC}"/>
              </a:ext>
            </a:extLst>
          </p:cNvPr>
          <p:cNvSpPr txBox="1"/>
          <p:nvPr/>
        </p:nvSpPr>
        <p:spPr>
          <a:xfrm>
            <a:off x="9344047" y="482624"/>
            <a:ext cx="652003" cy="369332"/>
          </a:xfrm>
          <a:prstGeom prst="rect">
            <a:avLst/>
          </a:prstGeom>
          <a:noFill/>
        </p:spPr>
        <p:txBody>
          <a:bodyPr wrap="square" rtlCol="0">
            <a:spAutoFit/>
          </a:bodyPr>
          <a:lstStyle/>
          <a:p>
            <a:r>
              <a:rPr lang="en-GB" b="1" dirty="0">
                <a:solidFill>
                  <a:srgbClr val="FF0000"/>
                </a:solidFill>
              </a:rPr>
              <a:t>11.</a:t>
            </a:r>
          </a:p>
        </p:txBody>
      </p:sp>
    </p:spTree>
    <p:extLst>
      <p:ext uri="{BB962C8B-B14F-4D97-AF65-F5344CB8AC3E}">
        <p14:creationId xmlns:p14="http://schemas.microsoft.com/office/powerpoint/2010/main" val="266826656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7" name="Freeform: Shape 2056">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5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4" name="Rectangle 3">
            <a:extLst>
              <a:ext uri="{FF2B5EF4-FFF2-40B4-BE49-F238E27FC236}">
                <a16:creationId xmlns:a16="http://schemas.microsoft.com/office/drawing/2014/main" id="{C82D5ACD-FB6D-E40D-CB6D-B4A46B735E72}"/>
              </a:ext>
            </a:extLst>
          </p:cNvPr>
          <p:cNvSpPr/>
          <p:nvPr/>
        </p:nvSpPr>
        <p:spPr>
          <a:xfrm>
            <a:off x="438533" y="0"/>
            <a:ext cx="6640622" cy="1451509"/>
          </a:xfrm>
          <a:prstGeom prst="rect">
            <a:avLst/>
          </a:prstGeom>
        </p:spPr>
        <p:txBody>
          <a:bodyPr vert="horz" lIns="91440" tIns="45720" rIns="91440" bIns="45720" rtlCol="0" anchor="b">
            <a:normAutofit/>
          </a:bodyPr>
          <a:lstStyle/>
          <a:p>
            <a:pPr>
              <a:spcBef>
                <a:spcPct val="0"/>
              </a:spcBef>
              <a:spcAft>
                <a:spcPts val="600"/>
              </a:spcAft>
            </a:pPr>
            <a:r>
              <a:rPr lang="en-US" sz="6500" b="1" kern="1200" cap="none" spc="0" dirty="0">
                <a:ln w="12700">
                  <a:solidFill>
                    <a:schemeClr val="accent3">
                      <a:lumMod val="50000"/>
                    </a:schemeClr>
                  </a:solidFill>
                  <a:prstDash val="solid"/>
                </a:ln>
                <a:solidFill>
                  <a:schemeClr val="tx1"/>
                </a:solidFill>
                <a:effectLst>
                  <a:innerShdw blurRad="177800">
                    <a:schemeClr val="accent3">
                      <a:lumMod val="50000"/>
                    </a:schemeClr>
                  </a:innerShdw>
                </a:effectLst>
                <a:latin typeface="+mj-lt"/>
                <a:ea typeface="+mj-ea"/>
                <a:cs typeface="+mj-cs"/>
              </a:rPr>
              <a:t>Conclusion</a:t>
            </a:r>
          </a:p>
        </p:txBody>
      </p:sp>
      <p:sp>
        <p:nvSpPr>
          <p:cNvPr id="3" name="TextBox 2">
            <a:extLst>
              <a:ext uri="{FF2B5EF4-FFF2-40B4-BE49-F238E27FC236}">
                <a16:creationId xmlns:a16="http://schemas.microsoft.com/office/drawing/2014/main" id="{1B5C2E2D-E0B0-095E-8973-EA84CD13F5C3}"/>
              </a:ext>
            </a:extLst>
          </p:cNvPr>
          <p:cNvSpPr txBox="1"/>
          <p:nvPr/>
        </p:nvSpPr>
        <p:spPr>
          <a:xfrm>
            <a:off x="438533" y="2271096"/>
            <a:ext cx="5588281" cy="3174788"/>
          </a:xfrm>
          <a:prstGeom prst="rect">
            <a:avLst/>
          </a:prstGeom>
        </p:spPr>
        <p:txBody>
          <a:bodyPr vert="horz" lIns="91440" tIns="45720" rIns="91440" bIns="45720" rtlCol="0" anchor="t">
            <a:normAutofit lnSpcReduction="10000"/>
          </a:bodyPr>
          <a:lstStyle/>
          <a:p>
            <a:pPr>
              <a:spcAft>
                <a:spcPts val="600"/>
              </a:spcAft>
              <a:buClr>
                <a:schemeClr val="accent5"/>
              </a:buClr>
            </a:pPr>
            <a:r>
              <a:rPr lang="en-US" dirty="0">
                <a:latin typeface="Arial" panose="020B0604020202020204" pitchFamily="34" charset="0"/>
                <a:cs typeface="Arial" panose="020B0604020202020204" pitchFamily="34" charset="0"/>
              </a:rPr>
              <a:t>Piaget’s theory is beneficial when working with children within the health and social care setting because it demonstrates the stages children develop and ensures children receive the correct activities to enhance their physical, social and mental growth. However, according to Piaget’s theory, children can learn without a teacher. This presentation has provided women and mothers with children between 0 and 2 at a women’s refuge </a:t>
            </a:r>
            <a:r>
              <a:rPr lang="en-US" dirty="0" err="1">
                <a:latin typeface="Arial" panose="020B0604020202020204" pitchFamily="34" charset="0"/>
                <a:cs typeface="Arial" panose="020B0604020202020204" pitchFamily="34" charset="0"/>
              </a:rPr>
              <a:t>centre</a:t>
            </a:r>
            <a:r>
              <a:rPr lang="en-US" dirty="0">
                <a:latin typeface="Arial" panose="020B0604020202020204" pitchFamily="34" charset="0"/>
                <a:cs typeface="Arial" panose="020B0604020202020204" pitchFamily="34" charset="0"/>
              </a:rPr>
              <a:t> with two appropriate activities to promote children’s cognitive development.  </a:t>
            </a:r>
          </a:p>
          <a:p>
            <a:pPr>
              <a:spcAft>
                <a:spcPts val="600"/>
              </a:spcAft>
              <a:buClr>
                <a:schemeClr val="accent5"/>
              </a:buClr>
            </a:pPr>
            <a:endParaRPr lang="en-US" dirty="0"/>
          </a:p>
          <a:p>
            <a:pPr>
              <a:spcAft>
                <a:spcPts val="600"/>
              </a:spcAft>
              <a:buClr>
                <a:schemeClr val="accent5"/>
              </a:buClr>
            </a:pPr>
            <a:endParaRPr lang="en-US" dirty="0"/>
          </a:p>
        </p:txBody>
      </p:sp>
      <p:pic>
        <p:nvPicPr>
          <p:cNvPr id="2050" name="Picture 2" descr="30 Sensory Activities (For Kid's Brain Development) - Mom Loves Best">
            <a:extLst>
              <a:ext uri="{FF2B5EF4-FFF2-40B4-BE49-F238E27FC236}">
                <a16:creationId xmlns:a16="http://schemas.microsoft.com/office/drawing/2014/main" id="{DEA43129-A51B-0661-8312-163E862EDF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741" r="23476" b="-1"/>
          <a:stretch/>
        </p:blipFill>
        <p:spPr bwMode="auto">
          <a:xfrm>
            <a:off x="6465346" y="1"/>
            <a:ext cx="5726654" cy="6857999"/>
          </a:xfrm>
          <a:custGeom>
            <a:avLst/>
            <a:gdLst/>
            <a:ahLst/>
            <a:cxnLst/>
            <a:rect l="l" t="t" r="r" b="b"/>
            <a:pathLst>
              <a:path w="5726654" h="6857999">
                <a:moveTo>
                  <a:pt x="615191" y="3536634"/>
                </a:moveTo>
                <a:cubicBezTo>
                  <a:pt x="896629" y="3536634"/>
                  <a:pt x="1124779" y="3764784"/>
                  <a:pt x="1124779" y="4046222"/>
                </a:cubicBezTo>
                <a:cubicBezTo>
                  <a:pt x="1124779" y="4327660"/>
                  <a:pt x="896629" y="4555810"/>
                  <a:pt x="615191" y="4555810"/>
                </a:cubicBezTo>
                <a:cubicBezTo>
                  <a:pt x="333753" y="4555810"/>
                  <a:pt x="105603" y="4327660"/>
                  <a:pt x="105603" y="4046222"/>
                </a:cubicBezTo>
                <a:cubicBezTo>
                  <a:pt x="105603" y="3764784"/>
                  <a:pt x="333753" y="3536634"/>
                  <a:pt x="615191" y="3536634"/>
                </a:cubicBezTo>
                <a:close/>
                <a:moveTo>
                  <a:pt x="1497781" y="0"/>
                </a:moveTo>
                <a:lnTo>
                  <a:pt x="5726654" y="0"/>
                </a:lnTo>
                <a:lnTo>
                  <a:pt x="5726654" y="6857999"/>
                </a:lnTo>
                <a:lnTo>
                  <a:pt x="311758" y="6857999"/>
                </a:lnTo>
                <a:lnTo>
                  <a:pt x="314131" y="6707669"/>
                </a:lnTo>
                <a:cubicBezTo>
                  <a:pt x="335133" y="6366408"/>
                  <a:pt x="433652" y="6019041"/>
                  <a:pt x="599703" y="5670857"/>
                </a:cubicBezTo>
                <a:cubicBezTo>
                  <a:pt x="770258" y="5311555"/>
                  <a:pt x="1010814" y="4986831"/>
                  <a:pt x="1211434" y="4641254"/>
                </a:cubicBezTo>
                <a:cubicBezTo>
                  <a:pt x="1493037" y="4154455"/>
                  <a:pt x="1511836" y="3622743"/>
                  <a:pt x="1053042" y="3164268"/>
                </a:cubicBezTo>
                <a:cubicBezTo>
                  <a:pt x="881978" y="2993263"/>
                  <a:pt x="700423" y="2805522"/>
                  <a:pt x="607049" y="2589404"/>
                </a:cubicBezTo>
                <a:cubicBezTo>
                  <a:pt x="366280" y="2032157"/>
                  <a:pt x="541126" y="1508060"/>
                  <a:pt x="1054916" y="1068098"/>
                </a:cubicBezTo>
                <a:cubicBezTo>
                  <a:pt x="1261028" y="891534"/>
                  <a:pt x="1489689" y="709487"/>
                  <a:pt x="1502878" y="419994"/>
                </a:cubicBezTo>
                <a:cubicBezTo>
                  <a:pt x="1506390" y="341909"/>
                  <a:pt x="1507263" y="263519"/>
                  <a:pt x="1505905" y="184995"/>
                </a:cubicBezTo>
                <a:close/>
                <a:moveTo>
                  <a:pt x="14544" y="0"/>
                </a:moveTo>
                <a:lnTo>
                  <a:pt x="879353" y="0"/>
                </a:lnTo>
                <a:lnTo>
                  <a:pt x="892054" y="78051"/>
                </a:lnTo>
                <a:cubicBezTo>
                  <a:pt x="904493" y="285270"/>
                  <a:pt x="770272" y="479620"/>
                  <a:pt x="561941" y="535442"/>
                </a:cubicBezTo>
                <a:cubicBezTo>
                  <a:pt x="323847" y="599239"/>
                  <a:pt x="79117" y="457944"/>
                  <a:pt x="15320" y="219851"/>
                </a:cubicBezTo>
                <a:cubicBezTo>
                  <a:pt x="-630" y="160328"/>
                  <a:pt x="-3761" y="100390"/>
                  <a:pt x="4235" y="42968"/>
                </a:cubicBez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0A146BC-D98B-DA0C-0664-473D6B5C6F11}"/>
              </a:ext>
            </a:extLst>
          </p:cNvPr>
          <p:cNvSpPr txBox="1"/>
          <p:nvPr/>
        </p:nvSpPr>
        <p:spPr>
          <a:xfrm>
            <a:off x="11526982" y="232968"/>
            <a:ext cx="665018" cy="369332"/>
          </a:xfrm>
          <a:prstGeom prst="rect">
            <a:avLst/>
          </a:prstGeom>
          <a:noFill/>
        </p:spPr>
        <p:txBody>
          <a:bodyPr wrap="square" rtlCol="0">
            <a:spAutoFit/>
          </a:bodyPr>
          <a:lstStyle/>
          <a:p>
            <a:r>
              <a:rPr lang="en-GB" b="1" dirty="0">
                <a:solidFill>
                  <a:srgbClr val="FF0000"/>
                </a:solidFill>
              </a:rPr>
              <a:t>4.</a:t>
            </a:r>
          </a:p>
        </p:txBody>
      </p:sp>
    </p:spTree>
    <p:extLst>
      <p:ext uri="{BB962C8B-B14F-4D97-AF65-F5344CB8AC3E}">
        <p14:creationId xmlns:p14="http://schemas.microsoft.com/office/powerpoint/2010/main" val="38396789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1" name="Freeform: Shape 308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08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5" name="Rectangle 4">
            <a:extLst>
              <a:ext uri="{FF2B5EF4-FFF2-40B4-BE49-F238E27FC236}">
                <a16:creationId xmlns:a16="http://schemas.microsoft.com/office/drawing/2014/main" id="{8E84E96F-FB95-EF02-27DD-92D45E2752E6}"/>
              </a:ext>
            </a:extLst>
          </p:cNvPr>
          <p:cNvSpPr/>
          <p:nvPr/>
        </p:nvSpPr>
        <p:spPr>
          <a:xfrm>
            <a:off x="598278" y="51635"/>
            <a:ext cx="6296007" cy="1154711"/>
          </a:xfrm>
          <a:prstGeom prst="rect">
            <a:avLst/>
          </a:prstGeom>
        </p:spPr>
        <p:txBody>
          <a:bodyPr vert="horz" lIns="91440" tIns="45720" rIns="91440" bIns="45720" rtlCol="0" anchor="b">
            <a:noAutofit/>
          </a:bodyPr>
          <a:lstStyle/>
          <a:p>
            <a:pPr>
              <a:spcBef>
                <a:spcPct val="0"/>
              </a:spcBef>
              <a:spcAft>
                <a:spcPts val="600"/>
              </a:spcAft>
            </a:pPr>
            <a:r>
              <a:rPr lang="en-US" sz="6500" b="1" kern="1200" cap="none" spc="0" dirty="0">
                <a:ln w="6600">
                  <a:solidFill>
                    <a:schemeClr val="accent2"/>
                  </a:solidFill>
                  <a:prstDash val="solid"/>
                </a:ln>
                <a:solidFill>
                  <a:schemeClr val="tx1"/>
                </a:solidFill>
                <a:effectLst>
                  <a:outerShdw blurRad="38100" dist="38100" dir="2700000" algn="tl">
                    <a:srgbClr val="000000">
                      <a:alpha val="43137"/>
                    </a:srgbClr>
                  </a:outerShdw>
                </a:effectLst>
                <a:latin typeface="+mj-lt"/>
                <a:ea typeface="+mj-ea"/>
                <a:cs typeface="+mj-cs"/>
              </a:rPr>
              <a:t>References</a:t>
            </a:r>
          </a:p>
        </p:txBody>
      </p:sp>
      <p:sp>
        <p:nvSpPr>
          <p:cNvPr id="4" name="TextBox 3">
            <a:extLst>
              <a:ext uri="{FF2B5EF4-FFF2-40B4-BE49-F238E27FC236}">
                <a16:creationId xmlns:a16="http://schemas.microsoft.com/office/drawing/2014/main" id="{ABB0C388-6A7F-748B-C828-2413B89D3C0D}"/>
              </a:ext>
            </a:extLst>
          </p:cNvPr>
          <p:cNvSpPr txBox="1"/>
          <p:nvPr/>
        </p:nvSpPr>
        <p:spPr>
          <a:xfrm>
            <a:off x="159657" y="1958090"/>
            <a:ext cx="5716492" cy="3174788"/>
          </a:xfrm>
          <a:prstGeom prst="rect">
            <a:avLst/>
          </a:prstGeom>
        </p:spPr>
        <p:txBody>
          <a:bodyPr vert="horz" lIns="91440" tIns="45720" rIns="91440" bIns="45720" rtlCol="0" anchor="t">
            <a:noAutofit/>
          </a:bodyPr>
          <a:lstStyle/>
          <a:p>
            <a:pPr>
              <a:spcAft>
                <a:spcPts val="600"/>
              </a:spcAft>
              <a:buClr>
                <a:schemeClr val="accent5"/>
              </a:buClr>
            </a:pPr>
            <a:r>
              <a:rPr lang="en-US" sz="1350" dirty="0" err="1">
                <a:latin typeface="Arial" panose="020B0604020202020204" pitchFamily="34" charset="0"/>
                <a:cs typeface="Arial" panose="020B0604020202020204" pitchFamily="34" charset="0"/>
              </a:rPr>
              <a:t>Huitt</a:t>
            </a:r>
            <a:r>
              <a:rPr lang="en-US" sz="1350" dirty="0">
                <a:latin typeface="Arial" panose="020B0604020202020204" pitchFamily="34" charset="0"/>
                <a:cs typeface="Arial" panose="020B0604020202020204" pitchFamily="34" charset="0"/>
              </a:rPr>
              <a:t>, W. and Hummel, J. (2003). Piaget’s theory cognitive development. </a:t>
            </a:r>
            <a:r>
              <a:rPr lang="en-US" sz="1350" i="1" dirty="0">
                <a:latin typeface="Arial" panose="020B0604020202020204" pitchFamily="34" charset="0"/>
                <a:cs typeface="Arial" panose="020B0604020202020204" pitchFamily="34" charset="0"/>
              </a:rPr>
              <a:t>Educational psychology interactive, </a:t>
            </a:r>
            <a:r>
              <a:rPr lang="en-US" sz="1350" dirty="0">
                <a:latin typeface="Arial" panose="020B0604020202020204" pitchFamily="34" charset="0"/>
                <a:cs typeface="Arial" panose="020B0604020202020204" pitchFamily="34" charset="0"/>
              </a:rPr>
              <a:t>3(2), pp. 1-5.</a:t>
            </a:r>
          </a:p>
          <a:p>
            <a:pPr>
              <a:spcAft>
                <a:spcPts val="600"/>
              </a:spcAft>
              <a:buClr>
                <a:schemeClr val="accent5"/>
              </a:buClr>
            </a:pPr>
            <a:endParaRPr lang="en-US" sz="1350" dirty="0">
              <a:latin typeface="Arial" panose="020B0604020202020204" pitchFamily="34" charset="0"/>
              <a:cs typeface="Arial" panose="020B0604020202020204" pitchFamily="34" charset="0"/>
            </a:endParaRPr>
          </a:p>
          <a:p>
            <a:pPr>
              <a:spcAft>
                <a:spcPts val="600"/>
              </a:spcAft>
              <a:buClr>
                <a:schemeClr val="accent5"/>
              </a:buClr>
            </a:pPr>
            <a:r>
              <a:rPr lang="en-US" sz="1350" dirty="0" err="1">
                <a:latin typeface="Arial" panose="020B0604020202020204" pitchFamily="34" charset="0"/>
                <a:cs typeface="Arial" panose="020B0604020202020204" pitchFamily="34" charset="0"/>
              </a:rPr>
              <a:t>Ojose</a:t>
            </a:r>
            <a:r>
              <a:rPr lang="en-US" sz="1350" dirty="0">
                <a:latin typeface="Arial" panose="020B0604020202020204" pitchFamily="34" charset="0"/>
                <a:cs typeface="Arial" panose="020B0604020202020204" pitchFamily="34" charset="0"/>
              </a:rPr>
              <a:t>, B., 2008. Applying Piaget’s theory of cognitive development to mathematics instruction. </a:t>
            </a:r>
            <a:r>
              <a:rPr lang="en-US" sz="1350" i="1" dirty="0">
                <a:latin typeface="Arial" panose="020B0604020202020204" pitchFamily="34" charset="0"/>
                <a:cs typeface="Arial" panose="020B0604020202020204" pitchFamily="34" charset="0"/>
              </a:rPr>
              <a:t>The mathematics educator</a:t>
            </a:r>
            <a:r>
              <a:rPr lang="en-US" sz="1350" dirty="0">
                <a:latin typeface="Arial" panose="020B0604020202020204" pitchFamily="34" charset="0"/>
                <a:cs typeface="Arial" panose="020B0604020202020204" pitchFamily="34" charset="0"/>
              </a:rPr>
              <a:t>, 18(1),</a:t>
            </a:r>
          </a:p>
          <a:p>
            <a:pPr>
              <a:spcAft>
                <a:spcPts val="600"/>
              </a:spcAft>
              <a:buClr>
                <a:schemeClr val="accent5"/>
              </a:buClr>
            </a:pPr>
            <a:endParaRPr lang="en-US" sz="1350" dirty="0">
              <a:latin typeface="Arial" panose="020B0604020202020204" pitchFamily="34" charset="0"/>
              <a:cs typeface="Arial" panose="020B0604020202020204" pitchFamily="34" charset="0"/>
            </a:endParaRPr>
          </a:p>
          <a:p>
            <a:pPr>
              <a:spcAft>
                <a:spcPts val="600"/>
              </a:spcAft>
              <a:buClr>
                <a:schemeClr val="accent5"/>
              </a:buClr>
            </a:pPr>
            <a:r>
              <a:rPr lang="en-US" sz="1350" dirty="0">
                <a:latin typeface="Arial" panose="020B0604020202020204" pitchFamily="34" charset="0"/>
                <a:cs typeface="Arial" panose="020B0604020202020204" pitchFamily="34" charset="0"/>
              </a:rPr>
              <a:t>Sanghvi, P., (2020). Piaget’s theory of cognitive development: a review. </a:t>
            </a:r>
            <a:r>
              <a:rPr lang="en-US" sz="1350" i="1" dirty="0">
                <a:latin typeface="Arial" panose="020B0604020202020204" pitchFamily="34" charset="0"/>
                <a:cs typeface="Arial" panose="020B0604020202020204" pitchFamily="34" charset="0"/>
              </a:rPr>
              <a:t>Indian Journal Of Mental Health</a:t>
            </a:r>
            <a:r>
              <a:rPr lang="en-US" sz="1350" dirty="0">
                <a:latin typeface="Arial" panose="020B0604020202020204" pitchFamily="34" charset="0"/>
                <a:cs typeface="Arial" panose="020B0604020202020204" pitchFamily="34" charset="0"/>
              </a:rPr>
              <a:t>, 7(2), pp. 90-96</a:t>
            </a:r>
          </a:p>
          <a:p>
            <a:pPr>
              <a:spcAft>
                <a:spcPts val="600"/>
              </a:spcAft>
              <a:buClr>
                <a:schemeClr val="accent5"/>
              </a:buClr>
            </a:pPr>
            <a:endParaRPr lang="en-US" sz="1350" dirty="0">
              <a:latin typeface="Arial" panose="020B0604020202020204" pitchFamily="34" charset="0"/>
              <a:cs typeface="Arial" panose="020B0604020202020204" pitchFamily="34" charset="0"/>
            </a:endParaRPr>
          </a:p>
          <a:p>
            <a:pPr>
              <a:spcAft>
                <a:spcPts val="600"/>
              </a:spcAft>
              <a:buClr>
                <a:schemeClr val="accent5"/>
              </a:buClr>
            </a:pPr>
            <a:r>
              <a:rPr lang="en-US" sz="1350" dirty="0">
                <a:latin typeface="Arial" panose="020B0604020202020204" pitchFamily="34" charset="0"/>
                <a:cs typeface="Arial" panose="020B0604020202020204" pitchFamily="34" charset="0"/>
              </a:rPr>
              <a:t>Warrener JJ., (1985). Applying learning theory to musical development: Piaget and beyond</a:t>
            </a:r>
            <a:r>
              <a:rPr lang="en-US" sz="1350" i="1" dirty="0">
                <a:latin typeface="Arial" panose="020B0604020202020204" pitchFamily="34" charset="0"/>
                <a:cs typeface="Arial" panose="020B0604020202020204" pitchFamily="34" charset="0"/>
              </a:rPr>
              <a:t>. Music Educators Journal, </a:t>
            </a:r>
            <a:r>
              <a:rPr lang="en-US" sz="1350" dirty="0">
                <a:latin typeface="Arial" panose="020B0604020202020204" pitchFamily="34" charset="0"/>
                <a:cs typeface="Arial" panose="020B0604020202020204" pitchFamily="34" charset="0"/>
              </a:rPr>
              <a:t>7(3), pp.22-27.</a:t>
            </a:r>
          </a:p>
          <a:p>
            <a:pPr>
              <a:spcAft>
                <a:spcPts val="600"/>
              </a:spcAft>
              <a:buClr>
                <a:schemeClr val="accent5"/>
              </a:buClr>
            </a:pPr>
            <a:endParaRPr lang="en-US" sz="1350" dirty="0">
              <a:latin typeface="Arial" panose="020B0604020202020204" pitchFamily="34" charset="0"/>
              <a:cs typeface="Arial" panose="020B0604020202020204" pitchFamily="34" charset="0"/>
            </a:endParaRPr>
          </a:p>
          <a:p>
            <a:pPr>
              <a:spcAft>
                <a:spcPts val="600"/>
              </a:spcAft>
              <a:buClr>
                <a:schemeClr val="accent5"/>
              </a:buClr>
            </a:pPr>
            <a:r>
              <a:rPr lang="en-US" sz="1350" dirty="0">
                <a:latin typeface="Arial" panose="020B0604020202020204" pitchFamily="34" charset="0"/>
                <a:cs typeface="Arial" panose="020B0604020202020204" pitchFamily="34" charset="0"/>
              </a:rPr>
              <a:t>Zimmerman, M.P., (1984.)The relevance of Piagetian theory for music education. </a:t>
            </a:r>
            <a:r>
              <a:rPr lang="en-US" sz="1350" i="1" dirty="0">
                <a:latin typeface="Arial" panose="020B0604020202020204" pitchFamily="34" charset="0"/>
                <a:cs typeface="Arial" panose="020B0604020202020204" pitchFamily="34" charset="0"/>
              </a:rPr>
              <a:t>International Journal Of Music Education</a:t>
            </a:r>
            <a:r>
              <a:rPr lang="en-US" sz="1350" dirty="0">
                <a:latin typeface="Arial" panose="020B0604020202020204" pitchFamily="34" charset="0"/>
                <a:cs typeface="Arial" panose="020B0604020202020204" pitchFamily="34" charset="0"/>
              </a:rPr>
              <a:t>, (1) pp. 31-34</a:t>
            </a:r>
          </a:p>
        </p:txBody>
      </p:sp>
      <p:pic>
        <p:nvPicPr>
          <p:cNvPr id="3074" name="Picture 2" descr="Kids Drawing Playground - Children Playing In The Park Clipart PNG Image |  Transparent PNG Free Download on SeekPNG">
            <a:extLst>
              <a:ext uri="{FF2B5EF4-FFF2-40B4-BE49-F238E27FC236}">
                <a16:creationId xmlns:a16="http://schemas.microsoft.com/office/drawing/2014/main" id="{44810A29-C18E-B606-4874-D5102C1480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807" r="21070" b="-1"/>
          <a:stretch/>
        </p:blipFill>
        <p:spPr bwMode="auto">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090B089-394E-25F5-B294-97F4DFA43700}"/>
              </a:ext>
            </a:extLst>
          </p:cNvPr>
          <p:cNvSpPr txBox="1"/>
          <p:nvPr/>
        </p:nvSpPr>
        <p:spPr>
          <a:xfrm>
            <a:off x="358877" y="3334434"/>
            <a:ext cx="5737123" cy="723275"/>
          </a:xfrm>
          <a:prstGeom prst="rect">
            <a:avLst/>
          </a:prstGeom>
          <a:noFill/>
        </p:spPr>
        <p:txBody>
          <a:bodyPr wrap="square" rtlCol="0">
            <a:spAutoFit/>
          </a:bodyPr>
          <a:lstStyle/>
          <a:p>
            <a:pPr>
              <a:spcAft>
                <a:spcPts val="600"/>
              </a:spcAft>
            </a:pPr>
            <a:endParaRPr lang="en-GB">
              <a:solidFill>
                <a:srgbClr val="FF0000"/>
              </a:solidFill>
              <a:hlinkClick r:id="rId3">
                <a:extLst>
                  <a:ext uri="{A12FA001-AC4F-418D-AE19-62706E023703}">
                    <ahyp:hlinkClr xmlns:ahyp="http://schemas.microsoft.com/office/drawing/2018/hyperlinkcolor" val="tx"/>
                  </a:ext>
                </a:extLst>
              </a:hlinkClick>
            </a:endParaRPr>
          </a:p>
          <a:p>
            <a:pPr>
              <a:spcAft>
                <a:spcPts val="600"/>
              </a:spcAft>
            </a:pPr>
            <a:endParaRPr lang="en-GB">
              <a:solidFill>
                <a:srgbClr val="FF0000"/>
              </a:solidFill>
              <a:hlinkClick r:id="rId3">
                <a:extLst>
                  <a:ext uri="{A12FA001-AC4F-418D-AE19-62706E023703}">
                    <ahyp:hlinkClr xmlns:ahyp="http://schemas.microsoft.com/office/drawing/2018/hyperlinkcolor" val="tx"/>
                  </a:ext>
                </a:extLst>
              </a:hlinkClick>
            </a:endParaRPr>
          </a:p>
        </p:txBody>
      </p:sp>
      <p:sp>
        <p:nvSpPr>
          <p:cNvPr id="8" name="TextBox 7">
            <a:extLst>
              <a:ext uri="{FF2B5EF4-FFF2-40B4-BE49-F238E27FC236}">
                <a16:creationId xmlns:a16="http://schemas.microsoft.com/office/drawing/2014/main" id="{B1788DCC-D7DD-A810-ED66-112B0E4EBB14}"/>
              </a:ext>
            </a:extLst>
          </p:cNvPr>
          <p:cNvSpPr txBox="1"/>
          <p:nvPr/>
        </p:nvSpPr>
        <p:spPr>
          <a:xfrm>
            <a:off x="11466285" y="1021680"/>
            <a:ext cx="725715" cy="369332"/>
          </a:xfrm>
          <a:prstGeom prst="rect">
            <a:avLst/>
          </a:prstGeom>
          <a:noFill/>
        </p:spPr>
        <p:txBody>
          <a:bodyPr wrap="square" rtlCol="0">
            <a:spAutoFit/>
          </a:bodyPr>
          <a:lstStyle/>
          <a:p>
            <a:r>
              <a:rPr lang="en-GB" b="1" dirty="0">
                <a:solidFill>
                  <a:srgbClr val="FF0000"/>
                </a:solidFill>
              </a:rPr>
              <a:t>9.</a:t>
            </a:r>
          </a:p>
        </p:txBody>
      </p:sp>
    </p:spTree>
    <p:extLst>
      <p:ext uri="{BB962C8B-B14F-4D97-AF65-F5344CB8AC3E}">
        <p14:creationId xmlns:p14="http://schemas.microsoft.com/office/powerpoint/2010/main" val="392742975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5" name="Freeform: Shape 4104">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10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3" name="TextBox 2">
            <a:extLst>
              <a:ext uri="{FF2B5EF4-FFF2-40B4-BE49-F238E27FC236}">
                <a16:creationId xmlns:a16="http://schemas.microsoft.com/office/drawing/2014/main" id="{728ACA50-B3A0-3FCD-ABC4-C9FAEE267BCB}"/>
              </a:ext>
            </a:extLst>
          </p:cNvPr>
          <p:cNvSpPr txBox="1"/>
          <p:nvPr/>
        </p:nvSpPr>
        <p:spPr>
          <a:xfrm>
            <a:off x="346961" y="1968722"/>
            <a:ext cx="5917211" cy="4233037"/>
          </a:xfrm>
          <a:prstGeom prst="rect">
            <a:avLst/>
          </a:prstGeom>
        </p:spPr>
        <p:txBody>
          <a:bodyPr vert="horz" lIns="91440" tIns="45720" rIns="91440" bIns="45720" rtlCol="0" anchor="t">
            <a:normAutofit fontScale="40000" lnSpcReduction="20000"/>
          </a:bodyPr>
          <a:lstStyle/>
          <a:p>
            <a:pPr>
              <a:spcAft>
                <a:spcPts val="600"/>
              </a:spcAft>
              <a:buClr>
                <a:schemeClr val="accent5"/>
              </a:buClr>
            </a:pPr>
            <a:r>
              <a:rPr lang="en-US" sz="3500" dirty="0">
                <a:latin typeface="Arial" panose="020B0604020202020204" pitchFamily="34" charset="0"/>
                <a:cs typeface="Arial" panose="020B0604020202020204" pitchFamily="34" charset="0"/>
              </a:rPr>
              <a:t>1. </a:t>
            </a:r>
            <a:r>
              <a:rPr lang="en-GB" sz="3500" dirty="0">
                <a:latin typeface="Arial" panose="020B0604020202020204" pitchFamily="34" charset="0"/>
                <a:cs typeface="Arial" panose="020B0604020202020204" pitchFamily="34" charset="0"/>
                <a:hlinkClick r:id="rId2"/>
              </a:rPr>
              <a:t>Piaget’s theory of cognitive developmental theory | Teaching Resources (tes.com)</a:t>
            </a:r>
            <a:endParaRPr lang="en-US" sz="3500" dirty="0">
              <a:latin typeface="Arial" panose="020B0604020202020204" pitchFamily="34" charset="0"/>
              <a:cs typeface="Arial" panose="020B0604020202020204" pitchFamily="34" charset="0"/>
            </a:endParaRPr>
          </a:p>
          <a:p>
            <a:pPr>
              <a:spcAft>
                <a:spcPts val="600"/>
              </a:spcAft>
              <a:buClr>
                <a:schemeClr val="accent5"/>
              </a:buClr>
            </a:pPr>
            <a:r>
              <a:rPr lang="en-US" sz="3500" dirty="0">
                <a:latin typeface="Arial" panose="020B0604020202020204" pitchFamily="34" charset="0"/>
                <a:cs typeface="Arial" panose="020B0604020202020204" pitchFamily="34" charset="0"/>
              </a:rPr>
              <a:t>2. </a:t>
            </a:r>
            <a:r>
              <a:rPr lang="en-US" sz="3500" dirty="0">
                <a:latin typeface="Arial" panose="020B0604020202020204" pitchFamily="34" charset="0"/>
                <a:cs typeface="Arial" panose="020B0604020202020204" pitchFamily="34" charset="0"/>
                <a:hlinkClick r:id="rId3"/>
              </a:rPr>
              <a:t>Sensory Play for Babies (growingajeweledrose.com)</a:t>
            </a:r>
            <a:endParaRPr lang="en-US" sz="3500" dirty="0">
              <a:latin typeface="Arial" panose="020B0604020202020204" pitchFamily="34" charset="0"/>
              <a:cs typeface="Arial" panose="020B0604020202020204" pitchFamily="34" charset="0"/>
            </a:endParaRPr>
          </a:p>
          <a:p>
            <a:pPr>
              <a:spcAft>
                <a:spcPts val="600"/>
              </a:spcAft>
              <a:buClr>
                <a:schemeClr val="accent5"/>
              </a:buClr>
            </a:pPr>
            <a:r>
              <a:rPr lang="en-US" sz="3500" dirty="0">
                <a:latin typeface="Arial" panose="020B0604020202020204" pitchFamily="34" charset="0"/>
                <a:cs typeface="Arial" panose="020B0604020202020204" pitchFamily="34" charset="0"/>
              </a:rPr>
              <a:t>3. </a:t>
            </a:r>
            <a:r>
              <a:rPr lang="en-US" sz="3500" dirty="0">
                <a:latin typeface="Arial" panose="020B0604020202020204" pitchFamily="34" charset="0"/>
                <a:cs typeface="Arial" panose="020B0604020202020204" pitchFamily="34" charset="0"/>
                <a:hlinkClick r:id="rId4"/>
              </a:rPr>
              <a:t>Children, Young People &amp; Domestic Abuse – Belfast &amp; </a:t>
            </a:r>
            <a:r>
              <a:rPr lang="en-US" sz="3500" dirty="0" err="1">
                <a:latin typeface="Arial" panose="020B0604020202020204" pitchFamily="34" charset="0"/>
                <a:cs typeface="Arial" panose="020B0604020202020204" pitchFamily="34" charset="0"/>
                <a:hlinkClick r:id="rId4"/>
              </a:rPr>
              <a:t>Lisburn</a:t>
            </a:r>
            <a:r>
              <a:rPr lang="en-US" sz="3500" dirty="0">
                <a:latin typeface="Arial" panose="020B0604020202020204" pitchFamily="34" charset="0"/>
                <a:cs typeface="Arial" panose="020B0604020202020204" pitchFamily="34" charset="0"/>
                <a:hlinkClick r:id="rId4"/>
              </a:rPr>
              <a:t> Women's Aid (belfastwomensaid.org.uk)</a:t>
            </a:r>
            <a:endParaRPr lang="en-US" sz="3500" dirty="0">
              <a:latin typeface="Arial" panose="020B0604020202020204" pitchFamily="34" charset="0"/>
              <a:cs typeface="Arial" panose="020B0604020202020204" pitchFamily="34" charset="0"/>
            </a:endParaRPr>
          </a:p>
          <a:p>
            <a:pPr>
              <a:spcAft>
                <a:spcPts val="600"/>
              </a:spcAft>
              <a:buClr>
                <a:schemeClr val="accent5"/>
              </a:buClr>
            </a:pPr>
            <a:r>
              <a:rPr lang="en-US" sz="3500" dirty="0">
                <a:latin typeface="Arial" panose="020B0604020202020204" pitchFamily="34" charset="0"/>
                <a:cs typeface="Arial" panose="020B0604020202020204" pitchFamily="34" charset="0"/>
              </a:rPr>
              <a:t>4. </a:t>
            </a:r>
            <a:r>
              <a:rPr lang="en-US" sz="3500" dirty="0">
                <a:latin typeface="Arial" panose="020B0604020202020204" pitchFamily="34" charset="0"/>
                <a:cs typeface="Arial" panose="020B0604020202020204" pitchFamily="34" charset="0"/>
                <a:hlinkClick r:id="rId5"/>
              </a:rPr>
              <a:t>30 Sensory Activities (For Kid’s Brain Development) - Mom Loves Best</a:t>
            </a:r>
            <a:endParaRPr lang="en-US" sz="3500" dirty="0">
              <a:latin typeface="Arial" panose="020B0604020202020204" pitchFamily="34" charset="0"/>
              <a:cs typeface="Arial" panose="020B0604020202020204" pitchFamily="34" charset="0"/>
            </a:endParaRPr>
          </a:p>
          <a:p>
            <a:pPr>
              <a:spcAft>
                <a:spcPts val="600"/>
              </a:spcAft>
              <a:buClr>
                <a:schemeClr val="accent5"/>
              </a:buClr>
            </a:pPr>
            <a:r>
              <a:rPr lang="en-US" sz="3500" dirty="0">
                <a:latin typeface="Arial" panose="020B0604020202020204" pitchFamily="34" charset="0"/>
                <a:cs typeface="Arial" panose="020B0604020202020204" pitchFamily="34" charset="0"/>
              </a:rPr>
              <a:t>5. </a:t>
            </a:r>
            <a:r>
              <a:rPr lang="en-US" sz="3500" dirty="0">
                <a:latin typeface="Arial" panose="020B0604020202020204" pitchFamily="34" charset="0"/>
                <a:cs typeface="Arial" panose="020B0604020202020204" pitchFamily="34" charset="0"/>
                <a:hlinkClick r:id="rId6"/>
              </a:rPr>
              <a:t>Learning &amp; Development: Music: Part 2 - Shake, rattle and roll | Nursery World</a:t>
            </a:r>
            <a:endParaRPr lang="en-US" sz="3500" dirty="0">
              <a:latin typeface="Arial" panose="020B0604020202020204" pitchFamily="34" charset="0"/>
              <a:cs typeface="Arial" panose="020B0604020202020204" pitchFamily="34" charset="0"/>
            </a:endParaRPr>
          </a:p>
          <a:p>
            <a:pPr>
              <a:spcAft>
                <a:spcPts val="600"/>
              </a:spcAft>
              <a:buClr>
                <a:schemeClr val="accent5"/>
              </a:buClr>
            </a:pPr>
            <a:r>
              <a:rPr lang="en-US" sz="3500" dirty="0">
                <a:latin typeface="Arial" panose="020B0604020202020204" pitchFamily="34" charset="0"/>
                <a:cs typeface="Arial" panose="020B0604020202020204" pitchFamily="34" charset="0"/>
              </a:rPr>
              <a:t>6. </a:t>
            </a:r>
            <a:r>
              <a:rPr lang="en-US" sz="3500" dirty="0">
                <a:latin typeface="Arial" panose="020B0604020202020204" pitchFamily="34" charset="0"/>
                <a:cs typeface="Arial" panose="020B0604020202020204" pitchFamily="34" charset="0"/>
                <a:hlinkClick r:id="rId7"/>
              </a:rPr>
              <a:t>Children Using Crayons Stock Photo, Picture And Royalty Free Image. Image 7615500. (123rf.com)</a:t>
            </a:r>
            <a:endParaRPr lang="en-US" sz="3500" dirty="0">
              <a:latin typeface="Arial" panose="020B0604020202020204" pitchFamily="34" charset="0"/>
              <a:cs typeface="Arial" panose="020B0604020202020204" pitchFamily="34" charset="0"/>
            </a:endParaRPr>
          </a:p>
          <a:p>
            <a:pPr>
              <a:spcAft>
                <a:spcPts val="600"/>
              </a:spcAft>
              <a:buClr>
                <a:schemeClr val="accent5"/>
              </a:buClr>
            </a:pPr>
            <a:r>
              <a:rPr lang="en-US" sz="3500" dirty="0">
                <a:latin typeface="Arial" panose="020B0604020202020204" pitchFamily="34" charset="0"/>
                <a:cs typeface="Arial" panose="020B0604020202020204" pitchFamily="34" charset="0"/>
              </a:rPr>
              <a:t>7. </a:t>
            </a:r>
            <a:r>
              <a:rPr lang="en-US" sz="3500" dirty="0">
                <a:latin typeface="Arial" panose="020B0604020202020204" pitchFamily="34" charset="0"/>
                <a:cs typeface="Arial" panose="020B0604020202020204" pitchFamily="34" charset="0"/>
                <a:hlinkClick r:id="rId8"/>
              </a:rPr>
              <a:t>Children's Drawing Painting, PNG, 3451x3451px, Drawing, Animation, Area, Art, Artwork Download Free (favpng.com)</a:t>
            </a:r>
            <a:endParaRPr lang="en-US" sz="3500" dirty="0">
              <a:latin typeface="Arial" panose="020B0604020202020204" pitchFamily="34" charset="0"/>
              <a:cs typeface="Arial" panose="020B0604020202020204" pitchFamily="34" charset="0"/>
            </a:endParaRPr>
          </a:p>
          <a:p>
            <a:pPr>
              <a:spcAft>
                <a:spcPts val="600"/>
              </a:spcAft>
              <a:buClr>
                <a:schemeClr val="accent5"/>
              </a:buClr>
            </a:pPr>
            <a:r>
              <a:rPr lang="en-US" sz="3500" dirty="0">
                <a:latin typeface="Arial" panose="020B0604020202020204" pitchFamily="34" charset="0"/>
                <a:cs typeface="Arial" panose="020B0604020202020204" pitchFamily="34" charset="0"/>
              </a:rPr>
              <a:t>8. </a:t>
            </a:r>
            <a:r>
              <a:rPr lang="en-US" sz="3500" dirty="0">
                <a:latin typeface="Arial" panose="020B0604020202020204" pitchFamily="34" charset="0"/>
                <a:cs typeface="Arial" panose="020B0604020202020204" pitchFamily="34" charset="0"/>
                <a:hlinkClick r:id="rId9"/>
              </a:rPr>
              <a:t>Children Art - Stock Illustration [13177275] - PIXTA (pixtastock.com)</a:t>
            </a:r>
            <a:endParaRPr lang="en-US" sz="3500" dirty="0">
              <a:latin typeface="Arial" panose="020B0604020202020204" pitchFamily="34" charset="0"/>
              <a:cs typeface="Arial" panose="020B0604020202020204" pitchFamily="34" charset="0"/>
            </a:endParaRPr>
          </a:p>
          <a:p>
            <a:pPr>
              <a:spcAft>
                <a:spcPts val="600"/>
              </a:spcAft>
              <a:buClr>
                <a:schemeClr val="accent5"/>
              </a:buClr>
            </a:pPr>
            <a:r>
              <a:rPr lang="en-US" sz="3500" dirty="0">
                <a:latin typeface="Arial" panose="020B0604020202020204" pitchFamily="34" charset="0"/>
                <a:cs typeface="Arial" panose="020B0604020202020204" pitchFamily="34" charset="0"/>
              </a:rPr>
              <a:t>9. </a:t>
            </a:r>
            <a:r>
              <a:rPr lang="en-US" sz="3500" dirty="0">
                <a:latin typeface="Arial" panose="020B0604020202020204" pitchFamily="34" charset="0"/>
                <a:cs typeface="Arial" panose="020B0604020202020204" pitchFamily="34" charset="0"/>
                <a:hlinkClick r:id="rId10"/>
              </a:rPr>
              <a:t>Kids Drawing Playground - Children Playing In The Park Clipart PNG Image | Transparent PNG Free Download on </a:t>
            </a:r>
            <a:r>
              <a:rPr lang="en-US" sz="3500" dirty="0" err="1">
                <a:latin typeface="Arial" panose="020B0604020202020204" pitchFamily="34" charset="0"/>
                <a:cs typeface="Arial" panose="020B0604020202020204" pitchFamily="34" charset="0"/>
                <a:hlinkClick r:id="rId10"/>
              </a:rPr>
              <a:t>SeekPNG</a:t>
            </a:r>
            <a:endParaRPr lang="en-US" sz="3500" dirty="0">
              <a:latin typeface="Arial" panose="020B0604020202020204" pitchFamily="34" charset="0"/>
              <a:cs typeface="Arial" panose="020B0604020202020204" pitchFamily="34" charset="0"/>
            </a:endParaRPr>
          </a:p>
          <a:p>
            <a:pPr>
              <a:spcAft>
                <a:spcPts val="600"/>
              </a:spcAft>
              <a:buClr>
                <a:schemeClr val="accent5"/>
              </a:buClr>
            </a:pPr>
            <a:r>
              <a:rPr lang="en-US" sz="3500" dirty="0">
                <a:latin typeface="Arial" panose="020B0604020202020204" pitchFamily="34" charset="0"/>
                <a:cs typeface="Arial" panose="020B0604020202020204" pitchFamily="34" charset="0"/>
              </a:rPr>
              <a:t>10. </a:t>
            </a:r>
            <a:r>
              <a:rPr lang="en-GB" sz="3500" dirty="0">
                <a:latin typeface="Arial" panose="020B0604020202020204" pitchFamily="34" charset="0"/>
                <a:cs typeface="Arial" panose="020B0604020202020204" pitchFamily="34" charset="0"/>
                <a:hlinkClick r:id="rId11"/>
              </a:rPr>
              <a:t>6 Easy Sensory Play Activities for Kids at Home (cmosc.org)</a:t>
            </a:r>
            <a:endParaRPr lang="en-GB" sz="3500" dirty="0">
              <a:latin typeface="Arial" panose="020B0604020202020204" pitchFamily="34" charset="0"/>
              <a:cs typeface="Arial" panose="020B0604020202020204" pitchFamily="34" charset="0"/>
            </a:endParaRPr>
          </a:p>
          <a:p>
            <a:pPr>
              <a:spcAft>
                <a:spcPts val="600"/>
              </a:spcAft>
              <a:buClr>
                <a:schemeClr val="accent5"/>
              </a:buClr>
            </a:pPr>
            <a:r>
              <a:rPr lang="en-GB" sz="3500" dirty="0">
                <a:latin typeface="Arial" panose="020B0604020202020204" pitchFamily="34" charset="0"/>
                <a:cs typeface="Arial" panose="020B0604020202020204" pitchFamily="34" charset="0"/>
              </a:rPr>
              <a:t>11. </a:t>
            </a:r>
            <a:r>
              <a:rPr lang="en-GB" sz="3500" dirty="0">
                <a:latin typeface="Arial" panose="020B0604020202020204" pitchFamily="34" charset="0"/>
                <a:cs typeface="Arial" panose="020B0604020202020204" pitchFamily="34" charset="0"/>
                <a:hlinkClick r:id="rId12"/>
              </a:rPr>
              <a:t>Cartoon Baby is Playing with Educational Toys Stock Vector - Illustration of education, letters: 33242936 (dreamstime.com)</a:t>
            </a:r>
            <a:endParaRPr lang="en-US" sz="3500" dirty="0">
              <a:latin typeface="Arial" panose="020B0604020202020204" pitchFamily="34" charset="0"/>
              <a:cs typeface="Arial" panose="020B0604020202020204" pitchFamily="34" charset="0"/>
            </a:endParaRPr>
          </a:p>
          <a:p>
            <a:pPr>
              <a:spcAft>
                <a:spcPts val="600"/>
              </a:spcAft>
              <a:buClr>
                <a:schemeClr val="accent5"/>
              </a:buClr>
            </a:pPr>
            <a:r>
              <a:rPr lang="en-US" sz="1100" dirty="0"/>
              <a:t>10. </a:t>
            </a:r>
          </a:p>
        </p:txBody>
      </p:sp>
      <p:pic>
        <p:nvPicPr>
          <p:cNvPr id="4098" name="Picture 2" descr="6 Easy Sensory Play Activities for Kids at Home">
            <a:extLst>
              <a:ext uri="{FF2B5EF4-FFF2-40B4-BE49-F238E27FC236}">
                <a16:creationId xmlns:a16="http://schemas.microsoft.com/office/drawing/2014/main" id="{B1AA4A77-3629-E686-D9B6-FA645E9C8D19}"/>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19783" r="23496" b="-1"/>
          <a:stretch/>
        </p:blipFill>
        <p:spPr bwMode="auto">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79EA092-6CC8-1EE1-4089-E95A575989BF}"/>
              </a:ext>
            </a:extLst>
          </p:cNvPr>
          <p:cNvSpPr/>
          <p:nvPr/>
        </p:nvSpPr>
        <p:spPr>
          <a:xfrm>
            <a:off x="610197" y="389151"/>
            <a:ext cx="5846472"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kern="1200" cap="none" spc="0" dirty="0">
                <a:ln/>
                <a:solidFill>
                  <a:schemeClr val="accent3"/>
                </a:solidFill>
                <a:effectLst/>
                <a:latin typeface="+mj-lt"/>
                <a:ea typeface="+mj-ea"/>
                <a:cs typeface="+mj-cs"/>
              </a:rPr>
              <a:t>Image Reference</a:t>
            </a:r>
            <a:endParaRPr lang="en-GB" sz="5400" b="1" cap="none" spc="0" dirty="0">
              <a:ln/>
              <a:solidFill>
                <a:schemeClr val="accent3"/>
              </a:solidFill>
              <a:effectLst/>
            </a:endParaRPr>
          </a:p>
        </p:txBody>
      </p:sp>
    </p:spTree>
    <p:extLst>
      <p:ext uri="{BB962C8B-B14F-4D97-AF65-F5344CB8AC3E}">
        <p14:creationId xmlns:p14="http://schemas.microsoft.com/office/powerpoint/2010/main" val="21440980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1198</Words>
  <Application>Microsoft Office PowerPoint</Application>
  <PresentationFormat>Widescreen</PresentationFormat>
  <Paragraphs>65</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Avenir Next LT Pro</vt:lpstr>
      <vt:lpstr>Calibri</vt:lpstr>
      <vt:lpstr>Posterama</vt:lpstr>
      <vt:lpstr>SplashVTI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Ellam</dc:creator>
  <cp:lastModifiedBy>Lisa Ellam</cp:lastModifiedBy>
  <cp:revision>16</cp:revision>
  <dcterms:created xsi:type="dcterms:W3CDTF">2023-02-19T14:19:52Z</dcterms:created>
  <dcterms:modified xsi:type="dcterms:W3CDTF">2023-02-20T04:09:19Z</dcterms:modified>
</cp:coreProperties>
</file>