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ink/ink1.xml" ContentType="application/inkml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294" r:id="rId5"/>
    <p:sldId id="417" r:id="rId6"/>
    <p:sldId id="423" r:id="rId7"/>
    <p:sldId id="326" r:id="rId8"/>
    <p:sldId id="419" r:id="rId9"/>
    <p:sldId id="378" r:id="rId10"/>
    <p:sldId id="406" r:id="rId11"/>
    <p:sldId id="376" r:id="rId12"/>
    <p:sldId id="411" r:id="rId13"/>
    <p:sldId id="377" r:id="rId14"/>
    <p:sldId id="421" r:id="rId15"/>
    <p:sldId id="414" r:id="rId16"/>
    <p:sldId id="412" r:id="rId17"/>
    <p:sldId id="329" r:id="rId18"/>
    <p:sldId id="416" r:id="rId19"/>
    <p:sldId id="413" r:id="rId20"/>
    <p:sldId id="457" r:id="rId21"/>
    <p:sldId id="353" r:id="rId22"/>
    <p:sldId id="373" r:id="rId23"/>
    <p:sldId id="399" r:id="rId24"/>
    <p:sldId id="270" r:id="rId25"/>
    <p:sldId id="271" r:id="rId26"/>
    <p:sldId id="366" r:id="rId27"/>
    <p:sldId id="403" r:id="rId28"/>
    <p:sldId id="405" r:id="rId29"/>
    <p:sldId id="371" r:id="rId30"/>
    <p:sldId id="380" r:id="rId31"/>
    <p:sldId id="369" r:id="rId32"/>
    <p:sldId id="422" r:id="rId33"/>
    <p:sldId id="420" r:id="rId34"/>
    <p:sldId id="350" r:id="rId35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E4562"/>
    <a:srgbClr val="FE4074"/>
    <a:srgbClr val="3896FF"/>
    <a:srgbClr val="2F7CD5"/>
    <a:srgbClr val="F6FBF3"/>
    <a:srgbClr val="00B78F"/>
    <a:srgbClr val="00A800"/>
    <a:srgbClr val="521B93"/>
    <a:srgbClr val="941651"/>
    <a:srgbClr val="0B7A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F0C32F-BD5E-425B-8630-12A488724980}" v="1" dt="2023-09-27T15:40:56.634"/>
    <p1510:client id="{FEFC2BCE-0F7D-0840-8895-56FBEBFE4202}" v="3" dt="2023-09-27T16:21:49.5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ydd Jones" userId="35b46832-044e-45dd-ba51-c6b2345da4ab" providerId="ADAL" clId="{FEFC2BCE-0F7D-0840-8895-56FBEBFE4202}"/>
    <pc:docChg chg="addSld modSld">
      <pc:chgData name="Hedydd Jones" userId="35b46832-044e-45dd-ba51-c6b2345da4ab" providerId="ADAL" clId="{FEFC2BCE-0F7D-0840-8895-56FBEBFE4202}" dt="2023-09-27T16:21:49.586" v="0"/>
      <pc:docMkLst>
        <pc:docMk/>
      </pc:docMkLst>
      <pc:sldChg chg="add">
        <pc:chgData name="Hedydd Jones" userId="35b46832-044e-45dd-ba51-c6b2345da4ab" providerId="ADAL" clId="{FEFC2BCE-0F7D-0840-8895-56FBEBFE4202}" dt="2023-09-27T16:21:49.586" v="0"/>
        <pc:sldMkLst>
          <pc:docMk/>
          <pc:sldMk cId="4018387681" sldId="457"/>
        </pc:sldMkLst>
      </pc:sldChg>
    </pc:docChg>
  </pc:docChgLst>
  <pc:docChgLst>
    <pc:chgData name="Catrin Evans-Thomas" userId="S::c.evans-thomas@uwtsd.ac.uk::13e576be-d146-4be5-ac26-48b9eaa7fcfa" providerId="AD" clId="Web-{69F0C32F-BD5E-425B-8630-12A488724980}"/>
    <pc:docChg chg="modSld">
      <pc:chgData name="Catrin Evans-Thomas" userId="S::c.evans-thomas@uwtsd.ac.uk::13e576be-d146-4be5-ac26-48b9eaa7fcfa" providerId="AD" clId="Web-{69F0C32F-BD5E-425B-8630-12A488724980}" dt="2023-09-27T15:40:56.634" v="0" actId="1076"/>
      <pc:docMkLst>
        <pc:docMk/>
      </pc:docMkLst>
      <pc:sldChg chg="modSp">
        <pc:chgData name="Catrin Evans-Thomas" userId="S::c.evans-thomas@uwtsd.ac.uk::13e576be-d146-4be5-ac26-48b9eaa7fcfa" providerId="AD" clId="Web-{69F0C32F-BD5E-425B-8630-12A488724980}" dt="2023-09-27T15:40:56.634" v="0" actId="1076"/>
        <pc:sldMkLst>
          <pc:docMk/>
          <pc:sldMk cId="2636946294" sldId="420"/>
        </pc:sldMkLst>
        <pc:picChg chg="mod">
          <ac:chgData name="Catrin Evans-Thomas" userId="S::c.evans-thomas@uwtsd.ac.uk::13e576be-d146-4be5-ac26-48b9eaa7fcfa" providerId="AD" clId="Web-{69F0C32F-BD5E-425B-8630-12A488724980}" dt="2023-09-27T15:40:56.634" v="0" actId="1076"/>
          <ac:picMkLst>
            <pc:docMk/>
            <pc:sldMk cId="2636946294" sldId="420"/>
            <ac:picMk id="5" creationId="{358C4AA1-BDA8-0108-7D9B-D71490E499F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A647A2-5AAB-3348-9FA1-DD5FBC3E0D45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02D81-92ED-514F-BDA1-39704235B0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0690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7-21T12:44:22.467"/>
    </inkml:context>
    <inkml:brush xml:id="br0">
      <inkml:brushProperty name="width" value="0.1" units="cm"/>
      <inkml:brushProperty name="height" value="0.1" units="cm"/>
      <inkml:brushProperty name="color" value="#008C3A"/>
    </inkml:brush>
  </inkml:definitions>
  <inkml:trace contextRef="#ctx0" brushRef="#br0">0 0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4EF75D-1EA6-7349-970B-F40BC304E9FB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083FA3-61AF-1847-BB39-B3AA19B123F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20824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Gwaith </a:t>
            </a:r>
            <a:r>
              <a:rPr lang="en-US" err="1"/>
              <a:t>pâr</a:t>
            </a:r>
            <a:r>
              <a:rPr lang="en-US"/>
              <a:t>/</a:t>
            </a:r>
            <a:r>
              <a:rPr lang="en-US" err="1"/>
              <a:t>tîm</a:t>
            </a:r>
            <a:r>
              <a:rPr lang="en-US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6817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3537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99671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Cwrs</a:t>
            </a:r>
            <a:r>
              <a:rPr lang="en-US"/>
              <a:t> </a:t>
            </a:r>
            <a:r>
              <a:rPr lang="en-US" err="1"/>
              <a:t>Mynediad</a:t>
            </a:r>
            <a:r>
              <a:rPr lang="en-US"/>
              <a:t> CBAC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29514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04659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27367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78802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19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1064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Llun</a:t>
            </a:r>
            <a:r>
              <a:rPr lang="en-US"/>
              <a:t> </a:t>
            </a:r>
            <a:r>
              <a:rPr lang="en-US" err="1"/>
              <a:t>itv.com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25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28052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Llan</a:t>
            </a:r>
            <a:r>
              <a:rPr lang="en-US"/>
              <a:t> / Aber / </a:t>
            </a:r>
            <a:r>
              <a:rPr lang="en-US" err="1"/>
              <a:t>Caer</a:t>
            </a:r>
            <a:r>
              <a:rPr lang="en-US"/>
              <a:t> / </a:t>
            </a:r>
            <a:r>
              <a:rPr lang="en-US" err="1"/>
              <a:t>Ynys</a:t>
            </a:r>
            <a:r>
              <a:rPr lang="en-US"/>
              <a:t> / Porth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5083FA3-61AF-1847-BB39-B3AA19B123FF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12282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27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58303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083FA3-61AF-1847-BB39-B3AA19B123FF}" type="slidenum">
              <a:rPr lang="cy-GB" smtClean="0"/>
              <a:t>31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3473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78B38-E0C2-1E42-B5DE-324DA800D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19C325-120B-214C-A8BD-39904C8278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9AE91E-ED92-484F-B3C6-BA1EF5FD2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709EB6-219D-DD40-A09E-1F135A9B5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B6D50-857C-CF44-BECD-7421F35FB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3953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DDA56-83BA-D143-B48B-1CB9201C1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08A2B-3C44-CB4E-8766-1CFF81DB0F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43C52-9E6D-F64D-A303-6B1346F88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B03D0-B7B7-B646-8CC5-54FD3D65A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2A66F-2821-7547-9CEE-421D488BC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69937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31798-9D09-154A-A80E-EAF0E9C6F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9212F-AF1E-F344-B617-AF3906E32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81DF8-0CDF-3746-BD5C-A0D58298A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FF5D2-5886-A743-BEDE-0166A269E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7CF2E-9A19-4F49-8CB3-A472CD9A0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182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16F5-2CB9-7A40-8275-90368C1C2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39558-41AD-D94F-A666-9599909B36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DD0B1F-D9A2-D74A-ABF7-316FE5DF7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A1EE14-717A-F441-9EEE-0B6A755E2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AAB915-3834-C14B-A571-6B853675A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2533A8-A3A0-F14D-A322-10D461671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8147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2F314-E3A5-424B-AB4D-02942FC38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384529-A086-5140-9417-51BE73A17A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0574A4-D4AB-1E45-A351-0B6E654948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67A092-9440-DB43-846D-3129EAB0CF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E413BED-52DA-814C-BC9B-6F2853457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60B6C3-F382-D54E-819E-92AFCC3B7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3029E7-3A0F-074A-81BA-FBC4127C5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4F91C4-5784-F54B-9A68-D8752859F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6044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218B6-C439-4C45-BEB6-D732DB34C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793685-2982-2143-AA82-BC789D0C4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5FEF26-E755-B64C-9C48-C8A9BC231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034FE-F8A0-D64B-A4D5-AE1EFD7F2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3231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50EB5E-87CB-1542-B18A-933FD2486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681691-3310-9542-9087-3A4C3908F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BEC9EF-991D-2C4E-A950-DC37867E3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8218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FF57E-B3DF-DD45-A5A3-3EE5002AA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B53AC-D07B-0145-8CE8-9BA91216F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4829A-3E12-2E48-8B9C-3F3F806708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4A4D7-4252-8D43-AA9D-DFAA402E3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8E05EB-1D77-CB49-A8C4-156EBD75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AC0BF-CE5F-F542-B0A7-9AAF2A1F7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33941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B12A2-5C48-4E44-9973-6866C7D1F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78402D-0CA7-D145-A975-312797A44C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17AE9E-AE4D-A64C-8F6F-EFCB038689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A3561-5CAD-284D-8F5A-0477932FD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0FF211-B3C5-374A-A29C-18C1AA1AB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A5DFA4-A142-064B-AAE6-52A35A022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04466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9D6CC-2C55-4644-96AB-CD6E36E26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FE2D61-A384-B144-8DC2-F519B16C44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09BCE-3C27-CC4D-B286-AAD9BF32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080844-2D56-8448-B072-21C28AF12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9BC34-739C-B344-8AB0-20A450EA7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94315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C124DBA-CE9B-8B40-992C-A0146D989D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923C2-E3C7-BC44-8030-0ED4F1319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0A41F-402F-784F-A484-899C3B236D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DEC746-D296-BD4F-AF7A-97F8C66564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260DB-AF06-F549-8B49-5AE7AF6AF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63344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D81C3-E9C4-4366-86C5-91C4B4E3E74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37FBA6-A7B5-4AFC-A907-6BCAE182EB3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524000" y="731520"/>
            <a:ext cx="85344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28694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7E5226-4A43-CE4C-AF82-120B1E0D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5F2CD-345F-7941-AC16-7666688A27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389A3-C933-254C-8694-C7AA2806B4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02C1E-795E-5549-8F9F-1C853E913547}" type="datetimeFigureOut">
              <a:rPr lang="cy-GB" smtClean="0"/>
              <a:t>27/09/2023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C3118-046E-0E43-B560-3198EE1DBF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99AE9-C271-0D4C-8CF1-03943D80E1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5028A6-27B3-3443-B3E4-CFD28B18BE5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53244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0f5wT9dCpY" TargetMode="External"/><Relationship Id="rId2" Type="http://schemas.openxmlformats.org/officeDocument/2006/relationships/hyperlink" Target="https://uowtsd.sharepoint.com/:v:/t/TiwtoriaidTAR2023-24_GRP/EauXC1FPVztDsUtCaInls7EB_AZp8QfxvQIxMiN3f1U7fA?e=IlkGb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KIN3aeqx6G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owtsd.sharepoint.com/:v:/t/TiwtoriaidTAR2023-24_GRP/EUg-EVliMClOvcTb_9FBQTkBr5T2oIPnINGbuweA92XyuQ?e=KaYUBq" TargetMode="Externa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uowtsd.sharepoint.com/:v:/t/TiwtoriaidTAR2023-24_GRP/EUg-EVliMClOvcTb_9FBQTkBr5T2oIPnINGbuweA92XyuQ?e=KaYUB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4.xml"/><Relationship Id="rId18" Type="http://schemas.openxmlformats.org/officeDocument/2006/relationships/image" Target="../media/image31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30.tiff"/><Relationship Id="rId2" Type="http://schemas.openxmlformats.org/officeDocument/2006/relationships/audio" Target="../media/media1.m4a"/><Relationship Id="rId16" Type="http://schemas.openxmlformats.org/officeDocument/2006/relationships/image" Target="../media/image29.tiff"/><Relationship Id="rId20" Type="http://schemas.openxmlformats.org/officeDocument/2006/relationships/image" Target="../media/image21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8.png"/><Relationship Id="rId10" Type="http://schemas.openxmlformats.org/officeDocument/2006/relationships/audio" Target="../media/media5.m4a"/><Relationship Id="rId19" Type="http://schemas.openxmlformats.org/officeDocument/2006/relationships/image" Target="../media/image32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emf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piau.cymru/mapiau/MapLlais/index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tricachlic.cymru/" TargetMode="External"/><Relationship Id="rId4" Type="http://schemas.openxmlformats.org/officeDocument/2006/relationships/image" Target="../media/image4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hyperlink" Target="https://www.youtube.com/c/CanolfanPeniarthorg/video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hyperlink" Target="https://vimeo.com/395119724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0927490" y="-7314336"/>
            <a:ext cx="10508774" cy="10508774"/>
            <a:chOff x="0" y="0"/>
            <a:chExt cx="12700000" cy="12700000"/>
          </a:xfrm>
        </p:grpSpPr>
        <p:sp>
          <p:nvSpPr>
            <p:cNvPr id="3" name="Freeform 3"/>
            <p:cNvSpPr/>
            <p:nvPr/>
          </p:nvSpPr>
          <p:spPr>
            <a:xfrm>
              <a:off x="-11430" y="857250"/>
              <a:ext cx="13009880" cy="11644630"/>
            </a:xfrm>
            <a:custGeom>
              <a:avLst/>
              <a:gdLst/>
              <a:ahLst/>
              <a:cxnLst/>
              <a:rect l="l" t="t" r="r" b="b"/>
              <a:pathLst>
                <a:path w="13009880" h="11644630">
                  <a:moveTo>
                    <a:pt x="10152380" y="938530"/>
                  </a:moveTo>
                  <a:cubicBezTo>
                    <a:pt x="8962390" y="189230"/>
                    <a:pt x="8643620" y="154940"/>
                    <a:pt x="7245350" y="0"/>
                  </a:cubicBezTo>
                  <a:cubicBezTo>
                    <a:pt x="4039870" y="38100"/>
                    <a:pt x="1441450" y="1889760"/>
                    <a:pt x="435610" y="4933950"/>
                  </a:cubicBezTo>
                  <a:cubicBezTo>
                    <a:pt x="91440" y="5975350"/>
                    <a:pt x="0" y="7139940"/>
                    <a:pt x="403860" y="8159750"/>
                  </a:cubicBezTo>
                  <a:cubicBezTo>
                    <a:pt x="934720" y="9499600"/>
                    <a:pt x="2254250" y="10407650"/>
                    <a:pt x="3648710" y="10773410"/>
                  </a:cubicBezTo>
                  <a:cubicBezTo>
                    <a:pt x="5043170" y="11140440"/>
                    <a:pt x="6578600" y="11644630"/>
                    <a:pt x="8008619" y="11470640"/>
                  </a:cubicBezTo>
                  <a:cubicBezTo>
                    <a:pt x="9123679" y="11334750"/>
                    <a:pt x="10237469" y="10519410"/>
                    <a:pt x="11071860" y="9767570"/>
                  </a:cubicBezTo>
                  <a:cubicBezTo>
                    <a:pt x="11625579" y="9268460"/>
                    <a:pt x="11971019" y="8576310"/>
                    <a:pt x="12202160" y="7867650"/>
                  </a:cubicBezTo>
                  <a:cubicBezTo>
                    <a:pt x="13009880" y="5401310"/>
                    <a:pt x="12348210" y="2322830"/>
                    <a:pt x="10152380" y="938530"/>
                  </a:cubicBezTo>
                  <a:close/>
                </a:path>
              </a:pathLst>
            </a:custGeom>
            <a:solidFill>
              <a:srgbClr val="38B6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367529">
            <a:off x="8364112" y="-2685233"/>
            <a:ext cx="1704541" cy="17959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8867361">
            <a:off x="13245393" y="8986150"/>
            <a:ext cx="3011578" cy="56946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1931162" y="7380695"/>
            <a:ext cx="2265435" cy="151578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982951">
            <a:off x="5354260" y="-4347032"/>
            <a:ext cx="1763833" cy="57404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606800" y="9769952"/>
            <a:ext cx="537104" cy="378903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 rot="-6064603">
            <a:off x="13195370" y="-2000714"/>
            <a:ext cx="801411" cy="4269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951281" y="590502"/>
            <a:ext cx="177083" cy="19059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/>
          <a:stretch>
            <a:fillRect/>
          </a:stretch>
        </p:blipFill>
        <p:spPr>
          <a:xfrm>
            <a:off x="343499" y="2022758"/>
            <a:ext cx="177083" cy="190598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2160973" y="590502"/>
            <a:ext cx="177083" cy="19059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-6670100" y="2695321"/>
            <a:ext cx="4162679" cy="4162679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7160878" y="9241536"/>
            <a:ext cx="1498087" cy="1056832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910247F9-A9FA-4E71-AEF5-A272ED9D4AC4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4129" y="4067094"/>
            <a:ext cx="12369800" cy="2018343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:a16="http://schemas.microsoft.com/office/drawing/2014/main" id="{CBD3B8ED-6DE8-5CFD-A808-7836316DA86A}"/>
              </a:ext>
            </a:extLst>
          </p:cNvPr>
          <p:cNvSpPr txBox="1"/>
          <p:nvPr/>
        </p:nvSpPr>
        <p:spPr>
          <a:xfrm>
            <a:off x="1553227" y="1050293"/>
            <a:ext cx="8606381" cy="2500685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474"/>
              </a:lnSpc>
            </a:pPr>
            <a:r>
              <a:rPr lang="en-US" sz="5750" err="1">
                <a:solidFill>
                  <a:srgbClr val="0070C0"/>
                </a:solidFill>
                <a:latin typeface="Rubik Medium Bold"/>
              </a:rPr>
              <a:t>Cymraeg</a:t>
            </a:r>
            <a:r>
              <a:rPr lang="en-US" sz="5750">
                <a:solidFill>
                  <a:srgbClr val="0070C0"/>
                </a:solidFill>
                <a:latin typeface="Rubik Medium Bold"/>
              </a:rPr>
              <a:t> </a:t>
            </a:r>
            <a:r>
              <a:rPr lang="en-US" sz="5750" err="1">
                <a:solidFill>
                  <a:srgbClr val="0070C0"/>
                </a:solidFill>
                <a:latin typeface="Rubik Medium Bold"/>
              </a:rPr>
              <a:t>i</a:t>
            </a:r>
            <a:r>
              <a:rPr lang="en-US" sz="5750">
                <a:solidFill>
                  <a:srgbClr val="0070C0"/>
                </a:solidFill>
                <a:latin typeface="Rubik Medium Bold"/>
              </a:rPr>
              <a:t> </a:t>
            </a:r>
            <a:r>
              <a:rPr lang="en-US" sz="5750" err="1">
                <a:solidFill>
                  <a:srgbClr val="0070C0"/>
                </a:solidFill>
                <a:latin typeface="Rubik Medium Bold"/>
              </a:rPr>
              <a:t>Bawb</a:t>
            </a:r>
            <a:endParaRPr lang="en-US" sz="5750">
              <a:solidFill>
                <a:srgbClr val="0070C0"/>
              </a:solidFill>
              <a:latin typeface="Rubik Medium Bold"/>
            </a:endParaRPr>
          </a:p>
          <a:p>
            <a:pPr algn="ctr">
              <a:lnSpc>
                <a:spcPts val="6474"/>
              </a:lnSpc>
            </a:pPr>
            <a:endParaRPr lang="en-US" sz="5750">
              <a:solidFill>
                <a:srgbClr val="0070C0"/>
              </a:solidFill>
              <a:latin typeface="Rubik Medium Bold"/>
            </a:endParaRPr>
          </a:p>
          <a:p>
            <a:pPr algn="ctr">
              <a:lnSpc>
                <a:spcPts val="6474"/>
              </a:lnSpc>
            </a:pPr>
            <a:r>
              <a:rPr lang="en-US" sz="5750" err="1">
                <a:solidFill>
                  <a:srgbClr val="0070C0"/>
                </a:solidFill>
                <a:latin typeface="Rubik Medium Bold"/>
              </a:rPr>
              <a:t>Ynganu</a:t>
            </a:r>
            <a:r>
              <a:rPr lang="en-US" sz="5750">
                <a:solidFill>
                  <a:srgbClr val="0070C0"/>
                </a:solidFill>
                <a:latin typeface="Rubik Medium Bold"/>
              </a:rPr>
              <a:t> </a:t>
            </a:r>
            <a:r>
              <a:rPr lang="en-US" sz="5750" err="1">
                <a:solidFill>
                  <a:srgbClr val="0070C0"/>
                </a:solidFill>
                <a:latin typeface="Rubik Medium Bold"/>
              </a:rPr>
              <a:t>a’r</a:t>
            </a:r>
            <a:r>
              <a:rPr lang="en-US" sz="5750">
                <a:solidFill>
                  <a:srgbClr val="0070C0"/>
                </a:solidFill>
                <a:latin typeface="Rubik Medium Bold"/>
              </a:rPr>
              <a:t> </a:t>
            </a:r>
            <a:r>
              <a:rPr lang="en-US" sz="5750" err="1">
                <a:solidFill>
                  <a:srgbClr val="0070C0"/>
                </a:solidFill>
                <a:latin typeface="Rubik Medium Bold"/>
              </a:rPr>
              <a:t>wyddor</a:t>
            </a:r>
            <a:r>
              <a:rPr lang="en-US" sz="5750">
                <a:solidFill>
                  <a:srgbClr val="0070C0"/>
                </a:solidFill>
                <a:latin typeface="Rubik Medium Bold"/>
              </a:rPr>
              <a:t>: </a:t>
            </a:r>
            <a:r>
              <a:rPr lang="en-US" sz="5750" err="1">
                <a:solidFill>
                  <a:srgbClr val="0070C0"/>
                </a:solidFill>
                <a:latin typeface="Rubik Medium Bold"/>
              </a:rPr>
              <a:t>Adolygu</a:t>
            </a:r>
            <a:r>
              <a:rPr lang="en-US" sz="5750">
                <a:solidFill>
                  <a:srgbClr val="0070C0"/>
                </a:solidFill>
                <a:latin typeface="Rubik Medium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0314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0DBC6DD-5331-9A47-43FD-9AF9E075D086}"/>
              </a:ext>
            </a:extLst>
          </p:cNvPr>
          <p:cNvSpPr/>
          <p:nvPr/>
        </p:nvSpPr>
        <p:spPr>
          <a:xfrm>
            <a:off x="446761" y="951978"/>
            <a:ext cx="11298477" cy="414611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400"/>
          </a:p>
          <a:p>
            <a:pPr algn="ctr"/>
            <a:endParaRPr lang="cy-GB" sz="2400"/>
          </a:p>
          <a:p>
            <a:pPr algn="ctr"/>
            <a:endParaRPr lang="cy-GB" sz="2400"/>
          </a:p>
          <a:p>
            <a:r>
              <a:rPr lang="cy-GB" sz="2400" b="1">
                <a:latin typeface="Avenir Book" panose="02000503020000020003" pitchFamily="2" charset="0"/>
              </a:rPr>
              <a:t>Nod y sesiwn hon ydy: </a:t>
            </a:r>
          </a:p>
          <a:p>
            <a:endParaRPr lang="cy-GB" sz="2400">
              <a:latin typeface="Avenir Book" panose="02000503020000020003" pitchFamily="2" charset="0"/>
            </a:endParaRPr>
          </a:p>
          <a:p>
            <a:r>
              <a:rPr lang="cy-GB" sz="2400">
                <a:latin typeface="Avenir Book" panose="02000503020000020003" pitchFamily="2" charset="0"/>
              </a:rPr>
              <a:t> - adolygu ynganu llythrennau’r wyddor yn gywir</a:t>
            </a:r>
            <a:endParaRPr lang="cy-GB"/>
          </a:p>
          <a:p>
            <a:pPr algn="ctr"/>
            <a:endParaRPr lang="cy-GB"/>
          </a:p>
          <a:p>
            <a:pPr algn="ctr"/>
            <a:endParaRPr lang="cy-GB"/>
          </a:p>
          <a:p>
            <a:pPr algn="ctr"/>
            <a:endParaRPr lang="cy-GB"/>
          </a:p>
          <a:p>
            <a:pPr algn="ctr"/>
            <a:endParaRPr lang="cy-GB"/>
          </a:p>
          <a:p>
            <a:pPr algn="ctr"/>
            <a:r>
              <a:rPr lang="cy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59984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uble Wave 2">
            <a:extLst>
              <a:ext uri="{FF2B5EF4-FFF2-40B4-BE49-F238E27FC236}">
                <a16:creationId xmlns:a16="http://schemas.microsoft.com/office/drawing/2014/main" id="{00626240-A035-B9D8-DC93-655835C7AE1D}"/>
              </a:ext>
            </a:extLst>
          </p:cNvPr>
          <p:cNvSpPr/>
          <p:nvPr/>
        </p:nvSpPr>
        <p:spPr>
          <a:xfrm rot="21117831">
            <a:off x="909093" y="420523"/>
            <a:ext cx="5280426" cy="1551227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err="1"/>
              <a:t>Cwis</a:t>
            </a:r>
            <a:r>
              <a:rPr lang="en-US" sz="4000"/>
              <a:t>: </a:t>
            </a:r>
            <a:r>
              <a:rPr lang="en-US" sz="4000" err="1"/>
              <a:t>Pwy</a:t>
            </a:r>
            <a:r>
              <a:rPr lang="en-US" sz="4000"/>
              <a:t> </a:t>
            </a:r>
            <a:r>
              <a:rPr lang="en-US" sz="4000" err="1"/>
              <a:t>sy’n</a:t>
            </a:r>
            <a:r>
              <a:rPr lang="en-US" sz="4000"/>
              <a:t> </a:t>
            </a:r>
            <a:r>
              <a:rPr lang="en-US" sz="4000" err="1"/>
              <a:t>cofio</a:t>
            </a:r>
            <a:r>
              <a:rPr lang="en-US" sz="400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2065BC-6C1F-F567-B364-F3B1088871F6}"/>
              </a:ext>
            </a:extLst>
          </p:cNvPr>
          <p:cNvSpPr txBox="1"/>
          <p:nvPr/>
        </p:nvSpPr>
        <p:spPr>
          <a:xfrm>
            <a:off x="563671" y="2555310"/>
            <a:ext cx="494778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2400" err="1"/>
              <a:t>Sawl</a:t>
            </a:r>
            <a:r>
              <a:rPr lang="en-US" sz="2400"/>
              <a:t> </a:t>
            </a:r>
            <a:r>
              <a:rPr lang="en-US" sz="2400" err="1"/>
              <a:t>llythyren</a:t>
            </a:r>
            <a:r>
              <a:rPr lang="en-US" sz="2400"/>
              <a:t> (</a:t>
            </a:r>
            <a:r>
              <a:rPr lang="en-US" sz="2400" err="1"/>
              <a:t>a,b,c</a:t>
            </a:r>
            <a:r>
              <a:rPr lang="en-US" sz="2400"/>
              <a:t>…) </a:t>
            </a:r>
            <a:r>
              <a:rPr lang="en-US" sz="2400" err="1"/>
              <a:t>sy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yr</a:t>
            </a:r>
            <a:r>
              <a:rPr lang="en-US" sz="2400"/>
              <a:t> </a:t>
            </a:r>
            <a:r>
              <a:rPr lang="en-US" sz="2400" err="1"/>
              <a:t>wyddor</a:t>
            </a:r>
            <a:r>
              <a:rPr lang="en-US" sz="2400"/>
              <a:t> </a:t>
            </a:r>
            <a:r>
              <a:rPr lang="en-US" sz="2400" err="1"/>
              <a:t>Gymraeg</a:t>
            </a:r>
            <a:r>
              <a:rPr lang="en-US" sz="2400"/>
              <a:t>?</a:t>
            </a:r>
          </a:p>
          <a:p>
            <a:pPr marL="342900" indent="-342900">
              <a:buAutoNum type="arabicPeriod"/>
            </a:pPr>
            <a:r>
              <a:rPr lang="en-US" sz="2400" err="1"/>
              <a:t>Sawl</a:t>
            </a:r>
            <a:r>
              <a:rPr lang="en-US" sz="2400"/>
              <a:t> </a:t>
            </a:r>
            <a:r>
              <a:rPr lang="en-US" sz="2400" err="1"/>
              <a:t>llythyren</a:t>
            </a:r>
            <a:r>
              <a:rPr lang="en-US" sz="2400"/>
              <a:t> </a:t>
            </a:r>
            <a:r>
              <a:rPr lang="en-US" sz="2400" err="1"/>
              <a:t>ddwbl</a:t>
            </a:r>
            <a:r>
              <a:rPr lang="en-US" sz="2400"/>
              <a:t> </a:t>
            </a:r>
            <a:r>
              <a:rPr lang="en-US" sz="2400" err="1"/>
              <a:t>sy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yr</a:t>
            </a:r>
            <a:r>
              <a:rPr lang="en-US" sz="2400"/>
              <a:t> </a:t>
            </a:r>
            <a:r>
              <a:rPr lang="en-US" sz="2400" err="1"/>
              <a:t>wyddor</a:t>
            </a:r>
            <a:r>
              <a:rPr lang="en-US" sz="2400"/>
              <a:t> </a:t>
            </a:r>
            <a:r>
              <a:rPr lang="en-US" sz="2400" err="1"/>
              <a:t>Gymraeg</a:t>
            </a:r>
            <a:r>
              <a:rPr lang="en-US" sz="2400"/>
              <a:t>?</a:t>
            </a:r>
          </a:p>
          <a:p>
            <a:pPr marL="342900" indent="-342900">
              <a:buAutoNum type="arabicPeriod"/>
            </a:pPr>
            <a:r>
              <a:rPr lang="en-US" sz="2400"/>
              <a:t>Beth </a:t>
            </a:r>
            <a:r>
              <a:rPr lang="en-US" sz="2400" err="1"/>
              <a:t>ydy’r</a:t>
            </a:r>
            <a:r>
              <a:rPr lang="en-US" sz="2400"/>
              <a:t> </a:t>
            </a:r>
            <a:r>
              <a:rPr lang="en-US" sz="2400" err="1"/>
              <a:t>gair</a:t>
            </a:r>
            <a:r>
              <a:rPr lang="en-US" sz="2400"/>
              <a:t> </a:t>
            </a:r>
            <a:r>
              <a:rPr lang="en-US" sz="2400" err="1"/>
              <a:t>Cymraeg</a:t>
            </a:r>
            <a:r>
              <a:rPr lang="en-US" sz="2400"/>
              <a:t> </a:t>
            </a:r>
            <a:r>
              <a:rPr lang="en-US" sz="2400" err="1"/>
              <a:t>hiraf</a:t>
            </a:r>
            <a:r>
              <a:rPr lang="en-US" sz="2400"/>
              <a:t> (</a:t>
            </a:r>
            <a:r>
              <a:rPr lang="en-US" sz="2400" i="1"/>
              <a:t>longest</a:t>
            </a:r>
            <a:r>
              <a:rPr lang="en-US" sz="2400"/>
              <a:t>) </a:t>
            </a:r>
            <a:r>
              <a:rPr lang="en-US" sz="2400" err="1"/>
              <a:t>rydych</a:t>
            </a:r>
            <a:r>
              <a:rPr lang="en-US" sz="2400"/>
              <a:t> </a:t>
            </a:r>
            <a:r>
              <a:rPr lang="en-US" sz="2400" err="1"/>
              <a:t>chi’n</a:t>
            </a:r>
            <a:r>
              <a:rPr lang="en-US" sz="2400"/>
              <a:t> </a:t>
            </a:r>
            <a:r>
              <a:rPr lang="en-US" sz="2400" err="1"/>
              <a:t>gallu</a:t>
            </a:r>
            <a:r>
              <a:rPr lang="en-US" sz="2400"/>
              <a:t> </a:t>
            </a:r>
            <a:r>
              <a:rPr lang="en-US" sz="2400" err="1"/>
              <a:t>ei</a:t>
            </a:r>
            <a:r>
              <a:rPr lang="en-US" sz="2400"/>
              <a:t> gofio? (</a:t>
            </a:r>
            <a:r>
              <a:rPr lang="en-US" sz="2400" err="1"/>
              <a:t>Rhaid</a:t>
            </a:r>
            <a:r>
              <a:rPr lang="en-US" sz="2400"/>
              <a:t> </a:t>
            </a:r>
            <a:r>
              <a:rPr lang="en-US" sz="2400" err="1"/>
              <a:t>i</a:t>
            </a:r>
            <a:r>
              <a:rPr lang="en-US" sz="2400"/>
              <a:t> chi </a:t>
            </a:r>
            <a:r>
              <a:rPr lang="en-US" sz="2400" err="1"/>
              <a:t>ddweud</a:t>
            </a:r>
            <a:r>
              <a:rPr lang="en-US" sz="2400"/>
              <a:t> y </a:t>
            </a:r>
            <a:r>
              <a:rPr lang="en-US" sz="2400" err="1"/>
              <a:t>gair</a:t>
            </a:r>
            <a:r>
              <a:rPr lang="en-US" sz="2400"/>
              <a:t>!) </a:t>
            </a:r>
          </a:p>
          <a:p>
            <a:pPr marL="342900" indent="-342900">
              <a:buAutoNum type="arabicPeriod"/>
            </a:pPr>
            <a:r>
              <a:rPr lang="en-US" sz="2400" err="1"/>
              <a:t>Sawl</a:t>
            </a:r>
            <a:r>
              <a:rPr lang="en-US" sz="2400"/>
              <a:t> </a:t>
            </a:r>
            <a:r>
              <a:rPr lang="en-US" sz="2400" err="1"/>
              <a:t>llythyren</a:t>
            </a:r>
            <a:r>
              <a:rPr lang="en-US" sz="2400"/>
              <a:t> </a:t>
            </a:r>
            <a:r>
              <a:rPr lang="en-US" sz="2400" err="1"/>
              <a:t>sy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y </a:t>
            </a:r>
            <a:r>
              <a:rPr lang="en-US" sz="2400" err="1"/>
              <a:t>gair</a:t>
            </a:r>
            <a:r>
              <a:rPr lang="en-US" sz="2400"/>
              <a:t>? </a:t>
            </a:r>
            <a:r>
              <a:rPr lang="en-US" sz="2400" err="1"/>
              <a:t>Sawl</a:t>
            </a:r>
            <a:r>
              <a:rPr lang="en-US" sz="2400"/>
              <a:t> </a:t>
            </a:r>
            <a:r>
              <a:rPr lang="en-US" sz="2400" err="1"/>
              <a:t>sillaf</a:t>
            </a:r>
            <a:r>
              <a:rPr lang="en-US" sz="2400"/>
              <a:t> (</a:t>
            </a:r>
            <a:r>
              <a:rPr lang="en-US" sz="2400" i="1"/>
              <a:t>syllable</a:t>
            </a:r>
            <a:r>
              <a:rPr lang="en-US" sz="2400"/>
              <a:t>)?</a:t>
            </a:r>
          </a:p>
          <a:p>
            <a:pPr marL="342900" indent="-342900">
              <a:buAutoNum type="arabicPeriod"/>
            </a:pP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5FCBC7-FD0D-9240-2A7C-0F8AC8B2DBD5}"/>
              </a:ext>
            </a:extLst>
          </p:cNvPr>
          <p:cNvSpPr txBox="1"/>
          <p:nvPr/>
        </p:nvSpPr>
        <p:spPr>
          <a:xfrm>
            <a:off x="6440466" y="2555310"/>
            <a:ext cx="480790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 startAt="5"/>
            </a:pPr>
            <a:r>
              <a:rPr lang="en-US" sz="2400"/>
              <a:t>Beth </a:t>
            </a:r>
            <a:r>
              <a:rPr lang="en-US" sz="2400" err="1"/>
              <a:t>ydy</a:t>
            </a:r>
            <a:r>
              <a:rPr lang="en-US" sz="2400"/>
              <a:t> </a:t>
            </a:r>
            <a:r>
              <a:rPr lang="en-US" sz="2400" err="1"/>
              <a:t>cytsain</a:t>
            </a:r>
            <a:r>
              <a:rPr lang="en-US" sz="2400"/>
              <a:t>? </a:t>
            </a:r>
            <a:r>
              <a:rPr lang="en-US" sz="2400" err="1"/>
              <a:t>Cliw</a:t>
            </a:r>
            <a:r>
              <a:rPr lang="en-US" sz="2400"/>
              <a:t> – </a:t>
            </a:r>
            <a:r>
              <a:rPr lang="en-US" sz="2400" err="1"/>
              <a:t>mae</a:t>
            </a:r>
            <a:r>
              <a:rPr lang="en-US" sz="2400"/>
              <a:t> 21 </a:t>
            </a:r>
            <a:r>
              <a:rPr lang="en-US" sz="2400" err="1"/>
              <a:t>cytsain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yr</a:t>
            </a:r>
            <a:r>
              <a:rPr lang="en-US" sz="2400"/>
              <a:t> </a:t>
            </a:r>
            <a:r>
              <a:rPr lang="en-US" sz="2400" err="1"/>
              <a:t>wyddor</a:t>
            </a:r>
            <a:r>
              <a:rPr lang="en-US" sz="2400"/>
              <a:t> </a:t>
            </a:r>
            <a:r>
              <a:rPr lang="en-US" sz="2400" err="1"/>
              <a:t>Saesneg</a:t>
            </a:r>
            <a:r>
              <a:rPr lang="en-US" sz="2400"/>
              <a:t>.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sz="2400"/>
              <a:t>Beth </a:t>
            </a:r>
            <a:r>
              <a:rPr lang="en-US" sz="2400" err="1"/>
              <a:t>ydy</a:t>
            </a:r>
            <a:r>
              <a:rPr lang="en-US" sz="2400"/>
              <a:t> </a:t>
            </a:r>
            <a:r>
              <a:rPr lang="en-US" sz="2400" err="1"/>
              <a:t>llafariad</a:t>
            </a:r>
            <a:r>
              <a:rPr lang="en-US" sz="2400"/>
              <a:t>? </a:t>
            </a:r>
            <a:r>
              <a:rPr lang="en-US" sz="2400" err="1"/>
              <a:t>Cliw</a:t>
            </a:r>
            <a:r>
              <a:rPr lang="en-US" sz="2400"/>
              <a:t> – </a:t>
            </a:r>
            <a:r>
              <a:rPr lang="en-US" sz="2400" err="1"/>
              <a:t>mae</a:t>
            </a:r>
            <a:r>
              <a:rPr lang="en-US" sz="2400"/>
              <a:t> 5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yr</a:t>
            </a:r>
            <a:r>
              <a:rPr lang="en-US" sz="2400"/>
              <a:t> </a:t>
            </a:r>
            <a:r>
              <a:rPr lang="en-US" sz="2400" err="1"/>
              <a:t>wyddor</a:t>
            </a:r>
            <a:r>
              <a:rPr lang="en-US" sz="2400"/>
              <a:t> </a:t>
            </a:r>
            <a:r>
              <a:rPr lang="en-US" sz="2400" err="1"/>
              <a:t>Saesneg</a:t>
            </a:r>
            <a:r>
              <a:rPr lang="en-US" sz="2400"/>
              <a:t>.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sz="2400" err="1"/>
              <a:t>Ble</a:t>
            </a:r>
            <a:r>
              <a:rPr lang="en-US" sz="2400"/>
              <a:t> </a:t>
            </a:r>
            <a:r>
              <a:rPr lang="en-US" sz="2400" err="1"/>
              <a:t>mae’r</a:t>
            </a:r>
            <a:r>
              <a:rPr lang="en-US" sz="2400"/>
              <a:t> </a:t>
            </a:r>
            <a:r>
              <a:rPr lang="en-US" sz="2400" err="1"/>
              <a:t>acen</a:t>
            </a:r>
            <a:r>
              <a:rPr lang="en-US" sz="2400"/>
              <a:t> (</a:t>
            </a:r>
            <a:r>
              <a:rPr lang="en-US" sz="2400" i="1"/>
              <a:t>accent</a:t>
            </a:r>
            <a:r>
              <a:rPr lang="en-US" sz="2400"/>
              <a:t>) </a:t>
            </a:r>
            <a:r>
              <a:rPr lang="en-US" sz="2400" err="1"/>
              <a:t>fel</a:t>
            </a:r>
            <a:r>
              <a:rPr lang="en-US" sz="2400"/>
              <a:t> </a:t>
            </a:r>
            <a:r>
              <a:rPr lang="en-US" sz="2400" err="1"/>
              <a:t>arfer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Gymraeg</a:t>
            </a:r>
            <a:r>
              <a:rPr lang="en-US" sz="2400"/>
              <a:t>?</a:t>
            </a:r>
          </a:p>
          <a:p>
            <a:pPr marL="457200" indent="-457200">
              <a:buFont typeface="+mj-lt"/>
              <a:buAutoNum type="arabicPeriod" startAt="5"/>
            </a:pPr>
            <a:r>
              <a:rPr lang="en-US" sz="2400" err="1"/>
              <a:t>Ysgrifennwch</a:t>
            </a:r>
            <a:r>
              <a:rPr lang="en-US" sz="2400"/>
              <a:t> un </a:t>
            </a:r>
            <a:r>
              <a:rPr lang="en-US" sz="2400" err="1"/>
              <a:t>ffaith</a:t>
            </a:r>
            <a:r>
              <a:rPr lang="en-US" sz="2400"/>
              <a:t> (</a:t>
            </a:r>
            <a:r>
              <a:rPr lang="en-US" sz="2400" i="1"/>
              <a:t>fact</a:t>
            </a:r>
            <a:r>
              <a:rPr lang="en-US" sz="2400"/>
              <a:t>) am </a:t>
            </a:r>
            <a:r>
              <a:rPr lang="en-US" sz="2400" err="1"/>
              <a:t>yr</a:t>
            </a:r>
            <a:r>
              <a:rPr lang="en-US" sz="2400"/>
              <a:t> </a:t>
            </a:r>
            <a:r>
              <a:rPr lang="en-US" sz="2400" err="1"/>
              <a:t>iaith</a:t>
            </a:r>
            <a:r>
              <a:rPr lang="en-US" sz="2400"/>
              <a:t> </a:t>
            </a:r>
            <a:r>
              <a:rPr lang="en-US" sz="2400" err="1"/>
              <a:t>Gymraeg</a:t>
            </a:r>
            <a:r>
              <a:rPr lang="en-US" sz="2400"/>
              <a:t>.</a:t>
            </a:r>
          </a:p>
          <a:p>
            <a:endParaRPr lang="en-US" sz="2400"/>
          </a:p>
          <a:p>
            <a:endParaRPr lang="en-US" sz="2400"/>
          </a:p>
        </p:txBody>
      </p:sp>
      <p:pic>
        <p:nvPicPr>
          <p:cNvPr id="7" name="Picture 6" descr="A yellow cartoon emoticon with a teary face&#10;&#10;Description automatically generated">
            <a:extLst>
              <a:ext uri="{FF2B5EF4-FFF2-40B4-BE49-F238E27FC236}">
                <a16:creationId xmlns:a16="http://schemas.microsoft.com/office/drawing/2014/main" id="{02E54557-3D8F-F7BD-D700-7397C3B812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86127">
            <a:off x="9195015" y="367960"/>
            <a:ext cx="1873183" cy="1656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491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7157415"/>
              </p:ext>
            </p:extLst>
          </p:nvPr>
        </p:nvGraphicFramePr>
        <p:xfrm>
          <a:off x="1524000" y="232338"/>
          <a:ext cx="9144000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Yr</a:t>
                      </a:r>
                      <a:r>
                        <a:rPr lang="en-US" sz="3000" b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 </a:t>
                      </a:r>
                      <a:r>
                        <a:rPr lang="en-US" sz="3000" b="1" err="1">
                          <a:solidFill>
                            <a:schemeClr val="bg1"/>
                          </a:solidFill>
                          <a:latin typeface="Modern Love" pitchFamily="82" charset="0"/>
                        </a:rPr>
                        <a:t>Wyddor</a:t>
                      </a:r>
                      <a:endParaRPr lang="en-US" sz="3000" b="1">
                        <a:solidFill>
                          <a:schemeClr val="bg1"/>
                        </a:solidFill>
                        <a:latin typeface="Modern Love" pitchFamily="8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dd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ff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i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  <a:latin typeface="Avenir Book" panose="02000503020000020003" pitchFamily="2" charset="0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577020" y="5565169"/>
            <a:ext cx="4723501" cy="1157368"/>
            <a:chOff x="-130629" y="5551882"/>
            <a:chExt cx="3683726" cy="999881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999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err="1"/>
                <a:t>Allwedd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Llafariaid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Llythrennau</a:t>
              </a:r>
              <a:r>
                <a:rPr lang="en-US" b="1"/>
                <a:t> </a:t>
              </a:r>
              <a:r>
                <a:rPr lang="en-US" b="1" err="1"/>
                <a:t>Dwbl</a:t>
              </a:r>
              <a:endParaRPr lang="en-US" b="1"/>
            </a:p>
          </p:txBody>
        </p:sp>
        <p:sp>
          <p:nvSpPr>
            <p:cNvPr id="3" name="Rectangle 2"/>
            <p:cNvSpPr/>
            <p:nvPr/>
          </p:nvSpPr>
          <p:spPr>
            <a:xfrm>
              <a:off x="731520" y="573925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731520" y="6202676"/>
              <a:ext cx="326572" cy="314236"/>
            </a:xfrm>
            <a:prstGeom prst="rect">
              <a:avLst/>
            </a:prstGeom>
            <a:solidFill>
              <a:srgbClr val="FE4562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8A3379D-F407-3340-908B-EBFA42D53DB3}"/>
              </a:ext>
            </a:extLst>
          </p:cNvPr>
          <p:cNvSpPr txBox="1"/>
          <p:nvPr/>
        </p:nvSpPr>
        <p:spPr>
          <a:xfrm>
            <a:off x="5300521" y="5963914"/>
            <a:ext cx="2036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latin typeface="Avenir Book" panose="02000503020000020003" pitchFamily="2" charset="0"/>
              </a:rPr>
              <a:t>29 </a:t>
            </a:r>
            <a:r>
              <a:rPr lang="en-US" sz="2800" err="1">
                <a:latin typeface="Avenir Book" panose="02000503020000020003" pitchFamily="2" charset="0"/>
              </a:rPr>
              <a:t>llythyren</a:t>
            </a:r>
            <a:endParaRPr lang="en-US" sz="2800">
              <a:latin typeface="Avenir Book" panose="02000503020000020003" pitchFamily="2" charset="0"/>
            </a:endParaRPr>
          </a:p>
        </p:txBody>
      </p:sp>
      <p:pic>
        <p:nvPicPr>
          <p:cNvPr id="9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41C0C2B-AC31-0330-0047-AE220A9753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799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99F77-4BB0-89B4-F996-FA62FE35B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344186" cy="1325563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y-GB"/>
              <a:t>Os dydych chi ddim yn siŵr, gwyliwch un o’r fideos yma i ymarfer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4811B-14B3-522C-8C59-E0F3F5110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r>
              <a:rPr lang="cy-GB"/>
              <a:t> Rap y wyddor  </a:t>
            </a:r>
            <a:r>
              <a:rPr lang="en-GB">
                <a:hlinkClick r:id="rId2"/>
              </a:rPr>
              <a:t>Rap - Yr Wyddor.mp4</a:t>
            </a:r>
            <a:endParaRPr lang="cy-GB"/>
          </a:p>
          <a:p>
            <a:endParaRPr lang="cy-GB"/>
          </a:p>
          <a:p>
            <a:r>
              <a:rPr lang="cy-GB"/>
              <a:t>Cân y Wyddor </a:t>
            </a:r>
            <a:r>
              <a:rPr lang="cy-GB">
                <a:hlinkClick r:id="rId3"/>
              </a:rPr>
              <a:t>https://www.youtube.com/watch?v=J0f5wT9dCpY</a:t>
            </a:r>
            <a:endParaRPr lang="cy-GB"/>
          </a:p>
          <a:p>
            <a:endParaRPr lang="cy-GB"/>
          </a:p>
          <a:p>
            <a:r>
              <a:rPr lang="cy-GB"/>
              <a:t>Cân Cyw - </a:t>
            </a:r>
            <a:r>
              <a:rPr lang="cy-GB">
                <a:hlinkClick r:id="rId4"/>
              </a:rPr>
              <a:t>https://www.youtube.com/watch?v=KIN3aeqx6GE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04962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9D02B8-4090-F441-AB8C-B555B94448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532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B5BEB8C-A948-C04B-A05A-8E3C86FA0591}"/>
              </a:ext>
            </a:extLst>
          </p:cNvPr>
          <p:cNvSpPr txBox="1"/>
          <p:nvPr/>
        </p:nvSpPr>
        <p:spPr>
          <a:xfrm>
            <a:off x="3113306" y="1667326"/>
            <a:ext cx="596538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err="1">
                <a:solidFill>
                  <a:schemeClr val="bg1"/>
                </a:solidFill>
                <a:latin typeface="Broadway" pitchFamily="82" charset="77"/>
              </a:rPr>
              <a:t>Cytsain</a:t>
            </a:r>
            <a:r>
              <a:rPr lang="en-US" sz="7200">
                <a:solidFill>
                  <a:schemeClr val="bg1"/>
                </a:solidFill>
                <a:latin typeface="Broadway" pitchFamily="82" charset="77"/>
              </a:rPr>
              <a:t> (1)</a:t>
            </a:r>
          </a:p>
          <a:p>
            <a:r>
              <a:rPr lang="en-US" sz="5400" err="1">
                <a:solidFill>
                  <a:schemeClr val="bg1"/>
                </a:solidFill>
                <a:latin typeface="Broadway" pitchFamily="82" charset="77"/>
              </a:rPr>
              <a:t>Cytseiniaid</a:t>
            </a:r>
            <a:r>
              <a:rPr lang="en-US" sz="5400">
                <a:solidFill>
                  <a:schemeClr val="bg1"/>
                </a:solidFill>
                <a:latin typeface="Broadway" pitchFamily="82" charset="77"/>
              </a:rPr>
              <a:t> (&gt;1)</a:t>
            </a:r>
          </a:p>
        </p:txBody>
      </p:sp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DC9424AB-B5DB-677D-E5E4-925CC20BA9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  <p:sp>
        <p:nvSpPr>
          <p:cNvPr id="3" name="Explosion 1 2">
            <a:extLst>
              <a:ext uri="{FF2B5EF4-FFF2-40B4-BE49-F238E27FC236}">
                <a16:creationId xmlns:a16="http://schemas.microsoft.com/office/drawing/2014/main" id="{079D5A0E-764C-FCF5-4FCB-523EEB9B7AE6}"/>
              </a:ext>
            </a:extLst>
          </p:cNvPr>
          <p:cNvSpPr/>
          <p:nvPr/>
        </p:nvSpPr>
        <p:spPr>
          <a:xfrm rot="21050170">
            <a:off x="514519" y="3253636"/>
            <a:ext cx="3544866" cy="317221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22 </a:t>
            </a:r>
            <a:r>
              <a:rPr lang="en-US" err="1"/>
              <a:t>cytsain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yr</a:t>
            </a:r>
            <a:r>
              <a:rPr lang="en-US"/>
              <a:t> </a:t>
            </a:r>
            <a:r>
              <a:rPr lang="en-US" err="1"/>
              <a:t>wyddor</a:t>
            </a:r>
            <a:r>
              <a:rPr lang="en-US"/>
              <a:t> </a:t>
            </a:r>
            <a:r>
              <a:rPr lang="en-US" err="1"/>
              <a:t>Gymraeg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01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3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655F5-DE28-9C4B-B69D-5AC470902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>
                <a:latin typeface="Avenir Book" panose="02000503020000020003" pitchFamily="2" charset="0"/>
              </a:rPr>
              <a:t>Newyddion</a:t>
            </a:r>
            <a:r>
              <a:rPr lang="en-US" b="1">
                <a:latin typeface="Avenir Book" panose="02000503020000020003" pitchFamily="2" charset="0"/>
              </a:rPr>
              <a:t> da </a:t>
            </a:r>
            <a:r>
              <a:rPr lang="en-US">
                <a:latin typeface="Avenir Book" panose="02000503020000020003" pitchFamily="2" charset="0"/>
              </a:rPr>
              <a:t>– Good news!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FE53-0296-244D-8B27-A9BC1835C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682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>
                <a:latin typeface="Avenir Book" panose="02000503020000020003" pitchFamily="2" charset="0"/>
              </a:rPr>
              <a:t>Un </a:t>
            </a:r>
            <a:r>
              <a:rPr lang="en-US" err="1">
                <a:latin typeface="Avenir Book" panose="02000503020000020003" pitchFamily="2" charset="0"/>
              </a:rPr>
              <a:t>llythyren</a:t>
            </a:r>
            <a:r>
              <a:rPr lang="en-US">
                <a:latin typeface="Avenir Book" panose="02000503020000020003" pitchFamily="2" charset="0"/>
              </a:rPr>
              <a:t> – un </a:t>
            </a:r>
            <a:r>
              <a:rPr lang="en-US" err="1">
                <a:latin typeface="Avenir Book" panose="02000503020000020003" pitchFamily="2" charset="0"/>
              </a:rPr>
              <a:t>sain</a:t>
            </a:r>
            <a:r>
              <a:rPr lang="en-US">
                <a:latin typeface="Avenir Book" panose="02000503020000020003" pitchFamily="2" charset="0"/>
              </a:rPr>
              <a:t>.</a:t>
            </a:r>
            <a:br>
              <a:rPr lang="en-US">
                <a:latin typeface="Avenir Book" panose="02000503020000020003" pitchFamily="2" charset="0"/>
              </a:rPr>
            </a:br>
            <a:r>
              <a:rPr lang="en-US" i="1">
                <a:latin typeface="Avenir Book" panose="02000503020000020003" pitchFamily="2" charset="0"/>
              </a:rPr>
              <a:t>One letter – one sound.</a:t>
            </a:r>
            <a:br>
              <a:rPr lang="en-US" i="1"/>
            </a:br>
            <a:endParaRPr lang="en-US" i="1"/>
          </a:p>
          <a:p>
            <a:pPr marL="0" indent="0">
              <a:buNone/>
            </a:pP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B2DAD3-DD11-3948-B5B1-1E12A9E0AA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02135"/>
              </p:ext>
            </p:extLst>
          </p:nvPr>
        </p:nvGraphicFramePr>
        <p:xfrm>
          <a:off x="2484473" y="2713355"/>
          <a:ext cx="6490182" cy="3779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3394">
                  <a:extLst>
                    <a:ext uri="{9D8B030D-6E8A-4147-A177-3AD203B41FA5}">
                      <a16:colId xmlns:a16="http://schemas.microsoft.com/office/drawing/2014/main" val="2617820661"/>
                    </a:ext>
                  </a:extLst>
                </a:gridCol>
                <a:gridCol w="2163394">
                  <a:extLst>
                    <a:ext uri="{9D8B030D-6E8A-4147-A177-3AD203B41FA5}">
                      <a16:colId xmlns:a16="http://schemas.microsoft.com/office/drawing/2014/main" val="3951308191"/>
                    </a:ext>
                  </a:extLst>
                </a:gridCol>
                <a:gridCol w="2163394">
                  <a:extLst>
                    <a:ext uri="{9D8B030D-6E8A-4147-A177-3AD203B41FA5}">
                      <a16:colId xmlns:a16="http://schemas.microsoft.com/office/drawing/2014/main" val="40543100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US" sz="2800" b="1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Llythyren</a:t>
                      </a:r>
                      <a:endParaRPr lang="en-US" sz="2800" b="1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800" b="1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Sain</a:t>
                      </a:r>
                      <a:r>
                        <a:rPr lang="en-US" sz="2800" b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US" sz="2800" b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Saesneg</a:t>
                      </a:r>
                      <a:endParaRPr lang="en-US" sz="2800" b="1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800" b="1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Sain</a:t>
                      </a:r>
                      <a:r>
                        <a:rPr lang="en-US" sz="2800" b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</a:t>
                      </a:r>
                      <a:r>
                        <a:rPr lang="en-US" sz="2800" b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 </a:t>
                      </a:r>
                      <a:r>
                        <a:rPr lang="en-US" sz="2800" b="1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Gymraeg</a:t>
                      </a:r>
                      <a:endParaRPr lang="en-US" sz="2800" b="1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>
                    <a:solidFill>
                      <a:srgbClr val="3896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39829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cat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>
                          <a:latin typeface="Avenir Book" panose="02000503020000020003" pitchFamily="2" charset="0"/>
                        </a:rPr>
                        <a:t>Cyril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err="1">
                          <a:latin typeface="Avenir Book" panose="02000503020000020003" pitchFamily="2" charset="0"/>
                        </a:rPr>
                        <a:t>cath</a:t>
                      </a:r>
                      <a:endParaRPr lang="en-US" sz="280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never “s”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0606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great</a:t>
                      </a:r>
                    </a:p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George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err="1">
                          <a:latin typeface="Avenir Book" panose="02000503020000020003" pitchFamily="2" charset="0"/>
                        </a:rPr>
                        <a:t>glas</a:t>
                      </a:r>
                      <a:endParaRPr lang="en-US" sz="280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never “j”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087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sock</a:t>
                      </a:r>
                    </a:p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news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err="1">
                          <a:latin typeface="Avenir Book" panose="02000503020000020003" pitchFamily="2" charset="0"/>
                        </a:rPr>
                        <a:t>sanau</a:t>
                      </a:r>
                      <a:endParaRPr lang="en-US" sz="2800"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2800">
                          <a:latin typeface="Avenir Book" panose="02000503020000020003" pitchFamily="2" charset="0"/>
                        </a:rPr>
                        <a:t>never “z”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882937"/>
                  </a:ext>
                </a:extLst>
              </a:tr>
            </a:tbl>
          </a:graphicData>
        </a:graphic>
      </p:graphicFrame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55636176-4D15-F731-7D96-E1EBFCEA72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77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F0972-A937-2E42-8FAB-1D0E14E22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person holding a sign&#10;&#10;Description automatically generated">
            <a:extLst>
              <a:ext uri="{FF2B5EF4-FFF2-40B4-BE49-F238E27FC236}">
                <a16:creationId xmlns:a16="http://schemas.microsoft.com/office/drawing/2014/main" id="{38161C6A-821D-B34F-BF08-B8C1C4C13B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52" b="27006"/>
          <a:stretch/>
        </p:blipFill>
        <p:spPr>
          <a:xfrm>
            <a:off x="363795" y="365125"/>
            <a:ext cx="11464410" cy="6272578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97CF377-1665-B246-8FD7-16F65AF6B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6983" y="2848281"/>
            <a:ext cx="1151715" cy="11614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dd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2144641-1FBE-CC45-8963-65ED8AEA5DD7}"/>
              </a:ext>
            </a:extLst>
          </p:cNvPr>
          <p:cNvSpPr txBox="1">
            <a:spLocks/>
          </p:cNvSpPr>
          <p:nvPr/>
        </p:nvSpPr>
        <p:spPr>
          <a:xfrm>
            <a:off x="4345695" y="2316883"/>
            <a:ext cx="1028538" cy="13676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ff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246111F-98EE-3447-B226-ECB5F61ABA01}"/>
              </a:ext>
            </a:extLst>
          </p:cNvPr>
          <p:cNvSpPr txBox="1">
            <a:spLocks/>
          </p:cNvSpPr>
          <p:nvPr/>
        </p:nvSpPr>
        <p:spPr>
          <a:xfrm>
            <a:off x="4962184" y="2893133"/>
            <a:ext cx="1028538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ng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F5F7BC8-6F79-9741-AB1D-FC70F6873D70}"/>
              </a:ext>
            </a:extLst>
          </p:cNvPr>
          <p:cNvSpPr txBox="1">
            <a:spLocks/>
          </p:cNvSpPr>
          <p:nvPr/>
        </p:nvSpPr>
        <p:spPr>
          <a:xfrm>
            <a:off x="5638810" y="2279657"/>
            <a:ext cx="1211447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ll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2BC8881-BFE3-B449-92BB-A4C1DF8721D5}"/>
              </a:ext>
            </a:extLst>
          </p:cNvPr>
          <p:cNvSpPr txBox="1">
            <a:spLocks/>
          </p:cNvSpPr>
          <p:nvPr/>
        </p:nvSpPr>
        <p:spPr>
          <a:xfrm>
            <a:off x="6329657" y="2893133"/>
            <a:ext cx="1318963" cy="11614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ph</a:t>
            </a:r>
            <a:endParaRPr lang="en-US" sz="48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DA7E3DF-695A-E04A-BE52-CA9BE87B70D1}"/>
              </a:ext>
            </a:extLst>
          </p:cNvPr>
          <p:cNvSpPr txBox="1">
            <a:spLocks/>
          </p:cNvSpPr>
          <p:nvPr/>
        </p:nvSpPr>
        <p:spPr>
          <a:xfrm>
            <a:off x="8057664" y="2860375"/>
            <a:ext cx="1155279" cy="1170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th</a:t>
            </a:r>
            <a:endParaRPr lang="en-US" sz="48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04FD705-660C-E04A-B4AA-A29637728553}"/>
              </a:ext>
            </a:extLst>
          </p:cNvPr>
          <p:cNvSpPr txBox="1">
            <a:spLocks/>
          </p:cNvSpPr>
          <p:nvPr/>
        </p:nvSpPr>
        <p:spPr>
          <a:xfrm>
            <a:off x="2584813" y="2241798"/>
            <a:ext cx="1028538" cy="1112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ch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8BE8F0-0CD5-1E40-911A-867110932270}"/>
              </a:ext>
            </a:extLst>
          </p:cNvPr>
          <p:cNvSpPr txBox="1">
            <a:spLocks/>
          </p:cNvSpPr>
          <p:nvPr/>
        </p:nvSpPr>
        <p:spPr>
          <a:xfrm>
            <a:off x="7088361" y="2300036"/>
            <a:ext cx="1155279" cy="1170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rh</a:t>
            </a:r>
          </a:p>
        </p:txBody>
      </p:sp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94912992-E606-AA72-D7AB-7A0925E5BC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9869" y="4950523"/>
            <a:ext cx="1628336" cy="1614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63DD00-F6EF-0BE9-BC45-0EFAE497B8EA}"/>
              </a:ext>
            </a:extLst>
          </p:cNvPr>
          <p:cNvSpPr txBox="1"/>
          <p:nvPr/>
        </p:nvSpPr>
        <p:spPr>
          <a:xfrm>
            <a:off x="229483" y="220297"/>
            <a:ext cx="2952128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800"/>
              <a:t>Un </a:t>
            </a:r>
            <a:r>
              <a:rPr lang="en-US" sz="1800" err="1"/>
              <a:t>llythyren</a:t>
            </a:r>
            <a:r>
              <a:rPr lang="en-US" sz="1800"/>
              <a:t>. Un </a:t>
            </a:r>
            <a:r>
              <a:rPr lang="en-US" sz="1800" err="1"/>
              <a:t>sain</a:t>
            </a:r>
            <a:r>
              <a:rPr lang="en-US" sz="1800"/>
              <a:t>.</a:t>
            </a:r>
          </a:p>
          <a:p>
            <a:r>
              <a:rPr lang="en-US" sz="1800" i="1"/>
              <a:t>One letter. One sound.</a:t>
            </a:r>
          </a:p>
        </p:txBody>
      </p:sp>
      <p:sp>
        <p:nvSpPr>
          <p:cNvPr id="5" name="Explosion 1 4">
            <a:extLst>
              <a:ext uri="{FF2B5EF4-FFF2-40B4-BE49-F238E27FC236}">
                <a16:creationId xmlns:a16="http://schemas.microsoft.com/office/drawing/2014/main" id="{87342FB5-9DAB-E40A-4F5F-A97D8D8F6A3F}"/>
              </a:ext>
            </a:extLst>
          </p:cNvPr>
          <p:cNvSpPr/>
          <p:nvPr/>
        </p:nvSpPr>
        <p:spPr>
          <a:xfrm rot="21050170">
            <a:off x="514519" y="3253636"/>
            <a:ext cx="3544866" cy="317221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8 </a:t>
            </a:r>
            <a:r>
              <a:rPr lang="en-US" err="1"/>
              <a:t>llythyren</a:t>
            </a:r>
            <a:r>
              <a:rPr lang="en-US"/>
              <a:t> </a:t>
            </a:r>
            <a:r>
              <a:rPr lang="en-US" err="1"/>
              <a:t>ddwbl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yr</a:t>
            </a:r>
            <a:r>
              <a:rPr lang="en-US"/>
              <a:t> </a:t>
            </a:r>
            <a:r>
              <a:rPr lang="en-US" err="1"/>
              <a:t>wyddor</a:t>
            </a:r>
            <a:r>
              <a:rPr lang="en-US"/>
              <a:t> </a:t>
            </a:r>
            <a:r>
              <a:rPr lang="en-US" err="1"/>
              <a:t>Gymraeg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08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500"/>
                            </p:stCondLst>
                            <p:childTnLst>
                              <p:par>
                                <p:cTn id="6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CB285-30BD-A849-80F0-A39AFAE1B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/>
              <a:t>(</a:t>
            </a:r>
            <a:r>
              <a:rPr lang="en-US" err="1"/>
              <a:t>Diolch</a:t>
            </a:r>
            <a:r>
              <a:rPr lang="en-US"/>
              <a:t> i </a:t>
            </a:r>
            <a:r>
              <a:rPr lang="en-US" u="sng" err="1"/>
              <a:t>Ddysgu</a:t>
            </a:r>
            <a:r>
              <a:rPr lang="en-US" u="sng"/>
              <a:t> </a:t>
            </a:r>
            <a:r>
              <a:rPr lang="en-US" u="sng" err="1"/>
              <a:t>Cymraeg</a:t>
            </a:r>
            <a:r>
              <a:rPr lang="en-US"/>
              <a:t>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AF24AE-8BAB-C043-A975-D06DD783C99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60"/>
          <a:stretch/>
        </p:blipFill>
        <p:spPr bwMode="auto">
          <a:xfrm>
            <a:off x="549275" y="1690688"/>
            <a:ext cx="11093450" cy="33154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1081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E6ACF-515F-7546-9190-2E4F5DBDA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C40F00-0C54-FC49-895E-DDA4669501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649" b="24213"/>
          <a:stretch/>
        </p:blipFill>
        <p:spPr>
          <a:xfrm>
            <a:off x="948904" y="365125"/>
            <a:ext cx="10294192" cy="612775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B5AF649-47E9-114C-A50A-421DC4A57C5F}"/>
              </a:ext>
            </a:extLst>
          </p:cNvPr>
          <p:cNvSpPr txBox="1">
            <a:spLocks/>
          </p:cNvSpPr>
          <p:nvPr/>
        </p:nvSpPr>
        <p:spPr>
          <a:xfrm>
            <a:off x="4873319" y="236670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 err="1">
                <a:solidFill>
                  <a:srgbClr val="0070C0"/>
                </a:solidFill>
                <a:latin typeface="Broadway" pitchFamily="82" charset="77"/>
              </a:rPr>
              <a:t>i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7B0FDAE-6F67-114C-BBF7-941E179C1E96}"/>
              </a:ext>
            </a:extLst>
          </p:cNvPr>
          <p:cNvSpPr txBox="1">
            <a:spLocks/>
          </p:cNvSpPr>
          <p:nvPr/>
        </p:nvSpPr>
        <p:spPr>
          <a:xfrm>
            <a:off x="3053166" y="2332972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 a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64990BE-ED8E-D243-A71A-D064BA6DA4BD}"/>
              </a:ext>
            </a:extLst>
          </p:cNvPr>
          <p:cNvSpPr txBox="1">
            <a:spLocks/>
          </p:cNvSpPr>
          <p:nvPr/>
        </p:nvSpPr>
        <p:spPr>
          <a:xfrm>
            <a:off x="5534927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o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0E844D5-1011-4F4D-9475-0CF7EC80E02E}"/>
              </a:ext>
            </a:extLst>
          </p:cNvPr>
          <p:cNvSpPr txBox="1">
            <a:spLocks/>
          </p:cNvSpPr>
          <p:nvPr/>
        </p:nvSpPr>
        <p:spPr>
          <a:xfrm>
            <a:off x="6321121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u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BF42AA27-2585-4445-A62C-E1AA7FDFD3BB}"/>
              </a:ext>
            </a:extLst>
          </p:cNvPr>
          <p:cNvSpPr txBox="1">
            <a:spLocks/>
          </p:cNvSpPr>
          <p:nvPr/>
        </p:nvSpPr>
        <p:spPr>
          <a:xfrm>
            <a:off x="7134852" y="2332971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w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AECEDE3-0778-954F-9109-12CCC5B39846}"/>
              </a:ext>
            </a:extLst>
          </p:cNvPr>
          <p:cNvSpPr txBox="1">
            <a:spLocks/>
          </p:cNvSpPr>
          <p:nvPr/>
        </p:nvSpPr>
        <p:spPr>
          <a:xfrm>
            <a:off x="4029573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e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38BD994-AB15-CA4E-95F7-3AEFDB888CF8}"/>
              </a:ext>
            </a:extLst>
          </p:cNvPr>
          <p:cNvSpPr txBox="1">
            <a:spLocks/>
          </p:cNvSpPr>
          <p:nvPr/>
        </p:nvSpPr>
        <p:spPr>
          <a:xfrm>
            <a:off x="8095505" y="2347889"/>
            <a:ext cx="1457569" cy="13979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4800">
                <a:solidFill>
                  <a:srgbClr val="0070C0"/>
                </a:solidFill>
                <a:latin typeface="Broadway" pitchFamily="82" charset="77"/>
              </a:rPr>
              <a:t>y</a:t>
            </a:r>
            <a:endParaRPr lang="en-US" sz="4000">
              <a:solidFill>
                <a:srgbClr val="0070C0"/>
              </a:solidFill>
              <a:latin typeface="Broadway" pitchFamily="82" charset="77"/>
            </a:endParaRP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92C6999F-9253-7F2F-8212-B57BB079DF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0BE8F0-75D2-2388-47B1-0B5EF9120708}"/>
              </a:ext>
            </a:extLst>
          </p:cNvPr>
          <p:cNvSpPr txBox="1"/>
          <p:nvPr/>
        </p:nvSpPr>
        <p:spPr>
          <a:xfrm>
            <a:off x="4898423" y="5115911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5"/>
              </a:rPr>
              <a:t>Fideo Llafariaid_Vowels.mp4</a:t>
            </a:r>
            <a:endParaRPr lang="cy-GB"/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78E46AC0-8536-DAE7-958C-4149449A70AA}"/>
              </a:ext>
            </a:extLst>
          </p:cNvPr>
          <p:cNvSpPr/>
          <p:nvPr/>
        </p:nvSpPr>
        <p:spPr>
          <a:xfrm rot="21050170">
            <a:off x="514519" y="3253636"/>
            <a:ext cx="3544866" cy="317221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Mae 7 </a:t>
            </a:r>
            <a:r>
              <a:rPr lang="en-US" err="1"/>
              <a:t>llafariad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yr</a:t>
            </a:r>
            <a:r>
              <a:rPr lang="en-US"/>
              <a:t> </a:t>
            </a:r>
            <a:r>
              <a:rPr lang="en-US" err="1"/>
              <a:t>wyddor</a:t>
            </a:r>
            <a:r>
              <a:rPr lang="en-US"/>
              <a:t> </a:t>
            </a:r>
            <a:r>
              <a:rPr lang="en-US" err="1"/>
              <a:t>Gymraeg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054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BE2D6-6F78-88D4-E5DC-B9ACC1CD5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555210" cy="2161099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y-GB"/>
              <a:t>Os dydych chi ddim yn siŵr, gwyliwch y fideo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01DF99-22C5-B422-5B42-D76B0B7383DE}"/>
              </a:ext>
            </a:extLst>
          </p:cNvPr>
          <p:cNvSpPr txBox="1"/>
          <p:nvPr/>
        </p:nvSpPr>
        <p:spPr>
          <a:xfrm>
            <a:off x="1050010" y="3422564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2"/>
              </a:rPr>
              <a:t>Fideo Llafariaid_Vowels.mp4</a:t>
            </a:r>
            <a:endParaRPr lang="cy-GB"/>
          </a:p>
        </p:txBody>
      </p:sp>
      <p:pic>
        <p:nvPicPr>
          <p:cNvPr id="7" name="Picture 6" descr="A black and white movie clapper&#10;&#10;Description automatically generated">
            <a:extLst>
              <a:ext uri="{FF2B5EF4-FFF2-40B4-BE49-F238E27FC236}">
                <a16:creationId xmlns:a16="http://schemas.microsoft.com/office/drawing/2014/main" id="{568AA7BE-AC5A-1B69-AFF5-A35D0EB02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5132" y="519215"/>
            <a:ext cx="3206858" cy="2649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702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928255" y="1422208"/>
            <a:ext cx="10571018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err="1"/>
              <a:t>d</a:t>
            </a:r>
            <a:r>
              <a:rPr lang="en-GB" sz="2800" u="sng" err="1"/>
              <a:t>y</a:t>
            </a:r>
            <a:r>
              <a:rPr lang="en-GB" sz="2800" err="1"/>
              <a:t>n</a:t>
            </a:r>
            <a:r>
              <a:rPr lang="en-GB" sz="2800"/>
              <a:t>		(long </a:t>
            </a:r>
            <a:r>
              <a:rPr lang="en-GB" sz="2800" err="1"/>
              <a:t>ee</a:t>
            </a:r>
            <a:r>
              <a:rPr lang="en-GB" sz="2800"/>
              <a:t> as in ‘b</a:t>
            </a:r>
            <a:r>
              <a:rPr lang="en-GB" sz="2800" b="1"/>
              <a:t>ee</a:t>
            </a:r>
            <a:r>
              <a:rPr lang="en-GB" sz="2800"/>
              <a:t>n’)		</a:t>
            </a:r>
          </a:p>
          <a:p>
            <a:pPr marL="0" indent="0">
              <a:buNone/>
            </a:pPr>
            <a:r>
              <a:rPr lang="en-GB" sz="2800"/>
              <a:t>ll</a:t>
            </a:r>
            <a:r>
              <a:rPr lang="en-GB" sz="2800" u="sng"/>
              <a:t>y</a:t>
            </a:r>
            <a:r>
              <a:rPr lang="en-GB" sz="2800"/>
              <a:t>n		(short </a:t>
            </a:r>
            <a:r>
              <a:rPr lang="en-GB" sz="2800" err="1"/>
              <a:t>i</a:t>
            </a:r>
            <a:r>
              <a:rPr lang="en-GB" sz="2800"/>
              <a:t> as in ‘</a:t>
            </a:r>
            <a:r>
              <a:rPr lang="en-GB" sz="2800" b="1"/>
              <a:t>i</a:t>
            </a:r>
            <a:r>
              <a:rPr lang="en-GB" sz="2800"/>
              <a:t>n’)		</a:t>
            </a:r>
          </a:p>
          <a:p>
            <a:pPr marL="0" indent="0">
              <a:buNone/>
            </a:pPr>
            <a:r>
              <a:rPr lang="en-GB" sz="2800"/>
              <a:t>C</a:t>
            </a:r>
            <a:r>
              <a:rPr lang="en-GB" sz="2800" u="sng"/>
              <a:t>y</a:t>
            </a:r>
            <a:r>
              <a:rPr lang="en-GB" sz="2800"/>
              <a:t>mru	(short, dark or obscure um as in ‘</a:t>
            </a:r>
            <a:r>
              <a:rPr lang="en-GB" sz="2800" b="1"/>
              <a:t>u</a:t>
            </a:r>
            <a:r>
              <a:rPr lang="en-GB" sz="2800"/>
              <a:t>mbrella’ </a:t>
            </a:r>
            <a:r>
              <a:rPr lang="en-GB"/>
              <a:t>or ‘</a:t>
            </a:r>
            <a:r>
              <a:rPr lang="en-GB" b="1"/>
              <a:t>u</a:t>
            </a:r>
            <a:r>
              <a:rPr lang="en-GB"/>
              <a:t>h-oh’</a:t>
            </a:r>
          </a:p>
          <a:p>
            <a:pPr marL="0" indent="0">
              <a:buNone/>
            </a:pPr>
            <a:r>
              <a:rPr lang="en-GB" sz="2800"/>
              <a:t>y </a:t>
            </a:r>
            <a:r>
              <a:rPr lang="en-GB" sz="2800" err="1"/>
              <a:t>yr</a:t>
            </a:r>
            <a:r>
              <a:rPr lang="en-GB" sz="2800"/>
              <a:t> </a:t>
            </a:r>
            <a:r>
              <a:rPr lang="en-GB" sz="2800" err="1"/>
              <a:t>yn</a:t>
            </a:r>
            <a:r>
              <a:rPr lang="en-GB" sz="2800"/>
              <a:t>	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2800" err="1"/>
              <a:t>dy</a:t>
            </a:r>
            <a:r>
              <a:rPr lang="en-GB" sz="2800"/>
              <a:t> </a:t>
            </a:r>
            <a:r>
              <a:rPr lang="en-GB" sz="2800" err="1"/>
              <a:t>fy</a:t>
            </a:r>
            <a:r>
              <a:rPr lang="en-GB" sz="2800"/>
              <a:t>	</a:t>
            </a:r>
            <a:r>
              <a:rPr lang="en-GB"/>
              <a:t>	 (long and dark as in </a:t>
            </a:r>
            <a:r>
              <a:rPr lang="en-GB" b="1"/>
              <a:t>der</a:t>
            </a:r>
            <a:r>
              <a:rPr lang="en-GB"/>
              <a:t>vish; b</a:t>
            </a:r>
            <a:r>
              <a:rPr lang="en-GB" b="1"/>
              <a:t>u</a:t>
            </a:r>
            <a:r>
              <a:rPr lang="en-GB"/>
              <a:t>rn)</a:t>
            </a:r>
            <a:endParaRPr lang="en-GB" sz="2800"/>
          </a:p>
          <a:p>
            <a:pPr marL="457200" lvl="1" indent="0">
              <a:buNone/>
            </a:pPr>
            <a:endParaRPr lang="en-GB" sz="280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427089" y="279208"/>
            <a:ext cx="6512511" cy="1143000"/>
          </a:xfrm>
        </p:spPr>
        <p:txBody>
          <a:bodyPr/>
          <a:lstStyle/>
          <a:p>
            <a:r>
              <a:rPr lang="en-GB"/>
              <a:t>Super Stretchy “y”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1C85E4C-405B-C956-2A43-B3A03D455E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62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5939827F-DB7E-524D-B979-D51961F5577E}"/>
              </a:ext>
            </a:extLst>
          </p:cNvPr>
          <p:cNvSpPr/>
          <p:nvPr/>
        </p:nvSpPr>
        <p:spPr>
          <a:xfrm>
            <a:off x="997527" y="1745673"/>
            <a:ext cx="10072255" cy="2854036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DE2A0D-CBEB-664C-B84A-3A09DB5A81AD}"/>
              </a:ext>
            </a:extLst>
          </p:cNvPr>
          <p:cNvSpPr txBox="1"/>
          <p:nvPr/>
        </p:nvSpPr>
        <p:spPr>
          <a:xfrm>
            <a:off x="1523998" y="2276559"/>
            <a:ext cx="18229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err="1">
                <a:latin typeface="Avenir Book" panose="02000503020000020003" pitchFamily="2" charset="0"/>
              </a:rPr>
              <a:t>trydan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pymtheg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gyrru</a:t>
            </a:r>
            <a:endParaRPr lang="en-US" sz="3200">
              <a:latin typeface="Avenir Book" panose="02000503020000020003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34D387-2AA6-6F42-8841-2E473C397086}"/>
              </a:ext>
            </a:extLst>
          </p:cNvPr>
          <p:cNvSpPr txBox="1"/>
          <p:nvPr/>
        </p:nvSpPr>
        <p:spPr>
          <a:xfrm>
            <a:off x="4032107" y="2276559"/>
            <a:ext cx="154882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err="1">
                <a:latin typeface="Avenir Book" panose="02000503020000020003" pitchFamily="2" charset="0"/>
              </a:rPr>
              <a:t>gwyn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plentyn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menyn</a:t>
            </a:r>
            <a:endParaRPr lang="en-US" sz="3200">
              <a:latin typeface="Avenir Book" panose="02000503020000020003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951A9D-0085-1D47-A939-27B0F01B18F2}"/>
              </a:ext>
            </a:extLst>
          </p:cNvPr>
          <p:cNvSpPr txBox="1"/>
          <p:nvPr/>
        </p:nvSpPr>
        <p:spPr>
          <a:xfrm>
            <a:off x="6461486" y="2280973"/>
            <a:ext cx="16562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err="1">
                <a:latin typeface="Avenir Book" panose="02000503020000020003" pitchFamily="2" charset="0"/>
              </a:rPr>
              <a:t>tywydd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ynys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mynydd</a:t>
            </a:r>
            <a:endParaRPr lang="en-US" sz="3200">
              <a:latin typeface="Avenir Book" panose="02000503020000020003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7F9813-CB7B-D249-839E-B10465AA78B6}"/>
              </a:ext>
            </a:extLst>
          </p:cNvPr>
          <p:cNvSpPr txBox="1"/>
          <p:nvPr/>
        </p:nvSpPr>
        <p:spPr>
          <a:xfrm>
            <a:off x="8998267" y="2276559"/>
            <a:ext cx="13372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err="1">
                <a:latin typeface="Avenir Book" panose="02000503020000020003" pitchFamily="2" charset="0"/>
              </a:rPr>
              <a:t>gwely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bwyty</a:t>
            </a:r>
            <a:endParaRPr lang="en-US" sz="3200">
              <a:latin typeface="Avenir Book" panose="02000503020000020003" pitchFamily="2" charset="0"/>
            </a:endParaRPr>
          </a:p>
          <a:p>
            <a:r>
              <a:rPr lang="en-US" sz="3200" err="1">
                <a:latin typeface="Avenir Book" panose="02000503020000020003" pitchFamily="2" charset="0"/>
              </a:rPr>
              <a:t>ysbyty</a:t>
            </a:r>
            <a:endParaRPr lang="en-US" sz="3200">
              <a:latin typeface="Avenir Book" panose="02000503020000020003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D3A2CD-0682-793F-A314-CA5A709785AD}"/>
              </a:ext>
            </a:extLst>
          </p:cNvPr>
          <p:cNvSpPr txBox="1"/>
          <p:nvPr/>
        </p:nvSpPr>
        <p:spPr>
          <a:xfrm>
            <a:off x="297704" y="6253005"/>
            <a:ext cx="6098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/>
              <a:t>(</a:t>
            </a:r>
            <a:r>
              <a:rPr lang="en-US" err="1"/>
              <a:t>Diolch</a:t>
            </a:r>
            <a:r>
              <a:rPr lang="en-US"/>
              <a:t> i </a:t>
            </a:r>
            <a:r>
              <a:rPr lang="en-US" u="sng" err="1"/>
              <a:t>Ddysgu</a:t>
            </a:r>
            <a:r>
              <a:rPr lang="en-US" u="sng"/>
              <a:t> </a:t>
            </a:r>
            <a:r>
              <a:rPr lang="en-US" u="sng" err="1"/>
              <a:t>Cymraeg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870922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1972" y="89338"/>
            <a:ext cx="10124017" cy="948808"/>
          </a:xfrm>
        </p:spPr>
        <p:txBody>
          <a:bodyPr/>
          <a:lstStyle/>
          <a:p>
            <a:r>
              <a:rPr lang="en-US" err="1"/>
              <a:t>Deuseiniaid</a:t>
            </a:r>
            <a:endParaRPr 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397003"/>
              </p:ext>
            </p:extLst>
          </p:nvPr>
        </p:nvGraphicFramePr>
        <p:xfrm>
          <a:off x="673538" y="1028710"/>
          <a:ext cx="9724075" cy="526554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3495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81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925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83548">
                <a:tc>
                  <a:txBody>
                    <a:bodyPr/>
                    <a:lstStyle/>
                    <a:p>
                      <a:pPr algn="ctr"/>
                      <a:r>
                        <a:rPr lang="en-US" i="0"/>
                        <a:t>ai</a:t>
                      </a:r>
                      <a:r>
                        <a:rPr lang="en-US" i="0" baseline="0"/>
                        <a:t>  </a:t>
                      </a:r>
                      <a:r>
                        <a:rPr lang="en-US" i="0"/>
                        <a:t>ae  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/>
                        <a:t>Similar to English </a:t>
                      </a:r>
                      <a:r>
                        <a:rPr lang="en-US" b="0" i="1"/>
                        <a:t>eye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u="none" err="1"/>
                        <a:t>gw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cad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Ow</a:t>
                      </a:r>
                      <a:r>
                        <a:rPr lang="en-US" b="1" i="0" u="none"/>
                        <a:t>ai</a:t>
                      </a:r>
                      <a:r>
                        <a:rPr lang="en-US" b="0" i="0" u="none"/>
                        <a:t>n, </a:t>
                      </a:r>
                    </a:p>
                    <a:p>
                      <a:r>
                        <a:rPr lang="en-US" b="0" i="0" u="none" err="1"/>
                        <a:t>ll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penn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chwar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on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gwasan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 </a:t>
                      </a:r>
                    </a:p>
                    <a:p>
                      <a:pPr lvl="0">
                        <a:buNone/>
                      </a:pPr>
                      <a:r>
                        <a:rPr lang="en-US" b="0" i="0" u="none" err="1"/>
                        <a:t>dechr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llyfr</a:t>
                      </a:r>
                      <a:r>
                        <a:rPr lang="en-US" b="1" i="0" u="none" err="1"/>
                        <a:t>au</a:t>
                      </a:r>
                      <a:endParaRPr lang="en-US" b="0" i="0" u="none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/>
                        <a:t>aw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cow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r</a:t>
                      </a:r>
                      <a:r>
                        <a:rPr lang="en-US" i="0" u="none"/>
                        <a:t>, c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s, </a:t>
                      </a:r>
                      <a:r>
                        <a:rPr lang="en-US" i="0" u="none" err="1"/>
                        <a:t>ll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n</a:t>
                      </a:r>
                      <a:r>
                        <a:rPr lang="en-US" i="0" u="none"/>
                        <a:t>, M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rth</a:t>
                      </a:r>
                      <a:endParaRPr lang="en-US" i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/>
                        <a:t>ei  </a:t>
                      </a:r>
                      <a:r>
                        <a:rPr lang="en-US" b="1" i="0" err="1"/>
                        <a:t>eu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ey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/>
                        <a:t>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b="1" i="0" baseline="0" err="1"/>
                        <a:t>ei</a:t>
                      </a:r>
                      <a:r>
                        <a:rPr lang="en-US" i="0" baseline="0" err="1"/>
                        <a:t>ch</a:t>
                      </a:r>
                      <a:r>
                        <a:rPr lang="en-US" i="0" baseline="0"/>
                        <a:t>, </a:t>
                      </a:r>
                      <a:r>
                        <a:rPr lang="en-US" i="0" err="1"/>
                        <a:t>gw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n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dio</a:t>
                      </a:r>
                      <a:r>
                        <a:rPr lang="en-US" i="0"/>
                        <a:t>, 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i="0" err="1"/>
                        <a:t>dw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gwn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</a:p>
                    <a:p>
                      <a:pPr marL="0" marR="0" lvl="0" indent="0" algn="l" defTabSz="4572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/>
                        <a:t>Eu</a:t>
                      </a:r>
                      <a:r>
                        <a:rPr lang="en-US" i="0"/>
                        <a:t>rwen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/>
                        <a:t>  </a:t>
                      </a:r>
                      <a:r>
                        <a:rPr lang="en-US" b="1" i="0"/>
                        <a:t>oi  </a:t>
                      </a:r>
                      <a:r>
                        <a:rPr lang="en-US" b="1" i="0" err="1"/>
                        <a:t>oe</a:t>
                      </a:r>
                      <a:r>
                        <a:rPr lang="en-US" b="1" i="0"/>
                        <a:t>  </a:t>
                      </a:r>
                      <a:r>
                        <a:rPr lang="en-US" b="1" i="0" err="1"/>
                        <a:t>ou</a:t>
                      </a:r>
                      <a:r>
                        <a:rPr lang="en-US" b="1" i="0"/>
                        <a:t> 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/>
                        <a:t>oy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boy</a:t>
                      </a:r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</a:p>
                    <a:p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r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dd</a:t>
                      </a:r>
                      <a:r>
                        <a:rPr lang="en-US" b="1" i="0" err="1"/>
                        <a:t>oe</a:t>
                      </a:r>
                      <a:r>
                        <a:rPr lang="en-US" i="0"/>
                        <a:t>,</a:t>
                      </a:r>
                      <a:br>
                        <a:rPr lang="en-US" i="0"/>
                      </a:br>
                      <a:r>
                        <a:rPr lang="en-US" i="0" err="1"/>
                        <a:t>cyffr</a:t>
                      </a:r>
                      <a:r>
                        <a:rPr lang="en-US" b="1" i="0" err="1"/>
                        <a:t>ou</a:t>
                      </a:r>
                      <a:r>
                        <a:rPr lang="en-US" i="0" err="1"/>
                        <a:t>s</a:t>
                      </a:r>
                      <a:r>
                        <a:rPr lang="en-US" i="0"/>
                        <a:t>, cl</a:t>
                      </a:r>
                      <a:r>
                        <a:rPr lang="en-US" b="1" i="0"/>
                        <a:t>ou</a:t>
                      </a:r>
                      <a:endParaRPr lang="en-US" i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  </a:t>
                      </a:r>
                      <a:r>
                        <a:rPr lang="en-US" b="1" i="0"/>
                        <a:t>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/>
                        <a:t>Ow</a:t>
                      </a:r>
                      <a:r>
                        <a:rPr lang="en-US" i="0"/>
                        <a:t>en,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br</a:t>
                      </a:r>
                      <a:r>
                        <a:rPr lang="en-US" b="1" i="0"/>
                        <a:t>ow</a:t>
                      </a:r>
                      <a:r>
                        <a:rPr lang="en-US" i="0"/>
                        <a:t>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wy</a:t>
                      </a:r>
                      <a:endParaRPr lang="en-US" b="1" i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/>
                        <a:t>This</a:t>
                      </a:r>
                      <a:r>
                        <a:rPr lang="en-US" i="0" baseline="0"/>
                        <a:t> sound doesn’t occur in English</a:t>
                      </a:r>
                      <a:endParaRPr lang="en-US" i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i="0" err="1"/>
                        <a:t>s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ddfa</a:t>
                      </a:r>
                      <a:r>
                        <a:rPr lang="en-US" i="0"/>
                        <a:t>, h</a:t>
                      </a:r>
                      <a:r>
                        <a:rPr lang="en-US" b="1" i="0"/>
                        <a:t>wy</a:t>
                      </a:r>
                      <a:r>
                        <a:rPr lang="en-US" i="0"/>
                        <a:t>l, </a:t>
                      </a:r>
                      <a:r>
                        <a:rPr lang="en-US" i="0" err="1"/>
                        <a:t>b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b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ta</a:t>
                      </a:r>
                      <a:endParaRPr lang="en-US" i="0"/>
                    </a:p>
                  </a:txBody>
                  <a:tcPr>
                    <a:solidFill>
                      <a:srgbClr val="00B0F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61EEDB58-91C1-CBA4-F909-DC1ADEA9EA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243234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914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ffo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815450-3025-2544-A674-47779F227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883704" y="5501755"/>
            <a:ext cx="477506" cy="477506"/>
          </a:xfrm>
          <a:prstGeom prst="rect">
            <a:avLst/>
          </a:prstGeom>
        </p:spPr>
      </p:pic>
      <p:pic>
        <p:nvPicPr>
          <p:cNvPr id="38" name="ffo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0850EAA9-E1D9-1A43-9B7F-24717B74318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9283844" y="5589799"/>
            <a:ext cx="348315" cy="348315"/>
          </a:xfrm>
          <a:prstGeom prst="rect">
            <a:avLst/>
          </a:prstGeom>
        </p:spPr>
      </p:pic>
      <p:pic>
        <p:nvPicPr>
          <p:cNvPr id="37" name="taan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BA5A38A6-B207-304B-954D-6FFE4F8323D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656291" y="5485449"/>
            <a:ext cx="477506" cy="477506"/>
          </a:xfrm>
          <a:prstGeom prst="rect">
            <a:avLst/>
          </a:prstGeom>
        </p:spPr>
      </p:pic>
      <p:pic>
        <p:nvPicPr>
          <p:cNvPr id="36" name="tan" descr="tan">
            <a:hlinkClick r:id="" action="ppaction://media"/>
            <a:extLst>
              <a:ext uri="{FF2B5EF4-FFF2-40B4-BE49-F238E27FC236}">
                <a16:creationId xmlns:a16="http://schemas.microsoft.com/office/drawing/2014/main" id="{94A052DB-5249-B54F-9641-529B3ACC6B3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997469" y="5550720"/>
            <a:ext cx="406400" cy="406400"/>
          </a:xfrm>
          <a:prstGeom prst="rect">
            <a:avLst/>
          </a:prstGeom>
        </p:spPr>
      </p:pic>
      <p:pic>
        <p:nvPicPr>
          <p:cNvPr id="29" name="môr" descr="môr">
            <a:hlinkClick r:id="" action="ppaction://media"/>
            <a:extLst>
              <a:ext uri="{FF2B5EF4-FFF2-40B4-BE49-F238E27FC236}">
                <a16:creationId xmlns:a16="http://schemas.microsoft.com/office/drawing/2014/main" id="{BD614710-D94D-554A-95C6-D53D35B296A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2688052" y="5585021"/>
            <a:ext cx="411768" cy="411768"/>
          </a:xfrm>
          <a:prstGeom prst="rect">
            <a:avLst/>
          </a:prstGeom>
        </p:spPr>
      </p:pic>
      <p:pic>
        <p:nvPicPr>
          <p:cNvPr id="28" name="mor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C619275-23CC-1B40-9A21-52D341B8389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8151" y="5540923"/>
            <a:ext cx="446069" cy="44606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0735" y="-163042"/>
            <a:ext cx="10515600" cy="1325563"/>
          </a:xfrm>
        </p:spPr>
        <p:txBody>
          <a:bodyPr/>
          <a:lstStyle/>
          <a:p>
            <a:r>
              <a:rPr lang="en-GB" b="1">
                <a:solidFill>
                  <a:srgbClr val="FF0000"/>
                </a:solidFill>
              </a:rPr>
              <a:t>^  </a:t>
            </a:r>
            <a:r>
              <a:rPr lang="en-GB" b="1"/>
              <a:t>To </a:t>
            </a:r>
            <a:r>
              <a:rPr lang="en-GB" b="1" err="1"/>
              <a:t>bach</a:t>
            </a:r>
            <a:r>
              <a:rPr lang="en-GB" b="1"/>
              <a:t>!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781736" y="1459191"/>
            <a:ext cx="5181600" cy="43513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- yn </a:t>
            </a:r>
            <a:r>
              <a:rPr lang="en-GB" err="1"/>
              <a:t>ymestyn</a:t>
            </a:r>
            <a:r>
              <a:rPr lang="en-GB"/>
              <a:t> y </a:t>
            </a:r>
            <a:r>
              <a:rPr lang="en-GB" err="1"/>
              <a:t>sain</a:t>
            </a:r>
            <a:endParaRPr lang="en-GB"/>
          </a:p>
          <a:p>
            <a:pPr marL="0" indent="0">
              <a:buNone/>
            </a:pPr>
            <a:r>
              <a:rPr lang="en-GB"/>
              <a:t>- yn </a:t>
            </a:r>
            <a:r>
              <a:rPr lang="en-GB" err="1"/>
              <a:t>newid</a:t>
            </a:r>
            <a:r>
              <a:rPr lang="en-GB"/>
              <a:t> </a:t>
            </a:r>
            <a:r>
              <a:rPr lang="en-GB" err="1"/>
              <a:t>ystyr</a:t>
            </a:r>
            <a:r>
              <a:rPr lang="en-GB"/>
              <a:t> </a:t>
            </a:r>
            <a:r>
              <a:rPr lang="en-GB" err="1"/>
              <a:t>gair</a:t>
            </a:r>
            <a:r>
              <a:rPr lang="en-GB"/>
              <a:t>!</a:t>
            </a:r>
          </a:p>
          <a:p>
            <a:pPr marL="0" indent="0">
              <a:buNone/>
            </a:pPr>
            <a:r>
              <a:rPr lang="en-GB" err="1"/>
              <a:t>Cliciwch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y </a:t>
            </a:r>
            <a:r>
              <a:rPr lang="en-GB" err="1"/>
              <a:t>gair</a:t>
            </a:r>
            <a:r>
              <a:rPr lang="en-GB"/>
              <a:t>. 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C52D05C-94E6-1348-80F5-5019DAE18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73990" y="1403986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GB" i="1"/>
              <a:t>- makes the sound a little longer</a:t>
            </a:r>
          </a:p>
          <a:p>
            <a:pPr marL="0" indent="0">
              <a:buNone/>
            </a:pPr>
            <a:r>
              <a:rPr lang="en-GB" i="1"/>
              <a:t>- changes the meaning of a word!</a:t>
            </a:r>
          </a:p>
          <a:p>
            <a:pPr marL="0" indent="0">
              <a:buNone/>
            </a:pPr>
            <a:r>
              <a:rPr lang="en-GB" i="1"/>
              <a:t>Click on the word.</a:t>
            </a:r>
          </a:p>
          <a:p>
            <a:endParaRPr lang="en-US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2C96FC09-47EC-114D-99B9-7C41454BA4A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384831" y="477749"/>
            <a:ext cx="2193349" cy="1790607"/>
          </a:xfrm>
          <a:prstGeom prst="rect">
            <a:avLst/>
          </a:prstGeom>
        </p:spPr>
      </p:pic>
      <p:sp>
        <p:nvSpPr>
          <p:cNvPr id="8" name="box 1">
            <a:extLst>
              <a:ext uri="{FF2B5EF4-FFF2-40B4-BE49-F238E27FC236}">
                <a16:creationId xmlns:a16="http://schemas.microsoft.com/office/drawing/2014/main" id="{FF10B7AB-4C32-924D-A7B5-65F8A93EEF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9710" y="5533192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mor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5D1CC36-207F-3747-ABF8-6EEA4D315DB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810402" y="3328472"/>
            <a:ext cx="1584702" cy="2034749"/>
          </a:xfrm>
          <a:prstGeom prst="rect">
            <a:avLst/>
          </a:prstGeom>
        </p:spPr>
      </p:pic>
      <p:sp>
        <p:nvSpPr>
          <p:cNvPr id="19" name="box 2">
            <a:extLst>
              <a:ext uri="{FF2B5EF4-FFF2-40B4-BE49-F238E27FC236}">
                <a16:creationId xmlns:a16="http://schemas.microsoft.com/office/drawing/2014/main" id="{F952B546-34A0-454C-A7BA-AC38A9ACE4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0989" y="555072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môr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7192379-BBF5-874C-94B4-DA6BD5AC1DC1}"/>
              </a:ext>
            </a:extLst>
          </p:cNvPr>
          <p:cNvSpPr txBox="1"/>
          <p:nvPr/>
        </p:nvSpPr>
        <p:spPr>
          <a:xfrm>
            <a:off x="527355" y="4022680"/>
            <a:ext cx="843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so..</a:t>
            </a:r>
          </a:p>
        </p:txBody>
      </p:sp>
      <p:sp>
        <p:nvSpPr>
          <p:cNvPr id="24" name="box 3">
            <a:extLst>
              <a:ext uri="{FF2B5EF4-FFF2-40B4-BE49-F238E27FC236}">
                <a16:creationId xmlns:a16="http://schemas.microsoft.com/office/drawing/2014/main" id="{EDE4A9EE-AAB1-3D43-9C3D-9A9BE547AF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8905" y="5493419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>
                <a:cs typeface="Arial" panose="020B0604020202020204" pitchFamily="34" charset="0"/>
              </a:rPr>
              <a:t>tan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F688386-286E-3546-8426-B04B14E69E04}"/>
              </a:ext>
            </a:extLst>
          </p:cNvPr>
          <p:cNvSpPr txBox="1"/>
          <p:nvPr/>
        </p:nvSpPr>
        <p:spPr>
          <a:xfrm>
            <a:off x="4498905" y="4108818"/>
            <a:ext cx="1264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until..</a:t>
            </a:r>
          </a:p>
        </p:txBody>
      </p:sp>
      <p:sp>
        <p:nvSpPr>
          <p:cNvPr id="26" name="box 4">
            <a:extLst>
              <a:ext uri="{FF2B5EF4-FFF2-40B4-BE49-F238E27FC236}">
                <a16:creationId xmlns:a16="http://schemas.microsoft.com/office/drawing/2014/main" id="{8E3A0B3D-26AF-7045-8772-5BC6C8C108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92263" y="5496460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tân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154AD66-4AC6-5540-94C0-2150E086D617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75044" y="3449477"/>
            <a:ext cx="1420747" cy="1965014"/>
          </a:xfrm>
          <a:prstGeom prst="rect">
            <a:avLst/>
          </a:prstGeom>
        </p:spPr>
      </p:pic>
      <p:sp>
        <p:nvSpPr>
          <p:cNvPr id="30" name="box 5">
            <a:extLst>
              <a:ext uri="{FF2B5EF4-FFF2-40B4-BE49-F238E27FC236}">
                <a16:creationId xmlns:a16="http://schemas.microsoft.com/office/drawing/2014/main" id="{C9AC8FC5-0AAC-0943-87B4-8135558863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12211" y="5508455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ffon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sp>
        <p:nvSpPr>
          <p:cNvPr id="31" name="box 6">
            <a:extLst>
              <a:ext uri="{FF2B5EF4-FFF2-40B4-BE49-F238E27FC236}">
                <a16:creationId xmlns:a16="http://schemas.microsoft.com/office/drawing/2014/main" id="{D7A54012-BD35-C04D-B39D-9C9CDE78D3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20693" y="5508456"/>
            <a:ext cx="1403528" cy="4460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000" b="1" err="1">
                <a:cs typeface="Arial" panose="020B0604020202020204" pitchFamily="34" charset="0"/>
              </a:rPr>
              <a:t>ffôn</a:t>
            </a:r>
            <a:endParaRPr lang="en-GB" altLang="en-US" sz="2000" b="1">
              <a:cs typeface="Arial" panose="020B0604020202020204" pitchFamily="34" charset="0"/>
            </a:endParaRPr>
          </a:p>
        </p:txBody>
      </p:sp>
      <p:pic>
        <p:nvPicPr>
          <p:cNvPr id="33" name="Picture 32" descr="A picture containing object, looking, front, clock&#10;&#10;Description automatically generated">
            <a:extLst>
              <a:ext uri="{FF2B5EF4-FFF2-40B4-BE49-F238E27FC236}">
                <a16:creationId xmlns:a16="http://schemas.microsoft.com/office/drawing/2014/main" id="{46A0ADED-2967-954B-B66A-4BD942121C0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19416259">
            <a:off x="8433245" y="4328114"/>
            <a:ext cx="2049515" cy="464557"/>
          </a:xfrm>
          <a:prstGeom prst="rect">
            <a:avLst/>
          </a:prstGeom>
        </p:spPr>
      </p:pic>
      <p:pic>
        <p:nvPicPr>
          <p:cNvPr id="35" name="Picture 3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972A3F3-02A4-6045-BA4B-B9C5668F2B4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716335" y="3328472"/>
            <a:ext cx="1038121" cy="1965014"/>
          </a:xfrm>
          <a:prstGeom prst="rect">
            <a:avLst/>
          </a:prstGeom>
        </p:spPr>
      </p:pic>
      <p:sp>
        <p:nvSpPr>
          <p:cNvPr id="4" name="Action Button: Forwards or Next 3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F740607-02FA-B346-BAE7-B5CCC86F8899}"/>
              </a:ext>
            </a:extLst>
          </p:cNvPr>
          <p:cNvSpPr/>
          <p:nvPr/>
        </p:nvSpPr>
        <p:spPr>
          <a:xfrm>
            <a:off x="11361209" y="6316834"/>
            <a:ext cx="659455" cy="47750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CA857A45-3417-D4B4-B966-210AF3014591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7254" y="-12523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783862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2182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695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83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1369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83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239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CBF23-A567-5047-A835-5ECA6ED8B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/>
              <a:t>Newid</a:t>
            </a:r>
            <a:r>
              <a:rPr lang="en-US" b="1"/>
              <a:t> </a:t>
            </a:r>
            <a:r>
              <a:rPr lang="en-US" b="1" err="1"/>
              <a:t>bach</a:t>
            </a:r>
            <a:r>
              <a:rPr lang="en-US" b="1"/>
              <a:t> – </a:t>
            </a:r>
            <a:r>
              <a:rPr lang="en-US" b="1" err="1"/>
              <a:t>newid</a:t>
            </a:r>
            <a:r>
              <a:rPr lang="en-US" b="1"/>
              <a:t> </a:t>
            </a:r>
            <a:r>
              <a:rPr lang="en-US" b="1" err="1"/>
              <a:t>mawr</a:t>
            </a:r>
            <a:br>
              <a:rPr lang="en-US"/>
            </a:br>
            <a:r>
              <a:rPr lang="en-US" i="1"/>
              <a:t>Small difference – big difference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08DEE-411F-1842-BEF8-0BDDAFCE5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err="1"/>
              <a:t>Ymarferwch</a:t>
            </a:r>
            <a:r>
              <a:rPr lang="en-US"/>
              <a:t> y </a:t>
            </a:r>
            <a:r>
              <a:rPr lang="en-US" err="1"/>
              <a:t>geiriau</a:t>
            </a:r>
            <a:r>
              <a:rPr lang="en-US"/>
              <a:t> </a:t>
            </a:r>
            <a:r>
              <a:rPr lang="en-US" err="1"/>
              <a:t>hyn</a:t>
            </a:r>
            <a:r>
              <a:rPr lang="en-US"/>
              <a:t> .</a:t>
            </a:r>
          </a:p>
          <a:p>
            <a:pPr marL="0" indent="0">
              <a:buNone/>
            </a:pPr>
            <a:r>
              <a:rPr lang="en-US" i="1"/>
              <a:t>Practice these words in pairs.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425CDE-04FD-D043-9802-21F6DF372C8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019425"/>
            <a:ext cx="9843654" cy="329247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AE41C0-B318-0CE8-BEC6-818372C06D6F}"/>
              </a:ext>
            </a:extLst>
          </p:cNvPr>
          <p:cNvSpPr txBox="1"/>
          <p:nvPr/>
        </p:nvSpPr>
        <p:spPr>
          <a:xfrm>
            <a:off x="0" y="6459171"/>
            <a:ext cx="6098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/>
              <a:t>(</a:t>
            </a:r>
            <a:r>
              <a:rPr lang="en-US" err="1"/>
              <a:t>Diolch</a:t>
            </a:r>
            <a:r>
              <a:rPr lang="en-US"/>
              <a:t> i </a:t>
            </a:r>
            <a:r>
              <a:rPr lang="en-US" u="sng" err="1"/>
              <a:t>Ddysgu</a:t>
            </a:r>
            <a:r>
              <a:rPr lang="en-US" u="sng"/>
              <a:t> </a:t>
            </a:r>
            <a:r>
              <a:rPr lang="en-US" u="sng" err="1"/>
              <a:t>Cymraeg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04204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AE629F8A-CCE1-ACCB-EA37-5B9BADA87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16" y="340054"/>
            <a:ext cx="11826367" cy="514495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lvl="0" indent="0">
              <a:buNone/>
            </a:pPr>
            <a:r>
              <a:rPr lang="cy-GB" sz="4000" b="1"/>
              <a:t>Pa un sy’n gywir?</a:t>
            </a:r>
          </a:p>
          <a:p>
            <a:pPr marL="0" lvl="0" indent="0">
              <a:buNone/>
            </a:pPr>
            <a:endParaRPr lang="cy-GB" b="1"/>
          </a:p>
          <a:p>
            <a:pPr marL="0" lvl="0" indent="0">
              <a:buNone/>
            </a:pPr>
            <a:endParaRPr lang="cy-GB" b="1"/>
          </a:p>
          <a:p>
            <a:pPr marL="0" lvl="0" indent="0">
              <a:buNone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B8A46E-33ED-CF5F-E559-FB45D3A651BE}"/>
              </a:ext>
            </a:extLst>
          </p:cNvPr>
          <p:cNvSpPr txBox="1"/>
          <p:nvPr/>
        </p:nvSpPr>
        <p:spPr>
          <a:xfrm>
            <a:off x="2016166" y="2034589"/>
            <a:ext cx="3901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/>
              <a:t>1.ffon/2. </a:t>
            </a:r>
            <a:r>
              <a:rPr lang="en-US" sz="3200" err="1"/>
              <a:t>ffôn</a:t>
            </a:r>
            <a:endParaRPr lang="en-US" sz="3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61C1F9-E4E4-FFEE-201C-13527931E1B0}"/>
              </a:ext>
            </a:extLst>
          </p:cNvPr>
          <p:cNvSpPr txBox="1"/>
          <p:nvPr/>
        </p:nvSpPr>
        <p:spPr>
          <a:xfrm>
            <a:off x="8199620" y="1025059"/>
            <a:ext cx="3901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/>
              <a:t>1.mor/ 2.môr</a:t>
            </a:r>
          </a:p>
          <a:p>
            <a:endParaRPr lang="en-US" sz="3200"/>
          </a:p>
          <a:p>
            <a:r>
              <a:rPr lang="en-US" sz="3200"/>
              <a:t>1.glân/2. </a:t>
            </a:r>
            <a:r>
              <a:rPr lang="en-US" sz="3200" err="1"/>
              <a:t>glan</a:t>
            </a:r>
            <a:endParaRPr lang="en-US" sz="32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F345DD-CCF8-B026-5ED1-5780141D6F44}"/>
              </a:ext>
            </a:extLst>
          </p:cNvPr>
          <p:cNvSpPr txBox="1"/>
          <p:nvPr/>
        </p:nvSpPr>
        <p:spPr>
          <a:xfrm>
            <a:off x="5343047" y="4440788"/>
            <a:ext cx="35106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/>
              <a:t>1.llun/2.llyn</a:t>
            </a:r>
          </a:p>
          <a:p>
            <a:endParaRPr lang="en-US" sz="3200"/>
          </a:p>
          <a:p>
            <a:endParaRPr lang="en-US" sz="3200"/>
          </a:p>
        </p:txBody>
      </p:sp>
      <p:pic>
        <p:nvPicPr>
          <p:cNvPr id="15" name="Picture 14" descr="A picture containing art&#10;&#10;Description automatically generated with medium confidence">
            <a:extLst>
              <a:ext uri="{FF2B5EF4-FFF2-40B4-BE49-F238E27FC236}">
                <a16:creationId xmlns:a16="http://schemas.microsoft.com/office/drawing/2014/main" id="{C88BAAE3-D416-4AEB-E944-B7312F2746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921" y="1372990"/>
            <a:ext cx="3200400" cy="1752600"/>
          </a:xfrm>
          <a:prstGeom prst="rect">
            <a:avLst/>
          </a:prstGeom>
        </p:spPr>
      </p:pic>
      <p:pic>
        <p:nvPicPr>
          <p:cNvPr id="5" name="Picture 4" descr="A hand holding a cell phone&#10;&#10;Description automatically generated with medium confidence">
            <a:extLst>
              <a:ext uri="{FF2B5EF4-FFF2-40B4-BE49-F238E27FC236}">
                <a16:creationId xmlns:a16="http://schemas.microsoft.com/office/drawing/2014/main" id="{51CB558A-3648-A72D-0560-4CEEB80B1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821" y="1634067"/>
            <a:ext cx="1536700" cy="2336800"/>
          </a:xfrm>
          <a:prstGeom prst="rect">
            <a:avLst/>
          </a:prstGeom>
        </p:spPr>
      </p:pic>
      <p:pic>
        <p:nvPicPr>
          <p:cNvPr id="11" name="Picture 10" descr="A picture on a wall&#10;&#10;Description automatically generated with low confidence">
            <a:extLst>
              <a:ext uri="{FF2B5EF4-FFF2-40B4-BE49-F238E27FC236}">
                <a16:creationId xmlns:a16="http://schemas.microsoft.com/office/drawing/2014/main" id="{BC378EAD-7BF4-4C51-8DFF-8B9451A14A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8465" b="10916"/>
          <a:stretch/>
        </p:blipFill>
        <p:spPr>
          <a:xfrm>
            <a:off x="2523095" y="2902302"/>
            <a:ext cx="2520436" cy="26137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87CA86E-9946-0D13-F00C-6291D74B64E0}"/>
              </a:ext>
            </a:extLst>
          </p:cNvPr>
          <p:cNvSpPr txBox="1"/>
          <p:nvPr/>
        </p:nvSpPr>
        <p:spPr>
          <a:xfrm>
            <a:off x="1988861" y="2569349"/>
            <a:ext cx="3901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00B050"/>
                </a:solidFill>
              </a:rPr>
              <a:t>ffôn</a:t>
            </a:r>
            <a:endParaRPr lang="en-US" sz="3200">
              <a:solidFill>
                <a:srgbClr val="00B05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666462-34C6-58E4-C7EE-B2372C263697}"/>
              </a:ext>
            </a:extLst>
          </p:cNvPr>
          <p:cNvSpPr txBox="1"/>
          <p:nvPr/>
        </p:nvSpPr>
        <p:spPr>
          <a:xfrm>
            <a:off x="8276748" y="2558402"/>
            <a:ext cx="3901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00B050"/>
                </a:solidFill>
              </a:rPr>
              <a:t>môr</a:t>
            </a:r>
            <a:endParaRPr lang="en-US" sz="3200">
              <a:solidFill>
                <a:srgbClr val="00B050"/>
              </a:solidFill>
            </a:endParaRPr>
          </a:p>
          <a:p>
            <a:endParaRPr lang="en-US" sz="3200">
              <a:solidFill>
                <a:srgbClr val="00B050"/>
              </a:solidFill>
            </a:endParaRPr>
          </a:p>
          <a:p>
            <a:r>
              <a:rPr lang="en-US" sz="3200" err="1">
                <a:solidFill>
                  <a:srgbClr val="00B050"/>
                </a:solidFill>
              </a:rPr>
              <a:t>glan</a:t>
            </a:r>
            <a:r>
              <a:rPr lang="en-US" sz="3200">
                <a:solidFill>
                  <a:srgbClr val="00B050"/>
                </a:solidFill>
              </a:rPr>
              <a:t> </a:t>
            </a:r>
            <a:r>
              <a:rPr lang="en-US" sz="3200" err="1">
                <a:solidFill>
                  <a:srgbClr val="00B050"/>
                </a:solidFill>
              </a:rPr>
              <a:t>yr</a:t>
            </a:r>
            <a:r>
              <a:rPr lang="en-US" sz="3200">
                <a:solidFill>
                  <a:srgbClr val="00B050"/>
                </a:solidFill>
              </a:rPr>
              <a:t> </a:t>
            </a:r>
            <a:r>
              <a:rPr lang="en-US" sz="3200" err="1">
                <a:solidFill>
                  <a:srgbClr val="00B050"/>
                </a:solidFill>
              </a:rPr>
              <a:t>afon</a:t>
            </a:r>
            <a:endParaRPr lang="en-US" sz="3200">
              <a:solidFill>
                <a:srgbClr val="00B05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C7F884E-DFB4-9A07-42FA-08456B00B9A8}"/>
              </a:ext>
            </a:extLst>
          </p:cNvPr>
          <p:cNvSpPr txBox="1"/>
          <p:nvPr/>
        </p:nvSpPr>
        <p:spPr>
          <a:xfrm>
            <a:off x="5361717" y="5154232"/>
            <a:ext cx="35106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00B050"/>
                </a:solidFill>
              </a:rPr>
              <a:t>llun</a:t>
            </a:r>
            <a:endParaRPr lang="en-US" sz="3200">
              <a:solidFill>
                <a:srgbClr val="00B050"/>
              </a:solidFill>
            </a:endParaRPr>
          </a:p>
          <a:p>
            <a:endParaRPr lang="en-US" sz="3200"/>
          </a:p>
          <a:p>
            <a:endParaRPr lang="en-US" sz="32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D267A6-795C-3E3D-991E-4D9FEBAB9E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71198" y="5197439"/>
            <a:ext cx="1468981" cy="150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8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2" grpId="0"/>
      <p:bldP spid="16" grpId="0"/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467193" y="1466338"/>
            <a:ext cx="11201345" cy="4525963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en-GB"/>
          </a:p>
          <a:p>
            <a:r>
              <a:rPr lang="en-GB"/>
              <a:t>The accent is usually on the last syllable but one.</a:t>
            </a:r>
          </a:p>
          <a:p>
            <a:endParaRPr lang="en-GB"/>
          </a:p>
          <a:p>
            <a:pPr lvl="1"/>
            <a:r>
              <a:rPr lang="en-GB" sz="2800" err="1"/>
              <a:t>cofrestru</a:t>
            </a:r>
            <a:r>
              <a:rPr lang="en-GB" sz="2800"/>
              <a:t> 			</a:t>
            </a:r>
            <a:r>
              <a:rPr lang="en-GB" sz="2800" err="1"/>
              <a:t>lliwiau</a:t>
            </a:r>
            <a:r>
              <a:rPr lang="en-GB" sz="2800"/>
              <a:t> 		</a:t>
            </a:r>
          </a:p>
          <a:p>
            <a:pPr lvl="1"/>
            <a:r>
              <a:rPr lang="en-GB" sz="2800" err="1"/>
              <a:t>dosbarthiadau</a:t>
            </a:r>
            <a:r>
              <a:rPr lang="en-GB" sz="2800"/>
              <a:t> 		</a:t>
            </a:r>
            <a:r>
              <a:rPr lang="en-GB" sz="2800" err="1"/>
              <a:t>mabolgampau</a:t>
            </a:r>
            <a:r>
              <a:rPr lang="en-GB" sz="2800"/>
              <a:t>	</a:t>
            </a:r>
          </a:p>
          <a:p>
            <a:pPr lvl="1"/>
            <a:r>
              <a:rPr lang="en-GB" sz="2800" err="1"/>
              <a:t>llyfrau</a:t>
            </a:r>
            <a:r>
              <a:rPr lang="en-GB" sz="2800"/>
              <a:t>				</a:t>
            </a:r>
            <a:r>
              <a:rPr lang="en-GB" sz="2800" err="1"/>
              <a:t>cyfrifiadur</a:t>
            </a:r>
            <a:r>
              <a:rPr lang="en-GB" sz="2800"/>
              <a:t> </a:t>
            </a:r>
          </a:p>
          <a:p>
            <a:pPr lvl="1"/>
            <a:r>
              <a:rPr lang="en-GB" sz="2800" err="1"/>
              <a:t>cerddoriaeth</a:t>
            </a:r>
            <a:r>
              <a:rPr lang="en-GB" sz="2800"/>
              <a:t> 			</a:t>
            </a:r>
            <a:r>
              <a:rPr lang="en-GB" sz="2800" err="1"/>
              <a:t>blynyddoedd</a:t>
            </a:r>
            <a:r>
              <a:rPr lang="en-GB" sz="2800"/>
              <a:t> </a:t>
            </a:r>
          </a:p>
          <a:p>
            <a:endParaRPr lang="en-GB"/>
          </a:p>
          <a:p>
            <a:r>
              <a:rPr lang="en-GB" err="1"/>
              <a:t>Meddyliwch</a:t>
            </a:r>
            <a:r>
              <a:rPr lang="en-GB"/>
              <a:t>: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gallwch</a:t>
            </a:r>
            <a:r>
              <a:rPr lang="en-GB"/>
              <a:t> chi </a:t>
            </a:r>
            <a:r>
              <a:rPr lang="en-GB" err="1"/>
              <a:t>ddysgu</a:t>
            </a:r>
            <a:r>
              <a:rPr lang="en-GB"/>
              <a:t> </a:t>
            </a:r>
            <a:r>
              <a:rPr lang="en-GB" err="1"/>
              <a:t>pwyslais</a:t>
            </a:r>
            <a:r>
              <a:rPr lang="en-GB"/>
              <a:t> </a:t>
            </a:r>
            <a:r>
              <a:rPr lang="en-GB" err="1"/>
              <a:t>gair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blant</a:t>
            </a:r>
            <a:r>
              <a:rPr lang="en-GB"/>
              <a:t>?</a:t>
            </a:r>
          </a:p>
          <a:p>
            <a:r>
              <a:rPr lang="en-GB" i="1"/>
              <a:t>Have a think: How can you teach accent or emphasis to children?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484252" y="174277"/>
            <a:ext cx="8208912" cy="1143000"/>
          </a:xfrm>
        </p:spPr>
        <p:txBody>
          <a:bodyPr/>
          <a:lstStyle/>
          <a:p>
            <a:r>
              <a:rPr lang="en-GB"/>
              <a:t>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olaf</a:t>
            </a:r>
            <a:r>
              <a:rPr lang="en-GB"/>
              <a:t>…. And lastly!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DED5F365-6EAF-70AD-10C3-F0696779F6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5737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080E7A9A-4B20-0643-856D-5A52A888F7B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3703716" y="4659227"/>
            <a:ext cx="3454400" cy="1282700"/>
          </a:xfrm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AEAB2932-7450-8ACF-5CB9-AB1F8A0C73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1D7EE771-6D4D-54DE-5132-37508BA50C10}"/>
              </a:ext>
            </a:extLst>
          </p:cNvPr>
          <p:cNvSpPr txBox="1">
            <a:spLocks/>
          </p:cNvSpPr>
          <p:nvPr/>
        </p:nvSpPr>
        <p:spPr>
          <a:xfrm>
            <a:off x="655084" y="338996"/>
            <a:ext cx="11201345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The accent is usually on the last syllable but one.</a:t>
            </a:r>
          </a:p>
          <a:p>
            <a:endParaRPr lang="en-GB"/>
          </a:p>
          <a:p>
            <a:pPr lvl="1"/>
            <a:r>
              <a:rPr lang="en-GB" sz="2800" err="1"/>
              <a:t>cof</a:t>
            </a:r>
            <a:r>
              <a:rPr lang="en-GB" sz="2800"/>
              <a:t>/rest/</a:t>
            </a:r>
            <a:r>
              <a:rPr lang="en-GB" sz="2800" err="1"/>
              <a:t>ru</a:t>
            </a:r>
            <a:r>
              <a:rPr lang="en-GB" sz="2800"/>
              <a:t> 			</a:t>
            </a:r>
            <a:r>
              <a:rPr lang="en-GB" sz="2800" err="1"/>
              <a:t>lliw</a:t>
            </a:r>
            <a:r>
              <a:rPr lang="en-GB" sz="2800"/>
              <a:t>/</a:t>
            </a:r>
            <a:r>
              <a:rPr lang="en-GB" sz="2800" err="1"/>
              <a:t>iau</a:t>
            </a:r>
            <a:r>
              <a:rPr lang="en-GB" sz="2800"/>
              <a:t> 		</a:t>
            </a:r>
          </a:p>
          <a:p>
            <a:pPr lvl="1"/>
            <a:r>
              <a:rPr lang="en-GB" sz="2800"/>
              <a:t>dos/</a:t>
            </a:r>
            <a:r>
              <a:rPr lang="en-GB" sz="2800" err="1"/>
              <a:t>barth</a:t>
            </a:r>
            <a:r>
              <a:rPr lang="en-GB" sz="2800"/>
              <a:t>/</a:t>
            </a:r>
            <a:r>
              <a:rPr lang="en-GB" sz="2800" err="1"/>
              <a:t>iad</a:t>
            </a:r>
            <a:r>
              <a:rPr lang="en-GB" sz="2800"/>
              <a:t>/au 		</a:t>
            </a:r>
            <a:r>
              <a:rPr lang="en-GB" sz="2800" err="1"/>
              <a:t>mab</a:t>
            </a:r>
            <a:r>
              <a:rPr lang="en-GB" sz="2800"/>
              <a:t>/</a:t>
            </a:r>
            <a:r>
              <a:rPr lang="en-GB" sz="2800" err="1"/>
              <a:t>ol</a:t>
            </a:r>
            <a:r>
              <a:rPr lang="en-GB" sz="2800"/>
              <a:t>/gam/pau	</a:t>
            </a:r>
          </a:p>
          <a:p>
            <a:pPr lvl="1"/>
            <a:r>
              <a:rPr lang="en-GB" sz="2800" err="1"/>
              <a:t>llyf</a:t>
            </a:r>
            <a:r>
              <a:rPr lang="en-GB" sz="2800"/>
              <a:t>/</a:t>
            </a:r>
            <a:r>
              <a:rPr lang="en-GB" sz="2800" err="1"/>
              <a:t>rau</a:t>
            </a:r>
            <a:r>
              <a:rPr lang="en-GB" sz="2800"/>
              <a:t>				</a:t>
            </a:r>
            <a:r>
              <a:rPr lang="en-GB" sz="2800" err="1"/>
              <a:t>cyf</a:t>
            </a:r>
            <a:r>
              <a:rPr lang="en-GB" sz="2800"/>
              <a:t>/</a:t>
            </a:r>
            <a:r>
              <a:rPr lang="en-GB" sz="2800" err="1"/>
              <a:t>rif</a:t>
            </a:r>
            <a:r>
              <a:rPr lang="en-GB" sz="2800"/>
              <a:t>/</a:t>
            </a:r>
            <a:r>
              <a:rPr lang="en-GB" sz="2800" err="1"/>
              <a:t>iadur</a:t>
            </a:r>
            <a:r>
              <a:rPr lang="en-GB" sz="2800"/>
              <a:t> </a:t>
            </a:r>
          </a:p>
          <a:p>
            <a:pPr lvl="1"/>
            <a:r>
              <a:rPr lang="en-GB" sz="2800" err="1"/>
              <a:t>cer</a:t>
            </a:r>
            <a:r>
              <a:rPr lang="en-GB" sz="2800"/>
              <a:t>/</a:t>
            </a:r>
            <a:r>
              <a:rPr lang="en-GB" sz="2800" err="1"/>
              <a:t>ddor</a:t>
            </a:r>
            <a:r>
              <a:rPr lang="en-GB" sz="2800"/>
              <a:t>/</a:t>
            </a:r>
            <a:r>
              <a:rPr lang="en-GB" sz="2800" err="1"/>
              <a:t>iaeth</a:t>
            </a:r>
            <a:r>
              <a:rPr lang="en-GB" sz="2800"/>
              <a:t> 		</a:t>
            </a:r>
            <a:r>
              <a:rPr lang="en-GB" sz="2800" err="1"/>
              <a:t>blyn</a:t>
            </a:r>
            <a:r>
              <a:rPr lang="en-GB" sz="2800"/>
              <a:t>/</a:t>
            </a:r>
            <a:r>
              <a:rPr lang="en-GB" sz="2800" err="1"/>
              <a:t>ydd</a:t>
            </a:r>
            <a:r>
              <a:rPr lang="en-GB" sz="2800"/>
              <a:t>/</a:t>
            </a:r>
            <a:r>
              <a:rPr lang="en-GB" sz="2800" err="1"/>
              <a:t>oedd</a:t>
            </a:r>
            <a:r>
              <a:rPr lang="en-GB" sz="2800"/>
              <a:t>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737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08D70-762A-3E40-B5D9-9866E1A23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err="1">
                <a:latin typeface="Avenir Book" panose="02000503020000020003" pitchFamily="2" charset="0"/>
              </a:rPr>
              <a:t>Gwisgwch</a:t>
            </a:r>
            <a:r>
              <a:rPr lang="en-US">
                <a:latin typeface="Avenir Book" panose="02000503020000020003" pitchFamily="2" charset="0"/>
              </a:rPr>
              <a:t> </a:t>
            </a:r>
            <a:r>
              <a:rPr lang="en-US" err="1">
                <a:latin typeface="Avenir Book" panose="02000503020000020003" pitchFamily="2" charset="0"/>
              </a:rPr>
              <a:t>eich</a:t>
            </a:r>
            <a:r>
              <a:rPr lang="en-US">
                <a:latin typeface="Avenir Book" panose="02000503020000020003" pitchFamily="2" charset="0"/>
              </a:rPr>
              <a:t> </a:t>
            </a:r>
            <a:r>
              <a:rPr lang="en-US" err="1">
                <a:latin typeface="Avenir Book" panose="02000503020000020003" pitchFamily="2" charset="0"/>
              </a:rPr>
              <a:t>hetiau</a:t>
            </a:r>
            <a:r>
              <a:rPr lang="en-US">
                <a:latin typeface="Avenir Book" panose="02000503020000020003" pitchFamily="2" charset="0"/>
              </a:rPr>
              <a:t> </a:t>
            </a:r>
            <a:r>
              <a:rPr lang="en-US" err="1">
                <a:latin typeface="Avenir Book" panose="02000503020000020003" pitchFamily="2" charset="0"/>
              </a:rPr>
              <a:t>Cymreig</a:t>
            </a:r>
            <a:r>
              <a:rPr lang="en-US">
                <a:latin typeface="Avenir Book" panose="02000503020000020003" pitchFamily="2" charset="0"/>
              </a:rPr>
              <a:t>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B3EAB6-7A76-B34F-B1CB-31AA4EA456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8025" y="1771015"/>
            <a:ext cx="5695950" cy="4224496"/>
          </a:xfrm>
          <a:prstGeom prst="rect">
            <a:avLst/>
          </a:prstGeom>
          <a:effectLst>
            <a:outerShdw blurRad="50800" dist="3556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10386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2475" y="159419"/>
            <a:ext cx="8099597" cy="594506"/>
          </a:xfrm>
        </p:spPr>
        <p:txBody>
          <a:bodyPr>
            <a:normAutofit fontScale="90000"/>
          </a:bodyPr>
          <a:lstStyle/>
          <a:p>
            <a:pPr algn="l"/>
            <a:r>
              <a:rPr lang="en-GB" err="1"/>
              <a:t>Eich</a:t>
            </a:r>
            <a:r>
              <a:rPr lang="en-GB"/>
              <a:t> </a:t>
            </a:r>
            <a:r>
              <a:rPr lang="en-GB" err="1"/>
              <a:t>tro</a:t>
            </a:r>
            <a:r>
              <a:rPr lang="en-GB"/>
              <a:t> chi! – Gwaith </a:t>
            </a:r>
            <a:r>
              <a:rPr lang="en-GB" err="1"/>
              <a:t>pâr</a:t>
            </a:r>
            <a:r>
              <a:rPr lang="en-GB"/>
              <a:t> </a:t>
            </a:r>
          </a:p>
        </p:txBody>
      </p:sp>
      <p:pic>
        <p:nvPicPr>
          <p:cNvPr id="6" name="Picture 5" descr="A screenshot of a computer game&#10;&#10;Description automatically generated">
            <a:extLst>
              <a:ext uri="{FF2B5EF4-FFF2-40B4-BE49-F238E27FC236}">
                <a16:creationId xmlns:a16="http://schemas.microsoft.com/office/drawing/2014/main" id="{8B6D66AD-B17A-1513-C663-417707FEEE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986" y="843107"/>
            <a:ext cx="10548167" cy="5933344"/>
          </a:xfrm>
          <a:prstGeom prst="rect">
            <a:avLst/>
          </a:prstGeom>
        </p:spPr>
      </p:pic>
      <p:pic>
        <p:nvPicPr>
          <p:cNvPr id="2" name="Picture 1" descr="Logo, company name&#10;&#10;Description automatically generated">
            <a:extLst>
              <a:ext uri="{FF2B5EF4-FFF2-40B4-BE49-F238E27FC236}">
                <a16:creationId xmlns:a16="http://schemas.microsoft.com/office/drawing/2014/main" id="{DCD9A59D-A717-6C4A-8837-D07ECDF818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153" y="525086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707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451272" y="1838217"/>
            <a:ext cx="10557164" cy="460364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err="1">
                <a:latin typeface="Avenir Book" panose="02000503020000020003" pitchFamily="2" charset="0"/>
              </a:rPr>
              <a:t>Gwd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lyc</a:t>
            </a:r>
            <a:r>
              <a:rPr lang="en-GB" sz="3600">
                <a:latin typeface="Avenir Book" panose="02000503020000020003" pitchFamily="2" charset="0"/>
              </a:rPr>
              <a:t>. Ai </a:t>
            </a:r>
            <a:r>
              <a:rPr lang="en-GB" sz="3600" err="1">
                <a:latin typeface="Avenir Book" panose="02000503020000020003" pitchFamily="2" charset="0"/>
              </a:rPr>
              <a:t>hôp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ddat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yw</a:t>
            </a:r>
            <a:r>
              <a:rPr lang="en-GB" sz="3600">
                <a:latin typeface="Avenir Book" panose="02000503020000020003" pitchFamily="2" charset="0"/>
              </a:rPr>
              <a:t> can </a:t>
            </a:r>
            <a:r>
              <a:rPr lang="en-GB" sz="3600" err="1">
                <a:latin typeface="Avenir Book" panose="02000503020000020003" pitchFamily="2" charset="0"/>
              </a:rPr>
              <a:t>r</a:t>
            </a:r>
            <a:r>
              <a:rPr lang="en-GB" sz="3600" err="1">
                <a:latin typeface="Avenir Book" panose="02000503020000020003" pitchFamily="2" charset="0"/>
                <a:cs typeface="Arial"/>
              </a:rPr>
              <a:t>î</a:t>
            </a:r>
            <a:r>
              <a:rPr lang="en-GB" sz="3600" err="1">
                <a:latin typeface="Avenir Book" panose="02000503020000020003" pitchFamily="2" charset="0"/>
              </a:rPr>
              <a:t>d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ddys</a:t>
            </a:r>
            <a:r>
              <a:rPr lang="en-GB" sz="3600">
                <a:latin typeface="Avenir Book" panose="02000503020000020003" pitchFamily="2" charset="0"/>
              </a:rPr>
              <a:t> and </a:t>
            </a:r>
            <a:r>
              <a:rPr lang="en-GB" sz="3600" err="1">
                <a:latin typeface="Avenir Book" panose="02000503020000020003" pitchFamily="2" charset="0"/>
              </a:rPr>
              <a:t>ddat</a:t>
            </a:r>
            <a:r>
              <a:rPr lang="en-GB" sz="3600">
                <a:latin typeface="Avenir Book" panose="02000503020000020003" pitchFamily="2" charset="0"/>
              </a:rPr>
              <a:t> it </a:t>
            </a:r>
            <a:r>
              <a:rPr lang="en-GB" sz="3600" err="1">
                <a:latin typeface="Avenir Book" panose="02000503020000020003" pitchFamily="2" charset="0"/>
              </a:rPr>
              <a:t>meics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sens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tw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yw</a:t>
            </a:r>
            <a:r>
              <a:rPr lang="en-GB" sz="3600">
                <a:latin typeface="Avenir Book" panose="02000503020000020003" pitchFamily="2" charset="0"/>
              </a:rPr>
              <a:t>. </a:t>
            </a:r>
            <a:r>
              <a:rPr lang="en-GB" sz="3600" err="1">
                <a:latin typeface="Avenir Book" panose="02000503020000020003" pitchFamily="2" charset="0"/>
              </a:rPr>
              <a:t>Iff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yw</a:t>
            </a:r>
            <a:r>
              <a:rPr lang="en-GB" sz="3600">
                <a:latin typeface="Avenir Book" panose="02000503020000020003" pitchFamily="2" charset="0"/>
              </a:rPr>
              <a:t> can </a:t>
            </a:r>
            <a:r>
              <a:rPr lang="en-GB" sz="3600" err="1">
                <a:latin typeface="Avenir Book" panose="02000503020000020003" pitchFamily="2" charset="0"/>
              </a:rPr>
              <a:t>r</a:t>
            </a:r>
            <a:r>
              <a:rPr lang="en-GB" sz="3600" err="1">
                <a:latin typeface="Avenir Book" panose="02000503020000020003" pitchFamily="2" charset="0"/>
                <a:cs typeface="Arial"/>
              </a:rPr>
              <a:t>î</a:t>
            </a:r>
            <a:r>
              <a:rPr lang="en-GB" sz="3600" err="1">
                <a:latin typeface="Avenir Book" panose="02000503020000020003" pitchFamily="2" charset="0"/>
              </a:rPr>
              <a:t>d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ddys</a:t>
            </a:r>
            <a:r>
              <a:rPr lang="en-GB" sz="3600">
                <a:latin typeface="Avenir Book" panose="02000503020000020003" pitchFamily="2" charset="0"/>
              </a:rPr>
              <a:t>, </a:t>
            </a:r>
            <a:r>
              <a:rPr lang="en-GB" sz="3600" err="1">
                <a:latin typeface="Avenir Book" panose="02000503020000020003" pitchFamily="2" charset="0"/>
              </a:rPr>
              <a:t>dden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yw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ar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dwing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ffaen</a:t>
            </a:r>
            <a:r>
              <a:rPr lang="en-GB" sz="3600">
                <a:latin typeface="Avenir Book" panose="02000503020000020003" pitchFamily="2" charset="0"/>
              </a:rPr>
              <a:t> and </a:t>
            </a:r>
            <a:r>
              <a:rPr lang="en-GB" sz="3600" err="1">
                <a:latin typeface="Avenir Book" panose="02000503020000020003" pitchFamily="2" charset="0"/>
              </a:rPr>
              <a:t>wil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haf</a:t>
            </a:r>
            <a:r>
              <a:rPr lang="en-GB" sz="3600">
                <a:latin typeface="Avenir Book" panose="02000503020000020003" pitchFamily="2" charset="0"/>
              </a:rPr>
              <a:t> no problems at </a:t>
            </a:r>
            <a:r>
              <a:rPr lang="en-GB" sz="3600" err="1">
                <a:latin typeface="Avenir Book" panose="02000503020000020003" pitchFamily="2" charset="0"/>
              </a:rPr>
              <a:t>ôl</a:t>
            </a:r>
            <a:r>
              <a:rPr lang="en-GB" sz="3600">
                <a:latin typeface="Avenir Book" panose="02000503020000020003" pitchFamily="2" charset="0"/>
              </a:rPr>
              <a:t> in </a:t>
            </a:r>
            <a:r>
              <a:rPr lang="en-GB" sz="3600" err="1">
                <a:latin typeface="Avenir Book" panose="02000503020000020003" pitchFamily="2" charset="0"/>
              </a:rPr>
              <a:t>lyrnyng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awr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ffaen</a:t>
            </a:r>
            <a:r>
              <a:rPr lang="en-GB" sz="3600">
                <a:latin typeface="Avenir Book" panose="02000503020000020003" pitchFamily="2" charset="0"/>
              </a:rPr>
              <a:t> Welsh </a:t>
            </a:r>
            <a:r>
              <a:rPr lang="en-GB" sz="3600" err="1">
                <a:latin typeface="Avenir Book" panose="02000503020000020003" pitchFamily="2" charset="0"/>
              </a:rPr>
              <a:t>alffabet</a:t>
            </a:r>
            <a:r>
              <a:rPr lang="en-GB" sz="360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r>
              <a:rPr lang="en-GB" sz="3600" err="1">
                <a:latin typeface="Avenir Book" panose="02000503020000020003" pitchFamily="2" charset="0"/>
              </a:rPr>
              <a:t>Lyrnyng</a:t>
            </a:r>
            <a:r>
              <a:rPr lang="en-GB" sz="3600">
                <a:latin typeface="Avenir Book" panose="02000503020000020003" pitchFamily="2" charset="0"/>
              </a:rPr>
              <a:t> Welsh is </a:t>
            </a:r>
            <a:r>
              <a:rPr lang="en-GB" sz="3600" err="1">
                <a:latin typeface="Avenir Book" panose="02000503020000020003" pitchFamily="2" charset="0"/>
              </a:rPr>
              <a:t>ffyn</a:t>
            </a:r>
            <a:r>
              <a:rPr lang="en-GB" sz="3600">
                <a:latin typeface="Avenir Book" panose="02000503020000020003" pitchFamily="2" charset="0"/>
              </a:rPr>
              <a:t> and </a:t>
            </a:r>
            <a:r>
              <a:rPr lang="en-GB" sz="3600" err="1">
                <a:latin typeface="Avenir Book" panose="02000503020000020003" pitchFamily="2" charset="0"/>
              </a:rPr>
              <a:t>yw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wil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enjoi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eferi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minit</a:t>
            </a:r>
            <a:r>
              <a:rPr lang="en-GB" sz="3600">
                <a:latin typeface="Avenir Book" panose="02000503020000020003" pitchFamily="2" charset="0"/>
              </a:rPr>
              <a:t>. </a:t>
            </a:r>
          </a:p>
          <a:p>
            <a:pPr marL="0" indent="0">
              <a:buNone/>
            </a:pPr>
            <a:r>
              <a:rPr lang="en-GB" sz="3600" err="1">
                <a:latin typeface="Avenir Book" panose="02000503020000020003" pitchFamily="2" charset="0"/>
              </a:rPr>
              <a:t>yw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ar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sô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faliwabal</a:t>
            </a:r>
            <a:r>
              <a:rPr lang="en-GB" sz="3600">
                <a:latin typeface="Avenir Book" panose="02000503020000020003" pitchFamily="2" charset="0"/>
              </a:rPr>
              <a:t> in </a:t>
            </a:r>
            <a:r>
              <a:rPr lang="en-GB" sz="3600" err="1">
                <a:latin typeface="Avenir Book" panose="02000503020000020003" pitchFamily="2" charset="0"/>
              </a:rPr>
              <a:t>ddy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sgŵl</a:t>
            </a:r>
            <a:r>
              <a:rPr lang="en-GB" sz="3600">
                <a:latin typeface="Avenir Book" panose="02000503020000020003" pitchFamily="2" charset="0"/>
              </a:rPr>
              <a:t>, </a:t>
            </a:r>
            <a:r>
              <a:rPr lang="en-GB" sz="3600" err="1">
                <a:latin typeface="Avenir Book" panose="02000503020000020003" pitchFamily="2" charset="0"/>
              </a:rPr>
              <a:t>iff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yw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spîc</a:t>
            </a:r>
            <a:r>
              <a:rPr lang="en-GB" sz="3600">
                <a:latin typeface="Avenir Book" panose="02000503020000020003" pitchFamily="2" charset="0"/>
              </a:rPr>
              <a:t> Welsh, </a:t>
            </a:r>
            <a:r>
              <a:rPr lang="en-GB" sz="3600" err="1">
                <a:latin typeface="Avenir Book" panose="02000503020000020003" pitchFamily="2" charset="0"/>
              </a:rPr>
              <a:t>dden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ddy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piwpils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wil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trai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tŵ</a:t>
            </a:r>
            <a:r>
              <a:rPr lang="en-GB" sz="360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r>
              <a:rPr lang="en-GB" sz="3600" err="1">
                <a:latin typeface="Avenir Book" panose="02000503020000020003" pitchFamily="2" charset="0"/>
              </a:rPr>
              <a:t>Ddis</a:t>
            </a:r>
            <a:r>
              <a:rPr lang="en-GB" sz="3600">
                <a:latin typeface="Avenir Book" panose="02000503020000020003" pitchFamily="2" charset="0"/>
              </a:rPr>
              <a:t> is </a:t>
            </a:r>
            <a:r>
              <a:rPr lang="en-GB" sz="3600" err="1">
                <a:latin typeface="Avenir Book" panose="02000503020000020003" pitchFamily="2" charset="0"/>
              </a:rPr>
              <a:t>ddy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ffyrst</a:t>
            </a:r>
            <a:r>
              <a:rPr lang="en-GB" sz="3600">
                <a:latin typeface="Avenir Book" panose="02000503020000020003" pitchFamily="2" charset="0"/>
              </a:rPr>
              <a:t> step </a:t>
            </a:r>
            <a:r>
              <a:rPr lang="en-GB" sz="3600" err="1">
                <a:latin typeface="Avenir Book" panose="02000503020000020003" pitchFamily="2" charset="0"/>
              </a:rPr>
              <a:t>twards</a:t>
            </a:r>
            <a:r>
              <a:rPr lang="en-GB" sz="3600">
                <a:latin typeface="Avenir Book" panose="02000503020000020003" pitchFamily="2" charset="0"/>
              </a:rPr>
              <a:t> </a:t>
            </a:r>
            <a:r>
              <a:rPr lang="en-GB" sz="3600" err="1">
                <a:latin typeface="Avenir Book" panose="02000503020000020003" pitchFamily="2" charset="0"/>
              </a:rPr>
              <a:t>spîcing</a:t>
            </a:r>
            <a:r>
              <a:rPr lang="en-GB" sz="3600">
                <a:latin typeface="Avenir Book" panose="02000503020000020003" pitchFamily="2" charset="0"/>
              </a:rPr>
              <a:t> Welsh. </a:t>
            </a:r>
            <a:r>
              <a:rPr lang="en-GB" sz="3600" err="1">
                <a:latin typeface="Avenir Book" panose="02000503020000020003" pitchFamily="2" charset="0"/>
              </a:rPr>
              <a:t>Cîp</a:t>
            </a:r>
            <a:r>
              <a:rPr lang="en-GB" sz="3600">
                <a:latin typeface="Avenir Book" panose="02000503020000020003" pitchFamily="2" charset="0"/>
              </a:rPr>
              <a:t> at it and </a:t>
            </a:r>
            <a:r>
              <a:rPr lang="en-GB" sz="3600" err="1">
                <a:latin typeface="Avenir Book" panose="02000503020000020003" pitchFamily="2" charset="0"/>
              </a:rPr>
              <a:t>haf</a:t>
            </a:r>
            <a:r>
              <a:rPr lang="en-GB" sz="3600">
                <a:latin typeface="Avenir Book" panose="02000503020000020003" pitchFamily="2" charset="0"/>
              </a:rPr>
              <a:t> a </a:t>
            </a:r>
            <a:r>
              <a:rPr lang="en-GB" sz="3600" err="1">
                <a:latin typeface="Avenir Book" panose="02000503020000020003" pitchFamily="2" charset="0"/>
              </a:rPr>
              <a:t>gô</a:t>
            </a:r>
            <a:r>
              <a:rPr lang="en-GB" sz="3600">
                <a:latin typeface="Avenir Book" panose="02000503020000020003" pitchFamily="2" charset="0"/>
              </a:rPr>
              <a:t>!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1813" y="260649"/>
            <a:ext cx="6512511" cy="1143000"/>
          </a:xfrm>
        </p:spPr>
        <p:txBody>
          <a:bodyPr/>
          <a:lstStyle/>
          <a:p>
            <a:r>
              <a:rPr lang="en-GB" b="1">
                <a:latin typeface="Avenir Book" panose="02000503020000020003" pitchFamily="2" charset="0"/>
              </a:rPr>
              <a:t>I </a:t>
            </a:r>
            <a:r>
              <a:rPr lang="en-GB" b="1" err="1">
                <a:latin typeface="Avenir Book" panose="02000503020000020003" pitchFamily="2" charset="0"/>
              </a:rPr>
              <a:t>lyf</a:t>
            </a:r>
            <a:r>
              <a:rPr lang="en-GB" b="1">
                <a:latin typeface="Avenir Book" panose="02000503020000020003" pitchFamily="2" charset="0"/>
              </a:rPr>
              <a:t> </a:t>
            </a:r>
            <a:r>
              <a:rPr lang="en-GB" b="1" err="1">
                <a:latin typeface="Avenir Book" panose="02000503020000020003" pitchFamily="2" charset="0"/>
              </a:rPr>
              <a:t>lyrning</a:t>
            </a:r>
            <a:r>
              <a:rPr lang="en-GB" b="1">
                <a:latin typeface="Avenir Book" panose="02000503020000020003" pitchFamily="2" charset="0"/>
              </a:rPr>
              <a:t> Welsh!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5C48747-8010-C9AF-038E-10433EED5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390" y="24766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3861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234C171-141F-4E43-A366-B5E761A28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765" y="132651"/>
            <a:ext cx="4488051" cy="1325563"/>
          </a:xfrm>
        </p:spPr>
        <p:txBody>
          <a:bodyPr/>
          <a:lstStyle/>
          <a:p>
            <a:r>
              <a:rPr lang="en-US" err="1"/>
              <a:t>Sylwi</a:t>
            </a:r>
            <a:r>
              <a:rPr lang="en-US"/>
              <a:t> - </a:t>
            </a:r>
            <a:r>
              <a:rPr lang="en-US" i="1"/>
              <a:t>noticing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901D9B-F22E-894E-953D-E0DD12A44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9564" y="2155031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Pa </a:t>
            </a:r>
            <a:r>
              <a:rPr lang="en-US" err="1"/>
              <a:t>lythrennau</a:t>
            </a:r>
            <a:r>
              <a:rPr lang="en-US"/>
              <a:t> </a:t>
            </a:r>
            <a:r>
              <a:rPr lang="en-US" err="1"/>
              <a:t>oedd</a:t>
            </a:r>
            <a:r>
              <a:rPr lang="en-US"/>
              <a:t>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anodd</a:t>
            </a:r>
            <a:r>
              <a:rPr lang="en-US"/>
              <a:t>?</a:t>
            </a:r>
          </a:p>
          <a:p>
            <a:pPr marL="0" indent="0">
              <a:buNone/>
            </a:pPr>
            <a:r>
              <a:rPr lang="en-US"/>
              <a:t>Pa </a:t>
            </a:r>
            <a:r>
              <a:rPr lang="en-US" err="1"/>
              <a:t>lythrennau</a:t>
            </a:r>
            <a:r>
              <a:rPr lang="en-US"/>
              <a:t> </a:t>
            </a:r>
            <a:r>
              <a:rPr lang="en-US" err="1"/>
              <a:t>oeddech</a:t>
            </a:r>
            <a:r>
              <a:rPr lang="en-US"/>
              <a:t> chi </a:t>
            </a:r>
            <a:r>
              <a:rPr lang="en-US" err="1"/>
              <a:t>eisiau</a:t>
            </a:r>
            <a:r>
              <a:rPr lang="en-US"/>
              <a:t> </a:t>
            </a:r>
            <a:r>
              <a:rPr lang="en-US" err="1"/>
              <a:t>ynganu</a:t>
            </a:r>
            <a:r>
              <a:rPr lang="en-US"/>
              <a:t> yn </a:t>
            </a:r>
            <a:r>
              <a:rPr lang="en-US" err="1"/>
              <a:t>Saesneg</a:t>
            </a:r>
            <a:r>
              <a:rPr lang="en-US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BC04A9-3008-8040-A706-1B54A68127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155031"/>
            <a:ext cx="5181600" cy="4351338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Which letters were difficult?</a:t>
            </a:r>
          </a:p>
          <a:p>
            <a:pPr marL="0" indent="0">
              <a:buNone/>
            </a:pPr>
            <a:r>
              <a:rPr lang="en-US"/>
              <a:t>Which letters did you want to pronounce in English?</a:t>
            </a:r>
          </a:p>
        </p:txBody>
      </p:sp>
      <p:pic>
        <p:nvPicPr>
          <p:cNvPr id="9" name="Picture 8" descr="A picture containing mirror, propeller&#10;&#10;Description automatically generated">
            <a:extLst>
              <a:ext uri="{FF2B5EF4-FFF2-40B4-BE49-F238E27FC236}">
                <a16:creationId xmlns:a16="http://schemas.microsoft.com/office/drawing/2014/main" id="{B9E032D8-3CEC-C24E-B848-A5F02E1B43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8461" y="99730"/>
            <a:ext cx="1400710" cy="1391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273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8CC47-A421-1949-95E8-2BFFAEBAB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Siôn</a:t>
            </a:r>
            <a:r>
              <a:rPr lang="en-US"/>
              <a:t> a </a:t>
            </a:r>
            <a:r>
              <a:rPr lang="en-US" err="1"/>
              <a:t>Siân</a:t>
            </a:r>
            <a:r>
              <a:rPr lang="en-US"/>
              <a:t> </a:t>
            </a:r>
            <a:r>
              <a:rPr lang="en-US" err="1"/>
              <a:t>a’u</a:t>
            </a:r>
            <a:r>
              <a:rPr lang="en-US"/>
              <a:t> </a:t>
            </a:r>
            <a:r>
              <a:rPr lang="en-US" err="1"/>
              <a:t>ffrindiau</a:t>
            </a:r>
            <a:r>
              <a:rPr lang="en-US"/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7D1E1E-CA87-9F4D-BE8E-CADDC6F0C312}"/>
              </a:ext>
            </a:extLst>
          </p:cNvPr>
          <p:cNvSpPr txBox="1"/>
          <p:nvPr/>
        </p:nvSpPr>
        <p:spPr>
          <a:xfrm>
            <a:off x="8459745" y="1690688"/>
            <a:ext cx="176202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>
                <a:latin typeface="Avenir Book" panose="02000503020000020003" pitchFamily="2" charset="0"/>
              </a:rPr>
              <a:t>Lowri</a:t>
            </a:r>
          </a:p>
          <a:p>
            <a:r>
              <a:rPr lang="en-US" sz="2800" err="1">
                <a:latin typeface="Avenir Book" panose="02000503020000020003" pitchFamily="2" charset="0"/>
              </a:rPr>
              <a:t>Tesni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 err="1">
                <a:latin typeface="Avenir Book" panose="02000503020000020003" pitchFamily="2" charset="0"/>
              </a:rPr>
              <a:t>Fflur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>
                <a:latin typeface="Avenir Book" panose="02000503020000020003" pitchFamily="2" charset="0"/>
              </a:rPr>
              <a:t>Megan</a:t>
            </a:r>
          </a:p>
          <a:p>
            <a:r>
              <a:rPr lang="en-US" sz="2800">
                <a:latin typeface="Avenir Book" panose="02000503020000020003" pitchFamily="2" charset="0"/>
              </a:rPr>
              <a:t>Iola</a:t>
            </a:r>
          </a:p>
          <a:p>
            <a:r>
              <a:rPr lang="en-US" sz="2800" err="1">
                <a:latin typeface="Avenir Book" panose="02000503020000020003" pitchFamily="2" charset="0"/>
              </a:rPr>
              <a:t>Efa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>
                <a:latin typeface="Avenir Book" panose="02000503020000020003" pitchFamily="2" charset="0"/>
              </a:rPr>
              <a:t>Angharad</a:t>
            </a:r>
          </a:p>
          <a:p>
            <a:r>
              <a:rPr lang="en-US" sz="2800">
                <a:latin typeface="Avenir Book" panose="02000503020000020003" pitchFamily="2" charset="0"/>
              </a:rPr>
              <a:t>Rhian</a:t>
            </a:r>
          </a:p>
          <a:p>
            <a:r>
              <a:rPr lang="en-US" sz="2800">
                <a:latin typeface="Avenir Book" panose="02000503020000020003" pitchFamily="2" charset="0"/>
              </a:rPr>
              <a:t>Sara</a:t>
            </a:r>
          </a:p>
          <a:p>
            <a:r>
              <a:rPr lang="en-US" sz="2800" err="1">
                <a:latin typeface="Avenir Book" panose="02000503020000020003" pitchFamily="2" charset="0"/>
              </a:rPr>
              <a:t>Meinir</a:t>
            </a:r>
            <a:endParaRPr lang="en-US" sz="2800">
              <a:latin typeface="Avenir Book" panose="02000503020000020003" pitchFamily="2" charset="0"/>
            </a:endParaRPr>
          </a:p>
          <a:p>
            <a:endParaRPr lang="en-US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502971-9D3F-5D47-B2FD-572F62A00536}"/>
              </a:ext>
            </a:extLst>
          </p:cNvPr>
          <p:cNvSpPr txBox="1"/>
          <p:nvPr/>
        </p:nvSpPr>
        <p:spPr>
          <a:xfrm>
            <a:off x="1162007" y="2133601"/>
            <a:ext cx="152155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latin typeface="Avenir Book" panose="02000503020000020003" pitchFamily="2" charset="0"/>
              </a:rPr>
              <a:t>Gruff</a:t>
            </a:r>
          </a:p>
          <a:p>
            <a:r>
              <a:rPr lang="en-US" sz="2800" err="1">
                <a:latin typeface="Avenir Book" panose="02000503020000020003" pitchFamily="2" charset="0"/>
              </a:rPr>
              <a:t>Ioan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 err="1">
                <a:latin typeface="Avenir Book" panose="02000503020000020003" pitchFamily="2" charset="0"/>
              </a:rPr>
              <a:t>Ifan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>
                <a:latin typeface="Avenir Book" panose="02000503020000020003" pitchFamily="2" charset="0"/>
              </a:rPr>
              <a:t>Gethin</a:t>
            </a:r>
          </a:p>
          <a:p>
            <a:r>
              <a:rPr lang="en-US" sz="2800" err="1">
                <a:latin typeface="Avenir Book" panose="02000503020000020003" pitchFamily="2" charset="0"/>
              </a:rPr>
              <a:t>Dyfrig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 err="1">
                <a:latin typeface="Avenir Book" panose="02000503020000020003" pitchFamily="2" charset="0"/>
              </a:rPr>
              <a:t>Dewi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 err="1">
                <a:latin typeface="Avenir Book" panose="02000503020000020003" pitchFamily="2" charset="0"/>
              </a:rPr>
              <a:t>Llew</a:t>
            </a:r>
            <a:endParaRPr lang="en-US" sz="2800">
              <a:latin typeface="Avenir Book" panose="02000503020000020003" pitchFamily="2" charset="0"/>
            </a:endParaRPr>
          </a:p>
          <a:p>
            <a:r>
              <a:rPr lang="en-US" sz="2800">
                <a:latin typeface="Avenir Book" panose="02000503020000020003" pitchFamily="2" charset="0"/>
              </a:rPr>
              <a:t>Aneurin</a:t>
            </a:r>
          </a:p>
          <a:p>
            <a:endParaRPr lang="en-US" sz="2800">
              <a:latin typeface="Avenir Book" panose="02000503020000020003" pitchFamily="2" charset="0"/>
            </a:endParaRPr>
          </a:p>
          <a:p>
            <a:endParaRPr lang="en-US" sz="2800">
              <a:latin typeface="Avenir Book" panose="02000503020000020003" pitchFamily="2" charset="0"/>
            </a:endParaRPr>
          </a:p>
          <a:p>
            <a:endParaRPr lang="en-US" sz="2800"/>
          </a:p>
        </p:txBody>
      </p:sp>
      <p:pic>
        <p:nvPicPr>
          <p:cNvPr id="6" name="Picture 5" descr="A picture containing room&#10;&#10;Description automatically generated">
            <a:extLst>
              <a:ext uri="{FF2B5EF4-FFF2-40B4-BE49-F238E27FC236}">
                <a16:creationId xmlns:a16="http://schemas.microsoft.com/office/drawing/2014/main" id="{C6637C6A-E8DC-8C48-A358-B8E3B1781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3526" y="1660783"/>
            <a:ext cx="4368223" cy="4393969"/>
          </a:xfrm>
          <a:prstGeom prst="rect">
            <a:avLst/>
          </a:prstGeom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2CEE7366-AACB-7779-66BD-09D8A24D0B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4507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C9C46-C6AA-6F45-A096-A9236CDE7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venir Book" panose="02000503020000020003" pitchFamily="2" charset="0"/>
              </a:rPr>
              <a:t>Her!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8B7E460-CBDB-D948-AFA4-A5FAC2A85F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6807" b="56731"/>
          <a:stretch/>
        </p:blipFill>
        <p:spPr>
          <a:xfrm>
            <a:off x="691417" y="1761066"/>
            <a:ext cx="10809165" cy="16086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5874D9-D751-6C42-8816-F0B39CCC2154}"/>
              </a:ext>
            </a:extLst>
          </p:cNvPr>
          <p:cNvSpPr txBox="1"/>
          <p:nvPr/>
        </p:nvSpPr>
        <p:spPr>
          <a:xfrm>
            <a:off x="838200" y="4182533"/>
            <a:ext cx="62060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latin typeface="Avenir Book" panose="02000503020000020003" pitchFamily="2" charset="0"/>
              </a:rPr>
              <a:t>Ydych</a:t>
            </a:r>
            <a:r>
              <a:rPr lang="en-US" sz="3200">
                <a:latin typeface="Avenir Book" panose="02000503020000020003" pitchFamily="2" charset="0"/>
              </a:rPr>
              <a:t> </a:t>
            </a:r>
            <a:r>
              <a:rPr lang="en-US" sz="3200" err="1">
                <a:latin typeface="Avenir Book" panose="02000503020000020003" pitchFamily="2" charset="0"/>
              </a:rPr>
              <a:t>chi’n</a:t>
            </a:r>
            <a:r>
              <a:rPr lang="en-US" sz="3200">
                <a:latin typeface="Avenir Book" panose="02000503020000020003" pitchFamily="2" charset="0"/>
              </a:rPr>
              <a:t> </a:t>
            </a:r>
            <a:r>
              <a:rPr lang="en-US" sz="3200" err="1">
                <a:latin typeface="Avenir Book" panose="02000503020000020003" pitchFamily="2" charset="0"/>
              </a:rPr>
              <a:t>gallu</a:t>
            </a:r>
            <a:r>
              <a:rPr lang="en-US" sz="3200">
                <a:latin typeface="Avenir Book" panose="02000503020000020003" pitchFamily="2" charset="0"/>
              </a:rPr>
              <a:t> </a:t>
            </a:r>
            <a:r>
              <a:rPr lang="en-US" sz="3200" err="1">
                <a:latin typeface="Avenir Book" panose="02000503020000020003" pitchFamily="2" charset="0"/>
              </a:rPr>
              <a:t>ynganu’r</a:t>
            </a:r>
            <a:r>
              <a:rPr lang="en-US" sz="3200">
                <a:latin typeface="Avenir Book" panose="02000503020000020003" pitchFamily="2" charset="0"/>
              </a:rPr>
              <a:t> </a:t>
            </a:r>
            <a:r>
              <a:rPr lang="en-US" sz="3200" err="1">
                <a:latin typeface="Avenir Book" panose="02000503020000020003" pitchFamily="2" charset="0"/>
              </a:rPr>
              <a:t>gair</a:t>
            </a:r>
            <a:r>
              <a:rPr lang="en-US" sz="3200">
                <a:latin typeface="Avenir Book" panose="02000503020000020003" pitchFamily="2" charset="0"/>
              </a:rPr>
              <a:t>?</a:t>
            </a:r>
          </a:p>
          <a:p>
            <a:r>
              <a:rPr lang="en-US" sz="3200" err="1">
                <a:latin typeface="Avenir Book" panose="02000503020000020003" pitchFamily="2" charset="0"/>
              </a:rPr>
              <a:t>Sawl</a:t>
            </a:r>
            <a:r>
              <a:rPr lang="en-US" sz="3200">
                <a:latin typeface="Avenir Book" panose="02000503020000020003" pitchFamily="2" charset="0"/>
              </a:rPr>
              <a:t> </a:t>
            </a:r>
            <a:r>
              <a:rPr lang="en-US" sz="3200" err="1">
                <a:latin typeface="Avenir Book" panose="02000503020000020003" pitchFamily="2" charset="0"/>
              </a:rPr>
              <a:t>llythyren</a:t>
            </a:r>
            <a:r>
              <a:rPr lang="en-US" sz="3200">
                <a:latin typeface="Avenir Book" panose="02000503020000020003" pitchFamily="2" charset="0"/>
              </a:rPr>
              <a:t>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743091-CDF1-754C-93D3-18FD705665C5}"/>
              </a:ext>
            </a:extLst>
          </p:cNvPr>
          <p:cNvSpPr/>
          <p:nvPr/>
        </p:nvSpPr>
        <p:spPr>
          <a:xfrm>
            <a:off x="1429967" y="2402732"/>
            <a:ext cx="9610928" cy="4082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0992A63B-8732-253D-17BF-F702424B6B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3664" y="5300577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5410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55D95-DDAE-7343-AB3B-3A9F51ADC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7778" y="120426"/>
            <a:ext cx="10515600" cy="1325563"/>
          </a:xfrm>
        </p:spPr>
        <p:txBody>
          <a:bodyPr/>
          <a:lstStyle/>
          <a:p>
            <a:r>
              <a:rPr lang="en-US"/>
              <a:t>Map Llais – </a:t>
            </a:r>
            <a:r>
              <a:rPr lang="en-US" i="1"/>
              <a:t>Voice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D4BA1-A021-0344-BB91-063C03202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29578" cy="4351338"/>
          </a:xfrm>
        </p:spPr>
        <p:txBody>
          <a:bodyPr/>
          <a:lstStyle/>
          <a:p>
            <a:r>
              <a:rPr lang="en-US" err="1"/>
              <a:t>Rhowch</a:t>
            </a:r>
            <a:r>
              <a:rPr lang="en-US"/>
              <a:t> </a:t>
            </a:r>
            <a:r>
              <a:rPr lang="en-US" err="1"/>
              <a:t>gynnig</a:t>
            </a:r>
            <a:r>
              <a:rPr lang="en-US"/>
              <a:t> </a:t>
            </a:r>
            <a:r>
              <a:rPr lang="en-US" err="1"/>
              <a:t>arni</a:t>
            </a:r>
            <a:r>
              <a:rPr lang="en-US"/>
              <a:t>! </a:t>
            </a:r>
            <a:r>
              <a:rPr lang="en-US" err="1"/>
              <a:t>Cliciwch</a:t>
            </a:r>
            <a:r>
              <a:rPr lang="en-US"/>
              <a:t> ar y </a:t>
            </a:r>
            <a:r>
              <a:rPr lang="en-US" err="1"/>
              <a:t>smotiau</a:t>
            </a:r>
            <a:r>
              <a:rPr lang="en-US"/>
              <a:t> </a:t>
            </a:r>
            <a:r>
              <a:rPr lang="en-US" err="1"/>
              <a:t>oren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wrando</a:t>
            </a:r>
            <a:r>
              <a:rPr lang="en-US"/>
              <a:t> ar </a:t>
            </a:r>
            <a:r>
              <a:rPr lang="en-US" err="1"/>
              <a:t>yr</a:t>
            </a:r>
            <a:r>
              <a:rPr lang="en-US"/>
              <a:t> </a:t>
            </a:r>
            <a:r>
              <a:rPr lang="en-US" err="1"/>
              <a:t>ynganiad</a:t>
            </a:r>
            <a:r>
              <a:rPr lang="en-US"/>
              <a:t>! / </a:t>
            </a:r>
            <a:r>
              <a:rPr lang="en-US" i="1"/>
              <a:t>Have a go! Click on the orange spots to listen to pronunciation!</a:t>
            </a:r>
          </a:p>
          <a:p>
            <a:endParaRPr lang="en-US"/>
          </a:p>
          <a:p>
            <a:r>
              <a:rPr lang="en-US"/>
              <a:t>Beth </a:t>
            </a:r>
            <a:r>
              <a:rPr lang="en-US" err="1"/>
              <a:t>ydy’ch</a:t>
            </a:r>
            <a:r>
              <a:rPr lang="en-US"/>
              <a:t> </a:t>
            </a:r>
            <a:r>
              <a:rPr lang="en-US" err="1"/>
              <a:t>hoff</a:t>
            </a:r>
            <a:r>
              <a:rPr lang="en-US"/>
              <a:t> </a:t>
            </a:r>
            <a:r>
              <a:rPr lang="en-US" err="1"/>
              <a:t>enw</a:t>
            </a:r>
            <a:r>
              <a:rPr lang="en-US"/>
              <a:t> </a:t>
            </a:r>
            <a:r>
              <a:rPr lang="en-US" err="1"/>
              <a:t>lle</a:t>
            </a:r>
            <a:r>
              <a:rPr lang="en-US"/>
              <a:t>?! </a:t>
            </a:r>
            <a:r>
              <a:rPr lang="en-US" i="1"/>
              <a:t>Which is your </a:t>
            </a:r>
            <a:r>
              <a:rPr lang="en-US" i="1" err="1"/>
              <a:t>favourite</a:t>
            </a:r>
            <a:r>
              <a:rPr lang="en-US" i="1"/>
              <a:t> place name?</a:t>
            </a:r>
          </a:p>
        </p:txBody>
      </p:sp>
      <p:pic>
        <p:nvPicPr>
          <p:cNvPr id="5" name="Picture 4" descr="A close up of a map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3E375837-5295-B54F-975C-E1E8170775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936239"/>
            <a:ext cx="4983752" cy="3751327"/>
          </a:xfrm>
          <a:prstGeom prst="rect">
            <a:avLst/>
          </a:prstGeom>
        </p:spPr>
      </p:pic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28400D97-62A4-F347-9A41-9D3853C307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8901" y="4553712"/>
            <a:ext cx="564688" cy="564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4883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A3484-025E-344D-8F7E-9827CD43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4980" y="148149"/>
            <a:ext cx="10515600" cy="1325563"/>
          </a:xfrm>
        </p:spPr>
        <p:txBody>
          <a:bodyPr/>
          <a:lstStyle/>
          <a:p>
            <a:r>
              <a:rPr lang="en-US" err="1"/>
              <a:t>Troelli</a:t>
            </a:r>
            <a:r>
              <a:rPr lang="en-US"/>
              <a:t> </a:t>
            </a:r>
            <a:r>
              <a:rPr lang="en-US" err="1"/>
              <a:t>tafod</a:t>
            </a:r>
            <a:r>
              <a:rPr lang="en-US"/>
              <a:t>!  </a:t>
            </a:r>
            <a:r>
              <a:rPr lang="en-US" i="1"/>
              <a:t>Tongue twisters!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EFBCA-D79E-3841-80DF-B2BE173AD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712"/>
            <a:ext cx="10847522" cy="4351338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err="1">
                <a:latin typeface="Avenir Book" panose="02000503020000020003" pitchFamily="2" charset="0"/>
              </a:rPr>
              <a:t>Ydy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dy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dei</a:t>
            </a:r>
            <a:r>
              <a:rPr lang="en-GB">
                <a:latin typeface="Avenir Book" panose="02000503020000020003" pitchFamily="2" charset="0"/>
              </a:rPr>
              <a:t> du di </a:t>
            </a:r>
            <a:r>
              <a:rPr lang="en-GB" err="1">
                <a:latin typeface="Avenir Book" panose="02000503020000020003" pitchFamily="2" charset="0"/>
              </a:rPr>
              <a:t>yn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dy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dŷ</a:t>
            </a:r>
            <a:r>
              <a:rPr lang="en-GB">
                <a:latin typeface="Avenir Book" panose="02000503020000020003" pitchFamily="2" charset="0"/>
              </a:rPr>
              <a:t> du di neu </a:t>
            </a:r>
            <a:r>
              <a:rPr lang="en-GB" err="1">
                <a:latin typeface="Avenir Book" panose="02000503020000020003" pitchFamily="2" charset="0"/>
              </a:rPr>
              <a:t>ydy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dy</a:t>
            </a:r>
            <a:r>
              <a:rPr lang="en-GB">
                <a:latin typeface="Avenir Book" panose="02000503020000020003" pitchFamily="2" charset="0"/>
              </a:rPr>
              <a:t> dad di </a:t>
            </a:r>
            <a:r>
              <a:rPr lang="en-GB" err="1">
                <a:latin typeface="Avenir Book" panose="02000503020000020003" pitchFamily="2" charset="0"/>
              </a:rPr>
              <a:t>yn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dy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dŷ</a:t>
            </a:r>
            <a:r>
              <a:rPr lang="en-GB">
                <a:latin typeface="Avenir Book" panose="02000503020000020003" pitchFamily="2" charset="0"/>
              </a:rPr>
              <a:t> du di?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>
                <a:latin typeface="Avenir Book" panose="02000503020000020003" pitchFamily="2" charset="0"/>
              </a:rPr>
              <a:t>Mae Llewelyn y </a:t>
            </a:r>
            <a:r>
              <a:rPr lang="en-GB" err="1">
                <a:latin typeface="Avenir Book" panose="02000503020000020003" pitchFamily="2" charset="0"/>
              </a:rPr>
              <a:t>llyfrgellydd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yn</a:t>
            </a:r>
            <a:r>
              <a:rPr lang="en-GB">
                <a:latin typeface="Avenir Book" panose="02000503020000020003" pitchFamily="2" charset="0"/>
              </a:rPr>
              <a:t> Llanelli </a:t>
            </a:r>
            <a:r>
              <a:rPr lang="en-GB" err="1">
                <a:latin typeface="Avenir Book" panose="02000503020000020003" pitchFamily="2" charset="0"/>
              </a:rPr>
              <a:t>wedi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llyfu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llawer</a:t>
            </a:r>
            <a:r>
              <a:rPr lang="en-GB">
                <a:latin typeface="Avenir Book" panose="02000503020000020003" pitchFamily="2" charset="0"/>
              </a:rPr>
              <a:t> o </a:t>
            </a:r>
            <a:r>
              <a:rPr lang="en-GB" err="1">
                <a:latin typeface="Avenir Book" panose="02000503020000020003" pitchFamily="2" charset="0"/>
              </a:rPr>
              <a:t>lyfaint</a:t>
            </a:r>
            <a:r>
              <a:rPr lang="en-GB">
                <a:latin typeface="Avenir Book" panose="02000503020000020003" pitchFamily="2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err="1">
                <a:latin typeface="Avenir Book" panose="02000503020000020003" pitchFamily="2" charset="0"/>
              </a:rPr>
              <a:t>Lawr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ar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lawr</a:t>
            </a:r>
            <a:r>
              <a:rPr lang="en-GB">
                <a:latin typeface="Avenir Book" panose="02000503020000020003" pitchFamily="2" charset="0"/>
              </a:rPr>
              <a:t> y </a:t>
            </a:r>
            <a:r>
              <a:rPr lang="en-GB" err="1">
                <a:latin typeface="Avenir Book" panose="02000503020000020003" pitchFamily="2" charset="0"/>
              </a:rPr>
              <a:t>cawr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enfawr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mae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llawer</a:t>
            </a:r>
            <a:r>
              <a:rPr lang="en-GB">
                <a:latin typeface="Avenir Book" panose="02000503020000020003" pitchFamily="2" charset="0"/>
              </a:rPr>
              <a:t> o </a:t>
            </a:r>
            <a:r>
              <a:rPr lang="en-GB" err="1">
                <a:latin typeface="Avenir Book" panose="02000503020000020003" pitchFamily="2" charset="0"/>
              </a:rPr>
              <a:t>lewod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lliwgar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yn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llyfu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llaw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Gwawr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nawr</a:t>
            </a:r>
            <a:r>
              <a:rPr lang="en-GB">
                <a:latin typeface="Avenir Book" panose="02000503020000020003" pitchFamily="2" charset="0"/>
              </a:rPr>
              <a:t>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err="1">
                <a:latin typeface="Avenir Book" panose="02000503020000020003" pitchFamily="2" charset="0"/>
              </a:rPr>
              <a:t>Chwaraeodd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chwe</a:t>
            </a:r>
            <a:r>
              <a:rPr lang="en-GB">
                <a:latin typeface="Avenir Book" panose="02000503020000020003" pitchFamily="2" charset="0"/>
              </a:rPr>
              <a:t> chi </a:t>
            </a:r>
            <a:r>
              <a:rPr lang="en-GB" err="1">
                <a:latin typeface="Avenir Book" panose="02000503020000020003" pitchFamily="2" charset="0"/>
              </a:rPr>
              <a:t>chwaraegar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chwe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chwiban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chwedlonol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i</a:t>
            </a:r>
            <a:r>
              <a:rPr lang="en-GB">
                <a:latin typeface="Avenir Book" panose="02000503020000020003" pitchFamily="2" charset="0"/>
              </a:rPr>
              <a:t> chi.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err="1">
                <a:latin typeface="Avenir Book" panose="02000503020000020003" pitchFamily="2" charset="0"/>
              </a:rPr>
              <a:t>Wel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wedodd</a:t>
            </a:r>
            <a:r>
              <a:rPr lang="en-GB">
                <a:latin typeface="Avenir Book" panose="02000503020000020003" pitchFamily="2" charset="0"/>
              </a:rPr>
              <a:t> Wil </a:t>
            </a:r>
            <a:r>
              <a:rPr lang="en-GB" err="1">
                <a:latin typeface="Avenir Book" panose="02000503020000020003" pitchFamily="2" charset="0"/>
              </a:rPr>
              <a:t>wrth</a:t>
            </a:r>
            <a:r>
              <a:rPr lang="en-GB">
                <a:latin typeface="Avenir Book" panose="02000503020000020003" pitchFamily="2" charset="0"/>
              </a:rPr>
              <a:t> y </a:t>
            </a:r>
            <a:r>
              <a:rPr lang="en-GB" err="1">
                <a:latin typeface="Avenir Book" panose="02000503020000020003" pitchFamily="2" charset="0"/>
              </a:rPr>
              <a:t>wal</a:t>
            </a:r>
            <a:r>
              <a:rPr lang="en-GB">
                <a:latin typeface="Avenir Book" panose="02000503020000020003" pitchFamily="2" charset="0"/>
              </a:rPr>
              <a:t>, </a:t>
            </a:r>
            <a:r>
              <a:rPr lang="en-GB" err="1">
                <a:latin typeface="Avenir Book" panose="02000503020000020003" pitchFamily="2" charset="0"/>
              </a:rPr>
              <a:t>ond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na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wedodd</a:t>
            </a:r>
            <a:r>
              <a:rPr lang="en-GB">
                <a:latin typeface="Avenir Book" panose="02000503020000020003" pitchFamily="2" charset="0"/>
              </a:rPr>
              <a:t> y </a:t>
            </a:r>
            <a:r>
              <a:rPr lang="en-GB" err="1">
                <a:latin typeface="Avenir Book" panose="02000503020000020003" pitchFamily="2" charset="0"/>
              </a:rPr>
              <a:t>wal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wel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i</a:t>
            </a:r>
            <a:r>
              <a:rPr lang="en-GB">
                <a:latin typeface="Avenir Book" panose="02000503020000020003" pitchFamily="2" charset="0"/>
              </a:rPr>
              <a:t> Wil.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err="1">
                <a:latin typeface="Avenir Book" panose="02000503020000020003" pitchFamily="2" charset="0"/>
              </a:rPr>
              <a:t>Yn</a:t>
            </a:r>
            <a:r>
              <a:rPr lang="en-GB">
                <a:latin typeface="Avenir Book" panose="02000503020000020003" pitchFamily="2" charset="0"/>
              </a:rPr>
              <a:t> y </a:t>
            </a:r>
            <a:r>
              <a:rPr lang="en-GB" err="1">
                <a:latin typeface="Avenir Book" panose="02000503020000020003" pitchFamily="2" charset="0"/>
              </a:rPr>
              <a:t>siambr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siang</a:t>
            </a:r>
            <a:r>
              <a:rPr lang="en-GB">
                <a:latin typeface="Avenir Book" panose="02000503020000020003" pitchFamily="2" charset="0"/>
              </a:rPr>
              <a:t>-di-fang </a:t>
            </a:r>
            <a:r>
              <a:rPr lang="en-GB" err="1">
                <a:latin typeface="Avenir Book" panose="02000503020000020003" pitchFamily="2" charset="0"/>
              </a:rPr>
              <a:t>mae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Siôn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yn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ei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siaced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siabi'n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siarad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â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Siân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wrth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iddo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siafio</a:t>
            </a:r>
            <a:r>
              <a:rPr lang="en-GB">
                <a:latin typeface="Avenir Book" panose="02000503020000020003" pitchFamily="2" charset="0"/>
              </a:rPr>
              <a:t>, am </a:t>
            </a:r>
            <a:r>
              <a:rPr lang="en-GB" err="1">
                <a:latin typeface="Avenir Book" panose="02000503020000020003" pitchFamily="2" charset="0"/>
              </a:rPr>
              <a:t>siopa</a:t>
            </a:r>
            <a:r>
              <a:rPr lang="en-GB">
                <a:latin typeface="Avenir Book" panose="02000503020000020003" pitchFamily="2" charset="0"/>
              </a:rPr>
              <a:t>, am </a:t>
            </a:r>
            <a:r>
              <a:rPr lang="en-GB" err="1">
                <a:latin typeface="Avenir Book" panose="02000503020000020003" pitchFamily="2" charset="0"/>
              </a:rPr>
              <a:t>sialc</a:t>
            </a:r>
            <a:r>
              <a:rPr lang="en-GB">
                <a:latin typeface="Avenir Book" panose="02000503020000020003" pitchFamily="2" charset="0"/>
              </a:rPr>
              <a:t>, </a:t>
            </a:r>
            <a:r>
              <a:rPr lang="en-GB" err="1">
                <a:latin typeface="Avenir Book" panose="02000503020000020003" pitchFamily="2" charset="0"/>
              </a:rPr>
              <a:t>siampŵ</a:t>
            </a:r>
            <a:r>
              <a:rPr lang="en-GB">
                <a:latin typeface="Avenir Book" panose="02000503020000020003" pitchFamily="2" charset="0"/>
              </a:rPr>
              <a:t>, a </a:t>
            </a:r>
            <a:r>
              <a:rPr lang="en-GB" err="1">
                <a:latin typeface="Avenir Book" panose="02000503020000020003" pitchFamily="2" charset="0"/>
              </a:rPr>
              <a:t>siocled</a:t>
            </a:r>
            <a:r>
              <a:rPr lang="en-GB">
                <a:latin typeface="Avenir Book" panose="02000503020000020003" pitchFamily="2" charset="0"/>
              </a:rPr>
              <a:t> </a:t>
            </a:r>
            <a:r>
              <a:rPr lang="en-GB" err="1">
                <a:latin typeface="Avenir Book" panose="02000503020000020003" pitchFamily="2" charset="0"/>
              </a:rPr>
              <a:t>yn</a:t>
            </a:r>
            <a:r>
              <a:rPr lang="en-GB">
                <a:latin typeface="Avenir Book" panose="02000503020000020003" pitchFamily="2" charset="0"/>
              </a:rPr>
              <a:t> y </a:t>
            </a:r>
            <a:r>
              <a:rPr lang="en-GB" err="1">
                <a:latin typeface="Avenir Book" panose="02000503020000020003" pitchFamily="2" charset="0"/>
              </a:rPr>
              <a:t>siop</a:t>
            </a:r>
            <a:r>
              <a:rPr lang="en-GB">
                <a:latin typeface="Avenir Book" panose="02000503020000020003" pitchFamily="2" charset="0"/>
              </a:rPr>
              <a:t> </a:t>
            </a:r>
            <a:r>
              <a:rPr lang="en-GB" err="1">
                <a:latin typeface="Avenir Book" panose="02000503020000020003" pitchFamily="2" charset="0"/>
              </a:rPr>
              <a:t>siafins</a:t>
            </a:r>
            <a:r>
              <a:rPr lang="en-GB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GB">
              <a:latin typeface="Avenir Book" panose="02000503020000020003" pitchFamily="2" charset="0"/>
            </a:endParaRPr>
          </a:p>
          <a:p>
            <a:pPr marL="0" indent="0">
              <a:buNone/>
            </a:pPr>
            <a:endParaRPr lang="en-US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8755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45C42D-AD5B-C248-8D87-F3F4708DC798}"/>
              </a:ext>
            </a:extLst>
          </p:cNvPr>
          <p:cNvSpPr txBox="1"/>
          <p:nvPr/>
        </p:nvSpPr>
        <p:spPr>
          <a:xfrm>
            <a:off x="1521235" y="120402"/>
            <a:ext cx="9423734" cy="76944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US" sz="4400" err="1">
                <a:latin typeface="Avenir Book" panose="02000503020000020003" pitchFamily="2" charset="0"/>
              </a:rPr>
              <a:t>Tric</a:t>
            </a:r>
            <a:r>
              <a:rPr lang="en-US" sz="4400">
                <a:latin typeface="Avenir Book" panose="02000503020000020003" pitchFamily="2" charset="0"/>
              </a:rPr>
              <a:t> a </a:t>
            </a:r>
            <a:r>
              <a:rPr lang="en-US" sz="4400" err="1">
                <a:latin typeface="Avenir Book" panose="02000503020000020003" pitchFamily="2" charset="0"/>
              </a:rPr>
              <a:t>Chlic</a:t>
            </a:r>
            <a:r>
              <a:rPr lang="en-US" sz="4400">
                <a:latin typeface="Avenir Book" panose="02000503020000020003" pitchFamily="2" charset="0"/>
              </a:rPr>
              <a:t> – help </a:t>
            </a:r>
            <a:r>
              <a:rPr lang="en-US" sz="4400" err="1">
                <a:latin typeface="Avenir Book" panose="02000503020000020003" pitchFamily="2" charset="0"/>
              </a:rPr>
              <a:t>i</a:t>
            </a:r>
            <a:r>
              <a:rPr lang="en-US" sz="4400">
                <a:latin typeface="Avenir Book" panose="02000503020000020003" pitchFamily="2" charset="0"/>
              </a:rPr>
              <a:t> chi, help </a:t>
            </a:r>
            <a:r>
              <a:rPr lang="en-US" sz="4400" err="1">
                <a:latin typeface="Avenir Book" panose="02000503020000020003" pitchFamily="2" charset="0"/>
              </a:rPr>
              <a:t>i’r</a:t>
            </a:r>
            <a:r>
              <a:rPr lang="en-US" sz="4400">
                <a:latin typeface="Avenir Book" panose="02000503020000020003" pitchFamily="2" charset="0"/>
              </a:rPr>
              <a:t> plant.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A84506F-35B7-C242-8CF8-38EB821C3354}"/>
                  </a:ext>
                </a:extLst>
              </p14:cNvPr>
              <p14:cNvContentPartPr/>
              <p14:nvPr/>
            </p14:nvContentPartPr>
            <p14:xfrm>
              <a:off x="-511215" y="1698079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A84506F-35B7-C242-8CF8-38EB821C335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529215" y="1680079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9DD49171-F1B8-8299-9353-7972AE99EAE9}"/>
              </a:ext>
            </a:extLst>
          </p:cNvPr>
          <p:cNvSpPr txBox="1"/>
          <p:nvPr/>
        </p:nvSpPr>
        <p:spPr>
          <a:xfrm>
            <a:off x="666428" y="889843"/>
            <a:ext cx="766878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br>
              <a:rPr lang="en-GB" b="1" i="0">
                <a:solidFill>
                  <a:srgbClr val="2D2E82"/>
                </a:solidFill>
                <a:effectLst/>
                <a:latin typeface="Open Sans" panose="020B0606030504020204" pitchFamily="34" charset="0"/>
              </a:rPr>
            </a:br>
            <a:r>
              <a:rPr lang="en-GB" b="1" i="0">
                <a:solidFill>
                  <a:srgbClr val="2D2E82"/>
                </a:solidFill>
                <a:effectLst/>
                <a:latin typeface="Open Sans" panose="020B0606030504020204" pitchFamily="34" charset="0"/>
              </a:rPr>
              <a:t>What is </a:t>
            </a:r>
            <a:r>
              <a:rPr lang="en-GB" b="1" i="0" err="1">
                <a:solidFill>
                  <a:srgbClr val="2D2E82"/>
                </a:solidFill>
                <a:effectLst/>
                <a:latin typeface="Open Sans" panose="020B0606030504020204" pitchFamily="34" charset="0"/>
              </a:rPr>
              <a:t>Tric</a:t>
            </a:r>
            <a:r>
              <a:rPr lang="en-GB" b="1" i="0">
                <a:solidFill>
                  <a:srgbClr val="2D2E82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b="1" i="0" err="1">
                <a:solidFill>
                  <a:srgbClr val="2D2E82"/>
                </a:solidFill>
                <a:effectLst/>
                <a:latin typeface="Open Sans" panose="020B0606030504020204" pitchFamily="34" charset="0"/>
              </a:rPr>
              <a:t>Chlic</a:t>
            </a:r>
            <a:r>
              <a:rPr lang="en-GB" b="1" i="0">
                <a:solidFill>
                  <a:srgbClr val="2D2E82"/>
                </a:solidFill>
                <a:effectLst/>
                <a:latin typeface="Open Sans" panose="020B0606030504020204" pitchFamily="34" charset="0"/>
              </a:rPr>
              <a:t>?</a:t>
            </a:r>
          </a:p>
          <a:p>
            <a:pPr algn="l"/>
            <a:r>
              <a:rPr lang="en-GB" b="0" i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Tric</a:t>
            </a: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a </a:t>
            </a:r>
            <a:r>
              <a:rPr lang="en-GB" b="0" i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Chlic</a:t>
            </a: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 is a synthetic phonics programme in Welsh for children aged 3-7. The programme is built from three elements namely,</a:t>
            </a:r>
          </a:p>
          <a:p>
            <a:pPr algn="l"/>
            <a:endParaRPr lang="en-GB" b="0" i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hear and recognise</a:t>
            </a: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 the sounds,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combine</a:t>
            </a: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 (build) sounds to read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segment</a:t>
            </a: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 (cut) sounds to spell.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endParaRPr lang="en-GB" b="0" i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The synthetic phonics method focuses on presenting the sounds of the letters rather than presenting the alphabet in a specific order. By recognising and learning the sounds, the learners immediately begin to establish phonics building blocks, and with the right tools, use them to read simple words quickly: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when reading a word, they recognise the letters and combine appropriate sounds,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when writing a word they recognise the sounds and write the corresponding letters.</a:t>
            </a:r>
          </a:p>
        </p:txBody>
      </p:sp>
      <p:pic>
        <p:nvPicPr>
          <p:cNvPr id="9" name="Picture 8" descr="A white camera with red and blue text&#10;&#10;Description automatically generated">
            <a:extLst>
              <a:ext uri="{FF2B5EF4-FFF2-40B4-BE49-F238E27FC236}">
                <a16:creationId xmlns:a16="http://schemas.microsoft.com/office/drawing/2014/main" id="{3782530A-58A2-5F99-ED8E-696007114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0562" y="1321900"/>
            <a:ext cx="3376047" cy="21717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9D7CEC-E6DF-6472-A627-B751ECE69319}"/>
              </a:ext>
            </a:extLst>
          </p:cNvPr>
          <p:cNvSpPr txBox="1"/>
          <p:nvPr/>
        </p:nvSpPr>
        <p:spPr>
          <a:xfrm>
            <a:off x="8908801" y="3740991"/>
            <a:ext cx="37042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>
                <a:hlinkClick r:id="rId5"/>
              </a:rPr>
              <a:t>https://tricachlic.cymru/</a:t>
            </a:r>
            <a:endParaRPr lang="cy-GB"/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39030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creenshot, person, photo, sitti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AEE2193C-A3BD-1561-C9C6-DFE044891F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" y="4463005"/>
            <a:ext cx="10556383" cy="1665260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9EA64DE7-9C77-28B0-98CB-F202E35C22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4352" y="1831011"/>
            <a:ext cx="3923296" cy="22099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03F9B2D-F1C6-B261-B264-5D3D3B0865EF}"/>
              </a:ext>
            </a:extLst>
          </p:cNvPr>
          <p:cNvSpPr txBox="1"/>
          <p:nvPr/>
        </p:nvSpPr>
        <p:spPr>
          <a:xfrm>
            <a:off x="1691716" y="249603"/>
            <a:ext cx="94237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err="1">
                <a:latin typeface="Avenir Book" panose="02000503020000020003" pitchFamily="2" charset="0"/>
              </a:rPr>
              <a:t>Tric</a:t>
            </a:r>
            <a:r>
              <a:rPr lang="en-US" sz="4400">
                <a:latin typeface="Avenir Book" panose="02000503020000020003" pitchFamily="2" charset="0"/>
              </a:rPr>
              <a:t> a </a:t>
            </a:r>
            <a:r>
              <a:rPr lang="en-US" sz="4400" err="1">
                <a:latin typeface="Avenir Book" panose="02000503020000020003" pitchFamily="2" charset="0"/>
              </a:rPr>
              <a:t>Chlic</a:t>
            </a:r>
            <a:r>
              <a:rPr lang="en-US" sz="4400">
                <a:latin typeface="Avenir Book" panose="02000503020000020003" pitchFamily="2" charset="0"/>
              </a:rPr>
              <a:t> – help </a:t>
            </a:r>
            <a:r>
              <a:rPr lang="en-US" sz="4400" err="1">
                <a:latin typeface="Avenir Book" panose="02000503020000020003" pitchFamily="2" charset="0"/>
              </a:rPr>
              <a:t>i</a:t>
            </a:r>
            <a:r>
              <a:rPr lang="en-US" sz="4400">
                <a:latin typeface="Avenir Book" panose="02000503020000020003" pitchFamily="2" charset="0"/>
              </a:rPr>
              <a:t> chi, help </a:t>
            </a:r>
            <a:r>
              <a:rPr lang="en-US" sz="4400" err="1">
                <a:latin typeface="Avenir Book" panose="02000503020000020003" pitchFamily="2" charset="0"/>
              </a:rPr>
              <a:t>i’r</a:t>
            </a:r>
            <a:r>
              <a:rPr lang="en-US" sz="4400">
                <a:latin typeface="Avenir Book" panose="02000503020000020003" pitchFamily="2" charset="0"/>
              </a:rPr>
              <a:t> plant.</a:t>
            </a:r>
          </a:p>
        </p:txBody>
      </p:sp>
    </p:spTree>
    <p:extLst>
      <p:ext uri="{BB962C8B-B14F-4D97-AF65-F5344CB8AC3E}">
        <p14:creationId xmlns:p14="http://schemas.microsoft.com/office/powerpoint/2010/main" val="31822499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2FC9E-3690-E432-8947-00FACC6D8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388" y="860443"/>
            <a:ext cx="5803827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err="1"/>
              <a:t>Meddyliwch</a:t>
            </a:r>
            <a:r>
              <a:rPr lang="en-US" sz="3400"/>
              <a:t> am </a:t>
            </a:r>
            <a:r>
              <a:rPr lang="en-US" sz="3400" err="1"/>
              <a:t>weithgaredd</a:t>
            </a:r>
            <a:r>
              <a:rPr lang="en-US" sz="3400"/>
              <a:t> </a:t>
            </a:r>
            <a:r>
              <a:rPr lang="en-US" sz="3400" err="1"/>
              <a:t>i</a:t>
            </a:r>
            <a:r>
              <a:rPr lang="en-US" sz="3400"/>
              <a:t> </a:t>
            </a:r>
            <a:r>
              <a:rPr lang="en-US" sz="3400" err="1"/>
              <a:t>gyflwyno</a:t>
            </a:r>
            <a:r>
              <a:rPr lang="en-US" sz="3400"/>
              <a:t> / </a:t>
            </a:r>
            <a:r>
              <a:rPr lang="en-US" sz="3400" err="1"/>
              <a:t>ymafer</a:t>
            </a:r>
            <a:r>
              <a:rPr lang="en-US" sz="3400"/>
              <a:t> </a:t>
            </a:r>
            <a:r>
              <a:rPr lang="en-US" sz="3400" err="1"/>
              <a:t>ynganu’r</a:t>
            </a:r>
            <a:r>
              <a:rPr lang="en-US" sz="3400"/>
              <a:t> </a:t>
            </a:r>
            <a:r>
              <a:rPr lang="en-US" sz="3400" err="1"/>
              <a:t>wyddor</a:t>
            </a:r>
            <a:r>
              <a:rPr lang="en-US" sz="3400"/>
              <a:t> </a:t>
            </a:r>
            <a:r>
              <a:rPr lang="en-US" sz="3400" err="1"/>
              <a:t>yn</a:t>
            </a:r>
            <a:r>
              <a:rPr lang="en-US" sz="3400"/>
              <a:t> </a:t>
            </a:r>
            <a:r>
              <a:rPr lang="en-US" sz="3400" err="1"/>
              <a:t>eich</a:t>
            </a:r>
            <a:r>
              <a:rPr lang="en-US" sz="3400"/>
              <a:t> </a:t>
            </a:r>
            <a:r>
              <a:rPr lang="en-US" sz="3400" err="1"/>
              <a:t>dosbarth</a:t>
            </a:r>
            <a:r>
              <a:rPr lang="en-US" sz="3400"/>
              <a:t> chi. </a:t>
            </a:r>
            <a:br>
              <a:rPr lang="en-US" sz="3400"/>
            </a:br>
            <a:br>
              <a:rPr lang="en-US" sz="3400"/>
            </a:br>
            <a:r>
              <a:rPr lang="en-US" sz="3400"/>
              <a:t>Think of an activity to introduce / practice the alphabet in your classroom.  </a:t>
            </a:r>
          </a:p>
        </p:txBody>
      </p:sp>
      <p:pic>
        <p:nvPicPr>
          <p:cNvPr id="5" name="Picture 4" descr="A row of colored pencils&#10;&#10;Description automatically generated">
            <a:extLst>
              <a:ext uri="{FF2B5EF4-FFF2-40B4-BE49-F238E27FC236}">
                <a16:creationId xmlns:a16="http://schemas.microsoft.com/office/drawing/2014/main" id="{358C4AA1-BDA8-0108-7D9B-D71490E499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227" r="2" b="2"/>
          <a:stretch/>
        </p:blipFill>
        <p:spPr>
          <a:xfrm>
            <a:off x="6229215" y="-13128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69462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5F971-7CFE-C14C-B948-226DCB047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210" y="312672"/>
            <a:ext cx="4683177" cy="1325563"/>
          </a:xfrm>
        </p:spPr>
        <p:txBody>
          <a:bodyPr/>
          <a:lstStyle/>
          <a:p>
            <a:r>
              <a:rPr lang="cy-GB"/>
              <a:t>Cymraeg Bob Dydd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8508F-DC49-8B42-98B0-4B9C8B0F4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/>
              <a:t>Pam lai?!		</a:t>
            </a:r>
            <a:r>
              <a:rPr lang="cy-GB" i="1"/>
              <a:t>Why not?!</a:t>
            </a:r>
          </a:p>
          <a:p>
            <a:pPr marL="0" indent="0">
              <a:buNone/>
            </a:pPr>
            <a:r>
              <a:rPr lang="cy-GB"/>
              <a:t>Wrth gwrs!		</a:t>
            </a:r>
            <a:r>
              <a:rPr lang="cy-GB" i="1"/>
              <a:t>Of course!</a:t>
            </a:r>
            <a:r>
              <a:rPr lang="cy-GB"/>
              <a:t>	</a:t>
            </a:r>
          </a:p>
          <a:p>
            <a:pPr marL="0" indent="0">
              <a:buNone/>
            </a:pPr>
            <a:r>
              <a:rPr lang="cy-GB"/>
              <a:t>Dim problem!	</a:t>
            </a:r>
            <a:r>
              <a:rPr lang="cy-GB" i="1"/>
              <a:t>No problem!</a:t>
            </a:r>
          </a:p>
          <a:p>
            <a:pPr marL="0" indent="0">
              <a:buNone/>
            </a:pPr>
            <a:r>
              <a:rPr lang="cy-GB"/>
              <a:t>Efallai			</a:t>
            </a:r>
            <a:r>
              <a:rPr lang="cy-GB" i="1"/>
              <a:t>Perhaps</a:t>
            </a:r>
          </a:p>
          <a:p>
            <a:pPr marL="0" indent="0">
              <a:buNone/>
            </a:pPr>
            <a:r>
              <a:rPr lang="cy-GB"/>
              <a:t>Man a man!		</a:t>
            </a:r>
            <a:r>
              <a:rPr lang="cy-GB" i="1"/>
              <a:t>Might as well!</a:t>
            </a:r>
          </a:p>
          <a:p>
            <a:pPr marL="0" indent="0">
              <a:buNone/>
            </a:pPr>
            <a:r>
              <a:rPr lang="cy-GB"/>
              <a:t>Dim ots!</a:t>
            </a:r>
            <a:r>
              <a:rPr lang="cy-GB" i="1"/>
              <a:t>		Doesn’t matter!</a:t>
            </a:r>
          </a:p>
          <a:p>
            <a:pPr marL="0" indent="0">
              <a:buNone/>
            </a:pPr>
            <a:r>
              <a:rPr lang="cy-GB"/>
              <a:t>Dyna ni!		</a:t>
            </a:r>
            <a:r>
              <a:rPr lang="cy-GB" i="1"/>
              <a:t>There we are!</a:t>
            </a:r>
          </a:p>
          <a:p>
            <a:pPr marL="0" indent="0">
              <a:buNone/>
            </a:pPr>
            <a:r>
              <a:rPr lang="cy-GB"/>
              <a:t>Dyna drueni!	</a:t>
            </a:r>
            <a:r>
              <a:rPr lang="cy-GB" i="1"/>
              <a:t>That’s a pity!</a:t>
            </a:r>
          </a:p>
          <a:p>
            <a:pPr marL="0" indent="0">
              <a:buNone/>
            </a:pPr>
            <a:r>
              <a:rPr lang="cy-GB"/>
              <a:t>O’r gorau!		</a:t>
            </a:r>
            <a:r>
              <a:rPr lang="cy-GB" i="1"/>
              <a:t>Alright then!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95A89C-99B9-AB45-B2DD-0173BB90A0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9611" y="681037"/>
            <a:ext cx="5413289" cy="5239327"/>
          </a:xfrm>
          <a:prstGeom prst="rect">
            <a:avLst/>
          </a:prstGeom>
        </p:spPr>
      </p:pic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C0770C61-8B54-4C25-3242-1C08A07126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3639" y="5112981"/>
            <a:ext cx="1628336" cy="161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785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Props1.xml><?xml version="1.0" encoding="utf-8"?>
<ds:datastoreItem xmlns:ds="http://schemas.openxmlformats.org/officeDocument/2006/customXml" ds:itemID="{8719DD6E-7C6B-4DB3-82AA-CD5ECF613D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0AE9403-250B-4AD4-A46B-3EE01B7536E7}"/>
</file>

<file path=customXml/itemProps3.xml><?xml version="1.0" encoding="utf-8"?>
<ds:datastoreItem xmlns:ds="http://schemas.openxmlformats.org/officeDocument/2006/customXml" ds:itemID="{A860D7EA-2C0A-4FAD-8322-7A0573AC9EAB}">
  <ds:schemaRefs>
    <ds:schemaRef ds:uri="497e3025-69b6-416a-8642-3c6d06f66ac5"/>
    <ds:schemaRef ds:uri="c0bc5e67-24c2-4fc5-b969-f791d200abd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31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Os dydych chi ddim yn siŵr, gwyliwch un o’r fideos yma i ymarfer </vt:lpstr>
      <vt:lpstr>PowerPoint Presentation</vt:lpstr>
      <vt:lpstr>Newyddion da – Good news!</vt:lpstr>
      <vt:lpstr>PowerPoint Presentation</vt:lpstr>
      <vt:lpstr>PowerPoint Presentation</vt:lpstr>
      <vt:lpstr>PowerPoint Presentation</vt:lpstr>
      <vt:lpstr>Os dydych chi ddim yn siŵr, gwyliwch y fideo </vt:lpstr>
      <vt:lpstr>Super Stretchy “y”</vt:lpstr>
      <vt:lpstr>PowerPoint Presentation</vt:lpstr>
      <vt:lpstr>Deuseiniaid</vt:lpstr>
      <vt:lpstr>^  To bach!</vt:lpstr>
      <vt:lpstr>Newid bach – newid mawr Small difference – big difference</vt:lpstr>
      <vt:lpstr>PowerPoint Presentation</vt:lpstr>
      <vt:lpstr>Ac yn olaf…. And lastly!</vt:lpstr>
      <vt:lpstr>PowerPoint Presentation</vt:lpstr>
      <vt:lpstr>Gwisgwch eich hetiau Cymreig!</vt:lpstr>
      <vt:lpstr>Eich tro chi! – Gwaith pâr </vt:lpstr>
      <vt:lpstr>I lyf lyrning Welsh!</vt:lpstr>
      <vt:lpstr>Sylwi - noticing</vt:lpstr>
      <vt:lpstr>Siôn a Siân a’u ffrindiau!</vt:lpstr>
      <vt:lpstr>Her!</vt:lpstr>
      <vt:lpstr>Map Llais – Voice Map</vt:lpstr>
      <vt:lpstr>Troelli tafod!  Tongue twisters!</vt:lpstr>
      <vt:lpstr>PowerPoint Presentation</vt:lpstr>
      <vt:lpstr>PowerPoint Presentation</vt:lpstr>
      <vt:lpstr>Meddyliwch am weithgaredd i gyflwyno / ymafer ynganu’r wyddor yn eich dosbarth chi.   Think of an activity to introduce / practice the alphabet in your classroom.  </vt:lpstr>
      <vt:lpstr>Cymraeg Bob Dydd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 Mewn Blwyddyn</dc:title>
  <dc:creator>Kara Lewis</dc:creator>
  <cp:revision>1</cp:revision>
  <dcterms:created xsi:type="dcterms:W3CDTF">2020-07-23T17:48:14Z</dcterms:created>
  <dcterms:modified xsi:type="dcterms:W3CDTF">2023-09-27T16:22:07Z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2137200.00000000</vt:lpwstr>
  </property>
  <property fmtid="{D5CDD505-2E9C-101B-9397-08002B2CF9AE}" pid="3" name="ContentTypeId">
    <vt:lpwstr>0x010100964854871C080D46AAF220054162EE49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</Properties>
</file>