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43.jpg" ContentType="image/jpg"/>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85"/>
  </p:notesMasterIdLst>
  <p:handoutMasterIdLst>
    <p:handoutMasterId r:id="rId86"/>
  </p:handoutMasterIdLst>
  <p:sldIdLst>
    <p:sldId id="272" r:id="rId5"/>
    <p:sldId id="346" r:id="rId6"/>
    <p:sldId id="354" r:id="rId7"/>
    <p:sldId id="444" r:id="rId8"/>
    <p:sldId id="445" r:id="rId9"/>
    <p:sldId id="446" r:id="rId10"/>
    <p:sldId id="448" r:id="rId11"/>
    <p:sldId id="447" r:id="rId12"/>
    <p:sldId id="348" r:id="rId13"/>
    <p:sldId id="442" r:id="rId14"/>
    <p:sldId id="450" r:id="rId15"/>
    <p:sldId id="451" r:id="rId16"/>
    <p:sldId id="449" r:id="rId17"/>
    <p:sldId id="454" r:id="rId18"/>
    <p:sldId id="455" r:id="rId19"/>
    <p:sldId id="459" r:id="rId20"/>
    <p:sldId id="523" r:id="rId21"/>
    <p:sldId id="524" r:id="rId22"/>
    <p:sldId id="525" r:id="rId23"/>
    <p:sldId id="460" r:id="rId24"/>
    <p:sldId id="466" r:id="rId25"/>
    <p:sldId id="526" r:id="rId26"/>
    <p:sldId id="527" r:id="rId27"/>
    <p:sldId id="528" r:id="rId28"/>
    <p:sldId id="529" r:id="rId29"/>
    <p:sldId id="507" r:id="rId30"/>
    <p:sldId id="414" r:id="rId31"/>
    <p:sldId id="456" r:id="rId32"/>
    <p:sldId id="452" r:id="rId33"/>
    <p:sldId id="453" r:id="rId34"/>
    <p:sldId id="516" r:id="rId35"/>
    <p:sldId id="530" r:id="rId36"/>
    <p:sldId id="517" r:id="rId37"/>
    <p:sldId id="457" r:id="rId38"/>
    <p:sldId id="458" r:id="rId39"/>
    <p:sldId id="385" r:id="rId40"/>
    <p:sldId id="397" r:id="rId41"/>
    <p:sldId id="398" r:id="rId42"/>
    <p:sldId id="399" r:id="rId43"/>
    <p:sldId id="408" r:id="rId44"/>
    <p:sldId id="387" r:id="rId45"/>
    <p:sldId id="400" r:id="rId46"/>
    <p:sldId id="438" r:id="rId47"/>
    <p:sldId id="435" r:id="rId48"/>
    <p:sldId id="436" r:id="rId49"/>
    <p:sldId id="437" r:id="rId50"/>
    <p:sldId id="394" r:id="rId51"/>
    <p:sldId id="361" r:id="rId52"/>
    <p:sldId id="395" r:id="rId53"/>
    <p:sldId id="439" r:id="rId54"/>
    <p:sldId id="468" r:id="rId55"/>
    <p:sldId id="472" r:id="rId56"/>
    <p:sldId id="473" r:id="rId57"/>
    <p:sldId id="474" r:id="rId58"/>
    <p:sldId id="475" r:id="rId59"/>
    <p:sldId id="476" r:id="rId60"/>
    <p:sldId id="477" r:id="rId61"/>
    <p:sldId id="518" r:id="rId62"/>
    <p:sldId id="273" r:id="rId63"/>
    <p:sldId id="519" r:id="rId64"/>
    <p:sldId id="401" r:id="rId65"/>
    <p:sldId id="402" r:id="rId66"/>
    <p:sldId id="362" r:id="rId67"/>
    <p:sldId id="515" r:id="rId68"/>
    <p:sldId id="275" r:id="rId69"/>
    <p:sldId id="276" r:id="rId70"/>
    <p:sldId id="277" r:id="rId71"/>
    <p:sldId id="403" r:id="rId72"/>
    <p:sldId id="520" r:id="rId73"/>
    <p:sldId id="521" r:id="rId74"/>
    <p:sldId id="404" r:id="rId75"/>
    <p:sldId id="406" r:id="rId76"/>
    <p:sldId id="407" r:id="rId77"/>
    <p:sldId id="522" r:id="rId78"/>
    <p:sldId id="409" r:id="rId79"/>
    <p:sldId id="416" r:id="rId80"/>
    <p:sldId id="419" r:id="rId81"/>
    <p:sldId id="478" r:id="rId82"/>
    <p:sldId id="434" r:id="rId83"/>
    <p:sldId id="396" r:id="rId84"/>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07"/>
    <p:restoredTop sz="73083" autoAdjust="0"/>
  </p:normalViewPr>
  <p:slideViewPr>
    <p:cSldViewPr snapToGrid="0" snapToObjects="1">
      <p:cViewPr varScale="1">
        <p:scale>
          <a:sx n="72" d="100"/>
          <a:sy n="72" d="100"/>
        </p:scale>
        <p:origin x="2136"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viewProps" Target="viewProp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theme" Target="theme/theme1.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commentAuthors" Target="commentAuthor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9/26/25</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9/26/25</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05168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DS</a:t>
            </a:r>
            <a:r>
              <a:rPr lang="en-GB" baseline="0" dirty="0"/>
              <a:t> BRAIN</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1471549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48</a:t>
            </a:fld>
            <a:endParaRPr lang="en-US"/>
          </a:p>
        </p:txBody>
      </p:sp>
    </p:spTree>
    <p:extLst>
      <p:ext uri="{BB962C8B-B14F-4D97-AF65-F5344CB8AC3E}">
        <p14:creationId xmlns:p14="http://schemas.microsoft.com/office/powerpoint/2010/main" val="2533407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Emphasize</a:t>
            </a:r>
            <a:r>
              <a:rPr lang="en-GB" baseline="0" dirty="0"/>
              <a:t> that we favour a holistic view of child development.</a:t>
            </a:r>
          </a:p>
          <a:p>
            <a:endParaRPr lang="en-GB" baseline="0" dirty="0"/>
          </a:p>
          <a:p>
            <a:r>
              <a:rPr lang="en-GB" baseline="0" dirty="0" err="1"/>
              <a:t>Rogoff</a:t>
            </a:r>
            <a:r>
              <a:rPr lang="en-GB" baseline="0" dirty="0"/>
              <a:t> points out some interesting points on what is acceptable / unacceptable in different cultures.</a:t>
            </a:r>
          </a:p>
          <a:p>
            <a:r>
              <a:rPr lang="en-GB" baseline="0" dirty="0"/>
              <a:t>E.g.  In some </a:t>
            </a:r>
            <a:r>
              <a:rPr lang="en-GB" baseline="0" dirty="0" err="1"/>
              <a:t>Equadorian</a:t>
            </a:r>
            <a:r>
              <a:rPr lang="en-GB" baseline="0" dirty="0"/>
              <a:t> </a:t>
            </a:r>
            <a:r>
              <a:rPr lang="en-GB" baseline="0" dirty="0" err="1"/>
              <a:t>communitites</a:t>
            </a:r>
            <a:r>
              <a:rPr lang="en-GB" baseline="0" dirty="0"/>
              <a:t> children between 5 and 10 become skilled caregivers to babies and younger children, whereas in UK </a:t>
            </a:r>
            <a:r>
              <a:rPr lang="en-GB" baseline="0" dirty="0" err="1"/>
              <a:t>ir</a:t>
            </a:r>
            <a:r>
              <a:rPr lang="en-GB" baseline="0" dirty="0"/>
              <a:t> is illegal to leave a child under14 without adult supervision.</a:t>
            </a:r>
          </a:p>
          <a:p>
            <a:endParaRPr lang="en-GB" baseline="0" dirty="0"/>
          </a:p>
          <a:p>
            <a:r>
              <a:rPr lang="en-GB" baseline="0" dirty="0"/>
              <a:t>Also – many cultures encourage </a:t>
            </a:r>
            <a:r>
              <a:rPr lang="en-GB" baseline="0" dirty="0" err="1"/>
              <a:t>familiariity</a:t>
            </a:r>
            <a:r>
              <a:rPr lang="en-GB" baseline="0" dirty="0"/>
              <a:t> with knives and cutting implements, even machetes, so that children can learn to feed themselves. </a:t>
            </a:r>
          </a:p>
          <a:p>
            <a:endParaRPr lang="en-GB" baseline="0" dirty="0"/>
          </a:p>
          <a:p>
            <a:r>
              <a:rPr lang="en-GB" baseline="0" dirty="0"/>
              <a:t>So what of our culture here today and the learning child ……move on to </a:t>
            </a:r>
            <a:r>
              <a:rPr lang="en-GB" baseline="0" dirty="0" err="1"/>
              <a:t>nxt</a:t>
            </a:r>
            <a:r>
              <a:rPr lang="en-GB" baseline="0" dirty="0"/>
              <a:t> slide.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63</a:t>
            </a:fld>
            <a:endParaRPr lang="en-US"/>
          </a:p>
        </p:txBody>
      </p:sp>
    </p:spTree>
    <p:extLst>
      <p:ext uri="{BB962C8B-B14F-4D97-AF65-F5344CB8AC3E}">
        <p14:creationId xmlns:p14="http://schemas.microsoft.com/office/powerpoint/2010/main" val="2951487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Emphasize</a:t>
            </a:r>
            <a:r>
              <a:rPr lang="en-GB" baseline="0" dirty="0"/>
              <a:t> that we favour a holistic view of child development.</a:t>
            </a:r>
          </a:p>
          <a:p>
            <a:endParaRPr lang="en-GB" baseline="0" dirty="0"/>
          </a:p>
          <a:p>
            <a:r>
              <a:rPr lang="en-GB" baseline="0" dirty="0" err="1"/>
              <a:t>Rogoff</a:t>
            </a:r>
            <a:r>
              <a:rPr lang="en-GB" baseline="0" dirty="0"/>
              <a:t> points out some interesting points on what is acceptable / unacceptable in different cultures.</a:t>
            </a:r>
          </a:p>
          <a:p>
            <a:r>
              <a:rPr lang="en-GB" baseline="0" dirty="0"/>
              <a:t>E.g.  In some </a:t>
            </a:r>
            <a:r>
              <a:rPr lang="en-GB" baseline="0" dirty="0" err="1"/>
              <a:t>Equadorian</a:t>
            </a:r>
            <a:r>
              <a:rPr lang="en-GB" baseline="0" dirty="0"/>
              <a:t> </a:t>
            </a:r>
            <a:r>
              <a:rPr lang="en-GB" baseline="0" dirty="0" err="1"/>
              <a:t>communitites</a:t>
            </a:r>
            <a:r>
              <a:rPr lang="en-GB" baseline="0" dirty="0"/>
              <a:t> children between 5 and 10 become skilled caregivers to babies and younger children, whereas in UK </a:t>
            </a:r>
            <a:r>
              <a:rPr lang="en-GB" baseline="0" dirty="0" err="1"/>
              <a:t>ir</a:t>
            </a:r>
            <a:r>
              <a:rPr lang="en-GB" baseline="0" dirty="0"/>
              <a:t> is illegal to leave a child under14 without adult supervision.</a:t>
            </a:r>
          </a:p>
          <a:p>
            <a:endParaRPr lang="en-GB" baseline="0" dirty="0"/>
          </a:p>
          <a:p>
            <a:r>
              <a:rPr lang="en-GB" baseline="0" dirty="0"/>
              <a:t>Also – many cultures encourage </a:t>
            </a:r>
            <a:r>
              <a:rPr lang="en-GB" baseline="0" dirty="0" err="1"/>
              <a:t>familiariity</a:t>
            </a:r>
            <a:r>
              <a:rPr lang="en-GB" baseline="0" dirty="0"/>
              <a:t> with knives and cutting implements, even machetes, so that children can learn to feed themselves. </a:t>
            </a:r>
          </a:p>
          <a:p>
            <a:endParaRPr lang="en-GB" baseline="0" dirty="0"/>
          </a:p>
          <a:p>
            <a:r>
              <a:rPr lang="en-GB" baseline="0" dirty="0"/>
              <a:t>So what of our culture here today and the learning child ……move on to </a:t>
            </a:r>
            <a:r>
              <a:rPr lang="en-GB" baseline="0" dirty="0" err="1"/>
              <a:t>nxt</a:t>
            </a:r>
            <a:r>
              <a:rPr lang="en-GB" baseline="0" dirty="0"/>
              <a:t> slide.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64</a:t>
            </a:fld>
            <a:endParaRPr lang="en-US"/>
          </a:p>
        </p:txBody>
      </p:sp>
    </p:spTree>
    <p:extLst>
      <p:ext uri="{BB962C8B-B14F-4D97-AF65-F5344CB8AC3E}">
        <p14:creationId xmlns:p14="http://schemas.microsoft.com/office/powerpoint/2010/main" val="1538873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a:t>
            </a:r>
          </a:p>
        </p:txBody>
      </p:sp>
      <p:sp>
        <p:nvSpPr>
          <p:cNvPr id="4" name="Slide Number Placeholder 3"/>
          <p:cNvSpPr>
            <a:spLocks noGrp="1"/>
          </p:cNvSpPr>
          <p:nvPr>
            <p:ph type="sldNum" sz="quarter" idx="5"/>
          </p:nvPr>
        </p:nvSpPr>
        <p:spPr/>
        <p:txBody>
          <a:bodyPr/>
          <a:lstStyle/>
          <a:p>
            <a:fld id="{866552D6-76DF-0547-BBAF-EACD65B06FFA}" type="slidenum">
              <a:rPr lang="en-US" smtClean="0"/>
              <a:pPr/>
              <a:t>71</a:t>
            </a:fld>
            <a:endParaRPr lang="en-US"/>
          </a:p>
        </p:txBody>
      </p:sp>
    </p:spTree>
    <p:extLst>
      <p:ext uri="{BB962C8B-B14F-4D97-AF65-F5344CB8AC3E}">
        <p14:creationId xmlns:p14="http://schemas.microsoft.com/office/powerpoint/2010/main" val="4194657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77</a:t>
            </a:fld>
            <a:endParaRPr lang="en-US"/>
          </a:p>
        </p:txBody>
      </p:sp>
    </p:spTree>
    <p:extLst>
      <p:ext uri="{BB962C8B-B14F-4D97-AF65-F5344CB8AC3E}">
        <p14:creationId xmlns:p14="http://schemas.microsoft.com/office/powerpoint/2010/main" val="992872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26/09/2025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26/09/2025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26/09/2025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26/09/2025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26/09/2025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26/09/2025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26/09/2025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2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6.png"/><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5.pn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3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hyperlink" Target="https://moodle.uwtsd.ac.uk/mod/resource/view.php?id=285191&amp;redirect=1" TargetMode="Externa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5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png"/><Relationship Id="rId1" Type="http://schemas.openxmlformats.org/officeDocument/2006/relationships/slideLayout" Target="../slideLayouts/slideLayout7.xml"/><Relationship Id="rId4" Type="http://schemas.openxmlformats.org/officeDocument/2006/relationships/image" Target="../media/image56.jpg"/></Relationships>
</file>

<file path=ppt/slides/_rels/slide6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www.youtube.com/watch?v=tLS5iDoS6Ek" TargetMode="Externa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7.xml"/><Relationship Id="rId6" Type="http://schemas.openxmlformats.org/officeDocument/2006/relationships/image" Target="../media/image67.jpeg"/><Relationship Id="rId5" Type="http://schemas.openxmlformats.org/officeDocument/2006/relationships/image" Target="../media/image66.jpeg"/><Relationship Id="rId4" Type="http://schemas.openxmlformats.org/officeDocument/2006/relationships/image" Target="../media/image65.jpeg"/></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78.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68.jp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894416" y="367316"/>
            <a:ext cx="7458709" cy="2862322"/>
          </a:xfrm>
          <a:prstGeom prst="rect">
            <a:avLst/>
          </a:prstGeom>
          <a:noFill/>
        </p:spPr>
        <p:txBody>
          <a:bodyPr wrap="none" rtlCol="0">
            <a:spAutoFit/>
          </a:bodyPr>
          <a:lstStyle/>
          <a:p>
            <a:pPr algn="ctr"/>
            <a:r>
              <a:rPr lang="en-GB" sz="6000" dirty="0">
                <a:solidFill>
                  <a:schemeClr val="bg1"/>
                </a:solidFill>
                <a:latin typeface="American Typewriter" panose="02090604020004020304" pitchFamily="18" charset="77"/>
              </a:rPr>
              <a:t>ECAD4016</a:t>
            </a:r>
          </a:p>
          <a:p>
            <a:pPr algn="ctr"/>
            <a:r>
              <a:rPr lang="en-GB" sz="6000" dirty="0">
                <a:solidFill>
                  <a:schemeClr val="bg1"/>
                </a:solidFill>
                <a:latin typeface="American Typewriter" panose="02090604020004020304" pitchFamily="18" charset="77"/>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731518" y="4322583"/>
            <a:ext cx="7784503" cy="1015663"/>
          </a:xfrm>
          <a:prstGeom prst="rect">
            <a:avLst/>
          </a:prstGeom>
          <a:noFill/>
        </p:spPr>
        <p:txBody>
          <a:bodyPr wrap="none" rtlCol="0">
            <a:spAutoFit/>
          </a:bodyPr>
          <a:lstStyle/>
          <a:p>
            <a:r>
              <a:rPr lang="en-GB" sz="6000" dirty="0">
                <a:solidFill>
                  <a:schemeClr val="bg1"/>
                </a:solidFill>
                <a:latin typeface="American Typewriter" panose="02090604020004020304" pitchFamily="18" charset="77"/>
              </a:rPr>
              <a:t>Module Introduction</a:t>
            </a:r>
            <a:endParaRPr lang="en-US" sz="6000" dirty="0"/>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37667" y="4402667"/>
            <a:ext cx="184666" cy="369332"/>
          </a:xfrm>
          <a:prstGeom prst="rect">
            <a:avLst/>
          </a:prstGeom>
          <a:noFill/>
        </p:spPr>
        <p:txBody>
          <a:bodyPr wrap="none" rtlCol="0">
            <a:spAutoFit/>
          </a:bodyPr>
          <a:lstStyle/>
          <a:p>
            <a:endParaRPr lang="en-US"/>
          </a:p>
        </p:txBody>
      </p:sp>
      <p:sp>
        <p:nvSpPr>
          <p:cNvPr id="3" name="Subtitle 2"/>
          <p:cNvSpPr>
            <a:spLocks noGrp="1"/>
          </p:cNvSpPr>
          <p:nvPr>
            <p:ph type="subTitle" idx="1"/>
          </p:nvPr>
        </p:nvSpPr>
        <p:spPr>
          <a:xfrm>
            <a:off x="-1137065" y="1244251"/>
            <a:ext cx="6949440" cy="4724400"/>
          </a:xfrm>
        </p:spPr>
        <p:txBody>
          <a:bodyPr>
            <a:normAutofit/>
          </a:bodyPr>
          <a:lstStyle/>
          <a:p>
            <a:r>
              <a:rPr lang="en-GB" sz="4800" dirty="0">
                <a:solidFill>
                  <a:schemeClr val="tx1"/>
                </a:solidFill>
                <a:latin typeface="Arial" panose="020B0604020202020204" pitchFamily="34" charset="0"/>
                <a:cs typeface="Arial" panose="020B0604020202020204" pitchFamily="34" charset="0"/>
              </a:rPr>
              <a:t>Module Lead </a:t>
            </a: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Tom Cox</a:t>
            </a:r>
          </a:p>
          <a:p>
            <a:r>
              <a:rPr lang="en-GB" dirty="0" err="1">
                <a:solidFill>
                  <a:schemeClr val="tx1"/>
                </a:solidFill>
                <a:latin typeface="Arial" panose="020B0604020202020204" pitchFamily="34" charset="0"/>
                <a:cs typeface="Arial" panose="020B0604020202020204" pitchFamily="34" charset="0"/>
              </a:rPr>
              <a:t>t.cox@uwtsd.ac.uk</a:t>
            </a:r>
            <a:endParaRPr lang="en-GB" dirty="0">
              <a:solidFill>
                <a:schemeClr val="tx1"/>
              </a:solidFill>
              <a:latin typeface="Arial" panose="020B0604020202020204" pitchFamily="34" charset="0"/>
              <a:cs typeface="Arial" panose="020B0604020202020204" pitchFamily="34" charset="0"/>
            </a:endParaRPr>
          </a:p>
          <a:p>
            <a:endParaRPr lang="en-GB" dirty="0"/>
          </a:p>
          <a:p>
            <a:endParaRPr lang="en-GB" dirty="0"/>
          </a:p>
        </p:txBody>
      </p:sp>
      <p:pic>
        <p:nvPicPr>
          <p:cNvPr id="6" name="Picture 5">
            <a:extLst>
              <a:ext uri="{FF2B5EF4-FFF2-40B4-BE49-F238E27FC236}">
                <a16:creationId xmlns:a16="http://schemas.microsoft.com/office/drawing/2014/main" id="{E9449C6A-F988-D64F-B533-D43F7E547729}"/>
              </a:ext>
            </a:extLst>
          </p:cNvPr>
          <p:cNvPicPr>
            <a:picLocks noChangeAspect="1"/>
          </p:cNvPicPr>
          <p:nvPr/>
        </p:nvPicPr>
        <p:blipFill>
          <a:blip r:embed="rId3"/>
          <a:stretch>
            <a:fillRect/>
          </a:stretch>
        </p:blipFill>
        <p:spPr>
          <a:xfrm>
            <a:off x="4885416" y="961772"/>
            <a:ext cx="3602153" cy="5006879"/>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868327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Session objectives</a:t>
            </a:r>
          </a:p>
        </p:txBody>
      </p:sp>
      <p:sp>
        <p:nvSpPr>
          <p:cNvPr id="4" name="Content Placeholder 3"/>
          <p:cNvSpPr>
            <a:spLocks noGrp="1"/>
          </p:cNvSpPr>
          <p:nvPr>
            <p:ph sz="half" idx="2"/>
          </p:nvPr>
        </p:nvSpPr>
        <p:spPr>
          <a:xfrm>
            <a:off x="749808" y="1600200"/>
            <a:ext cx="7936992" cy="4525963"/>
          </a:xfrm>
        </p:spPr>
        <p:txBody>
          <a:bodyPr>
            <a:normAutofit/>
          </a:bodyPr>
          <a:lstStyle/>
          <a:p>
            <a:pPr>
              <a:buFont typeface="Wingdings" panose="05000000000000000000" pitchFamily="2" charset="2"/>
              <a:buChar char="Ø"/>
            </a:pPr>
            <a:r>
              <a:rPr lang="en-GB" dirty="0"/>
              <a:t>An </a:t>
            </a:r>
            <a:r>
              <a:rPr lang="en-GB" b="1" dirty="0"/>
              <a:t>introduction to the structure and content </a:t>
            </a:r>
            <a:r>
              <a:rPr lang="en-GB" dirty="0"/>
              <a:t>and teaching methods of the module – handbook, resources on Moodle and Teams etc.</a:t>
            </a:r>
          </a:p>
          <a:p>
            <a:pPr>
              <a:buFont typeface="Wingdings" panose="05000000000000000000" pitchFamily="2" charset="2"/>
              <a:buChar char="Ø"/>
            </a:pPr>
            <a:r>
              <a:rPr lang="en-GB" dirty="0"/>
              <a:t>An overview of the module </a:t>
            </a:r>
            <a:r>
              <a:rPr lang="en-GB" b="1" dirty="0"/>
              <a:t>assignment</a:t>
            </a:r>
            <a:r>
              <a:rPr lang="en-GB" dirty="0"/>
              <a:t> and how ‘</a:t>
            </a:r>
            <a:r>
              <a:rPr lang="en-GB" b="1" dirty="0"/>
              <a:t>Bridging</a:t>
            </a:r>
            <a:r>
              <a:rPr lang="en-GB" dirty="0"/>
              <a:t>’ activities contribute to this</a:t>
            </a:r>
          </a:p>
          <a:p>
            <a:pPr>
              <a:buFont typeface="Wingdings" panose="05000000000000000000" pitchFamily="2" charset="2"/>
              <a:buChar char="Ø"/>
            </a:pPr>
            <a:r>
              <a:rPr lang="en-GB" dirty="0" err="1"/>
              <a:t>Meet‘</a:t>
            </a:r>
            <a:r>
              <a:rPr lang="en-GB" b="1" dirty="0" err="1"/>
              <a:t>Ella</a:t>
            </a:r>
            <a:r>
              <a:rPr lang="en-GB" dirty="0"/>
              <a:t>’</a:t>
            </a:r>
          </a:p>
          <a:p>
            <a:pPr>
              <a:buFont typeface="Wingdings" panose="05000000000000000000" pitchFamily="2" charset="2"/>
              <a:buChar char="Ø"/>
            </a:pPr>
            <a:r>
              <a:rPr lang="en-GB" dirty="0"/>
              <a:t>Consider what we really mean by children’s </a:t>
            </a:r>
            <a:r>
              <a:rPr lang="en-GB" b="1" dirty="0"/>
              <a:t>holistic development </a:t>
            </a:r>
            <a:r>
              <a:rPr lang="en-GB" dirty="0"/>
              <a:t>and the ‘nature versus nurture’ debate</a:t>
            </a:r>
          </a:p>
          <a:p>
            <a:endParaRPr lang="en-GB" dirty="0"/>
          </a:p>
        </p:txBody>
      </p:sp>
    </p:spTree>
    <p:extLst>
      <p:ext uri="{BB962C8B-B14F-4D97-AF65-F5344CB8AC3E}">
        <p14:creationId xmlns:p14="http://schemas.microsoft.com/office/powerpoint/2010/main" val="4016978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072D69-9C29-7D40-B32A-5CE6C86FBC43}"/>
              </a:ext>
            </a:extLst>
          </p:cNvPr>
          <p:cNvSpPr/>
          <p:nvPr/>
        </p:nvSpPr>
        <p:spPr>
          <a:xfrm>
            <a:off x="437745" y="1338624"/>
            <a:ext cx="8005864" cy="4014304"/>
          </a:xfrm>
          <a:prstGeom prst="rect">
            <a:avLst/>
          </a:prstGeom>
        </p:spPr>
        <p:txBody>
          <a:bodyPr wrap="square">
            <a:spAutoFit/>
          </a:bodyPr>
          <a:lstStyle/>
          <a:p>
            <a:pPr marL="457200">
              <a:lnSpc>
                <a:spcPct val="115000"/>
              </a:lnSpc>
              <a:spcAft>
                <a:spcPts val="1000"/>
              </a:spcAft>
            </a:pPr>
            <a:r>
              <a:rPr lang="en-GB" sz="2800" dirty="0">
                <a:latin typeface="Arial" panose="020B0604020202020204" pitchFamily="34" charset="0"/>
                <a:ea typeface="Calibri" panose="020F0502020204030204" pitchFamily="34" charset="0"/>
                <a:cs typeface="Arial" panose="020B0604020202020204" pitchFamily="34" charset="0"/>
              </a:rPr>
              <a:t>The module will provide you with a variety of experiences that will allow you to explore and develop a conceptual knowledge and a critically considered understanding of the </a:t>
            </a:r>
            <a:r>
              <a:rPr lang="en-US" sz="2800" b="1" dirty="0">
                <a:solidFill>
                  <a:srgbClr val="000000"/>
                </a:solidFill>
                <a:latin typeface="Arial" panose="020B0604020202020204" pitchFamily="34" charset="0"/>
                <a:ea typeface="Calibri" panose="020F0502020204030204" pitchFamily="34" charset="0"/>
                <a:cs typeface="Arial" panose="020B0604020202020204" pitchFamily="34" charset="0"/>
              </a:rPr>
              <a:t>key theories</a:t>
            </a:r>
            <a:r>
              <a:rPr lang="en-US" sz="2800" dirty="0">
                <a:solidFill>
                  <a:srgbClr val="000000"/>
                </a:solidFill>
                <a:latin typeface="Arial" panose="020B0604020202020204" pitchFamily="34" charset="0"/>
                <a:ea typeface="Calibri" panose="020F0502020204030204" pitchFamily="34" charset="0"/>
                <a:cs typeface="Arial" panose="020B0604020202020204" pitchFamily="34" charset="0"/>
              </a:rPr>
              <a:t> and research that underpin the </a:t>
            </a:r>
            <a:r>
              <a:rPr lang="en-US" sz="2800" b="1" dirty="0">
                <a:solidFill>
                  <a:srgbClr val="000000"/>
                </a:solidFill>
                <a:latin typeface="Arial" panose="020B0604020202020204" pitchFamily="34" charset="0"/>
                <a:ea typeface="Calibri" panose="020F0502020204030204" pitchFamily="34" charset="0"/>
                <a:cs typeface="Arial" panose="020B0604020202020204" pitchFamily="34" charset="0"/>
              </a:rPr>
              <a:t>holistic development of children </a:t>
            </a:r>
            <a:r>
              <a:rPr lang="en-US" sz="2800" dirty="0">
                <a:solidFill>
                  <a:srgbClr val="000000"/>
                </a:solidFill>
                <a:latin typeface="Arial" panose="020B0604020202020204" pitchFamily="34" charset="0"/>
                <a:ea typeface="Calibri" panose="020F0502020204030204" pitchFamily="34" charset="0"/>
                <a:cs typeface="Arial" panose="020B0604020202020204" pitchFamily="34" charset="0"/>
              </a:rPr>
              <a:t>and young people including an introduction to physical literacy.</a:t>
            </a:r>
            <a:endParaRPr lang="en-GB" sz="28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22825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59037D-A2D4-B546-A8BB-D5B0CEA1C383}"/>
              </a:ext>
            </a:extLst>
          </p:cNvPr>
          <p:cNvSpPr/>
          <p:nvPr/>
        </p:nvSpPr>
        <p:spPr>
          <a:xfrm>
            <a:off x="904672" y="1200746"/>
            <a:ext cx="7110919" cy="4401205"/>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Throughout the module we will consider how </a:t>
            </a:r>
            <a:r>
              <a:rPr lang="en-GB" sz="2800" b="1" dirty="0">
                <a:solidFill>
                  <a:srgbClr val="000000"/>
                </a:solidFill>
                <a:latin typeface="Arial" panose="020B0604020202020204" pitchFamily="34" charset="0"/>
                <a:ea typeface="Times New Roman" panose="02020603050405020304" pitchFamily="18" charset="0"/>
              </a:rPr>
              <a:t>theory</a:t>
            </a:r>
            <a:r>
              <a:rPr lang="en-GB" sz="2800" dirty="0">
                <a:solidFill>
                  <a:srgbClr val="000000"/>
                </a:solidFill>
                <a:latin typeface="Arial" panose="020B0604020202020204" pitchFamily="34" charset="0"/>
                <a:ea typeface="Times New Roman" panose="02020603050405020304" pitchFamily="18" charset="0"/>
              </a:rPr>
              <a:t> and research </a:t>
            </a:r>
            <a:r>
              <a:rPr lang="en-GB" sz="2800" b="1" dirty="0">
                <a:solidFill>
                  <a:srgbClr val="000000"/>
                </a:solidFill>
                <a:latin typeface="Arial" panose="020B0604020202020204" pitchFamily="34" charset="0"/>
                <a:ea typeface="Times New Roman" panose="02020603050405020304" pitchFamily="18" charset="0"/>
              </a:rPr>
              <a:t>impact on practice</a:t>
            </a:r>
            <a:r>
              <a:rPr lang="en-GB" sz="2800" dirty="0">
                <a:solidFill>
                  <a:srgbClr val="000000"/>
                </a:solidFill>
                <a:latin typeface="Arial" panose="020B0604020202020204" pitchFamily="34" charset="0"/>
                <a:ea typeface="Times New Roman" panose="02020603050405020304" pitchFamily="18" charset="0"/>
              </a:rPr>
              <a:t> within educational settings and you will be introduced to a teacher’s contractual, pastoral, and legal responsibilities relating to Additional Learning Needs, Additional Needs, safeguarding and child protection, children’s health and well-being, rights and voices.</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510108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5AF4E59-FE6C-8B4F-B7C8-50CE881FAA27}"/>
              </a:ext>
            </a:extLst>
          </p:cNvPr>
          <p:cNvSpPr/>
          <p:nvPr/>
        </p:nvSpPr>
        <p:spPr>
          <a:xfrm>
            <a:off x="1079770" y="1688820"/>
            <a:ext cx="6877455" cy="3108543"/>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The module will introduce the physical, emotional, social, intellectual and other needs of learners that impact on their learning and development and allow you to consider initial approaches to reflective practice within an educational environment. </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71091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893721-FE40-9441-94E8-F533258F7A8E}"/>
              </a:ext>
            </a:extLst>
          </p:cNvPr>
          <p:cNvSpPr/>
          <p:nvPr/>
        </p:nvSpPr>
        <p:spPr>
          <a:xfrm>
            <a:off x="1099226" y="2281774"/>
            <a:ext cx="7247106" cy="2246769"/>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This module incorporates many elements which relate to the global dimensions, an appreciation of culture and diversity and the UN rights of the child to have a voice and express an opinion. </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4437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3144FA-E472-A043-88D0-D8D8B730E486}"/>
              </a:ext>
            </a:extLst>
          </p:cNvPr>
          <p:cNvSpPr/>
          <p:nvPr/>
        </p:nvSpPr>
        <p:spPr>
          <a:xfrm>
            <a:off x="1177047" y="2262319"/>
            <a:ext cx="6682902" cy="2246769"/>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Over the course of the module we will explore strategies and approaches that support equality and diversity and challenge beliefs and assumptions about the norm. </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70591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Module content</a:t>
            </a:r>
          </a:p>
        </p:txBody>
      </p:sp>
      <p:sp>
        <p:nvSpPr>
          <p:cNvPr id="4" name="Content Placeholder 3"/>
          <p:cNvSpPr>
            <a:spLocks noGrp="1"/>
          </p:cNvSpPr>
          <p:nvPr>
            <p:ph sz="half" idx="2"/>
          </p:nvPr>
        </p:nvSpPr>
        <p:spPr>
          <a:xfrm>
            <a:off x="1669542" y="1281451"/>
            <a:ext cx="5804916" cy="5127475"/>
          </a:xfrm>
        </p:spPr>
        <p:txBody>
          <a:bodyPr>
            <a:normAutofit lnSpcReduction="10000"/>
          </a:bodyPr>
          <a:lstStyle/>
          <a:p>
            <a:pPr marL="12700">
              <a:lnSpc>
                <a:spcPct val="100000"/>
              </a:lnSpc>
              <a:spcBef>
                <a:spcPts val="580"/>
              </a:spcBef>
            </a:pPr>
            <a:r>
              <a:rPr lang="en-GB" spc="-5" dirty="0">
                <a:latin typeface="+mj-lt"/>
                <a:cs typeface="Tahoma"/>
              </a:rPr>
              <a:t>Theories of</a:t>
            </a:r>
            <a:r>
              <a:rPr lang="en-GB" spc="35" dirty="0">
                <a:latin typeface="+mj-lt"/>
                <a:cs typeface="Tahoma"/>
              </a:rPr>
              <a:t> </a:t>
            </a:r>
            <a:r>
              <a:rPr lang="en-GB" spc="-5" dirty="0">
                <a:latin typeface="+mj-lt"/>
                <a:cs typeface="Tahoma"/>
              </a:rPr>
              <a:t>Learning</a:t>
            </a:r>
            <a:endParaRPr lang="en-GB" dirty="0">
              <a:latin typeface="+mj-lt"/>
              <a:cs typeface="Tahoma"/>
            </a:endParaRPr>
          </a:p>
          <a:p>
            <a:pPr marL="12700" marR="123189">
              <a:lnSpc>
                <a:spcPct val="117700"/>
              </a:lnSpc>
              <a:spcBef>
                <a:spcPts val="10"/>
              </a:spcBef>
            </a:pPr>
            <a:r>
              <a:rPr lang="en-GB" spc="-15" dirty="0">
                <a:latin typeface="+mj-lt"/>
                <a:cs typeface="Tahoma"/>
              </a:rPr>
              <a:t>Well-being, </a:t>
            </a:r>
            <a:r>
              <a:rPr lang="en-GB" spc="-10" dirty="0">
                <a:latin typeface="+mj-lt"/>
                <a:cs typeface="Tahoma"/>
              </a:rPr>
              <a:t>rights </a:t>
            </a:r>
            <a:r>
              <a:rPr lang="en-GB" spc="-5" dirty="0">
                <a:latin typeface="+mj-lt"/>
                <a:cs typeface="Tahoma"/>
              </a:rPr>
              <a:t>and </a:t>
            </a:r>
            <a:r>
              <a:rPr lang="en-GB" spc="-10" dirty="0">
                <a:latin typeface="+mj-lt"/>
                <a:cs typeface="Tahoma"/>
              </a:rPr>
              <a:t>voices  </a:t>
            </a:r>
          </a:p>
          <a:p>
            <a:pPr marL="12700" marR="123189">
              <a:lnSpc>
                <a:spcPct val="117700"/>
              </a:lnSpc>
              <a:spcBef>
                <a:spcPts val="10"/>
              </a:spcBef>
            </a:pPr>
            <a:r>
              <a:rPr lang="en-GB" spc="-10" dirty="0">
                <a:latin typeface="+mj-lt"/>
                <a:cs typeface="Tahoma"/>
              </a:rPr>
              <a:t>Physical</a:t>
            </a:r>
            <a:r>
              <a:rPr lang="en-GB" dirty="0">
                <a:latin typeface="+mj-lt"/>
                <a:cs typeface="Tahoma"/>
              </a:rPr>
              <a:t> </a:t>
            </a:r>
            <a:r>
              <a:rPr lang="en-GB" spc="-10" dirty="0">
                <a:latin typeface="+mj-lt"/>
                <a:cs typeface="Tahoma"/>
              </a:rPr>
              <a:t>literacy/ development</a:t>
            </a:r>
            <a:endParaRPr lang="en-GB" dirty="0">
              <a:latin typeface="+mj-lt"/>
              <a:cs typeface="Tahoma"/>
            </a:endParaRPr>
          </a:p>
          <a:p>
            <a:pPr marL="12700">
              <a:lnSpc>
                <a:spcPct val="100000"/>
              </a:lnSpc>
              <a:spcBef>
                <a:spcPts val="470"/>
              </a:spcBef>
            </a:pPr>
            <a:r>
              <a:rPr lang="en-GB" spc="-5" dirty="0">
                <a:latin typeface="+mj-lt"/>
                <a:cs typeface="Tahoma"/>
              </a:rPr>
              <a:t>Additional Learning Needs</a:t>
            </a:r>
            <a:endParaRPr lang="en-GB" dirty="0">
              <a:latin typeface="+mj-lt"/>
              <a:cs typeface="Tahoma"/>
            </a:endParaRPr>
          </a:p>
          <a:p>
            <a:pPr marL="12700" marR="5080">
              <a:lnSpc>
                <a:spcPts val="2110"/>
              </a:lnSpc>
              <a:spcBef>
                <a:spcPts val="994"/>
              </a:spcBef>
            </a:pPr>
            <a:r>
              <a:rPr lang="en-GB" spc="-5" dirty="0">
                <a:latin typeface="+mj-lt"/>
                <a:cs typeface="Tahoma"/>
              </a:rPr>
              <a:t>Emotional </a:t>
            </a:r>
            <a:r>
              <a:rPr lang="en-GB" spc="-10" dirty="0">
                <a:latin typeface="+mj-lt"/>
                <a:cs typeface="Tahoma"/>
              </a:rPr>
              <a:t>literacy /</a:t>
            </a:r>
            <a:r>
              <a:rPr lang="en-GB" spc="-5" dirty="0">
                <a:latin typeface="+mj-lt"/>
                <a:cs typeface="Tahoma"/>
              </a:rPr>
              <a:t> mental health</a:t>
            </a:r>
            <a:endParaRPr lang="en-GB" dirty="0">
              <a:latin typeface="+mj-lt"/>
              <a:cs typeface="Tahoma"/>
            </a:endParaRPr>
          </a:p>
          <a:p>
            <a:pPr marL="12700">
              <a:lnSpc>
                <a:spcPct val="100000"/>
              </a:lnSpc>
              <a:spcBef>
                <a:spcPts val="470"/>
              </a:spcBef>
            </a:pPr>
            <a:r>
              <a:rPr lang="en-GB" spc="-65" dirty="0">
                <a:latin typeface="+mj-lt"/>
                <a:cs typeface="Tahoma"/>
              </a:rPr>
              <a:t>Social development</a:t>
            </a:r>
          </a:p>
          <a:p>
            <a:pPr marL="12700">
              <a:lnSpc>
                <a:spcPct val="100000"/>
              </a:lnSpc>
              <a:spcBef>
                <a:spcPts val="470"/>
              </a:spcBef>
            </a:pPr>
            <a:r>
              <a:rPr lang="en-GB" spc="-65" dirty="0">
                <a:latin typeface="+mj-lt"/>
                <a:cs typeface="Tahoma"/>
              </a:rPr>
              <a:t>Cognitive development</a:t>
            </a:r>
          </a:p>
          <a:p>
            <a:pPr marL="12700">
              <a:lnSpc>
                <a:spcPct val="100000"/>
              </a:lnSpc>
              <a:spcBef>
                <a:spcPts val="470"/>
              </a:spcBef>
            </a:pPr>
            <a:r>
              <a:rPr lang="en-GB" dirty="0">
                <a:latin typeface="+mj-lt"/>
                <a:cs typeface="Tahoma"/>
              </a:rPr>
              <a:t>Language development</a:t>
            </a:r>
          </a:p>
          <a:p>
            <a:pPr marL="12700" marR="988694">
              <a:lnSpc>
                <a:spcPct val="117700"/>
              </a:lnSpc>
              <a:spcBef>
                <a:spcPts val="15"/>
              </a:spcBef>
            </a:pPr>
            <a:r>
              <a:rPr lang="en-GB" spc="-5" dirty="0">
                <a:latin typeface="+mj-lt"/>
                <a:cs typeface="Tahoma"/>
              </a:rPr>
              <a:t>Observing </a:t>
            </a:r>
            <a:r>
              <a:rPr lang="en-GB" spc="-10" dirty="0">
                <a:latin typeface="+mj-lt"/>
                <a:cs typeface="Tahoma"/>
              </a:rPr>
              <a:t>the </a:t>
            </a:r>
            <a:r>
              <a:rPr lang="en-GB" spc="-5" dirty="0">
                <a:latin typeface="+mj-lt"/>
                <a:cs typeface="Tahoma"/>
              </a:rPr>
              <a:t>learner  </a:t>
            </a:r>
          </a:p>
          <a:p>
            <a:r>
              <a:rPr lang="en-GB" dirty="0">
                <a:latin typeface="+mj-lt"/>
              </a:rPr>
              <a:t>Critical analysis and professional applications</a:t>
            </a:r>
          </a:p>
        </p:txBody>
      </p:sp>
    </p:spTree>
    <p:extLst>
      <p:ext uri="{BB962C8B-B14F-4D97-AF65-F5344CB8AC3E}">
        <p14:creationId xmlns:p14="http://schemas.microsoft.com/office/powerpoint/2010/main" val="1878312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E36-384E-614F-81AE-F9C58F479B26}"/>
              </a:ext>
            </a:extLst>
          </p:cNvPr>
          <p:cNvSpPr>
            <a:spLocks noGrp="1"/>
          </p:cNvSpPr>
          <p:nvPr>
            <p:ph type="title"/>
          </p:nvPr>
        </p:nvSpPr>
        <p:spPr/>
        <p:txBody>
          <a:bodyPr/>
          <a:lstStyle/>
          <a:p>
            <a:r>
              <a:rPr lang="en-US" dirty="0"/>
              <a:t>Module Handbook</a:t>
            </a:r>
          </a:p>
        </p:txBody>
      </p:sp>
      <p:pic>
        <p:nvPicPr>
          <p:cNvPr id="4" name="Picture 3">
            <a:extLst>
              <a:ext uri="{FF2B5EF4-FFF2-40B4-BE49-F238E27FC236}">
                <a16:creationId xmlns:a16="http://schemas.microsoft.com/office/drawing/2014/main" id="{E54B5CA5-8974-934E-B691-CF1E0D692688}"/>
              </a:ext>
            </a:extLst>
          </p:cNvPr>
          <p:cNvPicPr>
            <a:picLocks noChangeAspect="1"/>
          </p:cNvPicPr>
          <p:nvPr/>
        </p:nvPicPr>
        <p:blipFill rotWithShape="1">
          <a:blip r:embed="rId2"/>
          <a:srcRect b="8744"/>
          <a:stretch/>
        </p:blipFill>
        <p:spPr>
          <a:xfrm>
            <a:off x="914400" y="1417638"/>
            <a:ext cx="7317911" cy="4063809"/>
          </a:xfrm>
          <a:prstGeom prst="rect">
            <a:avLst/>
          </a:prstGeom>
        </p:spPr>
      </p:pic>
      <p:pic>
        <p:nvPicPr>
          <p:cNvPr id="5" name="Picture 4">
            <a:extLst>
              <a:ext uri="{FF2B5EF4-FFF2-40B4-BE49-F238E27FC236}">
                <a16:creationId xmlns:a16="http://schemas.microsoft.com/office/drawing/2014/main" id="{2BFA5ACD-7D95-7F4E-8891-289FECAE0A6F}"/>
              </a:ext>
            </a:extLst>
          </p:cNvPr>
          <p:cNvPicPr>
            <a:picLocks noChangeAspect="1"/>
          </p:cNvPicPr>
          <p:nvPr/>
        </p:nvPicPr>
        <p:blipFill rotWithShape="1">
          <a:blip r:embed="rId2"/>
          <a:srcRect t="34411"/>
          <a:stretch/>
        </p:blipFill>
        <p:spPr>
          <a:xfrm>
            <a:off x="914400" y="2560638"/>
            <a:ext cx="7317911" cy="2920809"/>
          </a:xfrm>
          <a:prstGeom prst="rect">
            <a:avLst/>
          </a:prstGeom>
        </p:spPr>
      </p:pic>
    </p:spTree>
    <p:extLst>
      <p:ext uri="{BB962C8B-B14F-4D97-AF65-F5344CB8AC3E}">
        <p14:creationId xmlns:p14="http://schemas.microsoft.com/office/powerpoint/2010/main" val="263081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B188FC-B2C9-AD46-8DEB-F5496446FAA9}"/>
              </a:ext>
            </a:extLst>
          </p:cNvPr>
          <p:cNvPicPr>
            <a:picLocks noChangeAspect="1"/>
          </p:cNvPicPr>
          <p:nvPr/>
        </p:nvPicPr>
        <p:blipFill rotWithShape="1">
          <a:blip r:embed="rId2"/>
          <a:srcRect l="12857" r="4108" b="8642"/>
          <a:stretch/>
        </p:blipFill>
        <p:spPr>
          <a:xfrm>
            <a:off x="1175657" y="1257549"/>
            <a:ext cx="7592786" cy="3967594"/>
          </a:xfrm>
          <a:prstGeom prst="rect">
            <a:avLst/>
          </a:prstGeom>
        </p:spPr>
      </p:pic>
      <p:pic>
        <p:nvPicPr>
          <p:cNvPr id="5" name="Picture 4">
            <a:extLst>
              <a:ext uri="{FF2B5EF4-FFF2-40B4-BE49-F238E27FC236}">
                <a16:creationId xmlns:a16="http://schemas.microsoft.com/office/drawing/2014/main" id="{3F6943F4-164E-B143-86CC-CE4004936960}"/>
              </a:ext>
            </a:extLst>
          </p:cNvPr>
          <p:cNvPicPr>
            <a:picLocks noChangeAspect="1"/>
          </p:cNvPicPr>
          <p:nvPr/>
        </p:nvPicPr>
        <p:blipFill>
          <a:blip r:embed="rId3"/>
          <a:stretch>
            <a:fillRect/>
          </a:stretch>
        </p:blipFill>
        <p:spPr>
          <a:xfrm rot="19156186">
            <a:off x="2482693" y="593092"/>
            <a:ext cx="2531502" cy="1922359"/>
          </a:xfrm>
          <a:prstGeom prst="rect">
            <a:avLst/>
          </a:prstGeom>
        </p:spPr>
      </p:pic>
    </p:spTree>
    <p:extLst>
      <p:ext uri="{BB962C8B-B14F-4D97-AF65-F5344CB8AC3E}">
        <p14:creationId xmlns:p14="http://schemas.microsoft.com/office/powerpoint/2010/main" val="445256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9197D5-90BC-F544-A897-E399ADED738F}"/>
              </a:ext>
            </a:extLst>
          </p:cNvPr>
          <p:cNvPicPr>
            <a:picLocks noChangeAspect="1"/>
          </p:cNvPicPr>
          <p:nvPr/>
        </p:nvPicPr>
        <p:blipFill rotWithShape="1">
          <a:blip r:embed="rId2"/>
          <a:srcRect l="14643" t="3864" r="15714" b="4633"/>
          <a:stretch/>
        </p:blipFill>
        <p:spPr>
          <a:xfrm>
            <a:off x="571498" y="849086"/>
            <a:ext cx="8160193" cy="4979810"/>
          </a:xfrm>
          <a:prstGeom prst="rect">
            <a:avLst/>
          </a:prstGeom>
        </p:spPr>
      </p:pic>
      <p:pic>
        <p:nvPicPr>
          <p:cNvPr id="5" name="Picture 4">
            <a:extLst>
              <a:ext uri="{FF2B5EF4-FFF2-40B4-BE49-F238E27FC236}">
                <a16:creationId xmlns:a16="http://schemas.microsoft.com/office/drawing/2014/main" id="{8EE38FD5-D76A-414A-B6CD-B9C2C4929512}"/>
              </a:ext>
            </a:extLst>
          </p:cNvPr>
          <p:cNvPicPr>
            <a:picLocks noChangeAspect="1"/>
          </p:cNvPicPr>
          <p:nvPr/>
        </p:nvPicPr>
        <p:blipFill>
          <a:blip r:embed="rId3"/>
          <a:stretch>
            <a:fillRect/>
          </a:stretch>
        </p:blipFill>
        <p:spPr>
          <a:xfrm rot="20131848">
            <a:off x="2877543" y="4225815"/>
            <a:ext cx="2017071" cy="1531713"/>
          </a:xfrm>
          <a:prstGeom prst="rect">
            <a:avLst/>
          </a:prstGeom>
        </p:spPr>
      </p:pic>
    </p:spTree>
    <p:extLst>
      <p:ext uri="{BB962C8B-B14F-4D97-AF65-F5344CB8AC3E}">
        <p14:creationId xmlns:p14="http://schemas.microsoft.com/office/powerpoint/2010/main" val="512270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E36-384E-614F-81AE-F9C58F479B26}"/>
              </a:ext>
            </a:extLst>
          </p:cNvPr>
          <p:cNvSpPr>
            <a:spLocks noGrp="1"/>
          </p:cNvSpPr>
          <p:nvPr>
            <p:ph type="title"/>
          </p:nvPr>
        </p:nvSpPr>
        <p:spPr/>
        <p:txBody>
          <a:bodyPr/>
          <a:lstStyle/>
          <a:p>
            <a:r>
              <a:rPr lang="en-US" dirty="0"/>
              <a:t>Module Handbook</a:t>
            </a:r>
          </a:p>
        </p:txBody>
      </p:sp>
      <p:sp>
        <p:nvSpPr>
          <p:cNvPr id="5" name="Content Placeholder 3">
            <a:extLst>
              <a:ext uri="{FF2B5EF4-FFF2-40B4-BE49-F238E27FC236}">
                <a16:creationId xmlns:a16="http://schemas.microsoft.com/office/drawing/2014/main" id="{4EEAE8A3-D692-0C44-88CB-477BA7BF5E8C}"/>
              </a:ext>
            </a:extLst>
          </p:cNvPr>
          <p:cNvSpPr>
            <a:spLocks noGrp="1"/>
          </p:cNvSpPr>
          <p:nvPr>
            <p:ph sz="half" idx="1"/>
          </p:nvPr>
        </p:nvSpPr>
        <p:spPr/>
        <p:txBody>
          <a:bodyPr/>
          <a:lstStyle/>
          <a:p>
            <a:pPr>
              <a:buFont typeface="Wingdings" panose="05000000000000000000" pitchFamily="2" charset="2"/>
              <a:buChar char="Ø"/>
            </a:pPr>
            <a:r>
              <a:rPr lang="en-GB" dirty="0"/>
              <a:t>Expectations</a:t>
            </a:r>
          </a:p>
          <a:p>
            <a:pPr>
              <a:buFont typeface="Wingdings" panose="05000000000000000000" pitchFamily="2" charset="2"/>
              <a:buChar char="Ø"/>
            </a:pPr>
            <a:r>
              <a:rPr lang="en-GB" dirty="0"/>
              <a:t>Aims and learning outcomes</a:t>
            </a:r>
          </a:p>
          <a:p>
            <a:pPr>
              <a:buFont typeface="Wingdings" panose="05000000000000000000" pitchFamily="2" charset="2"/>
              <a:buChar char="Ø"/>
            </a:pPr>
            <a:r>
              <a:rPr lang="en-GB" dirty="0"/>
              <a:t>Links to new curriculum</a:t>
            </a:r>
          </a:p>
          <a:p>
            <a:pPr>
              <a:buFont typeface="Wingdings" panose="05000000000000000000" pitchFamily="2" charset="2"/>
              <a:buChar char="Ø"/>
            </a:pPr>
            <a:r>
              <a:rPr lang="en-GB" dirty="0"/>
              <a:t>Research skills</a:t>
            </a:r>
          </a:p>
          <a:p>
            <a:pPr>
              <a:buFont typeface="Wingdings" panose="05000000000000000000" pitchFamily="2" charset="2"/>
              <a:buChar char="Ø"/>
            </a:pPr>
            <a:r>
              <a:rPr lang="en-GB" dirty="0"/>
              <a:t>Overview of the sessions</a:t>
            </a:r>
          </a:p>
          <a:p>
            <a:pPr>
              <a:buFont typeface="Wingdings" panose="05000000000000000000" pitchFamily="2" charset="2"/>
              <a:buChar char="Ø"/>
            </a:pPr>
            <a:r>
              <a:rPr lang="en-GB" dirty="0"/>
              <a:t>Assessment question</a:t>
            </a:r>
          </a:p>
          <a:p>
            <a:pPr>
              <a:buFont typeface="Wingdings" panose="05000000000000000000" pitchFamily="2" charset="2"/>
              <a:buChar char="Ø"/>
            </a:pPr>
            <a:r>
              <a:rPr lang="en-GB" dirty="0"/>
              <a:t>Reading list</a:t>
            </a:r>
          </a:p>
        </p:txBody>
      </p:sp>
      <p:sp>
        <p:nvSpPr>
          <p:cNvPr id="8" name="Oval 7">
            <a:extLst>
              <a:ext uri="{FF2B5EF4-FFF2-40B4-BE49-F238E27FC236}">
                <a16:creationId xmlns:a16="http://schemas.microsoft.com/office/drawing/2014/main" id="{60835D27-9C05-DA4C-BA84-4ED7D78F58D6}"/>
              </a:ext>
            </a:extLst>
          </p:cNvPr>
          <p:cNvSpPr/>
          <p:nvPr/>
        </p:nvSpPr>
        <p:spPr>
          <a:xfrm>
            <a:off x="5340485" y="1417638"/>
            <a:ext cx="5632315" cy="5581414"/>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9" name="Content Placeholder 8">
            <a:extLst>
              <a:ext uri="{FF2B5EF4-FFF2-40B4-BE49-F238E27FC236}">
                <a16:creationId xmlns:a16="http://schemas.microsoft.com/office/drawing/2014/main" id="{700B82EB-3C6B-254E-BE5D-42A2B5C52453}"/>
              </a:ext>
            </a:extLst>
          </p:cNvPr>
          <p:cNvPicPr>
            <a:picLocks noGrp="1" noChangeAspect="1"/>
          </p:cNvPicPr>
          <p:nvPr>
            <p:ph sz="half" idx="2"/>
          </p:nvPr>
        </p:nvPicPr>
        <p:blipFill>
          <a:blip r:embed="rId2"/>
          <a:stretch>
            <a:fillRect/>
          </a:stretch>
        </p:blipFill>
        <p:spPr>
          <a:xfrm rot="713330">
            <a:off x="5868836" y="2340716"/>
            <a:ext cx="4862729" cy="5635614"/>
          </a:xfrm>
        </p:spPr>
      </p:pic>
    </p:spTree>
    <p:extLst>
      <p:ext uri="{BB962C8B-B14F-4D97-AF65-F5344CB8AC3E}">
        <p14:creationId xmlns:p14="http://schemas.microsoft.com/office/powerpoint/2010/main" val="597268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BD092F-4A85-1048-919B-26087927C4DE}"/>
              </a:ext>
            </a:extLst>
          </p:cNvPr>
          <p:cNvSpPr/>
          <p:nvPr/>
        </p:nvSpPr>
        <p:spPr>
          <a:xfrm>
            <a:off x="739300" y="1941786"/>
            <a:ext cx="7986410" cy="3970318"/>
          </a:xfrm>
          <a:prstGeom prst="rect">
            <a:avLst/>
          </a:prstGeom>
        </p:spPr>
        <p:txBody>
          <a:bodyPr wrap="square">
            <a:spAutoFit/>
          </a:bodyPr>
          <a:lstStyle/>
          <a:p>
            <a:pPr lvl="0">
              <a:buFont typeface="Wingdings" panose="05000000000000000000" pitchFamily="2" charset="2"/>
              <a:buChar char="Ø"/>
            </a:pPr>
            <a:r>
              <a:rPr lang="en-GB" sz="2800" dirty="0">
                <a:latin typeface="Arial" panose="020B0604020202020204" pitchFamily="34" charset="0"/>
                <a:cs typeface="Arial" panose="020B0604020202020204" pitchFamily="34" charset="0"/>
              </a:rPr>
              <a:t>To engage students with the knowledge and understanding of child development and external factors that influence well-being and development.</a:t>
            </a:r>
          </a:p>
          <a:p>
            <a:pPr lvl="0"/>
            <a:r>
              <a:rPr lang="en-GB" sz="2800" dirty="0">
                <a:latin typeface="Arial" panose="020B0604020202020204" pitchFamily="34" charset="0"/>
                <a:cs typeface="Arial" panose="020B0604020202020204" pitchFamily="34" charset="0"/>
              </a:rPr>
              <a:t> </a:t>
            </a:r>
          </a:p>
          <a:p>
            <a:pPr lvl="0">
              <a:buFont typeface="Wingdings" panose="05000000000000000000" pitchFamily="2" charset="2"/>
              <a:buChar char="Ø"/>
            </a:pPr>
            <a:r>
              <a:rPr lang="en-GB" sz="2800" dirty="0">
                <a:latin typeface="Arial" panose="020B0604020202020204" pitchFamily="34" charset="0"/>
                <a:cs typeface="Arial" panose="020B0604020202020204" pitchFamily="34" charset="0"/>
              </a:rPr>
              <a:t>To equip students with the skills to observe learners and reflect on practices in an education-based setting, through the model of ‘meet, test, share’.</a:t>
            </a:r>
          </a:p>
        </p:txBody>
      </p:sp>
      <p:sp>
        <p:nvSpPr>
          <p:cNvPr id="3" name="TextBox 2">
            <a:extLst>
              <a:ext uri="{FF2B5EF4-FFF2-40B4-BE49-F238E27FC236}">
                <a16:creationId xmlns:a16="http://schemas.microsoft.com/office/drawing/2014/main" id="{0FBDAE38-A580-A64C-8B55-3001BED3929C}"/>
              </a:ext>
            </a:extLst>
          </p:cNvPr>
          <p:cNvSpPr txBox="1"/>
          <p:nvPr/>
        </p:nvSpPr>
        <p:spPr>
          <a:xfrm>
            <a:off x="584959" y="525293"/>
            <a:ext cx="4147546"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Module Aims</a:t>
            </a:r>
          </a:p>
        </p:txBody>
      </p:sp>
    </p:spTree>
    <p:extLst>
      <p:ext uri="{BB962C8B-B14F-4D97-AF65-F5344CB8AC3E}">
        <p14:creationId xmlns:p14="http://schemas.microsoft.com/office/powerpoint/2010/main" val="165823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48FF1A-2722-DC4A-9285-C33F4BDBD550}"/>
              </a:ext>
            </a:extLst>
          </p:cNvPr>
          <p:cNvSpPr/>
          <p:nvPr/>
        </p:nvSpPr>
        <p:spPr>
          <a:xfrm>
            <a:off x="453655" y="403857"/>
            <a:ext cx="6394618" cy="923330"/>
          </a:xfrm>
          <a:prstGeom prst="rect">
            <a:avLst/>
          </a:prstGeom>
        </p:spPr>
        <p:txBody>
          <a:bodyPr wrap="square">
            <a:spAutoFit/>
          </a:bodyPr>
          <a:lstStyle/>
          <a:p>
            <a:r>
              <a:rPr lang="en-GB" sz="5400" dirty="0">
                <a:latin typeface="Arial" panose="020B0604020202020204" pitchFamily="34" charset="0"/>
                <a:cs typeface="Arial" panose="020B0604020202020204" pitchFamily="34" charset="0"/>
              </a:rPr>
              <a:t>Learning outcomes</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875A21E-6D22-BE41-B306-632CA75D9F43}"/>
              </a:ext>
            </a:extLst>
          </p:cNvPr>
          <p:cNvSpPr/>
          <p:nvPr/>
        </p:nvSpPr>
        <p:spPr>
          <a:xfrm>
            <a:off x="453654" y="1327187"/>
            <a:ext cx="8281783" cy="4832092"/>
          </a:xfrm>
          <a:prstGeom prst="rect">
            <a:avLst/>
          </a:prstGeom>
        </p:spPr>
        <p:txBody>
          <a:bodyPr wrap="square">
            <a:spAutoFit/>
          </a:bodyPr>
          <a:lstStyle/>
          <a:p>
            <a:pPr lvl="0">
              <a:buFont typeface="Wingdings" panose="05000000000000000000" pitchFamily="2" charset="2"/>
              <a:buChar char="Ø"/>
            </a:pPr>
            <a:r>
              <a:rPr lang="en-GB" sz="2800" dirty="0"/>
              <a:t>understand theories and research that underpin child development, well-being and learning from 0-19 years and how these relate to teaching and learning;</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and reflect on professional and legal responsibilities of working with children and young people from 0–19 years and how these relate to the role of the professional teacher; </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effective approaches for meeting the diverse needs of all learners.</a:t>
            </a:r>
          </a:p>
        </p:txBody>
      </p:sp>
    </p:spTree>
    <p:extLst>
      <p:ext uri="{BB962C8B-B14F-4D97-AF65-F5344CB8AC3E}">
        <p14:creationId xmlns:p14="http://schemas.microsoft.com/office/powerpoint/2010/main" val="3651496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c.jennings\AppData\Local\Microsoft\Windows\INetCache\Content.MSO\89CF6FE8.tmp">
            <a:extLst>
              <a:ext uri="{FF2B5EF4-FFF2-40B4-BE49-F238E27FC236}">
                <a16:creationId xmlns:a16="http://schemas.microsoft.com/office/drawing/2014/main" id="{C1A98FC5-B268-D649-94F5-F86F039A58BE}"/>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841264" y="2081719"/>
            <a:ext cx="1855247" cy="2140390"/>
          </a:xfrm>
          <a:prstGeom prst="rect">
            <a:avLst/>
          </a:prstGeom>
          <a:noFill/>
          <a:ln>
            <a:noFill/>
          </a:ln>
        </p:spPr>
      </p:pic>
      <p:pic>
        <p:nvPicPr>
          <p:cNvPr id="3" name="Picture 2" descr="C:\Users\c.jennings\AppData\Local\Microsoft\Windows\INetCache\Content.MSO\A30AABE2.tmp">
            <a:extLst>
              <a:ext uri="{FF2B5EF4-FFF2-40B4-BE49-F238E27FC236}">
                <a16:creationId xmlns:a16="http://schemas.microsoft.com/office/drawing/2014/main" id="{78ABBD76-DE73-4F43-B9E0-59037BBF189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315053" y="2292536"/>
            <a:ext cx="1825050" cy="1718756"/>
          </a:xfrm>
          <a:prstGeom prst="rect">
            <a:avLst/>
          </a:prstGeom>
          <a:noFill/>
          <a:ln>
            <a:noFill/>
          </a:ln>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49300"/>
            <a:ext cx="9144000" cy="5358107"/>
          </a:xfrm>
          <a:prstGeom prst="rect">
            <a:avLst/>
          </a:prstGeom>
        </p:spPr>
      </p:pic>
      <p:pic>
        <p:nvPicPr>
          <p:cNvPr id="5" name="Picture 4">
            <a:extLst>
              <a:ext uri="{FF2B5EF4-FFF2-40B4-BE49-F238E27FC236}">
                <a16:creationId xmlns:a16="http://schemas.microsoft.com/office/drawing/2014/main" id="{90957527-9082-C546-BDC5-2BB06B91DBA0}"/>
              </a:ext>
            </a:extLst>
          </p:cNvPr>
          <p:cNvPicPr>
            <a:picLocks noChangeAspect="1"/>
          </p:cNvPicPr>
          <p:nvPr/>
        </p:nvPicPr>
        <p:blipFill>
          <a:blip r:embed="rId5"/>
          <a:stretch>
            <a:fillRect/>
          </a:stretch>
        </p:blipFill>
        <p:spPr>
          <a:xfrm rot="13389056">
            <a:off x="6289908" y="4291305"/>
            <a:ext cx="1170251" cy="888659"/>
          </a:xfrm>
          <a:prstGeom prst="rect">
            <a:avLst/>
          </a:prstGeom>
        </p:spPr>
      </p:pic>
    </p:spTree>
    <p:extLst>
      <p:ext uri="{BB962C8B-B14F-4D97-AF65-F5344CB8AC3E}">
        <p14:creationId xmlns:p14="http://schemas.microsoft.com/office/powerpoint/2010/main" val="1935785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3300131-7369-F940-9E6E-3A0FCE68E0F6}"/>
              </a:ext>
            </a:extLst>
          </p:cNvPr>
          <p:cNvPicPr>
            <a:picLocks noChangeAspect="1"/>
          </p:cNvPicPr>
          <p:nvPr/>
        </p:nvPicPr>
        <p:blipFill>
          <a:blip r:embed="rId2"/>
          <a:stretch>
            <a:fillRect/>
          </a:stretch>
        </p:blipFill>
        <p:spPr>
          <a:xfrm>
            <a:off x="430306" y="17366"/>
            <a:ext cx="8390965" cy="6840634"/>
          </a:xfrm>
          <a:prstGeom prst="rect">
            <a:avLst/>
          </a:prstGeom>
        </p:spPr>
      </p:pic>
    </p:spTree>
    <p:extLst>
      <p:ext uri="{BB962C8B-B14F-4D97-AF65-F5344CB8AC3E}">
        <p14:creationId xmlns:p14="http://schemas.microsoft.com/office/powerpoint/2010/main" val="29790798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06A240-6251-F048-B41A-C21C3AD035E8}"/>
              </a:ext>
            </a:extLst>
          </p:cNvPr>
          <p:cNvPicPr>
            <a:picLocks noChangeAspect="1"/>
          </p:cNvPicPr>
          <p:nvPr/>
        </p:nvPicPr>
        <p:blipFill>
          <a:blip r:embed="rId2"/>
          <a:stretch>
            <a:fillRect/>
          </a:stretch>
        </p:blipFill>
        <p:spPr>
          <a:xfrm>
            <a:off x="663389" y="0"/>
            <a:ext cx="7853082" cy="6860164"/>
          </a:xfrm>
          <a:prstGeom prst="rect">
            <a:avLst/>
          </a:prstGeom>
        </p:spPr>
      </p:pic>
    </p:spTree>
    <p:extLst>
      <p:ext uri="{BB962C8B-B14F-4D97-AF65-F5344CB8AC3E}">
        <p14:creationId xmlns:p14="http://schemas.microsoft.com/office/powerpoint/2010/main" val="32616949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0B15089-E848-AE41-84F5-8EE67453980E}"/>
              </a:ext>
            </a:extLst>
          </p:cNvPr>
          <p:cNvPicPr>
            <a:picLocks noChangeAspect="1"/>
          </p:cNvPicPr>
          <p:nvPr/>
        </p:nvPicPr>
        <p:blipFill>
          <a:blip r:embed="rId2"/>
          <a:stretch>
            <a:fillRect/>
          </a:stretch>
        </p:blipFill>
        <p:spPr>
          <a:xfrm>
            <a:off x="29604" y="1129553"/>
            <a:ext cx="9114396" cy="4652682"/>
          </a:xfrm>
          <a:prstGeom prst="rect">
            <a:avLst/>
          </a:prstGeom>
        </p:spPr>
      </p:pic>
      <p:pic>
        <p:nvPicPr>
          <p:cNvPr id="4" name="Picture 3">
            <a:extLst>
              <a:ext uri="{FF2B5EF4-FFF2-40B4-BE49-F238E27FC236}">
                <a16:creationId xmlns:a16="http://schemas.microsoft.com/office/drawing/2014/main" id="{8F339D1A-ACFF-D744-81F7-518157154821}"/>
              </a:ext>
            </a:extLst>
          </p:cNvPr>
          <p:cNvPicPr>
            <a:picLocks noChangeAspect="1"/>
          </p:cNvPicPr>
          <p:nvPr/>
        </p:nvPicPr>
        <p:blipFill>
          <a:blip r:embed="rId3"/>
          <a:stretch>
            <a:fillRect/>
          </a:stretch>
        </p:blipFill>
        <p:spPr>
          <a:xfrm rot="13389056">
            <a:off x="175247" y="280014"/>
            <a:ext cx="1170251" cy="888659"/>
          </a:xfrm>
          <a:prstGeom prst="rect">
            <a:avLst/>
          </a:prstGeom>
        </p:spPr>
      </p:pic>
    </p:spTree>
    <p:extLst>
      <p:ext uri="{BB962C8B-B14F-4D97-AF65-F5344CB8AC3E}">
        <p14:creationId xmlns:p14="http://schemas.microsoft.com/office/powerpoint/2010/main" val="2059907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45C62F-39CE-7643-826A-313C6761F3A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407105" y="1361873"/>
            <a:ext cx="6076897" cy="4898898"/>
          </a:xfrm>
          <a:prstGeom prst="rect">
            <a:avLst/>
          </a:prstGeom>
          <a:noFill/>
          <a:ln>
            <a:noFill/>
          </a:ln>
        </p:spPr>
      </p:pic>
      <p:sp>
        <p:nvSpPr>
          <p:cNvPr id="3" name="TextBox 2">
            <a:extLst>
              <a:ext uri="{FF2B5EF4-FFF2-40B4-BE49-F238E27FC236}">
                <a16:creationId xmlns:a16="http://schemas.microsoft.com/office/drawing/2014/main" id="{2924E4AC-1DEF-464A-86EC-EC151757B4F6}"/>
              </a:ext>
            </a:extLst>
          </p:cNvPr>
          <p:cNvSpPr txBox="1"/>
          <p:nvPr/>
        </p:nvSpPr>
        <p:spPr>
          <a:xfrm>
            <a:off x="525293" y="272374"/>
            <a:ext cx="2723823"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Bridging</a:t>
            </a:r>
          </a:p>
        </p:txBody>
      </p:sp>
      <p:sp>
        <p:nvSpPr>
          <p:cNvPr id="4" name="TextBox 3">
            <a:extLst>
              <a:ext uri="{FF2B5EF4-FFF2-40B4-BE49-F238E27FC236}">
                <a16:creationId xmlns:a16="http://schemas.microsoft.com/office/drawing/2014/main" id="{BB82E4B4-2BB1-204D-AA13-27148DE7C8FA}"/>
              </a:ext>
            </a:extLst>
          </p:cNvPr>
          <p:cNvSpPr txBox="1"/>
          <p:nvPr/>
        </p:nvSpPr>
        <p:spPr>
          <a:xfrm>
            <a:off x="132115" y="1583111"/>
            <a:ext cx="1763624"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University</a:t>
            </a:r>
          </a:p>
        </p:txBody>
      </p:sp>
      <p:sp>
        <p:nvSpPr>
          <p:cNvPr id="5" name="TextBox 4">
            <a:extLst>
              <a:ext uri="{FF2B5EF4-FFF2-40B4-BE49-F238E27FC236}">
                <a16:creationId xmlns:a16="http://schemas.microsoft.com/office/drawing/2014/main" id="{E8D6C1D8-8958-C44A-8297-6A6BF79B6966}"/>
              </a:ext>
            </a:extLst>
          </p:cNvPr>
          <p:cNvSpPr txBox="1"/>
          <p:nvPr/>
        </p:nvSpPr>
        <p:spPr>
          <a:xfrm>
            <a:off x="852714" y="5777923"/>
            <a:ext cx="1763624"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University</a:t>
            </a:r>
          </a:p>
        </p:txBody>
      </p:sp>
      <p:sp>
        <p:nvSpPr>
          <p:cNvPr id="6" name="TextBox 5">
            <a:extLst>
              <a:ext uri="{FF2B5EF4-FFF2-40B4-BE49-F238E27FC236}">
                <a16:creationId xmlns:a16="http://schemas.microsoft.com/office/drawing/2014/main" id="{91F38CF1-BEDC-7842-8677-F8314358C370}"/>
              </a:ext>
            </a:extLst>
          </p:cNvPr>
          <p:cNvSpPr txBox="1"/>
          <p:nvPr/>
        </p:nvSpPr>
        <p:spPr>
          <a:xfrm>
            <a:off x="6995025" y="1321501"/>
            <a:ext cx="1284326"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School</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336203">
            <a:off x="1969147" y="1922022"/>
            <a:ext cx="1112041" cy="606282"/>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745818">
            <a:off x="2693094" y="5411959"/>
            <a:ext cx="1112041" cy="606282"/>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31740">
            <a:off x="6091785" y="1874065"/>
            <a:ext cx="1112041" cy="606282"/>
          </a:xfrm>
          <a:prstGeom prst="rect">
            <a:avLst/>
          </a:prstGeom>
        </p:spPr>
      </p:pic>
    </p:spTree>
    <p:extLst>
      <p:ext uri="{BB962C8B-B14F-4D97-AF65-F5344CB8AC3E}">
        <p14:creationId xmlns:p14="http://schemas.microsoft.com/office/powerpoint/2010/main" val="33051242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3F7EAB-58DC-3F45-8AFC-4CCA1F3D5E81}"/>
              </a:ext>
            </a:extLst>
          </p:cNvPr>
          <p:cNvPicPr>
            <a:picLocks noChangeAspect="1"/>
          </p:cNvPicPr>
          <p:nvPr/>
        </p:nvPicPr>
        <p:blipFill rotWithShape="1">
          <a:blip r:embed="rId2"/>
          <a:srcRect b="12344"/>
          <a:stretch/>
        </p:blipFill>
        <p:spPr>
          <a:xfrm>
            <a:off x="2320290" y="1017270"/>
            <a:ext cx="4122138" cy="5062569"/>
          </a:xfrm>
          <a:prstGeom prst="rect">
            <a:avLst/>
          </a:prstGeom>
        </p:spPr>
      </p:pic>
    </p:spTree>
    <p:extLst>
      <p:ext uri="{BB962C8B-B14F-4D97-AF65-F5344CB8AC3E}">
        <p14:creationId xmlns:p14="http://schemas.microsoft.com/office/powerpoint/2010/main" val="3030552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0B15089-E848-AE41-84F5-8EE67453980E}"/>
              </a:ext>
            </a:extLst>
          </p:cNvPr>
          <p:cNvPicPr>
            <a:picLocks noChangeAspect="1"/>
          </p:cNvPicPr>
          <p:nvPr/>
        </p:nvPicPr>
        <p:blipFill>
          <a:blip r:embed="rId2"/>
          <a:stretch>
            <a:fillRect/>
          </a:stretch>
        </p:blipFill>
        <p:spPr>
          <a:xfrm>
            <a:off x="29604" y="1129553"/>
            <a:ext cx="9114396" cy="4652682"/>
          </a:xfrm>
          <a:prstGeom prst="rect">
            <a:avLst/>
          </a:prstGeom>
        </p:spPr>
      </p:pic>
      <p:pic>
        <p:nvPicPr>
          <p:cNvPr id="4" name="Picture 3">
            <a:extLst>
              <a:ext uri="{FF2B5EF4-FFF2-40B4-BE49-F238E27FC236}">
                <a16:creationId xmlns:a16="http://schemas.microsoft.com/office/drawing/2014/main" id="{8F339D1A-ACFF-D744-81F7-518157154821}"/>
              </a:ext>
            </a:extLst>
          </p:cNvPr>
          <p:cNvPicPr>
            <a:picLocks noChangeAspect="1"/>
          </p:cNvPicPr>
          <p:nvPr/>
        </p:nvPicPr>
        <p:blipFill>
          <a:blip r:embed="rId3"/>
          <a:stretch>
            <a:fillRect/>
          </a:stretch>
        </p:blipFill>
        <p:spPr>
          <a:xfrm rot="7697879">
            <a:off x="155821" y="5337904"/>
            <a:ext cx="1170251" cy="888659"/>
          </a:xfrm>
          <a:prstGeom prst="rect">
            <a:avLst/>
          </a:prstGeom>
        </p:spPr>
      </p:pic>
    </p:spTree>
    <p:extLst>
      <p:ext uri="{BB962C8B-B14F-4D97-AF65-F5344CB8AC3E}">
        <p14:creationId xmlns:p14="http://schemas.microsoft.com/office/powerpoint/2010/main" val="1235373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8B4EAF2-66BA-7B40-9933-A14854039037}"/>
              </a:ext>
            </a:extLst>
          </p:cNvPr>
          <p:cNvPicPr>
            <a:picLocks noChangeAspect="1"/>
          </p:cNvPicPr>
          <p:nvPr/>
        </p:nvPicPr>
        <p:blipFill>
          <a:blip r:embed="rId2"/>
          <a:stretch>
            <a:fillRect/>
          </a:stretch>
        </p:blipFill>
        <p:spPr>
          <a:xfrm>
            <a:off x="1527234" y="0"/>
            <a:ext cx="6089531" cy="6858000"/>
          </a:xfrm>
          <a:prstGeom prst="rect">
            <a:avLst/>
          </a:prstGeom>
        </p:spPr>
      </p:pic>
    </p:spTree>
    <p:extLst>
      <p:ext uri="{BB962C8B-B14F-4D97-AF65-F5344CB8AC3E}">
        <p14:creationId xmlns:p14="http://schemas.microsoft.com/office/powerpoint/2010/main" val="6926055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92860C0-7F95-DA4B-B760-423FCABF5ECB}"/>
              </a:ext>
            </a:extLst>
          </p:cNvPr>
          <p:cNvPicPr>
            <a:picLocks noChangeAspect="1"/>
          </p:cNvPicPr>
          <p:nvPr/>
        </p:nvPicPr>
        <p:blipFill>
          <a:blip r:embed="rId2"/>
          <a:stretch>
            <a:fillRect/>
          </a:stretch>
        </p:blipFill>
        <p:spPr>
          <a:xfrm>
            <a:off x="0" y="255528"/>
            <a:ext cx="9144000" cy="6369389"/>
          </a:xfrm>
          <a:prstGeom prst="rect">
            <a:avLst/>
          </a:prstGeom>
        </p:spPr>
      </p:pic>
    </p:spTree>
    <p:extLst>
      <p:ext uri="{BB962C8B-B14F-4D97-AF65-F5344CB8AC3E}">
        <p14:creationId xmlns:p14="http://schemas.microsoft.com/office/powerpoint/2010/main" val="31489275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504DC77-4A50-8844-9068-FFD45E16C233}"/>
              </a:ext>
            </a:extLst>
          </p:cNvPr>
          <p:cNvPicPr>
            <a:picLocks noChangeAspect="1"/>
          </p:cNvPicPr>
          <p:nvPr/>
        </p:nvPicPr>
        <p:blipFill>
          <a:blip r:embed="rId2"/>
          <a:stretch>
            <a:fillRect/>
          </a:stretch>
        </p:blipFill>
        <p:spPr>
          <a:xfrm>
            <a:off x="1408627" y="0"/>
            <a:ext cx="6326746" cy="6858000"/>
          </a:xfrm>
          <a:prstGeom prst="rect">
            <a:avLst/>
          </a:prstGeom>
        </p:spPr>
      </p:pic>
    </p:spTree>
    <p:extLst>
      <p:ext uri="{BB962C8B-B14F-4D97-AF65-F5344CB8AC3E}">
        <p14:creationId xmlns:p14="http://schemas.microsoft.com/office/powerpoint/2010/main" val="8679119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2E53F8-C425-814A-9BC6-53B11FB8CE6B}"/>
              </a:ext>
            </a:extLst>
          </p:cNvPr>
          <p:cNvPicPr>
            <a:picLocks noChangeAspect="1"/>
          </p:cNvPicPr>
          <p:nvPr/>
        </p:nvPicPr>
        <p:blipFill>
          <a:blip r:embed="rId2"/>
          <a:stretch>
            <a:fillRect/>
          </a:stretch>
        </p:blipFill>
        <p:spPr>
          <a:xfrm>
            <a:off x="0" y="2743200"/>
            <a:ext cx="3035300" cy="4114800"/>
          </a:xfrm>
          <a:prstGeom prst="rect">
            <a:avLst/>
          </a:prstGeom>
        </p:spPr>
      </p:pic>
      <p:sp>
        <p:nvSpPr>
          <p:cNvPr id="6" name="TextBox 5">
            <a:extLst>
              <a:ext uri="{FF2B5EF4-FFF2-40B4-BE49-F238E27FC236}">
                <a16:creationId xmlns:a16="http://schemas.microsoft.com/office/drawing/2014/main" id="{F00E69CC-7FEF-644F-AC09-72084D2F5AE5}"/>
              </a:ext>
            </a:extLst>
          </p:cNvPr>
          <p:cNvSpPr txBox="1"/>
          <p:nvPr/>
        </p:nvSpPr>
        <p:spPr>
          <a:xfrm>
            <a:off x="961225" y="672451"/>
            <a:ext cx="3543300" cy="1938992"/>
          </a:xfrm>
          <a:prstGeom prst="rect">
            <a:avLst/>
          </a:prstGeom>
          <a:noFill/>
        </p:spPr>
        <p:txBody>
          <a:bodyPr wrap="square" rtlCol="0">
            <a:spAutoFit/>
          </a:bodyPr>
          <a:lstStyle/>
          <a:p>
            <a:r>
              <a:rPr lang="en-US" sz="4000" dirty="0"/>
              <a:t>What are you looking forward to?</a:t>
            </a:r>
          </a:p>
        </p:txBody>
      </p:sp>
      <p:pic>
        <p:nvPicPr>
          <p:cNvPr id="4" name="Picture 3">
            <a:extLst>
              <a:ext uri="{FF2B5EF4-FFF2-40B4-BE49-F238E27FC236}">
                <a16:creationId xmlns:a16="http://schemas.microsoft.com/office/drawing/2014/main" id="{B8938865-242B-FD4F-A081-79BA8121B510}"/>
              </a:ext>
            </a:extLst>
          </p:cNvPr>
          <p:cNvPicPr>
            <a:picLocks noChangeAspect="1"/>
          </p:cNvPicPr>
          <p:nvPr/>
        </p:nvPicPr>
        <p:blipFill>
          <a:blip r:embed="rId3"/>
          <a:stretch>
            <a:fillRect/>
          </a:stretch>
        </p:blipFill>
        <p:spPr>
          <a:xfrm rot="845880">
            <a:off x="3562486" y="2563109"/>
            <a:ext cx="5066546" cy="3529178"/>
          </a:xfrm>
          <a:prstGeom prst="rect">
            <a:avLst/>
          </a:prstGeom>
        </p:spPr>
      </p:pic>
    </p:spTree>
    <p:extLst>
      <p:ext uri="{BB962C8B-B14F-4D97-AF65-F5344CB8AC3E}">
        <p14:creationId xmlns:p14="http://schemas.microsoft.com/office/powerpoint/2010/main" val="2218885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C76C25-BA5A-A044-AE1C-3482A57563B6}"/>
              </a:ext>
            </a:extLst>
          </p:cNvPr>
          <p:cNvPicPr>
            <a:picLocks noChangeAspect="1"/>
          </p:cNvPicPr>
          <p:nvPr/>
        </p:nvPicPr>
        <p:blipFill>
          <a:blip r:embed="rId2"/>
          <a:stretch>
            <a:fillRect/>
          </a:stretch>
        </p:blipFill>
        <p:spPr>
          <a:xfrm>
            <a:off x="-2666048" y="-522646"/>
            <a:ext cx="11810048" cy="7699538"/>
          </a:xfrm>
          <a:prstGeom prst="rect">
            <a:avLst/>
          </a:prstGeom>
        </p:spPr>
      </p:pic>
      <p:pic>
        <p:nvPicPr>
          <p:cNvPr id="3" name="Picture 2">
            <a:extLst>
              <a:ext uri="{FF2B5EF4-FFF2-40B4-BE49-F238E27FC236}">
                <a16:creationId xmlns:a16="http://schemas.microsoft.com/office/drawing/2014/main" id="{4A497CE9-B73E-8941-8041-CA9E72BB5ED3}"/>
              </a:ext>
            </a:extLst>
          </p:cNvPr>
          <p:cNvPicPr>
            <a:picLocks noChangeAspect="1"/>
          </p:cNvPicPr>
          <p:nvPr/>
        </p:nvPicPr>
        <p:blipFill>
          <a:blip r:embed="rId3"/>
          <a:stretch>
            <a:fillRect/>
          </a:stretch>
        </p:blipFill>
        <p:spPr>
          <a:xfrm>
            <a:off x="-2465070" y="5486400"/>
            <a:ext cx="4561934" cy="1450657"/>
          </a:xfrm>
          <a:prstGeom prst="rect">
            <a:avLst/>
          </a:prstGeom>
        </p:spPr>
      </p:pic>
      <p:pic>
        <p:nvPicPr>
          <p:cNvPr id="7" name="Picture 6">
            <a:extLst>
              <a:ext uri="{FF2B5EF4-FFF2-40B4-BE49-F238E27FC236}">
                <a16:creationId xmlns:a16="http://schemas.microsoft.com/office/drawing/2014/main" id="{97D89A23-81C1-AD4D-9D8E-E7E271560352}"/>
              </a:ext>
            </a:extLst>
          </p:cNvPr>
          <p:cNvPicPr>
            <a:picLocks noChangeAspect="1"/>
          </p:cNvPicPr>
          <p:nvPr/>
        </p:nvPicPr>
        <p:blipFill>
          <a:blip r:embed="rId4"/>
          <a:stretch>
            <a:fillRect/>
          </a:stretch>
        </p:blipFill>
        <p:spPr>
          <a:xfrm>
            <a:off x="5881149" y="1582806"/>
            <a:ext cx="2145234" cy="3135007"/>
          </a:xfrm>
          <a:prstGeom prst="rect">
            <a:avLst/>
          </a:prstGeom>
        </p:spPr>
      </p:pic>
      <p:sp>
        <p:nvSpPr>
          <p:cNvPr id="8" name="TextBox 7">
            <a:extLst>
              <a:ext uri="{FF2B5EF4-FFF2-40B4-BE49-F238E27FC236}">
                <a16:creationId xmlns:a16="http://schemas.microsoft.com/office/drawing/2014/main" id="{4C3935F6-BF3E-1E45-96EA-69AD56C5D18C}"/>
              </a:ext>
            </a:extLst>
          </p:cNvPr>
          <p:cNvSpPr txBox="1"/>
          <p:nvPr/>
        </p:nvSpPr>
        <p:spPr>
          <a:xfrm>
            <a:off x="4407416" y="857251"/>
            <a:ext cx="4317476" cy="507831"/>
          </a:xfrm>
          <a:prstGeom prst="rect">
            <a:avLst/>
          </a:prstGeom>
          <a:noFill/>
        </p:spPr>
        <p:txBody>
          <a:bodyPr wrap="square" rtlCol="0">
            <a:spAutoFit/>
          </a:bodyPr>
          <a:lstStyle/>
          <a:p>
            <a:pPr algn="ctr"/>
            <a:r>
              <a:rPr lang="en-US" sz="2700" dirty="0">
                <a:latin typeface="American Typewriter" panose="02090604020004020304" pitchFamily="18" charset="77"/>
              </a:rPr>
              <a:t>The Spiral Curriculum </a:t>
            </a:r>
          </a:p>
        </p:txBody>
      </p:sp>
    </p:spTree>
    <p:extLst>
      <p:ext uri="{BB962C8B-B14F-4D97-AF65-F5344CB8AC3E}">
        <p14:creationId xmlns:p14="http://schemas.microsoft.com/office/powerpoint/2010/main" val="251797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789C73-B1FF-EE44-BA07-EE0B803DEA05}"/>
              </a:ext>
            </a:extLst>
          </p:cNvPr>
          <p:cNvSpPr/>
          <p:nvPr/>
        </p:nvSpPr>
        <p:spPr>
          <a:xfrm>
            <a:off x="498181" y="189849"/>
            <a:ext cx="3954929"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Assessment</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26D96A3F-A5FC-E046-82F9-D1742676F8B9}"/>
              </a:ext>
            </a:extLst>
          </p:cNvPr>
          <p:cNvSpPr/>
          <p:nvPr/>
        </p:nvSpPr>
        <p:spPr>
          <a:xfrm>
            <a:off x="498181" y="1307732"/>
            <a:ext cx="8115154" cy="4832092"/>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WRITTEN ASSIGNMENT (100%)</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TITLE: </a:t>
            </a:r>
            <a:r>
              <a:rPr lang="en-GB" sz="2800" dirty="0">
                <a:latin typeface="Arial" panose="020B0604020202020204" pitchFamily="34" charset="0"/>
                <a:cs typeface="Arial" panose="020B0604020202020204" pitchFamily="34" charset="0"/>
              </a:rPr>
              <a:t>Using the pupil profile given, identify how specific aspects of the child’s holistic development could be met within an educational setting. Underpin this with references to relevant theories, research and examples of excellent practice. </a:t>
            </a:r>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WORD COUNT</a:t>
            </a:r>
            <a:r>
              <a:rPr lang="en-GB" sz="2800" dirty="0">
                <a:latin typeface="Arial" panose="020B0604020202020204" pitchFamily="34" charset="0"/>
                <a:cs typeface="Arial" panose="020B0604020202020204" pitchFamily="34" charset="0"/>
              </a:rPr>
              <a:t>: 2000 words</a:t>
            </a:r>
          </a:p>
          <a:p>
            <a:r>
              <a:rPr lang="en-GB" sz="2800" b="1" dirty="0">
                <a:latin typeface="Arial" panose="020B0604020202020204" pitchFamily="34" charset="0"/>
                <a:cs typeface="Arial" panose="020B0604020202020204" pitchFamily="34" charset="0"/>
              </a:rPr>
              <a:t>SUBMISSION DATE: </a:t>
            </a:r>
          </a:p>
          <a:p>
            <a:r>
              <a:rPr lang="en-GB" sz="2800" b="1" u="sng" dirty="0">
                <a:solidFill>
                  <a:srgbClr val="FF0000"/>
                </a:solidFill>
                <a:latin typeface="Arial" panose="020B0604020202020204" pitchFamily="34" charset="0"/>
                <a:cs typeface="Arial" panose="020B0604020202020204" pitchFamily="34" charset="0"/>
              </a:rPr>
              <a:t>03.11.25</a:t>
            </a:r>
            <a:r>
              <a:rPr lang="en-GB" sz="2800" b="1" u="sng" dirty="0">
                <a:latin typeface="Arial" panose="020B0604020202020204" pitchFamily="34" charset="0"/>
                <a:cs typeface="Arial" panose="020B0604020202020204" pitchFamily="34" charset="0"/>
              </a:rPr>
              <a:t> on </a:t>
            </a:r>
            <a:r>
              <a:rPr lang="en-GB" sz="2800" b="1" u="sng" dirty="0" err="1">
                <a:latin typeface="Arial" panose="020B0604020202020204" pitchFamily="34" charset="0"/>
                <a:cs typeface="Arial" panose="020B0604020202020204" pitchFamily="34" charset="0"/>
              </a:rPr>
              <a:t>Turnitin</a:t>
            </a:r>
            <a:endParaRPr lang="en-GB" sz="28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4E4EB67-AB50-1D43-B644-511EAA051A86}"/>
              </a:ext>
            </a:extLst>
          </p:cNvPr>
          <p:cNvPicPr>
            <a:picLocks noChangeAspect="1"/>
          </p:cNvPicPr>
          <p:nvPr/>
        </p:nvPicPr>
        <p:blipFill>
          <a:blip r:embed="rId2"/>
          <a:stretch>
            <a:fillRect/>
          </a:stretch>
        </p:blipFill>
        <p:spPr>
          <a:xfrm rot="832636">
            <a:off x="6865490" y="4922192"/>
            <a:ext cx="1816631" cy="252506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5727175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6B4278-5F46-5F41-AD37-CE7CA6C102E0}"/>
              </a:ext>
            </a:extLst>
          </p:cNvPr>
          <p:cNvPicPr>
            <a:picLocks noChangeAspect="1"/>
          </p:cNvPicPr>
          <p:nvPr/>
        </p:nvPicPr>
        <p:blipFill rotWithShape="1">
          <a:blip r:embed="rId2"/>
          <a:srcRect l="7857" r="6072"/>
          <a:stretch/>
        </p:blipFill>
        <p:spPr>
          <a:xfrm>
            <a:off x="718457" y="1455208"/>
            <a:ext cx="7870372" cy="3947583"/>
          </a:xfrm>
          <a:prstGeom prst="rect">
            <a:avLst/>
          </a:prstGeom>
        </p:spPr>
      </p:pic>
      <p:pic>
        <p:nvPicPr>
          <p:cNvPr id="4" name="Picture 3">
            <a:extLst>
              <a:ext uri="{FF2B5EF4-FFF2-40B4-BE49-F238E27FC236}">
                <a16:creationId xmlns:a16="http://schemas.microsoft.com/office/drawing/2014/main" id="{817EA52D-2EDD-BF42-A886-046910AC9FAE}"/>
              </a:ext>
            </a:extLst>
          </p:cNvPr>
          <p:cNvPicPr>
            <a:picLocks noChangeAspect="1"/>
          </p:cNvPicPr>
          <p:nvPr/>
        </p:nvPicPr>
        <p:blipFill>
          <a:blip r:embed="rId3"/>
          <a:stretch>
            <a:fillRect/>
          </a:stretch>
        </p:blipFill>
        <p:spPr>
          <a:xfrm rot="18822402">
            <a:off x="4604085" y="689351"/>
            <a:ext cx="2017071" cy="1531713"/>
          </a:xfrm>
          <a:prstGeom prst="rect">
            <a:avLst/>
          </a:prstGeom>
        </p:spPr>
      </p:pic>
    </p:spTree>
    <p:extLst>
      <p:ext uri="{BB962C8B-B14F-4D97-AF65-F5344CB8AC3E}">
        <p14:creationId xmlns:p14="http://schemas.microsoft.com/office/powerpoint/2010/main" val="11399300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1A0529-4C40-B54C-B3EB-4E4A98D5242B}"/>
              </a:ext>
            </a:extLst>
          </p:cNvPr>
          <p:cNvPicPr>
            <a:picLocks noChangeAspect="1"/>
          </p:cNvPicPr>
          <p:nvPr/>
        </p:nvPicPr>
        <p:blipFill rotWithShape="1">
          <a:blip r:embed="rId2"/>
          <a:srcRect l="5715" r="3893"/>
          <a:stretch/>
        </p:blipFill>
        <p:spPr>
          <a:xfrm>
            <a:off x="522514" y="1062127"/>
            <a:ext cx="8265489" cy="4733745"/>
          </a:xfrm>
          <a:prstGeom prst="rect">
            <a:avLst/>
          </a:prstGeom>
        </p:spPr>
      </p:pic>
      <p:pic>
        <p:nvPicPr>
          <p:cNvPr id="4" name="Picture 3">
            <a:extLst>
              <a:ext uri="{FF2B5EF4-FFF2-40B4-BE49-F238E27FC236}">
                <a16:creationId xmlns:a16="http://schemas.microsoft.com/office/drawing/2014/main" id="{84C125A5-F107-AC49-8546-F78B0B7DA590}"/>
              </a:ext>
            </a:extLst>
          </p:cNvPr>
          <p:cNvPicPr>
            <a:picLocks noChangeAspect="1"/>
          </p:cNvPicPr>
          <p:nvPr/>
        </p:nvPicPr>
        <p:blipFill>
          <a:blip r:embed="rId3"/>
          <a:stretch>
            <a:fillRect/>
          </a:stretch>
        </p:blipFill>
        <p:spPr>
          <a:xfrm rot="20131848">
            <a:off x="3385466" y="2825378"/>
            <a:ext cx="2017071" cy="1531713"/>
          </a:xfrm>
          <a:prstGeom prst="rect">
            <a:avLst/>
          </a:pr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t="7321" b="12321"/>
          <a:stretch/>
        </p:blipFill>
        <p:spPr>
          <a:xfrm>
            <a:off x="6148832" y="4642278"/>
            <a:ext cx="2639171" cy="2215722"/>
          </a:xfrm>
          <a:prstGeom prst="rect">
            <a:avLst/>
          </a:prstGeom>
        </p:spPr>
      </p:pic>
    </p:spTree>
    <p:extLst>
      <p:ext uri="{BB962C8B-B14F-4D97-AF65-F5344CB8AC3E}">
        <p14:creationId xmlns:p14="http://schemas.microsoft.com/office/powerpoint/2010/main" val="30932194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0DF416-A432-AB41-B90A-695E77D2709F}"/>
              </a:ext>
            </a:extLst>
          </p:cNvPr>
          <p:cNvPicPr>
            <a:picLocks noChangeAspect="1"/>
          </p:cNvPicPr>
          <p:nvPr/>
        </p:nvPicPr>
        <p:blipFill>
          <a:blip r:embed="rId2"/>
          <a:stretch>
            <a:fillRect/>
          </a:stretch>
        </p:blipFill>
        <p:spPr>
          <a:xfrm>
            <a:off x="0" y="339490"/>
            <a:ext cx="9144000" cy="6179019"/>
          </a:xfrm>
          <a:prstGeom prst="rect">
            <a:avLst/>
          </a:prstGeom>
        </p:spPr>
      </p:pic>
      <p:pic>
        <p:nvPicPr>
          <p:cNvPr id="4" name="Picture 3">
            <a:extLst>
              <a:ext uri="{FF2B5EF4-FFF2-40B4-BE49-F238E27FC236}">
                <a16:creationId xmlns:a16="http://schemas.microsoft.com/office/drawing/2014/main" id="{066093B8-DBE2-5C4D-8E2A-495C06F50C19}"/>
              </a:ext>
            </a:extLst>
          </p:cNvPr>
          <p:cNvPicPr>
            <a:picLocks noChangeAspect="1"/>
          </p:cNvPicPr>
          <p:nvPr/>
        </p:nvPicPr>
        <p:blipFill>
          <a:blip r:embed="rId3"/>
          <a:stretch>
            <a:fillRect/>
          </a:stretch>
        </p:blipFill>
        <p:spPr>
          <a:xfrm rot="18284233">
            <a:off x="6931426" y="1587422"/>
            <a:ext cx="2017071" cy="1531713"/>
          </a:xfrm>
          <a:prstGeom prst="rect">
            <a:avLst/>
          </a:prstGeom>
        </p:spPr>
      </p:pic>
      <p:pic>
        <p:nvPicPr>
          <p:cNvPr id="5" name="Picture 4">
            <a:extLst>
              <a:ext uri="{FF2B5EF4-FFF2-40B4-BE49-F238E27FC236}">
                <a16:creationId xmlns:a16="http://schemas.microsoft.com/office/drawing/2014/main" id="{D39E2A42-36EC-3A4A-B7A1-E8AEBE9924E4}"/>
              </a:ext>
            </a:extLst>
          </p:cNvPr>
          <p:cNvPicPr>
            <a:picLocks noChangeAspect="1"/>
          </p:cNvPicPr>
          <p:nvPr/>
        </p:nvPicPr>
        <p:blipFill>
          <a:blip r:embed="rId3"/>
          <a:stretch>
            <a:fillRect/>
          </a:stretch>
        </p:blipFill>
        <p:spPr>
          <a:xfrm rot="14623413">
            <a:off x="732012" y="3470651"/>
            <a:ext cx="2017071" cy="1531713"/>
          </a:xfrm>
          <a:prstGeom prst="rect">
            <a:avLst/>
          </a:prstGeom>
        </p:spPr>
      </p:pic>
    </p:spTree>
    <p:extLst>
      <p:ext uri="{BB962C8B-B14F-4D97-AF65-F5344CB8AC3E}">
        <p14:creationId xmlns:p14="http://schemas.microsoft.com/office/powerpoint/2010/main" val="32416296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86CE7CA-124F-1F4B-9CD1-07CDA59B038E}"/>
              </a:ext>
            </a:extLst>
          </p:cNvPr>
          <p:cNvPicPr>
            <a:picLocks noChangeAspect="1"/>
          </p:cNvPicPr>
          <p:nvPr/>
        </p:nvPicPr>
        <p:blipFill>
          <a:blip r:embed="rId2"/>
          <a:stretch>
            <a:fillRect/>
          </a:stretch>
        </p:blipFill>
        <p:spPr>
          <a:xfrm>
            <a:off x="599558" y="1012105"/>
            <a:ext cx="1117600" cy="3365500"/>
          </a:xfrm>
          <a:prstGeom prst="rect">
            <a:avLst/>
          </a:prstGeom>
        </p:spPr>
      </p:pic>
      <p:pic>
        <p:nvPicPr>
          <p:cNvPr id="5" name="Picture 4">
            <a:extLst>
              <a:ext uri="{FF2B5EF4-FFF2-40B4-BE49-F238E27FC236}">
                <a16:creationId xmlns:a16="http://schemas.microsoft.com/office/drawing/2014/main" id="{D9132541-A138-3D4E-9A84-F4C719118AB7}"/>
              </a:ext>
            </a:extLst>
          </p:cNvPr>
          <p:cNvPicPr>
            <a:picLocks noChangeAspect="1"/>
          </p:cNvPicPr>
          <p:nvPr/>
        </p:nvPicPr>
        <p:blipFill>
          <a:blip r:embed="rId3"/>
          <a:stretch>
            <a:fillRect/>
          </a:stretch>
        </p:blipFill>
        <p:spPr>
          <a:xfrm>
            <a:off x="2343782" y="1012105"/>
            <a:ext cx="1117600" cy="2413000"/>
          </a:xfrm>
          <a:prstGeom prst="rect">
            <a:avLst/>
          </a:prstGeom>
        </p:spPr>
      </p:pic>
      <p:pic>
        <p:nvPicPr>
          <p:cNvPr id="7" name="Picture 6">
            <a:extLst>
              <a:ext uri="{FF2B5EF4-FFF2-40B4-BE49-F238E27FC236}">
                <a16:creationId xmlns:a16="http://schemas.microsoft.com/office/drawing/2014/main" id="{4294E5B9-4D4E-BC4F-942E-A3F5B5D62CEC}"/>
              </a:ext>
            </a:extLst>
          </p:cNvPr>
          <p:cNvPicPr>
            <a:picLocks noChangeAspect="1"/>
          </p:cNvPicPr>
          <p:nvPr/>
        </p:nvPicPr>
        <p:blipFill>
          <a:blip r:embed="rId4"/>
          <a:stretch>
            <a:fillRect/>
          </a:stretch>
        </p:blipFill>
        <p:spPr>
          <a:xfrm>
            <a:off x="5832230" y="1012105"/>
            <a:ext cx="1117600" cy="3517900"/>
          </a:xfrm>
          <a:prstGeom prst="rect">
            <a:avLst/>
          </a:prstGeom>
        </p:spPr>
      </p:pic>
      <p:pic>
        <p:nvPicPr>
          <p:cNvPr id="9" name="Picture 8">
            <a:extLst>
              <a:ext uri="{FF2B5EF4-FFF2-40B4-BE49-F238E27FC236}">
                <a16:creationId xmlns:a16="http://schemas.microsoft.com/office/drawing/2014/main" id="{B9C8D6CC-85B0-AB47-8693-7110C2911E4F}"/>
              </a:ext>
            </a:extLst>
          </p:cNvPr>
          <p:cNvPicPr>
            <a:picLocks noChangeAspect="1"/>
          </p:cNvPicPr>
          <p:nvPr/>
        </p:nvPicPr>
        <p:blipFill>
          <a:blip r:embed="rId5"/>
          <a:stretch>
            <a:fillRect/>
          </a:stretch>
        </p:blipFill>
        <p:spPr>
          <a:xfrm>
            <a:off x="4088006" y="1012105"/>
            <a:ext cx="1117600" cy="3810000"/>
          </a:xfrm>
          <a:prstGeom prst="rect">
            <a:avLst/>
          </a:prstGeom>
        </p:spPr>
      </p:pic>
      <p:pic>
        <p:nvPicPr>
          <p:cNvPr id="11" name="Picture 10">
            <a:extLst>
              <a:ext uri="{FF2B5EF4-FFF2-40B4-BE49-F238E27FC236}">
                <a16:creationId xmlns:a16="http://schemas.microsoft.com/office/drawing/2014/main" id="{81CA9146-FB8B-C645-ABF5-E84D48B0D442}"/>
              </a:ext>
            </a:extLst>
          </p:cNvPr>
          <p:cNvPicPr>
            <a:picLocks noChangeAspect="1"/>
          </p:cNvPicPr>
          <p:nvPr/>
        </p:nvPicPr>
        <p:blipFill>
          <a:blip r:embed="rId6"/>
          <a:stretch>
            <a:fillRect/>
          </a:stretch>
        </p:blipFill>
        <p:spPr>
          <a:xfrm>
            <a:off x="7576454" y="1012105"/>
            <a:ext cx="1143000" cy="4826000"/>
          </a:xfrm>
          <a:prstGeom prst="rect">
            <a:avLst/>
          </a:prstGeom>
        </p:spPr>
      </p:pic>
      <p:pic>
        <p:nvPicPr>
          <p:cNvPr id="12" name="Picture 11">
            <a:extLst>
              <a:ext uri="{FF2B5EF4-FFF2-40B4-BE49-F238E27FC236}">
                <a16:creationId xmlns:a16="http://schemas.microsoft.com/office/drawing/2014/main" id="{952F32FD-2CE0-7144-899E-3C0A41EC9D21}"/>
              </a:ext>
            </a:extLst>
          </p:cNvPr>
          <p:cNvPicPr>
            <a:picLocks noChangeAspect="1"/>
          </p:cNvPicPr>
          <p:nvPr/>
        </p:nvPicPr>
        <p:blipFill>
          <a:blip r:embed="rId7"/>
          <a:stretch>
            <a:fillRect/>
          </a:stretch>
        </p:blipFill>
        <p:spPr>
          <a:xfrm rot="3358483">
            <a:off x="1021936" y="4056248"/>
            <a:ext cx="2017071" cy="1531713"/>
          </a:xfrm>
          <a:prstGeom prst="rect">
            <a:avLst/>
          </a:prstGeom>
        </p:spPr>
      </p:pic>
    </p:spTree>
    <p:extLst>
      <p:ext uri="{BB962C8B-B14F-4D97-AF65-F5344CB8AC3E}">
        <p14:creationId xmlns:p14="http://schemas.microsoft.com/office/powerpoint/2010/main" val="3502886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84C171-3CA0-1841-97BC-3646E3DA8427}"/>
              </a:ext>
            </a:extLst>
          </p:cNvPr>
          <p:cNvPicPr>
            <a:picLocks noChangeAspect="1"/>
          </p:cNvPicPr>
          <p:nvPr/>
        </p:nvPicPr>
        <p:blipFill>
          <a:blip r:embed="rId2"/>
          <a:stretch>
            <a:fillRect/>
          </a:stretch>
        </p:blipFill>
        <p:spPr>
          <a:xfrm>
            <a:off x="0" y="1686161"/>
            <a:ext cx="9144000" cy="3485678"/>
          </a:xfrm>
          <a:prstGeom prst="rect">
            <a:avLst/>
          </a:prstGeom>
        </p:spPr>
      </p:pic>
      <p:pic>
        <p:nvPicPr>
          <p:cNvPr id="4" name="Picture 3">
            <a:extLst>
              <a:ext uri="{FF2B5EF4-FFF2-40B4-BE49-F238E27FC236}">
                <a16:creationId xmlns:a16="http://schemas.microsoft.com/office/drawing/2014/main" id="{05E80577-91D1-A942-BD56-48E737B7514B}"/>
              </a:ext>
            </a:extLst>
          </p:cNvPr>
          <p:cNvPicPr>
            <a:picLocks noChangeAspect="1"/>
          </p:cNvPicPr>
          <p:nvPr/>
        </p:nvPicPr>
        <p:blipFill>
          <a:blip r:embed="rId3"/>
          <a:stretch>
            <a:fillRect/>
          </a:stretch>
        </p:blipFill>
        <p:spPr>
          <a:xfrm rot="14623413">
            <a:off x="84246" y="631118"/>
            <a:ext cx="1363094" cy="1035099"/>
          </a:xfrm>
          <a:prstGeom prst="rect">
            <a:avLst/>
          </a:prstGeom>
        </p:spPr>
      </p:pic>
    </p:spTree>
    <p:extLst>
      <p:ext uri="{BB962C8B-B14F-4D97-AF65-F5344CB8AC3E}">
        <p14:creationId xmlns:p14="http://schemas.microsoft.com/office/powerpoint/2010/main" val="2745741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0D2831E-1BA2-AA43-A8CD-DED6F557CA77}"/>
              </a:ext>
            </a:extLst>
          </p:cNvPr>
          <p:cNvPicPr>
            <a:picLocks noChangeAspect="1"/>
          </p:cNvPicPr>
          <p:nvPr/>
        </p:nvPicPr>
        <p:blipFill>
          <a:blip r:embed="rId2"/>
          <a:stretch>
            <a:fillRect/>
          </a:stretch>
        </p:blipFill>
        <p:spPr>
          <a:xfrm>
            <a:off x="2558774" y="1206229"/>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Rectangle 2">
            <a:extLst>
              <a:ext uri="{FF2B5EF4-FFF2-40B4-BE49-F238E27FC236}">
                <a16:creationId xmlns:a16="http://schemas.microsoft.com/office/drawing/2014/main" id="{85495727-B08E-5D43-B79B-E012A8528A60}"/>
              </a:ext>
            </a:extLst>
          </p:cNvPr>
          <p:cNvSpPr/>
          <p:nvPr/>
        </p:nvSpPr>
        <p:spPr>
          <a:xfrm>
            <a:off x="583470" y="282899"/>
            <a:ext cx="3070071"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Meet Ella</a:t>
            </a:r>
            <a:endParaRPr lang="en-US"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65954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920967-C337-4142-94F5-6DFFEBCE712D}"/>
              </a:ext>
            </a:extLst>
          </p:cNvPr>
          <p:cNvPicPr>
            <a:picLocks noChangeAspect="1"/>
          </p:cNvPicPr>
          <p:nvPr/>
        </p:nvPicPr>
        <p:blipFill rotWithShape="1">
          <a:blip r:embed="rId2"/>
          <a:srcRect l="6965" r="3893"/>
          <a:stretch/>
        </p:blipFill>
        <p:spPr>
          <a:xfrm>
            <a:off x="636814" y="1455208"/>
            <a:ext cx="8151189" cy="3947583"/>
          </a:xfrm>
          <a:prstGeom prst="rect">
            <a:avLst/>
          </a:prstGeom>
        </p:spPr>
      </p:pic>
      <p:pic>
        <p:nvPicPr>
          <p:cNvPr id="5" name="Picture 4">
            <a:extLst>
              <a:ext uri="{FF2B5EF4-FFF2-40B4-BE49-F238E27FC236}">
                <a16:creationId xmlns:a16="http://schemas.microsoft.com/office/drawing/2014/main" id="{8E346991-F4DD-5B49-AF47-BE4046F87CA0}"/>
              </a:ext>
            </a:extLst>
          </p:cNvPr>
          <p:cNvPicPr>
            <a:picLocks noChangeAspect="1"/>
          </p:cNvPicPr>
          <p:nvPr/>
        </p:nvPicPr>
        <p:blipFill>
          <a:blip r:embed="rId3"/>
          <a:stretch>
            <a:fillRect/>
          </a:stretch>
        </p:blipFill>
        <p:spPr>
          <a:xfrm rot="18284233">
            <a:off x="6705736" y="689350"/>
            <a:ext cx="2017071" cy="1531713"/>
          </a:xfrm>
          <a:prstGeom prst="rect">
            <a:avLst/>
          </a:prstGeom>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7321" b="12321"/>
          <a:stretch/>
        </p:blipFill>
        <p:spPr>
          <a:xfrm>
            <a:off x="6206629" y="4690802"/>
            <a:ext cx="2581374" cy="2167198"/>
          </a:xfrm>
          <a:prstGeom prst="rect">
            <a:avLst/>
          </a:prstGeom>
        </p:spPr>
      </p:pic>
    </p:spTree>
    <p:extLst>
      <p:ext uri="{BB962C8B-B14F-4D97-AF65-F5344CB8AC3E}">
        <p14:creationId xmlns:p14="http://schemas.microsoft.com/office/powerpoint/2010/main" val="31151332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64D3671-85CD-E24B-B6F4-70DCB6F1F3CB}"/>
              </a:ext>
            </a:extLst>
          </p:cNvPr>
          <p:cNvPicPr>
            <a:picLocks noChangeAspect="1"/>
          </p:cNvPicPr>
          <p:nvPr/>
        </p:nvPicPr>
        <p:blipFill>
          <a:blip r:embed="rId2"/>
          <a:stretch>
            <a:fillRect/>
          </a:stretch>
        </p:blipFill>
        <p:spPr>
          <a:xfrm>
            <a:off x="5792822" y="1190683"/>
            <a:ext cx="2976664" cy="4480340"/>
          </a:xfrm>
          <a:prstGeom prst="rect">
            <a:avLst/>
          </a:prstGeom>
        </p:spPr>
      </p:pic>
      <p:sp>
        <p:nvSpPr>
          <p:cNvPr id="4" name="TextBox 3">
            <a:extLst>
              <a:ext uri="{FF2B5EF4-FFF2-40B4-BE49-F238E27FC236}">
                <a16:creationId xmlns:a16="http://schemas.microsoft.com/office/drawing/2014/main" id="{9C1C40B2-25C9-C942-9E7A-940ED7CF514B}"/>
              </a:ext>
            </a:extLst>
          </p:cNvPr>
          <p:cNvSpPr txBox="1"/>
          <p:nvPr/>
        </p:nvSpPr>
        <p:spPr>
          <a:xfrm>
            <a:off x="519599" y="4762531"/>
            <a:ext cx="5387883" cy="923330"/>
          </a:xfrm>
          <a:prstGeom prst="rect">
            <a:avLst/>
          </a:prstGeom>
          <a:noFill/>
        </p:spPr>
        <p:txBody>
          <a:bodyPr wrap="square" rtlCol="0">
            <a:spAutoFit/>
          </a:bodyPr>
          <a:lstStyle/>
          <a:p>
            <a:r>
              <a:rPr lang="en-US" sz="2700" dirty="0"/>
              <a:t>I want you to discover pools of interesting questions!</a:t>
            </a:r>
          </a:p>
        </p:txBody>
      </p:sp>
      <p:sp>
        <p:nvSpPr>
          <p:cNvPr id="5" name="TextBox 4">
            <a:extLst>
              <a:ext uri="{FF2B5EF4-FFF2-40B4-BE49-F238E27FC236}">
                <a16:creationId xmlns:a16="http://schemas.microsoft.com/office/drawing/2014/main" id="{59B12DAE-2093-3D4C-A95E-442F0147E26E}"/>
              </a:ext>
            </a:extLst>
          </p:cNvPr>
          <p:cNvSpPr txBox="1"/>
          <p:nvPr/>
        </p:nvSpPr>
        <p:spPr>
          <a:xfrm>
            <a:off x="1313234" y="1190684"/>
            <a:ext cx="5198193" cy="1107996"/>
          </a:xfrm>
          <a:prstGeom prst="rect">
            <a:avLst/>
          </a:prstGeom>
          <a:noFill/>
        </p:spPr>
        <p:txBody>
          <a:bodyPr wrap="square" rtlCol="0">
            <a:spAutoFit/>
          </a:bodyPr>
          <a:lstStyle/>
          <a:p>
            <a:r>
              <a:rPr lang="en-US" sz="3300" dirty="0"/>
              <a:t>Just dipping our toe into Child development today</a:t>
            </a:r>
          </a:p>
        </p:txBody>
      </p:sp>
      <p:pic>
        <p:nvPicPr>
          <p:cNvPr id="13" name="Picture 12">
            <a:extLst>
              <a:ext uri="{FF2B5EF4-FFF2-40B4-BE49-F238E27FC236}">
                <a16:creationId xmlns:a16="http://schemas.microsoft.com/office/drawing/2014/main" id="{C4442182-6B1F-8C4E-A849-3627C6DE3EF1}"/>
              </a:ext>
            </a:extLst>
          </p:cNvPr>
          <p:cNvPicPr>
            <a:picLocks noChangeAspect="1"/>
          </p:cNvPicPr>
          <p:nvPr/>
        </p:nvPicPr>
        <p:blipFill>
          <a:blip r:embed="rId3"/>
          <a:stretch>
            <a:fillRect/>
          </a:stretch>
        </p:blipFill>
        <p:spPr>
          <a:xfrm rot="20853550">
            <a:off x="3502339" y="1926309"/>
            <a:ext cx="3009089" cy="3009089"/>
          </a:xfrm>
          <a:prstGeom prst="rect">
            <a:avLst/>
          </a:prstGeom>
        </p:spPr>
      </p:pic>
    </p:spTree>
    <p:extLst>
      <p:ext uri="{BB962C8B-B14F-4D97-AF65-F5344CB8AC3E}">
        <p14:creationId xmlns:p14="http://schemas.microsoft.com/office/powerpoint/2010/main" val="15965382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B0EBD-1DFF-7D4E-9B94-1803D9756BA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A17175B2-2734-DD49-BDDD-4116F5D17B73}"/>
              </a:ext>
            </a:extLst>
          </p:cNvPr>
          <p:cNvPicPr>
            <a:picLocks noGrp="1" noChangeAspect="1"/>
          </p:cNvPicPr>
          <p:nvPr>
            <p:ph idx="1"/>
          </p:nvPr>
        </p:nvPicPr>
        <p:blipFill>
          <a:blip r:embed="rId2"/>
          <a:stretch>
            <a:fillRect/>
          </a:stretch>
        </p:blipFill>
        <p:spPr>
          <a:xfrm>
            <a:off x="985909" y="274638"/>
            <a:ext cx="7594791" cy="5851525"/>
          </a:xfrm>
        </p:spPr>
      </p:pic>
    </p:spTree>
    <p:extLst>
      <p:ext uri="{BB962C8B-B14F-4D97-AF65-F5344CB8AC3E}">
        <p14:creationId xmlns:p14="http://schemas.microsoft.com/office/powerpoint/2010/main" val="42416587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61719-795E-BB4B-9E4D-CFABD638ADC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8EDF6FB2-6BC3-5146-8D34-6F50041358FE}"/>
              </a:ext>
            </a:extLst>
          </p:cNvPr>
          <p:cNvPicPr>
            <a:picLocks noGrp="1" noChangeAspect="1"/>
          </p:cNvPicPr>
          <p:nvPr>
            <p:ph idx="1"/>
          </p:nvPr>
        </p:nvPicPr>
        <p:blipFill>
          <a:blip r:embed="rId2"/>
          <a:stretch>
            <a:fillRect/>
          </a:stretch>
        </p:blipFill>
        <p:spPr>
          <a:xfrm>
            <a:off x="96314" y="1034180"/>
            <a:ext cx="8951372" cy="4382293"/>
          </a:xfrm>
        </p:spPr>
      </p:pic>
    </p:spTree>
    <p:extLst>
      <p:ext uri="{BB962C8B-B14F-4D97-AF65-F5344CB8AC3E}">
        <p14:creationId xmlns:p14="http://schemas.microsoft.com/office/powerpoint/2010/main" val="3918836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771502" y="274638"/>
            <a:ext cx="7915298" cy="6111169"/>
          </a:xfrm>
        </p:spPr>
      </p:pic>
    </p:spTree>
    <p:extLst>
      <p:ext uri="{BB962C8B-B14F-4D97-AF65-F5344CB8AC3E}">
        <p14:creationId xmlns:p14="http://schemas.microsoft.com/office/powerpoint/2010/main" val="9436993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204953" y="884494"/>
            <a:ext cx="6626669" cy="5116256"/>
          </a:xfrm>
        </p:spPr>
      </p:pic>
      <p:sp>
        <p:nvSpPr>
          <p:cNvPr id="3" name="TextBox 2">
            <a:extLst>
              <a:ext uri="{FF2B5EF4-FFF2-40B4-BE49-F238E27FC236}">
                <a16:creationId xmlns:a16="http://schemas.microsoft.com/office/drawing/2014/main" id="{08CBA25C-4121-CD42-9DE7-97E29D92DA2C}"/>
              </a:ext>
            </a:extLst>
          </p:cNvPr>
          <p:cNvSpPr txBox="1"/>
          <p:nvPr/>
        </p:nvSpPr>
        <p:spPr>
          <a:xfrm>
            <a:off x="6532793" y="1318847"/>
            <a:ext cx="2281387" cy="2862322"/>
          </a:xfrm>
          <a:prstGeom prst="rect">
            <a:avLst/>
          </a:prstGeom>
          <a:noFill/>
        </p:spPr>
        <p:txBody>
          <a:bodyPr wrap="square" rtlCol="0">
            <a:spAutoFit/>
          </a:bodyPr>
          <a:lstStyle/>
          <a:p>
            <a:pPr algn="ctr"/>
            <a:r>
              <a:rPr lang="en-US" sz="3000" dirty="0"/>
              <a:t>Which aspects of development have schools traditionally focused on?</a:t>
            </a:r>
          </a:p>
        </p:txBody>
      </p:sp>
      <p:pic>
        <p:nvPicPr>
          <p:cNvPr id="6" name="Picture 5">
            <a:extLst>
              <a:ext uri="{FF2B5EF4-FFF2-40B4-BE49-F238E27FC236}">
                <a16:creationId xmlns:a16="http://schemas.microsoft.com/office/drawing/2014/main" id="{9326ADE1-A05F-7346-B02B-91EF28EA34B4}"/>
              </a:ext>
            </a:extLst>
          </p:cNvPr>
          <p:cNvPicPr>
            <a:picLocks noChangeAspect="1"/>
          </p:cNvPicPr>
          <p:nvPr/>
        </p:nvPicPr>
        <p:blipFill>
          <a:blip r:embed="rId3"/>
          <a:stretch>
            <a:fillRect/>
          </a:stretch>
        </p:blipFill>
        <p:spPr>
          <a:xfrm>
            <a:off x="6532793" y="4345838"/>
            <a:ext cx="1524000" cy="1152525"/>
          </a:xfrm>
          <a:prstGeom prst="rect">
            <a:avLst/>
          </a:prstGeom>
        </p:spPr>
      </p:pic>
    </p:spTree>
    <p:extLst>
      <p:ext uri="{BB962C8B-B14F-4D97-AF65-F5344CB8AC3E}">
        <p14:creationId xmlns:p14="http://schemas.microsoft.com/office/powerpoint/2010/main" val="38626210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8041" y="-585269"/>
            <a:ext cx="6673174" cy="1170537"/>
          </a:xfrm>
        </p:spPr>
        <p:txBody>
          <a:bodyPr>
            <a:normAutofit fontScale="90000"/>
          </a:bodyPr>
          <a:lstStyle/>
          <a:p>
            <a:br>
              <a:rPr lang="en-GB" dirty="0"/>
            </a:br>
            <a:br>
              <a:rPr lang="en-GB" dirty="0"/>
            </a:br>
            <a:r>
              <a:rPr lang="en-GB" dirty="0"/>
              <a:t> Choose some questions to answer</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509701" y="1512938"/>
            <a:ext cx="8149813" cy="4297485"/>
          </a:xfrm>
        </p:spPr>
        <p:txBody>
          <a:bodyPr>
            <a:noAutofit/>
          </a:bodyPr>
          <a:lstStyle/>
          <a:p>
            <a:pPr marL="385763" indent="-385763">
              <a:buFont typeface="+mj-lt"/>
              <a:buAutoNum type="arabicParenR"/>
            </a:pPr>
            <a:r>
              <a:rPr lang="en-GB" dirty="0">
                <a:latin typeface="Arial" panose="020B0604020202020204" pitchFamily="34" charset="0"/>
                <a:cs typeface="Arial" panose="020B0604020202020204" pitchFamily="34" charset="0"/>
              </a:rPr>
              <a:t>When do young children start learning?</a:t>
            </a:r>
          </a:p>
          <a:p>
            <a:pPr marL="385763" indent="-385763">
              <a:buFont typeface="+mj-lt"/>
              <a:buAutoNum type="arabicParenR"/>
            </a:pPr>
            <a:r>
              <a:rPr lang="en-GB" dirty="0">
                <a:latin typeface="Arial" panose="020B0604020202020204" pitchFamily="34" charset="0"/>
                <a:cs typeface="Arial" panose="020B0604020202020204" pitchFamily="34" charset="0"/>
              </a:rPr>
              <a:t>Who is responsible for this?</a:t>
            </a:r>
          </a:p>
          <a:p>
            <a:pPr marL="385763" indent="-385763">
              <a:buFont typeface="+mj-lt"/>
              <a:buAutoNum type="arabicParenR"/>
            </a:pPr>
            <a:r>
              <a:rPr lang="en-GB" dirty="0">
                <a:latin typeface="Arial" panose="020B0604020202020204" pitchFamily="34" charset="0"/>
                <a:cs typeface="Arial" panose="020B0604020202020204" pitchFamily="34" charset="0"/>
              </a:rPr>
              <a:t>Does each aspect develop at the same time and at the same rate?</a:t>
            </a:r>
          </a:p>
          <a:p>
            <a:pPr marL="385763" indent="-385763">
              <a:buFont typeface="+mj-lt"/>
              <a:buAutoNum type="arabicParenR"/>
            </a:pPr>
            <a:r>
              <a:rPr lang="en-GB" dirty="0">
                <a:latin typeface="Arial" panose="020B0604020202020204" pitchFamily="34" charset="0"/>
                <a:cs typeface="Arial" panose="020B0604020202020204" pitchFamily="34" charset="0"/>
              </a:rPr>
              <a:t>What develops first?</a:t>
            </a:r>
          </a:p>
          <a:p>
            <a:pPr marL="385763" indent="-385763">
              <a:buFont typeface="+mj-lt"/>
              <a:buAutoNum type="arabicParenR"/>
            </a:pPr>
            <a:r>
              <a:rPr lang="en-GB" dirty="0">
                <a:latin typeface="Arial" panose="020B0604020202020204" pitchFamily="34" charset="0"/>
                <a:cs typeface="Arial" panose="020B0604020202020204" pitchFamily="34" charset="0"/>
              </a:rPr>
              <a:t>What aspect of a child is last to develop?</a:t>
            </a:r>
          </a:p>
          <a:p>
            <a:pPr marL="385763" indent="-385763">
              <a:buFont typeface="+mj-lt"/>
              <a:buAutoNum type="arabicParenR"/>
            </a:pPr>
            <a:r>
              <a:rPr lang="en-GB" dirty="0">
                <a:latin typeface="Arial" panose="020B0604020202020204" pitchFamily="34" charset="0"/>
                <a:cs typeface="Arial" panose="020B0604020202020204" pitchFamily="34" charset="0"/>
              </a:rPr>
              <a:t>What about adults? What is one of the last parts of the brain to develop?</a:t>
            </a:r>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b="10523"/>
          <a:stretch/>
        </p:blipFill>
        <p:spPr>
          <a:xfrm>
            <a:off x="6948834" y="5109210"/>
            <a:ext cx="1870699" cy="1748790"/>
          </a:xfrm>
          <a:prstGeom prst="rect">
            <a:avLst/>
          </a:prstGeom>
        </p:spPr>
      </p:pic>
    </p:spTree>
    <p:extLst>
      <p:ext uri="{BB962C8B-B14F-4D97-AF65-F5344CB8AC3E}">
        <p14:creationId xmlns:p14="http://schemas.microsoft.com/office/powerpoint/2010/main" val="17300517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Tree>
    <p:extLst>
      <p:ext uri="{BB962C8B-B14F-4D97-AF65-F5344CB8AC3E}">
        <p14:creationId xmlns:p14="http://schemas.microsoft.com/office/powerpoint/2010/main" val="33220736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Tree>
    <p:extLst>
      <p:ext uri="{BB962C8B-B14F-4D97-AF65-F5344CB8AC3E}">
        <p14:creationId xmlns:p14="http://schemas.microsoft.com/office/powerpoint/2010/main" val="36140639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
        <p:nvSpPr>
          <p:cNvPr id="6" name="TextBox 5">
            <a:extLst>
              <a:ext uri="{FF2B5EF4-FFF2-40B4-BE49-F238E27FC236}">
                <a16:creationId xmlns:a16="http://schemas.microsoft.com/office/drawing/2014/main" id="{814273C9-2584-AF4A-92BF-930D5E45710C}"/>
              </a:ext>
            </a:extLst>
          </p:cNvPr>
          <p:cNvSpPr txBox="1"/>
          <p:nvPr/>
        </p:nvSpPr>
        <p:spPr>
          <a:xfrm>
            <a:off x="6872749" y="5039445"/>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Tree>
    <p:extLst>
      <p:ext uri="{BB962C8B-B14F-4D97-AF65-F5344CB8AC3E}">
        <p14:creationId xmlns:p14="http://schemas.microsoft.com/office/powerpoint/2010/main" val="15827353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
        <p:nvSpPr>
          <p:cNvPr id="6" name="TextBox 5">
            <a:extLst>
              <a:ext uri="{FF2B5EF4-FFF2-40B4-BE49-F238E27FC236}">
                <a16:creationId xmlns:a16="http://schemas.microsoft.com/office/drawing/2014/main" id="{814273C9-2584-AF4A-92BF-930D5E45710C}"/>
              </a:ext>
            </a:extLst>
          </p:cNvPr>
          <p:cNvSpPr txBox="1"/>
          <p:nvPr/>
        </p:nvSpPr>
        <p:spPr>
          <a:xfrm>
            <a:off x="6872749" y="5039445"/>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
        <p:nvSpPr>
          <p:cNvPr id="7" name="TextBox 6">
            <a:extLst>
              <a:ext uri="{FF2B5EF4-FFF2-40B4-BE49-F238E27FC236}">
                <a16:creationId xmlns:a16="http://schemas.microsoft.com/office/drawing/2014/main" id="{06D1DA75-90C3-E947-A75B-7CF1C9BC0755}"/>
              </a:ext>
            </a:extLst>
          </p:cNvPr>
          <p:cNvSpPr txBox="1"/>
          <p:nvPr/>
        </p:nvSpPr>
        <p:spPr>
          <a:xfrm>
            <a:off x="176982" y="4954561"/>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Tree>
    <p:extLst>
      <p:ext uri="{BB962C8B-B14F-4D97-AF65-F5344CB8AC3E}">
        <p14:creationId xmlns:p14="http://schemas.microsoft.com/office/powerpoint/2010/main" val="39774655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
        <p:nvSpPr>
          <p:cNvPr id="6" name="TextBox 5">
            <a:extLst>
              <a:ext uri="{FF2B5EF4-FFF2-40B4-BE49-F238E27FC236}">
                <a16:creationId xmlns:a16="http://schemas.microsoft.com/office/drawing/2014/main" id="{814273C9-2584-AF4A-92BF-930D5E45710C}"/>
              </a:ext>
            </a:extLst>
          </p:cNvPr>
          <p:cNvSpPr txBox="1"/>
          <p:nvPr/>
        </p:nvSpPr>
        <p:spPr>
          <a:xfrm>
            <a:off x="6872749" y="5039445"/>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
        <p:nvSpPr>
          <p:cNvPr id="7" name="TextBox 6">
            <a:extLst>
              <a:ext uri="{FF2B5EF4-FFF2-40B4-BE49-F238E27FC236}">
                <a16:creationId xmlns:a16="http://schemas.microsoft.com/office/drawing/2014/main" id="{06D1DA75-90C3-E947-A75B-7CF1C9BC0755}"/>
              </a:ext>
            </a:extLst>
          </p:cNvPr>
          <p:cNvSpPr txBox="1"/>
          <p:nvPr/>
        </p:nvSpPr>
        <p:spPr>
          <a:xfrm>
            <a:off x="176982" y="4954561"/>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
        <p:nvSpPr>
          <p:cNvPr id="8" name="TextBox 7">
            <a:extLst>
              <a:ext uri="{FF2B5EF4-FFF2-40B4-BE49-F238E27FC236}">
                <a16:creationId xmlns:a16="http://schemas.microsoft.com/office/drawing/2014/main" id="{60577A8C-3D4B-FB4A-9946-BF7AB6A07C4C}"/>
              </a:ext>
            </a:extLst>
          </p:cNvPr>
          <p:cNvSpPr txBox="1"/>
          <p:nvPr/>
        </p:nvSpPr>
        <p:spPr>
          <a:xfrm>
            <a:off x="3436374" y="4023782"/>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Tree>
    <p:extLst>
      <p:ext uri="{BB962C8B-B14F-4D97-AF65-F5344CB8AC3E}">
        <p14:creationId xmlns:p14="http://schemas.microsoft.com/office/powerpoint/2010/main" val="11348635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932" y="1672280"/>
            <a:ext cx="8229600" cy="1143000"/>
          </a:xfrm>
        </p:spPr>
        <p:txBody>
          <a:bodyPr>
            <a:normAutofit fontScale="90000"/>
          </a:bodyPr>
          <a:lstStyle/>
          <a:p>
            <a:br>
              <a:rPr lang="en-GB" dirty="0"/>
            </a:br>
            <a:r>
              <a:rPr lang="en-GB" dirty="0">
                <a:latin typeface="American Typewriter" panose="02090604020004020304" pitchFamily="18" charset="77"/>
              </a:rPr>
              <a:t>Nature - genetics</a:t>
            </a:r>
          </a:p>
        </p:txBody>
      </p:sp>
      <p:sp>
        <p:nvSpPr>
          <p:cNvPr id="4" name="Content Placeholder 3"/>
          <p:cNvSpPr>
            <a:spLocks noGrp="1"/>
          </p:cNvSpPr>
          <p:nvPr>
            <p:ph sz="half" idx="2"/>
          </p:nvPr>
        </p:nvSpPr>
        <p:spPr>
          <a:xfrm>
            <a:off x="592099" y="300680"/>
            <a:ext cx="7715266" cy="2743201"/>
          </a:xfrm>
        </p:spPr>
        <p:txBody>
          <a:bodyPr>
            <a:normAutofit/>
          </a:bodyPr>
          <a:lstStyle/>
          <a:p>
            <a:pPr marL="0" indent="0" algn="ctr">
              <a:buNone/>
            </a:pPr>
            <a:r>
              <a:rPr lang="en-GB" sz="5400" dirty="0">
                <a:latin typeface="Arial" panose="020B0604020202020204" pitchFamily="34" charset="0"/>
                <a:cs typeface="Arial" panose="020B0604020202020204" pitchFamily="34" charset="0"/>
              </a:rPr>
              <a:t>What are we talking about here?</a:t>
            </a:r>
          </a:p>
        </p:txBody>
      </p:sp>
      <p:sp>
        <p:nvSpPr>
          <p:cNvPr id="7" name="TextBox 6">
            <a:extLst>
              <a:ext uri="{FF2B5EF4-FFF2-40B4-BE49-F238E27FC236}">
                <a16:creationId xmlns:a16="http://schemas.microsoft.com/office/drawing/2014/main" id="{8A28A447-21E9-A947-9E44-136E60EE26B7}"/>
              </a:ext>
            </a:extLst>
          </p:cNvPr>
          <p:cNvSpPr txBox="1"/>
          <p:nvPr/>
        </p:nvSpPr>
        <p:spPr>
          <a:xfrm>
            <a:off x="592099" y="3427340"/>
            <a:ext cx="7486152" cy="461665"/>
          </a:xfrm>
          <a:prstGeom prst="rect">
            <a:avLst/>
          </a:prstGeom>
          <a:noFill/>
        </p:spPr>
        <p:txBody>
          <a:bodyPr wrap="none" rtlCol="0">
            <a:spAutoFit/>
          </a:bodyPr>
          <a:lstStyle/>
          <a:p>
            <a:r>
              <a:rPr lang="en-US" sz="2400" dirty="0">
                <a:latin typeface="Arial" panose="020B0604020202020204" pitchFamily="34" charset="0"/>
                <a:cs typeface="Arial" panose="020B0604020202020204" pitchFamily="34" charset="0"/>
              </a:rPr>
              <a:t>So are we born with a ceiling on our ‘Physical’ ability?</a:t>
            </a:r>
          </a:p>
        </p:txBody>
      </p:sp>
      <p:pic>
        <p:nvPicPr>
          <p:cNvPr id="5" name="Picture 4">
            <a:extLst>
              <a:ext uri="{FF2B5EF4-FFF2-40B4-BE49-F238E27FC236}">
                <a16:creationId xmlns:a16="http://schemas.microsoft.com/office/drawing/2014/main" id="{F9A49122-14D4-E146-8531-8AAB530BBB36}"/>
              </a:ext>
            </a:extLst>
          </p:cNvPr>
          <p:cNvPicPr>
            <a:picLocks noChangeAspect="1"/>
          </p:cNvPicPr>
          <p:nvPr/>
        </p:nvPicPr>
        <p:blipFill>
          <a:blip r:embed="rId2"/>
          <a:stretch>
            <a:fillRect/>
          </a:stretch>
        </p:blipFill>
        <p:spPr>
          <a:xfrm>
            <a:off x="-491375" y="4473827"/>
            <a:ext cx="4016243" cy="2708629"/>
          </a:xfrm>
          <a:prstGeom prst="rect">
            <a:avLst/>
          </a:prstGeom>
        </p:spPr>
      </p:pic>
    </p:spTree>
    <p:extLst>
      <p:ext uri="{BB962C8B-B14F-4D97-AF65-F5344CB8AC3E}">
        <p14:creationId xmlns:p14="http://schemas.microsoft.com/office/powerpoint/2010/main" val="148735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648200" y="1600200"/>
            <a:ext cx="4038600" cy="3928929"/>
          </a:xfrm>
        </p:spPr>
        <p:txBody>
          <a:bodyPr/>
          <a:lstStyle/>
          <a:p>
            <a:endParaRPr lang="en-GB" dirty="0"/>
          </a:p>
        </p:txBody>
      </p:sp>
      <p:sp>
        <p:nvSpPr>
          <p:cNvPr id="5" name="object 3"/>
          <p:cNvSpPr>
            <a:spLocks noGrp="1"/>
          </p:cNvSpPr>
          <p:nvPr>
            <p:ph sz="half" idx="1"/>
          </p:nvPr>
        </p:nvSpPr>
        <p:spPr>
          <a:xfrm>
            <a:off x="479989" y="576072"/>
            <a:ext cx="8336422" cy="3928929"/>
          </a:xfrm>
          <a:prstGeom prst="rect">
            <a:avLst/>
          </a:prstGeom>
          <a:blipFill>
            <a:blip r:embed="rId3" cstate="print"/>
            <a:stretch>
              <a:fillRect/>
            </a:stretch>
          </a:blipFill>
        </p:spPr>
        <p:txBody>
          <a:bodyPr wrap="square" lIns="0" tIns="0" rIns="0" bIns="0" rtlCol="0">
            <a:normAutofit/>
          </a:bodyPr>
          <a:lstStyle/>
          <a:p>
            <a:pPr marL="0" indent="0">
              <a:buNone/>
            </a:pPr>
            <a:endParaRPr lang="en-GB" sz="4000" b="1" dirty="0">
              <a:solidFill>
                <a:schemeClr val="accent4">
                  <a:lumMod val="75000"/>
                </a:schemeClr>
              </a:solidFill>
              <a:latin typeface="Corbel" panose="020B0503020204020204" pitchFamily="34" charset="0"/>
              <a:cs typeface="Arial" panose="020B0604020202020204" pitchFamily="34" charset="0"/>
            </a:endParaRPr>
          </a:p>
        </p:txBody>
      </p:sp>
      <p:sp>
        <p:nvSpPr>
          <p:cNvPr id="6" name="TextBox 5"/>
          <p:cNvSpPr txBox="1"/>
          <p:nvPr/>
        </p:nvSpPr>
        <p:spPr>
          <a:xfrm>
            <a:off x="479989" y="4882798"/>
            <a:ext cx="8528987" cy="1754326"/>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What affects child development 0-19?</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Is it just genetics and ‘nature’?</a:t>
            </a:r>
          </a:p>
        </p:txBody>
      </p:sp>
    </p:spTree>
    <p:extLst>
      <p:ext uri="{BB962C8B-B14F-4D97-AF65-F5344CB8AC3E}">
        <p14:creationId xmlns:p14="http://schemas.microsoft.com/office/powerpoint/2010/main" val="385405334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latin typeface="Arial" panose="020B0604020202020204" pitchFamily="34" charset="0"/>
                <a:cs typeface="Arial" panose="020B0604020202020204" pitchFamily="34" charset="0"/>
              </a:rPr>
              <a:t>Nurture – the environment</a:t>
            </a:r>
          </a:p>
        </p:txBody>
      </p:sp>
      <p:sp>
        <p:nvSpPr>
          <p:cNvPr id="8" name="TextBox 7">
            <a:extLst>
              <a:ext uri="{FF2B5EF4-FFF2-40B4-BE49-F238E27FC236}">
                <a16:creationId xmlns:a16="http://schemas.microsoft.com/office/drawing/2014/main" id="{186F5019-13C8-3743-8721-4C7E889EA2CA}"/>
              </a:ext>
            </a:extLst>
          </p:cNvPr>
          <p:cNvSpPr txBox="1"/>
          <p:nvPr/>
        </p:nvSpPr>
        <p:spPr>
          <a:xfrm>
            <a:off x="5090225" y="3071301"/>
            <a:ext cx="2775119"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Guess my 7!</a:t>
            </a:r>
          </a:p>
        </p:txBody>
      </p:sp>
      <p:sp>
        <p:nvSpPr>
          <p:cNvPr id="6" name="TextBox 5">
            <a:extLst>
              <a:ext uri="{FF2B5EF4-FFF2-40B4-BE49-F238E27FC236}">
                <a16:creationId xmlns:a16="http://schemas.microsoft.com/office/drawing/2014/main" id="{D5A8319A-B4C4-1C4E-BF75-474841321E86}"/>
              </a:ext>
            </a:extLst>
          </p:cNvPr>
          <p:cNvSpPr txBox="1"/>
          <p:nvPr/>
        </p:nvSpPr>
        <p:spPr>
          <a:xfrm>
            <a:off x="457200" y="1978694"/>
            <a:ext cx="5088193" cy="3477875"/>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What environmental factors </a:t>
            </a:r>
            <a:r>
              <a:rPr lang="en-US" sz="4400" b="1" i="1" dirty="0">
                <a:latin typeface="Arial" panose="020B0604020202020204" pitchFamily="34" charset="0"/>
                <a:cs typeface="Arial" panose="020B0604020202020204" pitchFamily="34" charset="0"/>
              </a:rPr>
              <a:t>MIGHT</a:t>
            </a:r>
            <a:r>
              <a:rPr lang="en-US" sz="4400" dirty="0">
                <a:latin typeface="Arial" panose="020B0604020202020204" pitchFamily="34" charset="0"/>
                <a:cs typeface="Arial" panose="020B0604020202020204" pitchFamily="34" charset="0"/>
              </a:rPr>
              <a:t> influence a child’s development? </a:t>
            </a:r>
          </a:p>
        </p:txBody>
      </p:sp>
    </p:spTree>
    <p:extLst>
      <p:ext uri="{BB962C8B-B14F-4D97-AF65-F5344CB8AC3E}">
        <p14:creationId xmlns:p14="http://schemas.microsoft.com/office/powerpoint/2010/main" val="26916619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452" y="0"/>
            <a:ext cx="8229600" cy="1143000"/>
          </a:xfrm>
        </p:spPr>
        <p:txBody>
          <a:bodyPr>
            <a:normAutofit fontScale="90000"/>
          </a:bodyPr>
          <a:lstStyle/>
          <a:p>
            <a:br>
              <a:rPr lang="en-GB" dirty="0"/>
            </a:br>
            <a:r>
              <a:rPr lang="en-GB" dirty="0">
                <a:latin typeface="Arial" panose="020B0604020202020204" pitchFamily="34" charset="0"/>
                <a:cs typeface="Arial" panose="020B0604020202020204" pitchFamily="34" charset="0"/>
              </a:rPr>
              <a:t>Nurture – the environment</a:t>
            </a:r>
          </a:p>
        </p:txBody>
      </p:sp>
      <p:sp>
        <p:nvSpPr>
          <p:cNvPr id="4" name="Content Placeholder 3"/>
          <p:cNvSpPr>
            <a:spLocks noGrp="1"/>
          </p:cNvSpPr>
          <p:nvPr>
            <p:ph sz="half" idx="2"/>
          </p:nvPr>
        </p:nvSpPr>
        <p:spPr>
          <a:xfrm>
            <a:off x="1334249" y="1815307"/>
            <a:ext cx="6108912" cy="5320829"/>
          </a:xfrm>
        </p:spPr>
        <p:txBody>
          <a:bodyPr>
            <a:normAutofit/>
          </a:bodyPr>
          <a:lstStyle/>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Home</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Income</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Nutrition</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Education</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Health resources</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Parenting styles</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Play opportunities</a:t>
            </a:r>
          </a:p>
          <a:p>
            <a:endParaRPr lang="en-GB" dirty="0"/>
          </a:p>
        </p:txBody>
      </p:sp>
      <p:sp>
        <p:nvSpPr>
          <p:cNvPr id="8" name="TextBox 7">
            <a:extLst>
              <a:ext uri="{FF2B5EF4-FFF2-40B4-BE49-F238E27FC236}">
                <a16:creationId xmlns:a16="http://schemas.microsoft.com/office/drawing/2014/main" id="{186F5019-13C8-3743-8721-4C7E889EA2CA}"/>
              </a:ext>
            </a:extLst>
          </p:cNvPr>
          <p:cNvSpPr txBox="1"/>
          <p:nvPr/>
        </p:nvSpPr>
        <p:spPr>
          <a:xfrm>
            <a:off x="5090225" y="3071301"/>
            <a:ext cx="1441420"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 My 7!</a:t>
            </a:r>
          </a:p>
        </p:txBody>
      </p:sp>
    </p:spTree>
    <p:extLst>
      <p:ext uri="{BB962C8B-B14F-4D97-AF65-F5344CB8AC3E}">
        <p14:creationId xmlns:p14="http://schemas.microsoft.com/office/powerpoint/2010/main" val="27173497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385751" y="-958644"/>
            <a:ext cx="8372498" cy="6464160"/>
          </a:xfrm>
        </p:spPr>
      </p:pic>
      <p:pic>
        <p:nvPicPr>
          <p:cNvPr id="4" name="Picture 3">
            <a:extLst>
              <a:ext uri="{FF2B5EF4-FFF2-40B4-BE49-F238E27FC236}">
                <a16:creationId xmlns:a16="http://schemas.microsoft.com/office/drawing/2014/main" id="{DCA664A4-79F9-5445-96D4-8FD46AFA94FB}"/>
              </a:ext>
            </a:extLst>
          </p:cNvPr>
          <p:cNvPicPr>
            <a:picLocks noChangeAspect="1"/>
          </p:cNvPicPr>
          <p:nvPr/>
        </p:nvPicPr>
        <p:blipFill>
          <a:blip r:embed="rId3"/>
          <a:stretch>
            <a:fillRect/>
          </a:stretch>
        </p:blipFill>
        <p:spPr>
          <a:xfrm rot="12263390">
            <a:off x="4170501" y="5047479"/>
            <a:ext cx="1207105" cy="659142"/>
          </a:xfrm>
          <a:prstGeom prst="rect">
            <a:avLst/>
          </a:prstGeom>
        </p:spPr>
      </p:pic>
      <p:sp>
        <p:nvSpPr>
          <p:cNvPr id="7" name="TextBox 6">
            <a:extLst>
              <a:ext uri="{FF2B5EF4-FFF2-40B4-BE49-F238E27FC236}">
                <a16:creationId xmlns:a16="http://schemas.microsoft.com/office/drawing/2014/main" id="{61080D9A-B462-2347-868D-433A023E2819}"/>
              </a:ext>
            </a:extLst>
          </p:cNvPr>
          <p:cNvSpPr txBox="1"/>
          <p:nvPr/>
        </p:nvSpPr>
        <p:spPr>
          <a:xfrm>
            <a:off x="861307" y="5779365"/>
            <a:ext cx="7825492" cy="954107"/>
          </a:xfrm>
          <a:prstGeom prst="rect">
            <a:avLst/>
          </a:prstGeom>
          <a:noFill/>
        </p:spPr>
        <p:txBody>
          <a:bodyPr wrap="square" rtlCol="0">
            <a:spAutoFit/>
          </a:bodyPr>
          <a:lstStyle/>
          <a:p>
            <a:pPr algn="ctr"/>
            <a:r>
              <a:rPr lang="en-US" sz="2800" dirty="0">
                <a:solidFill>
                  <a:schemeClr val="accent6">
                    <a:lumMod val="75000"/>
                  </a:schemeClr>
                </a:solidFill>
                <a:latin typeface="American Typewriter" panose="02090604020004020304" pitchFamily="18" charset="77"/>
              </a:rPr>
              <a:t>What about behaviour development? </a:t>
            </a:r>
          </a:p>
          <a:p>
            <a:pPr algn="ctr"/>
            <a:r>
              <a:rPr lang="en-US" sz="2800" dirty="0">
                <a:solidFill>
                  <a:schemeClr val="accent6">
                    <a:lumMod val="75000"/>
                  </a:schemeClr>
                </a:solidFill>
                <a:latin typeface="American Typewriter" panose="02090604020004020304" pitchFamily="18" charset="77"/>
              </a:rPr>
              <a:t>Is this separate from others above? </a:t>
            </a:r>
          </a:p>
        </p:txBody>
      </p:sp>
    </p:spTree>
    <p:extLst>
      <p:ext uri="{BB962C8B-B14F-4D97-AF65-F5344CB8AC3E}">
        <p14:creationId xmlns:p14="http://schemas.microsoft.com/office/powerpoint/2010/main" val="41351640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58FBF-A64E-174E-8499-9CFFAA13A3B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Behaviour</a:t>
            </a:r>
          </a:p>
        </p:txBody>
      </p:sp>
      <p:pic>
        <p:nvPicPr>
          <p:cNvPr id="4" name="Content Placeholder 3">
            <a:extLst>
              <a:ext uri="{FF2B5EF4-FFF2-40B4-BE49-F238E27FC236}">
                <a16:creationId xmlns:a16="http://schemas.microsoft.com/office/drawing/2014/main" id="{24D2486C-2F8E-814A-B44C-95CC8C80CDA3}"/>
              </a:ext>
            </a:extLst>
          </p:cNvPr>
          <p:cNvPicPr>
            <a:picLocks noGrp="1" noChangeAspect="1"/>
          </p:cNvPicPr>
          <p:nvPr>
            <p:ph idx="1"/>
          </p:nvPr>
        </p:nvPicPr>
        <p:blipFill>
          <a:blip r:embed="rId2"/>
          <a:stretch>
            <a:fillRect/>
          </a:stretch>
        </p:blipFill>
        <p:spPr>
          <a:xfrm>
            <a:off x="534974" y="3346315"/>
            <a:ext cx="4048831" cy="2768686"/>
          </a:xfrm>
          <a:prstGeom prst="rect">
            <a:avLst/>
          </a:prstGeom>
        </p:spPr>
      </p:pic>
      <p:sp>
        <p:nvSpPr>
          <p:cNvPr id="5" name="Rectangle 4">
            <a:extLst>
              <a:ext uri="{FF2B5EF4-FFF2-40B4-BE49-F238E27FC236}">
                <a16:creationId xmlns:a16="http://schemas.microsoft.com/office/drawing/2014/main" id="{2CDE41A8-5400-0840-A61C-3244645A3E81}"/>
              </a:ext>
            </a:extLst>
          </p:cNvPr>
          <p:cNvSpPr/>
          <p:nvPr/>
        </p:nvSpPr>
        <p:spPr>
          <a:xfrm>
            <a:off x="480810" y="1415038"/>
            <a:ext cx="8205990" cy="1569660"/>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A child at the age of one year old is unlikely to understand and learn discipline whereas a child of three years of age is highly likely to have a better understanding of their behaviour and the consequences of their misbehaviour.</a:t>
            </a:r>
            <a:endParaRPr lang="en-US" sz="2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2E54C2C-FA29-9F47-9781-C561C3E31E74}"/>
              </a:ext>
            </a:extLst>
          </p:cNvPr>
          <p:cNvPicPr>
            <a:picLocks noChangeAspect="1"/>
          </p:cNvPicPr>
          <p:nvPr/>
        </p:nvPicPr>
        <p:blipFill>
          <a:blip r:embed="rId3"/>
          <a:stretch>
            <a:fillRect/>
          </a:stretch>
        </p:blipFill>
        <p:spPr>
          <a:xfrm>
            <a:off x="4837953" y="3305196"/>
            <a:ext cx="3848847" cy="2809805"/>
          </a:xfrm>
          <a:prstGeom prst="rect">
            <a:avLst/>
          </a:prstGeom>
        </p:spPr>
      </p:pic>
    </p:spTree>
    <p:extLst>
      <p:ext uri="{BB962C8B-B14F-4D97-AF65-F5344CB8AC3E}">
        <p14:creationId xmlns:p14="http://schemas.microsoft.com/office/powerpoint/2010/main" val="14045172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DFEE-DDC5-DE4A-9813-8557F4BC675F}"/>
              </a:ext>
            </a:extLst>
          </p:cNvPr>
          <p:cNvSpPr>
            <a:spLocks noGrp="1"/>
          </p:cNvSpPr>
          <p:nvPr>
            <p:ph type="title"/>
          </p:nvPr>
        </p:nvSpPr>
        <p:spPr>
          <a:xfrm>
            <a:off x="457200" y="0"/>
            <a:ext cx="8229600" cy="1143000"/>
          </a:xfrm>
        </p:spPr>
        <p:txBody>
          <a:bodyPr/>
          <a:lstStyle/>
          <a:p>
            <a:r>
              <a:rPr lang="en-US" dirty="0">
                <a:solidFill>
                  <a:srgbClr val="00B050"/>
                </a:solidFill>
              </a:rPr>
              <a:t>What is your opinion?</a:t>
            </a:r>
          </a:p>
        </p:txBody>
      </p:sp>
      <p:sp>
        <p:nvSpPr>
          <p:cNvPr id="3" name="Content Placeholder 2">
            <a:extLst>
              <a:ext uri="{FF2B5EF4-FFF2-40B4-BE49-F238E27FC236}">
                <a16:creationId xmlns:a16="http://schemas.microsoft.com/office/drawing/2014/main" id="{233396E8-EBD5-0345-A406-9ADD4A2C6750}"/>
              </a:ext>
            </a:extLst>
          </p:cNvPr>
          <p:cNvSpPr>
            <a:spLocks noGrp="1"/>
          </p:cNvSpPr>
          <p:nvPr>
            <p:ph idx="1"/>
          </p:nvPr>
        </p:nvSpPr>
        <p:spPr>
          <a:xfrm>
            <a:off x="457200" y="1417638"/>
            <a:ext cx="4250987" cy="4525963"/>
          </a:xfrm>
        </p:spPr>
        <p:txBody>
          <a:bodyPr/>
          <a:lstStyle/>
          <a:p>
            <a:pPr marL="0" indent="0">
              <a:buNone/>
            </a:pPr>
            <a:r>
              <a:rPr lang="en-US" dirty="0"/>
              <a:t>Are teachers sometimes unrealistic in their expectations regarding pupils’ behaviour because they are simply not developmentally ready to understand consequences of their actions for example? </a:t>
            </a:r>
          </a:p>
          <a:p>
            <a:endParaRPr lang="en-US" dirty="0"/>
          </a:p>
        </p:txBody>
      </p:sp>
      <p:pic>
        <p:nvPicPr>
          <p:cNvPr id="4" name="Picture 3">
            <a:extLst>
              <a:ext uri="{FF2B5EF4-FFF2-40B4-BE49-F238E27FC236}">
                <a16:creationId xmlns:a16="http://schemas.microsoft.com/office/drawing/2014/main" id="{A6295DA2-0D81-0647-91FD-A3E1881B8A5F}"/>
              </a:ext>
            </a:extLst>
          </p:cNvPr>
          <p:cNvPicPr>
            <a:picLocks noChangeAspect="1"/>
          </p:cNvPicPr>
          <p:nvPr/>
        </p:nvPicPr>
        <p:blipFill rotWithShape="1">
          <a:blip r:embed="rId2"/>
          <a:srcRect l="19511" t="-2610" r="9962"/>
          <a:stretch/>
        </p:blipFill>
        <p:spPr>
          <a:xfrm>
            <a:off x="4946485" y="1724891"/>
            <a:ext cx="3927351" cy="3814065"/>
          </a:xfrm>
          <a:prstGeom prst="rect">
            <a:avLst/>
          </a:prstGeom>
        </p:spPr>
      </p:pic>
    </p:spTree>
    <p:extLst>
      <p:ext uri="{BB962C8B-B14F-4D97-AF65-F5344CB8AC3E}">
        <p14:creationId xmlns:p14="http://schemas.microsoft.com/office/powerpoint/2010/main" val="145259931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E7500-E772-3845-A782-DC52ABA70996}"/>
              </a:ext>
            </a:extLst>
          </p:cNvPr>
          <p:cNvSpPr>
            <a:spLocks noGrp="1"/>
          </p:cNvSpPr>
          <p:nvPr>
            <p:ph type="title"/>
          </p:nvPr>
        </p:nvSpPr>
        <p:spPr>
          <a:xfrm>
            <a:off x="457200" y="-102627"/>
            <a:ext cx="8229600" cy="1143000"/>
          </a:xfrm>
        </p:spPr>
        <p:txBody>
          <a:bodyPr/>
          <a:lstStyle/>
          <a:p>
            <a:r>
              <a:rPr lang="en-US" dirty="0"/>
              <a:t>Another game!</a:t>
            </a:r>
          </a:p>
        </p:txBody>
      </p:sp>
      <p:sp>
        <p:nvSpPr>
          <p:cNvPr id="3" name="Content Placeholder 2">
            <a:extLst>
              <a:ext uri="{FF2B5EF4-FFF2-40B4-BE49-F238E27FC236}">
                <a16:creationId xmlns:a16="http://schemas.microsoft.com/office/drawing/2014/main" id="{645E77C2-087F-9C43-BA87-410CFEABB2AF}"/>
              </a:ext>
            </a:extLst>
          </p:cNvPr>
          <p:cNvSpPr>
            <a:spLocks noGrp="1"/>
          </p:cNvSpPr>
          <p:nvPr>
            <p:ph idx="1"/>
          </p:nvPr>
        </p:nvSpPr>
        <p:spPr>
          <a:xfrm>
            <a:off x="457200" y="884238"/>
            <a:ext cx="8229600" cy="4708525"/>
          </a:xfrm>
        </p:spPr>
        <p:txBody>
          <a:bodyPr/>
          <a:lstStyle/>
          <a:p>
            <a:pPr marL="0" indent="0" algn="ctr">
              <a:buNone/>
            </a:pPr>
            <a:r>
              <a:rPr lang="en-US" dirty="0">
                <a:latin typeface="Arial" panose="020B0604020202020204" pitchFamily="34" charset="0"/>
                <a:cs typeface="Arial" panose="020B0604020202020204" pitchFamily="34" charset="0"/>
              </a:rPr>
              <a:t>Lets play the </a:t>
            </a:r>
            <a:r>
              <a:rPr lang="en-US" b="1" dirty="0">
                <a:latin typeface="Arial" panose="020B0604020202020204" pitchFamily="34" charset="0"/>
                <a:cs typeface="Arial" panose="020B0604020202020204" pitchFamily="34" charset="0"/>
              </a:rPr>
              <a:t>2-3yrs</a:t>
            </a:r>
            <a:r>
              <a:rPr lang="en-US" dirty="0">
                <a:latin typeface="Arial" panose="020B0604020202020204" pitchFamily="34" charset="0"/>
                <a:cs typeface="Arial" panose="020B0604020202020204" pitchFamily="34" charset="0"/>
              </a:rPr>
              <a:t> or </a:t>
            </a:r>
            <a:r>
              <a:rPr lang="en-US" b="1" dirty="0">
                <a:latin typeface="Arial" panose="020B0604020202020204" pitchFamily="34" charset="0"/>
                <a:cs typeface="Arial" panose="020B0604020202020204" pitchFamily="34" charset="0"/>
              </a:rPr>
              <a:t>4-5yrs</a:t>
            </a:r>
            <a:r>
              <a:rPr lang="en-US" dirty="0">
                <a:latin typeface="Arial" panose="020B0604020202020204" pitchFamily="34" charset="0"/>
                <a:cs typeface="Arial" panose="020B0604020202020204" pitchFamily="34" charset="0"/>
              </a:rPr>
              <a:t> game!</a:t>
            </a:r>
          </a:p>
          <a:p>
            <a:pPr marL="0" indent="0" algn="ctr">
              <a:buNone/>
            </a:pPr>
            <a:r>
              <a:rPr lang="en-US" dirty="0"/>
              <a:t>Who behaves like this?</a:t>
            </a:r>
          </a:p>
        </p:txBody>
      </p:sp>
      <p:pic>
        <p:nvPicPr>
          <p:cNvPr id="5" name="Picture 4">
            <a:hlinkClick r:id="rId2"/>
            <a:extLst>
              <a:ext uri="{FF2B5EF4-FFF2-40B4-BE49-F238E27FC236}">
                <a16:creationId xmlns:a16="http://schemas.microsoft.com/office/drawing/2014/main" id="{49413112-D2B2-7B4F-BD0A-E0E8447E0DEF}"/>
              </a:ext>
            </a:extLst>
          </p:cNvPr>
          <p:cNvPicPr>
            <a:picLocks noChangeAspect="1"/>
          </p:cNvPicPr>
          <p:nvPr/>
        </p:nvPicPr>
        <p:blipFill>
          <a:blip r:embed="rId3"/>
          <a:stretch>
            <a:fillRect/>
          </a:stretch>
        </p:blipFill>
        <p:spPr>
          <a:xfrm>
            <a:off x="1190625" y="4735513"/>
            <a:ext cx="4737100" cy="1714500"/>
          </a:xfrm>
          <a:prstGeom prst="rect">
            <a:avLst/>
          </a:prstGeom>
        </p:spPr>
      </p:pic>
      <p:sp>
        <p:nvSpPr>
          <p:cNvPr id="6" name="TextBox 5">
            <a:extLst>
              <a:ext uri="{FF2B5EF4-FFF2-40B4-BE49-F238E27FC236}">
                <a16:creationId xmlns:a16="http://schemas.microsoft.com/office/drawing/2014/main" id="{EE1963D8-1C7A-BA4B-9D0B-00C14AACEB80}"/>
              </a:ext>
            </a:extLst>
          </p:cNvPr>
          <p:cNvSpPr txBox="1"/>
          <p:nvPr/>
        </p:nvSpPr>
        <p:spPr>
          <a:xfrm>
            <a:off x="1632734" y="2842769"/>
            <a:ext cx="5878532"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“Uses words to hurt others.”</a:t>
            </a:r>
          </a:p>
        </p:txBody>
      </p:sp>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b="9888"/>
          <a:stretch/>
        </p:blipFill>
        <p:spPr>
          <a:xfrm>
            <a:off x="6661150" y="4501661"/>
            <a:ext cx="2482850" cy="2337515"/>
          </a:xfrm>
          <a:prstGeom prst="rect">
            <a:avLst/>
          </a:prstGeom>
        </p:spPr>
      </p:pic>
    </p:spTree>
    <p:extLst>
      <p:ext uri="{BB962C8B-B14F-4D97-AF65-F5344CB8AC3E}">
        <p14:creationId xmlns:p14="http://schemas.microsoft.com/office/powerpoint/2010/main" val="28055050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AE59D-A73E-DC48-AFE8-714CC978DCD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5247C089-E3BD-8C4D-ADE9-C4AC7FC314DB}"/>
              </a:ext>
            </a:extLst>
          </p:cNvPr>
          <p:cNvPicPr>
            <a:picLocks noGrp="1" noChangeAspect="1"/>
          </p:cNvPicPr>
          <p:nvPr>
            <p:ph idx="1"/>
          </p:nvPr>
        </p:nvPicPr>
        <p:blipFill>
          <a:blip r:embed="rId2"/>
          <a:stretch>
            <a:fillRect/>
          </a:stretch>
        </p:blipFill>
        <p:spPr>
          <a:xfrm>
            <a:off x="0" y="274638"/>
            <a:ext cx="9144000" cy="6344816"/>
          </a:xfrm>
        </p:spPr>
      </p:pic>
    </p:spTree>
    <p:extLst>
      <p:ext uri="{BB962C8B-B14F-4D97-AF65-F5344CB8AC3E}">
        <p14:creationId xmlns:p14="http://schemas.microsoft.com/office/powerpoint/2010/main" val="23917836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505D5-165F-6340-AB84-15BC5C40856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777D770-2C0C-FA49-8853-44B2F0D62FC0}"/>
              </a:ext>
            </a:extLst>
          </p:cNvPr>
          <p:cNvPicPr>
            <a:picLocks noGrp="1" noChangeAspect="1"/>
          </p:cNvPicPr>
          <p:nvPr>
            <p:ph idx="1"/>
          </p:nvPr>
        </p:nvPicPr>
        <p:blipFill>
          <a:blip r:embed="rId2"/>
          <a:stretch>
            <a:fillRect/>
          </a:stretch>
        </p:blipFill>
        <p:spPr>
          <a:xfrm>
            <a:off x="-19455" y="544749"/>
            <a:ext cx="9174005" cy="5710136"/>
          </a:xfrm>
        </p:spPr>
      </p:pic>
    </p:spTree>
    <p:extLst>
      <p:ext uri="{BB962C8B-B14F-4D97-AF65-F5344CB8AC3E}">
        <p14:creationId xmlns:p14="http://schemas.microsoft.com/office/powerpoint/2010/main" val="25617338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61F23-2DF5-554F-B401-419688EFCB5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44CF041-82DD-2E42-8C5A-D0F853B256DF}"/>
              </a:ext>
            </a:extLst>
          </p:cNvPr>
          <p:cNvPicPr>
            <a:picLocks noGrp="1" noChangeAspect="1"/>
          </p:cNvPicPr>
          <p:nvPr>
            <p:ph idx="1"/>
          </p:nvPr>
        </p:nvPicPr>
        <p:blipFill>
          <a:blip r:embed="rId2"/>
          <a:stretch>
            <a:fillRect/>
          </a:stretch>
        </p:blipFill>
        <p:spPr>
          <a:xfrm>
            <a:off x="0" y="846138"/>
            <a:ext cx="9140405" cy="3555814"/>
          </a:xfrm>
        </p:spPr>
      </p:pic>
      <p:sp>
        <p:nvSpPr>
          <p:cNvPr id="6" name="TextBox 5">
            <a:extLst>
              <a:ext uri="{FF2B5EF4-FFF2-40B4-BE49-F238E27FC236}">
                <a16:creationId xmlns:a16="http://schemas.microsoft.com/office/drawing/2014/main" id="{9FF20E20-B98F-034B-A588-A543E6D1C424}"/>
              </a:ext>
            </a:extLst>
          </p:cNvPr>
          <p:cNvSpPr txBox="1"/>
          <p:nvPr/>
        </p:nvSpPr>
        <p:spPr>
          <a:xfrm>
            <a:off x="622570" y="4973452"/>
            <a:ext cx="8225329"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How did you do out of 23?</a:t>
            </a:r>
          </a:p>
        </p:txBody>
      </p:sp>
    </p:spTree>
    <p:extLst>
      <p:ext uri="{BB962C8B-B14F-4D97-AF65-F5344CB8AC3E}">
        <p14:creationId xmlns:p14="http://schemas.microsoft.com/office/powerpoint/2010/main" val="9319356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1523753" y="1028224"/>
            <a:ext cx="5936474" cy="4583377"/>
          </a:xfrm>
        </p:spPr>
      </p:pic>
      <p:sp>
        <p:nvSpPr>
          <p:cNvPr id="3" name="Rectangle 2">
            <a:extLst>
              <a:ext uri="{FF2B5EF4-FFF2-40B4-BE49-F238E27FC236}">
                <a16:creationId xmlns:a16="http://schemas.microsoft.com/office/drawing/2014/main" id="{3D4754A9-6EC8-3E46-9A2B-ED762ADB2F47}"/>
              </a:ext>
            </a:extLst>
          </p:cNvPr>
          <p:cNvSpPr/>
          <p:nvPr/>
        </p:nvSpPr>
        <p:spPr>
          <a:xfrm>
            <a:off x="1705928" y="3171825"/>
            <a:ext cx="5572125" cy="82296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a:xfrm>
            <a:off x="371475" y="2972422"/>
            <a:ext cx="8552498" cy="1022363"/>
          </a:xfrm>
        </p:spPr>
        <p:txBody>
          <a:bodyPr>
            <a:normAutofit fontScale="90000"/>
          </a:bodyPr>
          <a:lstStyle/>
          <a:p>
            <a:r>
              <a:rPr lang="en-US" dirty="0">
                <a:solidFill>
                  <a:srgbClr val="FFC000"/>
                </a:solidFill>
                <a:latin typeface="American Typewriter" panose="02090604020004020304" pitchFamily="18" charset="77"/>
              </a:rPr>
              <a:t>Children develop in many different ways</a:t>
            </a:r>
          </a:p>
        </p:txBody>
      </p:sp>
      <p:sp>
        <p:nvSpPr>
          <p:cNvPr id="4" name="Rectangle 3">
            <a:extLst>
              <a:ext uri="{FF2B5EF4-FFF2-40B4-BE49-F238E27FC236}">
                <a16:creationId xmlns:a16="http://schemas.microsoft.com/office/drawing/2014/main" id="{9D6FB901-589F-B847-9AB7-04EA053BC943}"/>
              </a:ext>
            </a:extLst>
          </p:cNvPr>
          <p:cNvSpPr/>
          <p:nvPr/>
        </p:nvSpPr>
        <p:spPr>
          <a:xfrm>
            <a:off x="1747361" y="942499"/>
            <a:ext cx="5489258" cy="507831"/>
          </a:xfrm>
          <a:prstGeom prst="rect">
            <a:avLst/>
          </a:prstGeom>
        </p:spPr>
        <p:txBody>
          <a:bodyPr wrap="square">
            <a:spAutoFit/>
          </a:bodyPr>
          <a:lstStyle/>
          <a:p>
            <a:endParaRPr lang="en-US" sz="1350" dirty="0"/>
          </a:p>
          <a:p>
            <a:r>
              <a:rPr lang="en-US" sz="1350" dirty="0"/>
              <a:t>Why is it important the you as a teacher understand how a child develops?</a:t>
            </a:r>
          </a:p>
        </p:txBody>
      </p:sp>
    </p:spTree>
    <p:extLst>
      <p:ext uri="{BB962C8B-B14F-4D97-AF65-F5344CB8AC3E}">
        <p14:creationId xmlns:p14="http://schemas.microsoft.com/office/powerpoint/2010/main" val="162818443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B6FE776C-3A9C-2A47-9226-D02F51E373C1}"/>
              </a:ext>
            </a:extLst>
          </p:cNvPr>
          <p:cNvPicPr>
            <a:picLocks noChangeAspect="1"/>
          </p:cNvPicPr>
          <p:nvPr/>
        </p:nvPicPr>
        <p:blipFill rotWithShape="1">
          <a:blip r:embed="rId2"/>
          <a:srcRect b="25902"/>
          <a:stretch/>
        </p:blipFill>
        <p:spPr>
          <a:xfrm>
            <a:off x="935775" y="2108423"/>
            <a:ext cx="6327290" cy="2295287"/>
          </a:xfrm>
          <a:prstGeom prst="rect">
            <a:avLst/>
          </a:prstGeom>
        </p:spPr>
      </p:pic>
      <p:sp>
        <p:nvSpPr>
          <p:cNvPr id="4" name="TextBox 3">
            <a:extLst>
              <a:ext uri="{FF2B5EF4-FFF2-40B4-BE49-F238E27FC236}">
                <a16:creationId xmlns:a16="http://schemas.microsoft.com/office/drawing/2014/main" id="{29DE87AF-5F1A-6745-BDF6-6FA238BE4CCC}"/>
              </a:ext>
            </a:extLst>
          </p:cNvPr>
          <p:cNvSpPr txBox="1"/>
          <p:nvPr/>
        </p:nvSpPr>
        <p:spPr>
          <a:xfrm>
            <a:off x="3000617" y="4222084"/>
            <a:ext cx="2515176" cy="300082"/>
          </a:xfrm>
          <a:prstGeom prst="rect">
            <a:avLst/>
          </a:prstGeom>
          <a:noFill/>
        </p:spPr>
        <p:txBody>
          <a:bodyPr wrap="none" rtlCol="0">
            <a:spAutoFit/>
          </a:bodyPr>
          <a:lstStyle/>
          <a:p>
            <a:r>
              <a:rPr lang="en-US" sz="1350" dirty="0"/>
              <a:t>How do you think children learn?</a:t>
            </a:r>
          </a:p>
        </p:txBody>
      </p:sp>
      <p:pic>
        <p:nvPicPr>
          <p:cNvPr id="5" name="Picture 4">
            <a:extLst>
              <a:ext uri="{FF2B5EF4-FFF2-40B4-BE49-F238E27FC236}">
                <a16:creationId xmlns:a16="http://schemas.microsoft.com/office/drawing/2014/main" id="{39F4CA54-E3E2-EF41-9BAD-4AA44701EFEA}"/>
              </a:ext>
            </a:extLst>
          </p:cNvPr>
          <p:cNvPicPr>
            <a:picLocks noChangeAspect="1"/>
          </p:cNvPicPr>
          <p:nvPr/>
        </p:nvPicPr>
        <p:blipFill>
          <a:blip r:embed="rId3"/>
          <a:stretch>
            <a:fillRect/>
          </a:stretch>
        </p:blipFill>
        <p:spPr>
          <a:xfrm rot="20853550">
            <a:off x="6266245" y="4150141"/>
            <a:ext cx="967033" cy="967033"/>
          </a:xfrm>
          <a:prstGeom prst="rect">
            <a:avLst/>
          </a:prstGeom>
        </p:spPr>
      </p:pic>
      <p:pic>
        <p:nvPicPr>
          <p:cNvPr id="6" name="Picture 5">
            <a:extLst>
              <a:ext uri="{FF2B5EF4-FFF2-40B4-BE49-F238E27FC236}">
                <a16:creationId xmlns:a16="http://schemas.microsoft.com/office/drawing/2014/main" id="{DB26CF0E-3810-6342-A729-A42EAF945390}"/>
              </a:ext>
            </a:extLst>
          </p:cNvPr>
          <p:cNvPicPr>
            <a:picLocks noChangeAspect="1"/>
          </p:cNvPicPr>
          <p:nvPr/>
        </p:nvPicPr>
        <p:blipFill>
          <a:blip r:embed="rId3"/>
          <a:stretch>
            <a:fillRect/>
          </a:stretch>
        </p:blipFill>
        <p:spPr>
          <a:xfrm rot="5400000">
            <a:off x="1698233" y="4429424"/>
            <a:ext cx="967033" cy="967033"/>
          </a:xfrm>
          <a:prstGeom prst="rect">
            <a:avLst/>
          </a:prstGeom>
        </p:spPr>
      </p:pic>
      <p:pic>
        <p:nvPicPr>
          <p:cNvPr id="7" name="Picture 6">
            <a:extLst>
              <a:ext uri="{FF2B5EF4-FFF2-40B4-BE49-F238E27FC236}">
                <a16:creationId xmlns:a16="http://schemas.microsoft.com/office/drawing/2014/main" id="{45461412-15E9-7042-BF06-1C416AA0A6E9}"/>
              </a:ext>
            </a:extLst>
          </p:cNvPr>
          <p:cNvPicPr>
            <a:picLocks noChangeAspect="1"/>
          </p:cNvPicPr>
          <p:nvPr/>
        </p:nvPicPr>
        <p:blipFill>
          <a:blip r:embed="rId3"/>
          <a:stretch>
            <a:fillRect/>
          </a:stretch>
        </p:blipFill>
        <p:spPr>
          <a:xfrm rot="15821914">
            <a:off x="4085676" y="1854855"/>
            <a:ext cx="967033" cy="967033"/>
          </a:xfrm>
          <a:prstGeom prst="rect">
            <a:avLst/>
          </a:prstGeom>
        </p:spPr>
      </p:pic>
      <p:pic>
        <p:nvPicPr>
          <p:cNvPr id="8" name="Picture 7">
            <a:extLst>
              <a:ext uri="{FF2B5EF4-FFF2-40B4-BE49-F238E27FC236}">
                <a16:creationId xmlns:a16="http://schemas.microsoft.com/office/drawing/2014/main" id="{9985E8B2-6DE5-894C-BF4E-78923687130C}"/>
              </a:ext>
            </a:extLst>
          </p:cNvPr>
          <p:cNvPicPr>
            <a:picLocks noChangeAspect="1"/>
          </p:cNvPicPr>
          <p:nvPr/>
        </p:nvPicPr>
        <p:blipFill>
          <a:blip r:embed="rId3"/>
          <a:stretch>
            <a:fillRect/>
          </a:stretch>
        </p:blipFill>
        <p:spPr>
          <a:xfrm rot="2600257">
            <a:off x="3935833" y="4629415"/>
            <a:ext cx="967033" cy="967033"/>
          </a:xfrm>
          <a:prstGeom prst="rect">
            <a:avLst/>
          </a:prstGeom>
        </p:spPr>
      </p:pic>
      <p:pic>
        <p:nvPicPr>
          <p:cNvPr id="9" name="Picture 8">
            <a:extLst>
              <a:ext uri="{FF2B5EF4-FFF2-40B4-BE49-F238E27FC236}">
                <a16:creationId xmlns:a16="http://schemas.microsoft.com/office/drawing/2014/main" id="{65726468-CA54-3A43-9A4B-AD7A90E13E0A}"/>
              </a:ext>
            </a:extLst>
          </p:cNvPr>
          <p:cNvPicPr>
            <a:picLocks noChangeAspect="1"/>
          </p:cNvPicPr>
          <p:nvPr/>
        </p:nvPicPr>
        <p:blipFill>
          <a:blip r:embed="rId3"/>
          <a:stretch>
            <a:fillRect/>
          </a:stretch>
        </p:blipFill>
        <p:spPr>
          <a:xfrm rot="11258096">
            <a:off x="1458664" y="2495944"/>
            <a:ext cx="967033" cy="967033"/>
          </a:xfrm>
          <a:prstGeom prst="rect">
            <a:avLst/>
          </a:prstGeom>
        </p:spPr>
      </p:pic>
      <p:pic>
        <p:nvPicPr>
          <p:cNvPr id="10" name="Picture 9">
            <a:extLst>
              <a:ext uri="{FF2B5EF4-FFF2-40B4-BE49-F238E27FC236}">
                <a16:creationId xmlns:a16="http://schemas.microsoft.com/office/drawing/2014/main" id="{3D375A90-7266-FD44-9F70-D65970D3108A}"/>
              </a:ext>
            </a:extLst>
          </p:cNvPr>
          <p:cNvPicPr>
            <a:picLocks noChangeAspect="1"/>
          </p:cNvPicPr>
          <p:nvPr/>
        </p:nvPicPr>
        <p:blipFill>
          <a:blip r:embed="rId3"/>
          <a:stretch>
            <a:fillRect/>
          </a:stretch>
        </p:blipFill>
        <p:spPr>
          <a:xfrm rot="17100957">
            <a:off x="6313317" y="2447134"/>
            <a:ext cx="967033" cy="967033"/>
          </a:xfrm>
          <a:prstGeom prst="rect">
            <a:avLst/>
          </a:prstGeom>
        </p:spPr>
      </p:pic>
    </p:spTree>
    <p:extLst>
      <p:ext uri="{BB962C8B-B14F-4D97-AF65-F5344CB8AC3E}">
        <p14:creationId xmlns:p14="http://schemas.microsoft.com/office/powerpoint/2010/main" val="4242764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B6FE776C-3A9C-2A47-9226-D02F51E373C1}"/>
              </a:ext>
            </a:extLst>
          </p:cNvPr>
          <p:cNvPicPr>
            <a:picLocks noChangeAspect="1"/>
          </p:cNvPicPr>
          <p:nvPr/>
        </p:nvPicPr>
        <p:blipFill rotWithShape="1">
          <a:blip r:embed="rId2"/>
          <a:srcRect b="25902"/>
          <a:stretch/>
        </p:blipFill>
        <p:spPr>
          <a:xfrm>
            <a:off x="935775" y="2108423"/>
            <a:ext cx="6327290" cy="2295287"/>
          </a:xfrm>
          <a:prstGeom prst="rect">
            <a:avLst/>
          </a:prstGeom>
        </p:spPr>
      </p:pic>
      <p:sp>
        <p:nvSpPr>
          <p:cNvPr id="4" name="TextBox 3">
            <a:extLst>
              <a:ext uri="{FF2B5EF4-FFF2-40B4-BE49-F238E27FC236}">
                <a16:creationId xmlns:a16="http://schemas.microsoft.com/office/drawing/2014/main" id="{29DE87AF-5F1A-6745-BDF6-6FA238BE4CCC}"/>
              </a:ext>
            </a:extLst>
          </p:cNvPr>
          <p:cNvSpPr txBox="1"/>
          <p:nvPr/>
        </p:nvSpPr>
        <p:spPr>
          <a:xfrm>
            <a:off x="3000617" y="4222084"/>
            <a:ext cx="2515176" cy="300082"/>
          </a:xfrm>
          <a:prstGeom prst="rect">
            <a:avLst/>
          </a:prstGeom>
          <a:noFill/>
        </p:spPr>
        <p:txBody>
          <a:bodyPr wrap="none" rtlCol="0">
            <a:spAutoFit/>
          </a:bodyPr>
          <a:lstStyle/>
          <a:p>
            <a:r>
              <a:rPr lang="en-US" sz="1350" dirty="0"/>
              <a:t>How do you think children learn?</a:t>
            </a:r>
          </a:p>
        </p:txBody>
      </p:sp>
      <p:pic>
        <p:nvPicPr>
          <p:cNvPr id="5" name="Picture 4">
            <a:extLst>
              <a:ext uri="{FF2B5EF4-FFF2-40B4-BE49-F238E27FC236}">
                <a16:creationId xmlns:a16="http://schemas.microsoft.com/office/drawing/2014/main" id="{39F4CA54-E3E2-EF41-9BAD-4AA44701EFEA}"/>
              </a:ext>
            </a:extLst>
          </p:cNvPr>
          <p:cNvPicPr>
            <a:picLocks noChangeAspect="1"/>
          </p:cNvPicPr>
          <p:nvPr/>
        </p:nvPicPr>
        <p:blipFill>
          <a:blip r:embed="rId3"/>
          <a:stretch>
            <a:fillRect/>
          </a:stretch>
        </p:blipFill>
        <p:spPr>
          <a:xfrm rot="20853550">
            <a:off x="6266245" y="4150141"/>
            <a:ext cx="967033" cy="967033"/>
          </a:xfrm>
          <a:prstGeom prst="rect">
            <a:avLst/>
          </a:prstGeom>
        </p:spPr>
      </p:pic>
      <p:pic>
        <p:nvPicPr>
          <p:cNvPr id="6" name="Picture 5">
            <a:extLst>
              <a:ext uri="{FF2B5EF4-FFF2-40B4-BE49-F238E27FC236}">
                <a16:creationId xmlns:a16="http://schemas.microsoft.com/office/drawing/2014/main" id="{DB26CF0E-3810-6342-A729-A42EAF945390}"/>
              </a:ext>
            </a:extLst>
          </p:cNvPr>
          <p:cNvPicPr>
            <a:picLocks noChangeAspect="1"/>
          </p:cNvPicPr>
          <p:nvPr/>
        </p:nvPicPr>
        <p:blipFill>
          <a:blip r:embed="rId3"/>
          <a:stretch>
            <a:fillRect/>
          </a:stretch>
        </p:blipFill>
        <p:spPr>
          <a:xfrm rot="5400000">
            <a:off x="1698233" y="4429424"/>
            <a:ext cx="967033" cy="967033"/>
          </a:xfrm>
          <a:prstGeom prst="rect">
            <a:avLst/>
          </a:prstGeom>
        </p:spPr>
      </p:pic>
      <p:pic>
        <p:nvPicPr>
          <p:cNvPr id="7" name="Picture 6">
            <a:extLst>
              <a:ext uri="{FF2B5EF4-FFF2-40B4-BE49-F238E27FC236}">
                <a16:creationId xmlns:a16="http://schemas.microsoft.com/office/drawing/2014/main" id="{45461412-15E9-7042-BF06-1C416AA0A6E9}"/>
              </a:ext>
            </a:extLst>
          </p:cNvPr>
          <p:cNvPicPr>
            <a:picLocks noChangeAspect="1"/>
          </p:cNvPicPr>
          <p:nvPr/>
        </p:nvPicPr>
        <p:blipFill>
          <a:blip r:embed="rId3"/>
          <a:stretch>
            <a:fillRect/>
          </a:stretch>
        </p:blipFill>
        <p:spPr>
          <a:xfrm rot="15821914">
            <a:off x="4085676" y="1854855"/>
            <a:ext cx="967033" cy="967033"/>
          </a:xfrm>
          <a:prstGeom prst="rect">
            <a:avLst/>
          </a:prstGeom>
        </p:spPr>
      </p:pic>
      <p:pic>
        <p:nvPicPr>
          <p:cNvPr id="8" name="Picture 7">
            <a:extLst>
              <a:ext uri="{FF2B5EF4-FFF2-40B4-BE49-F238E27FC236}">
                <a16:creationId xmlns:a16="http://schemas.microsoft.com/office/drawing/2014/main" id="{9985E8B2-6DE5-894C-BF4E-78923687130C}"/>
              </a:ext>
            </a:extLst>
          </p:cNvPr>
          <p:cNvPicPr>
            <a:picLocks noChangeAspect="1"/>
          </p:cNvPicPr>
          <p:nvPr/>
        </p:nvPicPr>
        <p:blipFill>
          <a:blip r:embed="rId3"/>
          <a:stretch>
            <a:fillRect/>
          </a:stretch>
        </p:blipFill>
        <p:spPr>
          <a:xfrm rot="2600257">
            <a:off x="3935833" y="4629415"/>
            <a:ext cx="967033" cy="967033"/>
          </a:xfrm>
          <a:prstGeom prst="rect">
            <a:avLst/>
          </a:prstGeom>
        </p:spPr>
      </p:pic>
      <p:pic>
        <p:nvPicPr>
          <p:cNvPr id="9" name="Picture 8">
            <a:extLst>
              <a:ext uri="{FF2B5EF4-FFF2-40B4-BE49-F238E27FC236}">
                <a16:creationId xmlns:a16="http://schemas.microsoft.com/office/drawing/2014/main" id="{65726468-CA54-3A43-9A4B-AD7A90E13E0A}"/>
              </a:ext>
            </a:extLst>
          </p:cNvPr>
          <p:cNvPicPr>
            <a:picLocks noChangeAspect="1"/>
          </p:cNvPicPr>
          <p:nvPr/>
        </p:nvPicPr>
        <p:blipFill>
          <a:blip r:embed="rId3"/>
          <a:stretch>
            <a:fillRect/>
          </a:stretch>
        </p:blipFill>
        <p:spPr>
          <a:xfrm rot="11258096">
            <a:off x="1458664" y="2495944"/>
            <a:ext cx="967033" cy="967033"/>
          </a:xfrm>
          <a:prstGeom prst="rect">
            <a:avLst/>
          </a:prstGeom>
        </p:spPr>
      </p:pic>
      <p:pic>
        <p:nvPicPr>
          <p:cNvPr id="10" name="Picture 9">
            <a:extLst>
              <a:ext uri="{FF2B5EF4-FFF2-40B4-BE49-F238E27FC236}">
                <a16:creationId xmlns:a16="http://schemas.microsoft.com/office/drawing/2014/main" id="{3D375A90-7266-FD44-9F70-D65970D3108A}"/>
              </a:ext>
            </a:extLst>
          </p:cNvPr>
          <p:cNvPicPr>
            <a:picLocks noChangeAspect="1"/>
          </p:cNvPicPr>
          <p:nvPr/>
        </p:nvPicPr>
        <p:blipFill>
          <a:blip r:embed="rId3"/>
          <a:stretch>
            <a:fillRect/>
          </a:stretch>
        </p:blipFill>
        <p:spPr>
          <a:xfrm rot="17100957">
            <a:off x="6313317" y="2447134"/>
            <a:ext cx="967033" cy="967033"/>
          </a:xfrm>
          <a:prstGeom prst="rect">
            <a:avLst/>
          </a:prstGeom>
        </p:spPr>
      </p:pic>
      <p:sp>
        <p:nvSpPr>
          <p:cNvPr id="2" name="TextBox 1">
            <a:extLst>
              <a:ext uri="{FF2B5EF4-FFF2-40B4-BE49-F238E27FC236}">
                <a16:creationId xmlns:a16="http://schemas.microsoft.com/office/drawing/2014/main" id="{6AF376F8-385E-5B44-BE8B-4C34CFB2D809}"/>
              </a:ext>
            </a:extLst>
          </p:cNvPr>
          <p:cNvSpPr txBox="1"/>
          <p:nvPr/>
        </p:nvSpPr>
        <p:spPr>
          <a:xfrm>
            <a:off x="464804" y="2108422"/>
            <a:ext cx="987706" cy="553998"/>
          </a:xfrm>
          <a:prstGeom prst="rect">
            <a:avLst/>
          </a:prstGeom>
          <a:noFill/>
        </p:spPr>
        <p:txBody>
          <a:bodyPr wrap="none" rtlCol="0">
            <a:spAutoFit/>
          </a:bodyPr>
          <a:lstStyle/>
          <a:p>
            <a:r>
              <a:rPr lang="en-US" sz="3000" dirty="0">
                <a:solidFill>
                  <a:srgbClr val="FFC000"/>
                </a:solidFill>
                <a:latin typeface="American Typewriter" panose="02090604020004020304" pitchFamily="18" charset="77"/>
              </a:rPr>
              <a:t>Play</a:t>
            </a:r>
          </a:p>
        </p:txBody>
      </p:sp>
    </p:spTree>
    <p:extLst>
      <p:ext uri="{BB962C8B-B14F-4D97-AF65-F5344CB8AC3E}">
        <p14:creationId xmlns:p14="http://schemas.microsoft.com/office/powerpoint/2010/main" val="35798971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B6FE776C-3A9C-2A47-9226-D02F51E373C1}"/>
              </a:ext>
            </a:extLst>
          </p:cNvPr>
          <p:cNvPicPr>
            <a:picLocks noChangeAspect="1"/>
          </p:cNvPicPr>
          <p:nvPr/>
        </p:nvPicPr>
        <p:blipFill rotWithShape="1">
          <a:blip r:embed="rId2"/>
          <a:srcRect b="25902"/>
          <a:stretch/>
        </p:blipFill>
        <p:spPr>
          <a:xfrm>
            <a:off x="935775" y="2108423"/>
            <a:ext cx="6327290" cy="2295287"/>
          </a:xfrm>
          <a:prstGeom prst="rect">
            <a:avLst/>
          </a:prstGeom>
        </p:spPr>
      </p:pic>
      <p:sp>
        <p:nvSpPr>
          <p:cNvPr id="4" name="TextBox 3">
            <a:extLst>
              <a:ext uri="{FF2B5EF4-FFF2-40B4-BE49-F238E27FC236}">
                <a16:creationId xmlns:a16="http://schemas.microsoft.com/office/drawing/2014/main" id="{29DE87AF-5F1A-6745-BDF6-6FA238BE4CCC}"/>
              </a:ext>
            </a:extLst>
          </p:cNvPr>
          <p:cNvSpPr txBox="1"/>
          <p:nvPr/>
        </p:nvSpPr>
        <p:spPr>
          <a:xfrm>
            <a:off x="3000617" y="4222084"/>
            <a:ext cx="2515176" cy="300082"/>
          </a:xfrm>
          <a:prstGeom prst="rect">
            <a:avLst/>
          </a:prstGeom>
          <a:noFill/>
        </p:spPr>
        <p:txBody>
          <a:bodyPr wrap="none" rtlCol="0">
            <a:spAutoFit/>
          </a:bodyPr>
          <a:lstStyle/>
          <a:p>
            <a:r>
              <a:rPr lang="en-US" sz="1350" dirty="0"/>
              <a:t>How do you think children learn?</a:t>
            </a:r>
          </a:p>
        </p:txBody>
      </p:sp>
      <p:pic>
        <p:nvPicPr>
          <p:cNvPr id="5" name="Picture 4">
            <a:extLst>
              <a:ext uri="{FF2B5EF4-FFF2-40B4-BE49-F238E27FC236}">
                <a16:creationId xmlns:a16="http://schemas.microsoft.com/office/drawing/2014/main" id="{39F4CA54-E3E2-EF41-9BAD-4AA44701EFEA}"/>
              </a:ext>
            </a:extLst>
          </p:cNvPr>
          <p:cNvPicPr>
            <a:picLocks noChangeAspect="1"/>
          </p:cNvPicPr>
          <p:nvPr/>
        </p:nvPicPr>
        <p:blipFill>
          <a:blip r:embed="rId3"/>
          <a:stretch>
            <a:fillRect/>
          </a:stretch>
        </p:blipFill>
        <p:spPr>
          <a:xfrm rot="20853550">
            <a:off x="5811736" y="3945907"/>
            <a:ext cx="967033" cy="967033"/>
          </a:xfrm>
          <a:prstGeom prst="rect">
            <a:avLst/>
          </a:prstGeom>
        </p:spPr>
      </p:pic>
      <p:pic>
        <p:nvPicPr>
          <p:cNvPr id="6" name="Picture 5">
            <a:extLst>
              <a:ext uri="{FF2B5EF4-FFF2-40B4-BE49-F238E27FC236}">
                <a16:creationId xmlns:a16="http://schemas.microsoft.com/office/drawing/2014/main" id="{DB26CF0E-3810-6342-A729-A42EAF945390}"/>
              </a:ext>
            </a:extLst>
          </p:cNvPr>
          <p:cNvPicPr>
            <a:picLocks noChangeAspect="1"/>
          </p:cNvPicPr>
          <p:nvPr/>
        </p:nvPicPr>
        <p:blipFill>
          <a:blip r:embed="rId3"/>
          <a:stretch>
            <a:fillRect/>
          </a:stretch>
        </p:blipFill>
        <p:spPr>
          <a:xfrm rot="5400000">
            <a:off x="1698233" y="4429424"/>
            <a:ext cx="967033" cy="967033"/>
          </a:xfrm>
          <a:prstGeom prst="rect">
            <a:avLst/>
          </a:prstGeom>
        </p:spPr>
      </p:pic>
      <p:pic>
        <p:nvPicPr>
          <p:cNvPr id="7" name="Picture 6">
            <a:extLst>
              <a:ext uri="{FF2B5EF4-FFF2-40B4-BE49-F238E27FC236}">
                <a16:creationId xmlns:a16="http://schemas.microsoft.com/office/drawing/2014/main" id="{45461412-15E9-7042-BF06-1C416AA0A6E9}"/>
              </a:ext>
            </a:extLst>
          </p:cNvPr>
          <p:cNvPicPr>
            <a:picLocks noChangeAspect="1"/>
          </p:cNvPicPr>
          <p:nvPr/>
        </p:nvPicPr>
        <p:blipFill>
          <a:blip r:embed="rId3"/>
          <a:stretch>
            <a:fillRect/>
          </a:stretch>
        </p:blipFill>
        <p:spPr>
          <a:xfrm rot="15821914">
            <a:off x="4085676" y="1854855"/>
            <a:ext cx="967033" cy="967033"/>
          </a:xfrm>
          <a:prstGeom prst="rect">
            <a:avLst/>
          </a:prstGeom>
        </p:spPr>
      </p:pic>
      <p:pic>
        <p:nvPicPr>
          <p:cNvPr id="8" name="Picture 7">
            <a:extLst>
              <a:ext uri="{FF2B5EF4-FFF2-40B4-BE49-F238E27FC236}">
                <a16:creationId xmlns:a16="http://schemas.microsoft.com/office/drawing/2014/main" id="{9985E8B2-6DE5-894C-BF4E-78923687130C}"/>
              </a:ext>
            </a:extLst>
          </p:cNvPr>
          <p:cNvPicPr>
            <a:picLocks noChangeAspect="1"/>
          </p:cNvPicPr>
          <p:nvPr/>
        </p:nvPicPr>
        <p:blipFill>
          <a:blip r:embed="rId3"/>
          <a:stretch>
            <a:fillRect/>
          </a:stretch>
        </p:blipFill>
        <p:spPr>
          <a:xfrm rot="2600257">
            <a:off x="3935833" y="4629415"/>
            <a:ext cx="967033" cy="967033"/>
          </a:xfrm>
          <a:prstGeom prst="rect">
            <a:avLst/>
          </a:prstGeom>
        </p:spPr>
      </p:pic>
      <p:pic>
        <p:nvPicPr>
          <p:cNvPr id="9" name="Picture 8">
            <a:extLst>
              <a:ext uri="{FF2B5EF4-FFF2-40B4-BE49-F238E27FC236}">
                <a16:creationId xmlns:a16="http://schemas.microsoft.com/office/drawing/2014/main" id="{65726468-CA54-3A43-9A4B-AD7A90E13E0A}"/>
              </a:ext>
            </a:extLst>
          </p:cNvPr>
          <p:cNvPicPr>
            <a:picLocks noChangeAspect="1"/>
          </p:cNvPicPr>
          <p:nvPr/>
        </p:nvPicPr>
        <p:blipFill>
          <a:blip r:embed="rId3"/>
          <a:stretch>
            <a:fillRect/>
          </a:stretch>
        </p:blipFill>
        <p:spPr>
          <a:xfrm rot="11258096">
            <a:off x="1458664" y="2495944"/>
            <a:ext cx="967033" cy="967033"/>
          </a:xfrm>
          <a:prstGeom prst="rect">
            <a:avLst/>
          </a:prstGeom>
        </p:spPr>
      </p:pic>
      <p:pic>
        <p:nvPicPr>
          <p:cNvPr id="10" name="Picture 9">
            <a:extLst>
              <a:ext uri="{FF2B5EF4-FFF2-40B4-BE49-F238E27FC236}">
                <a16:creationId xmlns:a16="http://schemas.microsoft.com/office/drawing/2014/main" id="{3D375A90-7266-FD44-9F70-D65970D3108A}"/>
              </a:ext>
            </a:extLst>
          </p:cNvPr>
          <p:cNvPicPr>
            <a:picLocks noChangeAspect="1"/>
          </p:cNvPicPr>
          <p:nvPr/>
        </p:nvPicPr>
        <p:blipFill>
          <a:blip r:embed="rId3"/>
          <a:stretch>
            <a:fillRect/>
          </a:stretch>
        </p:blipFill>
        <p:spPr>
          <a:xfrm rot="17100957">
            <a:off x="6313317" y="2447134"/>
            <a:ext cx="967033" cy="967033"/>
          </a:xfrm>
          <a:prstGeom prst="rect">
            <a:avLst/>
          </a:prstGeom>
        </p:spPr>
      </p:pic>
      <p:sp>
        <p:nvSpPr>
          <p:cNvPr id="2" name="TextBox 1">
            <a:extLst>
              <a:ext uri="{FF2B5EF4-FFF2-40B4-BE49-F238E27FC236}">
                <a16:creationId xmlns:a16="http://schemas.microsoft.com/office/drawing/2014/main" id="{6AF376F8-385E-5B44-BE8B-4C34CFB2D809}"/>
              </a:ext>
            </a:extLst>
          </p:cNvPr>
          <p:cNvSpPr txBox="1"/>
          <p:nvPr/>
        </p:nvSpPr>
        <p:spPr>
          <a:xfrm>
            <a:off x="697219" y="2319673"/>
            <a:ext cx="748090"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Play</a:t>
            </a:r>
          </a:p>
        </p:txBody>
      </p:sp>
      <p:sp>
        <p:nvSpPr>
          <p:cNvPr id="11" name="TextBox 10">
            <a:extLst>
              <a:ext uri="{FF2B5EF4-FFF2-40B4-BE49-F238E27FC236}">
                <a16:creationId xmlns:a16="http://schemas.microsoft.com/office/drawing/2014/main" id="{4BDB7C25-01E1-D849-9F2A-F49CABB8A8DE}"/>
              </a:ext>
            </a:extLst>
          </p:cNvPr>
          <p:cNvSpPr txBox="1"/>
          <p:nvPr/>
        </p:nvSpPr>
        <p:spPr>
          <a:xfrm>
            <a:off x="2684259" y="1462545"/>
            <a:ext cx="1784463"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Experiences</a:t>
            </a:r>
          </a:p>
        </p:txBody>
      </p:sp>
      <p:sp>
        <p:nvSpPr>
          <p:cNvPr id="12" name="TextBox 11">
            <a:extLst>
              <a:ext uri="{FF2B5EF4-FFF2-40B4-BE49-F238E27FC236}">
                <a16:creationId xmlns:a16="http://schemas.microsoft.com/office/drawing/2014/main" id="{322630FD-005A-5740-896B-67A66E497CFB}"/>
              </a:ext>
            </a:extLst>
          </p:cNvPr>
          <p:cNvSpPr txBox="1"/>
          <p:nvPr/>
        </p:nvSpPr>
        <p:spPr>
          <a:xfrm>
            <a:off x="6871581" y="1608497"/>
            <a:ext cx="1975541"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Multisensory </a:t>
            </a:r>
          </a:p>
        </p:txBody>
      </p:sp>
      <p:sp>
        <p:nvSpPr>
          <p:cNvPr id="13" name="TextBox 12">
            <a:extLst>
              <a:ext uri="{FF2B5EF4-FFF2-40B4-BE49-F238E27FC236}">
                <a16:creationId xmlns:a16="http://schemas.microsoft.com/office/drawing/2014/main" id="{2D6B940C-21EA-F74E-B5D8-AFBB8BBE637D}"/>
              </a:ext>
            </a:extLst>
          </p:cNvPr>
          <p:cNvSpPr txBox="1"/>
          <p:nvPr/>
        </p:nvSpPr>
        <p:spPr>
          <a:xfrm>
            <a:off x="4785937" y="1136790"/>
            <a:ext cx="1420582"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Exposure</a:t>
            </a:r>
          </a:p>
        </p:txBody>
      </p:sp>
      <p:sp>
        <p:nvSpPr>
          <p:cNvPr id="14" name="TextBox 13">
            <a:extLst>
              <a:ext uri="{FF2B5EF4-FFF2-40B4-BE49-F238E27FC236}">
                <a16:creationId xmlns:a16="http://schemas.microsoft.com/office/drawing/2014/main" id="{C7991F79-56E1-5C4F-8F36-71A99D3E1BC2}"/>
              </a:ext>
            </a:extLst>
          </p:cNvPr>
          <p:cNvSpPr txBox="1"/>
          <p:nvPr/>
        </p:nvSpPr>
        <p:spPr>
          <a:xfrm>
            <a:off x="6796833" y="4195639"/>
            <a:ext cx="2151698" cy="1384995"/>
          </a:xfrm>
          <a:prstGeom prst="rect">
            <a:avLst/>
          </a:prstGeom>
          <a:noFill/>
        </p:spPr>
        <p:txBody>
          <a:bodyPr wrap="square" rtlCol="0">
            <a:spAutoFit/>
          </a:bodyPr>
          <a:lstStyle/>
          <a:p>
            <a:pPr algn="ctr"/>
            <a:r>
              <a:rPr lang="en-US" sz="2100" dirty="0">
                <a:solidFill>
                  <a:srgbClr val="FFC000"/>
                </a:solidFill>
                <a:latin typeface="American Typewriter" panose="02090604020004020304" pitchFamily="18" charset="77"/>
              </a:rPr>
              <a:t>Intrapersonal (1) </a:t>
            </a:r>
          </a:p>
          <a:p>
            <a:pPr algn="ctr"/>
            <a:r>
              <a:rPr lang="en-US" sz="2100" dirty="0">
                <a:solidFill>
                  <a:srgbClr val="FFC000"/>
                </a:solidFill>
                <a:latin typeface="American Typewriter" panose="02090604020004020304" pitchFamily="18" charset="77"/>
              </a:rPr>
              <a:t>Interpersonal (2+)</a:t>
            </a:r>
          </a:p>
        </p:txBody>
      </p:sp>
      <p:sp>
        <p:nvSpPr>
          <p:cNvPr id="16" name="TextBox 15">
            <a:extLst>
              <a:ext uri="{FF2B5EF4-FFF2-40B4-BE49-F238E27FC236}">
                <a16:creationId xmlns:a16="http://schemas.microsoft.com/office/drawing/2014/main" id="{112F8034-87EF-E945-8684-E19B3F642BB1}"/>
              </a:ext>
            </a:extLst>
          </p:cNvPr>
          <p:cNvSpPr txBox="1"/>
          <p:nvPr/>
        </p:nvSpPr>
        <p:spPr>
          <a:xfrm>
            <a:off x="6029922" y="2082709"/>
            <a:ext cx="306205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Emotional connection </a:t>
            </a:r>
          </a:p>
        </p:txBody>
      </p:sp>
      <p:sp>
        <p:nvSpPr>
          <p:cNvPr id="18" name="TextBox 17">
            <a:extLst>
              <a:ext uri="{FF2B5EF4-FFF2-40B4-BE49-F238E27FC236}">
                <a16:creationId xmlns:a16="http://schemas.microsoft.com/office/drawing/2014/main" id="{2BE661FE-73B4-CA44-B406-48D0A16ADBB9}"/>
              </a:ext>
            </a:extLst>
          </p:cNvPr>
          <p:cNvSpPr txBox="1"/>
          <p:nvPr/>
        </p:nvSpPr>
        <p:spPr>
          <a:xfrm>
            <a:off x="3735841" y="5557550"/>
            <a:ext cx="2294218"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Success / failure</a:t>
            </a:r>
          </a:p>
        </p:txBody>
      </p:sp>
      <p:sp>
        <p:nvSpPr>
          <p:cNvPr id="19" name="TextBox 18">
            <a:extLst>
              <a:ext uri="{FF2B5EF4-FFF2-40B4-BE49-F238E27FC236}">
                <a16:creationId xmlns:a16="http://schemas.microsoft.com/office/drawing/2014/main" id="{570C1682-955D-9849-9566-D9A0D25BDCE9}"/>
              </a:ext>
            </a:extLst>
          </p:cNvPr>
          <p:cNvSpPr txBox="1"/>
          <p:nvPr/>
        </p:nvSpPr>
        <p:spPr>
          <a:xfrm>
            <a:off x="927708" y="5422170"/>
            <a:ext cx="203773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Environments</a:t>
            </a:r>
          </a:p>
        </p:txBody>
      </p:sp>
    </p:spTree>
    <p:extLst>
      <p:ext uri="{BB962C8B-B14F-4D97-AF65-F5344CB8AC3E}">
        <p14:creationId xmlns:p14="http://schemas.microsoft.com/office/powerpoint/2010/main" val="74685881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B6FE776C-3A9C-2A47-9226-D02F51E373C1}"/>
              </a:ext>
            </a:extLst>
          </p:cNvPr>
          <p:cNvPicPr>
            <a:picLocks noChangeAspect="1"/>
          </p:cNvPicPr>
          <p:nvPr/>
        </p:nvPicPr>
        <p:blipFill rotWithShape="1">
          <a:blip r:embed="rId2"/>
          <a:srcRect b="25902"/>
          <a:stretch/>
        </p:blipFill>
        <p:spPr>
          <a:xfrm>
            <a:off x="3627540" y="745396"/>
            <a:ext cx="6327290" cy="2295287"/>
          </a:xfrm>
          <a:prstGeom prst="rect">
            <a:avLst/>
          </a:prstGeom>
        </p:spPr>
      </p:pic>
      <p:sp>
        <p:nvSpPr>
          <p:cNvPr id="4" name="TextBox 3">
            <a:extLst>
              <a:ext uri="{FF2B5EF4-FFF2-40B4-BE49-F238E27FC236}">
                <a16:creationId xmlns:a16="http://schemas.microsoft.com/office/drawing/2014/main" id="{29DE87AF-5F1A-6745-BDF6-6FA238BE4CCC}"/>
              </a:ext>
            </a:extLst>
          </p:cNvPr>
          <p:cNvSpPr txBox="1"/>
          <p:nvPr/>
        </p:nvSpPr>
        <p:spPr>
          <a:xfrm>
            <a:off x="2059278" y="4071238"/>
            <a:ext cx="5433087" cy="1477328"/>
          </a:xfrm>
          <a:prstGeom prst="rect">
            <a:avLst/>
          </a:prstGeom>
          <a:noFill/>
        </p:spPr>
        <p:txBody>
          <a:bodyPr wrap="square" rtlCol="0">
            <a:spAutoFit/>
          </a:bodyPr>
          <a:lstStyle/>
          <a:p>
            <a:pPr algn="ctr"/>
            <a:r>
              <a:rPr lang="en-US" sz="3000" dirty="0"/>
              <a:t>How many different types of environments do we engage our learners in?</a:t>
            </a:r>
          </a:p>
        </p:txBody>
      </p:sp>
      <p:pic>
        <p:nvPicPr>
          <p:cNvPr id="6" name="Picture 5">
            <a:extLst>
              <a:ext uri="{FF2B5EF4-FFF2-40B4-BE49-F238E27FC236}">
                <a16:creationId xmlns:a16="http://schemas.microsoft.com/office/drawing/2014/main" id="{DB26CF0E-3810-6342-A729-A42EAF945390}"/>
              </a:ext>
            </a:extLst>
          </p:cNvPr>
          <p:cNvPicPr>
            <a:picLocks noChangeAspect="1"/>
          </p:cNvPicPr>
          <p:nvPr/>
        </p:nvPicPr>
        <p:blipFill>
          <a:blip r:embed="rId3"/>
          <a:stretch>
            <a:fillRect/>
          </a:stretch>
        </p:blipFill>
        <p:spPr>
          <a:xfrm rot="6998358">
            <a:off x="3144024" y="2423459"/>
            <a:ext cx="967033" cy="967033"/>
          </a:xfrm>
          <a:prstGeom prst="rect">
            <a:avLst/>
          </a:prstGeom>
        </p:spPr>
      </p:pic>
      <p:sp>
        <p:nvSpPr>
          <p:cNvPr id="19" name="TextBox 18">
            <a:extLst>
              <a:ext uri="{FF2B5EF4-FFF2-40B4-BE49-F238E27FC236}">
                <a16:creationId xmlns:a16="http://schemas.microsoft.com/office/drawing/2014/main" id="{570C1682-955D-9849-9566-D9A0D25BDCE9}"/>
              </a:ext>
            </a:extLst>
          </p:cNvPr>
          <p:cNvSpPr txBox="1"/>
          <p:nvPr/>
        </p:nvSpPr>
        <p:spPr>
          <a:xfrm>
            <a:off x="1742096" y="3359752"/>
            <a:ext cx="203773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Environments</a:t>
            </a:r>
          </a:p>
        </p:txBody>
      </p:sp>
    </p:spTree>
    <p:extLst>
      <p:ext uri="{BB962C8B-B14F-4D97-AF65-F5344CB8AC3E}">
        <p14:creationId xmlns:p14="http://schemas.microsoft.com/office/powerpoint/2010/main" val="250803250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55172" y="277585"/>
            <a:ext cx="8229600" cy="5400229"/>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Human development is a cultural process.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As a biological species, humans are defined in terms of our cultural participation.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We are prepared by both our cultural and biological heritage to use language and other tools and to learn from each other.</a:t>
            </a:r>
          </a:p>
          <a:p>
            <a:pPr marL="0" indent="0">
              <a:buNone/>
            </a:pPr>
            <a:r>
              <a:rPr lang="en-GB" dirty="0">
                <a:latin typeface="Arial" panose="020B0604020202020204" pitchFamily="34" charset="0"/>
                <a:cs typeface="Arial" panose="020B0604020202020204" pitchFamily="34" charset="0"/>
              </a:rPr>
              <a:t>								Barbara </a:t>
            </a:r>
            <a:r>
              <a:rPr lang="en-GB" dirty="0" err="1">
                <a:latin typeface="Arial" panose="020B0604020202020204" pitchFamily="34" charset="0"/>
                <a:cs typeface="Arial" panose="020B0604020202020204" pitchFamily="34" charset="0"/>
              </a:rPr>
              <a:t>Rogoff</a:t>
            </a:r>
            <a:r>
              <a:rPr lang="en-GB" dirty="0">
                <a:latin typeface="Arial" panose="020B0604020202020204" pitchFamily="34" charset="0"/>
                <a:cs typeface="Arial" panose="020B0604020202020204" pitchFamily="34" charset="0"/>
              </a:rPr>
              <a:t>  (2003:03)</a:t>
            </a:r>
          </a:p>
        </p:txBody>
      </p:sp>
    </p:spTree>
    <p:extLst>
      <p:ext uri="{BB962C8B-B14F-4D97-AF65-F5344CB8AC3E}">
        <p14:creationId xmlns:p14="http://schemas.microsoft.com/office/powerpoint/2010/main" val="49154427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55172" y="277585"/>
            <a:ext cx="8229600" cy="5400229"/>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Human development is a cultural process.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As a biological species, humans are defined in terms of our cultural participation.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We are prepared by both our cultural and biological heritage to use language and other tools and to learn from each other.</a:t>
            </a:r>
          </a:p>
          <a:p>
            <a:pPr marL="0" indent="0">
              <a:buNone/>
            </a:pPr>
            <a:r>
              <a:rPr lang="en-GB" dirty="0">
                <a:latin typeface="Arial" panose="020B0604020202020204" pitchFamily="34" charset="0"/>
                <a:cs typeface="Arial" panose="020B0604020202020204" pitchFamily="34" charset="0"/>
              </a:rPr>
              <a:t>								Barbara </a:t>
            </a:r>
            <a:r>
              <a:rPr lang="en-GB" dirty="0" err="1">
                <a:latin typeface="Arial" panose="020B0604020202020204" pitchFamily="34" charset="0"/>
                <a:cs typeface="Arial" panose="020B0604020202020204" pitchFamily="34" charset="0"/>
              </a:rPr>
              <a:t>Rogoff</a:t>
            </a:r>
            <a:r>
              <a:rPr lang="en-GB" dirty="0">
                <a:latin typeface="Arial" panose="020B0604020202020204" pitchFamily="34" charset="0"/>
                <a:cs typeface="Arial" panose="020B0604020202020204" pitchFamily="34" charset="0"/>
              </a:rPr>
              <a:t>  (2003:03)</a:t>
            </a:r>
          </a:p>
        </p:txBody>
      </p:sp>
      <p:sp>
        <p:nvSpPr>
          <p:cNvPr id="2" name="TextBox 1">
            <a:extLst>
              <a:ext uri="{FF2B5EF4-FFF2-40B4-BE49-F238E27FC236}">
                <a16:creationId xmlns:a16="http://schemas.microsoft.com/office/drawing/2014/main" id="{45EF442D-52EF-4D4C-AAFD-A60222792934}"/>
              </a:ext>
            </a:extLst>
          </p:cNvPr>
          <p:cNvSpPr txBox="1"/>
          <p:nvPr/>
        </p:nvSpPr>
        <p:spPr>
          <a:xfrm>
            <a:off x="408215" y="5367571"/>
            <a:ext cx="8131628" cy="1200329"/>
          </a:xfrm>
          <a:prstGeom prst="rect">
            <a:avLst/>
          </a:prstGeom>
          <a:noFill/>
        </p:spPr>
        <p:txBody>
          <a:bodyPr wrap="square" rtlCol="0">
            <a:spAutoFit/>
          </a:bodyPr>
          <a:lstStyle/>
          <a:p>
            <a:r>
              <a:rPr lang="en-US" dirty="0"/>
              <a:t>What are your thoughts? </a:t>
            </a:r>
          </a:p>
          <a:p>
            <a:r>
              <a:rPr lang="en-US" dirty="0"/>
              <a:t>Do you agree that the ‘culture’ impacts a child’s development? </a:t>
            </a:r>
          </a:p>
          <a:p>
            <a:r>
              <a:rPr lang="en-US" dirty="0"/>
              <a:t>Are all cultures the same? </a:t>
            </a:r>
          </a:p>
          <a:p>
            <a:r>
              <a:rPr lang="en-US" dirty="0"/>
              <a:t>How might any differences in cultures affect a child’s development?</a:t>
            </a:r>
          </a:p>
        </p:txBody>
      </p:sp>
      <p:pic>
        <p:nvPicPr>
          <p:cNvPr id="4" name="Picture 3">
            <a:extLst>
              <a:ext uri="{FF2B5EF4-FFF2-40B4-BE49-F238E27FC236}">
                <a16:creationId xmlns:a16="http://schemas.microsoft.com/office/drawing/2014/main" id="{23A8DD47-4671-334B-B289-33101CF47FF1}"/>
              </a:ext>
            </a:extLst>
          </p:cNvPr>
          <p:cNvPicPr>
            <a:picLocks noChangeAspect="1"/>
          </p:cNvPicPr>
          <p:nvPr/>
        </p:nvPicPr>
        <p:blipFill rotWithShape="1">
          <a:blip r:embed="rId3">
            <a:extLst>
              <a:ext uri="{28A0092B-C50C-407E-A947-70E740481C1C}">
                <a14:useLocalDpi xmlns:a14="http://schemas.microsoft.com/office/drawing/2010/main" val="0"/>
              </a:ext>
            </a:extLst>
          </a:blip>
          <a:srcRect b="10523"/>
          <a:stretch/>
        </p:blipFill>
        <p:spPr>
          <a:xfrm>
            <a:off x="7061030" y="5093340"/>
            <a:ext cx="1870699" cy="1748790"/>
          </a:xfrm>
          <a:prstGeom prst="rect">
            <a:avLst/>
          </a:prstGeom>
        </p:spPr>
      </p:pic>
    </p:spTree>
    <p:extLst>
      <p:ext uri="{BB962C8B-B14F-4D97-AF65-F5344CB8AC3E}">
        <p14:creationId xmlns:p14="http://schemas.microsoft.com/office/powerpoint/2010/main" val="149222679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EEC38F6-0F2B-4248-B260-067545F8B9D5}"/>
              </a:ext>
            </a:extLst>
          </p:cNvPr>
          <p:cNvPicPr>
            <a:picLocks noChangeAspect="1"/>
          </p:cNvPicPr>
          <p:nvPr/>
        </p:nvPicPr>
        <p:blipFill>
          <a:blip r:embed="rId2"/>
          <a:stretch>
            <a:fillRect/>
          </a:stretch>
        </p:blipFill>
        <p:spPr>
          <a:xfrm>
            <a:off x="0" y="826746"/>
            <a:ext cx="9266873" cy="5174005"/>
          </a:xfrm>
          <a:prstGeom prst="rect">
            <a:avLst/>
          </a:prstGeom>
        </p:spPr>
      </p:pic>
      <p:sp>
        <p:nvSpPr>
          <p:cNvPr id="5" name="Rectangle 4">
            <a:extLst>
              <a:ext uri="{FF2B5EF4-FFF2-40B4-BE49-F238E27FC236}">
                <a16:creationId xmlns:a16="http://schemas.microsoft.com/office/drawing/2014/main" id="{69CD4AF5-750A-874B-BE08-9A8695D8C544}"/>
              </a:ext>
            </a:extLst>
          </p:cNvPr>
          <p:cNvSpPr/>
          <p:nvPr/>
        </p:nvSpPr>
        <p:spPr>
          <a:xfrm>
            <a:off x="81843" y="924490"/>
            <a:ext cx="2228495" cy="300082"/>
          </a:xfrm>
          <a:prstGeom prst="rect">
            <a:avLst/>
          </a:prstGeom>
        </p:spPr>
        <p:txBody>
          <a:bodyPr wrap="none">
            <a:spAutoFit/>
          </a:bodyPr>
          <a:lstStyle/>
          <a:p>
            <a:r>
              <a:rPr lang="en-GB" sz="1350" dirty="0">
                <a:solidFill>
                  <a:schemeClr val="bg1"/>
                </a:solidFill>
                <a:latin typeface="arial" panose="020B0604020202020204" pitchFamily="34" charset="0"/>
              </a:rPr>
              <a:t>Baby = 100 billion neurons</a:t>
            </a:r>
            <a:endParaRPr lang="en-US" sz="1350" dirty="0">
              <a:solidFill>
                <a:schemeClr val="bg1"/>
              </a:solidFill>
            </a:endParaRPr>
          </a:p>
        </p:txBody>
      </p:sp>
      <p:sp>
        <p:nvSpPr>
          <p:cNvPr id="6" name="Rectangle 5">
            <a:extLst>
              <a:ext uri="{FF2B5EF4-FFF2-40B4-BE49-F238E27FC236}">
                <a16:creationId xmlns:a16="http://schemas.microsoft.com/office/drawing/2014/main" id="{697AAB1C-012E-B242-83D8-430F35E00D6D}"/>
              </a:ext>
            </a:extLst>
          </p:cNvPr>
          <p:cNvSpPr/>
          <p:nvPr/>
        </p:nvSpPr>
        <p:spPr>
          <a:xfrm>
            <a:off x="2893622" y="925830"/>
            <a:ext cx="2512226" cy="300082"/>
          </a:xfrm>
          <a:prstGeom prst="rect">
            <a:avLst/>
          </a:prstGeom>
        </p:spPr>
        <p:txBody>
          <a:bodyPr wrap="none">
            <a:spAutoFit/>
          </a:bodyPr>
          <a:lstStyle/>
          <a:p>
            <a:r>
              <a:rPr lang="en-GB" sz="1350" dirty="0">
                <a:solidFill>
                  <a:schemeClr val="bg1"/>
                </a:solidFill>
                <a:latin typeface="arial" panose="020B0604020202020204" pitchFamily="34" charset="0"/>
              </a:rPr>
              <a:t>Pre-birth very few connections</a:t>
            </a:r>
            <a:endParaRPr lang="en-US" sz="1350" dirty="0">
              <a:solidFill>
                <a:schemeClr val="bg1"/>
              </a:solidFill>
            </a:endParaRPr>
          </a:p>
        </p:txBody>
      </p:sp>
      <p:sp>
        <p:nvSpPr>
          <p:cNvPr id="10" name="Rectangle 9">
            <a:extLst>
              <a:ext uri="{FF2B5EF4-FFF2-40B4-BE49-F238E27FC236}">
                <a16:creationId xmlns:a16="http://schemas.microsoft.com/office/drawing/2014/main" id="{48682BDE-31AB-B245-AB59-71A2F2864462}"/>
              </a:ext>
            </a:extLst>
          </p:cNvPr>
          <p:cNvSpPr/>
          <p:nvPr/>
        </p:nvSpPr>
        <p:spPr>
          <a:xfrm>
            <a:off x="6204496" y="5723751"/>
            <a:ext cx="3108543" cy="300082"/>
          </a:xfrm>
          <a:prstGeom prst="rect">
            <a:avLst/>
          </a:prstGeom>
        </p:spPr>
        <p:txBody>
          <a:bodyPr wrap="none">
            <a:spAutoFit/>
          </a:bodyPr>
          <a:lstStyle/>
          <a:p>
            <a:r>
              <a:rPr lang="en-GB" sz="1350" dirty="0">
                <a:solidFill>
                  <a:schemeClr val="bg1"/>
                </a:solidFill>
                <a:latin typeface="arial" panose="020B0604020202020204" pitchFamily="34" charset="0"/>
              </a:rPr>
              <a:t>How do we create these connections?</a:t>
            </a:r>
            <a:endParaRPr lang="en-US" sz="1350" dirty="0">
              <a:solidFill>
                <a:schemeClr val="bg1"/>
              </a:solidFill>
            </a:endParaRPr>
          </a:p>
        </p:txBody>
      </p:sp>
    </p:spTree>
    <p:extLst>
      <p:ext uri="{BB962C8B-B14F-4D97-AF65-F5344CB8AC3E}">
        <p14:creationId xmlns:p14="http://schemas.microsoft.com/office/powerpoint/2010/main" val="179464250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F28F54A-4D0A-7746-A3E9-92CF402124BC}"/>
              </a:ext>
            </a:extLst>
          </p:cNvPr>
          <p:cNvPicPr>
            <a:picLocks noChangeAspect="1"/>
          </p:cNvPicPr>
          <p:nvPr/>
        </p:nvPicPr>
        <p:blipFill>
          <a:blip r:embed="rId2"/>
          <a:stretch>
            <a:fillRect/>
          </a:stretch>
        </p:blipFill>
        <p:spPr>
          <a:xfrm>
            <a:off x="0" y="857250"/>
            <a:ext cx="9839738" cy="5143500"/>
          </a:xfrm>
          <a:prstGeom prst="rect">
            <a:avLst/>
          </a:prstGeom>
        </p:spPr>
      </p:pic>
      <p:sp>
        <p:nvSpPr>
          <p:cNvPr id="5" name="Rectangle 4">
            <a:extLst>
              <a:ext uri="{FF2B5EF4-FFF2-40B4-BE49-F238E27FC236}">
                <a16:creationId xmlns:a16="http://schemas.microsoft.com/office/drawing/2014/main" id="{208CD3A8-7F44-314D-98DC-75D226C9A1C4}"/>
              </a:ext>
            </a:extLst>
          </p:cNvPr>
          <p:cNvSpPr/>
          <p:nvPr/>
        </p:nvSpPr>
        <p:spPr>
          <a:xfrm>
            <a:off x="287582" y="1241673"/>
            <a:ext cx="3018840" cy="300082"/>
          </a:xfrm>
          <a:prstGeom prst="rect">
            <a:avLst/>
          </a:prstGeom>
        </p:spPr>
        <p:txBody>
          <a:bodyPr wrap="none">
            <a:spAutoFit/>
          </a:bodyPr>
          <a:lstStyle/>
          <a:p>
            <a:r>
              <a:rPr lang="en-GB" sz="1350" dirty="0">
                <a:solidFill>
                  <a:schemeClr val="bg1"/>
                </a:solidFill>
                <a:latin typeface="arial" panose="020B0604020202020204" pitchFamily="34" charset="0"/>
              </a:rPr>
              <a:t>Different opportunities &amp; experiences</a:t>
            </a:r>
            <a:endParaRPr lang="en-US" sz="1350" dirty="0">
              <a:solidFill>
                <a:schemeClr val="bg1"/>
              </a:solidFill>
            </a:endParaRPr>
          </a:p>
        </p:txBody>
      </p:sp>
      <p:sp>
        <p:nvSpPr>
          <p:cNvPr id="6" name="Rectangle 5">
            <a:extLst>
              <a:ext uri="{FF2B5EF4-FFF2-40B4-BE49-F238E27FC236}">
                <a16:creationId xmlns:a16="http://schemas.microsoft.com/office/drawing/2014/main" id="{BB251FF0-FF13-B14D-8BE5-704AFBA330FC}"/>
              </a:ext>
            </a:extLst>
          </p:cNvPr>
          <p:cNvSpPr/>
          <p:nvPr/>
        </p:nvSpPr>
        <p:spPr>
          <a:xfrm>
            <a:off x="400386" y="3856285"/>
            <a:ext cx="2747083" cy="1338828"/>
          </a:xfrm>
          <a:prstGeom prst="rect">
            <a:avLst/>
          </a:prstGeom>
        </p:spPr>
        <p:txBody>
          <a:bodyPr wrap="square">
            <a:spAutoFit/>
          </a:bodyPr>
          <a:lstStyle/>
          <a:p>
            <a:r>
              <a:rPr lang="en-GB" sz="1350" dirty="0">
                <a:solidFill>
                  <a:schemeClr val="bg1"/>
                </a:solidFill>
                <a:latin typeface="arial" panose="020B0604020202020204" pitchFamily="34" charset="0"/>
              </a:rPr>
              <a:t>Each time an experience happens a neuron will send a resonating pulse (Chemical or electrical) to another neuron. Jumping the gap and joining one to another. </a:t>
            </a:r>
            <a:endParaRPr lang="en-US" sz="1350" dirty="0">
              <a:solidFill>
                <a:schemeClr val="bg1"/>
              </a:solidFill>
            </a:endParaRPr>
          </a:p>
        </p:txBody>
      </p:sp>
      <p:sp>
        <p:nvSpPr>
          <p:cNvPr id="7" name="Rectangle 6">
            <a:extLst>
              <a:ext uri="{FF2B5EF4-FFF2-40B4-BE49-F238E27FC236}">
                <a16:creationId xmlns:a16="http://schemas.microsoft.com/office/drawing/2014/main" id="{8EDF9723-7BDE-264C-904B-61C4A41B4C93}"/>
              </a:ext>
            </a:extLst>
          </p:cNvPr>
          <p:cNvSpPr/>
          <p:nvPr/>
        </p:nvSpPr>
        <p:spPr>
          <a:xfrm>
            <a:off x="695508" y="1903095"/>
            <a:ext cx="3682483" cy="300082"/>
          </a:xfrm>
          <a:prstGeom prst="rect">
            <a:avLst/>
          </a:prstGeom>
        </p:spPr>
        <p:txBody>
          <a:bodyPr wrap="none">
            <a:spAutoFit/>
          </a:bodyPr>
          <a:lstStyle/>
          <a:p>
            <a:r>
              <a:rPr lang="en-GB" sz="1350" dirty="0">
                <a:solidFill>
                  <a:schemeClr val="bg1"/>
                </a:solidFill>
                <a:latin typeface="arial" panose="020B0604020202020204" pitchFamily="34" charset="0"/>
              </a:rPr>
              <a:t>Exposing the child to different types of activity</a:t>
            </a:r>
            <a:endParaRPr lang="en-US" sz="1350" dirty="0">
              <a:solidFill>
                <a:schemeClr val="bg1"/>
              </a:solidFill>
            </a:endParaRPr>
          </a:p>
        </p:txBody>
      </p:sp>
      <p:sp>
        <p:nvSpPr>
          <p:cNvPr id="9" name="Rectangle 8">
            <a:extLst>
              <a:ext uri="{FF2B5EF4-FFF2-40B4-BE49-F238E27FC236}">
                <a16:creationId xmlns:a16="http://schemas.microsoft.com/office/drawing/2014/main" id="{3B0790AE-E66D-7741-9B8C-C2A4FA05C0C0}"/>
              </a:ext>
            </a:extLst>
          </p:cNvPr>
          <p:cNvSpPr/>
          <p:nvPr/>
        </p:nvSpPr>
        <p:spPr>
          <a:xfrm>
            <a:off x="199895" y="5589270"/>
            <a:ext cx="5147563" cy="300082"/>
          </a:xfrm>
          <a:prstGeom prst="rect">
            <a:avLst/>
          </a:prstGeom>
        </p:spPr>
        <p:txBody>
          <a:bodyPr wrap="none">
            <a:spAutoFit/>
          </a:bodyPr>
          <a:lstStyle/>
          <a:p>
            <a:r>
              <a:rPr lang="en-GB" sz="1350" dirty="0">
                <a:solidFill>
                  <a:schemeClr val="bg1"/>
                </a:solidFill>
                <a:latin typeface="arial" panose="020B0604020202020204" pitchFamily="34" charset="0"/>
              </a:rPr>
              <a:t>More often this is repeated the stronger the connection/ memory </a:t>
            </a:r>
            <a:endParaRPr lang="en-US" sz="1350" dirty="0">
              <a:solidFill>
                <a:schemeClr val="bg1"/>
              </a:solidFill>
            </a:endParaRPr>
          </a:p>
        </p:txBody>
      </p:sp>
      <p:sp>
        <p:nvSpPr>
          <p:cNvPr id="10" name="Rectangle 9">
            <a:extLst>
              <a:ext uri="{FF2B5EF4-FFF2-40B4-BE49-F238E27FC236}">
                <a16:creationId xmlns:a16="http://schemas.microsoft.com/office/drawing/2014/main" id="{27E68A7B-3B09-C146-93E9-87879577A611}"/>
              </a:ext>
            </a:extLst>
          </p:cNvPr>
          <p:cNvSpPr/>
          <p:nvPr/>
        </p:nvSpPr>
        <p:spPr>
          <a:xfrm>
            <a:off x="6940084" y="2053136"/>
            <a:ext cx="2009848" cy="1131079"/>
          </a:xfrm>
          <a:prstGeom prst="rect">
            <a:avLst/>
          </a:prstGeom>
        </p:spPr>
        <p:txBody>
          <a:bodyPr wrap="square">
            <a:spAutoFit/>
          </a:bodyPr>
          <a:lstStyle/>
          <a:p>
            <a:r>
              <a:rPr lang="en-GB" sz="1350" dirty="0">
                <a:solidFill>
                  <a:schemeClr val="bg1"/>
                </a:solidFill>
                <a:latin typeface="arial" panose="020B0604020202020204" pitchFamily="34" charset="0"/>
              </a:rPr>
              <a:t>We know that brain doesn’t remain ‘static’ It’s ‘plasticity’ allows it to make new connections.</a:t>
            </a:r>
            <a:endParaRPr lang="en-US" sz="1350" dirty="0">
              <a:solidFill>
                <a:schemeClr val="bg1"/>
              </a:solidFill>
            </a:endParaRPr>
          </a:p>
        </p:txBody>
      </p:sp>
      <p:sp>
        <p:nvSpPr>
          <p:cNvPr id="11" name="Rectangle 10">
            <a:extLst>
              <a:ext uri="{FF2B5EF4-FFF2-40B4-BE49-F238E27FC236}">
                <a16:creationId xmlns:a16="http://schemas.microsoft.com/office/drawing/2014/main" id="{AB4EF63F-489D-8644-A569-353192A2F296}"/>
              </a:ext>
            </a:extLst>
          </p:cNvPr>
          <p:cNvSpPr/>
          <p:nvPr/>
        </p:nvSpPr>
        <p:spPr>
          <a:xfrm>
            <a:off x="6238261" y="3613911"/>
            <a:ext cx="2586168" cy="715581"/>
          </a:xfrm>
          <a:prstGeom prst="rect">
            <a:avLst/>
          </a:prstGeom>
        </p:spPr>
        <p:txBody>
          <a:bodyPr wrap="square">
            <a:spAutoFit/>
          </a:bodyPr>
          <a:lstStyle/>
          <a:p>
            <a:r>
              <a:rPr lang="en-GB" sz="1350" dirty="0">
                <a:solidFill>
                  <a:schemeClr val="bg1"/>
                </a:solidFill>
                <a:latin typeface="arial" panose="020B0604020202020204" pitchFamily="34" charset="0"/>
              </a:rPr>
              <a:t>0-4 yrs. vitally important to make connections, fire these neurons (lost neurons)</a:t>
            </a:r>
            <a:endParaRPr lang="en-US" sz="1350" dirty="0">
              <a:solidFill>
                <a:schemeClr val="bg1"/>
              </a:solidFill>
            </a:endParaRPr>
          </a:p>
        </p:txBody>
      </p:sp>
    </p:spTree>
    <p:extLst>
      <p:ext uri="{BB962C8B-B14F-4D97-AF65-F5344CB8AC3E}">
        <p14:creationId xmlns:p14="http://schemas.microsoft.com/office/powerpoint/2010/main" val="333618842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83113E9-058A-0844-B4B0-70E047665306}"/>
              </a:ext>
            </a:extLst>
          </p:cNvPr>
          <p:cNvPicPr>
            <a:picLocks noChangeAspect="1"/>
          </p:cNvPicPr>
          <p:nvPr/>
        </p:nvPicPr>
        <p:blipFill>
          <a:blip r:embed="rId2"/>
          <a:stretch>
            <a:fillRect/>
          </a:stretch>
        </p:blipFill>
        <p:spPr>
          <a:xfrm>
            <a:off x="6374213" y="2888932"/>
            <a:ext cx="2841225" cy="3111818"/>
          </a:xfrm>
          <a:prstGeom prst="rect">
            <a:avLst/>
          </a:prstGeom>
        </p:spPr>
      </p:pic>
      <p:sp>
        <p:nvSpPr>
          <p:cNvPr id="4" name="Rectangle 3">
            <a:extLst>
              <a:ext uri="{FF2B5EF4-FFF2-40B4-BE49-F238E27FC236}">
                <a16:creationId xmlns:a16="http://schemas.microsoft.com/office/drawing/2014/main" id="{22C29FE7-63A2-4045-853E-9A288602BBC3}"/>
              </a:ext>
            </a:extLst>
          </p:cNvPr>
          <p:cNvSpPr/>
          <p:nvPr/>
        </p:nvSpPr>
        <p:spPr>
          <a:xfrm>
            <a:off x="304033" y="1001643"/>
            <a:ext cx="4995085" cy="553998"/>
          </a:xfrm>
          <a:prstGeom prst="rect">
            <a:avLst/>
          </a:prstGeom>
        </p:spPr>
        <p:txBody>
          <a:bodyPr wrap="none">
            <a:spAutoFit/>
          </a:bodyPr>
          <a:lstStyle/>
          <a:p>
            <a:pPr fontAlgn="base"/>
            <a:r>
              <a:rPr lang="en-GB" sz="3000" b="1" dirty="0" err="1">
                <a:solidFill>
                  <a:srgbClr val="272727"/>
                </a:solidFill>
                <a:latin typeface="arial" panose="020B0604020202020204" pitchFamily="34" charset="0"/>
              </a:rPr>
              <a:t>Prof.</a:t>
            </a:r>
            <a:r>
              <a:rPr lang="en-GB" sz="3000" b="1" dirty="0">
                <a:solidFill>
                  <a:srgbClr val="272727"/>
                </a:solidFill>
                <a:latin typeface="arial" panose="020B0604020202020204" pitchFamily="34" charset="0"/>
              </a:rPr>
              <a:t> Lord Robert Winston</a:t>
            </a:r>
          </a:p>
        </p:txBody>
      </p:sp>
      <p:sp>
        <p:nvSpPr>
          <p:cNvPr id="5" name="TextBox 4">
            <a:extLst>
              <a:ext uri="{FF2B5EF4-FFF2-40B4-BE49-F238E27FC236}">
                <a16:creationId xmlns:a16="http://schemas.microsoft.com/office/drawing/2014/main" id="{CEBCD2F6-156A-2D46-B5BF-11BE96BD6B75}"/>
              </a:ext>
            </a:extLst>
          </p:cNvPr>
          <p:cNvSpPr txBox="1"/>
          <p:nvPr/>
        </p:nvSpPr>
        <p:spPr>
          <a:xfrm>
            <a:off x="466408" y="5419896"/>
            <a:ext cx="3246402" cy="553998"/>
          </a:xfrm>
          <a:prstGeom prst="rect">
            <a:avLst/>
          </a:prstGeom>
          <a:noFill/>
        </p:spPr>
        <p:txBody>
          <a:bodyPr wrap="none" rtlCol="0">
            <a:spAutoFit/>
          </a:bodyPr>
          <a:lstStyle/>
          <a:p>
            <a:r>
              <a:rPr lang="en-US" sz="3000" dirty="0">
                <a:latin typeface="American Typewriter" panose="02090604020004020304" pitchFamily="18" charset="77"/>
              </a:rPr>
              <a:t>Child of our time</a:t>
            </a:r>
          </a:p>
        </p:txBody>
      </p:sp>
      <p:pic>
        <p:nvPicPr>
          <p:cNvPr id="8" name="Picture 7">
            <a:extLst>
              <a:ext uri="{FF2B5EF4-FFF2-40B4-BE49-F238E27FC236}">
                <a16:creationId xmlns:a16="http://schemas.microsoft.com/office/drawing/2014/main" id="{7CEF76CC-52F9-274C-9DBB-49876E56ED43}"/>
              </a:ext>
            </a:extLst>
          </p:cNvPr>
          <p:cNvPicPr>
            <a:picLocks noChangeAspect="1"/>
          </p:cNvPicPr>
          <p:nvPr/>
        </p:nvPicPr>
        <p:blipFill>
          <a:blip r:embed="rId3"/>
          <a:stretch>
            <a:fillRect/>
          </a:stretch>
        </p:blipFill>
        <p:spPr>
          <a:xfrm>
            <a:off x="138486" y="2997528"/>
            <a:ext cx="3856479" cy="2409297"/>
          </a:xfrm>
          <a:prstGeom prst="rect">
            <a:avLst/>
          </a:prstGeom>
        </p:spPr>
      </p:pic>
      <p:pic>
        <p:nvPicPr>
          <p:cNvPr id="10" name="Picture 9">
            <a:extLst>
              <a:ext uri="{FF2B5EF4-FFF2-40B4-BE49-F238E27FC236}">
                <a16:creationId xmlns:a16="http://schemas.microsoft.com/office/drawing/2014/main" id="{9BA7060E-8A63-F041-9242-B828526DD75D}"/>
              </a:ext>
            </a:extLst>
          </p:cNvPr>
          <p:cNvPicPr>
            <a:picLocks noChangeAspect="1"/>
          </p:cNvPicPr>
          <p:nvPr/>
        </p:nvPicPr>
        <p:blipFill>
          <a:blip r:embed="rId4"/>
          <a:stretch>
            <a:fillRect/>
          </a:stretch>
        </p:blipFill>
        <p:spPr>
          <a:xfrm rot="1065842">
            <a:off x="4337817" y="3454716"/>
            <a:ext cx="1693545" cy="2540318"/>
          </a:xfrm>
          <a:prstGeom prst="rect">
            <a:avLst/>
          </a:prstGeom>
        </p:spPr>
      </p:pic>
    </p:spTree>
    <p:extLst>
      <p:ext uri="{BB962C8B-B14F-4D97-AF65-F5344CB8AC3E}">
        <p14:creationId xmlns:p14="http://schemas.microsoft.com/office/powerpoint/2010/main" val="226833538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297F9E22-1F44-0944-94D4-1CC2E9F32178}"/>
              </a:ext>
            </a:extLst>
          </p:cNvPr>
          <p:cNvPicPr>
            <a:picLocks noChangeAspect="1"/>
          </p:cNvPicPr>
          <p:nvPr/>
        </p:nvPicPr>
        <p:blipFill rotWithShape="1">
          <a:blip r:embed="rId3"/>
          <a:srcRect l="7169" t="11000"/>
          <a:stretch/>
        </p:blipFill>
        <p:spPr>
          <a:xfrm>
            <a:off x="1671638" y="1097280"/>
            <a:ext cx="5747385" cy="4577715"/>
          </a:xfrm>
          <a:prstGeom prst="rect">
            <a:avLst/>
          </a:prstGeom>
        </p:spPr>
      </p:pic>
    </p:spTree>
    <p:extLst>
      <p:ext uri="{BB962C8B-B14F-4D97-AF65-F5344CB8AC3E}">
        <p14:creationId xmlns:p14="http://schemas.microsoft.com/office/powerpoint/2010/main" val="300492734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C59353-5BE8-6341-924B-87EBA7A74012}"/>
              </a:ext>
            </a:extLst>
          </p:cNvPr>
          <p:cNvPicPr>
            <a:picLocks noChangeAspect="1"/>
          </p:cNvPicPr>
          <p:nvPr/>
        </p:nvPicPr>
        <p:blipFill>
          <a:blip r:embed="rId2"/>
          <a:stretch>
            <a:fillRect/>
          </a:stretch>
        </p:blipFill>
        <p:spPr>
          <a:xfrm>
            <a:off x="1322070" y="668655"/>
            <a:ext cx="6438003" cy="4368165"/>
          </a:xfrm>
          <a:prstGeom prst="rect">
            <a:avLst/>
          </a:prstGeom>
        </p:spPr>
      </p:pic>
      <p:sp>
        <p:nvSpPr>
          <p:cNvPr id="4" name="TextBox 3">
            <a:extLst>
              <a:ext uri="{FF2B5EF4-FFF2-40B4-BE49-F238E27FC236}">
                <a16:creationId xmlns:a16="http://schemas.microsoft.com/office/drawing/2014/main" id="{F7CE7D76-1C77-DE4C-8D65-DAE0EDE66BBC}"/>
              </a:ext>
            </a:extLst>
          </p:cNvPr>
          <p:cNvSpPr txBox="1"/>
          <p:nvPr/>
        </p:nvSpPr>
        <p:spPr>
          <a:xfrm>
            <a:off x="6300788" y="4629150"/>
            <a:ext cx="1834348" cy="300082"/>
          </a:xfrm>
          <a:prstGeom prst="rect">
            <a:avLst/>
          </a:prstGeom>
          <a:noFill/>
        </p:spPr>
        <p:txBody>
          <a:bodyPr wrap="none" rtlCol="0">
            <a:spAutoFit/>
          </a:bodyPr>
          <a:lstStyle/>
          <a:p>
            <a:r>
              <a:rPr lang="en-US" sz="1350" dirty="0" err="1"/>
              <a:t>Montisoriacademy.com</a:t>
            </a:r>
            <a:endParaRPr lang="en-US" sz="1350" dirty="0"/>
          </a:p>
        </p:txBody>
      </p:sp>
      <p:sp>
        <p:nvSpPr>
          <p:cNvPr id="7" name="TextBox 6">
            <a:extLst>
              <a:ext uri="{FF2B5EF4-FFF2-40B4-BE49-F238E27FC236}">
                <a16:creationId xmlns:a16="http://schemas.microsoft.com/office/drawing/2014/main" id="{CB3AE172-893F-A94E-91C0-95D136600944}"/>
              </a:ext>
            </a:extLst>
          </p:cNvPr>
          <p:cNvSpPr txBox="1"/>
          <p:nvPr/>
        </p:nvSpPr>
        <p:spPr>
          <a:xfrm>
            <a:off x="711518" y="5411168"/>
            <a:ext cx="7852919" cy="323165"/>
          </a:xfrm>
          <a:prstGeom prst="rect">
            <a:avLst/>
          </a:prstGeom>
          <a:noFill/>
        </p:spPr>
        <p:txBody>
          <a:bodyPr wrap="none" rtlCol="0">
            <a:spAutoFit/>
          </a:bodyPr>
          <a:lstStyle/>
          <a:p>
            <a:r>
              <a:rPr lang="en-US" sz="1500" dirty="0"/>
              <a:t>Repetition is part of ‘Didactic’ teaching offers opportunity for children to develop mastery of a skill</a:t>
            </a:r>
          </a:p>
        </p:txBody>
      </p:sp>
    </p:spTree>
    <p:extLst>
      <p:ext uri="{BB962C8B-B14F-4D97-AF65-F5344CB8AC3E}">
        <p14:creationId xmlns:p14="http://schemas.microsoft.com/office/powerpoint/2010/main" val="137889788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B6FE776C-3A9C-2A47-9226-D02F51E373C1}"/>
              </a:ext>
            </a:extLst>
          </p:cNvPr>
          <p:cNvPicPr>
            <a:picLocks noChangeAspect="1"/>
          </p:cNvPicPr>
          <p:nvPr/>
        </p:nvPicPr>
        <p:blipFill rotWithShape="1">
          <a:blip r:embed="rId2"/>
          <a:srcRect b="25902"/>
          <a:stretch/>
        </p:blipFill>
        <p:spPr>
          <a:xfrm>
            <a:off x="935775" y="2108423"/>
            <a:ext cx="6327290" cy="2295287"/>
          </a:xfrm>
          <a:prstGeom prst="rect">
            <a:avLst/>
          </a:prstGeom>
        </p:spPr>
      </p:pic>
      <p:sp>
        <p:nvSpPr>
          <p:cNvPr id="4" name="TextBox 3">
            <a:extLst>
              <a:ext uri="{FF2B5EF4-FFF2-40B4-BE49-F238E27FC236}">
                <a16:creationId xmlns:a16="http://schemas.microsoft.com/office/drawing/2014/main" id="{29DE87AF-5F1A-6745-BDF6-6FA238BE4CCC}"/>
              </a:ext>
            </a:extLst>
          </p:cNvPr>
          <p:cNvSpPr txBox="1"/>
          <p:nvPr/>
        </p:nvSpPr>
        <p:spPr>
          <a:xfrm>
            <a:off x="3000617" y="4222084"/>
            <a:ext cx="2515176" cy="300082"/>
          </a:xfrm>
          <a:prstGeom prst="rect">
            <a:avLst/>
          </a:prstGeom>
          <a:noFill/>
        </p:spPr>
        <p:txBody>
          <a:bodyPr wrap="none" rtlCol="0">
            <a:spAutoFit/>
          </a:bodyPr>
          <a:lstStyle/>
          <a:p>
            <a:r>
              <a:rPr lang="en-US" sz="1350" dirty="0"/>
              <a:t>How do you think children learn?</a:t>
            </a:r>
          </a:p>
        </p:txBody>
      </p:sp>
      <p:pic>
        <p:nvPicPr>
          <p:cNvPr id="5" name="Picture 4">
            <a:extLst>
              <a:ext uri="{FF2B5EF4-FFF2-40B4-BE49-F238E27FC236}">
                <a16:creationId xmlns:a16="http://schemas.microsoft.com/office/drawing/2014/main" id="{39F4CA54-E3E2-EF41-9BAD-4AA44701EFEA}"/>
              </a:ext>
            </a:extLst>
          </p:cNvPr>
          <p:cNvPicPr>
            <a:picLocks noChangeAspect="1"/>
          </p:cNvPicPr>
          <p:nvPr/>
        </p:nvPicPr>
        <p:blipFill>
          <a:blip r:embed="rId3"/>
          <a:stretch>
            <a:fillRect/>
          </a:stretch>
        </p:blipFill>
        <p:spPr>
          <a:xfrm rot="20853550">
            <a:off x="5811736" y="3945907"/>
            <a:ext cx="967033" cy="967033"/>
          </a:xfrm>
          <a:prstGeom prst="rect">
            <a:avLst/>
          </a:prstGeom>
        </p:spPr>
      </p:pic>
      <p:pic>
        <p:nvPicPr>
          <p:cNvPr id="6" name="Picture 5">
            <a:extLst>
              <a:ext uri="{FF2B5EF4-FFF2-40B4-BE49-F238E27FC236}">
                <a16:creationId xmlns:a16="http://schemas.microsoft.com/office/drawing/2014/main" id="{DB26CF0E-3810-6342-A729-A42EAF945390}"/>
              </a:ext>
            </a:extLst>
          </p:cNvPr>
          <p:cNvPicPr>
            <a:picLocks noChangeAspect="1"/>
          </p:cNvPicPr>
          <p:nvPr/>
        </p:nvPicPr>
        <p:blipFill>
          <a:blip r:embed="rId3"/>
          <a:stretch>
            <a:fillRect/>
          </a:stretch>
        </p:blipFill>
        <p:spPr>
          <a:xfrm rot="5400000">
            <a:off x="1698233" y="4429424"/>
            <a:ext cx="967033" cy="967033"/>
          </a:xfrm>
          <a:prstGeom prst="rect">
            <a:avLst/>
          </a:prstGeom>
        </p:spPr>
      </p:pic>
      <p:pic>
        <p:nvPicPr>
          <p:cNvPr id="7" name="Picture 6">
            <a:extLst>
              <a:ext uri="{FF2B5EF4-FFF2-40B4-BE49-F238E27FC236}">
                <a16:creationId xmlns:a16="http://schemas.microsoft.com/office/drawing/2014/main" id="{45461412-15E9-7042-BF06-1C416AA0A6E9}"/>
              </a:ext>
            </a:extLst>
          </p:cNvPr>
          <p:cNvPicPr>
            <a:picLocks noChangeAspect="1"/>
          </p:cNvPicPr>
          <p:nvPr/>
        </p:nvPicPr>
        <p:blipFill>
          <a:blip r:embed="rId3"/>
          <a:stretch>
            <a:fillRect/>
          </a:stretch>
        </p:blipFill>
        <p:spPr>
          <a:xfrm rot="15821914">
            <a:off x="4085676" y="1854855"/>
            <a:ext cx="967033" cy="967033"/>
          </a:xfrm>
          <a:prstGeom prst="rect">
            <a:avLst/>
          </a:prstGeom>
        </p:spPr>
      </p:pic>
      <p:pic>
        <p:nvPicPr>
          <p:cNvPr id="8" name="Picture 7">
            <a:extLst>
              <a:ext uri="{FF2B5EF4-FFF2-40B4-BE49-F238E27FC236}">
                <a16:creationId xmlns:a16="http://schemas.microsoft.com/office/drawing/2014/main" id="{9985E8B2-6DE5-894C-BF4E-78923687130C}"/>
              </a:ext>
            </a:extLst>
          </p:cNvPr>
          <p:cNvPicPr>
            <a:picLocks noChangeAspect="1"/>
          </p:cNvPicPr>
          <p:nvPr/>
        </p:nvPicPr>
        <p:blipFill>
          <a:blip r:embed="rId3"/>
          <a:stretch>
            <a:fillRect/>
          </a:stretch>
        </p:blipFill>
        <p:spPr>
          <a:xfrm rot="2600257">
            <a:off x="3935833" y="4629415"/>
            <a:ext cx="967033" cy="967033"/>
          </a:xfrm>
          <a:prstGeom prst="rect">
            <a:avLst/>
          </a:prstGeom>
        </p:spPr>
      </p:pic>
      <p:pic>
        <p:nvPicPr>
          <p:cNvPr id="9" name="Picture 8">
            <a:extLst>
              <a:ext uri="{FF2B5EF4-FFF2-40B4-BE49-F238E27FC236}">
                <a16:creationId xmlns:a16="http://schemas.microsoft.com/office/drawing/2014/main" id="{65726468-CA54-3A43-9A4B-AD7A90E13E0A}"/>
              </a:ext>
            </a:extLst>
          </p:cNvPr>
          <p:cNvPicPr>
            <a:picLocks noChangeAspect="1"/>
          </p:cNvPicPr>
          <p:nvPr/>
        </p:nvPicPr>
        <p:blipFill>
          <a:blip r:embed="rId3"/>
          <a:stretch>
            <a:fillRect/>
          </a:stretch>
        </p:blipFill>
        <p:spPr>
          <a:xfrm rot="11258096">
            <a:off x="1458664" y="2495944"/>
            <a:ext cx="967033" cy="967033"/>
          </a:xfrm>
          <a:prstGeom prst="rect">
            <a:avLst/>
          </a:prstGeom>
        </p:spPr>
      </p:pic>
      <p:pic>
        <p:nvPicPr>
          <p:cNvPr id="10" name="Picture 9">
            <a:extLst>
              <a:ext uri="{FF2B5EF4-FFF2-40B4-BE49-F238E27FC236}">
                <a16:creationId xmlns:a16="http://schemas.microsoft.com/office/drawing/2014/main" id="{3D375A90-7266-FD44-9F70-D65970D3108A}"/>
              </a:ext>
            </a:extLst>
          </p:cNvPr>
          <p:cNvPicPr>
            <a:picLocks noChangeAspect="1"/>
          </p:cNvPicPr>
          <p:nvPr/>
        </p:nvPicPr>
        <p:blipFill>
          <a:blip r:embed="rId3"/>
          <a:stretch>
            <a:fillRect/>
          </a:stretch>
        </p:blipFill>
        <p:spPr>
          <a:xfrm rot="17100957">
            <a:off x="6313317" y="2447134"/>
            <a:ext cx="967033" cy="967033"/>
          </a:xfrm>
          <a:prstGeom prst="rect">
            <a:avLst/>
          </a:prstGeom>
        </p:spPr>
      </p:pic>
      <p:sp>
        <p:nvSpPr>
          <p:cNvPr id="2" name="TextBox 1">
            <a:extLst>
              <a:ext uri="{FF2B5EF4-FFF2-40B4-BE49-F238E27FC236}">
                <a16:creationId xmlns:a16="http://schemas.microsoft.com/office/drawing/2014/main" id="{6AF376F8-385E-5B44-BE8B-4C34CFB2D809}"/>
              </a:ext>
            </a:extLst>
          </p:cNvPr>
          <p:cNvSpPr txBox="1"/>
          <p:nvPr/>
        </p:nvSpPr>
        <p:spPr>
          <a:xfrm>
            <a:off x="697219" y="2319673"/>
            <a:ext cx="748090"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Play</a:t>
            </a:r>
          </a:p>
        </p:txBody>
      </p:sp>
      <p:sp>
        <p:nvSpPr>
          <p:cNvPr id="11" name="TextBox 10">
            <a:extLst>
              <a:ext uri="{FF2B5EF4-FFF2-40B4-BE49-F238E27FC236}">
                <a16:creationId xmlns:a16="http://schemas.microsoft.com/office/drawing/2014/main" id="{4BDB7C25-01E1-D849-9F2A-F49CABB8A8DE}"/>
              </a:ext>
            </a:extLst>
          </p:cNvPr>
          <p:cNvSpPr txBox="1"/>
          <p:nvPr/>
        </p:nvSpPr>
        <p:spPr>
          <a:xfrm>
            <a:off x="2684259" y="1462545"/>
            <a:ext cx="1784463" cy="415498"/>
          </a:xfrm>
          <a:prstGeom prst="rect">
            <a:avLst/>
          </a:prstGeom>
          <a:noFill/>
        </p:spPr>
        <p:txBody>
          <a:bodyPr wrap="none" rtlCol="0">
            <a:spAutoFit/>
          </a:bodyPr>
          <a:lstStyle/>
          <a:p>
            <a:r>
              <a:rPr lang="en-US" sz="2100" dirty="0">
                <a:solidFill>
                  <a:srgbClr val="FF0000"/>
                </a:solidFill>
                <a:latin typeface="American Typewriter" panose="02090604020004020304" pitchFamily="18" charset="77"/>
              </a:rPr>
              <a:t>Experiences</a:t>
            </a:r>
          </a:p>
        </p:txBody>
      </p:sp>
      <p:sp>
        <p:nvSpPr>
          <p:cNvPr id="12" name="TextBox 11">
            <a:extLst>
              <a:ext uri="{FF2B5EF4-FFF2-40B4-BE49-F238E27FC236}">
                <a16:creationId xmlns:a16="http://schemas.microsoft.com/office/drawing/2014/main" id="{322630FD-005A-5740-896B-67A66E497CFB}"/>
              </a:ext>
            </a:extLst>
          </p:cNvPr>
          <p:cNvSpPr txBox="1"/>
          <p:nvPr/>
        </p:nvSpPr>
        <p:spPr>
          <a:xfrm>
            <a:off x="6871581" y="1608497"/>
            <a:ext cx="1975541"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Multisensory </a:t>
            </a:r>
          </a:p>
        </p:txBody>
      </p:sp>
      <p:sp>
        <p:nvSpPr>
          <p:cNvPr id="13" name="TextBox 12">
            <a:extLst>
              <a:ext uri="{FF2B5EF4-FFF2-40B4-BE49-F238E27FC236}">
                <a16:creationId xmlns:a16="http://schemas.microsoft.com/office/drawing/2014/main" id="{2D6B940C-21EA-F74E-B5D8-AFBB8BBE637D}"/>
              </a:ext>
            </a:extLst>
          </p:cNvPr>
          <p:cNvSpPr txBox="1"/>
          <p:nvPr/>
        </p:nvSpPr>
        <p:spPr>
          <a:xfrm>
            <a:off x="4785937" y="1136790"/>
            <a:ext cx="1420582"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Exposure</a:t>
            </a:r>
          </a:p>
        </p:txBody>
      </p:sp>
      <p:sp>
        <p:nvSpPr>
          <p:cNvPr id="14" name="TextBox 13">
            <a:extLst>
              <a:ext uri="{FF2B5EF4-FFF2-40B4-BE49-F238E27FC236}">
                <a16:creationId xmlns:a16="http://schemas.microsoft.com/office/drawing/2014/main" id="{C7991F79-56E1-5C4F-8F36-71A99D3E1BC2}"/>
              </a:ext>
            </a:extLst>
          </p:cNvPr>
          <p:cNvSpPr txBox="1"/>
          <p:nvPr/>
        </p:nvSpPr>
        <p:spPr>
          <a:xfrm>
            <a:off x="6796833" y="4195639"/>
            <a:ext cx="2151698" cy="1384995"/>
          </a:xfrm>
          <a:prstGeom prst="rect">
            <a:avLst/>
          </a:prstGeom>
          <a:noFill/>
        </p:spPr>
        <p:txBody>
          <a:bodyPr wrap="square" rtlCol="0">
            <a:spAutoFit/>
          </a:bodyPr>
          <a:lstStyle/>
          <a:p>
            <a:pPr algn="ctr"/>
            <a:r>
              <a:rPr lang="en-US" sz="2100" dirty="0">
                <a:solidFill>
                  <a:srgbClr val="FFC000"/>
                </a:solidFill>
                <a:latin typeface="American Typewriter" panose="02090604020004020304" pitchFamily="18" charset="77"/>
              </a:rPr>
              <a:t>Intrapersonal (1) </a:t>
            </a:r>
          </a:p>
          <a:p>
            <a:pPr algn="ctr"/>
            <a:r>
              <a:rPr lang="en-US" sz="2100" dirty="0">
                <a:solidFill>
                  <a:srgbClr val="FFC000"/>
                </a:solidFill>
                <a:latin typeface="American Typewriter" panose="02090604020004020304" pitchFamily="18" charset="77"/>
              </a:rPr>
              <a:t>Interpersonal (2+)</a:t>
            </a:r>
          </a:p>
        </p:txBody>
      </p:sp>
      <p:sp>
        <p:nvSpPr>
          <p:cNvPr id="16" name="TextBox 15">
            <a:extLst>
              <a:ext uri="{FF2B5EF4-FFF2-40B4-BE49-F238E27FC236}">
                <a16:creationId xmlns:a16="http://schemas.microsoft.com/office/drawing/2014/main" id="{112F8034-87EF-E945-8684-E19B3F642BB1}"/>
              </a:ext>
            </a:extLst>
          </p:cNvPr>
          <p:cNvSpPr txBox="1"/>
          <p:nvPr/>
        </p:nvSpPr>
        <p:spPr>
          <a:xfrm>
            <a:off x="6029922" y="2082709"/>
            <a:ext cx="306205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Emotional connection </a:t>
            </a:r>
          </a:p>
        </p:txBody>
      </p:sp>
      <p:sp>
        <p:nvSpPr>
          <p:cNvPr id="18" name="TextBox 17">
            <a:extLst>
              <a:ext uri="{FF2B5EF4-FFF2-40B4-BE49-F238E27FC236}">
                <a16:creationId xmlns:a16="http://schemas.microsoft.com/office/drawing/2014/main" id="{2BE661FE-73B4-CA44-B406-48D0A16ADBB9}"/>
              </a:ext>
            </a:extLst>
          </p:cNvPr>
          <p:cNvSpPr txBox="1"/>
          <p:nvPr/>
        </p:nvSpPr>
        <p:spPr>
          <a:xfrm>
            <a:off x="3735841" y="5557550"/>
            <a:ext cx="2294218"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Success / failure</a:t>
            </a:r>
          </a:p>
        </p:txBody>
      </p:sp>
      <p:sp>
        <p:nvSpPr>
          <p:cNvPr id="19" name="TextBox 18">
            <a:extLst>
              <a:ext uri="{FF2B5EF4-FFF2-40B4-BE49-F238E27FC236}">
                <a16:creationId xmlns:a16="http://schemas.microsoft.com/office/drawing/2014/main" id="{570C1682-955D-9849-9566-D9A0D25BDCE9}"/>
              </a:ext>
            </a:extLst>
          </p:cNvPr>
          <p:cNvSpPr txBox="1"/>
          <p:nvPr/>
        </p:nvSpPr>
        <p:spPr>
          <a:xfrm>
            <a:off x="927708" y="5422170"/>
            <a:ext cx="203773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Environments</a:t>
            </a:r>
          </a:p>
        </p:txBody>
      </p:sp>
    </p:spTree>
    <p:extLst>
      <p:ext uri="{BB962C8B-B14F-4D97-AF65-F5344CB8AC3E}">
        <p14:creationId xmlns:p14="http://schemas.microsoft.com/office/powerpoint/2010/main" val="30940516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6ACA0C5-F97D-E546-8542-52795F22104A}"/>
              </a:ext>
            </a:extLst>
          </p:cNvPr>
          <p:cNvPicPr>
            <a:picLocks noChangeAspect="1"/>
          </p:cNvPicPr>
          <p:nvPr/>
        </p:nvPicPr>
        <p:blipFill>
          <a:blip r:embed="rId3"/>
          <a:stretch>
            <a:fillRect/>
          </a:stretch>
        </p:blipFill>
        <p:spPr>
          <a:xfrm>
            <a:off x="0" y="1895725"/>
            <a:ext cx="3180398" cy="2563880"/>
          </a:xfrm>
          <a:prstGeom prst="rect">
            <a:avLst/>
          </a:prstGeom>
        </p:spPr>
      </p:pic>
      <p:pic>
        <p:nvPicPr>
          <p:cNvPr id="5" name="Picture 4">
            <a:extLst>
              <a:ext uri="{FF2B5EF4-FFF2-40B4-BE49-F238E27FC236}">
                <a16:creationId xmlns:a16="http://schemas.microsoft.com/office/drawing/2014/main" id="{53BBFDCC-DE24-5446-AD20-98EF7C202327}"/>
              </a:ext>
            </a:extLst>
          </p:cNvPr>
          <p:cNvPicPr>
            <a:picLocks noChangeAspect="1"/>
          </p:cNvPicPr>
          <p:nvPr/>
        </p:nvPicPr>
        <p:blipFill>
          <a:blip r:embed="rId4"/>
          <a:stretch>
            <a:fillRect/>
          </a:stretch>
        </p:blipFill>
        <p:spPr>
          <a:xfrm>
            <a:off x="3317218" y="1037273"/>
            <a:ext cx="5826782" cy="4713622"/>
          </a:xfrm>
          <a:prstGeom prst="rect">
            <a:avLst/>
          </a:prstGeom>
        </p:spPr>
      </p:pic>
      <p:sp>
        <p:nvSpPr>
          <p:cNvPr id="6" name="TextBox 5">
            <a:extLst>
              <a:ext uri="{FF2B5EF4-FFF2-40B4-BE49-F238E27FC236}">
                <a16:creationId xmlns:a16="http://schemas.microsoft.com/office/drawing/2014/main" id="{252ED631-2462-6B4E-A98D-0D591A4D1319}"/>
              </a:ext>
            </a:extLst>
          </p:cNvPr>
          <p:cNvSpPr txBox="1"/>
          <p:nvPr/>
        </p:nvSpPr>
        <p:spPr>
          <a:xfrm>
            <a:off x="522922" y="1165860"/>
            <a:ext cx="2330510" cy="553998"/>
          </a:xfrm>
          <a:prstGeom prst="rect">
            <a:avLst/>
          </a:prstGeom>
          <a:noFill/>
        </p:spPr>
        <p:txBody>
          <a:bodyPr wrap="none" rtlCol="0">
            <a:spAutoFit/>
          </a:bodyPr>
          <a:lstStyle/>
          <a:p>
            <a:r>
              <a:rPr lang="en-US" sz="3000" dirty="0">
                <a:solidFill>
                  <a:srgbClr val="FF0000"/>
                </a:solidFill>
                <a:latin typeface="American Typewriter" panose="02090604020004020304" pitchFamily="18" charset="77"/>
              </a:rPr>
              <a:t>Uniqueness</a:t>
            </a:r>
            <a:r>
              <a:rPr lang="en-US" sz="1350" dirty="0"/>
              <a:t> </a:t>
            </a:r>
          </a:p>
        </p:txBody>
      </p:sp>
    </p:spTree>
    <p:extLst>
      <p:ext uri="{BB962C8B-B14F-4D97-AF65-F5344CB8AC3E}">
        <p14:creationId xmlns:p14="http://schemas.microsoft.com/office/powerpoint/2010/main" val="84344758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0ABBFA-2D23-394F-92E4-DB0C615652D4}"/>
              </a:ext>
            </a:extLst>
          </p:cNvPr>
          <p:cNvSpPr txBox="1"/>
          <p:nvPr/>
        </p:nvSpPr>
        <p:spPr>
          <a:xfrm>
            <a:off x="1585913" y="2203133"/>
            <a:ext cx="6442295" cy="2169825"/>
          </a:xfrm>
          <a:prstGeom prst="rect">
            <a:avLst/>
          </a:prstGeom>
          <a:noFill/>
        </p:spPr>
        <p:txBody>
          <a:bodyPr wrap="square" rtlCol="0">
            <a:spAutoFit/>
          </a:bodyPr>
          <a:lstStyle/>
          <a:p>
            <a:r>
              <a:rPr lang="en-US" sz="4500" dirty="0">
                <a:latin typeface="American Typewriter" panose="02090604020004020304" pitchFamily="18" charset="77"/>
              </a:rPr>
              <a:t>Ok, when I say go…you have 1 min to draw a cat! </a:t>
            </a:r>
          </a:p>
        </p:txBody>
      </p:sp>
    </p:spTree>
    <p:extLst>
      <p:ext uri="{BB962C8B-B14F-4D97-AF65-F5344CB8AC3E}">
        <p14:creationId xmlns:p14="http://schemas.microsoft.com/office/powerpoint/2010/main" val="54404877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B86E56-A229-A24F-98AB-3566529060D1}"/>
              </a:ext>
            </a:extLst>
          </p:cNvPr>
          <p:cNvPicPr>
            <a:picLocks noChangeAspect="1"/>
          </p:cNvPicPr>
          <p:nvPr/>
        </p:nvPicPr>
        <p:blipFill>
          <a:blip r:embed="rId2"/>
          <a:stretch>
            <a:fillRect/>
          </a:stretch>
        </p:blipFill>
        <p:spPr>
          <a:xfrm>
            <a:off x="-1062990" y="788670"/>
            <a:ext cx="11116128" cy="5212080"/>
          </a:xfrm>
          <a:prstGeom prst="rect">
            <a:avLst/>
          </a:prstGeom>
        </p:spPr>
      </p:pic>
      <p:sp>
        <p:nvSpPr>
          <p:cNvPr id="4" name="TextBox 3">
            <a:extLst>
              <a:ext uri="{FF2B5EF4-FFF2-40B4-BE49-F238E27FC236}">
                <a16:creationId xmlns:a16="http://schemas.microsoft.com/office/drawing/2014/main" id="{A73F6709-81A0-6642-BF51-333A0CD556C5}"/>
              </a:ext>
            </a:extLst>
          </p:cNvPr>
          <p:cNvSpPr txBox="1"/>
          <p:nvPr/>
        </p:nvSpPr>
        <p:spPr>
          <a:xfrm>
            <a:off x="3560672" y="2108836"/>
            <a:ext cx="1868805" cy="1708160"/>
          </a:xfrm>
          <a:prstGeom prst="rect">
            <a:avLst/>
          </a:prstGeom>
          <a:noFill/>
        </p:spPr>
        <p:txBody>
          <a:bodyPr wrap="square" rtlCol="0">
            <a:spAutoFit/>
          </a:bodyPr>
          <a:lstStyle/>
          <a:p>
            <a:pPr algn="ctr"/>
            <a:r>
              <a:rPr lang="en-US" sz="2100" dirty="0">
                <a:latin typeface="American Typewriter" panose="02090604020004020304" pitchFamily="18" charset="77"/>
              </a:rPr>
              <a:t>Everybody has had different experiences of cats!</a:t>
            </a:r>
          </a:p>
        </p:txBody>
      </p:sp>
    </p:spTree>
    <p:extLst>
      <p:ext uri="{BB962C8B-B14F-4D97-AF65-F5344CB8AC3E}">
        <p14:creationId xmlns:p14="http://schemas.microsoft.com/office/powerpoint/2010/main" val="427096663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B6FE776C-3A9C-2A47-9226-D02F51E373C1}"/>
              </a:ext>
            </a:extLst>
          </p:cNvPr>
          <p:cNvPicPr>
            <a:picLocks noChangeAspect="1"/>
          </p:cNvPicPr>
          <p:nvPr/>
        </p:nvPicPr>
        <p:blipFill rotWithShape="1">
          <a:blip r:embed="rId2"/>
          <a:srcRect b="25902"/>
          <a:stretch/>
        </p:blipFill>
        <p:spPr>
          <a:xfrm>
            <a:off x="935775" y="2108423"/>
            <a:ext cx="6327290" cy="2295287"/>
          </a:xfrm>
          <a:prstGeom prst="rect">
            <a:avLst/>
          </a:prstGeom>
        </p:spPr>
      </p:pic>
      <p:sp>
        <p:nvSpPr>
          <p:cNvPr id="4" name="TextBox 3">
            <a:extLst>
              <a:ext uri="{FF2B5EF4-FFF2-40B4-BE49-F238E27FC236}">
                <a16:creationId xmlns:a16="http://schemas.microsoft.com/office/drawing/2014/main" id="{29DE87AF-5F1A-6745-BDF6-6FA238BE4CCC}"/>
              </a:ext>
            </a:extLst>
          </p:cNvPr>
          <p:cNvSpPr txBox="1"/>
          <p:nvPr/>
        </p:nvSpPr>
        <p:spPr>
          <a:xfrm>
            <a:off x="3000617" y="4222084"/>
            <a:ext cx="2515176" cy="300082"/>
          </a:xfrm>
          <a:prstGeom prst="rect">
            <a:avLst/>
          </a:prstGeom>
          <a:noFill/>
        </p:spPr>
        <p:txBody>
          <a:bodyPr wrap="none" rtlCol="0">
            <a:spAutoFit/>
          </a:bodyPr>
          <a:lstStyle/>
          <a:p>
            <a:r>
              <a:rPr lang="en-US" sz="1350" dirty="0"/>
              <a:t>How do you think children learn?</a:t>
            </a:r>
          </a:p>
        </p:txBody>
      </p:sp>
      <p:pic>
        <p:nvPicPr>
          <p:cNvPr id="5" name="Picture 4">
            <a:extLst>
              <a:ext uri="{FF2B5EF4-FFF2-40B4-BE49-F238E27FC236}">
                <a16:creationId xmlns:a16="http://schemas.microsoft.com/office/drawing/2014/main" id="{39F4CA54-E3E2-EF41-9BAD-4AA44701EFEA}"/>
              </a:ext>
            </a:extLst>
          </p:cNvPr>
          <p:cNvPicPr>
            <a:picLocks noChangeAspect="1"/>
          </p:cNvPicPr>
          <p:nvPr/>
        </p:nvPicPr>
        <p:blipFill>
          <a:blip r:embed="rId3"/>
          <a:stretch>
            <a:fillRect/>
          </a:stretch>
        </p:blipFill>
        <p:spPr>
          <a:xfrm rot="20853550">
            <a:off x="5811736" y="3945907"/>
            <a:ext cx="967033" cy="967033"/>
          </a:xfrm>
          <a:prstGeom prst="rect">
            <a:avLst/>
          </a:prstGeom>
        </p:spPr>
      </p:pic>
      <p:pic>
        <p:nvPicPr>
          <p:cNvPr id="6" name="Picture 5">
            <a:extLst>
              <a:ext uri="{FF2B5EF4-FFF2-40B4-BE49-F238E27FC236}">
                <a16:creationId xmlns:a16="http://schemas.microsoft.com/office/drawing/2014/main" id="{DB26CF0E-3810-6342-A729-A42EAF945390}"/>
              </a:ext>
            </a:extLst>
          </p:cNvPr>
          <p:cNvPicPr>
            <a:picLocks noChangeAspect="1"/>
          </p:cNvPicPr>
          <p:nvPr/>
        </p:nvPicPr>
        <p:blipFill>
          <a:blip r:embed="rId3"/>
          <a:stretch>
            <a:fillRect/>
          </a:stretch>
        </p:blipFill>
        <p:spPr>
          <a:xfrm rot="5400000">
            <a:off x="1698233" y="4429424"/>
            <a:ext cx="967033" cy="967033"/>
          </a:xfrm>
          <a:prstGeom prst="rect">
            <a:avLst/>
          </a:prstGeom>
        </p:spPr>
      </p:pic>
      <p:pic>
        <p:nvPicPr>
          <p:cNvPr id="7" name="Picture 6">
            <a:extLst>
              <a:ext uri="{FF2B5EF4-FFF2-40B4-BE49-F238E27FC236}">
                <a16:creationId xmlns:a16="http://schemas.microsoft.com/office/drawing/2014/main" id="{45461412-15E9-7042-BF06-1C416AA0A6E9}"/>
              </a:ext>
            </a:extLst>
          </p:cNvPr>
          <p:cNvPicPr>
            <a:picLocks noChangeAspect="1"/>
          </p:cNvPicPr>
          <p:nvPr/>
        </p:nvPicPr>
        <p:blipFill>
          <a:blip r:embed="rId3"/>
          <a:stretch>
            <a:fillRect/>
          </a:stretch>
        </p:blipFill>
        <p:spPr>
          <a:xfrm rot="15821914">
            <a:off x="4085676" y="1854855"/>
            <a:ext cx="967033" cy="967033"/>
          </a:xfrm>
          <a:prstGeom prst="rect">
            <a:avLst/>
          </a:prstGeom>
        </p:spPr>
      </p:pic>
      <p:pic>
        <p:nvPicPr>
          <p:cNvPr id="8" name="Picture 7">
            <a:extLst>
              <a:ext uri="{FF2B5EF4-FFF2-40B4-BE49-F238E27FC236}">
                <a16:creationId xmlns:a16="http://schemas.microsoft.com/office/drawing/2014/main" id="{9985E8B2-6DE5-894C-BF4E-78923687130C}"/>
              </a:ext>
            </a:extLst>
          </p:cNvPr>
          <p:cNvPicPr>
            <a:picLocks noChangeAspect="1"/>
          </p:cNvPicPr>
          <p:nvPr/>
        </p:nvPicPr>
        <p:blipFill>
          <a:blip r:embed="rId3"/>
          <a:stretch>
            <a:fillRect/>
          </a:stretch>
        </p:blipFill>
        <p:spPr>
          <a:xfrm rot="2600257">
            <a:off x="3935833" y="4629415"/>
            <a:ext cx="967033" cy="967033"/>
          </a:xfrm>
          <a:prstGeom prst="rect">
            <a:avLst/>
          </a:prstGeom>
        </p:spPr>
      </p:pic>
      <p:pic>
        <p:nvPicPr>
          <p:cNvPr id="9" name="Picture 8">
            <a:extLst>
              <a:ext uri="{FF2B5EF4-FFF2-40B4-BE49-F238E27FC236}">
                <a16:creationId xmlns:a16="http://schemas.microsoft.com/office/drawing/2014/main" id="{65726468-CA54-3A43-9A4B-AD7A90E13E0A}"/>
              </a:ext>
            </a:extLst>
          </p:cNvPr>
          <p:cNvPicPr>
            <a:picLocks noChangeAspect="1"/>
          </p:cNvPicPr>
          <p:nvPr/>
        </p:nvPicPr>
        <p:blipFill>
          <a:blip r:embed="rId3"/>
          <a:stretch>
            <a:fillRect/>
          </a:stretch>
        </p:blipFill>
        <p:spPr>
          <a:xfrm rot="11258096">
            <a:off x="1458664" y="2495944"/>
            <a:ext cx="967033" cy="967033"/>
          </a:xfrm>
          <a:prstGeom prst="rect">
            <a:avLst/>
          </a:prstGeom>
        </p:spPr>
      </p:pic>
      <p:pic>
        <p:nvPicPr>
          <p:cNvPr id="10" name="Picture 9">
            <a:extLst>
              <a:ext uri="{FF2B5EF4-FFF2-40B4-BE49-F238E27FC236}">
                <a16:creationId xmlns:a16="http://schemas.microsoft.com/office/drawing/2014/main" id="{3D375A90-7266-FD44-9F70-D65970D3108A}"/>
              </a:ext>
            </a:extLst>
          </p:cNvPr>
          <p:cNvPicPr>
            <a:picLocks noChangeAspect="1"/>
          </p:cNvPicPr>
          <p:nvPr/>
        </p:nvPicPr>
        <p:blipFill>
          <a:blip r:embed="rId3"/>
          <a:stretch>
            <a:fillRect/>
          </a:stretch>
        </p:blipFill>
        <p:spPr>
          <a:xfrm rot="17100957">
            <a:off x="6313317" y="2447134"/>
            <a:ext cx="967033" cy="967033"/>
          </a:xfrm>
          <a:prstGeom prst="rect">
            <a:avLst/>
          </a:prstGeom>
        </p:spPr>
      </p:pic>
      <p:sp>
        <p:nvSpPr>
          <p:cNvPr id="2" name="TextBox 1">
            <a:extLst>
              <a:ext uri="{FF2B5EF4-FFF2-40B4-BE49-F238E27FC236}">
                <a16:creationId xmlns:a16="http://schemas.microsoft.com/office/drawing/2014/main" id="{6AF376F8-385E-5B44-BE8B-4C34CFB2D809}"/>
              </a:ext>
            </a:extLst>
          </p:cNvPr>
          <p:cNvSpPr txBox="1"/>
          <p:nvPr/>
        </p:nvSpPr>
        <p:spPr>
          <a:xfrm>
            <a:off x="697219" y="2319673"/>
            <a:ext cx="748090"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Play</a:t>
            </a:r>
          </a:p>
        </p:txBody>
      </p:sp>
      <p:sp>
        <p:nvSpPr>
          <p:cNvPr id="11" name="TextBox 10">
            <a:extLst>
              <a:ext uri="{FF2B5EF4-FFF2-40B4-BE49-F238E27FC236}">
                <a16:creationId xmlns:a16="http://schemas.microsoft.com/office/drawing/2014/main" id="{4BDB7C25-01E1-D849-9F2A-F49CABB8A8DE}"/>
              </a:ext>
            </a:extLst>
          </p:cNvPr>
          <p:cNvSpPr txBox="1"/>
          <p:nvPr/>
        </p:nvSpPr>
        <p:spPr>
          <a:xfrm>
            <a:off x="2684259" y="1462545"/>
            <a:ext cx="1784463"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Experiences</a:t>
            </a:r>
          </a:p>
        </p:txBody>
      </p:sp>
      <p:sp>
        <p:nvSpPr>
          <p:cNvPr id="12" name="TextBox 11">
            <a:extLst>
              <a:ext uri="{FF2B5EF4-FFF2-40B4-BE49-F238E27FC236}">
                <a16:creationId xmlns:a16="http://schemas.microsoft.com/office/drawing/2014/main" id="{322630FD-005A-5740-896B-67A66E497CFB}"/>
              </a:ext>
            </a:extLst>
          </p:cNvPr>
          <p:cNvSpPr txBox="1"/>
          <p:nvPr/>
        </p:nvSpPr>
        <p:spPr>
          <a:xfrm>
            <a:off x="6871581" y="1608497"/>
            <a:ext cx="1975541" cy="415498"/>
          </a:xfrm>
          <a:prstGeom prst="rect">
            <a:avLst/>
          </a:prstGeom>
          <a:noFill/>
        </p:spPr>
        <p:txBody>
          <a:bodyPr wrap="none" rtlCol="0">
            <a:spAutoFit/>
          </a:bodyPr>
          <a:lstStyle/>
          <a:p>
            <a:r>
              <a:rPr lang="en-US" sz="2100" dirty="0">
                <a:solidFill>
                  <a:srgbClr val="FF0000"/>
                </a:solidFill>
                <a:latin typeface="American Typewriter" panose="02090604020004020304" pitchFamily="18" charset="77"/>
              </a:rPr>
              <a:t>Multisensory</a:t>
            </a:r>
            <a:r>
              <a:rPr lang="en-US" sz="2100" dirty="0">
                <a:solidFill>
                  <a:srgbClr val="FFC000"/>
                </a:solidFill>
                <a:latin typeface="American Typewriter" panose="02090604020004020304" pitchFamily="18" charset="77"/>
              </a:rPr>
              <a:t> </a:t>
            </a:r>
          </a:p>
        </p:txBody>
      </p:sp>
      <p:sp>
        <p:nvSpPr>
          <p:cNvPr id="13" name="TextBox 12">
            <a:extLst>
              <a:ext uri="{FF2B5EF4-FFF2-40B4-BE49-F238E27FC236}">
                <a16:creationId xmlns:a16="http://schemas.microsoft.com/office/drawing/2014/main" id="{2D6B940C-21EA-F74E-B5D8-AFBB8BBE637D}"/>
              </a:ext>
            </a:extLst>
          </p:cNvPr>
          <p:cNvSpPr txBox="1"/>
          <p:nvPr/>
        </p:nvSpPr>
        <p:spPr>
          <a:xfrm>
            <a:off x="4785937" y="1136790"/>
            <a:ext cx="1420582"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Exposure</a:t>
            </a:r>
          </a:p>
        </p:txBody>
      </p:sp>
      <p:sp>
        <p:nvSpPr>
          <p:cNvPr id="14" name="TextBox 13">
            <a:extLst>
              <a:ext uri="{FF2B5EF4-FFF2-40B4-BE49-F238E27FC236}">
                <a16:creationId xmlns:a16="http://schemas.microsoft.com/office/drawing/2014/main" id="{C7991F79-56E1-5C4F-8F36-71A99D3E1BC2}"/>
              </a:ext>
            </a:extLst>
          </p:cNvPr>
          <p:cNvSpPr txBox="1"/>
          <p:nvPr/>
        </p:nvSpPr>
        <p:spPr>
          <a:xfrm>
            <a:off x="6796833" y="4195639"/>
            <a:ext cx="2151698" cy="1384995"/>
          </a:xfrm>
          <a:prstGeom prst="rect">
            <a:avLst/>
          </a:prstGeom>
          <a:noFill/>
        </p:spPr>
        <p:txBody>
          <a:bodyPr wrap="square" rtlCol="0">
            <a:spAutoFit/>
          </a:bodyPr>
          <a:lstStyle/>
          <a:p>
            <a:pPr algn="ctr"/>
            <a:r>
              <a:rPr lang="en-US" sz="2100" dirty="0">
                <a:solidFill>
                  <a:srgbClr val="FFC000"/>
                </a:solidFill>
                <a:latin typeface="American Typewriter" panose="02090604020004020304" pitchFamily="18" charset="77"/>
              </a:rPr>
              <a:t>Intrapersonal (1) </a:t>
            </a:r>
          </a:p>
          <a:p>
            <a:pPr algn="ctr"/>
            <a:r>
              <a:rPr lang="en-US" sz="2100" dirty="0">
                <a:solidFill>
                  <a:srgbClr val="FFC000"/>
                </a:solidFill>
                <a:latin typeface="American Typewriter" panose="02090604020004020304" pitchFamily="18" charset="77"/>
              </a:rPr>
              <a:t>Interpersonal (2+)</a:t>
            </a:r>
          </a:p>
        </p:txBody>
      </p:sp>
      <p:sp>
        <p:nvSpPr>
          <p:cNvPr id="16" name="TextBox 15">
            <a:extLst>
              <a:ext uri="{FF2B5EF4-FFF2-40B4-BE49-F238E27FC236}">
                <a16:creationId xmlns:a16="http://schemas.microsoft.com/office/drawing/2014/main" id="{112F8034-87EF-E945-8684-E19B3F642BB1}"/>
              </a:ext>
            </a:extLst>
          </p:cNvPr>
          <p:cNvSpPr txBox="1"/>
          <p:nvPr/>
        </p:nvSpPr>
        <p:spPr>
          <a:xfrm>
            <a:off x="6029922" y="2082709"/>
            <a:ext cx="306205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Emotional connection </a:t>
            </a:r>
          </a:p>
        </p:txBody>
      </p:sp>
      <p:sp>
        <p:nvSpPr>
          <p:cNvPr id="18" name="TextBox 17">
            <a:extLst>
              <a:ext uri="{FF2B5EF4-FFF2-40B4-BE49-F238E27FC236}">
                <a16:creationId xmlns:a16="http://schemas.microsoft.com/office/drawing/2014/main" id="{2BE661FE-73B4-CA44-B406-48D0A16ADBB9}"/>
              </a:ext>
            </a:extLst>
          </p:cNvPr>
          <p:cNvSpPr txBox="1"/>
          <p:nvPr/>
        </p:nvSpPr>
        <p:spPr>
          <a:xfrm>
            <a:off x="3735841" y="5557550"/>
            <a:ext cx="2294218"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Success / failure</a:t>
            </a:r>
          </a:p>
        </p:txBody>
      </p:sp>
      <p:sp>
        <p:nvSpPr>
          <p:cNvPr id="19" name="TextBox 18">
            <a:extLst>
              <a:ext uri="{FF2B5EF4-FFF2-40B4-BE49-F238E27FC236}">
                <a16:creationId xmlns:a16="http://schemas.microsoft.com/office/drawing/2014/main" id="{570C1682-955D-9849-9566-D9A0D25BDCE9}"/>
              </a:ext>
            </a:extLst>
          </p:cNvPr>
          <p:cNvSpPr txBox="1"/>
          <p:nvPr/>
        </p:nvSpPr>
        <p:spPr>
          <a:xfrm>
            <a:off x="927708" y="5422170"/>
            <a:ext cx="2037737" cy="415498"/>
          </a:xfrm>
          <a:prstGeom prst="rect">
            <a:avLst/>
          </a:prstGeom>
          <a:noFill/>
        </p:spPr>
        <p:txBody>
          <a:bodyPr wrap="none" rtlCol="0">
            <a:spAutoFit/>
          </a:bodyPr>
          <a:lstStyle/>
          <a:p>
            <a:r>
              <a:rPr lang="en-US" sz="2100" dirty="0">
                <a:solidFill>
                  <a:srgbClr val="FFC000"/>
                </a:solidFill>
                <a:latin typeface="American Typewriter" panose="02090604020004020304" pitchFamily="18" charset="77"/>
              </a:rPr>
              <a:t>Environments</a:t>
            </a:r>
          </a:p>
        </p:txBody>
      </p:sp>
    </p:spTree>
    <p:extLst>
      <p:ext uri="{BB962C8B-B14F-4D97-AF65-F5344CB8AC3E}">
        <p14:creationId xmlns:p14="http://schemas.microsoft.com/office/powerpoint/2010/main" val="102470941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C7CA89-48BC-B44D-BC8D-721B9C21353B}"/>
              </a:ext>
            </a:extLst>
          </p:cNvPr>
          <p:cNvPicPr>
            <a:picLocks noChangeAspect="1"/>
          </p:cNvPicPr>
          <p:nvPr/>
        </p:nvPicPr>
        <p:blipFill>
          <a:blip r:embed="rId2"/>
          <a:stretch>
            <a:fillRect/>
          </a:stretch>
        </p:blipFill>
        <p:spPr>
          <a:xfrm>
            <a:off x="0" y="-545783"/>
            <a:ext cx="9144000" cy="9144000"/>
          </a:xfrm>
          <a:prstGeom prst="rect">
            <a:avLst/>
          </a:prstGeom>
        </p:spPr>
      </p:pic>
      <p:sp>
        <p:nvSpPr>
          <p:cNvPr id="4" name="TextBox 3">
            <a:extLst>
              <a:ext uri="{FF2B5EF4-FFF2-40B4-BE49-F238E27FC236}">
                <a16:creationId xmlns:a16="http://schemas.microsoft.com/office/drawing/2014/main" id="{8E305869-7208-0E45-8C5F-1943D2A83D6A}"/>
              </a:ext>
            </a:extLst>
          </p:cNvPr>
          <p:cNvSpPr txBox="1"/>
          <p:nvPr/>
        </p:nvSpPr>
        <p:spPr>
          <a:xfrm>
            <a:off x="0" y="8970719"/>
            <a:ext cx="1380173" cy="507831"/>
          </a:xfrm>
          <a:prstGeom prst="rect">
            <a:avLst/>
          </a:prstGeom>
          <a:noFill/>
        </p:spPr>
        <p:txBody>
          <a:bodyPr wrap="square" rtlCol="0">
            <a:spAutoFit/>
          </a:bodyPr>
          <a:lstStyle/>
          <a:p>
            <a:r>
              <a:rPr lang="en-US" sz="1350" dirty="0">
                <a:solidFill>
                  <a:schemeClr val="bg1"/>
                </a:solidFill>
              </a:rPr>
              <a:t>Look, squeeze, smell, lick, eat</a:t>
            </a:r>
          </a:p>
        </p:txBody>
      </p:sp>
    </p:spTree>
    <p:extLst>
      <p:ext uri="{BB962C8B-B14F-4D97-AF65-F5344CB8AC3E}">
        <p14:creationId xmlns:p14="http://schemas.microsoft.com/office/powerpoint/2010/main" val="141169058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EE8809-FFA8-E348-90E1-394925214F00}"/>
              </a:ext>
            </a:extLst>
          </p:cNvPr>
          <p:cNvSpPr txBox="1"/>
          <p:nvPr/>
        </p:nvSpPr>
        <p:spPr>
          <a:xfrm>
            <a:off x="195943" y="809591"/>
            <a:ext cx="4835491" cy="1015663"/>
          </a:xfrm>
          <a:prstGeom prst="rect">
            <a:avLst/>
          </a:prstGeom>
          <a:noFill/>
        </p:spPr>
        <p:txBody>
          <a:bodyPr wrap="none" rtlCol="0">
            <a:spAutoFit/>
          </a:bodyPr>
          <a:lstStyle/>
          <a:p>
            <a:r>
              <a:rPr lang="en-US" sz="6000" dirty="0">
                <a:latin typeface="American Typewriter" panose="02090604020004020304" pitchFamily="18" charset="77"/>
              </a:rPr>
              <a:t>Marketplace</a:t>
            </a:r>
          </a:p>
        </p:txBody>
      </p:sp>
      <p:sp>
        <p:nvSpPr>
          <p:cNvPr id="4" name="TextBox 3">
            <a:extLst>
              <a:ext uri="{FF2B5EF4-FFF2-40B4-BE49-F238E27FC236}">
                <a16:creationId xmlns:a16="http://schemas.microsoft.com/office/drawing/2014/main" id="{5B217297-1C5B-CF4F-99F9-594CC61F055F}"/>
              </a:ext>
            </a:extLst>
          </p:cNvPr>
          <p:cNvSpPr txBox="1"/>
          <p:nvPr/>
        </p:nvSpPr>
        <p:spPr>
          <a:xfrm>
            <a:off x="6651987" y="1578969"/>
            <a:ext cx="2434769" cy="553998"/>
          </a:xfrm>
          <a:prstGeom prst="rect">
            <a:avLst/>
          </a:prstGeom>
          <a:noFill/>
        </p:spPr>
        <p:txBody>
          <a:bodyPr wrap="none" rtlCol="0">
            <a:spAutoFit/>
          </a:bodyPr>
          <a:lstStyle/>
          <a:p>
            <a:r>
              <a:rPr lang="en-US" sz="3000" dirty="0" err="1"/>
              <a:t>Ferre</a:t>
            </a:r>
            <a:r>
              <a:rPr lang="en-US" sz="3000" dirty="0"/>
              <a:t> </a:t>
            </a:r>
            <a:r>
              <a:rPr lang="en-US" sz="3000" dirty="0" err="1"/>
              <a:t>Laevers</a:t>
            </a:r>
            <a:r>
              <a:rPr lang="en-US" sz="3000" dirty="0"/>
              <a:t>  </a:t>
            </a:r>
          </a:p>
        </p:txBody>
      </p:sp>
      <p:sp>
        <p:nvSpPr>
          <p:cNvPr id="5" name="TextBox 4">
            <a:extLst>
              <a:ext uri="{FF2B5EF4-FFF2-40B4-BE49-F238E27FC236}">
                <a16:creationId xmlns:a16="http://schemas.microsoft.com/office/drawing/2014/main" id="{D26DBAD3-D981-474E-89CB-AD57EB0F4907}"/>
              </a:ext>
            </a:extLst>
          </p:cNvPr>
          <p:cNvSpPr txBox="1"/>
          <p:nvPr/>
        </p:nvSpPr>
        <p:spPr>
          <a:xfrm>
            <a:off x="326472" y="1992715"/>
            <a:ext cx="2153025" cy="553998"/>
          </a:xfrm>
          <a:prstGeom prst="rect">
            <a:avLst/>
          </a:prstGeom>
          <a:noFill/>
        </p:spPr>
        <p:txBody>
          <a:bodyPr wrap="none" rtlCol="0">
            <a:spAutoFit/>
          </a:bodyPr>
          <a:lstStyle/>
          <a:p>
            <a:r>
              <a:rPr lang="en-US" sz="3000" dirty="0"/>
              <a:t>John Bowlby</a:t>
            </a:r>
          </a:p>
        </p:txBody>
      </p:sp>
      <p:sp>
        <p:nvSpPr>
          <p:cNvPr id="6" name="TextBox 5">
            <a:extLst>
              <a:ext uri="{FF2B5EF4-FFF2-40B4-BE49-F238E27FC236}">
                <a16:creationId xmlns:a16="http://schemas.microsoft.com/office/drawing/2014/main" id="{312C78B8-5A82-8041-91A2-89949EF2839B}"/>
              </a:ext>
            </a:extLst>
          </p:cNvPr>
          <p:cNvSpPr txBox="1"/>
          <p:nvPr/>
        </p:nvSpPr>
        <p:spPr>
          <a:xfrm>
            <a:off x="373360" y="3897298"/>
            <a:ext cx="2063706" cy="553998"/>
          </a:xfrm>
          <a:prstGeom prst="rect">
            <a:avLst/>
          </a:prstGeom>
          <a:noFill/>
        </p:spPr>
        <p:txBody>
          <a:bodyPr wrap="none" rtlCol="0">
            <a:spAutoFit/>
          </a:bodyPr>
          <a:lstStyle/>
          <a:p>
            <a:r>
              <a:rPr lang="en-US" sz="3000" dirty="0"/>
              <a:t>John Dewey</a:t>
            </a:r>
          </a:p>
        </p:txBody>
      </p:sp>
      <p:sp>
        <p:nvSpPr>
          <p:cNvPr id="7" name="TextBox 6">
            <a:extLst>
              <a:ext uri="{FF2B5EF4-FFF2-40B4-BE49-F238E27FC236}">
                <a16:creationId xmlns:a16="http://schemas.microsoft.com/office/drawing/2014/main" id="{2D71C937-F499-1A40-A1D2-E16F8E4C404C}"/>
              </a:ext>
            </a:extLst>
          </p:cNvPr>
          <p:cNvSpPr txBox="1"/>
          <p:nvPr/>
        </p:nvSpPr>
        <p:spPr>
          <a:xfrm>
            <a:off x="5268260" y="1099624"/>
            <a:ext cx="3040961" cy="507831"/>
          </a:xfrm>
          <a:prstGeom prst="rect">
            <a:avLst/>
          </a:prstGeom>
          <a:noFill/>
        </p:spPr>
        <p:txBody>
          <a:bodyPr wrap="none" rtlCol="0">
            <a:spAutoFit/>
          </a:bodyPr>
          <a:lstStyle/>
          <a:p>
            <a:r>
              <a:rPr lang="en-US" sz="2700" dirty="0"/>
              <a:t>(Child development)</a:t>
            </a:r>
          </a:p>
        </p:txBody>
      </p:sp>
      <p:pic>
        <p:nvPicPr>
          <p:cNvPr id="10" name="Picture 9">
            <a:extLst>
              <a:ext uri="{FF2B5EF4-FFF2-40B4-BE49-F238E27FC236}">
                <a16:creationId xmlns:a16="http://schemas.microsoft.com/office/drawing/2014/main" id="{91E74372-054B-1741-A6A7-A46F5D937DCF}"/>
              </a:ext>
            </a:extLst>
          </p:cNvPr>
          <p:cNvPicPr>
            <a:picLocks noChangeAspect="1"/>
          </p:cNvPicPr>
          <p:nvPr/>
        </p:nvPicPr>
        <p:blipFill>
          <a:blip r:embed="rId2"/>
          <a:stretch>
            <a:fillRect/>
          </a:stretch>
        </p:blipFill>
        <p:spPr>
          <a:xfrm>
            <a:off x="546052" y="2494909"/>
            <a:ext cx="1664059" cy="1109372"/>
          </a:xfrm>
          <a:prstGeom prst="rect">
            <a:avLst/>
          </a:prstGeom>
        </p:spPr>
      </p:pic>
      <p:pic>
        <p:nvPicPr>
          <p:cNvPr id="12" name="Picture 11">
            <a:extLst>
              <a:ext uri="{FF2B5EF4-FFF2-40B4-BE49-F238E27FC236}">
                <a16:creationId xmlns:a16="http://schemas.microsoft.com/office/drawing/2014/main" id="{E6C11647-5984-6844-B163-ACCFE882F4E3}"/>
              </a:ext>
            </a:extLst>
          </p:cNvPr>
          <p:cNvPicPr>
            <a:picLocks noChangeAspect="1"/>
          </p:cNvPicPr>
          <p:nvPr/>
        </p:nvPicPr>
        <p:blipFill>
          <a:blip r:embed="rId3"/>
          <a:stretch>
            <a:fillRect/>
          </a:stretch>
        </p:blipFill>
        <p:spPr>
          <a:xfrm>
            <a:off x="7022938" y="2097528"/>
            <a:ext cx="1524212" cy="1524212"/>
          </a:xfrm>
          <a:prstGeom prst="rect">
            <a:avLst/>
          </a:prstGeom>
        </p:spPr>
      </p:pic>
      <p:sp>
        <p:nvSpPr>
          <p:cNvPr id="15" name="TextBox 14">
            <a:extLst>
              <a:ext uri="{FF2B5EF4-FFF2-40B4-BE49-F238E27FC236}">
                <a16:creationId xmlns:a16="http://schemas.microsoft.com/office/drawing/2014/main" id="{B180AAFB-77D2-8F47-8567-D77AC5045BED}"/>
              </a:ext>
            </a:extLst>
          </p:cNvPr>
          <p:cNvSpPr txBox="1"/>
          <p:nvPr/>
        </p:nvSpPr>
        <p:spPr>
          <a:xfrm>
            <a:off x="5510422" y="3739976"/>
            <a:ext cx="2549224" cy="553998"/>
          </a:xfrm>
          <a:prstGeom prst="rect">
            <a:avLst/>
          </a:prstGeom>
          <a:noFill/>
        </p:spPr>
        <p:txBody>
          <a:bodyPr wrap="none" rtlCol="0">
            <a:spAutoFit/>
          </a:bodyPr>
          <a:lstStyle/>
          <a:p>
            <a:r>
              <a:rPr lang="en-US" sz="3000" dirty="0"/>
              <a:t>Albert Bandura</a:t>
            </a:r>
          </a:p>
        </p:txBody>
      </p:sp>
      <p:pic>
        <p:nvPicPr>
          <p:cNvPr id="17" name="Picture 16">
            <a:extLst>
              <a:ext uri="{FF2B5EF4-FFF2-40B4-BE49-F238E27FC236}">
                <a16:creationId xmlns:a16="http://schemas.microsoft.com/office/drawing/2014/main" id="{F774AC9C-B0EE-EC43-857A-08994EAE10ED}"/>
              </a:ext>
            </a:extLst>
          </p:cNvPr>
          <p:cNvPicPr>
            <a:picLocks noChangeAspect="1"/>
          </p:cNvPicPr>
          <p:nvPr/>
        </p:nvPicPr>
        <p:blipFill>
          <a:blip r:embed="rId4"/>
          <a:stretch>
            <a:fillRect/>
          </a:stretch>
        </p:blipFill>
        <p:spPr>
          <a:xfrm>
            <a:off x="6190333" y="4246588"/>
            <a:ext cx="1199255" cy="1599008"/>
          </a:xfrm>
          <a:prstGeom prst="rect">
            <a:avLst/>
          </a:prstGeom>
        </p:spPr>
      </p:pic>
      <p:sp>
        <p:nvSpPr>
          <p:cNvPr id="18" name="Rectangle 17">
            <a:extLst>
              <a:ext uri="{FF2B5EF4-FFF2-40B4-BE49-F238E27FC236}">
                <a16:creationId xmlns:a16="http://schemas.microsoft.com/office/drawing/2014/main" id="{7BF7B7D2-4E05-1E4F-BC41-2E516DC2A135}"/>
              </a:ext>
            </a:extLst>
          </p:cNvPr>
          <p:cNvSpPr/>
          <p:nvPr/>
        </p:nvSpPr>
        <p:spPr>
          <a:xfrm>
            <a:off x="3376410" y="1936066"/>
            <a:ext cx="1957908" cy="1015663"/>
          </a:xfrm>
          <a:prstGeom prst="rect">
            <a:avLst/>
          </a:prstGeom>
        </p:spPr>
        <p:txBody>
          <a:bodyPr wrap="none">
            <a:spAutoFit/>
          </a:bodyPr>
          <a:lstStyle/>
          <a:p>
            <a:pPr algn="ctr"/>
            <a:r>
              <a:rPr lang="en-GB" sz="3000" dirty="0"/>
              <a:t>Maria </a:t>
            </a:r>
          </a:p>
          <a:p>
            <a:pPr algn="ctr"/>
            <a:r>
              <a:rPr lang="en-GB" sz="3000" dirty="0"/>
              <a:t>Montessori</a:t>
            </a:r>
          </a:p>
        </p:txBody>
      </p:sp>
      <p:pic>
        <p:nvPicPr>
          <p:cNvPr id="20" name="Picture 19">
            <a:extLst>
              <a:ext uri="{FF2B5EF4-FFF2-40B4-BE49-F238E27FC236}">
                <a16:creationId xmlns:a16="http://schemas.microsoft.com/office/drawing/2014/main" id="{942B3F5C-3DD5-7040-B4B8-096ADB933EAE}"/>
              </a:ext>
            </a:extLst>
          </p:cNvPr>
          <p:cNvPicPr>
            <a:picLocks noChangeAspect="1"/>
          </p:cNvPicPr>
          <p:nvPr/>
        </p:nvPicPr>
        <p:blipFill>
          <a:blip r:embed="rId5"/>
          <a:stretch>
            <a:fillRect/>
          </a:stretch>
        </p:blipFill>
        <p:spPr>
          <a:xfrm>
            <a:off x="3595099" y="2947248"/>
            <a:ext cx="1429826" cy="1900102"/>
          </a:xfrm>
          <a:prstGeom prst="rect">
            <a:avLst/>
          </a:prstGeom>
        </p:spPr>
      </p:pic>
      <p:pic>
        <p:nvPicPr>
          <p:cNvPr id="22" name="Picture 21">
            <a:extLst>
              <a:ext uri="{FF2B5EF4-FFF2-40B4-BE49-F238E27FC236}">
                <a16:creationId xmlns:a16="http://schemas.microsoft.com/office/drawing/2014/main" id="{D0668CA3-2B42-6E4E-9E69-6357944439FC}"/>
              </a:ext>
            </a:extLst>
          </p:cNvPr>
          <p:cNvPicPr>
            <a:picLocks noChangeAspect="1"/>
          </p:cNvPicPr>
          <p:nvPr/>
        </p:nvPicPr>
        <p:blipFill>
          <a:blip r:embed="rId6"/>
          <a:stretch>
            <a:fillRect/>
          </a:stretch>
        </p:blipFill>
        <p:spPr>
          <a:xfrm>
            <a:off x="494390" y="4428213"/>
            <a:ext cx="1767382" cy="1325537"/>
          </a:xfrm>
          <a:prstGeom prst="rect">
            <a:avLst/>
          </a:prstGeom>
        </p:spPr>
      </p:pic>
    </p:spTree>
    <p:extLst>
      <p:ext uri="{BB962C8B-B14F-4D97-AF65-F5344CB8AC3E}">
        <p14:creationId xmlns:p14="http://schemas.microsoft.com/office/powerpoint/2010/main" val="253030308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1789929" y="1132737"/>
            <a:ext cx="5641802" cy="2169825"/>
          </a:xfrm>
          <a:prstGeom prst="rect">
            <a:avLst/>
          </a:prstGeom>
          <a:noFill/>
        </p:spPr>
        <p:txBody>
          <a:bodyPr wrap="none" rtlCol="0">
            <a:spAutoFit/>
          </a:bodyPr>
          <a:lstStyle/>
          <a:p>
            <a:pPr algn="ctr"/>
            <a:r>
              <a:rPr lang="en-GB" sz="4500" dirty="0">
                <a:solidFill>
                  <a:schemeClr val="bg1"/>
                </a:solidFill>
                <a:latin typeface="American Typewriter" panose="02090604020004020304" pitchFamily="18" charset="77"/>
              </a:rPr>
              <a:t>ECAD4016</a:t>
            </a:r>
          </a:p>
          <a:p>
            <a:pPr algn="ctr"/>
            <a:r>
              <a:rPr lang="en-GB" sz="4500" dirty="0">
                <a:solidFill>
                  <a:schemeClr val="bg1"/>
                </a:solidFill>
                <a:latin typeface="American Typewriter" panose="02090604020004020304" pitchFamily="18" charset="77"/>
              </a:rPr>
              <a:t>Who am I teaching?</a:t>
            </a:r>
            <a:br>
              <a:rPr lang="en-GB" sz="4500" dirty="0">
                <a:solidFill>
                  <a:schemeClr val="bg1"/>
                </a:solidFill>
                <a:latin typeface="American Typewriter" panose="02090604020004020304" pitchFamily="18" charset="77"/>
              </a:rPr>
            </a:br>
            <a:endParaRPr lang="en-US" sz="45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869684" y="4262065"/>
            <a:ext cx="7527253" cy="553998"/>
          </a:xfrm>
          <a:prstGeom prst="rect">
            <a:avLst/>
          </a:prstGeom>
          <a:noFill/>
        </p:spPr>
        <p:txBody>
          <a:bodyPr wrap="none" rtlCol="0">
            <a:spAutoFit/>
          </a:bodyPr>
          <a:lstStyle/>
          <a:p>
            <a:r>
              <a:rPr lang="en-GB" sz="3000" dirty="0">
                <a:solidFill>
                  <a:schemeClr val="bg1"/>
                </a:solidFill>
                <a:latin typeface="American Typewriter" panose="02090604020004020304" pitchFamily="18" charset="77"/>
              </a:rPr>
              <a:t>Contesting Views – The developing child</a:t>
            </a:r>
            <a:endParaRPr lang="en-US" sz="3000" dirty="0"/>
          </a:p>
        </p:txBody>
      </p:sp>
    </p:spTree>
    <p:extLst>
      <p:ext uri="{BB962C8B-B14F-4D97-AF65-F5344CB8AC3E}">
        <p14:creationId xmlns:p14="http://schemas.microsoft.com/office/powerpoint/2010/main" val="337679399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F8010-97DE-FD43-908B-ED5132DF915B}"/>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48B83136-EBC5-F44E-865C-E2B81D0BEE8A}"/>
              </a:ext>
            </a:extLst>
          </p:cNvPr>
          <p:cNvPicPr>
            <a:picLocks noGrp="1" noChangeAspect="1"/>
          </p:cNvPicPr>
          <p:nvPr>
            <p:ph idx="1"/>
          </p:nvPr>
        </p:nvPicPr>
        <p:blipFill>
          <a:blip r:embed="rId2"/>
          <a:stretch>
            <a:fillRect/>
          </a:stretch>
        </p:blipFill>
        <p:spPr>
          <a:xfrm>
            <a:off x="4105072" y="274638"/>
            <a:ext cx="4416357" cy="610567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5" name="TextBox 4">
            <a:extLst>
              <a:ext uri="{FF2B5EF4-FFF2-40B4-BE49-F238E27FC236}">
                <a16:creationId xmlns:a16="http://schemas.microsoft.com/office/drawing/2014/main" id="{60DF6A80-A697-F646-8727-C1215D4AFD2C}"/>
              </a:ext>
            </a:extLst>
          </p:cNvPr>
          <p:cNvSpPr txBox="1"/>
          <p:nvPr/>
        </p:nvSpPr>
        <p:spPr>
          <a:xfrm>
            <a:off x="603116" y="1634247"/>
            <a:ext cx="2859932" cy="3970318"/>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We will work on your assignment every session!</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Keep Ella close – make notes and connections as you go.</a:t>
            </a:r>
          </a:p>
        </p:txBody>
      </p:sp>
    </p:spTree>
    <p:extLst>
      <p:ext uri="{BB962C8B-B14F-4D97-AF65-F5344CB8AC3E}">
        <p14:creationId xmlns:p14="http://schemas.microsoft.com/office/powerpoint/2010/main" val="1501767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C8850-FEAE-7748-BC2F-8E23FFB6F97A}"/>
              </a:ext>
            </a:extLst>
          </p:cNvPr>
          <p:cNvSpPr>
            <a:spLocks noGrp="1"/>
          </p:cNvSpPr>
          <p:nvPr>
            <p:ph type="title"/>
          </p:nvPr>
        </p:nvSpPr>
        <p:spPr/>
        <p:txBody>
          <a:bodyPr/>
          <a:lstStyle/>
          <a:p>
            <a:r>
              <a:rPr lang="en-US" dirty="0">
                <a:latin typeface="American Typewriter" panose="02090604020004020304" pitchFamily="18" charset="77"/>
              </a:rPr>
              <a:t>Do you want to delve deeper?</a:t>
            </a:r>
          </a:p>
        </p:txBody>
      </p:sp>
      <p:pic>
        <p:nvPicPr>
          <p:cNvPr id="5" name="Content Placeholder 4">
            <a:extLst>
              <a:ext uri="{FF2B5EF4-FFF2-40B4-BE49-F238E27FC236}">
                <a16:creationId xmlns:a16="http://schemas.microsoft.com/office/drawing/2014/main" id="{9011420B-D8FD-AA4F-9100-03E79C41B600}"/>
              </a:ext>
            </a:extLst>
          </p:cNvPr>
          <p:cNvPicPr>
            <a:picLocks noGrp="1" noChangeAspect="1"/>
          </p:cNvPicPr>
          <p:nvPr>
            <p:ph idx="1"/>
          </p:nvPr>
        </p:nvPicPr>
        <p:blipFill>
          <a:blip r:embed="rId2"/>
          <a:stretch>
            <a:fillRect/>
          </a:stretch>
        </p:blipFill>
        <p:spPr>
          <a:xfrm>
            <a:off x="127167" y="1666568"/>
            <a:ext cx="8949829" cy="5079028"/>
          </a:xfrm>
        </p:spPr>
      </p:pic>
    </p:spTree>
    <p:extLst>
      <p:ext uri="{BB962C8B-B14F-4D97-AF65-F5344CB8AC3E}">
        <p14:creationId xmlns:p14="http://schemas.microsoft.com/office/powerpoint/2010/main" val="333801648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Darllen</a:t>
            </a:r>
            <a:r>
              <a:rPr lang="en-GB" dirty="0"/>
              <a:t> </a:t>
            </a:r>
            <a:r>
              <a:rPr lang="en-GB" dirty="0" err="1"/>
              <a:t>pellach</a:t>
            </a:r>
            <a:br>
              <a:rPr lang="en-GB" dirty="0"/>
            </a:br>
            <a:r>
              <a:rPr lang="en-GB" dirty="0"/>
              <a:t>Further reading</a:t>
            </a:r>
          </a:p>
        </p:txBody>
      </p:sp>
      <p:sp>
        <p:nvSpPr>
          <p:cNvPr id="3" name="Content Placeholder 2"/>
          <p:cNvSpPr>
            <a:spLocks noGrp="1"/>
          </p:cNvSpPr>
          <p:nvPr>
            <p:ph idx="1"/>
          </p:nvPr>
        </p:nvSpPr>
        <p:spPr/>
        <p:txBody>
          <a:bodyPr>
            <a:normAutofit/>
          </a:bodyPr>
          <a:lstStyle/>
          <a:p>
            <a:pPr marL="0" indent="0" eaLnBrk="0" hangingPunct="0">
              <a:buNone/>
            </a:pPr>
            <a:r>
              <a:rPr lang="cy-GB" sz="1800" dirty="0" err="1"/>
              <a:t>Beckett</a:t>
            </a:r>
            <a:r>
              <a:rPr lang="cy-GB" sz="1800" dirty="0"/>
              <a:t>, C. a Taylor, H. (2010) </a:t>
            </a:r>
            <a:r>
              <a:rPr lang="cy-GB" sz="1800" i="1" dirty="0" err="1"/>
              <a:t>Human</a:t>
            </a:r>
            <a:r>
              <a:rPr lang="cy-GB" sz="1800" i="1" dirty="0"/>
              <a:t> </a:t>
            </a:r>
            <a:r>
              <a:rPr lang="cy-GB" sz="1800" i="1" dirty="0" err="1"/>
              <a:t>Growth</a:t>
            </a:r>
            <a:r>
              <a:rPr lang="cy-GB" sz="1800" i="1" dirty="0"/>
              <a:t> </a:t>
            </a:r>
            <a:r>
              <a:rPr lang="cy-GB" sz="1800" i="1" dirty="0" err="1"/>
              <a:t>and</a:t>
            </a:r>
            <a:r>
              <a:rPr lang="cy-GB" sz="1800" i="1" dirty="0"/>
              <a:t> Development.</a:t>
            </a:r>
            <a:r>
              <a:rPr lang="cy-GB" sz="1800" dirty="0"/>
              <a:t> 2</a:t>
            </a:r>
            <a:r>
              <a:rPr lang="cy-GB" sz="1800" baseline="30000" dirty="0"/>
              <a:t>il </a:t>
            </a:r>
            <a:r>
              <a:rPr lang="cy-GB" sz="1800" dirty="0" err="1"/>
              <a:t>Arg</a:t>
            </a:r>
            <a:r>
              <a:rPr lang="cy-GB" sz="1800" dirty="0"/>
              <a:t>. Llundain: </a:t>
            </a:r>
            <a:r>
              <a:rPr lang="cy-GB" sz="1800" dirty="0" err="1"/>
              <a:t>Sage</a:t>
            </a:r>
            <a:r>
              <a:rPr lang="cy-GB" sz="1800" dirty="0"/>
              <a:t>. (Pennod 3)</a:t>
            </a:r>
            <a:endParaRPr lang="en-GB" sz="1800" dirty="0"/>
          </a:p>
          <a:p>
            <a:pPr marL="0" indent="0" eaLnBrk="0" hangingPunct="0">
              <a:buNone/>
            </a:pPr>
            <a:r>
              <a:rPr lang="cy-GB" sz="1800" dirty="0" err="1"/>
              <a:t>Keenan</a:t>
            </a:r>
            <a:r>
              <a:rPr lang="cy-GB" sz="1800" dirty="0"/>
              <a:t>, T. </a:t>
            </a:r>
            <a:r>
              <a:rPr lang="cy-GB" sz="1800" dirty="0" err="1"/>
              <a:t>et</a:t>
            </a:r>
            <a:r>
              <a:rPr lang="cy-GB" sz="1800" dirty="0"/>
              <a:t> </a:t>
            </a:r>
            <a:r>
              <a:rPr lang="cy-GB" sz="1800" dirty="0" err="1"/>
              <a:t>al</a:t>
            </a:r>
            <a:r>
              <a:rPr lang="cy-GB" sz="1800" dirty="0"/>
              <a:t>. (2016) </a:t>
            </a:r>
            <a:r>
              <a:rPr lang="cy-GB" sz="1800" i="1" dirty="0" err="1"/>
              <a:t>An</a:t>
            </a:r>
            <a:r>
              <a:rPr lang="cy-GB" sz="1800" i="1" dirty="0"/>
              <a:t> </a:t>
            </a:r>
            <a:r>
              <a:rPr lang="cy-GB" sz="1800" i="1" dirty="0" err="1"/>
              <a:t>introduction</a:t>
            </a:r>
            <a:r>
              <a:rPr lang="cy-GB" sz="1800" i="1" dirty="0"/>
              <a:t> to </a:t>
            </a:r>
            <a:r>
              <a:rPr lang="cy-GB" sz="1800" i="1" dirty="0" err="1"/>
              <a:t>child</a:t>
            </a:r>
            <a:r>
              <a:rPr lang="cy-GB" sz="1800" i="1" dirty="0"/>
              <a:t> </a:t>
            </a:r>
            <a:r>
              <a:rPr lang="cy-GB" sz="1800" i="1" dirty="0" err="1"/>
              <a:t>development</a:t>
            </a:r>
            <a:r>
              <a:rPr lang="cy-GB" sz="1800" i="1" dirty="0"/>
              <a:t>.</a:t>
            </a:r>
            <a:r>
              <a:rPr lang="cy-GB" sz="1800" dirty="0"/>
              <a:t> 3</a:t>
            </a:r>
            <a:r>
              <a:rPr lang="cy-GB" sz="1800" baseline="30000" dirty="0"/>
              <a:t>ydd</a:t>
            </a:r>
            <a:r>
              <a:rPr lang="cy-GB" sz="1800" dirty="0"/>
              <a:t> </a:t>
            </a:r>
            <a:r>
              <a:rPr lang="cy-GB" sz="1800" dirty="0" err="1"/>
              <a:t>Arg</a:t>
            </a:r>
            <a:r>
              <a:rPr lang="cy-GB" sz="1800" dirty="0"/>
              <a:t>. Llundain: </a:t>
            </a:r>
            <a:r>
              <a:rPr lang="cy-GB" sz="1800" dirty="0" err="1"/>
              <a:t>Sage</a:t>
            </a:r>
            <a:r>
              <a:rPr lang="cy-GB" sz="1800" dirty="0"/>
              <a:t>. (Pennod 10)</a:t>
            </a:r>
            <a:endParaRPr lang="en-GB" sz="1800" dirty="0"/>
          </a:p>
          <a:p>
            <a:pPr marL="0" indent="0" eaLnBrk="0" hangingPunct="0">
              <a:buNone/>
            </a:pPr>
            <a:r>
              <a:rPr lang="cy-GB" sz="1800" dirty="0" err="1"/>
              <a:t>Lindon</a:t>
            </a:r>
            <a:r>
              <a:rPr lang="cy-GB" sz="1800" dirty="0"/>
              <a:t>, J. (2006) </a:t>
            </a:r>
            <a:r>
              <a:rPr lang="cy-GB" sz="1800" i="1" dirty="0" err="1"/>
              <a:t>Child</a:t>
            </a:r>
            <a:r>
              <a:rPr lang="cy-GB" sz="1800" i="1" dirty="0"/>
              <a:t> </a:t>
            </a:r>
            <a:r>
              <a:rPr lang="cy-GB" sz="1800" i="1" dirty="0" err="1"/>
              <a:t>development</a:t>
            </a:r>
            <a:r>
              <a:rPr lang="cy-GB" sz="1800" i="1" dirty="0"/>
              <a:t> </a:t>
            </a:r>
            <a:r>
              <a:rPr lang="cy-GB" sz="1800" i="1" dirty="0" err="1"/>
              <a:t>from</a:t>
            </a:r>
            <a:r>
              <a:rPr lang="cy-GB" sz="1800" i="1" dirty="0"/>
              <a:t> </a:t>
            </a:r>
            <a:r>
              <a:rPr lang="cy-GB" sz="1800" i="1" dirty="0" err="1"/>
              <a:t>Birth</a:t>
            </a:r>
            <a:r>
              <a:rPr lang="cy-GB" sz="1800" i="1" dirty="0"/>
              <a:t> to </a:t>
            </a:r>
            <a:r>
              <a:rPr lang="cy-GB" sz="1800" i="1" dirty="0" err="1"/>
              <a:t>Eight</a:t>
            </a:r>
            <a:r>
              <a:rPr lang="cy-GB" sz="1800" i="1" dirty="0"/>
              <a:t>.</a:t>
            </a:r>
            <a:r>
              <a:rPr lang="cy-GB" sz="1800" dirty="0"/>
              <a:t> Llundain: National </a:t>
            </a:r>
            <a:r>
              <a:rPr lang="cy-GB" sz="1800" dirty="0" err="1"/>
              <a:t>Children’s</a:t>
            </a:r>
            <a:r>
              <a:rPr lang="cy-GB" sz="1800" dirty="0"/>
              <a:t> </a:t>
            </a:r>
            <a:r>
              <a:rPr lang="cy-GB" sz="1800" dirty="0" err="1"/>
              <a:t>Bureau</a:t>
            </a:r>
            <a:r>
              <a:rPr lang="cy-GB" sz="1800" dirty="0"/>
              <a:t>.</a:t>
            </a:r>
            <a:endParaRPr lang="en-GB" sz="1800" dirty="0"/>
          </a:p>
          <a:p>
            <a:pPr marL="0" indent="0" eaLnBrk="0" hangingPunct="0">
              <a:buNone/>
            </a:pPr>
            <a:r>
              <a:rPr lang="cy-GB" sz="1800" dirty="0" err="1"/>
              <a:t>Meadows</a:t>
            </a:r>
            <a:r>
              <a:rPr lang="cy-GB" sz="1800" dirty="0"/>
              <a:t>, S. (2018) </a:t>
            </a:r>
            <a:r>
              <a:rPr lang="cy-GB" sz="1800" dirty="0" err="1"/>
              <a:t>Understanding</a:t>
            </a:r>
            <a:r>
              <a:rPr lang="cy-GB" sz="1800" dirty="0"/>
              <a:t> </a:t>
            </a:r>
            <a:r>
              <a:rPr lang="cy-GB" sz="1800" dirty="0" err="1"/>
              <a:t>child</a:t>
            </a:r>
            <a:r>
              <a:rPr lang="cy-GB" sz="1800" dirty="0"/>
              <a:t> </a:t>
            </a:r>
            <a:r>
              <a:rPr lang="cy-GB" sz="1800" dirty="0" err="1"/>
              <a:t>development</a:t>
            </a:r>
            <a:r>
              <a:rPr lang="cy-GB" sz="1800" dirty="0"/>
              <a:t>. </a:t>
            </a:r>
            <a:r>
              <a:rPr lang="cy-GB" sz="1800" dirty="0" err="1"/>
              <a:t>Abingdon</a:t>
            </a:r>
            <a:r>
              <a:rPr lang="cy-GB" sz="1800" dirty="0"/>
              <a:t>: Routledge. (Pennod 8)</a:t>
            </a:r>
            <a:endParaRPr lang="en-GB" sz="1800" dirty="0"/>
          </a:p>
          <a:p>
            <a:pPr marL="0" indent="0">
              <a:buNone/>
            </a:pPr>
            <a:endParaRPr lang="en-GB" dirty="0"/>
          </a:p>
        </p:txBody>
      </p:sp>
    </p:spTree>
    <p:extLst>
      <p:ext uri="{BB962C8B-B14F-4D97-AF65-F5344CB8AC3E}">
        <p14:creationId xmlns:p14="http://schemas.microsoft.com/office/powerpoint/2010/main" val="217538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49E9D0-2B29-40DF-AA89-D92F20E2EAD6}">
  <ds:schemaRefs>
    <ds:schemaRef ds:uri="http://schemas.microsoft.com/sharepoint/v3/contenttype/forms"/>
  </ds:schemaRefs>
</ds:datastoreItem>
</file>

<file path=customXml/itemProps2.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1969E69-8928-405F-A168-CF8E9FFE10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12325</TotalTime>
  <Words>1676</Words>
  <Application>Microsoft Macintosh PowerPoint</Application>
  <PresentationFormat>On-screen Show (4:3)</PresentationFormat>
  <Paragraphs>230</Paragraphs>
  <Slides>80</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80</vt:i4>
      </vt:variant>
    </vt:vector>
  </HeadingPairs>
  <TitlesOfParts>
    <vt:vector size="89" baseType="lpstr">
      <vt:lpstr>American Typewriter</vt:lpstr>
      <vt:lpstr>Arial</vt:lpstr>
      <vt:lpstr>Arial</vt:lpstr>
      <vt:lpstr>Calibri</vt:lpstr>
      <vt:lpstr>Corbel</vt:lpstr>
      <vt:lpstr>Tahoma</vt:lpstr>
      <vt:lpstr>Times New Roman</vt:lpstr>
      <vt:lpstr>Wingdings</vt:lpstr>
      <vt:lpstr>Office Theme</vt:lpstr>
      <vt:lpstr>PowerPoint Presentation</vt:lpstr>
      <vt:lpstr>PowerPoint Presentation</vt:lpstr>
      <vt:lpstr>Session objectives</vt:lpstr>
      <vt:lpstr>PowerPoint Presentation</vt:lpstr>
      <vt:lpstr>PowerPoint Presentation</vt:lpstr>
      <vt:lpstr>PowerPoint Presentation</vt:lpstr>
      <vt:lpstr>PowerPoint Presentation</vt:lpstr>
      <vt:lpstr>PowerPoint Presentation</vt:lpstr>
      <vt:lpstr>Module content</vt:lpstr>
      <vt:lpstr>Module Handbook</vt:lpstr>
      <vt:lpstr>PowerPoint Presentation</vt:lpstr>
      <vt:lpstr>PowerPoint Presentation</vt:lpstr>
      <vt:lpstr>Module Handbook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Choose some questions to answer</vt:lpstr>
      <vt:lpstr>PowerPoint Presentation</vt:lpstr>
      <vt:lpstr>PowerPoint Presentation</vt:lpstr>
      <vt:lpstr>PowerPoint Presentation</vt:lpstr>
      <vt:lpstr>PowerPoint Presentation</vt:lpstr>
      <vt:lpstr>PowerPoint Presentation</vt:lpstr>
      <vt:lpstr> Nature - genetics</vt:lpstr>
      <vt:lpstr>PowerPoint Presentation</vt:lpstr>
      <vt:lpstr> Nurture – the environment</vt:lpstr>
      <vt:lpstr> Nurture – the environment</vt:lpstr>
      <vt:lpstr>PowerPoint Presentation</vt:lpstr>
      <vt:lpstr>Behaviour</vt:lpstr>
      <vt:lpstr>What is your opinion?</vt:lpstr>
      <vt:lpstr>Another game!</vt:lpstr>
      <vt:lpstr>PowerPoint Presentation</vt:lpstr>
      <vt:lpstr>PowerPoint Presentation</vt:lpstr>
      <vt:lpstr>PowerPoint Presentation</vt:lpstr>
      <vt:lpstr>Children develop in many different ways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Do you want to delve deeper?</vt:lpstr>
      <vt:lpstr>Darllen pellach Further reading</vt:lpstr>
    </vt:vector>
  </TitlesOfParts>
  <Company>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Tom Cox</cp:lastModifiedBy>
  <cp:revision>340</cp:revision>
  <cp:lastPrinted>2017-08-03T13:56:24Z</cp:lastPrinted>
  <dcterms:created xsi:type="dcterms:W3CDTF">2018-05-24T13:58:06Z</dcterms:created>
  <dcterms:modified xsi:type="dcterms:W3CDTF">2025-09-26T12:07:09Z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