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8A87A34-81AB-432B-8DAE-1953F412C126}" type="datetimeFigureOut">
              <a:rPr lang="en-US" dirty="0"/>
              <a:pPr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10/17/2019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10/17/2019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startups.co.uk/nursery-regulations-what-you-need-to-know-before-starting/" TargetMode="External"/><Relationship Id="rId3" Type="http://schemas.openxmlformats.org/officeDocument/2006/relationships/hyperlink" Target="https://www.careerswales.com/en/job-details/10168" TargetMode="External"/><Relationship Id="rId7" Type="http://schemas.openxmlformats.org/officeDocument/2006/relationships/hyperlink" Target="https://learn.solent.ac.uk/mod/book/view.php?id=2732&amp;chapterid=1113" TargetMode="External"/><Relationship Id="rId2" Type="http://schemas.openxmlformats.org/officeDocument/2006/relationships/hyperlink" Target="https://careinspectorate.wales/about-us/what-we-do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arkinsurance.co.uk/how-to-start-a-nursery/" TargetMode="External"/><Relationship Id="rId5" Type="http://schemas.openxmlformats.org/officeDocument/2006/relationships/hyperlink" Target="https://nationalcareers.service.gov.uk/job-profiles/nursery-manager" TargetMode="External"/><Relationship Id="rId4" Type="http://schemas.openxmlformats.org/officeDocument/2006/relationships/hyperlink" Target="http://globalresponsibility.eu/wp-content/uploads/2016/11/Additional-curriculum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FDB2BA-B313-4872-9797-90254F905E3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err="1"/>
              <a:t>Agor</a:t>
            </a:r>
            <a:r>
              <a:rPr lang="en-GB" dirty="0"/>
              <a:t> </a:t>
            </a:r>
            <a:r>
              <a:rPr lang="en-GB" dirty="0" err="1"/>
              <a:t>Meithrinfa</a:t>
            </a:r>
            <a:r>
              <a:rPr lang="en-GB" dirty="0"/>
              <a:t> </a:t>
            </a:r>
            <a:r>
              <a:rPr lang="en-GB" dirty="0" err="1"/>
              <a:t>dydd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58881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09E85-2C7A-4190-9887-6FB1FBF144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 </a:t>
            </a:r>
            <a:r>
              <a:rPr lang="en-GB" dirty="0" err="1"/>
              <a:t>cymhwyster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DAFF-3EAA-4F87-9FB8-457507B34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ysgol</a:t>
            </a:r>
            <a:r>
              <a:rPr lang="en-GB" dirty="0"/>
              <a:t> neu </a:t>
            </a:r>
            <a:r>
              <a:rPr lang="en-GB" dirty="0" err="1"/>
              <a:t>cwrs</a:t>
            </a:r>
            <a:r>
              <a:rPr lang="en-GB" dirty="0"/>
              <a:t> </a:t>
            </a:r>
            <a:r>
              <a:rPr lang="en-GB" dirty="0" err="1"/>
              <a:t>coleg</a:t>
            </a:r>
            <a:r>
              <a:rPr lang="en-GB" dirty="0"/>
              <a:t>.</a:t>
            </a:r>
          </a:p>
          <a:p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gradd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.</a:t>
            </a:r>
          </a:p>
          <a:p>
            <a:r>
              <a:rPr lang="en-GB" dirty="0"/>
              <a:t>O </a:t>
            </a:r>
            <a:r>
              <a:rPr lang="en-GB" dirty="0" err="1"/>
              <a:t>leiaf</a:t>
            </a:r>
            <a:r>
              <a:rPr lang="en-GB" dirty="0"/>
              <a:t> </a:t>
            </a:r>
            <a:r>
              <a:rPr lang="en-GB" dirty="0" err="1"/>
              <a:t>dwy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profiad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meithrinfa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1CEC01E-5DCE-45A6-A319-25066AEA494A}"/>
              </a:ext>
            </a:extLst>
          </p:cNvPr>
          <p:cNvSpPr txBox="1"/>
          <p:nvPr/>
        </p:nvSpPr>
        <p:spPr>
          <a:xfrm>
            <a:off x="7130642" y="4739780"/>
            <a:ext cx="49411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National careers service (dim </a:t>
            </a:r>
            <a:r>
              <a:rPr lang="en-GB" sz="1600" dirty="0" err="1"/>
              <a:t>dyddiad</a:t>
            </a:r>
            <a:r>
              <a:rPr lang="en-GB" sz="1600" dirty="0"/>
              <a:t>),</a:t>
            </a:r>
          </a:p>
          <a:p>
            <a:r>
              <a:rPr lang="en-GB" sz="1600" dirty="0"/>
              <a:t>Park Insurance (dim </a:t>
            </a:r>
            <a:r>
              <a:rPr lang="en-GB" sz="1600" dirty="0" err="1"/>
              <a:t>dyddiad</a:t>
            </a:r>
            <a:r>
              <a:rPr lang="en-GB" sz="1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0586776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91ADEC-B168-4B1A-BC90-5CAE2BEA89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Sgilliau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D9F939-102A-47B4-A793-A3CA83571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0270" y="1501629"/>
            <a:ext cx="9603275" cy="440304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1600" dirty="0"/>
              <a:t> Steffan </a:t>
            </a:r>
          </a:p>
          <a:p>
            <a:r>
              <a:rPr lang="en-GB" sz="1600" dirty="0" err="1"/>
              <a:t>Cyfathrebu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Gweithio</a:t>
            </a:r>
            <a:r>
              <a:rPr lang="en-GB" sz="1600" dirty="0"/>
              <a:t> </a:t>
            </a:r>
            <a:r>
              <a:rPr lang="en-GB" sz="1600" dirty="0" err="1"/>
              <a:t>mewn</a:t>
            </a:r>
            <a:r>
              <a:rPr lang="en-GB" sz="1600" dirty="0"/>
              <a:t> </a:t>
            </a:r>
            <a:r>
              <a:rPr lang="en-GB" sz="1600" dirty="0" err="1"/>
              <a:t>grwp</a:t>
            </a:r>
            <a:endParaRPr lang="en-GB" sz="1600" dirty="0"/>
          </a:p>
          <a:p>
            <a:r>
              <a:rPr lang="en-GB" sz="1600" dirty="0"/>
              <a:t>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trefnus</a:t>
            </a:r>
            <a:r>
              <a:rPr lang="en-GB" sz="1600" dirty="0"/>
              <a:t> </a:t>
            </a:r>
          </a:p>
          <a:p>
            <a:r>
              <a:rPr lang="en-GB" sz="1600" dirty="0"/>
              <a:t>Bod </a:t>
            </a:r>
            <a:r>
              <a:rPr lang="en-GB" sz="1600" dirty="0" err="1"/>
              <a:t>yn</a:t>
            </a:r>
            <a:r>
              <a:rPr lang="en-GB" sz="1600" dirty="0"/>
              <a:t> </a:t>
            </a:r>
            <a:r>
              <a:rPr lang="en-GB" sz="1600" dirty="0" err="1"/>
              <a:t>proffesiynol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Amyneddgar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Brwdfrydig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Onest</a:t>
            </a:r>
            <a:endParaRPr lang="en-GB" sz="1600" dirty="0"/>
          </a:p>
          <a:p>
            <a:r>
              <a:rPr lang="en-GB" sz="1600" dirty="0" err="1"/>
              <a:t>Ffiniau</a:t>
            </a:r>
            <a:r>
              <a:rPr lang="en-GB" sz="1600" dirty="0"/>
              <a:t> </a:t>
            </a:r>
            <a:r>
              <a:rPr lang="en-GB" sz="1600" dirty="0" err="1"/>
              <a:t>rheoli</a:t>
            </a:r>
            <a:r>
              <a:rPr lang="en-GB" sz="1600" dirty="0"/>
              <a:t> </a:t>
            </a:r>
            <a:r>
              <a:rPr lang="en-GB" sz="1600" dirty="0" err="1"/>
              <a:t>clir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Hyderus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Teg</a:t>
            </a:r>
            <a:endParaRPr lang="en-GB" sz="1600" dirty="0"/>
          </a:p>
          <a:p>
            <a:r>
              <a:rPr lang="en-GB" sz="1600" dirty="0" err="1"/>
              <a:t>Creadigrwydd</a:t>
            </a:r>
            <a:r>
              <a:rPr lang="en-GB" sz="1600" dirty="0"/>
              <a:t> ac </a:t>
            </a:r>
            <a:r>
              <a:rPr lang="en-GB" sz="1600" dirty="0" err="1"/>
              <a:t>dychymig</a:t>
            </a:r>
            <a:r>
              <a:rPr lang="en-GB" sz="1600" dirty="0"/>
              <a:t> </a:t>
            </a:r>
            <a:r>
              <a:rPr lang="en-GB" sz="1600" dirty="0" err="1"/>
              <a:t>clir</a:t>
            </a:r>
            <a:r>
              <a:rPr lang="en-GB" sz="1600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D0D9D25-86BF-4186-99A7-2342D4820FAD}"/>
              </a:ext>
            </a:extLst>
          </p:cNvPr>
          <p:cNvSpPr txBox="1"/>
          <p:nvPr/>
        </p:nvSpPr>
        <p:spPr>
          <a:xfrm>
            <a:off x="6535024" y="1392572"/>
            <a:ext cx="4630723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Careerswales.com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Gweithio</a:t>
            </a:r>
            <a:r>
              <a:rPr lang="en-GB" sz="1400" dirty="0"/>
              <a:t> </a:t>
            </a:r>
            <a:r>
              <a:rPr lang="en-GB" sz="1400" dirty="0" err="1"/>
              <a:t>mewn</a:t>
            </a:r>
            <a:r>
              <a:rPr lang="en-GB" sz="1400" dirty="0"/>
              <a:t> </a:t>
            </a:r>
            <a:r>
              <a:rPr lang="en-GB" sz="1400" dirty="0" err="1"/>
              <a:t>tim</a:t>
            </a:r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Creadigol</a:t>
            </a:r>
            <a:r>
              <a:rPr lang="en-GB" sz="1400" dirty="0"/>
              <a:t> ac </a:t>
            </a:r>
            <a:r>
              <a:rPr lang="en-GB" sz="1400" dirty="0" err="1"/>
              <a:t>dychymig</a:t>
            </a:r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Cyfathrebu</a:t>
            </a:r>
            <a:r>
              <a:rPr lang="en-GB" sz="1400" dirty="0"/>
              <a:t> </a:t>
            </a:r>
            <a:r>
              <a:rPr lang="en-GB" sz="1400" dirty="0" err="1"/>
              <a:t>dda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plant ac </a:t>
            </a:r>
            <a:r>
              <a:rPr lang="en-GB" sz="1400" dirty="0" err="1"/>
              <a:t>hefyd</a:t>
            </a:r>
            <a:r>
              <a:rPr lang="en-GB" sz="1400" dirty="0"/>
              <a:t> </a:t>
            </a:r>
            <a:r>
              <a:rPr lang="en-GB" sz="1400" dirty="0" err="1"/>
              <a:t>oedolion</a:t>
            </a:r>
            <a:r>
              <a:rPr lang="en-GB" sz="1400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Amyneddgar</a:t>
            </a:r>
            <a:endParaRPr lang="en-GB" sz="1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085001-7726-4027-8796-809879F749EC}"/>
              </a:ext>
            </a:extLst>
          </p:cNvPr>
          <p:cNvSpPr txBox="1"/>
          <p:nvPr/>
        </p:nvSpPr>
        <p:spPr>
          <a:xfrm>
            <a:off x="6431007" y="3261120"/>
            <a:ext cx="4630723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Janet Moyles ‘Effective Leadership and Management in the Early Years’ (2006)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Ysgogol</a:t>
            </a:r>
            <a:r>
              <a:rPr lang="en-GB" sz="1400" dirty="0"/>
              <a:t> (Motivating)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Cael </a:t>
            </a:r>
            <a:r>
              <a:rPr lang="en-GB" sz="1400" dirty="0" err="1"/>
              <a:t>perthynas</a:t>
            </a:r>
            <a:r>
              <a:rPr lang="en-GB" sz="1400" dirty="0"/>
              <a:t> </a:t>
            </a:r>
            <a:r>
              <a:rPr lang="en-GB" sz="1400" dirty="0" err="1"/>
              <a:t>dda</a:t>
            </a:r>
            <a:r>
              <a:rPr lang="en-GB" sz="1400" dirty="0"/>
              <a:t> </a:t>
            </a:r>
            <a:r>
              <a:rPr lang="en-GB" sz="1400" dirty="0" err="1"/>
              <a:t>gyda</a:t>
            </a:r>
            <a:r>
              <a:rPr lang="en-GB" sz="1400" dirty="0"/>
              <a:t> plant ac y </a:t>
            </a:r>
            <a:r>
              <a:rPr lang="en-GB" sz="1400" dirty="0" err="1"/>
              <a:t>oedolion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Cael </a:t>
            </a:r>
            <a:r>
              <a:rPr lang="en-GB" sz="1400" dirty="0" err="1"/>
              <a:t>agwedd</a:t>
            </a:r>
            <a:r>
              <a:rPr lang="en-GB" sz="1400" dirty="0"/>
              <a:t> </a:t>
            </a:r>
            <a:r>
              <a:rPr lang="en-GB" sz="1400" dirty="0" err="1"/>
              <a:t>positif</a:t>
            </a:r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Fod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creadigol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F16079-9748-444C-A5E8-307E028AC147}"/>
              </a:ext>
            </a:extLst>
          </p:cNvPr>
          <p:cNvSpPr txBox="1"/>
          <p:nvPr/>
        </p:nvSpPr>
        <p:spPr>
          <a:xfrm>
            <a:off x="6677637" y="5356371"/>
            <a:ext cx="4941116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Careerswales.com (2019),</a:t>
            </a:r>
          </a:p>
          <a:p>
            <a:r>
              <a:rPr lang="en-GB" sz="1200" dirty="0"/>
              <a:t> Janet Moyles ‘Effective Leadership and Management in the Early Years’ (2006)</a:t>
            </a:r>
          </a:p>
          <a:p>
            <a:endParaRPr lang="en-GB" sz="1600" dirty="0"/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590002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5FA8F08E-4C5E-4767-9081-B31C531708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</p:spPr>
        <p:txBody>
          <a:bodyPr/>
          <a:lstStyle/>
          <a:p>
            <a:r>
              <a:rPr lang="en-GB" dirty="0" err="1"/>
              <a:t>Sgilliau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cryfhau</a:t>
            </a: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843E411-5DF3-46C0-A768-EBCA76F33F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544" y="1834779"/>
            <a:ext cx="9603275" cy="440304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dirty="0"/>
              <a:t> </a:t>
            </a:r>
            <a:r>
              <a:rPr lang="en-GB" sz="1600" dirty="0" err="1"/>
              <a:t>Sgilliau</a:t>
            </a:r>
            <a:r>
              <a:rPr lang="en-GB" sz="1600" dirty="0"/>
              <a:t> </a:t>
            </a:r>
            <a:r>
              <a:rPr lang="en-GB" sz="1600" dirty="0" err="1"/>
              <a:t>sydd</a:t>
            </a:r>
            <a:r>
              <a:rPr lang="en-GB" sz="1600" dirty="0"/>
              <a:t> </a:t>
            </a:r>
            <a:r>
              <a:rPr lang="en-GB" sz="1600" dirty="0" err="1"/>
              <a:t>angen</a:t>
            </a:r>
            <a:r>
              <a:rPr lang="en-GB" sz="1600" dirty="0"/>
              <a:t> </a:t>
            </a:r>
            <a:r>
              <a:rPr lang="en-GB" sz="1600" dirty="0" err="1"/>
              <a:t>ei</a:t>
            </a:r>
            <a:r>
              <a:rPr lang="en-GB" sz="1600" dirty="0"/>
              <a:t> </a:t>
            </a:r>
            <a:r>
              <a:rPr lang="en-GB" sz="1600" dirty="0" err="1"/>
              <a:t>addasu</a:t>
            </a:r>
            <a:r>
              <a:rPr lang="en-GB" sz="1600" dirty="0"/>
              <a:t> </a:t>
            </a:r>
            <a:r>
              <a:rPr lang="en-GB" sz="1600" dirty="0" err="1"/>
              <a:t>ermwyn</a:t>
            </a:r>
            <a:r>
              <a:rPr lang="en-GB" sz="1600" dirty="0"/>
              <a:t> </a:t>
            </a:r>
            <a:r>
              <a:rPr lang="en-GB" sz="1600" dirty="0" err="1"/>
              <a:t>cryfhau</a:t>
            </a:r>
            <a:r>
              <a:rPr lang="en-GB" sz="1600" dirty="0"/>
              <a:t>:</a:t>
            </a:r>
          </a:p>
          <a:p>
            <a:r>
              <a:rPr lang="en-GB" sz="1600" dirty="0" err="1"/>
              <a:t>Sgill</a:t>
            </a:r>
            <a:r>
              <a:rPr lang="en-GB" sz="1600" dirty="0"/>
              <a:t> </a:t>
            </a:r>
            <a:r>
              <a:rPr lang="en-GB" sz="1600" dirty="0" err="1"/>
              <a:t>cadw</a:t>
            </a:r>
            <a:r>
              <a:rPr lang="en-GB" sz="1600" dirty="0"/>
              <a:t> at </a:t>
            </a:r>
            <a:r>
              <a:rPr lang="en-GB" sz="1600" dirty="0" err="1"/>
              <a:t>amser</a:t>
            </a:r>
            <a:r>
              <a:rPr lang="en-GB" sz="1600" dirty="0"/>
              <a:t> </a:t>
            </a:r>
          </a:p>
          <a:p>
            <a:r>
              <a:rPr lang="en-GB" sz="1600" dirty="0" err="1"/>
              <a:t>Sgill</a:t>
            </a:r>
            <a:r>
              <a:rPr lang="en-GB" sz="1600" dirty="0"/>
              <a:t> </a:t>
            </a:r>
            <a:r>
              <a:rPr lang="en-GB" sz="1600" dirty="0" err="1"/>
              <a:t>rheoli</a:t>
            </a:r>
            <a:endParaRPr lang="en-GB" sz="1600" dirty="0"/>
          </a:p>
          <a:p>
            <a:r>
              <a:rPr lang="en-GB" sz="1600" dirty="0" err="1"/>
              <a:t>Datrys</a:t>
            </a:r>
            <a:r>
              <a:rPr lang="en-GB" sz="1600" dirty="0"/>
              <a:t> </a:t>
            </a:r>
            <a:r>
              <a:rPr lang="en-GB" sz="1600" dirty="0" err="1"/>
              <a:t>problemau</a:t>
            </a:r>
            <a:endParaRPr lang="en-GB" sz="1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65AFCF8-73BC-4B04-BB6E-4919B276A59F}"/>
              </a:ext>
            </a:extLst>
          </p:cNvPr>
          <p:cNvSpPr txBox="1"/>
          <p:nvPr/>
        </p:nvSpPr>
        <p:spPr>
          <a:xfrm>
            <a:off x="7105224" y="2614379"/>
            <a:ext cx="3573624" cy="2369880"/>
          </a:xfrm>
          <a:prstGeom prst="rect">
            <a:avLst/>
          </a:prstGeom>
          <a:noFill/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fontAlgn="ctr"/>
            <a:r>
              <a:rPr lang="en-GB" sz="1400" b="1" dirty="0"/>
              <a:t>Schon (1999)</a:t>
            </a:r>
          </a:p>
          <a:p>
            <a:pPr fontAlgn="ctr"/>
            <a:r>
              <a:rPr lang="en-GB" sz="1400" b="1" dirty="0"/>
              <a:t>Reflection in action</a:t>
            </a:r>
          </a:p>
          <a:p>
            <a:pPr marL="285750" indent="-285750" fontAlgn="ctr">
              <a:buFont typeface="Arial" panose="020B0604020202020204" pitchFamily="34" charset="0"/>
              <a:buChar char="•"/>
            </a:pPr>
            <a:r>
              <a:rPr lang="en-US" sz="1400" b="1" dirty="0"/>
              <a:t>Experiencing</a:t>
            </a:r>
            <a:endParaRPr lang="en-GB" sz="1400" b="1" dirty="0"/>
          </a:p>
          <a:p>
            <a:pPr marL="285750" indent="-285750" fontAlgn="ctr">
              <a:buFont typeface="Arial" panose="020B0604020202020204" pitchFamily="34" charset="0"/>
              <a:buChar char="•"/>
            </a:pPr>
            <a:r>
              <a:rPr lang="en-US" sz="1400" b="1" dirty="0"/>
              <a:t>Thinking on your feet</a:t>
            </a:r>
            <a:endParaRPr lang="en-GB" sz="1400" b="1" dirty="0"/>
          </a:p>
          <a:p>
            <a:pPr marL="285750" indent="-285750" fontAlgn="ctr">
              <a:buFont typeface="Arial" panose="020B0604020202020204" pitchFamily="34" charset="0"/>
              <a:buChar char="•"/>
            </a:pPr>
            <a:r>
              <a:rPr lang="en-US" sz="1400" b="1" dirty="0"/>
              <a:t>Thinking about what to do next</a:t>
            </a:r>
            <a:endParaRPr lang="en-GB" sz="1400" b="1" dirty="0"/>
          </a:p>
          <a:p>
            <a:pPr marL="285750" indent="-285750" fontAlgn="ctr">
              <a:buFont typeface="Arial" panose="020B0604020202020204" pitchFamily="34" charset="0"/>
              <a:buChar char="•"/>
            </a:pPr>
            <a:r>
              <a:rPr lang="en-US" sz="1400" b="1" dirty="0"/>
              <a:t>Acting straight away</a:t>
            </a:r>
          </a:p>
          <a:p>
            <a:pPr fontAlgn="ctr"/>
            <a:r>
              <a:rPr lang="en-US" sz="1400" b="1" dirty="0"/>
              <a:t> </a:t>
            </a:r>
          </a:p>
          <a:p>
            <a:pPr fontAlgn="ctr"/>
            <a:r>
              <a:rPr lang="en-US" sz="1400" b="1" dirty="0"/>
              <a:t>    </a:t>
            </a:r>
            <a:r>
              <a:rPr lang="en-US" sz="1400" b="1" dirty="0" err="1"/>
              <a:t>Solent</a:t>
            </a:r>
            <a:r>
              <a:rPr lang="en-US" sz="1400" b="1" dirty="0"/>
              <a:t> online learning (dim </a:t>
            </a:r>
            <a:r>
              <a:rPr lang="en-US" sz="1400" b="1" dirty="0" err="1"/>
              <a:t>dyddiad</a:t>
            </a:r>
            <a:r>
              <a:rPr lang="en-US" sz="1400" b="1" dirty="0"/>
              <a:t>)</a:t>
            </a:r>
          </a:p>
          <a:p>
            <a:pPr fontAlgn="ctr"/>
            <a:endParaRPr lang="en-GB" b="1" dirty="0"/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9757546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0DA50652-0DE2-4F47-B620-ECC0F97E1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459" y="1339217"/>
            <a:ext cx="9603275" cy="1049235"/>
          </a:xfrm>
        </p:spPr>
        <p:txBody>
          <a:bodyPr>
            <a:normAutofit/>
          </a:bodyPr>
          <a:lstStyle/>
          <a:p>
            <a:r>
              <a:rPr lang="en-GB" sz="2400" dirty="0" err="1"/>
              <a:t>Arolygaith</a:t>
            </a:r>
            <a:r>
              <a:rPr lang="en-GB" sz="2400" dirty="0"/>
              <a:t> </a:t>
            </a:r>
            <a:r>
              <a:rPr lang="en-GB" sz="2400" dirty="0" err="1"/>
              <a:t>Gofal</a:t>
            </a:r>
            <a:r>
              <a:rPr lang="en-GB" sz="2400" dirty="0"/>
              <a:t> Cymru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E611C7C-DE10-4B6F-A44D-3E759B6D9C45}"/>
              </a:ext>
            </a:extLst>
          </p:cNvPr>
          <p:cNvSpPr txBox="1">
            <a:spLocks/>
          </p:cNvSpPr>
          <p:nvPr/>
        </p:nvSpPr>
        <p:spPr>
          <a:xfrm>
            <a:off x="308149" y="3622421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none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400" dirty="0"/>
              <a:t>Global Responsibility Education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20DEFC-5233-49BC-97EF-790010128FF4}"/>
              </a:ext>
            </a:extLst>
          </p:cNvPr>
          <p:cNvSpPr txBox="1"/>
          <p:nvPr/>
        </p:nvSpPr>
        <p:spPr>
          <a:xfrm>
            <a:off x="308149" y="1863834"/>
            <a:ext cx="939566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siwr</a:t>
            </a:r>
            <a:r>
              <a:rPr lang="en-GB" dirty="0"/>
              <a:t> bod </a:t>
            </a:r>
            <a:r>
              <a:rPr lang="en-GB" dirty="0" err="1"/>
              <a:t>popeth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saff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siwr</a:t>
            </a:r>
            <a:r>
              <a:rPr lang="en-GB" dirty="0"/>
              <a:t> bod y </a:t>
            </a:r>
            <a:r>
              <a:rPr lang="en-GB" dirty="0" err="1"/>
              <a:t>lleiholiad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perthnasol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iach</a:t>
            </a:r>
            <a:r>
              <a:rPr lang="en-GB" dirty="0"/>
              <a:t> </a:t>
            </a:r>
            <a:r>
              <a:rPr lang="en-GB" dirty="0" err="1"/>
              <a:t>ir</a:t>
            </a:r>
            <a:r>
              <a:rPr lang="en-GB" dirty="0"/>
              <a:t> plant.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1BA3219-F088-4E95-8016-57B448331CCC}"/>
              </a:ext>
            </a:extLst>
          </p:cNvPr>
          <p:cNvSpPr txBox="1"/>
          <p:nvPr/>
        </p:nvSpPr>
        <p:spPr>
          <a:xfrm>
            <a:off x="8081395" y="5342999"/>
            <a:ext cx="41106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err="1"/>
              <a:t>Arolygaith</a:t>
            </a:r>
            <a:r>
              <a:rPr lang="en-GB" sz="1400" dirty="0"/>
              <a:t> </a:t>
            </a:r>
            <a:r>
              <a:rPr lang="en-GB" sz="1400" dirty="0" err="1"/>
              <a:t>Gofal</a:t>
            </a:r>
            <a:r>
              <a:rPr lang="en-GB" sz="1400" dirty="0"/>
              <a:t> Cymru, (2019),</a:t>
            </a:r>
          </a:p>
          <a:p>
            <a:r>
              <a:rPr lang="en-US" sz="1400" dirty="0"/>
              <a:t>Global Responsibility Education </a:t>
            </a:r>
            <a:r>
              <a:rPr lang="en-US" sz="1400" dirty="0" err="1"/>
              <a:t>Behavioural</a:t>
            </a:r>
            <a:r>
              <a:rPr lang="en-US" sz="1400" dirty="0"/>
              <a:t> competences and reflections, (dim </a:t>
            </a:r>
            <a:r>
              <a:rPr lang="en-US" sz="1400" dirty="0" err="1"/>
              <a:t>dyddiad</a:t>
            </a:r>
            <a:r>
              <a:rPr lang="en-US" sz="1400" dirty="0"/>
              <a:t>)</a:t>
            </a:r>
            <a:endParaRPr lang="en-GB" sz="1400" dirty="0"/>
          </a:p>
          <a:p>
            <a:r>
              <a:rPr lang="en-GB" sz="1400" dirty="0"/>
              <a:t>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E87C9DB-7630-4960-AD1D-9D4A132D1289}"/>
              </a:ext>
            </a:extLst>
          </p:cNvPr>
          <p:cNvSpPr txBox="1"/>
          <p:nvPr/>
        </p:nvSpPr>
        <p:spPr>
          <a:xfrm>
            <a:off x="102066" y="4310971"/>
            <a:ext cx="93956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Newid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neu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arbed</a:t>
            </a:r>
            <a:r>
              <a:rPr lang="en-GB" dirty="0"/>
              <a:t> y </a:t>
            </a:r>
            <a:r>
              <a:rPr lang="en-GB" dirty="0" err="1"/>
              <a:t>byd</a:t>
            </a:r>
            <a:r>
              <a:rPr lang="en-GB" dirty="0"/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Newidiadau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ysgol</a:t>
            </a:r>
            <a:endParaRPr lang="en-GB" dirty="0"/>
          </a:p>
          <a:p>
            <a:r>
              <a:rPr lang="en-GB" dirty="0"/>
              <a:t>   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organeg</a:t>
            </a:r>
            <a:r>
              <a:rPr lang="en-GB" dirty="0"/>
              <a:t>/ </a:t>
            </a:r>
            <a:r>
              <a:rPr lang="en-GB" dirty="0" err="1"/>
              <a:t>tyfu</a:t>
            </a:r>
            <a:r>
              <a:rPr lang="en-GB" dirty="0"/>
              <a:t> </a:t>
            </a:r>
            <a:r>
              <a:rPr lang="en-GB" dirty="0" err="1"/>
              <a:t>bwyd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7738511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14464-F4E7-4D5E-9F36-FAEF1F77F0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Cyfernodi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F44C30-5546-4677-9563-9213B2D3DE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617" y="1711354"/>
            <a:ext cx="10288927" cy="4059097"/>
          </a:xfrm>
        </p:spPr>
        <p:txBody>
          <a:bodyPr>
            <a:normAutofit lnSpcReduction="10000"/>
          </a:bodyPr>
          <a:lstStyle/>
          <a:p>
            <a:r>
              <a:rPr lang="en-GB" sz="1100" dirty="0" err="1"/>
              <a:t>Arolygaith</a:t>
            </a:r>
            <a:r>
              <a:rPr lang="en-GB" sz="1100" dirty="0"/>
              <a:t> </a:t>
            </a:r>
            <a:r>
              <a:rPr lang="en-GB" sz="1100" dirty="0" err="1"/>
              <a:t>Gofal</a:t>
            </a:r>
            <a:r>
              <a:rPr lang="en-GB" sz="1100" dirty="0"/>
              <a:t> Cymru (2019) ‘What we do’ </a:t>
            </a:r>
            <a:r>
              <a:rPr lang="en-GB" sz="1100" dirty="0">
                <a:hlinkClick r:id="rId2"/>
              </a:rPr>
              <a:t>https://careinspectorate.wales/about-us/what-we-do</a:t>
            </a:r>
            <a:r>
              <a:rPr lang="en-GB" sz="1100" dirty="0"/>
              <a:t> [</a:t>
            </a:r>
            <a:r>
              <a:rPr lang="en-GB" sz="1100" dirty="0" err="1"/>
              <a:t>Darllenwyd</a:t>
            </a:r>
            <a:r>
              <a:rPr lang="en-GB" sz="1100" dirty="0"/>
              <a:t> 6ydd o </a:t>
            </a:r>
            <a:r>
              <a:rPr lang="en-GB" sz="1100" dirty="0" err="1"/>
              <a:t>Hydref</a:t>
            </a:r>
            <a:r>
              <a:rPr lang="en-GB" sz="1100" dirty="0"/>
              <a:t>]  </a:t>
            </a:r>
          </a:p>
          <a:p>
            <a:r>
              <a:rPr lang="en-GB" sz="1100" dirty="0"/>
              <a:t>Bruce, T. (2006 </a:t>
            </a:r>
            <a:r>
              <a:rPr lang="en-GB" sz="1100" dirty="0" err="1"/>
              <a:t>tud</a:t>
            </a:r>
            <a:r>
              <a:rPr lang="en-GB" sz="1100" dirty="0"/>
              <a:t>: 285, 286) ‘Early Childhood A Guide For Students’ London: SAGE Publications Ltd</a:t>
            </a:r>
          </a:p>
          <a:p>
            <a:r>
              <a:rPr lang="en-GB" sz="1100" dirty="0"/>
              <a:t>CareersWales.com (2019) ‘Nursery Nurse’ </a:t>
            </a:r>
            <a:r>
              <a:rPr lang="en-GB" sz="1100" dirty="0">
                <a:hlinkClick r:id="rId3"/>
              </a:rPr>
              <a:t>https://www.careerswales.com/en/job-details/10168</a:t>
            </a:r>
            <a:r>
              <a:rPr lang="en-GB" sz="1100" dirty="0"/>
              <a:t> [</a:t>
            </a:r>
            <a:r>
              <a:rPr lang="en-GB" sz="1100" dirty="0" err="1"/>
              <a:t>Darllenwyd</a:t>
            </a:r>
            <a:r>
              <a:rPr lang="en-GB" sz="1100" dirty="0"/>
              <a:t> 4ydd o </a:t>
            </a:r>
            <a:r>
              <a:rPr lang="en-GB" sz="1100" dirty="0" err="1"/>
              <a:t>Hydref</a:t>
            </a:r>
            <a:r>
              <a:rPr lang="en-GB" sz="1100" dirty="0"/>
              <a:t>] </a:t>
            </a:r>
          </a:p>
          <a:p>
            <a:r>
              <a:rPr lang="en-US" sz="1100" dirty="0"/>
              <a:t>Global Responsibility Education </a:t>
            </a:r>
            <a:r>
              <a:rPr lang="en-US" sz="1100" dirty="0" err="1"/>
              <a:t>Behavioural</a:t>
            </a:r>
            <a:r>
              <a:rPr lang="en-US" sz="1100" dirty="0"/>
              <a:t> competences and reflections (dim </a:t>
            </a:r>
            <a:r>
              <a:rPr lang="en-US" sz="1100" dirty="0" err="1"/>
              <a:t>dyddiad</a:t>
            </a:r>
            <a:r>
              <a:rPr lang="en-US" sz="1100" dirty="0"/>
              <a:t>) </a:t>
            </a:r>
            <a:r>
              <a:rPr lang="en-US" sz="1100" dirty="0">
                <a:hlinkClick r:id="rId4"/>
              </a:rPr>
              <a:t>http://globalresponsibility.eu/wp-content/uploads/2016/11/Additional-curriculum.pdf</a:t>
            </a:r>
            <a:r>
              <a:rPr lang="en-US" sz="1100" dirty="0"/>
              <a:t>  </a:t>
            </a:r>
            <a:r>
              <a:rPr lang="en-GB" sz="1100" dirty="0"/>
              <a:t>[</a:t>
            </a:r>
            <a:r>
              <a:rPr lang="en-GB" sz="1100" dirty="0" err="1"/>
              <a:t>Darllenwyd</a:t>
            </a:r>
            <a:r>
              <a:rPr lang="en-GB" sz="1100" dirty="0"/>
              <a:t> 4ydd o </a:t>
            </a:r>
            <a:r>
              <a:rPr lang="en-GB" sz="1100" dirty="0" err="1"/>
              <a:t>Hydref</a:t>
            </a:r>
            <a:r>
              <a:rPr lang="en-GB" sz="1100" dirty="0"/>
              <a:t>] </a:t>
            </a:r>
          </a:p>
          <a:p>
            <a:r>
              <a:rPr lang="en-GB" sz="1100" dirty="0"/>
              <a:t>Moyles, J. (2006 </a:t>
            </a:r>
            <a:r>
              <a:rPr lang="en-GB" sz="1100" dirty="0" err="1"/>
              <a:t>tud</a:t>
            </a:r>
            <a:r>
              <a:rPr lang="en-GB" sz="1100" dirty="0"/>
              <a:t>: 21, 22,223, 26) ‘Effective Leadership and Management in the Early Years’ Berkshire, England :Open University Press </a:t>
            </a:r>
          </a:p>
          <a:p>
            <a:r>
              <a:rPr lang="en-GB" sz="1100" dirty="0"/>
              <a:t>National Careers service (dim </a:t>
            </a:r>
            <a:r>
              <a:rPr lang="en-GB" sz="1100" dirty="0" err="1"/>
              <a:t>dyddiad</a:t>
            </a:r>
            <a:r>
              <a:rPr lang="en-GB" sz="1100" dirty="0"/>
              <a:t>) ‘Nursery Manager’ </a:t>
            </a:r>
            <a:r>
              <a:rPr lang="en-GB" sz="1100" dirty="0">
                <a:hlinkClick r:id="rId5"/>
              </a:rPr>
              <a:t>https://nationalcareers.service.gov.uk/job-profiles/nursery-manager</a:t>
            </a:r>
            <a:r>
              <a:rPr lang="en-GB" sz="1100" dirty="0"/>
              <a:t> [</a:t>
            </a:r>
            <a:r>
              <a:rPr lang="en-GB" sz="1100" dirty="0" err="1"/>
              <a:t>Darllenwyd</a:t>
            </a:r>
            <a:r>
              <a:rPr lang="en-GB" sz="1100" dirty="0"/>
              <a:t> 4ydd o </a:t>
            </a:r>
            <a:r>
              <a:rPr lang="en-GB" sz="1100" dirty="0" err="1"/>
              <a:t>Hydref</a:t>
            </a:r>
            <a:r>
              <a:rPr lang="en-GB" sz="1100" dirty="0"/>
              <a:t>] </a:t>
            </a:r>
          </a:p>
          <a:p>
            <a:r>
              <a:rPr lang="en-GB" sz="1100" dirty="0"/>
              <a:t>Park Insurance (dim </a:t>
            </a:r>
            <a:r>
              <a:rPr lang="en-GB" sz="1100" dirty="0" err="1"/>
              <a:t>dyddiad</a:t>
            </a:r>
            <a:r>
              <a:rPr lang="en-GB" sz="1100" dirty="0"/>
              <a:t>) ‘How to start a nursery: Your complete guide in 13 steps’ </a:t>
            </a:r>
            <a:r>
              <a:rPr lang="en-GB" sz="1100" dirty="0">
                <a:hlinkClick r:id="rId6"/>
              </a:rPr>
              <a:t>https://parkinsurance.co.uk/how-to-start-a-nursery/</a:t>
            </a:r>
            <a:r>
              <a:rPr lang="en-GB" sz="1100" dirty="0"/>
              <a:t> [</a:t>
            </a:r>
            <a:r>
              <a:rPr lang="en-GB" sz="1100" dirty="0" err="1"/>
              <a:t>Darllenwyd</a:t>
            </a:r>
            <a:r>
              <a:rPr lang="en-GB" sz="1100" dirty="0"/>
              <a:t> 4ydd o </a:t>
            </a:r>
            <a:r>
              <a:rPr lang="en-GB" sz="1100" dirty="0" err="1"/>
              <a:t>Hydref</a:t>
            </a:r>
            <a:r>
              <a:rPr lang="en-GB" sz="1100" dirty="0"/>
              <a:t>] </a:t>
            </a:r>
          </a:p>
          <a:p>
            <a:r>
              <a:rPr lang="en-GB" sz="1100" dirty="0"/>
              <a:t>Rose, J, Rogers, S. (2012 </a:t>
            </a:r>
            <a:r>
              <a:rPr lang="en-GB" sz="1100" dirty="0" err="1"/>
              <a:t>tud</a:t>
            </a:r>
            <a:r>
              <a:rPr lang="en-GB" sz="1100" dirty="0"/>
              <a:t>: 53) ‘The Role of the Adult in Early Years Settings’ Berkshire, England :Open University Press  </a:t>
            </a:r>
          </a:p>
          <a:p>
            <a:r>
              <a:rPr lang="en-GB" sz="1100" dirty="0"/>
              <a:t>Solent Online Learning (dim </a:t>
            </a:r>
            <a:r>
              <a:rPr lang="en-GB" sz="1100" dirty="0" err="1"/>
              <a:t>dyddiad</a:t>
            </a:r>
            <a:r>
              <a:rPr lang="en-GB" sz="1100" dirty="0"/>
              <a:t>) ‘Archived Material (Reflection)’ </a:t>
            </a:r>
            <a:r>
              <a:rPr lang="en-GB" sz="1100" dirty="0">
                <a:hlinkClick r:id="rId7"/>
              </a:rPr>
              <a:t>https://learn.solent.ac.uk/mod/book/view.php?id=2732&amp;chapterid=1113</a:t>
            </a:r>
            <a:r>
              <a:rPr lang="en-GB" sz="1100" dirty="0"/>
              <a:t> [</a:t>
            </a:r>
            <a:r>
              <a:rPr lang="en-GB" sz="1100" dirty="0" err="1"/>
              <a:t>Darllenwyd</a:t>
            </a:r>
            <a:r>
              <a:rPr lang="en-GB" sz="1100" dirty="0"/>
              <a:t> 6ydd o </a:t>
            </a:r>
            <a:r>
              <a:rPr lang="en-GB" sz="1100" dirty="0" err="1"/>
              <a:t>Hydref</a:t>
            </a:r>
            <a:r>
              <a:rPr lang="en-GB" sz="1100" dirty="0"/>
              <a:t>] </a:t>
            </a:r>
          </a:p>
          <a:p>
            <a:r>
              <a:rPr lang="en-GB" sz="1100" dirty="0" err="1"/>
              <a:t>Startups</a:t>
            </a:r>
            <a:r>
              <a:rPr lang="en-GB" sz="1100" dirty="0"/>
              <a:t> (dim </a:t>
            </a:r>
            <a:r>
              <a:rPr lang="en-GB" sz="1100" dirty="0" err="1"/>
              <a:t>dyddiad</a:t>
            </a:r>
            <a:r>
              <a:rPr lang="en-GB" sz="1100" dirty="0"/>
              <a:t>) ‘Nursery regulations: what you need to know before starting’ </a:t>
            </a:r>
            <a:r>
              <a:rPr lang="en-GB" sz="1100" dirty="0">
                <a:hlinkClick r:id="rId8"/>
              </a:rPr>
              <a:t>https://startups.co.uk/nursery-regulations-what-you-need-to-know-before-starting/</a:t>
            </a:r>
            <a:r>
              <a:rPr lang="en-GB" sz="1100" dirty="0"/>
              <a:t> </a:t>
            </a:r>
          </a:p>
          <a:p>
            <a:endParaRPr lang="en-GB" sz="1100" dirty="0"/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85786776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257</TotalTime>
  <Words>591</Words>
  <Application>Microsoft Office PowerPoint</Application>
  <PresentationFormat>Widescreen</PresentationFormat>
  <Paragraphs>66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Gallery</vt:lpstr>
      <vt:lpstr>Agor Meithrinfa dydd</vt:lpstr>
      <vt:lpstr>Pa cymhwyster sydd angen?</vt:lpstr>
      <vt:lpstr>Sgilliau</vt:lpstr>
      <vt:lpstr>Sgilliau sydd angen cryfhau</vt:lpstr>
      <vt:lpstr>Arolygaith Gofal Cymru </vt:lpstr>
      <vt:lpstr>Cyfernodi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Agor Meithrinfa dydd</dc:title>
  <dc:creator>Steffan Roberts</dc:creator>
  <cp:lastModifiedBy>Steffan Roberts</cp:lastModifiedBy>
  <cp:revision>16</cp:revision>
  <dcterms:created xsi:type="dcterms:W3CDTF">2019-10-17T11:38:32Z</dcterms:created>
  <dcterms:modified xsi:type="dcterms:W3CDTF">2019-10-17T15:56:20Z</dcterms:modified>
</cp:coreProperties>
</file>