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78" r:id="rId3"/>
    <p:sldId id="279" r:id="rId4"/>
    <p:sldId id="280" r:id="rId5"/>
    <p:sldId id="281" r:id="rId6"/>
    <p:sldId id="282" r:id="rId7"/>
    <p:sldId id="283" r:id="rId8"/>
    <p:sldId id="284" r:id="rId9"/>
    <p:sldId id="286" r:id="rId10"/>
    <p:sldId id="288" r:id="rId11"/>
    <p:sldId id="289" r:id="rId12"/>
    <p:sldId id="290" r:id="rId13"/>
    <p:sldId id="291" r:id="rId14"/>
    <p:sldId id="292" r:id="rId15"/>
    <p:sldId id="293" r:id="rId16"/>
    <p:sldId id="294" r:id="rId17"/>
    <p:sldId id="295"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0" d="100"/>
          <a:sy n="80" d="100"/>
        </p:scale>
        <p:origin x="-1640" y="-1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handoutMaster" Target="handoutMasters/handoutMaster1.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27/07/20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27/07/20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27/07/20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27/07/20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27/07/20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27/07/20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27/07/20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27/07/20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27/07/20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27/07/20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27/07/20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27/07/20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google.co.in/imgres?imgurl=http://static5.depositphotos.com/1008006/528/i/950/depositphotos_5285113-Male-robot-thinking-about-something..jpg&amp;imgrefurl=http://depositphotos.com/5285113/stock-photo-Male-robot-thinking-about-something..html&amp;usg=__WHtEULBrr6Rqj8_MalYVJNdYuYU=&amp;h=768&amp;w=1024&amp;sz=132&amp;hl=en&amp;start=9&amp;zoom=1&amp;tbnid=dkAqkHNLeatXMM:&amp;tbnh=113&amp;tbnw=150&amp;ei=mbD1UMa5AYyekwXG0oHYAw&amp;prev=/search?q=thinking+robot&amp;num=10&amp;hl=en&amp;tbo=d&amp;biw=1140&amp;bih=490&amp;site=imghp&amp;tbm=isch&amp;itbs=1" TargetMode="External"/><Relationship Id="rId4" Type="http://schemas.openxmlformats.org/officeDocument/2006/relationships/image" Target="../media/image5.jpeg"/><Relationship Id="rId5" Type="http://schemas.openxmlformats.org/officeDocument/2006/relationships/image" Target="../media/image6.jpeg"/><Relationship Id="rId6" Type="http://schemas.openxmlformats.org/officeDocument/2006/relationships/image" Target="../media/image7.jpeg"/><Relationship Id="rId7" Type="http://schemas.openxmlformats.org/officeDocument/2006/relationships/image" Target="../media/image8.jpeg"/><Relationship Id="rId8" Type="http://schemas.openxmlformats.org/officeDocument/2006/relationships/image" Target="../media/image9.jpeg"/><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a:t>
            </a:r>
            <a:r>
              <a:rPr lang="en-GB" altLang="en-US" b="1" dirty="0" smtClean="0">
                <a:solidFill>
                  <a:schemeClr val="accent2"/>
                </a:solidFill>
              </a:rPr>
              <a:t>Code </a:t>
            </a:r>
            <a:r>
              <a:rPr lang="is-IS" b="1" dirty="0">
                <a:solidFill>
                  <a:srgbClr val="FFFF00"/>
                </a:solidFill>
              </a:rPr>
              <a:t>LCMB7010</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a:t>
            </a:r>
            <a:r>
              <a:rPr lang="en-GB" altLang="en-US" sz="3600" b="1" dirty="0" smtClean="0">
                <a:solidFill>
                  <a:schemeClr val="accent2"/>
                </a:solidFill>
              </a:rPr>
              <a:t>Name: Digital Marketing</a:t>
            </a:r>
            <a:endParaRPr lang="en-GB" altLang="en-US" sz="3600" b="1" dirty="0">
              <a:solidFill>
                <a:schemeClr val="accent2"/>
              </a:solidFill>
            </a:endParaRPr>
          </a:p>
          <a:p>
            <a:pPr eaLnBrk="1" hangingPunct="1"/>
            <a:r>
              <a:rPr lang="en-GB" altLang="en-US" dirty="0">
                <a:solidFill>
                  <a:schemeClr val="accent2"/>
                </a:solidFill>
              </a:rPr>
              <a:t>Week </a:t>
            </a:r>
            <a:r>
              <a:rPr lang="en-GB" altLang="en-US" dirty="0" smtClean="0">
                <a:solidFill>
                  <a:schemeClr val="accent2"/>
                </a:solidFill>
              </a:rPr>
              <a:t>7</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smtClean="0">
                <a:solidFill>
                  <a:schemeClr val="accent2"/>
                </a:solidFill>
              </a:rPr>
              <a:t> </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dirty="0" smtClean="0"/>
              <a:t>Content: AI </a:t>
            </a:r>
            <a:r>
              <a:rPr lang="en-GB" dirty="0" smtClean="0"/>
              <a:t>and Robotics</a:t>
            </a:r>
          </a:p>
          <a:p>
            <a:pPr marL="0" indent="0">
              <a:buNone/>
            </a:pPr>
            <a:r>
              <a:rPr lang="en-GB" dirty="0" smtClean="0"/>
              <a:t>Learning Objectives:</a:t>
            </a:r>
          </a:p>
          <a:p>
            <a:pPr marL="0" indent="0">
              <a:buNone/>
            </a:pPr>
            <a:r>
              <a:rPr lang="en-GB" dirty="0" smtClean="0"/>
              <a:t>Definition &amp; Requirements of AI</a:t>
            </a:r>
          </a:p>
          <a:p>
            <a:pPr marL="0" indent="0">
              <a:buNone/>
            </a:pPr>
            <a:r>
              <a:rPr lang="en-GB" dirty="0" smtClean="0"/>
              <a:t>Application Expert Systems </a:t>
            </a:r>
          </a:p>
          <a:p>
            <a:pPr marL="0" indent="0">
              <a:buNone/>
            </a:pPr>
            <a:r>
              <a:rPr lang="en-GB" dirty="0" smtClean="0"/>
              <a:t>Robotics and its application</a:t>
            </a:r>
          </a:p>
          <a:p>
            <a:pPr marL="0" indent="0">
              <a:buNone/>
            </a:pPr>
            <a:r>
              <a:rPr lang="en-GB" dirty="0" smtClean="0"/>
              <a:t>AI as Financial Technology(Fin tech)</a:t>
            </a:r>
          </a:p>
          <a:p>
            <a:pPr marL="0" indent="0">
              <a:buNone/>
            </a:pPr>
            <a:endParaRPr lang="en-GB" dirty="0" smtClean="0"/>
          </a:p>
          <a:p>
            <a:pPr marL="0" indent="0">
              <a:buNone/>
            </a:pPr>
            <a:endParaRPr lang="en-GB" dirty="0" smtClean="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TextBox 5"/>
          <p:cNvSpPr txBox="1"/>
          <p:nvPr/>
        </p:nvSpPr>
        <p:spPr>
          <a:xfrm>
            <a:off x="2381250" y="2047875"/>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8076878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Definition of AI</a:t>
            </a:r>
            <a:endParaRPr lang="en-US" dirty="0"/>
          </a:p>
        </p:txBody>
      </p:sp>
      <p:sp>
        <p:nvSpPr>
          <p:cNvPr id="3" name="Content Placeholder 2"/>
          <p:cNvSpPr>
            <a:spLocks noGrp="1"/>
          </p:cNvSpPr>
          <p:nvPr>
            <p:ph idx="1"/>
          </p:nvPr>
        </p:nvSpPr>
        <p:spPr/>
        <p:txBody>
          <a:bodyPr/>
          <a:lstStyle/>
          <a:p>
            <a:pPr eaLnBrk="1" hangingPunct="1">
              <a:defRPr/>
            </a:pPr>
            <a:r>
              <a:rPr lang="en-US" dirty="0"/>
              <a:t>System that think like human</a:t>
            </a:r>
          </a:p>
          <a:p>
            <a:pPr eaLnBrk="1" hangingPunct="1">
              <a:defRPr/>
            </a:pPr>
            <a:endParaRPr lang="en-US" dirty="0"/>
          </a:p>
          <a:p>
            <a:pPr eaLnBrk="1" hangingPunct="1">
              <a:defRPr/>
            </a:pPr>
            <a:r>
              <a:rPr lang="en-US" dirty="0"/>
              <a:t>System that act like human</a:t>
            </a:r>
          </a:p>
          <a:p>
            <a:pPr eaLnBrk="1" hangingPunct="1">
              <a:defRPr/>
            </a:pPr>
            <a:endParaRPr lang="en-US" dirty="0"/>
          </a:p>
          <a:p>
            <a:pPr eaLnBrk="1" hangingPunct="1">
              <a:defRPr/>
            </a:pPr>
            <a:r>
              <a:rPr lang="en-US" dirty="0"/>
              <a:t>System that think rational</a:t>
            </a:r>
          </a:p>
          <a:p>
            <a:pPr eaLnBrk="1" hangingPunct="1">
              <a:defRPr/>
            </a:pPr>
            <a:endParaRPr lang="en-US" dirty="0"/>
          </a:p>
          <a:p>
            <a:pPr eaLnBrk="1" hangingPunct="1">
              <a:defRPr/>
            </a:pPr>
            <a:r>
              <a:rPr lang="en-US" dirty="0"/>
              <a:t>System that act rational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88704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lstStyle/>
          <a:p>
            <a:r>
              <a:rPr lang="en-US" dirty="0">
                <a:latin typeface="Times New Roman" charset="0"/>
                <a:ea typeface="ＭＳ Ｐゴシック" charset="0"/>
              </a:rPr>
              <a:t>Requirements of AI</a:t>
            </a:r>
            <a:br>
              <a:rPr lang="en-US" dirty="0">
                <a:latin typeface="Times New Roman" charset="0"/>
                <a:ea typeface="ＭＳ Ｐゴシック" charset="0"/>
              </a:rPr>
            </a:br>
            <a:r>
              <a:rPr lang="en-US" dirty="0">
                <a:latin typeface="Times New Roman" charset="0"/>
                <a:ea typeface="ＭＳ Ｐゴシック" charset="0"/>
              </a:rPr>
              <a:t>Turing test</a:t>
            </a:r>
            <a:br>
              <a:rPr lang="en-US" dirty="0">
                <a:latin typeface="Times New Roman" charset="0"/>
                <a:ea typeface="ＭＳ Ｐゴシック" charset="0"/>
              </a:rPr>
            </a:br>
            <a:r>
              <a:rPr lang="en-US" dirty="0">
                <a:latin typeface="Times New Roman" charset="0"/>
                <a:ea typeface="ＭＳ Ｐゴシック" charset="0"/>
              </a:rPr>
              <a:t>(Alan Turing)</a:t>
            </a:r>
            <a:endParaRPr lang="en-US" dirty="0"/>
          </a:p>
        </p:txBody>
      </p:sp>
      <p:sp>
        <p:nvSpPr>
          <p:cNvPr id="3" name="Content Placeholder 2"/>
          <p:cNvSpPr>
            <a:spLocks noGrp="1"/>
          </p:cNvSpPr>
          <p:nvPr>
            <p:ph idx="1"/>
          </p:nvPr>
        </p:nvSpPr>
        <p:spPr/>
        <p:txBody>
          <a:bodyPr/>
          <a:lstStyle/>
          <a:p>
            <a:pPr eaLnBrk="1" hangingPunct="1">
              <a:defRPr/>
            </a:pPr>
            <a:endParaRPr lang="en-US" dirty="0" smtClean="0"/>
          </a:p>
          <a:p>
            <a:pPr eaLnBrk="1" hangingPunct="1">
              <a:defRPr/>
            </a:pPr>
            <a:r>
              <a:rPr lang="en-US" dirty="0" smtClean="0"/>
              <a:t>Natural </a:t>
            </a:r>
            <a:r>
              <a:rPr lang="en-US" dirty="0"/>
              <a:t>Language Processing</a:t>
            </a:r>
          </a:p>
          <a:p>
            <a:pPr eaLnBrk="1" hangingPunct="1">
              <a:defRPr/>
            </a:pPr>
            <a:r>
              <a:rPr lang="en-US" dirty="0"/>
              <a:t>Knowledge Representation</a:t>
            </a:r>
          </a:p>
          <a:p>
            <a:pPr eaLnBrk="1" hangingPunct="1">
              <a:defRPr/>
            </a:pPr>
            <a:r>
              <a:rPr lang="en-US" dirty="0"/>
              <a:t>Automated Reasoning</a:t>
            </a:r>
          </a:p>
          <a:p>
            <a:pPr eaLnBrk="1" hangingPunct="1">
              <a:defRPr/>
            </a:pPr>
            <a:r>
              <a:rPr lang="en-US" dirty="0"/>
              <a:t>Learning</a:t>
            </a:r>
          </a:p>
          <a:p>
            <a:pPr eaLnBrk="1" hangingPunct="1">
              <a:defRPr/>
            </a:pPr>
            <a:r>
              <a:rPr lang="en-US" dirty="0"/>
              <a:t>Vision </a:t>
            </a:r>
          </a:p>
          <a:p>
            <a:pPr eaLnBrk="1" hangingPunct="1">
              <a:defRPr/>
            </a:pPr>
            <a:r>
              <a:rPr lang="en-US" dirty="0"/>
              <a:t>Robotics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09539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Requirements of Expert System</a:t>
            </a:r>
            <a:endParaRPr lang="en-US" dirty="0"/>
          </a:p>
        </p:txBody>
      </p:sp>
      <p:sp>
        <p:nvSpPr>
          <p:cNvPr id="3" name="Content Placeholder 2"/>
          <p:cNvSpPr>
            <a:spLocks noGrp="1"/>
          </p:cNvSpPr>
          <p:nvPr>
            <p:ph idx="1"/>
          </p:nvPr>
        </p:nvSpPr>
        <p:spPr/>
        <p:txBody>
          <a:bodyPr/>
          <a:lstStyle/>
          <a:p>
            <a:pPr eaLnBrk="1" hangingPunct="1">
              <a:defRPr/>
            </a:pPr>
            <a:r>
              <a:rPr lang="en-US" dirty="0"/>
              <a:t>Perception</a:t>
            </a:r>
          </a:p>
          <a:p>
            <a:pPr eaLnBrk="1" hangingPunct="1">
              <a:defRPr/>
            </a:pPr>
            <a:endParaRPr lang="en-US" dirty="0"/>
          </a:p>
          <a:p>
            <a:pPr eaLnBrk="1" hangingPunct="1">
              <a:defRPr/>
            </a:pPr>
            <a:r>
              <a:rPr lang="en-US" dirty="0"/>
              <a:t>Environment</a:t>
            </a:r>
          </a:p>
          <a:p>
            <a:pPr eaLnBrk="1" hangingPunct="1">
              <a:defRPr/>
            </a:pPr>
            <a:endParaRPr lang="en-US" dirty="0"/>
          </a:p>
          <a:p>
            <a:pPr eaLnBrk="1" hangingPunct="1">
              <a:defRPr/>
            </a:pPr>
            <a:r>
              <a:rPr lang="en-US" dirty="0"/>
              <a:t>Action </a:t>
            </a:r>
          </a:p>
          <a:p>
            <a:pPr eaLnBrk="1" hangingPunct="1">
              <a:defRPr/>
            </a:pPr>
            <a:endParaRPr lang="en-US" dirty="0"/>
          </a:p>
          <a:p>
            <a:pPr eaLnBrk="1" hangingPunct="1">
              <a:defRPr/>
            </a:pPr>
            <a:r>
              <a:rPr lang="en-US" dirty="0"/>
              <a:t>Goal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959191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Expert systems</a:t>
            </a:r>
            <a:endParaRPr lang="en-US" dirty="0"/>
          </a:p>
        </p:txBody>
      </p:sp>
      <p:sp>
        <p:nvSpPr>
          <p:cNvPr id="3" name="Content Placeholder 2"/>
          <p:cNvSpPr>
            <a:spLocks noGrp="1"/>
          </p:cNvSpPr>
          <p:nvPr>
            <p:ph idx="1"/>
          </p:nvPr>
        </p:nvSpPr>
        <p:spPr/>
        <p:txBody>
          <a:bodyPr/>
          <a:lstStyle/>
          <a:p>
            <a:r>
              <a:rPr lang="en-US" dirty="0"/>
              <a:t>Expert Systems are computer systems that imitate the decision-making capabilities of a human expert. They are intended to resolve complicated problems by reasoning about </a:t>
            </a:r>
            <a:r>
              <a:rPr lang="en-US" dirty="0" err="1"/>
              <a:t>knowledge,delineated</a:t>
            </a:r>
            <a:r>
              <a:rPr lang="en-US" dirty="0"/>
              <a:t> primarily as if–then rules rather than through traditional procedural code.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859857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Architecture of Expert System</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3"/>
          <p:cNvPicPr>
            <a:picLocks noGrp="1" noChangeAspect="1"/>
          </p:cNvPicPr>
          <p:nvPr>
            <p:ph idx="1"/>
          </p:nvPr>
        </p:nvPicPr>
        <p:blipFill>
          <a:blip r:embed="rId2">
            <a:extLst>
              <a:ext uri="{28A0092B-C50C-407E-A947-70E740481C1C}">
                <a14:useLocalDpi xmlns:a14="http://schemas.microsoft.com/office/drawing/2010/main" val="0"/>
              </a:ext>
            </a:extLst>
          </a:blip>
          <a:srcRect l="-23026" r="-23026"/>
          <a:stretch>
            <a:fillRect/>
          </a:stretch>
        </p:blipFill>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536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Application of Expert System</a:t>
            </a:r>
            <a:endParaRPr lang="en-US" dirty="0"/>
          </a:p>
        </p:txBody>
      </p:sp>
      <p:sp>
        <p:nvSpPr>
          <p:cNvPr id="3" name="Content Placeholder 2"/>
          <p:cNvSpPr>
            <a:spLocks noGrp="1"/>
          </p:cNvSpPr>
          <p:nvPr>
            <p:ph idx="1"/>
          </p:nvPr>
        </p:nvSpPr>
        <p:spPr>
          <a:xfrm>
            <a:off x="457200" y="1196752"/>
            <a:ext cx="8229600" cy="4464495"/>
          </a:xfrm>
        </p:spPr>
        <p:txBody>
          <a:bodyPr/>
          <a:lstStyle/>
          <a:p>
            <a:pPr>
              <a:defRPr/>
            </a:pPr>
            <a:r>
              <a:rPr lang="en-US" sz="2400" dirty="0"/>
              <a:t>Diagnosis and Troubleshooting of Devices and Systems of All Kinds. ... </a:t>
            </a:r>
            <a:endParaRPr lang="en-US" sz="2400" dirty="0" smtClean="0"/>
          </a:p>
          <a:p>
            <a:pPr>
              <a:defRPr/>
            </a:pPr>
            <a:r>
              <a:rPr lang="en-US" sz="2400" dirty="0" smtClean="0"/>
              <a:t>Digital Marketing</a:t>
            </a:r>
            <a:r>
              <a:rPr lang="is-IS" sz="2400" dirty="0" smtClean="0"/>
              <a:t>…</a:t>
            </a:r>
            <a:endParaRPr lang="en-US" sz="2400" dirty="0"/>
          </a:p>
          <a:p>
            <a:pPr>
              <a:defRPr/>
            </a:pPr>
            <a:r>
              <a:rPr lang="en-US" sz="2400" dirty="0"/>
              <a:t>Planning and Scheduling. ... </a:t>
            </a:r>
          </a:p>
          <a:p>
            <a:pPr>
              <a:defRPr/>
            </a:pPr>
            <a:r>
              <a:rPr lang="en-US" sz="2400" dirty="0"/>
              <a:t>Configuration of Manufactured Objects from Subassemblies. ... </a:t>
            </a:r>
          </a:p>
          <a:p>
            <a:pPr>
              <a:defRPr/>
            </a:pPr>
            <a:r>
              <a:rPr lang="en-US" sz="2400" dirty="0"/>
              <a:t>Financial Decision Making. ... </a:t>
            </a:r>
          </a:p>
          <a:p>
            <a:pPr>
              <a:defRPr/>
            </a:pPr>
            <a:r>
              <a:rPr lang="en-US" sz="2400" dirty="0"/>
              <a:t>Knowledge Publishing. ... </a:t>
            </a:r>
          </a:p>
          <a:p>
            <a:pPr>
              <a:defRPr/>
            </a:pPr>
            <a:r>
              <a:rPr lang="en-US" sz="2400" dirty="0"/>
              <a:t>Process Monitoring and Control. ... </a:t>
            </a:r>
          </a:p>
          <a:p>
            <a:pPr>
              <a:defRPr/>
            </a:pPr>
            <a:r>
              <a:rPr lang="en-US" sz="2400" dirty="0"/>
              <a:t>Design and Manufacturing.</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811957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endParaRPr lang="en-IN"/>
          </a:p>
        </p:txBody>
      </p:sp>
      <p:sp>
        <p:nvSpPr>
          <p:cNvPr id="23554" name="Title 1"/>
          <p:cNvSpPr>
            <a:spLocks noGrp="1"/>
          </p:cNvSpPr>
          <p:nvPr>
            <p:ph type="title"/>
          </p:nvPr>
        </p:nvSpPr>
        <p:spPr/>
        <p:txBody>
          <a:bodyPr/>
          <a:lstStyle/>
          <a:p>
            <a:endParaRPr lang="en-US">
              <a:latin typeface="Times New Roman" charset="0"/>
              <a:ea typeface="ＭＳ Ｐゴシック" charset="0"/>
            </a:endParaRPr>
          </a:p>
        </p:txBody>
      </p:sp>
      <p:pic>
        <p:nvPicPr>
          <p:cNvPr id="23555" name="Picture 2" descr="http://www.dvd-ppt-slideshow.com/blog/wp-content/uploads/2010/08/meteor-shower-wallpapers-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741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714612" y="571480"/>
            <a:ext cx="5214974" cy="769441"/>
          </a:xfrm>
          <a:prstGeom prst="rect">
            <a:avLst/>
          </a:prstGeom>
          <a:noFill/>
        </p:spPr>
        <p:txBody>
          <a:bodyPr>
            <a:spAutoFit/>
          </a:bodyPr>
          <a:lstStyle/>
          <a:p>
            <a:pPr>
              <a:defRPr/>
            </a:pPr>
            <a:r>
              <a:rPr lang="en-US" sz="4400" dirty="0" smtClean="0">
                <a:solidFill>
                  <a:srgbClr val="00B0F0"/>
                </a:solidFill>
                <a:effectLst>
                  <a:reflection blurRad="6350" stA="55000" endA="300" endPos="45500" dir="5400000" sy="-100000" algn="bl" rotWithShape="0"/>
                </a:effectLst>
                <a:latin typeface="Aharoni" pitchFamily="2" charset="-79"/>
                <a:cs typeface="Aharoni" pitchFamily="2" charset="-79"/>
              </a:rPr>
              <a:t>Robotics</a:t>
            </a:r>
            <a:endParaRPr lang="en-IN" sz="4400" dirty="0">
              <a:solidFill>
                <a:srgbClr val="00B0F0"/>
              </a:solidFill>
              <a:effectLst>
                <a:reflection blurRad="6350" stA="55000" endA="300" endPos="45500" dir="5400000" sy="-100000" algn="bl" rotWithShape="0"/>
              </a:effectLst>
              <a:latin typeface="Aharoni" pitchFamily="2" charset="-79"/>
              <a:cs typeface="Aharoni" pitchFamily="2" charset="-79"/>
            </a:endParaRPr>
          </a:p>
        </p:txBody>
      </p:sp>
      <p:sp>
        <p:nvSpPr>
          <p:cNvPr id="23557" name="TextBox 5"/>
          <p:cNvSpPr txBox="1">
            <a:spLocks noChangeArrowheads="1"/>
          </p:cNvSpPr>
          <p:nvPr/>
        </p:nvSpPr>
        <p:spPr bwMode="auto">
          <a:xfrm>
            <a:off x="642938" y="1785938"/>
            <a:ext cx="6643687"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Times New Roman" charset="0"/>
                <a:ea typeface="ＭＳ Ｐゴシック" charset="0"/>
                <a:cs typeface="ＭＳ Ｐゴシック" charset="0"/>
              </a:defRPr>
            </a:lvl1pPr>
            <a:lvl2pPr marL="742950" indent="-285750" eaLnBrk="0" hangingPunct="0">
              <a:defRPr sz="2000">
                <a:solidFill>
                  <a:schemeClr val="tx1"/>
                </a:solidFill>
                <a:latin typeface="Times New Roman" charset="0"/>
                <a:ea typeface="ＭＳ Ｐゴシック" charset="0"/>
              </a:defRPr>
            </a:lvl2pPr>
            <a:lvl3pPr marL="1143000" indent="-228600" eaLnBrk="0" hangingPunct="0">
              <a:defRPr sz="2000">
                <a:solidFill>
                  <a:schemeClr val="tx1"/>
                </a:solidFill>
                <a:latin typeface="Times New Roman" charset="0"/>
                <a:ea typeface="ＭＳ Ｐゴシック" charset="0"/>
              </a:defRPr>
            </a:lvl3pPr>
            <a:lvl4pPr marL="1600200" indent="-228600" eaLnBrk="0" hangingPunct="0">
              <a:defRPr sz="2000">
                <a:solidFill>
                  <a:schemeClr val="tx1"/>
                </a:solidFill>
                <a:latin typeface="Times New Roman" charset="0"/>
                <a:ea typeface="ＭＳ Ｐゴシック" charset="0"/>
              </a:defRPr>
            </a:lvl4pPr>
            <a:lvl5pPr marL="2057400" indent="-228600" eaLnBrk="0" hangingPunct="0">
              <a:defRPr sz="20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0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0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0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000">
                <a:solidFill>
                  <a:schemeClr val="tx1"/>
                </a:solidFill>
                <a:latin typeface="Times New Roman" charset="0"/>
                <a:ea typeface="ＭＳ Ｐゴシック" charset="0"/>
              </a:defRPr>
            </a:lvl9pPr>
          </a:lstStyle>
          <a:p>
            <a:pPr eaLnBrk="1" hangingPunct="1"/>
            <a:r>
              <a:rPr lang="en-US" sz="2400" b="1" dirty="0">
                <a:solidFill>
                  <a:srgbClr val="FFC000"/>
                </a:solidFill>
              </a:rPr>
              <a:t>A re-programmable, multifunctional, automatic industrial machine designed to replace human in hazardous  work. It can be used as :-</a:t>
            </a:r>
          </a:p>
          <a:p>
            <a:pPr eaLnBrk="1" hangingPunct="1">
              <a:buFont typeface="Arial" charset="0"/>
              <a:buChar char="•"/>
            </a:pPr>
            <a:r>
              <a:rPr lang="en-US" sz="2400" b="1" dirty="0">
                <a:solidFill>
                  <a:srgbClr val="FFC000"/>
                </a:solidFill>
              </a:rPr>
              <a:t>An automatic machine sweeper</a:t>
            </a:r>
          </a:p>
          <a:p>
            <a:pPr eaLnBrk="1" hangingPunct="1">
              <a:buFont typeface="Arial" charset="0"/>
              <a:buChar char="•"/>
            </a:pPr>
            <a:r>
              <a:rPr lang="en-US" sz="2400" b="1" dirty="0">
                <a:solidFill>
                  <a:srgbClr val="FFC000"/>
                </a:solidFill>
              </a:rPr>
              <a:t>An automatic car for a child to play with</a:t>
            </a:r>
          </a:p>
          <a:p>
            <a:pPr eaLnBrk="1" hangingPunct="1">
              <a:buFont typeface="Arial" charset="0"/>
              <a:buChar char="•"/>
            </a:pPr>
            <a:r>
              <a:rPr lang="en-US" sz="2400" b="1" dirty="0">
                <a:solidFill>
                  <a:srgbClr val="FFC000"/>
                </a:solidFill>
              </a:rPr>
              <a:t>A machine removing mines in a war field</a:t>
            </a:r>
          </a:p>
          <a:p>
            <a:pPr eaLnBrk="1" hangingPunct="1">
              <a:buFont typeface="Arial" charset="0"/>
              <a:buChar char="•"/>
            </a:pPr>
            <a:r>
              <a:rPr lang="en-US" sz="2400" b="1" dirty="0">
                <a:solidFill>
                  <a:srgbClr val="FFC000"/>
                </a:solidFill>
              </a:rPr>
              <a:t>In space</a:t>
            </a:r>
          </a:p>
          <a:p>
            <a:pPr eaLnBrk="1" hangingPunct="1">
              <a:buFont typeface="Arial" charset="0"/>
              <a:buChar char="•"/>
            </a:pPr>
            <a:r>
              <a:rPr lang="en-US" sz="2400" b="1" dirty="0">
                <a:solidFill>
                  <a:srgbClr val="FFC000"/>
                </a:solidFill>
              </a:rPr>
              <a:t>In military , and many more..</a:t>
            </a:r>
          </a:p>
        </p:txBody>
      </p:sp>
      <p:sp>
        <p:nvSpPr>
          <p:cNvPr id="23558" name="TextBox 6"/>
          <p:cNvSpPr txBox="1">
            <a:spLocks noChangeArrowheads="1"/>
          </p:cNvSpPr>
          <p:nvPr/>
        </p:nvSpPr>
        <p:spPr bwMode="auto">
          <a:xfrm>
            <a:off x="785813" y="4143375"/>
            <a:ext cx="57864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Times New Roman" charset="0"/>
                <a:ea typeface="ＭＳ Ｐゴシック" charset="0"/>
                <a:cs typeface="ＭＳ Ｐゴシック" charset="0"/>
              </a:defRPr>
            </a:lvl1pPr>
            <a:lvl2pPr marL="742950" indent="-285750" eaLnBrk="0" hangingPunct="0">
              <a:defRPr sz="2000">
                <a:solidFill>
                  <a:schemeClr val="tx1"/>
                </a:solidFill>
                <a:latin typeface="Times New Roman" charset="0"/>
                <a:ea typeface="ＭＳ Ｐゴシック" charset="0"/>
              </a:defRPr>
            </a:lvl2pPr>
            <a:lvl3pPr marL="1143000" indent="-228600" eaLnBrk="0" hangingPunct="0">
              <a:defRPr sz="2000">
                <a:solidFill>
                  <a:schemeClr val="tx1"/>
                </a:solidFill>
                <a:latin typeface="Times New Roman" charset="0"/>
                <a:ea typeface="ＭＳ Ｐゴシック" charset="0"/>
              </a:defRPr>
            </a:lvl3pPr>
            <a:lvl4pPr marL="1600200" indent="-228600" eaLnBrk="0" hangingPunct="0">
              <a:defRPr sz="2000">
                <a:solidFill>
                  <a:schemeClr val="tx1"/>
                </a:solidFill>
                <a:latin typeface="Times New Roman" charset="0"/>
                <a:ea typeface="ＭＳ Ｐゴシック" charset="0"/>
              </a:defRPr>
            </a:lvl4pPr>
            <a:lvl5pPr marL="2057400" indent="-228600" eaLnBrk="0" hangingPunct="0">
              <a:defRPr sz="20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0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0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0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000">
                <a:solidFill>
                  <a:schemeClr val="tx1"/>
                </a:solidFill>
                <a:latin typeface="Times New Roman" charset="0"/>
                <a:ea typeface="ＭＳ Ｐゴシック" charset="0"/>
              </a:defRPr>
            </a:lvl9pPr>
          </a:lstStyle>
          <a:p>
            <a:pPr eaLnBrk="1" hangingPunct="1"/>
            <a:endParaRPr lang="en-US"/>
          </a:p>
        </p:txBody>
      </p:sp>
      <p:sp>
        <p:nvSpPr>
          <p:cNvPr id="23559" name="Rectangle 3"/>
          <p:cNvSpPr>
            <a:spLocks noChangeArrowheads="1"/>
          </p:cNvSpPr>
          <p:nvPr/>
        </p:nvSpPr>
        <p:spPr bwMode="auto">
          <a:xfrm>
            <a:off x="0" y="0"/>
            <a:ext cx="1841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en-US" sz="1800">
              <a:latin typeface="Arial" charset="0"/>
              <a:cs typeface="Arial" charset="0"/>
            </a:endParaRPr>
          </a:p>
          <a:p>
            <a:pPr eaLnBrk="0" hangingPunct="0"/>
            <a:endParaRPr lang="en-US" sz="1800">
              <a:latin typeface="Arial" charset="0"/>
              <a:cs typeface="Arial" charset="0"/>
            </a:endParaRPr>
          </a:p>
        </p:txBody>
      </p:sp>
      <p:sp>
        <p:nvSpPr>
          <p:cNvPr id="23560" name="Rectangle 5"/>
          <p:cNvSpPr>
            <a:spLocks noChangeArrowheads="1"/>
          </p:cNvSpPr>
          <p:nvPr/>
        </p:nvSpPr>
        <p:spPr bwMode="auto">
          <a:xfrm>
            <a:off x="0" y="0"/>
            <a:ext cx="184150"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eaLnBrk="0" hangingPunct="0"/>
            <a:endParaRPr lang="en-US" sz="800">
              <a:latin typeface="Arial" charset="0"/>
              <a:cs typeface="Arial" charset="0"/>
            </a:endParaRPr>
          </a:p>
          <a:p>
            <a:pPr eaLnBrk="0" hangingPunct="0"/>
            <a:endParaRPr lang="en-US" sz="1800">
              <a:latin typeface="Arial" charset="0"/>
              <a:cs typeface="Arial" charset="0"/>
            </a:endParaRPr>
          </a:p>
        </p:txBody>
      </p:sp>
      <p:pic>
        <p:nvPicPr>
          <p:cNvPr id="17417" name="Picture 9" descr="http://t2.gstatic.com/images?q=tbn:ANd9GcRPJidjrSnMyIOP7deLDnjuul9CIn7a6moeXByG10LTFCBdBYrKfEqDgrI">
            <a:hlinkClick r:id="rId3"/>
          </p:cNvPr>
          <p:cNvPicPr>
            <a:picLocks noChangeAspect="1" noChangeArrowheads="1"/>
          </p:cNvPicPr>
          <p:nvPr/>
        </p:nvPicPr>
        <p:blipFill>
          <a:blip r:embed="rId4"/>
          <a:srcRect/>
          <a:stretch>
            <a:fillRect/>
          </a:stretch>
        </p:blipFill>
        <p:spPr bwMode="auto">
          <a:xfrm>
            <a:off x="785786" y="230951"/>
            <a:ext cx="1785950" cy="13454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3562" name="AutoShape 2" descr="data:image/jpeg;base64,/9j/4AAQSkZJRgABAQAAAQABAAD/2wCEAAkGBhQSERUUEhQWFRUVFxcYFxcXFRcVFRgXFxYXFBUYFRQXHSYfGBwjGRgYHy8gJCcpLCwsFh4xNTAqNScrLCkBCQoKDgwOGg8PFywkHyQsKSwsLCksKSkpLywsLCwpLCkpKSwpLCwsKSkpLCwsLCkpLCksLCwsLCksKSkpKSksLP/AABEIAMQBAQMBIgACEQEDEQH/xAAcAAACAwEBAQEAAAAAAAAAAAAABgQFBwMCAQj/xABNEAACAQIEAwUECAEHCQcFAAABAgMAEQQSITEFBkETIlFhcQeBkbEUIzJCUnKhwbIkM2KCotHwFRZzg5LCw+HxNFNjk7PS4hclQ1Sj/8QAGQEBAQEBAQEAAAAAAAAAAAAAAAECAwQF/8QAJxEBAQACAQMDBAIDAAAAAAAAAAECEQMSITEEE0FRYcHwIuEjcYH/2gAMAwEAAhEDEQA/ANxooooCiiigKKKKAorlPiVQd42qA/MCXsAx91vnQWlFRsJjQ/S3rUmgKKKoea+ZPosMjKpaRYmkUZSVIU63PkNbXFBfUVlx9psiYoSupOHbAR4gRKRcEvZ7FtypD69QPKtI4ZjxPDHKv2ZEVx5BgGt+tBJooooClDiPtJhjmkhWOV3ibKxsFS9rnKxOtttq7+0bjMuFwLywtlYEC9gTax2v7qwRea5XJYtYkm91F73ub3vemtjdMH7Ro3kjjaGVTK4QEAMoJ2LkfZHn5031+bhzGwjLGVmcEWQRrY6/i6Vsnsz44+LwQlkYs2ZhruLG1ut9vHrTWg20UUUBRRRQFFFcsTNkRm8ATQe2kA3NfBMKzTiHtO7PEvEsHaFXZCxkyZmUd+wynujUXv0rp/8AVOyhmwrgHa8iD366291HO8kl1a0kNX2s74Z7VleUI8Qj7wUjMSwBIBa+UA2uNPC9j0OiVbNN42WbgoooqKKKKKAooooCiiigKKKKDN+eeYp0ScwZRJFYkOub6s6AjUbG1/fWN8S9o3EM2mIKggHuJGm48Qt971+i+ZuX0lBktrkZG80YWN/G29flzmLAmGUxndGdD/Va4/Qig3j2V8Vlnw+EMsjuzfS+0LMSWyPEEufLNYeprTKzT2KQD6FAeoTEH3SYjL/wK0urQUo89zx2VbZ5Mso7Pq8bxsjC+25X4ja+rdS1zXwpZrBwLWOVrAuraA5b6ara4IsfdUGN8Agmk7LtIyRHh5MIy69tlxHaGNwDoQDISLdEPrWtckYvJhI4QbtBGpZSVLGNrlWAGvRgNBfKffFwrxwjLHZcoVBqWLqq2RWexa2/plJNherDlXgKQtJiMwd5FCMyEhLI7lVRLDQFiLkknTxopoRrgEbHWvtcMGtkUeAt7un6V3ohX524QcWhw2YgPDI6gW1kiaLLr5hyN+tfm/jufDzNGvdCm18ozHQHUnbw0tX6b40cuMwLdGeeM/1oGkH6xVk/tc4Wi4wmOJJMyhnBXVWa+gN9jv76LFfjMPG2B4UQiiTECTtXAs7BGC3JHUa1svI/LwweESMEkt32v0ZgNPdpWVez/DSTYjDpiI1WGO6x6C4Ju+RfBS29bpehX2iiiiCiiigKicWW8Mn5SfhrUuuGNTNGy3AzKRc+YIoPzrzLjQs+IZCS5nkUW2RRIS2uwLG3uvXjD8eAh7JsvaL2mbPqrBsxsCOpzDw1FWPM/KkgmlYK5SVi91XOUZgcysg1+0bgiq3BcHKEHLIzHc9lI19t+55Vxzzs+HC8WPm/XaWuPUmPa5hve4ILIxVvQ2NfokVjXL3JzTupkjMcKkFi4CswuCVRN9bWzG1gTa5rY4pARcEEeVa47lZ/Jvjx6e0e6KL0V0dBRRRQFFFFAUUUUBRXHFYoRrdqo5eNyMbIAB8T8TpQWPGp7RONQMrXI321senr51lvGvZH9PVZklyyEDMpBAJyjdmuQ1rDbXQ+ug/RDJftWzXBXQ2sCQSLj8o6dKjz4SSCRZBKxiFlyH7lrC5e93BsN9q1BI5K5PXh8AiEjykAC7WAADO+VQBoM0jnW51pirlBJmAIpf4xzf8AR8SIXUWYKVN9WvmzKPBgBex3BqBlpM9omJECwTHbtcjXJ+/FINswFtBfyGlr02YPGLKuZDcbeYI0II6Gq3m7ha4jCSI6hwAHsRcXQ5vleoM5n5gURRywzsZMgLJ2UOQN+EFwSGBBFyWuDsKceSMd20KqxsVuQAblwWJaQte9yxIJIHiLXrO8RhEisEQW1AH3RbXRdtQfTyqy5e5jbDNI2rF4yq9QHuCpPkNaztTdzLz2YJDDAqsy6MzXyg/hCgi5HrUB/aQ4gIKouIJHZ6MVYffNuhUdCevupZw2Hvd313JJ8TqffSpxDijPj4gB3FDbDbRhv7/1purqGTivMGKkIlMhLIbray5dGF1A2NmIvvYmqKTiTzSZ5CzPYalmZjbQb3q0WXer3gfDEMTFRZ3mijZlsrCNrk5W+6XYCPN0zdK53C5Zdq74cuOM1cdlOTickbCzMCDcXZwVO1xYj40zcEbFOolaaQHdBnNwLWJt51dcW4PCIYWKd7M2UMwkYJa4DPc3K3Avc72uQBXnCPcbEdNdNjapOO45d7sz5pljrHHX/Fnw3nIxKyYljI91yWUAkEG9zoNLE3q84dzPHKwWxW+19jfbXpWR8yYlkx8ZP82YyoPTtPtH35aZeGYi66H0rpN/LjddtNQpZ5k5rGGWRye5EO9YXYt4C/mQPU1f4HEiSNHH3lB+I1/WkPnHhnameKX+bl07p7wv3g3kb6+6tVhQ8H9sJnxCxFGjztZWzhhc/ZDAAWudLi/SnTCcWbEhi3dCuyDLbvZO6WN/Fri3lWW8D9n6YaYTyzh1i74GXL9nUM5JOg3sPCn7l+QjDxsd2UOf9YTIf1apamvhKx/Ay5upf3ED9qjpwB+vae9zVzHjBaun00eNNJLY8cMwXZDr7yamYuVo4ZJI/tKM1jsQNWFvHKDXAY0Gp2E7wPh4Vo71kvPPtKnw8/YxFQcqsXYFtW1AVbgAWtqb07+zbm5sbhw8gAa7KbHS621W+tiGGh2N6UuMcqYfGMyzBhLh2MJZTlYqpul7gggqQQbX1NNHKeCiwwSJFype1r+JuSSdSS1taLo83oooor7RRRQFKfO3MxhhlTDyJ26ozlTqwVRcmw62ubHoDXLmPmmR5xgcB3p2/nJLXSBOrMR18B46VnOO5UxU2MkXh0ySNEc0sxug7b7TLfUatfQE2sAdLXuhTTYrFTwGeXEP2YBH1sjZGuHAZUVgWKlTY33W2u1N3sx4gz4VgSSFbKhNxp5Xv3b7a194nylLhYFkl7zyWjPdRQtgb2WPurm0FrnSNdegn8vYHs43IFhdSBV0L2LiBBq7w2JWRSp2IsaVIpczEVa4FiLGroMvDMIY4wpbNbr5dKy32tcJlixH09QCoWOMEk/VkEksPAm+XMNRc2sbVquEkugJqt5o5eGOwrwscuaxB3sym63HUVmeQieyjmiFc0TyqrzMXSMk3XQaZiLG+vgdNrWJ1NhcWNZpx3kLHYuIJN9DLpl7OdEeKZMvgRpY9QRby2tUcd5vx2ChTCYtXViwy4gElZYxumeMqwN7XykNYW0vere97CTzdgVgkZb6Brrp000v1OVh8KocODcEjT9bH5VbcXhAgiyv2ikBw2WRbhwx+zKzOLE27zE1U4fEWX00rllN9m8bq7SuK41zGscQLlzlXKO8T4EDrViPZ59D4fPiJzmxDiPQG4jTtUJUHqTpc+QA8Sx+zPhClGxLC7FmWO+yqAAzKPEnS/gvrV7zyl+H4nyjLf7JDftUwxsx1btrkyxyy3jNMZwk3e91W+ExBXYkXFj4EeBHUUvKCNtCPEfOrGHFEeFLNpLoxfS2c3dix2uTfTwqfhpNKW8PjbgEWsRcHcEdCCKn4LFkfa11OwsLX03PhSTSW7d+aeAmbh+ImQfWYeWOZfGyRgSD/Ydj/VqByljs6jzFaHyiiTYSTZklZ1OxuMqxsPiCKyzlSMQFkLMGjYoysuUgjob1nk5MeOS5OnDw5c11i2Plp7YVb9M/wDtStjMR2jsx6kn+6rThfFk7AwAkSjVkYZWyuSwdR95De2YaXuNxVXjsZAjiN5o0kYZgrOFJFyARe19QfhXTe5txynTdV34PwtZnZWAZQpuDsbiwB+P6VxhGVAu1lA9LC1MvLWECxltDnN7jUWGg1+NLuP7ruPBm+ZtSo4dqRXoSUtPxXFiWQdhmQFgpVTcjK+TdtbsEvYWAY6jpw/ylxDrCg1+6tyFvIPxnwjP9b4A4xuaYuCy9KzI4ziV7JHGPtEMctiPrMgYZiQdEvbcNuNbPXKU0zZjOip3zkCm/1dhbMQT3r3HurUHzmLh+WUSr/wDkuj/mW7IT7iw9wquXT1pu4phO0gYW1tmH5l1H6i3vrF8Pz5K2IQSIIowwV1tmIzHJ3nP2cpIPS9qDUv8AOM/hr7VXkPgaKgeGawuaRueufTh0McSMJHUlZCDkCg2dgQNWUXbLvYGnXEpdGHkaQuLSXYBhcaC3TTbSqIvBYBKpwnDHPZk3xeOt33Y7rGTux+Cg6eJfuDcFiwsSxQqFVfiT1LHqT41QcgYLsFmiUARiQvGBoAr62t0sbim2rRE4pw5Z4mjbZhofA9CPQ1n0LvC7xSdO6f2I8v2NaZUDiPBIptXXvbZho3xqy68jPuHNeR/KmBZljALsFAGpJAH61A47w76CA4BkEjhdLA5rd0Hy8SKk8u8JTHYVHxF2aRAWykrrna5AG2wFvKum8fk76M2EmDgZSCCNwbi3kasKh8M4YkCBI75Rtc3PxqZXKgqj5v4Yk8ASRQyiRG1ANipuCD0PS/mavKjcQkURtn+zt8TYWv1vUCDzJw13S6KWIBvYXPiDYa+NUXLXKcmInCujrENXbKV0H3QT1O3xNP8Ahp1SUDtFzeGo21sG2pije9LF28YTCLEipGoVVFgBsAKovaC5HD5wADnAQg2sQ5Ctv5E0x1WcxcKXE4d4mYoCAcwFyMpDbddqI/PsmExHQge//lXfC8HxEgP1i221ZvDXQCrLHcvJc9njXPWxwrX1vbUSeVeOE4ieJMpQNqTcg3ufQ7V5fUe50f4vL1+l9rr/AMvhEm4FiI0v2oAUbAsNPLoK+Jw7FdMQLebt8tatMZi5pI2QIBmBF8rG1xa4F64YHlQMq9tipkY6FVw6EX12Yy+AvqBWfTe7q+75a9XeHqns+Dbyk00PDMcC6sUjZkyE90lHzHYWOgPuvULgGHw8oOaAzELqAoY3I07zfZBI3py5N5UihwzhZJJVxC2YyBRoAyEALtueprO+H8AgYOshe6M8br2rBcykxlrA3uNSD0Jr1V49rjhypLEkYgkZkQPeORRPAynIxhJ0dtQGW4DBdjtXTDclnFxtJjEDSOxC5ospyKBHGcjaxlrF7dC5pi5Q4bFDGRCAAMq3vdjYaZmOppji1YCrpm22pGCwaRRpHGoVEUKqjYKosAPdShx9bTyW8j8VBp2pK5le2Jb8q/KlVVJXuuamvdQdUO1X/CmtS8hqdBi7CrsOGEa6A+vzNK/H+ToplljPdWZW1Gli3UeJDWI91NODW0a/lHyqLxckBSPxW/2h/eBVS+OzPf8AMziX/wC9D/5T/wB9FOWdqKdnLqpgpE4/Dll9G/6fpT3StzZhu8GHWx94Nj+lqrsmctpYt+Vfm1XtUvAHGnmv6g//AC/SrqlBXiWUKCSbAC5PkK91m3tp43PhYIHgxDw5nZWCjRwQPvW0IFzqRfXrUHTnzmrCSxwqmIib65CbONBmAuf1+BqTyjzHHHHCpK5DG4ZgbhCrswzZRZVsTqT4eNYPiMS5RbgEb3sddmbvX2NqduW4ojhUZi1n7xXRgDly6M4LWy6aEVYtv0bzBikcXRlYeKsGH6V1rPOQOIxQyyRDuo6oYxfTtFz9p3dwSpQ+BynwrQ6WIK5zkZSW2AufdrXSvLoCCDqDoagyjjHNckuJBijG4VUIDE7Xv+Ha+ZTt42rRuBys0a5gL2F7G4DdVB6gVAg5Njil7SI2vfusMwF9ynVTV/FEFAA2FbyuOuyPdeJ1urDxB+Ve6DWFYnLXEEV941eCQrKDGbmwYFbi5AIvuNN6gLxCP8a/GsKslNS1eqUcUjB1dfjXaHi8bMFVwSSAANbkmwA87/Oith5X/wCyReh/iNZzJgFXEzvufpkoPozf3mtM4DhymGiVhZgguDuCdSDWZcw4j6PNiRJ3C0zyx5u6HUlWurHQ66b1pDHh+K9h9mJpMxtkjC5i11AtmIG17kkWANWfKnNsONd1iEgaIAuHQC1yVFmUlTqD1pH4hxVTg5ZRcgqUB+yc8i5QB4GzA/8AWnD2ecpDBJIS0jPJkJ7RVBAVTZcykh7Fjr6aUTRvpN5tjviBofsDXx1NMnGeKDDx5yubUC17b36+6s+4xzUMXI2GliF4skmb7vfDBBYm5bc3GlB2EX+LV97Pz/T/AJ1VwNGCbOLJqwD3sF1NxfT309ckwRtgMO1s+eMOWYZmJYlibtra5Nh0FhV7BcWE+P6VJwuHGcZjYeZApGwXH4Z+ITGAzLDKCypIx7skRAmCLmIVTnDAeR0FX8XEo0WSVWVjFHJJe4P2ELD11Ap2GpxLZQPIVzx0GeNlG5Bt5HofjalXkfm9sXh1kf7WgdTbMp1/DbQ5bjTY040CZ9Ml/wC5ainLLRU0an0fapeZh3B7/wBquqquYoCYrqCStzpqbWN7CqKvgU+i+TAfHu/vTTSNwtxBlzuAxa+p00s1ifeKcsLi1caeF+mx6gjQj0q3wO9Z1zfw1psXIpdlQKmUZIXUkjvXWRWN9B4VotZ5zvj+wnLqQ2bIpU65TlNu6NST3dL9KQUeA4RhzPh45BBMJJMrDsDE4BjkZSMjhbExW+zraqvnrgGH+mTXj0FtMzjdVOgDW1v+tWn+T5fpK5EJdJEdWIIR1SAxFA4tlu7yNmB3Y6aVD4vwiZh9KtmMRVcRhszB0tZVzkXJuB/ODQ3JsPu6xhar+SuBrhsbhpUQqrCe5XMfs9mADmJsdT8Qetbth5g6hlIIIBBHhWG4Xjy4aVz2l43yERyFczB1uy5hcFkBtn0voLXvT3wbm2PDwoXbOrvYZBlVEJ7vdJNrXAYa3JB6mpVPlFc4Jw6hlNwdiK6VlBRRRQFQ+K8TXDxmRwxAsLKLk3NtASKmVQ87NbCsf6SfO1KM29rPFYcZDG8WdJUcoVcKrPFIjksACbhXVfTMfGqz2dx4KPDzri4y7vkXKNZHUszBorMCoWwuQb7eIqv5sgZmDZlACgd45d2OzHQm+UZdz0BsbeOBcHkU9pJ3bKwUWLXDoxuXW4Qggd1rMb3tYGszL+O/3y1cf5a+3420HmPhPDIMNisP2eQr2bksWZ3IysFikckkgHbbvHzIzLk/ssPicLJKjvlmZzbL3ssd4lAJ37YZtT90Ux84cMkmICZmYEEKFd2a8KWAyg2st9Tp06iqLgXL0rO5c9n9HyyMj6OTnVLKhsfvXv6eNOrtTp7z7t35d5oXFlgsbplAPfy63uNMpP8Ag1n3tE4rNFjSsiIYnaPsy5Goyra3VVVhLcjqwvobFh9nj/WyD+gP4hV1ztw5pYFyqGCvmbS5y5HGmh0zZSfIVfhGQcbxry8N7RSxjgbDZkK2C9ww3B1tqNV1scup1rcOXcf2+Fgl6yRIx9Sov+tL3BuV48Tws4WdWEDvJ2ahgHSLtmeDvLcXUZepFgN6asBgUhiSKMZUjUKo8FUWFVFTzmpOH0/GPkaRsRyWk7mbtZg507rgIANApULdl33N9dDT7zbPkw+a1wGW4+P71TcMYa+4/OolLMnJ7uMjhQliLJcNYixCmwygi4NuhNaJyvhhHhIo1FlRcoF72CkgC58hUNLXq24Wtoxbxb5mqky2x/l7kLsjIMSI2LSOyEalQxUEXIFr2FxsdqYTy2rfzrdot/sELlP5h94eWx63pix2HUP5hj7+8DXsqvlRm5ovBeHLGxCIqA5DZVCghSQDp4AkU3X0qgRfs5dypA8PtrV/bTWq3Lsvf5+YX8Un/kyf+2ir76Ov4R8BXyorrXxhcWr7RQJGLwLLOQxNtCpPkcth45lJFqteGOIyLBgANR90aWJBJ0vvbyq7xOCSQd4X8+o9DXGDhMam4ufUk9b7etb2iYrXF6x3mzEI/FjCNFMkckhGt2jRlP5RYi/ota9iJgiMx2UEn3C9fnrB40zy43EX1IZEP9KduyW3mAVqYho9meME2PkLSSsc0hUM5MR7xP1a3OmhNthlFaJzPhSoXExrdof5xQB9ZAf51GH3rDvgeK+ZpR9jXCgkbsy96yEHQ2DAmwIJ6k/pWlkUtnmLq/LG/aB7MMp+kYJFMDDNNHqwFrFXQDUC19RqLDelbhvGnwrFJ0Lx2XMrd45NcpJFwy2JyyLca2PjW5FJ8MbIhng6KpAmjHguYgSIOguGA01rPeO8ovjJ3liWbD4aIZgGiyOJnv2jRoRm7P7JZRoSWIud9Y1FryzzKuGTMXeTDuwykWPYrs2fqbG23TXxrRYZldQykMpFwQbgg9QawDh64jBylJE07wy7wTADOTF0BIYEEad4DS9i/wCB5ziwohCBjA6/Zykdna53+8ep95rNxaaJRUXhvEknjEkbZlPz6gjoR4VKrKCl3n0/yJ/zJ/GKYqXOf/8AsMn5o/41qUZgjWN/EEbkaHcadD4HTau2N4g7r3mYgA2uxPTfXr51BElfGk7vuPyrj0zq27zPLos/fle8TxTRYi6EqckJBBIOuHi2IN/GoeP4q8xHaMXK3yliWIuBexO19PhXXmU2mXzhgP8A/FB+1VJf/HuFXLGXKUxzymNhz9msn8pkH/hH+Na0isu9mkv8rYeMTfxJWo11jjRRRRVRU80x5sM/9X+IUq8NmsTTbzHJlwzn0/iFI+CfvH/HhUF9BiO8vqPnTFws3iHv+ZpOhm7w9R86beCveL0Zh+tVJNKPjD2lP5v7jXgz1448bTN6/wC6KjF6Jpc4GS5X0f8AQqaYaVMG/dHpL/AD+1M+HPcX0HyqrHSiiiooooooCiiigWfaNjmi4dOUF3Zcigbktpp4m1YfJwSWPh3ZgXZ8RmfUWtEhBA1sbOQP6tapz/jJRjMKrkLhgJXZr2JCxOHufu5QQQfG1Z3zjjTFaJJSQqubqQAxMrZWK5dLrlt6nyNdMUrWfZhwkwcPjDCzP3z132/S1NtVnLWID4WJgLDINPTSrOsZeVgr5avtFQIHO3LGH7N1cMyteXKp78WXeSK+wuwuNtfWstiZ8OO8VMZztHFnGUrkDK15CQykkhkuSCjWA3rU+cuIdpjkwUZBfEwmN7EfVpnWSQsPExqwHnr0pFx+MkaTGCOL6qOdogWllhFzHNGzWAKliAdTpYai23ed53ZaN7J3B4ehDZiWJY798gM4vc37xIv13605Ujex/P8AQLyCzZiD/SKAIWJubklTrtTzXG+WhS17Q2tgZNbXaO3n3wfkDTLSd7U3tg1vt2qfwvvWaMvzV5zd0+hqNhwr4qEEB1CzEjcfZTLcbeO9TuM4eKMxsiKh+sDFQACCFtmt57eprw5eo1zTj1+7/p9HH0vVwXk3+6/tdc4D62I+OHgP9m37VR5qvueohmwoYaNhsMCPEdpZxprbLcHyvVHzPgI1gZo4lVgyagWNu0UHUeXxq83qJx8mOGvNT0/pfc4ss9+IZPZzOFxoubZkcDzOht+hrWqxLkvEj6dBYgkuNj4itsFe3F4K+0UUVUVfM6XwsnoD+opEwh7x/wAdBT/zAR9Gkv8Ah/cWrPITZif8bCpRYIdRTfwB+448JGpIEtNvLOJBMqjfNmv0sbgfKgq+Yx9e3qP4RUOpfNbWn9QD77EftVYMTQXGBOif63/0qaMIe4voPlSdw/GKcq5lzAyEi4vbsjrb3U44M/Vp+VfkK0O1FFFQFFFFAUV8NZbzf7VpY+2WCFRHGxj7WSTIzMDZhGgUk7ED41ZNiP7aeKxkxJnA7mIUncXMeqadT3R/WrPoYQ8+WIEoxHaK4XMIu1uSCDYm3pbpejgztxDENJiih7MWSLUgAg3G/dAJBLXzE9aYuG8hy4/EdpBH9HgDLmdrgHJIWvGpAOq5b7C963GW7QxBVCqAABYAbADwrpXOCLKoXwFtdTXSubQqq5h4qYY1CAGWV1iiB2zt1PkoBY+SmrWl/jWHBx2Cdz3VMwXw7Vo+578gkA9asFPzHwqbCRwzYSOKWVWKSvJ3ZZDiCsYZXGx7QqbeAsKrsHwaPH4ggoHhwYMObW02IygTOVvlCpqRYXLOTXn2v8yxHDDCxOsk8kqjKrXMZQ5rvlOhBA0NXXsuwKRYIKhY6nNc3Gf7zD825rpOqY9TPbZn4dw5IIxHGoVVGwFvU1Koork0KV/aPh82Ac/hZGPpmyn9Gpoqk50H8gxH+jPzBoMWw8xQ3Ww8RawPrbevuMxJcm4FtrbjQnxrgTXxzqfU1wuGPXMtd9V6JyZe3cN9tz8m/nxyTg2NrnCrrYX1+1bTTeqA48lQNv8AltTDzyv1WAPjhgP7MZ/elNjt7/2pyceOWWNs8X8HFyZYY5TG+Z+V/wAjYcHHQ5QBYkmwA0VWPT0rZ6xr2fSf/cIfPP8A+m1bLXaOFFFFFVEPjGGMkDoupI09dxWZcY5WxEOJjkZbwlSrFXuobWwKeJvvbpWs1U80r/JXPhlPwYUCD9HHhTRyRwwxmVxbJLYjyYBVbT3X99UwWL8ZPon95pw5bt2NhsGYa+4/vUFBz/hQZMKbDSQlj5ILr/aP61VSLV1z29mgP5vmt6rjNF+F/iv91EVeA5XmkxnbxiPJky3vZ75SrZri1tQBretOwUZWNFO4VQfUC1QeXowI2yiwzta+/QftVpVUUUUUBXiZiFJUAmxsCbAm2lz0r3VTzVi+zwkzZwhyEKSbd46ADzJ0qzvRm3NfthmjXsViVJlkKyZWMilQLnsWsLm5tcjSx3rOljmx7dpI2SIX/ELD+jm3J11HgfOrjGcIUnPI7XXvX8FBva3jcbC29Mfs5iTiMrq6WiiCuQWJZ8xOW4FgNtd/Ly73Hp8sbd+TOQO3INjFhVNwL2eU+ZGtt/j6W13D4dUUKgCqosANgK9RRBQFUAAaADYCvdcssrk1IKKKKwr4TShz5xXBtB2UuICHtIiOze8wtIpuipdr2uNPGpHOEoeTDYY3yTOxlF7AxRrnfM3QXyg69bdazPi7YVuITjBCJUjjiAaNRlz9/tLW03y6jfLXXjw6rIzldRN4bhomOOxaxpG8rrBhk7rFVOkrkA37RwLsd7eprUuWuH9jh0XyvptWIzqkSTMMxPZsbXNlOVm7g+7fc28ela17OOOtisCjuylwWDBdMuvdW2+gsNdfWuvLjcMdM43d2aaKKK8roKpucR/IcR/om+VXNVPNo/kOJ/0Mn8JoMHllCgliAPEkAfE14GJVicrK35WB+VQ8bhUnKo57qnMQOvQDy3ryvBIo3Ux5lFyGANzYjoT5gaVz+7tPHTPlpPPY/kvDj/4Fv7EJpI+lJoMy3udMwv06XvTpz4o/ydw5sxFohbS+b6mMgN8KzrD8AhCWucxH2tLBvELb970vepO0/wBnLkRrcQg/Mw+KNW2VhHIUxONw99TnsbeNiD+tbuK1jezGU1RRRRWmRUHjkGfDyr4o36C/7VOrhjheN/yt8jQZmjaD0pi5S4o5xcsBt2YhjlXTUMzuja+FlX4GlSOTQegq54FzOkGMgw5Qs2LXKrgjumIMxDX1IN+lSDl7QsXfiGHjDnSCRmS5yi8sYRrbXPe9wrkdwKpsfxcT8TxgsQY5Qm9xaNFXTwubmrWJrsv5h86gduXcR3APEu3uLNb5Vd0tcoLcXPSJP7V3/emWtAooooInFOKR4eJpZmCIouSf8b1+ZfaH7RZeI4i6XWCM2jTUX1+2w/EenhX6c4hw6OdDHMiuh3VhcUgce9iGElBMBaBjsAc0d/ynb3VqJWHQ80YlYyGJdSpW7rmIuCO6/wBrT1NduV+apsFMJYHI0AkS+jKP7v3rQuIctcUwEJhKR4zCjZHiE6rre6qbOuutgbUhcZ4ZJK4dY0R2+5DGUAyiwsmpHnuSd/Aau2X6X5a5ngxsKywOGuBdbjMp6hl6a1b1+b+TPZvxCRw8YbDr1Zi0dj4paze6v0XhYyqKGNyFAJ8SBYms2aajrRRRWVZB7c+N2MUAEi5s2d1BK5TlIVgN1LKL+gOtrVlGECqSWLX/AKD5dOlmAua/UnF+XMPirdvEsmXYncehFL2N9kuAk2R0v+CRx+hJFblnyl8MQhxKOLGXEDMCpBMcg7wykXfbfe4teufLfNGIwMpMTGOW3fRwQrrbMBIh/o6hhY28a1iT2E4cDuTyj8wRhb4D51S4r2BOGvHOhFmFiCpsRbQ69NK3bGe664R7d8K4UTRyRuQM1rOo8wQblfO1aajAgEbGsY5d9ghSVGxMgMam5jXrbYX6X61s0aAAAaACw9BtXO6aj1XLFRqyMrgFCpDA7FSLMD5WrrVbzJIy4ScopZhE9gNSTlOw6nyrKvzvxkwpOW0iQk2srEC5uActyLCol1droxZAfwsL6b2bXqRVmcUQdYpwf9BIP2r6+JDCxjl8L9hJce8LWWjz7RJr8GwN1XM3ZbqBb6g3tbbpt0rLsFjowSJZMrDa4fX8uUa1rHtMwZXAYFSjkR5QQqMxBEOUBgtyOtZ6mJy7Ryr/AKlx/u1Q0eybCIMUl1DXDFSw7wNs6nXY2uK2usS5BxLHHwWjk+0bnsmUWyMDckAbVtoolFFFFVBXPEMArEmwAJJOwFta6Us8+YbtIFjJIV2KtY2uMpIB8RptQZJwnGy4wO6TGKMNkQIiMxygEszODvfQC21T+FRn/KmAzzB2hka90ylllXKPs90Hf4CpeC4CMMpVNib+Hy9KlYLhobFRSWsysmoP4GzD/HnQK+Pw8i8TxYjmCPNPIb9nnyBS19G0JOgHqalTzYjBr2smIedbhSnYxrq17WK6jb/rTJj+Bp9MmkJsxlk0Om7HofEa1aYSCJQQchBtvY6ja1Bf8nWdO1U3QqoWxupGVbEHrt+tMlVvAnUx2S2UGwtt5irKgKKKKAooooC1cxAoNwov42F/jXyig62ooooCiiigKKKKAooooCiiigKKKKAotRRQFFqKKAooooCiiigKV/aHBmwg7zKRIpBW1xow6giiigzdeCswucTiB6GMf8OnTlfkOJXSVp8TIUysFeUZMwOhIRVJ9CbHrevlFQXHFuRocTMZXknUtluqSZE0AHQXF7akGoo9l+F/7zEncC87GwN+mx3O96KKoYOD8GjwyGOIEAksbksSx3Nz8hpU+iigKKKKD//Z"/>
          <p:cNvSpPr>
            <a:spLocks noChangeAspect="1" noChangeArrowheads="1"/>
          </p:cNvSpPr>
          <p:nvPr/>
        </p:nvSpPr>
        <p:spPr bwMode="auto">
          <a:xfrm>
            <a:off x="0" y="-904875"/>
            <a:ext cx="2447925"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pic>
        <p:nvPicPr>
          <p:cNvPr id="89092" name="Picture 4" descr="http://spectrum.ieee.org/img/170772710U.News.TechInSight.RoboLegs.rotator.jpg"/>
          <p:cNvPicPr>
            <a:picLocks noChangeAspect="1" noChangeArrowheads="1"/>
          </p:cNvPicPr>
          <p:nvPr/>
        </p:nvPicPr>
        <p:blipFill>
          <a:blip r:embed="rId5"/>
          <a:srcRect/>
          <a:stretch>
            <a:fillRect/>
          </a:stretch>
        </p:blipFill>
        <p:spPr bwMode="auto">
          <a:xfrm>
            <a:off x="3929058" y="5243727"/>
            <a:ext cx="2119296" cy="16142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3564" name="Picture 6" descr="https://encrypted-tbn0.gstatic.com/images?q=tbn:ANd9GcSySgG5OZQRnatIKf76ZxIxBdF_pUhvD1fR4m8Zxs-QDkilW6z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0" y="5357813"/>
            <a:ext cx="2111375" cy="150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9096" name="Picture 8" descr="https://encrypted-tbn0.gstatic.com/images?q=tbn:ANd9GcSWOGySafojYV5v9j2djUq8FKoB4dExwxTcbPzQ5c5-TJX2JPD3"/>
          <p:cNvPicPr>
            <a:picLocks noChangeAspect="1" noChangeArrowheads="1"/>
          </p:cNvPicPr>
          <p:nvPr/>
        </p:nvPicPr>
        <p:blipFill>
          <a:blip r:embed="rId7"/>
          <a:srcRect/>
          <a:stretch>
            <a:fillRect/>
          </a:stretch>
        </p:blipFill>
        <p:spPr bwMode="auto">
          <a:xfrm>
            <a:off x="7286644" y="2214554"/>
            <a:ext cx="1633812" cy="21812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9098" name="Picture 10" descr="https://encrypted-tbn0.gstatic.com/images?q=tbn:ANd9GcTM8_97ElZX0SZeUfQwz_3afisavXWncmt3lyR70x4m-lYwFbU"/>
          <p:cNvPicPr>
            <a:picLocks noChangeAspect="1" noChangeArrowheads="1"/>
          </p:cNvPicPr>
          <p:nvPr/>
        </p:nvPicPr>
        <p:blipFill>
          <a:blip r:embed="rId8"/>
          <a:srcRect/>
          <a:stretch>
            <a:fillRect/>
          </a:stretch>
        </p:blipFill>
        <p:spPr bwMode="auto">
          <a:xfrm>
            <a:off x="500034" y="5348288"/>
            <a:ext cx="2327124" cy="15097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80339812"/>
      </p:ext>
    </p:extLst>
  </p:cSld>
  <p:clrMapOvr>
    <a:masterClrMapping/>
  </p:clrMapOvr>
  <p:transition xmlns:p14="http://schemas.microsoft.com/office/powerpoint/2010/main">
    <p:wheel/>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ctrTitle"/>
          </p:nvPr>
        </p:nvSpPr>
        <p:spPr/>
        <p:txBody>
          <a:bodyPr/>
          <a:lstStyle/>
          <a:p>
            <a:r>
              <a:rPr lang="en-US">
                <a:latin typeface="Times New Roman" charset="0"/>
                <a:ea typeface="ＭＳ Ｐゴシック" charset="0"/>
              </a:rPr>
              <a:t>`</a:t>
            </a:r>
          </a:p>
        </p:txBody>
      </p:sp>
      <p:sp>
        <p:nvSpPr>
          <p:cNvPr id="3" name="Subtitle 2"/>
          <p:cNvSpPr>
            <a:spLocks noGrp="1"/>
          </p:cNvSpPr>
          <p:nvPr>
            <p:ph type="subTitle" idx="1"/>
          </p:nvPr>
        </p:nvSpPr>
        <p:spPr/>
        <p:txBody>
          <a:bodyPr/>
          <a:lstStyle/>
          <a:p>
            <a:pPr>
              <a:defRPr/>
            </a:pPr>
            <a:endParaRPr lang="en-IN"/>
          </a:p>
        </p:txBody>
      </p:sp>
      <p:pic>
        <p:nvPicPr>
          <p:cNvPr id="24579" name="Picture 2" descr="Old lighthou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85786" y="500042"/>
            <a:ext cx="4643470" cy="707886"/>
          </a:xfrm>
          <a:prstGeom prst="rect">
            <a:avLst/>
          </a:prstGeom>
          <a:noFill/>
        </p:spPr>
        <p:txBody>
          <a:bodyPr>
            <a:spAutoFit/>
          </a:bodyPr>
          <a:lstStyle/>
          <a:p>
            <a:pPr>
              <a:defRPr/>
            </a:pPr>
            <a:r>
              <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reflection blurRad="6350" stA="55000" endA="300" endPos="45500" dir="5400000" sy="-100000" algn="bl" rotWithShape="0"/>
                </a:effectLst>
                <a:latin typeface="Algerian" pitchFamily="82" charset="0"/>
              </a:rPr>
              <a:t>Types of Robots</a:t>
            </a:r>
            <a:endParaRPr lang="en-IN" sz="36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reflection blurRad="6350" stA="55000" endA="300" endPos="45500" dir="5400000" sy="-100000" algn="bl" rotWithShape="0"/>
              </a:effectLst>
              <a:latin typeface="Algerian" pitchFamily="82" charset="0"/>
            </a:endParaRPr>
          </a:p>
        </p:txBody>
      </p:sp>
      <p:sp>
        <p:nvSpPr>
          <p:cNvPr id="24581" name="TextBox 5"/>
          <p:cNvSpPr txBox="1">
            <a:spLocks noChangeArrowheads="1"/>
          </p:cNvSpPr>
          <p:nvPr/>
        </p:nvSpPr>
        <p:spPr bwMode="auto">
          <a:xfrm>
            <a:off x="714375" y="1500188"/>
            <a:ext cx="45005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chemeClr val="tx1"/>
                </a:solidFill>
                <a:latin typeface="Times New Roman" charset="0"/>
                <a:ea typeface="ＭＳ Ｐゴシック" charset="0"/>
                <a:cs typeface="ＭＳ Ｐゴシック" charset="0"/>
              </a:defRPr>
            </a:lvl1pPr>
            <a:lvl2pPr marL="742950" indent="-285750" eaLnBrk="0" hangingPunct="0">
              <a:defRPr sz="2000">
                <a:solidFill>
                  <a:schemeClr val="tx1"/>
                </a:solidFill>
                <a:latin typeface="Times New Roman" charset="0"/>
                <a:ea typeface="ＭＳ Ｐゴシック" charset="0"/>
              </a:defRPr>
            </a:lvl2pPr>
            <a:lvl3pPr marL="1143000" indent="-228600" eaLnBrk="0" hangingPunct="0">
              <a:defRPr sz="2000">
                <a:solidFill>
                  <a:schemeClr val="tx1"/>
                </a:solidFill>
                <a:latin typeface="Times New Roman" charset="0"/>
                <a:ea typeface="ＭＳ Ｐゴシック" charset="0"/>
              </a:defRPr>
            </a:lvl3pPr>
            <a:lvl4pPr marL="1600200" indent="-228600" eaLnBrk="0" hangingPunct="0">
              <a:defRPr sz="2000">
                <a:solidFill>
                  <a:schemeClr val="tx1"/>
                </a:solidFill>
                <a:latin typeface="Times New Roman" charset="0"/>
                <a:ea typeface="ＭＳ Ｐゴシック" charset="0"/>
              </a:defRPr>
            </a:lvl4pPr>
            <a:lvl5pPr marL="2057400" indent="-228600" eaLnBrk="0" hangingPunct="0">
              <a:defRPr sz="20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0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0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0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000">
                <a:solidFill>
                  <a:schemeClr val="tx1"/>
                </a:solidFill>
                <a:latin typeface="Times New Roman" charset="0"/>
                <a:ea typeface="ＭＳ Ｐゴシック" charset="0"/>
              </a:defRPr>
            </a:lvl9pPr>
          </a:lstStyle>
          <a:p>
            <a:pPr eaLnBrk="1" hangingPunct="1"/>
            <a:endParaRPr lang="en-US"/>
          </a:p>
        </p:txBody>
      </p:sp>
      <p:sp>
        <p:nvSpPr>
          <p:cNvPr id="7" name="Chevron 6"/>
          <p:cNvSpPr/>
          <p:nvPr/>
        </p:nvSpPr>
        <p:spPr>
          <a:xfrm>
            <a:off x="714375" y="2428875"/>
            <a:ext cx="285750" cy="357188"/>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8" name="TextBox 7"/>
          <p:cNvSpPr txBox="1"/>
          <p:nvPr/>
        </p:nvSpPr>
        <p:spPr>
          <a:xfrm>
            <a:off x="1214414" y="2428868"/>
            <a:ext cx="2786082"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Mobile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
        <p:nvSpPr>
          <p:cNvPr id="9" name="Chevron 8"/>
          <p:cNvSpPr/>
          <p:nvPr/>
        </p:nvSpPr>
        <p:spPr>
          <a:xfrm>
            <a:off x="642938" y="3357563"/>
            <a:ext cx="285750" cy="357187"/>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10" name="Chevron 9"/>
          <p:cNvSpPr/>
          <p:nvPr/>
        </p:nvSpPr>
        <p:spPr>
          <a:xfrm>
            <a:off x="642938" y="5214938"/>
            <a:ext cx="285750" cy="357187"/>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13" name="Chevron 12"/>
          <p:cNvSpPr/>
          <p:nvPr/>
        </p:nvSpPr>
        <p:spPr>
          <a:xfrm>
            <a:off x="642938" y="4286250"/>
            <a:ext cx="285750" cy="357188"/>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17" name="TextBox 16"/>
          <p:cNvSpPr txBox="1"/>
          <p:nvPr/>
        </p:nvSpPr>
        <p:spPr>
          <a:xfrm>
            <a:off x="500063" y="1500188"/>
            <a:ext cx="6000750" cy="461962"/>
          </a:xfrm>
          <a:prstGeom prst="rect">
            <a:avLst/>
          </a:prstGeom>
          <a:noFill/>
        </p:spPr>
        <p:txBody>
          <a:bodyPr>
            <a:spAutoFit/>
          </a:bodyPr>
          <a:lstStyle/>
          <a:p>
            <a:pPr>
              <a:defRPr/>
            </a:pPr>
            <a:r>
              <a:rPr lang="en-US" sz="2400" b="1" dirty="0">
                <a:solidFill>
                  <a:schemeClr val="accent6">
                    <a:lumMod val="60000"/>
                    <a:lumOff val="40000"/>
                  </a:schemeClr>
                </a:solidFill>
                <a:latin typeface="Aharoni" pitchFamily="2" charset="-79"/>
                <a:cs typeface="Aharoni" pitchFamily="2" charset="-79"/>
              </a:rPr>
              <a:t>The most common types of Robots are</a:t>
            </a:r>
            <a:r>
              <a:rPr lang="en-US" b="1" dirty="0">
                <a:solidFill>
                  <a:schemeClr val="accent6">
                    <a:lumMod val="60000"/>
                    <a:lumOff val="40000"/>
                  </a:schemeClr>
                </a:solidFill>
                <a:latin typeface="Aharoni" pitchFamily="2" charset="-79"/>
                <a:cs typeface="Aharoni" pitchFamily="2" charset="-79"/>
              </a:rPr>
              <a:t>..</a:t>
            </a:r>
            <a:endParaRPr lang="en-IN" b="1" dirty="0">
              <a:solidFill>
                <a:schemeClr val="accent6">
                  <a:lumMod val="60000"/>
                  <a:lumOff val="40000"/>
                </a:schemeClr>
              </a:solidFill>
              <a:latin typeface="Aharoni" pitchFamily="2" charset="-79"/>
              <a:cs typeface="Aharoni" pitchFamily="2" charset="-79"/>
            </a:endParaRPr>
          </a:p>
        </p:txBody>
      </p:sp>
      <p:sp>
        <p:nvSpPr>
          <p:cNvPr id="18" name="TextBox 17"/>
          <p:cNvSpPr txBox="1"/>
          <p:nvPr/>
        </p:nvSpPr>
        <p:spPr>
          <a:xfrm>
            <a:off x="1285852" y="4143380"/>
            <a:ext cx="3786214"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Autonomous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
        <p:nvSpPr>
          <p:cNvPr id="19" name="TextBox 18"/>
          <p:cNvSpPr txBox="1"/>
          <p:nvPr/>
        </p:nvSpPr>
        <p:spPr>
          <a:xfrm>
            <a:off x="1285852" y="5929330"/>
            <a:ext cx="3214710"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Virtual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
        <p:nvSpPr>
          <p:cNvPr id="21" name="TextBox 20"/>
          <p:cNvSpPr txBox="1"/>
          <p:nvPr/>
        </p:nvSpPr>
        <p:spPr>
          <a:xfrm>
            <a:off x="1357290" y="5072074"/>
            <a:ext cx="5000660"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Remote-Controlled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
        <p:nvSpPr>
          <p:cNvPr id="23" name="Chevron 22"/>
          <p:cNvSpPr/>
          <p:nvPr/>
        </p:nvSpPr>
        <p:spPr>
          <a:xfrm>
            <a:off x="642938" y="6072188"/>
            <a:ext cx="285750" cy="357187"/>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24" name="TextBox 23"/>
          <p:cNvSpPr txBox="1"/>
          <p:nvPr/>
        </p:nvSpPr>
        <p:spPr>
          <a:xfrm>
            <a:off x="1214414" y="3286124"/>
            <a:ext cx="3429024"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Stationary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Tree>
    <p:extLst>
      <p:ext uri="{BB962C8B-B14F-4D97-AF65-F5344CB8AC3E}">
        <p14:creationId xmlns:p14="http://schemas.microsoft.com/office/powerpoint/2010/main" val="2684919120"/>
      </p:ext>
    </p:extLst>
  </p:cSld>
  <p:clrMapOvr>
    <a:masterClrMapping/>
  </p:clrMapOvr>
  <p:transition xmlns:p14="http://schemas.microsoft.com/office/powerpoint/2010/main">
    <p:newsflash/>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 of Robotics</a:t>
            </a:r>
            <a:endParaRPr lang="en-US" dirty="0"/>
          </a:p>
        </p:txBody>
      </p:sp>
      <p:sp>
        <p:nvSpPr>
          <p:cNvPr id="3" name="Content Placeholder 2"/>
          <p:cNvSpPr>
            <a:spLocks noGrp="1"/>
          </p:cNvSpPr>
          <p:nvPr>
            <p:ph idx="1"/>
          </p:nvPr>
        </p:nvSpPr>
        <p:spPr>
          <a:xfrm>
            <a:off x="457200" y="1340768"/>
            <a:ext cx="8229600" cy="4176465"/>
          </a:xfrm>
        </p:spPr>
        <p:txBody>
          <a:bodyPr/>
          <a:lstStyle/>
          <a:p>
            <a:pPr lvl="1">
              <a:buFont typeface="Wingdings" pitchFamily="2" charset="2"/>
              <a:buChar char="§"/>
              <a:defRPr/>
            </a:pPr>
            <a:r>
              <a:rPr lang="en-IN" sz="2400" b="1" dirty="0"/>
              <a:t>Going to far away planets.</a:t>
            </a:r>
          </a:p>
          <a:p>
            <a:pPr lvl="1">
              <a:buFont typeface="Wingdings" pitchFamily="2" charset="2"/>
              <a:buChar char="§"/>
              <a:defRPr/>
            </a:pPr>
            <a:r>
              <a:rPr lang="en-IN" sz="2400" b="1" dirty="0"/>
              <a:t>Going far down into the unknown waters and mines where humans would be crushed </a:t>
            </a:r>
          </a:p>
          <a:p>
            <a:pPr lvl="1">
              <a:buFont typeface="Wingdings" pitchFamily="2" charset="2"/>
              <a:buChar char="§"/>
              <a:defRPr/>
            </a:pPr>
            <a:r>
              <a:rPr lang="en-IN" sz="2400" b="1" dirty="0"/>
              <a:t>Giving us information that humans can't get </a:t>
            </a:r>
          </a:p>
          <a:p>
            <a:pPr lvl="1">
              <a:buFont typeface="Wingdings" pitchFamily="2" charset="2"/>
              <a:buChar char="§"/>
              <a:defRPr/>
            </a:pPr>
            <a:r>
              <a:rPr lang="en-IN" sz="2400" b="1" dirty="0"/>
              <a:t>Working at places 24/7 without any salary and food. Plus they don't get bored </a:t>
            </a:r>
          </a:p>
          <a:p>
            <a:pPr lvl="1">
              <a:buFont typeface="Wingdings" pitchFamily="2" charset="2"/>
              <a:buChar char="§"/>
              <a:defRPr/>
            </a:pPr>
            <a:r>
              <a:rPr lang="en-IN" sz="2400" b="1" dirty="0"/>
              <a:t>They can perform tasks faster than humans and much more consistently and accurately </a:t>
            </a:r>
          </a:p>
          <a:p>
            <a:pPr lvl="1">
              <a:buFont typeface="Wingdings" pitchFamily="2" charset="2"/>
              <a:buChar char="§"/>
              <a:defRPr/>
            </a:pPr>
            <a:r>
              <a:rPr lang="en-IN" sz="2400" b="1" dirty="0"/>
              <a:t>Most of them are automatic so they can go around by themselves without any human interference. </a:t>
            </a:r>
            <a:br>
              <a:rPr lang="en-IN" sz="2400" b="1" dirty="0"/>
            </a:br>
            <a:r>
              <a:rPr lang="en-IN" sz="2400" b="1" dirty="0">
                <a:solidFill>
                  <a:srgbClr val="FFC000"/>
                </a:solidFill>
              </a:rPr>
              <a:t>   </a:t>
            </a:r>
            <a:r>
              <a:rPr lang="en-IN" sz="2400" b="1" dirty="0">
                <a:solidFill>
                  <a:srgbClr val="FFC000"/>
                </a:solidFill>
                <a:latin typeface="Arial Rounded MT Bold" pitchFamily="34" charset="0"/>
              </a:rPr>
              <a:t/>
            </a:r>
            <a:br>
              <a:rPr lang="en-IN" sz="2400" b="1" dirty="0">
                <a:solidFill>
                  <a:srgbClr val="FFC000"/>
                </a:solidFill>
                <a:latin typeface="Arial Rounded MT Bold" pitchFamily="34" charset="0"/>
              </a:rPr>
            </a:br>
            <a:r>
              <a:rPr lang="en-IN" b="1" dirty="0">
                <a:solidFill>
                  <a:srgbClr val="FFC000"/>
                </a:solidFill>
                <a:latin typeface="Arial Rounded MT Bold" pitchFamily="34" charset="0"/>
              </a:rPr>
              <a:t/>
            </a:r>
            <a:br>
              <a:rPr lang="en-IN" b="1" dirty="0">
                <a:solidFill>
                  <a:srgbClr val="FFC000"/>
                </a:solidFill>
                <a:latin typeface="Arial Rounded MT Bold" pitchFamily="34" charset="0"/>
              </a:rPr>
            </a:b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932385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Disadvantages of Robotics</a:t>
            </a:r>
            <a:endParaRPr lang="en-US" dirty="0"/>
          </a:p>
        </p:txBody>
      </p:sp>
      <p:sp>
        <p:nvSpPr>
          <p:cNvPr id="3" name="Content Placeholder 2"/>
          <p:cNvSpPr>
            <a:spLocks noGrp="1"/>
          </p:cNvSpPr>
          <p:nvPr>
            <p:ph idx="1"/>
          </p:nvPr>
        </p:nvSpPr>
        <p:spPr/>
        <p:txBody>
          <a:bodyPr/>
          <a:lstStyle/>
          <a:p>
            <a:pPr>
              <a:buFont typeface="Wingdings" pitchFamily="2" charset="2"/>
              <a:buChar char="§"/>
              <a:defRPr/>
            </a:pPr>
            <a:r>
              <a:rPr lang="en-IN" b="1" dirty="0">
                <a:solidFill>
                  <a:srgbClr val="000000"/>
                </a:solidFill>
              </a:rPr>
              <a:t>People can lose jobs in factories</a:t>
            </a:r>
          </a:p>
          <a:p>
            <a:pPr>
              <a:buFont typeface="Wingdings" pitchFamily="2" charset="2"/>
              <a:buChar char="§"/>
              <a:defRPr/>
            </a:pPr>
            <a:r>
              <a:rPr lang="en-IN" b="1" dirty="0">
                <a:solidFill>
                  <a:srgbClr val="000000"/>
                </a:solidFill>
              </a:rPr>
              <a:t> It needs a supply of power </a:t>
            </a:r>
          </a:p>
          <a:p>
            <a:pPr>
              <a:buFont typeface="Wingdings" pitchFamily="2" charset="2"/>
              <a:buChar char="§"/>
              <a:defRPr/>
            </a:pPr>
            <a:r>
              <a:rPr lang="en-IN" b="1" dirty="0">
                <a:solidFill>
                  <a:srgbClr val="000000"/>
                </a:solidFill>
              </a:rPr>
              <a:t>It needs maintenance to keep it running .</a:t>
            </a:r>
          </a:p>
          <a:p>
            <a:pPr>
              <a:buFont typeface="Wingdings" pitchFamily="2" charset="2"/>
              <a:buChar char="§"/>
              <a:defRPr/>
            </a:pPr>
            <a:r>
              <a:rPr lang="en-IN" b="1" dirty="0">
                <a:solidFill>
                  <a:srgbClr val="000000"/>
                </a:solidFill>
              </a:rPr>
              <a:t>It costs money to make or buy a robot </a:t>
            </a:r>
            <a:br>
              <a:rPr lang="en-IN" b="1" dirty="0">
                <a:solidFill>
                  <a:srgbClr val="000000"/>
                </a:solidFill>
              </a:rPr>
            </a:br>
            <a:r>
              <a:rPr lang="en-IN" b="1" dirty="0">
                <a:solidFill>
                  <a:srgbClr val="FFC000"/>
                </a:solidFill>
                <a:latin typeface="Arial Rounded MT Bold" pitchFamily="34" charset="0"/>
              </a:rPr>
              <a:t/>
            </a:r>
            <a:br>
              <a:rPr lang="en-IN" b="1" dirty="0">
                <a:solidFill>
                  <a:srgbClr val="FFC000"/>
                </a:solidFill>
                <a:latin typeface="Arial Rounded MT Bold" pitchFamily="34" charset="0"/>
              </a:rPr>
            </a:br>
            <a:endParaRPr lang="en-IN" b="1" dirty="0">
              <a:solidFill>
                <a:srgbClr val="FFC000"/>
              </a:solidFill>
              <a:latin typeface="Arial Rounded MT Bold" pitchFamily="34" charset="0"/>
            </a:endParaRP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547088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charset="0"/>
                <a:ea typeface="ＭＳ Ｐゴシック" charset="0"/>
              </a:rPr>
              <a:t>AI and Financial </a:t>
            </a:r>
            <a:r>
              <a:rPr lang="en-US" dirty="0">
                <a:latin typeface="Times New Roman" charset="0"/>
                <a:ea typeface="ＭＳ Ｐゴシック" charset="0"/>
              </a:rPr>
              <a:t>Technology(</a:t>
            </a:r>
            <a:r>
              <a:rPr lang="en-US" dirty="0" err="1">
                <a:latin typeface="Times New Roman" charset="0"/>
                <a:ea typeface="ＭＳ Ｐゴシック" charset="0"/>
              </a:rPr>
              <a:t>Fintech</a:t>
            </a:r>
            <a:r>
              <a:rPr lang="en-US" dirty="0">
                <a:latin typeface="Times New Roman" charset="0"/>
                <a:ea typeface="ＭＳ Ｐゴシック" charset="0"/>
              </a:rPr>
              <a:t>)</a:t>
            </a:r>
            <a:endParaRPr lang="en-US" dirty="0"/>
          </a:p>
        </p:txBody>
      </p:sp>
      <p:sp>
        <p:nvSpPr>
          <p:cNvPr id="3" name="Content Placeholder 2"/>
          <p:cNvSpPr>
            <a:spLocks noGrp="1"/>
          </p:cNvSpPr>
          <p:nvPr>
            <p:ph idx="1"/>
          </p:nvPr>
        </p:nvSpPr>
        <p:spPr/>
        <p:txBody>
          <a:bodyPr/>
          <a:lstStyle/>
          <a:p>
            <a:r>
              <a:rPr lang="en-US" dirty="0"/>
              <a:t>Financial technology, often shortened to </a:t>
            </a:r>
            <a:r>
              <a:rPr lang="en-US" dirty="0" err="1"/>
              <a:t>fintech</a:t>
            </a:r>
            <a:r>
              <a:rPr lang="en-US" dirty="0"/>
              <a:t>, is the technology and innovation that aims to compete with traditional financial methods in the delivery of financial services. It is an emerging industry that uses technology to improve activities in finance</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530084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Times New Roman" charset="0"/>
                <a:ea typeface="ＭＳ Ｐゴシック" charset="0"/>
              </a:rPr>
              <a:t/>
            </a:r>
            <a:br>
              <a:rPr lang="en-US" dirty="0" smtClean="0">
                <a:latin typeface="Times New Roman" charset="0"/>
                <a:ea typeface="ＭＳ Ｐゴシック" charset="0"/>
              </a:rPr>
            </a:br>
            <a:r>
              <a:rPr lang="en-US" dirty="0" smtClean="0">
                <a:latin typeface="Times New Roman" charset="0"/>
                <a:ea typeface="ＭＳ Ｐゴシック" charset="0"/>
              </a:rPr>
              <a:t>AI </a:t>
            </a:r>
            <a:r>
              <a:rPr lang="en-US" dirty="0">
                <a:latin typeface="Times New Roman" charset="0"/>
                <a:ea typeface="ＭＳ Ｐゴシック" charset="0"/>
              </a:rPr>
              <a:t>and Financial Technology(</a:t>
            </a:r>
            <a:r>
              <a:rPr lang="en-US" dirty="0" err="1">
                <a:latin typeface="Times New Roman" charset="0"/>
                <a:ea typeface="ＭＳ Ｐゴシック" charset="0"/>
              </a:rPr>
              <a:t>Fintech</a:t>
            </a:r>
            <a:r>
              <a:rPr lang="en-US" dirty="0" smtClean="0">
                <a:latin typeface="Times New Roman" charset="0"/>
                <a:ea typeface="ＭＳ Ｐゴシック" charset="0"/>
              </a:rPr>
              <a:t>)</a:t>
            </a:r>
            <a:br>
              <a:rPr lang="en-US" dirty="0" smtClean="0">
                <a:latin typeface="Times New Roman" charset="0"/>
                <a:ea typeface="ＭＳ Ｐゴシック" charset="0"/>
              </a:rPr>
            </a:br>
            <a:endParaRPr lang="en-US" dirty="0"/>
          </a:p>
        </p:txBody>
      </p:sp>
      <p:sp>
        <p:nvSpPr>
          <p:cNvPr id="3" name="Content Placeholder 2"/>
          <p:cNvSpPr>
            <a:spLocks noGrp="1"/>
          </p:cNvSpPr>
          <p:nvPr>
            <p:ph idx="1"/>
          </p:nvPr>
        </p:nvSpPr>
        <p:spPr/>
        <p:txBody>
          <a:bodyPr/>
          <a:lstStyle/>
          <a:p>
            <a:r>
              <a:rPr lang="en-US" dirty="0"/>
              <a:t>Artificial Intelligence helps </a:t>
            </a:r>
            <a:r>
              <a:rPr lang="en-US" b="1" dirty="0" err="1"/>
              <a:t>Fintech</a:t>
            </a:r>
            <a:r>
              <a:rPr lang="en-US" dirty="0"/>
              <a:t> companies in solving human problems, by increasing efficiency. Artificial Intelligence (</a:t>
            </a:r>
            <a:r>
              <a:rPr lang="en-US" b="1" dirty="0"/>
              <a:t>AI</a:t>
            </a:r>
            <a:r>
              <a:rPr lang="en-US" dirty="0"/>
              <a:t>) at many levels can be leveraged to bring back that connection. Artificial Intelligence and Machine Learning can process the huge amount of information about customers.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56331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Application of AI(Robotics) in Financial </a:t>
            </a:r>
            <a:r>
              <a:rPr lang="en-US" dirty="0" smtClean="0">
                <a:latin typeface="Times New Roman" charset="0"/>
                <a:ea typeface="ＭＳ Ｐゴシック" charset="0"/>
              </a:rPr>
              <a:t>Services &amp; Marketing</a:t>
            </a:r>
            <a:endParaRPr lang="en-US" dirty="0"/>
          </a:p>
        </p:txBody>
      </p:sp>
      <p:sp>
        <p:nvSpPr>
          <p:cNvPr id="3" name="Content Placeholder 2"/>
          <p:cNvSpPr>
            <a:spLocks noGrp="1"/>
          </p:cNvSpPr>
          <p:nvPr>
            <p:ph idx="1"/>
          </p:nvPr>
        </p:nvSpPr>
        <p:spPr/>
        <p:txBody>
          <a:bodyPr/>
          <a:lstStyle/>
          <a:p>
            <a:pPr>
              <a:defRPr/>
            </a:pPr>
            <a:r>
              <a:rPr lang="en-US" b="1" dirty="0"/>
              <a:t>AI and Credit Decisions</a:t>
            </a:r>
          </a:p>
          <a:p>
            <a:pPr>
              <a:defRPr/>
            </a:pPr>
            <a:r>
              <a:rPr lang="en-US" b="1" dirty="0"/>
              <a:t>AI and Risk Management (Financial Services)</a:t>
            </a:r>
          </a:p>
          <a:p>
            <a:pPr>
              <a:defRPr/>
            </a:pPr>
            <a:r>
              <a:rPr lang="en-US" b="1" dirty="0"/>
              <a:t>AI and Fraud Prevention</a:t>
            </a:r>
          </a:p>
          <a:p>
            <a:pPr>
              <a:defRPr/>
            </a:pPr>
            <a:r>
              <a:rPr lang="en-US" b="1" dirty="0"/>
              <a:t>AI and Trading</a:t>
            </a:r>
          </a:p>
          <a:p>
            <a:pPr>
              <a:defRPr/>
            </a:pPr>
            <a:r>
              <a:rPr lang="en-US" b="1" dirty="0"/>
              <a:t>AI and Personalized Banking</a:t>
            </a:r>
          </a:p>
          <a:p>
            <a:endParaRPr lang="en-US" dirty="0" smtClean="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662028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Conclusion</a:t>
            </a:r>
            <a:endParaRPr lang="en-US" dirty="0"/>
          </a:p>
        </p:txBody>
      </p:sp>
      <p:sp>
        <p:nvSpPr>
          <p:cNvPr id="3" name="Content Placeholder 2"/>
          <p:cNvSpPr>
            <a:spLocks noGrp="1"/>
          </p:cNvSpPr>
          <p:nvPr>
            <p:ph idx="1"/>
          </p:nvPr>
        </p:nvSpPr>
        <p:spPr/>
        <p:txBody>
          <a:bodyPr/>
          <a:lstStyle/>
          <a:p>
            <a:pPr>
              <a:defRPr/>
            </a:pPr>
            <a:r>
              <a:rPr lang="en-US" sz="2400" dirty="0"/>
              <a:t>Predictions for the soon-to-come AI applications in financial services is a hot topic these days but one thing is for sure: AI is rapidly reshaping the business landscape of the financial industry.</a:t>
            </a:r>
          </a:p>
          <a:p>
            <a:pPr>
              <a:defRPr/>
            </a:pPr>
            <a:r>
              <a:rPr lang="en-US" sz="2400" dirty="0"/>
              <a:t>There are high hopes for increased transactional and account security, especially as the adoption of </a:t>
            </a:r>
            <a:r>
              <a:rPr lang="en-US" sz="2400" dirty="0" err="1"/>
              <a:t>blockchains</a:t>
            </a:r>
            <a:r>
              <a:rPr lang="en-US" sz="2400" dirty="0"/>
              <a:t> and </a:t>
            </a:r>
            <a:r>
              <a:rPr lang="en-US" sz="2400" dirty="0" err="1"/>
              <a:t>cryptocurrency</a:t>
            </a:r>
            <a:r>
              <a:rPr lang="en-US" sz="2400" dirty="0"/>
              <a:t> expands. In turn, this might drastically reduce or eliminate transaction fees due to the lack of an intermediary.</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777566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smtClean="0"/>
              <a:t>References</a:t>
            </a:r>
            <a:endParaRPr lang="en-US" dirty="0"/>
          </a:p>
        </p:txBody>
      </p:sp>
      <p:sp>
        <p:nvSpPr>
          <p:cNvPr id="3" name="Content Placeholder 2"/>
          <p:cNvSpPr>
            <a:spLocks noGrp="1"/>
          </p:cNvSpPr>
          <p:nvPr>
            <p:ph idx="1"/>
          </p:nvPr>
        </p:nvSpPr>
        <p:spPr/>
        <p:txBody>
          <a:bodyPr/>
          <a:lstStyle/>
          <a:p>
            <a:r>
              <a:rPr lang="en-US" sz="2800" dirty="0" smtClean="0">
                <a:solidFill>
                  <a:srgbClr val="000000"/>
                </a:solidFill>
              </a:rPr>
              <a:t>Stuart </a:t>
            </a:r>
            <a:r>
              <a:rPr lang="en-US" sz="2800" dirty="0" err="1" smtClean="0">
                <a:solidFill>
                  <a:srgbClr val="000000"/>
                </a:solidFill>
              </a:rPr>
              <a:t>Russel</a:t>
            </a:r>
            <a:r>
              <a:rPr lang="en-US" sz="2800" dirty="0" smtClean="0">
                <a:solidFill>
                  <a:srgbClr val="000000"/>
                </a:solidFill>
              </a:rPr>
              <a:t> and  </a:t>
            </a:r>
            <a:r>
              <a:rPr lang="en-US" sz="2800" dirty="0">
                <a:solidFill>
                  <a:srgbClr val="000000"/>
                </a:solidFill>
              </a:rPr>
              <a:t>Peter </a:t>
            </a:r>
            <a:r>
              <a:rPr lang="en-US" sz="2800" dirty="0" err="1" smtClean="0">
                <a:solidFill>
                  <a:srgbClr val="000000"/>
                </a:solidFill>
              </a:rPr>
              <a:t>Norvig</a:t>
            </a:r>
            <a:r>
              <a:rPr lang="en-US" sz="2800" dirty="0" err="1">
                <a:solidFill>
                  <a:srgbClr val="000000"/>
                </a:solidFill>
              </a:rPr>
              <a:t>,</a:t>
            </a:r>
            <a:r>
              <a:rPr lang="en-US" sz="2800" dirty="0" err="1" smtClean="0">
                <a:solidFill>
                  <a:srgbClr val="000000"/>
                </a:solidFill>
              </a:rPr>
              <a:t>Artificial</a:t>
            </a:r>
            <a:r>
              <a:rPr lang="en-US" sz="2800" dirty="0" smtClean="0">
                <a:solidFill>
                  <a:srgbClr val="000000"/>
                </a:solidFill>
              </a:rPr>
              <a:t> </a:t>
            </a:r>
            <a:r>
              <a:rPr lang="en-US" sz="2800" dirty="0">
                <a:solidFill>
                  <a:srgbClr val="000000"/>
                </a:solidFill>
              </a:rPr>
              <a:t>Intelligence: A Modern Approach (3rd Edition) 3rd Edition </a:t>
            </a:r>
            <a:endParaRPr lang="en-US" sz="2800" dirty="0" smtClean="0">
              <a:solidFill>
                <a:srgbClr val="000000"/>
              </a:solidFill>
            </a:endParaRPr>
          </a:p>
          <a:p>
            <a:r>
              <a:rPr lang="en-US" sz="2800" dirty="0" smtClean="0">
                <a:solidFill>
                  <a:srgbClr val="000000"/>
                </a:solidFill>
              </a:rPr>
              <a:t>Rich</a:t>
            </a:r>
            <a:r>
              <a:rPr lang="en-US" sz="2800" dirty="0">
                <a:solidFill>
                  <a:srgbClr val="000000"/>
                </a:solidFill>
              </a:rPr>
              <a:t>, </a:t>
            </a:r>
            <a:r>
              <a:rPr lang="en-US" sz="2800" dirty="0" smtClean="0">
                <a:solidFill>
                  <a:srgbClr val="000000"/>
                </a:solidFill>
              </a:rPr>
              <a:t>Elaine ,Knight</a:t>
            </a:r>
            <a:r>
              <a:rPr lang="en-US" sz="2800" dirty="0">
                <a:solidFill>
                  <a:srgbClr val="000000"/>
                </a:solidFill>
              </a:rPr>
              <a:t>, </a:t>
            </a:r>
            <a:r>
              <a:rPr lang="en-US" sz="2800" dirty="0" smtClean="0">
                <a:solidFill>
                  <a:srgbClr val="000000"/>
                </a:solidFill>
              </a:rPr>
              <a:t>Kevin,</a:t>
            </a:r>
            <a:r>
              <a:rPr lang="en-US" sz="2800" dirty="0">
                <a:solidFill>
                  <a:srgbClr val="000000"/>
                </a:solidFill>
              </a:rPr>
              <a:t> Artificial </a:t>
            </a:r>
            <a:r>
              <a:rPr lang="en-US" sz="2800" dirty="0" err="1" smtClean="0">
                <a:solidFill>
                  <a:srgbClr val="000000"/>
                </a:solidFill>
              </a:rPr>
              <a:t>Intelligenec</a:t>
            </a:r>
            <a:r>
              <a:rPr lang="en-US" sz="2800" dirty="0" smtClean="0">
                <a:solidFill>
                  <a:srgbClr val="000000"/>
                </a:solidFill>
              </a:rPr>
              <a:t>, Publisher</a:t>
            </a:r>
            <a:r>
              <a:rPr lang="en-US" sz="2800" dirty="0">
                <a:solidFill>
                  <a:srgbClr val="000000"/>
                </a:solidFill>
              </a:rPr>
              <a:t>: McGraw-Hill Education, 1991 </a:t>
            </a:r>
          </a:p>
          <a:p>
            <a:endParaRPr lang="en-US" sz="2800" b="1" dirty="0" smtClean="0">
              <a:solidFill>
                <a:srgbClr val="000000"/>
              </a:solidFill>
            </a:endParaRPr>
          </a:p>
          <a:p>
            <a:endParaRPr lang="en-US" b="1"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27/07/20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669150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2248</TotalTime>
  <Words>660</Words>
  <Application>Microsoft Macintosh PowerPoint</Application>
  <PresentationFormat>On-screen Show (4:3)</PresentationFormat>
  <Paragraphs>121</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Module Code LCMB7010</vt:lpstr>
      <vt:lpstr>Topic </vt:lpstr>
      <vt:lpstr>Definition of AI</vt:lpstr>
      <vt:lpstr>Requirements of AI Turing test (Alan Turing)</vt:lpstr>
      <vt:lpstr>Requirements of Expert System</vt:lpstr>
      <vt:lpstr>Expert systems</vt:lpstr>
      <vt:lpstr>Architecture of Expert System</vt:lpstr>
      <vt:lpstr>Application of Expert System</vt:lpstr>
      <vt:lpstr>PowerPoint Presentation</vt:lpstr>
      <vt:lpstr>`</vt:lpstr>
      <vt:lpstr>Advantages of Robotics</vt:lpstr>
      <vt:lpstr>Disadvantages of Robotics</vt:lpstr>
      <vt:lpstr>AI and Financial Technology(Fintech)</vt:lpstr>
      <vt:lpstr> AI and Financial Technology(Fintech) </vt:lpstr>
      <vt:lpstr>Application of AI(Robotics) in Financial Services &amp; Marketing</vt:lpstr>
      <vt:lpstr>Conclusion</vt:lpstr>
      <vt:lpstr>References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149</cp:revision>
  <cp:lastPrinted>2018-07-09T15:27:01Z</cp:lastPrinted>
  <dcterms:created xsi:type="dcterms:W3CDTF">2002-10-07T19:43:58Z</dcterms:created>
  <dcterms:modified xsi:type="dcterms:W3CDTF">2020-07-27T12:44:29Z</dcterms:modified>
</cp:coreProperties>
</file>