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5" r:id="rId1"/>
  </p:sldMasterIdLst>
  <p:notesMasterIdLst>
    <p:notesMasterId r:id="rId26"/>
  </p:notesMasterIdLst>
  <p:sldIdLst>
    <p:sldId id="256" r:id="rId2"/>
    <p:sldId id="276" r:id="rId3"/>
    <p:sldId id="257" r:id="rId4"/>
    <p:sldId id="258" r:id="rId5"/>
    <p:sldId id="259" r:id="rId6"/>
    <p:sldId id="260" r:id="rId7"/>
    <p:sldId id="261" r:id="rId8"/>
    <p:sldId id="262" r:id="rId9"/>
    <p:sldId id="263" r:id="rId10"/>
    <p:sldId id="264" r:id="rId11"/>
    <p:sldId id="265" r:id="rId12"/>
    <p:sldId id="266" r:id="rId13"/>
    <p:sldId id="279" r:id="rId14"/>
    <p:sldId id="267" r:id="rId15"/>
    <p:sldId id="268" r:id="rId16"/>
    <p:sldId id="269" r:id="rId17"/>
    <p:sldId id="270" r:id="rId18"/>
    <p:sldId id="271" r:id="rId19"/>
    <p:sldId id="272" r:id="rId20"/>
    <p:sldId id="273" r:id="rId21"/>
    <p:sldId id="274" r:id="rId22"/>
    <p:sldId id="275" r:id="rId23"/>
    <p:sldId id="277" r:id="rId24"/>
    <p:sldId id="27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2" d="100"/>
          <a:sy n="82" d="100"/>
        </p:scale>
        <p:origin x="782" y="-10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064FD9-D13E-4EB8-BDD9-9D171D896D23}" type="datetimeFigureOut">
              <a:rPr lang="en-US" smtClean="0"/>
              <a:t>10/24/2026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8DD650-D595-490E-8C7D-50845BD71DBF}"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this context, adult drinkers aged 25 to 54 years—who are in a demographically critical age window between peak working life demands, family responsibilities and socializing—are highlighted. At this age, a lot of times it is accepted as an indicator of stress, without realizing the serious health risks that can be involved. This campaign is ‘Sip Smart. Live More.' aspires to take another look at these everyday drinking patterns. In this presentation it will discuss the health rationale, our campaign strategy, the resources available and how it will sustain the solutions using behavioral theories to reduce the harm of alcohol in our community.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25-54 age group includes the work- and socio-economic support of the communities and this age group has high prevalence rates of frequent and normal drinking that is associated with social norms and work stress. Routine drinking during the middle years of adults also increases the chronic disease, liver disease, and mental health risks in public health. Through this campaign, a structured, community-based approach to tackling these vulnerabilities to encourage healthier lifestyle decisions, mitigate alcohol-related preventable injuries and deaths, and foster sustainable behavioral change all at a critical age.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objectives of this campaign focus on challenging the common acceptance of risky drinking by adults over 25 and affected by work and family stressors. Although this generation may have been underestimated with regard to its younger counterparts, it shows high rates of regular usage as coping strategy. This behavior, if it is not tackled, will contribute to chronic disease burdens, reduced productivity in the workplace, and add to health care overloads. This campaign aims to change social norms, put the individual's alcohol consumption under the microscope and create created long-term resilience of the community.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UK Chief Medical Officers advise both men and women not to exceed 14 units per week on a regular basis, spread across three or more days with several drink-free days. In terms of national data, there are many adults aged between 25-54 who often overstep these limits, perhaps due to work and social stressors. Epidemiological surveys in particular show that mid-adulthood cohorts have high weekly consumption and they have frequent binge drinkers with many not complying with the low-risk guidelines. This creates a critical need for systematic moderation interventions for this population group, as a public health intervention.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Short-term harm to adults aged 25 to 54 is the immediate effect of poor drinking habits and impairs day-to-day functioning, productivity and interpersonal relationships. Excessive alcohol use negatively affects cognitive functioning, executive functioning and decision-making, which can result in mistakes at work, absence or inefficiency. </a:t>
            </a:r>
            <a:r>
              <a:rPr lang="en-US" sz="1200" kern="1200" dirty="0" err="1">
                <a:solidFill>
                  <a:schemeClr val="tx1"/>
                </a:solidFill>
                <a:latin typeface="+mn-lt"/>
                <a:ea typeface="+mn-ea"/>
                <a:cs typeface="+mn-cs"/>
              </a:rPr>
              <a:t>Behaviourologically</a:t>
            </a:r>
            <a:r>
              <a:rPr lang="en-US" sz="1200" kern="1200" dirty="0">
                <a:solidFill>
                  <a:schemeClr val="tx1"/>
                </a:solidFill>
                <a:latin typeface="+mn-lt"/>
                <a:ea typeface="+mn-ea"/>
                <a:cs typeface="+mn-cs"/>
              </a:rPr>
              <a:t>, it often results in the alteration of mood, anxiety and sleep architecture, including reduced REM sleep, hence contributing to chronic daytime fatigue. Further, the use of drugs and alcohol by an individual can cause conflict in their relationships with their spouse, family, and friends, which can result in reduced quality of life and a decline in overall welfare.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Long-term, high or harmful alcohol consumption markedly increases the likelihood of serious, lasting health problems and damage to various organ systems. High levels of consumption over long periods are one of the most important causes of cardiovascular disease, high blood pressure, permanent injury to the liver (cirrhosis), and various forms of cancer, such as cancer of the bowel, mouth, and breasts. Also, chronic alcohol abuse worsens brain damage, the likelihood of chronic mental health problems (like depression) and the ability to function independently, and significantly reduces long-term life expectancy.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campaign has three SMART aims to lead to measurable health gains for adults aged 25-54 years. Aim 1: Improve by 35% in the tracking of participants through digital moderation tools within six months, promoting awareness of their own actions. Aim 2: Reduce the weekly unit use among enrolled cohorts by 25% after 12 weeks, reducing chronic disease risk. Aim 3: Increase workplace and local community involvement through 12 wellness workshops within one year, establishing social networks. Achievement of these goals provides long-term psychological, physiological and social benefits of wellbeing.</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campaign integrates three kinds of evaluation to assure comprehensive accountability. During the pilot phase the formative evaluation is carried out to modify delivery based on baseline participant surveys, and focus group feedback. Process evaluation tracks weekly the percentage of workshop attendance, digital app downloads and distribution of resources. Summative evaluation assesses long-term impact after 6 and 12 months through follow-up questionnaires and tracking of health data, including the amount of weekly alcohol unit consumption and whether all three objectives of the SMART campaign have been met within the target population.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official campaign poster titled "Sip Smart. Live More." is cleverly aimed at adults aged between the age of 25 and 54, with eye-catching graphics and easy-to-read copy. It prominently shows the focus of the campaign on alcohol moderation and explains key community activities, such as wellness workshops and digital drink-free tracking. Moreover, the poster visually pushes for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with clear messages surrounding immediate and lasting individual benefits, including "restful sleep," "more energy every day" and "it will protect its future health.</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Building strong multi-sector partnerships is essential to effective public health campaigns. At the national level, we join forces with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which is dedicated to reducing alcohol related harm through evidence-based support for consumers and NHS Better Health, which is dedicated to promoting national lifestyle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a:t>
            </a:r>
            <a:r>
              <a:rPr lang="en-US" sz="1200" kern="1200" dirty="0" err="1">
                <a:solidFill>
                  <a:schemeClr val="tx1"/>
                </a:solidFill>
                <a:latin typeface="+mn-lt"/>
                <a:ea typeface="+mn-ea"/>
                <a:cs typeface="+mn-cs"/>
              </a:rPr>
              <a:t>Hegay</a:t>
            </a:r>
            <a:r>
              <a:rPr lang="en-US" sz="1200" kern="1200" dirty="0">
                <a:solidFill>
                  <a:schemeClr val="tx1"/>
                </a:solidFill>
                <a:latin typeface="+mn-lt"/>
                <a:ea typeface="+mn-ea"/>
                <a:cs typeface="+mn-cs"/>
              </a:rPr>
              <a:t> provides leadership for our campaign at a local level by partnering with regional NHS Health Boards and Community Wellbeing Hubs. They are about providing easy access to </a:t>
            </a:r>
            <a:r>
              <a:rPr lang="en-US" sz="1200" kern="1200" dirty="0" err="1">
                <a:solidFill>
                  <a:schemeClr val="tx1"/>
                </a:solidFill>
                <a:latin typeface="+mn-lt"/>
                <a:ea typeface="+mn-ea"/>
                <a:cs typeface="+mn-cs"/>
              </a:rPr>
              <a:t>localised</a:t>
            </a:r>
            <a:r>
              <a:rPr lang="en-US" sz="1200" kern="1200" dirty="0">
                <a:solidFill>
                  <a:schemeClr val="tx1"/>
                </a:solidFill>
                <a:latin typeface="+mn-lt"/>
                <a:ea typeface="+mn-ea"/>
                <a:cs typeface="+mn-cs"/>
              </a:rPr>
              <a:t> support services, provide targeted workshops, being able to reduce the number of acute hospital admissions and inform adults aged 25 to 54 about making sustained healthier drinking habits.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maximize campaign efficacy and cost-efficiency, the intervention replicates proven resources from national public health initiatives. It incorporate the NHS 'Drink Free Days' app for participants to track their weekly alcohol intake and set an individual goal and receive targets and motivation. It also use </a:t>
            </a:r>
            <a:r>
              <a:rPr lang="en-US" sz="1200" kern="1200" dirty="0" err="1">
                <a:solidFill>
                  <a:schemeClr val="tx1"/>
                </a:solidFill>
                <a:latin typeface="+mn-lt"/>
                <a:ea typeface="+mn-ea"/>
                <a:cs typeface="+mn-cs"/>
              </a:rPr>
              <a:t>Drinkaware's</a:t>
            </a:r>
            <a:r>
              <a:rPr lang="en-US" sz="1200" kern="1200" dirty="0">
                <a:solidFill>
                  <a:schemeClr val="tx1"/>
                </a:solidFill>
                <a:latin typeface="+mn-lt"/>
                <a:ea typeface="+mn-ea"/>
                <a:cs typeface="+mn-cs"/>
              </a:rPr>
              <a:t> unit measuring wheels and the calculation of self-assessment tools in the community workshops. The evidence-based digital assets and interactive physical tools can be replicated, enabling adults aged 25-54 to monitor fluid intake more precisely, to visualize health and wellness gains of fluids, and to effectively establish long term fluid moderation habits.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14</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Among adults aged 25-54, lower alcohol intake has immediate and strong physiological benefits. People have normal blood pressure, liver function is back to normal, and metabolism is </a:t>
            </a:r>
            <a:r>
              <a:rPr lang="en-US" sz="1200" kern="1200" dirty="0" err="1">
                <a:solidFill>
                  <a:schemeClr val="tx1"/>
                </a:solidFill>
                <a:latin typeface="+mn-lt"/>
                <a:ea typeface="+mn-ea"/>
                <a:cs typeface="+mn-cs"/>
              </a:rPr>
              <a:t>stabilised</a:t>
            </a:r>
            <a:r>
              <a:rPr lang="en-US" sz="1200" kern="1200" dirty="0">
                <a:solidFill>
                  <a:schemeClr val="tx1"/>
                </a:solidFill>
                <a:latin typeface="+mn-lt"/>
                <a:ea typeface="+mn-ea"/>
                <a:cs typeface="+mn-cs"/>
              </a:rPr>
              <a:t> within days of cutting back. A rapid recuperation of restorative sleep architecture occurs, with no suppression of REM and increased levels of energy during the day. Continued moderation has strong long-term effects, reducing the likelihood of developing cardiovascular disease, gastrointestinal disease, and multiple chronic cancers by a large margin, and results in greater physical vitality, immune system resilience and increased healthy life expectancy throughout mid-adulthood.</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15</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Alcohol reduction or moderation provides great psychological and emotional benefits to adults between the ages of 25 and 54. A decrease in alcohol intake leads to a decrease in daily psychological distress, as well as chronic anxiety symptoms and depressive symptoms, directly by reducing changes in neurotransmitter levels. People are able to think more clearly, remember more effectively and are emotionally healthier when regulating sources of stress in their high-demand jobs and families. In addition, personal moderation targets enhance self-efficacy, which in turn can enhance mood </a:t>
            </a:r>
            <a:r>
              <a:rPr lang="en-US" sz="1200" kern="1200" dirty="0" err="1">
                <a:solidFill>
                  <a:schemeClr val="tx1"/>
                </a:solidFill>
                <a:latin typeface="+mn-lt"/>
                <a:ea typeface="+mn-ea"/>
                <a:cs typeface="+mn-cs"/>
              </a:rPr>
              <a:t>stabilisation</a:t>
            </a:r>
            <a:r>
              <a:rPr lang="en-US" sz="1200" kern="1200" dirty="0">
                <a:solidFill>
                  <a:schemeClr val="tx1"/>
                </a:solidFill>
                <a:latin typeface="+mn-lt"/>
                <a:ea typeface="+mn-ea"/>
                <a:cs typeface="+mn-cs"/>
              </a:rPr>
              <a:t> and positive self-image, supporting long-term mental health and quality of life.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16</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sociological impact of alcohol moderation is transformative, affecting family relationships, work productivity and community togetherness. For people 25 to 54 years of age, less risky drinking lowers family violence levels, boosts marriage quality and fosters a healthier emotional climate in the family. Workplace: It reduces absenteeism, increases concentration at work and helps create a supportive peer network. In broader communities, alcohol </a:t>
            </a:r>
            <a:r>
              <a:rPr lang="en-US" sz="1200" kern="1200" dirty="0" err="1">
                <a:solidFill>
                  <a:schemeClr val="tx1"/>
                </a:solidFill>
                <a:latin typeface="+mn-lt"/>
                <a:ea typeface="+mn-ea"/>
                <a:cs typeface="+mn-cs"/>
              </a:rPr>
              <a:t>denormalisation</a:t>
            </a:r>
            <a:r>
              <a:rPr lang="en-US" sz="1200" kern="1200" dirty="0">
                <a:solidFill>
                  <a:schemeClr val="tx1"/>
                </a:solidFill>
                <a:latin typeface="+mn-lt"/>
                <a:ea typeface="+mn-ea"/>
                <a:cs typeface="+mn-cs"/>
              </a:rPr>
              <a:t> reduces public nuisance, decreases demand for emergency health services and creates a vibrant, healthy social culture for all age groups.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17</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According to the Health Belief Model, people will engage in a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if they are encouraged to </a:t>
            </a:r>
            <a:r>
              <a:rPr lang="en-US" sz="1200" kern="1200" dirty="0" err="1">
                <a:solidFill>
                  <a:schemeClr val="tx1"/>
                </a:solidFill>
                <a:latin typeface="+mn-lt"/>
                <a:ea typeface="+mn-ea"/>
                <a:cs typeface="+mn-cs"/>
              </a:rPr>
              <a:t>recognise</a:t>
            </a:r>
            <a:r>
              <a:rPr lang="en-US" sz="1200" kern="1200" dirty="0">
                <a:solidFill>
                  <a:schemeClr val="tx1"/>
                </a:solidFill>
                <a:latin typeface="+mn-lt"/>
                <a:ea typeface="+mn-ea"/>
                <a:cs typeface="+mn-cs"/>
              </a:rPr>
              <a:t> the threat and the benefit. Perceived susceptibility (the illusion that only severely alcohol-dependent drinkers are at risk of alcohol damage) and perceived severity (the belief that the health consequences of long-term alcohol use are not severe) are key deterrents for adults age 25-54 years. Other obstacles include social pressure and perceived costs of lifestyle changes, and self-efficacy in social situations. Understanding the barriers will help our campaign develop sound, targeted education and promotion that will encourage sustained moderation, as well as a change in personal risk perception.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18</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Theory of Planned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posits that through attitudes, subjective norms and perceived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control, intention will ultimately guide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Negative attitudes toward moderation as limiting leisure or social enjoyment are major barriers among adults (25 to 54 years old). Socially, the deeply ingrained subjective norms make after-work drinking within the corporate and social network 'cool'. Additionally, low perceived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control (PBC), or perceived lack of ability to resist social influences and cope with stressful situations without consuming alcohol, impedes change. Overcome these obstacles by altering the frame of moderation in a positive way, by </a:t>
            </a:r>
            <a:r>
              <a:rPr lang="en-US" sz="1200" kern="1200" dirty="0" err="1">
                <a:solidFill>
                  <a:schemeClr val="tx1"/>
                </a:solidFill>
                <a:latin typeface="+mn-lt"/>
                <a:ea typeface="+mn-ea"/>
                <a:cs typeface="+mn-cs"/>
              </a:rPr>
              <a:t>normalising</a:t>
            </a:r>
            <a:r>
              <a:rPr lang="en-US" sz="1200" kern="1200" dirty="0">
                <a:solidFill>
                  <a:schemeClr val="tx1"/>
                </a:solidFill>
                <a:latin typeface="+mn-lt"/>
                <a:ea typeface="+mn-ea"/>
                <a:cs typeface="+mn-cs"/>
              </a:rPr>
              <a:t> drink-free choices, and better coping self-efficacy.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19</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address behavioral and psychological obstacles, our campaign provides </a:t>
            </a:r>
            <a:r>
              <a:rPr lang="en-US" sz="1200" kern="1200" dirty="0" err="1">
                <a:solidFill>
                  <a:schemeClr val="tx1"/>
                </a:solidFill>
                <a:latin typeface="+mn-lt"/>
                <a:ea typeface="+mn-ea"/>
                <a:cs typeface="+mn-cs"/>
              </a:rPr>
              <a:t>multitiered</a:t>
            </a:r>
            <a:r>
              <a:rPr lang="en-US" sz="1200" kern="1200" dirty="0">
                <a:solidFill>
                  <a:schemeClr val="tx1"/>
                </a:solidFill>
                <a:latin typeface="+mn-lt"/>
                <a:ea typeface="+mn-ea"/>
                <a:cs typeface="+mn-cs"/>
              </a:rPr>
              <a:t> solutions designed for adults 25-54. Launch – educational media, to change perceived susceptibility and attitudes for mid-life risks. To recondition social norms, it  work in collaboration with employers to organize alcohol free social events and wellness workshops. Additionally, it's important to help tackle aversion, so we offer convenient online tracking, peers groups, and stress-management tips to improve perceived control and self-efficacy. These real-world strategies enable you to stand up to peer pressure, naturally handle stress, and maintain moderation.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20</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a:t>
            </a:r>
            <a:r>
              <a:rPr lang="en-US" sz="1200" kern="1200" dirty="0" err="1">
                <a:solidFill>
                  <a:schemeClr val="tx1"/>
                </a:solidFill>
                <a:latin typeface="+mn-lt"/>
                <a:ea typeface="+mn-ea"/>
                <a:cs typeface="+mn-cs"/>
              </a:rPr>
              <a:t>summarise</a:t>
            </a:r>
            <a:r>
              <a:rPr lang="en-US" sz="1200" kern="1200" dirty="0">
                <a:solidFill>
                  <a:schemeClr val="tx1"/>
                </a:solidFill>
                <a:latin typeface="+mn-lt"/>
                <a:ea typeface="+mn-ea"/>
                <a:cs typeface="+mn-cs"/>
              </a:rPr>
              <a:t>, tackling alcohol consumption among adults (25-54 years) necessitates a public health approach that is structured and multi-faceted. This campaign follows key partnerships with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and the NHS and aligns with low-risk guidelines set in the UK to provide measurable SMART aims. It's based on the Health Belief Model and Theory of Planned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and focuses on psychological, physiological and sociological well-being and knocking down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obstacles. The campaign, which focuses on the long-term use of digital tools, community workshops, and positive social reframing, empowers individuals to start building a more sustainable way of life and healthier communities.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t>21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0F02A-EF71-68A7-CE21-5A866FFD8B7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IN"/>
          </a:p>
        </p:txBody>
      </p:sp>
      <p:sp>
        <p:nvSpPr>
          <p:cNvPr id="3" name="Subtitle 2">
            <a:extLst>
              <a:ext uri="{FF2B5EF4-FFF2-40B4-BE49-F238E27FC236}">
                <a16:creationId xmlns:a16="http://schemas.microsoft.com/office/drawing/2014/main" id="{C91572E5-7EB9-B003-4B0A-1C7B98566D02}"/>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A0A829E-E200-ED70-868E-7794BC52DD24}"/>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5" name="Footer Placeholder 4">
            <a:extLst>
              <a:ext uri="{FF2B5EF4-FFF2-40B4-BE49-F238E27FC236}">
                <a16:creationId xmlns:a16="http://schemas.microsoft.com/office/drawing/2014/main" id="{057B65AB-981E-BD42-1D74-CC986D0FA7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B2BBF0-A899-D65D-3285-D398F1F8603F}"/>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719723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D3F05-9EB9-DE6B-7399-C97E8820DD5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DBA4698-71E9-1CC3-7A9E-A515AEFB45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EB02884-1643-1A93-C7E5-B815EAB3B2AE}"/>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5" name="Footer Placeholder 4">
            <a:extLst>
              <a:ext uri="{FF2B5EF4-FFF2-40B4-BE49-F238E27FC236}">
                <a16:creationId xmlns:a16="http://schemas.microsoft.com/office/drawing/2014/main" id="{CCDE8410-6FBD-3CA1-2B8B-0E6B9606CB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87FFDA-8DEF-F4E8-DA98-17A57BC9A68D}"/>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3529329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5F555-1A60-6CE9-8B8D-ADE1168328F6}"/>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709C80C-B37D-D60E-75EB-6EE3BA854410}"/>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E500E9-8714-F6BC-369F-ED8D3B6986DA}"/>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5" name="Footer Placeholder 4">
            <a:extLst>
              <a:ext uri="{FF2B5EF4-FFF2-40B4-BE49-F238E27FC236}">
                <a16:creationId xmlns:a16="http://schemas.microsoft.com/office/drawing/2014/main" id="{FB34ADE5-134C-752A-F1D6-C1F510A24B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E8A149-4466-DF73-BF00-9F02F162C608}"/>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1690189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B5848-6E55-2AAC-D19C-D95F13FFD2F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0909ADB-303D-006E-C8A6-FD84762363BF}"/>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94BEA0F-1995-1F21-1F98-9D226C311CE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B421377-3EB4-1FC2-9E3B-3D38A860BF47}"/>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6" name="Footer Placeholder 5">
            <a:extLst>
              <a:ext uri="{FF2B5EF4-FFF2-40B4-BE49-F238E27FC236}">
                <a16:creationId xmlns:a16="http://schemas.microsoft.com/office/drawing/2014/main" id="{97CC045A-0A9B-D21D-A48C-2C1E85D523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D66279-E951-617C-EBC7-E484C2BD401B}"/>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910186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F4E7F-5EFA-5052-048B-244FD863B7C2}"/>
              </a:ext>
            </a:extLst>
          </p:cNvPr>
          <p:cNvSpPr>
            <a:spLocks noGrp="1"/>
          </p:cNvSpPr>
          <p:nvPr>
            <p:ph type="title"/>
          </p:nvPr>
        </p:nvSpPr>
        <p:spPr>
          <a:xfrm>
            <a:off x="629841" y="365126"/>
            <a:ext cx="78867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5F8CFF7-1483-9164-85CC-E9C895D3D322}"/>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3453B559-A83E-2EE2-B547-14E1B21E5962}"/>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769B5A1-057F-6F58-AB1C-101DA5638CB1}"/>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4DCD3DD-5475-1A0F-3102-053C4B1636D7}"/>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208ABF9-3CCF-4FFF-B97F-40CB9937B6C9}"/>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8" name="Footer Placeholder 7">
            <a:extLst>
              <a:ext uri="{FF2B5EF4-FFF2-40B4-BE49-F238E27FC236}">
                <a16:creationId xmlns:a16="http://schemas.microsoft.com/office/drawing/2014/main" id="{C4ECA589-41EB-81C3-FFA0-E5346A4F89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7943FC-41A0-E97D-5441-4967F6645CBC}"/>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703312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F519-4EC7-AAD6-BEF1-17C59634F83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F93F4D4-8828-2019-D911-4B30FC940206}"/>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4" name="Footer Placeholder 3">
            <a:extLst>
              <a:ext uri="{FF2B5EF4-FFF2-40B4-BE49-F238E27FC236}">
                <a16:creationId xmlns:a16="http://schemas.microsoft.com/office/drawing/2014/main" id="{905AA547-5856-60B1-5AA3-3B12EBEDC6B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5BFB12-87B0-6483-FC12-8665D9702AD9}"/>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3816054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8C9758-68BB-ECE1-8D92-5AF19A04D1BC}"/>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3" name="Footer Placeholder 2">
            <a:extLst>
              <a:ext uri="{FF2B5EF4-FFF2-40B4-BE49-F238E27FC236}">
                <a16:creationId xmlns:a16="http://schemas.microsoft.com/office/drawing/2014/main" id="{E6FE692A-BC77-1100-0FFA-CB57BB4567A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321A5FD-6D37-2205-F569-0E464867C95B}"/>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570854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93EE7-10A0-DFD6-9AA4-8316A5B15F5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B761BD3-4DD2-8E8A-13DE-5E68993A5C5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EA42833-2844-B710-01A7-BC6B0566210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39831E4-4151-3A58-4D41-CA2605CF2A33}"/>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6" name="Footer Placeholder 5">
            <a:extLst>
              <a:ext uri="{FF2B5EF4-FFF2-40B4-BE49-F238E27FC236}">
                <a16:creationId xmlns:a16="http://schemas.microsoft.com/office/drawing/2014/main" id="{4348FF32-4B1C-E2DE-492B-586272592E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2E45DF-C5DE-AEA3-7163-90367FC9C2B1}"/>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585646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AC787-F09C-7EFF-6987-F6574CE1AB7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9D3E22B-96E8-8384-0BD6-8FA5C0800617}"/>
              </a:ext>
            </a:extLst>
          </p:cNvPr>
          <p:cNvSpPr>
            <a:spLocks noGrp="1" noChangeAspect="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IN"/>
          </a:p>
        </p:txBody>
      </p:sp>
      <p:sp>
        <p:nvSpPr>
          <p:cNvPr id="4" name="Text Placeholder 3">
            <a:extLst>
              <a:ext uri="{FF2B5EF4-FFF2-40B4-BE49-F238E27FC236}">
                <a16:creationId xmlns:a16="http://schemas.microsoft.com/office/drawing/2014/main" id="{6C3AE0EB-6080-85C2-0DDC-0658DBBD673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FCBFE53-9809-0A77-D29A-389663F4FA47}"/>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6" name="Footer Placeholder 5">
            <a:extLst>
              <a:ext uri="{FF2B5EF4-FFF2-40B4-BE49-F238E27FC236}">
                <a16:creationId xmlns:a16="http://schemas.microsoft.com/office/drawing/2014/main" id="{730C3118-EE6D-2442-8391-78A64538C6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F25149-3C50-857C-8D2D-56F5E1D8949E}"/>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2584427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7216E-E932-C573-7D48-789BF4FA6A9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A18DDF4-754D-67F2-99EC-F9CCF6D00F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47633CA-4C1E-AF4E-BB71-60D59572493C}"/>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5" name="Footer Placeholder 4">
            <a:extLst>
              <a:ext uri="{FF2B5EF4-FFF2-40B4-BE49-F238E27FC236}">
                <a16:creationId xmlns:a16="http://schemas.microsoft.com/office/drawing/2014/main" id="{454A167C-F849-B7E8-067D-C64557FA4B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08B181-A2CC-9587-BDD7-A28AFDD65EE9}"/>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2798543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CE2106-A717-1551-39C8-ED7863CAD93A}"/>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9946293-B617-AC43-4310-9F8494F1C99A}"/>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AE4FBAE-77E7-B72C-A82F-9BC0AF1B4EBE}"/>
              </a:ext>
            </a:extLst>
          </p:cNvPr>
          <p:cNvSpPr>
            <a:spLocks noGrp="1"/>
          </p:cNvSpPr>
          <p:nvPr>
            <p:ph type="dt" sz="half" idx="10"/>
          </p:nvPr>
        </p:nvSpPr>
        <p:spPr/>
        <p:txBody>
          <a:bodyPr/>
          <a:lstStyle/>
          <a:p>
            <a:fld id="{87702D92-D805-4744-AEC1-87651E15D02B}" type="datetimeFigureOut">
              <a:rPr lang="en-US" smtClean="0"/>
              <a:t>10/24/2026</a:t>
            </a:fld>
            <a:endParaRPr lang="en-US"/>
          </a:p>
        </p:txBody>
      </p:sp>
      <p:sp>
        <p:nvSpPr>
          <p:cNvPr id="5" name="Footer Placeholder 4">
            <a:extLst>
              <a:ext uri="{FF2B5EF4-FFF2-40B4-BE49-F238E27FC236}">
                <a16:creationId xmlns:a16="http://schemas.microsoft.com/office/drawing/2014/main" id="{015D2D68-90F2-7E6C-4974-CF87996D3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690524-6E69-4A10-88D9-ABB77D94C241}"/>
              </a:ext>
            </a:extLst>
          </p:cNvPr>
          <p:cNvSpPr>
            <a:spLocks noGrp="1"/>
          </p:cNvSpPr>
          <p:nvPr>
            <p:ph type="sldNum" sz="quarter" idx="12"/>
          </p:nvPr>
        </p:nvSpPr>
        <p:spPr/>
        <p:txBody>
          <a:bodyPr/>
          <a:lstStyle/>
          <a:p>
            <a:fld id="{09DC5ED4-3DDE-4B29-89D0-9F6EC52622EB}" type="slidenum">
              <a:rPr lang="en-US" smtClean="0"/>
              <a:t>‹#›</a:t>
            </a:fld>
            <a:endParaRPr lang="en-US"/>
          </a:p>
        </p:txBody>
      </p:sp>
    </p:spTree>
    <p:extLst>
      <p:ext uri="{BB962C8B-B14F-4D97-AF65-F5344CB8AC3E}">
        <p14:creationId xmlns:p14="http://schemas.microsoft.com/office/powerpoint/2010/main" val="24951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31E1B2-2FF6-E1F9-C550-51D447A34F1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B6D844E-1E85-AEB1-F38C-1C767E257FB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46845F8-188E-707C-3133-FA7BA5E84D4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87702D92-D805-4744-AEC1-87651E15D02B}" type="datetimeFigureOut">
              <a:rPr lang="en-US" smtClean="0"/>
              <a:t>10/24/2026</a:t>
            </a:fld>
            <a:endParaRPr lang="en-US"/>
          </a:p>
        </p:txBody>
      </p:sp>
      <p:sp>
        <p:nvSpPr>
          <p:cNvPr id="5" name="Footer Placeholder 4">
            <a:extLst>
              <a:ext uri="{FF2B5EF4-FFF2-40B4-BE49-F238E27FC236}">
                <a16:creationId xmlns:a16="http://schemas.microsoft.com/office/drawing/2014/main" id="{319C686D-6CE8-BF82-124F-A8A1A470B73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991A3CD-0134-F34B-64AC-2DA12D8C088B}"/>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09DC5ED4-3DDE-4B29-89D0-9F6EC52622EB}" type="slidenum">
              <a:rPr lang="en-US" smtClean="0"/>
              <a:t>‹#›</a:t>
            </a:fld>
            <a:endParaRPr lang="en-US"/>
          </a:p>
        </p:txBody>
      </p:sp>
    </p:spTree>
    <p:extLst>
      <p:ext uri="{BB962C8B-B14F-4D97-AF65-F5344CB8AC3E}">
        <p14:creationId xmlns:p14="http://schemas.microsoft.com/office/powerpoint/2010/main" val="2947661697"/>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champspublichealth.com/nhs-drink-free-days-campaign-reaches-over-160000-across-cheshire-and-merseyside/?utm_source=chatgpt.com" TargetMode="External"/><Relationship Id="rId2" Type="http://schemas.openxmlformats.org/officeDocument/2006/relationships/hyperlink" Target="https://doi.org/10.1007/s00127-024-02680-8?utm_source=chatgpt.com" TargetMode="External"/><Relationship Id="rId1" Type="http://schemas.openxmlformats.org/officeDocument/2006/relationships/slideLayout" Target="../slideLayouts/slideLayout2.xml"/><Relationship Id="rId6" Type="http://schemas.openxmlformats.org/officeDocument/2006/relationships/hyperlink" Target="https://www.preprints.org/manuscript/202509.1916/download/final_file?utm_source=chatgpt.com" TargetMode="External"/><Relationship Id="rId5" Type="http://schemas.openxmlformats.org/officeDocument/2006/relationships/hyperlink" Target="https://www.drinkaware.co.uk/news/drinkaware-unveils-new-shared-ambition-to-reduce-number-of-risky-drinkers-in-the-uk-by-2-million?utm_source=chatgpt.com" TargetMode="External"/><Relationship Id="rId4" Type="http://schemas.openxmlformats.org/officeDocument/2006/relationships/hyperlink" Target="https://doi.org/10.1038/s44360-026-00139-5?utm_source=chatgpt.co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16/j.smrv.2024.102030?utm_source=chatgpt.com" TargetMode="External"/><Relationship Id="rId2" Type="http://schemas.openxmlformats.org/officeDocument/2006/relationships/hyperlink" Target="https://doi.org/10.3389/fpubh.2025.1629046?utm_source=chatgpt.com" TargetMode="External"/><Relationship Id="rId1" Type="http://schemas.openxmlformats.org/officeDocument/2006/relationships/slideLayout" Target="../slideLayouts/slideLayout2.xml"/><Relationship Id="rId6" Type="http://schemas.openxmlformats.org/officeDocument/2006/relationships/hyperlink" Target="https://www.ias.org.uk/factsheet/economy/?utm_source=chatgpt.com" TargetMode="External"/><Relationship Id="rId5" Type="http://schemas.openxmlformats.org/officeDocument/2006/relationships/hyperlink" Target="https://doi.org/10.1177/29768357261474378?utm_source=chatgpt.com" TargetMode="External"/><Relationship Id="rId4" Type="http://schemas.openxmlformats.org/officeDocument/2006/relationships/hyperlink" Target="https://doi.org/10.3389/fpubh.2025.1685325?utm_source=chatgpt.co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openpublichealthjournal.com/VOLUME/18/ELOCATOR/e18749445394456/FULLTEXT/?utm_source=chatgpt.com" TargetMode="External"/><Relationship Id="rId2" Type="http://schemas.openxmlformats.org/officeDocument/2006/relationships/hyperlink" Target="https://www.ias.org.uk/report/financial-headache-the-cost-of-workplace-hangovers-and-intoxication-to-the-uk-economy/?utm_source=chatgpt.com" TargetMode="External"/><Relationship Id="rId1" Type="http://schemas.openxmlformats.org/officeDocument/2006/relationships/slideLayout" Target="../slideLayouts/slideLayout2.xml"/><Relationship Id="rId6" Type="http://schemas.openxmlformats.org/officeDocument/2006/relationships/hyperlink" Target="https://digital.nhs.uk/data-and-information/publications/statistical/statistics-on-alcohol?utm_source=chatgpt.com" TargetMode="External"/><Relationship Id="rId5" Type="http://schemas.openxmlformats.org/officeDocument/2006/relationships/hyperlink" Target="https://doi.org/10.1186/s12992-025-01125-4?utm_source=chatgpt.com" TargetMode="External"/><Relationship Id="rId4" Type="http://schemas.openxmlformats.org/officeDocument/2006/relationships/hyperlink" Target="https://www.ias.org.uk/2026/02/05/the-dry-january-challenge-separating-fact-from-fiction/?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36712"/>
            <a:ext cx="3743324" cy="5328592"/>
          </a:xfrm>
        </p:spPr>
        <p:style>
          <a:lnRef idx="2">
            <a:schemeClr val="dk1"/>
          </a:lnRef>
          <a:fillRef idx="1">
            <a:schemeClr val="lt1"/>
          </a:fillRef>
          <a:effectRef idx="0">
            <a:schemeClr val="dk1"/>
          </a:effectRef>
          <a:fontRef idx="minor">
            <a:schemeClr val="dk1"/>
          </a:fontRef>
        </p:style>
        <p:txBody>
          <a:bodyPr>
            <a:noAutofit/>
          </a:bodyPr>
          <a:lstStyle/>
          <a:p>
            <a:pPr fontAlgn="base"/>
            <a:r>
              <a:rPr lang="en-US" sz="3000" dirty="0">
                <a:latin typeface="Arial" panose="020B0604020202020204" pitchFamily="34" charset="0"/>
                <a:cs typeface="Arial" panose="020B0604020202020204" pitchFamily="34" charset="0"/>
              </a:rPr>
              <a:t>Sip Smart. Live More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Topic: Alcohol consumption</a:t>
            </a:r>
            <a:br>
              <a:rPr lang="en-US" sz="1800" b="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age group :  25 to 54</a:t>
            </a:r>
            <a:br>
              <a:rPr lang="en-US" sz="1800" b="0" dirty="0">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Social Epidemiology and Public Health Development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code: LCHS7000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Assignment Title: Component 1 Group Presentation (Practice intervention)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Name: Pratibha </a:t>
            </a:r>
            <a:r>
              <a:rPr lang="en-US" sz="1800" dirty="0" err="1">
                <a:solidFill>
                  <a:schemeClr val="tx1"/>
                </a:solidFill>
                <a:latin typeface="Arial" panose="020B0604020202020204" pitchFamily="34" charset="0"/>
                <a:cs typeface="Arial" panose="020B0604020202020204" pitchFamily="34" charset="0"/>
              </a:rPr>
              <a:t>singh</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balram</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singh</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rajput</a:t>
            </a:r>
            <a:r>
              <a:rPr lang="en-US" sz="1800" dirty="0">
                <a:solidFill>
                  <a:schemeClr val="tx1"/>
                </a:solidFill>
                <a:latin typeface="Arial" panose="020B0604020202020204" pitchFamily="34" charset="0"/>
                <a:cs typeface="Arial" panose="020B0604020202020204" pitchFamily="34" charset="0"/>
              </a:rPr>
              <a:t>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ID: 2606164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Name: </a:t>
            </a:r>
            <a:r>
              <a:rPr lang="en-US" sz="1800" dirty="0" err="1">
                <a:solidFill>
                  <a:schemeClr val="tx1"/>
                </a:solidFill>
                <a:latin typeface="Arial" panose="020B0604020202020204" pitchFamily="34" charset="0"/>
                <a:cs typeface="Arial" panose="020B0604020202020204" pitchFamily="34" charset="0"/>
              </a:rPr>
              <a:t>Yashkumar</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Mukeshbhai</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Bakrolwala</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ID: 2604817</a:t>
            </a:r>
          </a:p>
        </p:txBody>
      </p:sp>
      <p:pic>
        <p:nvPicPr>
          <p:cNvPr id="34817" name="Picture 1"/>
          <p:cNvPicPr>
            <a:picLocks noChangeAspect="1" noChangeArrowheads="1"/>
          </p:cNvPicPr>
          <p:nvPr/>
        </p:nvPicPr>
        <p:blipFill>
          <a:blip r:embed="rId2"/>
          <a:srcRect/>
          <a:stretch>
            <a:fillRect/>
          </a:stretch>
        </p:blipFill>
        <p:spPr bwMode="auto">
          <a:xfrm>
            <a:off x="4643438" y="714357"/>
            <a:ext cx="4286280" cy="4900632"/>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28604"/>
            <a:ext cx="7239000" cy="3786214"/>
          </a:xfrm>
        </p:spPr>
        <p:txBody>
          <a:bodyPr>
            <a:normAutofit fontScale="92500" lnSpcReduction="10000"/>
          </a:bodyPr>
          <a:lstStyle/>
          <a:p>
            <a:pPr>
              <a:buNone/>
            </a:pPr>
            <a:r>
              <a:rPr lang="en-US" sz="3000" b="1" dirty="0">
                <a:latin typeface="Arial" panose="020B0604020202020204" pitchFamily="34" charset="0"/>
                <a:cs typeface="Arial" panose="020B0604020202020204" pitchFamily="34" charset="0"/>
              </a:rPr>
              <a:t>The ‘Alcohol consumption’ </a:t>
            </a:r>
            <a:r>
              <a:rPr lang="en-US" sz="3000" b="1" dirty="0" err="1">
                <a:latin typeface="Arial" panose="020B0604020202020204" pitchFamily="34" charset="0"/>
                <a:cs typeface="Arial" panose="020B0604020202020204" pitchFamily="34" charset="0"/>
              </a:rPr>
              <a:t>Programme</a:t>
            </a:r>
            <a:endParaRPr lang="en-US" sz="3000" b="1" dirty="0">
              <a:latin typeface="Arial" panose="020B0604020202020204" pitchFamily="34" charset="0"/>
              <a:cs typeface="Arial" panose="020B0604020202020204" pitchFamily="34" charset="0"/>
            </a:endParaRPr>
          </a:p>
          <a:p>
            <a:pPr>
              <a:buNone/>
            </a:pPr>
            <a:r>
              <a:rPr lang="en-US" sz="3000" dirty="0">
                <a:latin typeface="Arial" panose="020B0604020202020204" pitchFamily="34" charset="0"/>
                <a:cs typeface="Arial" panose="020B0604020202020204" pitchFamily="34" charset="0"/>
              </a:rPr>
              <a:t>6-Week Community Moderation Program</a:t>
            </a:r>
          </a:p>
          <a:p>
            <a:pPr>
              <a:buNone/>
            </a:pPr>
            <a:r>
              <a:rPr lang="en-US" sz="3000" b="1" dirty="0">
                <a:latin typeface="Arial" panose="020B0604020202020204" pitchFamily="34" charset="0"/>
                <a:cs typeface="Arial" panose="020B0604020202020204" pitchFamily="34" charset="0"/>
              </a:rPr>
              <a:t>Campaign Aims</a:t>
            </a:r>
          </a:p>
          <a:p>
            <a:pPr algn="just">
              <a:buNone/>
            </a:pPr>
            <a:r>
              <a:rPr lang="en-US" sz="1900" dirty="0">
                <a:latin typeface="Arial" panose="020B0604020202020204" pitchFamily="34" charset="0"/>
                <a:cs typeface="Arial" panose="020B0604020202020204" pitchFamily="34" charset="0"/>
              </a:rPr>
              <a:t>To reduce harmful alcohol consumption, raise risk awareness, promote healthier habits, and improve physical, psychological, and social wellbeing.</a:t>
            </a:r>
          </a:p>
          <a:p>
            <a:pPr algn="just">
              <a:buNone/>
            </a:pPr>
            <a:r>
              <a:rPr lang="en-US" sz="1900" b="1" dirty="0">
                <a:latin typeface="Arial" panose="020B0604020202020204" pitchFamily="34" charset="0"/>
                <a:cs typeface="Arial" panose="020B0604020202020204" pitchFamily="34" charset="0"/>
              </a:rPr>
              <a:t>Week 1-2: </a:t>
            </a:r>
            <a:r>
              <a:rPr lang="en-US" sz="1900" dirty="0">
                <a:latin typeface="Arial" panose="020B0604020202020204" pitchFamily="34" charset="0"/>
                <a:cs typeface="Arial" panose="020B0604020202020204" pitchFamily="34" charset="0"/>
              </a:rPr>
              <a:t>Baseline Awareness &amp; Unit Literacy; Deconstructing Stress &amp; Coping Mechanisms</a:t>
            </a:r>
          </a:p>
          <a:p>
            <a:pPr algn="just">
              <a:buNone/>
            </a:pPr>
            <a:r>
              <a:rPr lang="en-IN" sz="1900" b="1" dirty="0">
                <a:latin typeface="Arial" panose="020B0604020202020204" pitchFamily="34" charset="0"/>
                <a:cs typeface="Arial" panose="020B0604020202020204" pitchFamily="34" charset="0"/>
              </a:rPr>
              <a:t>Week 3-4: </a:t>
            </a:r>
            <a:r>
              <a:rPr lang="en-US" sz="1900" dirty="0">
                <a:latin typeface="Arial" panose="020B0604020202020204" pitchFamily="34" charset="0"/>
                <a:cs typeface="Arial" panose="020B0604020202020204" pitchFamily="34" charset="0"/>
              </a:rPr>
              <a:t>Reframing Social Norms &amp; Peer Dynamics; Mindful Moderation &amp; Self-Efficacy</a:t>
            </a:r>
          </a:p>
          <a:p>
            <a:pPr algn="just">
              <a:buNone/>
            </a:pPr>
            <a:r>
              <a:rPr lang="en-IN" sz="1900" b="1" dirty="0">
                <a:latin typeface="Arial" panose="020B0604020202020204" pitchFamily="34" charset="0"/>
                <a:cs typeface="Arial" panose="020B0604020202020204" pitchFamily="34" charset="0"/>
              </a:rPr>
              <a:t>Week 5-6: </a:t>
            </a:r>
            <a:r>
              <a:rPr lang="en-US" sz="1900" dirty="0">
                <a:latin typeface="Arial" panose="020B0604020202020204" pitchFamily="34" charset="0"/>
                <a:cs typeface="Arial" panose="020B0604020202020204" pitchFamily="34" charset="0"/>
              </a:rPr>
              <a:t>Digital Tracking &amp; Habit Formation; Relapse Prevention &amp; Long-Term Sustainability</a:t>
            </a:r>
          </a:p>
          <a:p>
            <a:pPr algn="just">
              <a:buNone/>
            </a:pPr>
            <a:endParaRPr lang="en-US" sz="1800" b="1" dirty="0">
              <a:latin typeface="Times New Roman" pitchFamily="18" charset="0"/>
              <a:cs typeface="Times New Roman" pitchFamily="18" charset="0"/>
            </a:endParaRPr>
          </a:p>
        </p:txBody>
      </p:sp>
      <p:pic>
        <p:nvPicPr>
          <p:cNvPr id="53251" name="Picture 3"/>
          <p:cNvPicPr>
            <a:picLocks noChangeAspect="1" noChangeArrowheads="1"/>
          </p:cNvPicPr>
          <p:nvPr/>
        </p:nvPicPr>
        <p:blipFill>
          <a:blip r:embed="rId2"/>
          <a:srcRect/>
          <a:stretch>
            <a:fillRect/>
          </a:stretch>
        </p:blipFill>
        <p:spPr bwMode="auto">
          <a:xfrm>
            <a:off x="571472" y="4281500"/>
            <a:ext cx="7715304" cy="2290772"/>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Introduction &amp; Context</a:t>
            </a:r>
          </a:p>
        </p:txBody>
      </p:sp>
      <p:sp>
        <p:nvSpPr>
          <p:cNvPr id="6" name="Content Placeholder 5"/>
          <p:cNvSpPr>
            <a:spLocks noGrp="1"/>
          </p:cNvSpPr>
          <p:nvPr>
            <p:ph sz="half" idx="2"/>
          </p:nvPr>
        </p:nvSpPr>
        <p:spPr>
          <a:xfrm>
            <a:off x="457200" y="1444294"/>
            <a:ext cx="4040188" cy="4985102"/>
          </a:xfrm>
        </p:spPr>
        <p:txBody>
          <a:bodyPr>
            <a:normAutofit/>
          </a:bodyPr>
          <a:lstStyle/>
          <a:p>
            <a:pPr lvl="0" algn="just"/>
            <a:r>
              <a:rPr lang="en-US" sz="1800" dirty="0">
                <a:latin typeface="Arial" panose="020B0604020202020204" pitchFamily="34" charset="0"/>
                <a:cs typeface="Arial" panose="020B0604020202020204" pitchFamily="34" charset="0"/>
              </a:rPr>
              <a:t>This focuses on adults aged 25 to 54 balancing career demands, family duties, and social routines.</a:t>
            </a:r>
          </a:p>
          <a:p>
            <a:pPr lvl="0" algn="just"/>
            <a:r>
              <a:rPr lang="en-US" sz="1800" dirty="0">
                <a:latin typeface="Arial" panose="020B0604020202020204" pitchFamily="34" charset="0"/>
                <a:cs typeface="Arial" panose="020B0604020202020204" pitchFamily="34" charset="0"/>
              </a:rPr>
              <a:t>It tackles normalized regular drinking practices for stress relief that hide serious health problems.</a:t>
            </a:r>
          </a:p>
          <a:p>
            <a:pPr lvl="0" algn="just"/>
            <a:r>
              <a:rPr lang="en-US" sz="1800" dirty="0">
                <a:latin typeface="Arial" panose="020B0604020202020204" pitchFamily="34" charset="0"/>
                <a:cs typeface="Arial" panose="020B0604020202020204" pitchFamily="34" charset="0"/>
              </a:rPr>
              <a:t>It discusses campaigns, health justification,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principles that underpin sustainable solutions for alcohol reduction.</a:t>
            </a:r>
          </a:p>
          <a:p>
            <a:endParaRPr lang="en-US" sz="1800" dirty="0">
              <a:latin typeface="Arial" panose="020B0604020202020204" pitchFamily="34" charset="0"/>
              <a:cs typeface="Arial" panose="020B0604020202020204" pitchFamily="34" charset="0"/>
            </a:endParaRPr>
          </a:p>
        </p:txBody>
      </p:sp>
      <p:pic>
        <p:nvPicPr>
          <p:cNvPr id="9" name="image4.png"/>
          <p:cNvPicPr/>
          <p:nvPr/>
        </p:nvPicPr>
        <p:blipFill>
          <a:blip r:embed="rId3"/>
          <a:srcRect/>
          <a:stretch>
            <a:fillRect/>
          </a:stretch>
        </p:blipFill>
        <p:spPr>
          <a:xfrm>
            <a:off x="4572000" y="1714488"/>
            <a:ext cx="4186226" cy="3500462"/>
          </a:xfrm>
          <a:prstGeom prst="rect">
            <a:avLst/>
          </a:prstGeom>
          <a:ln w="12700">
            <a:solidFill>
              <a:srgbClr val="000000"/>
            </a:solidFill>
            <a:prstDash val="solid"/>
          </a:ln>
        </p:spPr>
      </p:pic>
      <p:sp>
        <p:nvSpPr>
          <p:cNvPr id="21505" name="Rectangle 1"/>
          <p:cNvSpPr>
            <a:spLocks noChangeArrowheads="1"/>
          </p:cNvSpPr>
          <p:nvPr/>
        </p:nvSpPr>
        <p:spPr bwMode="auto">
          <a:xfrm>
            <a:off x="4929190" y="5572140"/>
            <a:ext cx="3714776"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 Sip Smart. Live More</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Campaign Overview &amp; Public Health Context</a:t>
            </a:r>
            <a:br>
              <a:rPr lang="en-US" dirty="0"/>
            </a:br>
            <a:endParaRPr lang="en-US" dirty="0"/>
          </a:p>
        </p:txBody>
      </p:sp>
      <p:sp>
        <p:nvSpPr>
          <p:cNvPr id="8" name="Content Placeholder 7"/>
          <p:cNvSpPr>
            <a:spLocks noGrp="1"/>
          </p:cNvSpPr>
          <p:nvPr>
            <p:ph sz="half" idx="2"/>
          </p:nvPr>
        </p:nvSpPr>
        <p:spPr>
          <a:xfrm>
            <a:off x="3779913" y="980728"/>
            <a:ext cx="4906888" cy="5591544"/>
          </a:xfrm>
        </p:spPr>
        <p:txBody>
          <a:bodyPr>
            <a:noAutofit/>
          </a:bodyPr>
          <a:lstStyle/>
          <a:p>
            <a:pPr lvl="0" algn="just">
              <a:lnSpc>
                <a:spcPct val="170000"/>
              </a:lnSpc>
            </a:pPr>
            <a:r>
              <a:rPr lang="en-US" sz="1800" dirty="0">
                <a:latin typeface="Arial" panose="020B0604020202020204" pitchFamily="34" charset="0"/>
                <a:cs typeface="Arial" panose="020B0604020202020204" pitchFamily="34" charset="0"/>
              </a:rPr>
              <a:t>Here, inspection will be devoted to the drinking habits of adults (aged 25 to 54), who are often in their prime working years, but also have family obligations and a busy social life.</a:t>
            </a:r>
          </a:p>
          <a:p>
            <a:pPr lvl="0" algn="just">
              <a:lnSpc>
                <a:spcPct val="170000"/>
              </a:lnSpc>
            </a:pPr>
            <a:r>
              <a:rPr lang="en-US" sz="1800" dirty="0">
                <a:latin typeface="Arial" panose="020B0604020202020204" pitchFamily="34" charset="0"/>
                <a:cs typeface="Arial" panose="020B0604020202020204" pitchFamily="34" charset="0"/>
              </a:rPr>
              <a:t>The harms from harmful drinking include impact on physical health, mental health and </a:t>
            </a:r>
            <a:r>
              <a:rPr lang="en-US" sz="1800" dirty="0" err="1">
                <a:latin typeface="Arial" panose="020B0604020202020204" pitchFamily="34" charset="0"/>
                <a:cs typeface="Arial" panose="020B0604020202020204" pitchFamily="34" charset="0"/>
              </a:rPr>
              <a:t>wellbeing,relationships</a:t>
            </a:r>
            <a:r>
              <a:rPr lang="en-US" sz="1800" dirty="0">
                <a:latin typeface="Arial" panose="020B0604020202020204" pitchFamily="34" charset="0"/>
                <a:cs typeface="Arial" panose="020B0604020202020204" pitchFamily="34" charset="0"/>
              </a:rPr>
              <a:t>, work and community safety (</a:t>
            </a:r>
            <a:r>
              <a:rPr lang="en-US" sz="1800" dirty="0" err="1">
                <a:latin typeface="Arial" panose="020B0604020202020204" pitchFamily="34" charset="0"/>
                <a:cs typeface="Arial" panose="020B0604020202020204" pitchFamily="34" charset="0"/>
              </a:rPr>
              <a:t>Giezek</a:t>
            </a:r>
            <a:r>
              <a:rPr lang="en-US" sz="1800" dirty="0">
                <a:latin typeface="Arial" panose="020B0604020202020204" pitchFamily="34" charset="0"/>
                <a:cs typeface="Arial" panose="020B0604020202020204" pitchFamily="34" charset="0"/>
              </a:rPr>
              <a:t> et al., 2025).</a:t>
            </a:r>
          </a:p>
          <a:p>
            <a:pPr lvl="0" algn="just">
              <a:lnSpc>
                <a:spcPct val="170000"/>
              </a:lnSpc>
            </a:pPr>
            <a:r>
              <a:rPr lang="en-US" sz="1800" dirty="0">
                <a:latin typeface="Arial" panose="020B0604020202020204" pitchFamily="34" charset="0"/>
                <a:cs typeface="Arial" panose="020B0604020202020204" pitchFamily="34" charset="0"/>
              </a:rPr>
              <a:t>Building on the advice of the Chief Medical Officers of the UK, the campaign promotes 'moderation' using NHS resources and partnerships and measurable goals.</a:t>
            </a:r>
          </a:p>
          <a:p>
            <a:pPr lvl="0" algn="just">
              <a:lnSpc>
                <a:spcPct val="170000"/>
              </a:lnSpc>
            </a:pPr>
            <a:r>
              <a:rPr lang="en-US" sz="1800" dirty="0">
                <a:latin typeface="Arial" panose="020B0604020202020204" pitchFamily="34" charset="0"/>
                <a:cs typeface="Arial" panose="020B0604020202020204" pitchFamily="34" charset="0"/>
              </a:rPr>
              <a:t>According to NHS Digital (2026), 21% of adults often drink more than the recommended amount of alcohol per week.</a:t>
            </a:r>
          </a:p>
          <a:p>
            <a:endParaRPr lang="en-US" sz="1800" dirty="0">
              <a:latin typeface="Arial" panose="020B0604020202020204" pitchFamily="34" charset="0"/>
              <a:cs typeface="Arial" panose="020B0604020202020204" pitchFamily="34" charset="0"/>
            </a:endParaRPr>
          </a:p>
        </p:txBody>
      </p:sp>
      <p:pic>
        <p:nvPicPr>
          <p:cNvPr id="9" name="image16.png"/>
          <p:cNvPicPr/>
          <p:nvPr/>
        </p:nvPicPr>
        <p:blipFill>
          <a:blip r:embed="rId3"/>
          <a:srcRect/>
          <a:stretch>
            <a:fillRect/>
          </a:stretch>
        </p:blipFill>
        <p:spPr>
          <a:xfrm>
            <a:off x="235580" y="1444294"/>
            <a:ext cx="3328308" cy="2272738"/>
          </a:xfrm>
          <a:prstGeom prst="rect">
            <a:avLst/>
          </a:prstGeom>
          <a:ln/>
        </p:spPr>
      </p:pic>
      <p:sp>
        <p:nvSpPr>
          <p:cNvPr id="20481" name="Rectangle 1"/>
          <p:cNvSpPr>
            <a:spLocks noChangeArrowheads="1"/>
          </p:cNvSpPr>
          <p:nvPr/>
        </p:nvSpPr>
        <p:spPr bwMode="auto">
          <a:xfrm>
            <a:off x="66276" y="4008283"/>
            <a:ext cx="3857652"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2: Alcohol Consumptions Among Adults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Task 1 – Campaign Rationale</a:t>
            </a:r>
          </a:p>
        </p:txBody>
      </p:sp>
      <p:sp>
        <p:nvSpPr>
          <p:cNvPr id="2" name="Content Placeholder 1"/>
          <p:cNvSpPr>
            <a:spLocks noGrp="1"/>
          </p:cNvSpPr>
          <p:nvPr>
            <p:ph idx="1"/>
          </p:nvPr>
        </p:nvSpPr>
        <p:spPr>
          <a:xfrm>
            <a:off x="457200" y="1481329"/>
            <a:ext cx="8229600" cy="2590613"/>
          </a:xfrm>
        </p:spPr>
        <p:txBody>
          <a:bodyPr>
            <a:normAutofit/>
          </a:bodyPr>
          <a:lstStyle/>
          <a:p>
            <a:pPr lvl="0"/>
            <a:r>
              <a:rPr lang="en-US" sz="1800" dirty="0">
                <a:latin typeface="Arial" panose="020B0604020202020204" pitchFamily="34" charset="0"/>
                <a:cs typeface="Arial" panose="020B0604020202020204" pitchFamily="34" charset="0"/>
              </a:rPr>
              <a:t>High level of </a:t>
            </a:r>
            <a:r>
              <a:rPr lang="en-US" sz="1800" dirty="0" err="1">
                <a:latin typeface="Arial" panose="020B0604020202020204" pitchFamily="34" charset="0"/>
                <a:cs typeface="Arial" panose="020B0604020202020204" pitchFamily="34" charset="0"/>
              </a:rPr>
              <a:t>generalised</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normalisation</a:t>
            </a:r>
            <a:r>
              <a:rPr lang="en-US" sz="1800" dirty="0">
                <a:latin typeface="Arial" panose="020B0604020202020204" pitchFamily="34" charset="0"/>
                <a:cs typeface="Arial" panose="020B0604020202020204" pitchFamily="34" charset="0"/>
              </a:rPr>
              <a:t> of risky alcohol use in stress coping 25-54y old adults.</a:t>
            </a:r>
          </a:p>
          <a:p>
            <a:pPr lvl="0"/>
            <a:r>
              <a:rPr lang="en-US" sz="1800" dirty="0">
                <a:latin typeface="Arial" panose="020B0604020202020204" pitchFamily="34" charset="0"/>
                <a:cs typeface="Arial" panose="020B0604020202020204" pitchFamily="34" charset="0"/>
              </a:rPr>
              <a:t>Reducing alcohol consumption in mid adulthood slows the increase in chronic diseases, absenteeism and healthcare costs.</a:t>
            </a:r>
          </a:p>
          <a:p>
            <a:pPr lvl="0"/>
            <a:r>
              <a:rPr lang="en-US" sz="1800" dirty="0">
                <a:latin typeface="Arial" panose="020B0604020202020204" pitchFamily="34" charset="0"/>
                <a:cs typeface="Arial" panose="020B0604020202020204" pitchFamily="34" charset="0"/>
              </a:rPr>
              <a:t>NHS England (2025) figures indicate that there are 27% men consuming alcohol at hazardous levels.</a:t>
            </a:r>
          </a:p>
          <a:p>
            <a:pPr lvl="0"/>
            <a:r>
              <a:rPr lang="en-US" sz="1800" dirty="0">
                <a:latin typeface="Arial" panose="020B0604020202020204" pitchFamily="34" charset="0"/>
                <a:cs typeface="Arial" panose="020B0604020202020204" pitchFamily="34" charset="0"/>
              </a:rPr>
              <a:t>Supports people to review their drinking habits, and to help build long-term community health resilience and wellness.</a:t>
            </a:r>
          </a:p>
          <a:p>
            <a:endParaRPr lang="en-US" sz="1800" dirty="0">
              <a:latin typeface="Arial" panose="020B0604020202020204" pitchFamily="34" charset="0"/>
              <a:cs typeface="Arial" panose="020B0604020202020204" pitchFamily="34" charset="0"/>
            </a:endParaRPr>
          </a:p>
        </p:txBody>
      </p:sp>
      <p:sp>
        <p:nvSpPr>
          <p:cNvPr id="1945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19457" name="image3.png"/>
          <p:cNvPicPr>
            <a:picLocks noChangeAspect="1" noChangeArrowheads="1"/>
          </p:cNvPicPr>
          <p:nvPr/>
        </p:nvPicPr>
        <p:blipFill>
          <a:blip r:embed="rId3"/>
          <a:srcRect/>
          <a:stretch>
            <a:fillRect/>
          </a:stretch>
        </p:blipFill>
        <p:spPr bwMode="auto">
          <a:xfrm>
            <a:off x="1285852" y="3929066"/>
            <a:ext cx="5943600" cy="2143125"/>
          </a:xfrm>
          <a:prstGeom prst="rect">
            <a:avLst/>
          </a:prstGeom>
          <a:noFill/>
        </p:spPr>
      </p:pic>
      <p:sp>
        <p:nvSpPr>
          <p:cNvPr id="19460" name="Rectangle 4"/>
          <p:cNvSpPr>
            <a:spLocks noChangeArrowheads="1"/>
          </p:cNvSpPr>
          <p:nvPr/>
        </p:nvSpPr>
        <p:spPr bwMode="auto">
          <a:xfrm>
            <a:off x="571472" y="6143644"/>
            <a:ext cx="7929618"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3: Prevalence of hazardous alcohol consumption </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Ay et al., 2024)</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9841" y="365127"/>
            <a:ext cx="7886700" cy="759618"/>
          </a:xfrm>
        </p:spPr>
        <p:txBody>
          <a:bodyPr>
            <a:normAutofit fontScale="90000"/>
          </a:bodyPr>
          <a:lstStyle/>
          <a:p>
            <a:pPr algn="ctr"/>
            <a:r>
              <a:rPr lang="en-US" sz="2700" dirty="0">
                <a:latin typeface="Times New Roman" pitchFamily="18" charset="0"/>
                <a:cs typeface="Times New Roman" pitchFamily="18" charset="0"/>
              </a:rPr>
              <a:t>Task 1 – </a:t>
            </a:r>
            <a:r>
              <a:rPr lang="en-US" dirty="0">
                <a:latin typeface="Arial" panose="020B0604020202020204" pitchFamily="34" charset="0"/>
                <a:cs typeface="Arial" panose="020B0604020202020204" pitchFamily="34" charset="0"/>
              </a:rPr>
              <a:t>National Guidelines vs. Young Adult Statistics</a:t>
            </a:r>
            <a:br>
              <a:rPr lang="en-US" dirty="0"/>
            </a:br>
            <a:endParaRPr lang="en-US" dirty="0"/>
          </a:p>
        </p:txBody>
      </p:sp>
      <p:sp>
        <p:nvSpPr>
          <p:cNvPr id="6" name="Content Placeholder 5"/>
          <p:cNvSpPr>
            <a:spLocks noGrp="1"/>
          </p:cNvSpPr>
          <p:nvPr>
            <p:ph sz="half" idx="2"/>
          </p:nvPr>
        </p:nvSpPr>
        <p:spPr>
          <a:xfrm>
            <a:off x="457200" y="980728"/>
            <a:ext cx="4040188" cy="5591544"/>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Adults should drink no more than 14 units of alcohol a week, as recommended by the UK's Chief Medical Officers.</a:t>
            </a:r>
          </a:p>
          <a:p>
            <a:pPr lvl="0" algn="just">
              <a:lnSpc>
                <a:spcPct val="150000"/>
              </a:lnSpc>
            </a:pPr>
            <a:r>
              <a:rPr lang="en-US" sz="1800" dirty="0">
                <a:latin typeface="Arial" panose="020B0604020202020204" pitchFamily="34" charset="0"/>
                <a:cs typeface="Arial" panose="020B0604020202020204" pitchFamily="34" charset="0"/>
              </a:rPr>
              <a:t>Alcohol should be taken over 3 days, if not more, and there should be some alcohol-free days throughout the week.</a:t>
            </a:r>
          </a:p>
          <a:p>
            <a:pPr lvl="0" algn="just">
              <a:lnSpc>
                <a:spcPct val="150000"/>
              </a:lnSpc>
            </a:pPr>
            <a:r>
              <a:rPr lang="en-US" sz="1800" dirty="0">
                <a:latin typeface="Arial" panose="020B0604020202020204" pitchFamily="34" charset="0"/>
                <a:cs typeface="Arial" panose="020B0604020202020204" pitchFamily="34" charset="0"/>
              </a:rPr>
              <a:t>NHS England (2025) showed that adults who are residing in England had more than 14 units per week in 2024.</a:t>
            </a:r>
          </a:p>
          <a:p>
            <a:pPr algn="just">
              <a:lnSpc>
                <a:spcPct val="150000"/>
              </a:lnSpc>
            </a:pPr>
            <a:r>
              <a:rPr lang="en-US" sz="1800" dirty="0">
                <a:latin typeface="Arial" panose="020B0604020202020204" pitchFamily="34" charset="0"/>
                <a:cs typeface="Arial" panose="020B0604020202020204" pitchFamily="34" charset="0"/>
              </a:rPr>
              <a:t>Reducing harmful drinking can lower health risks and improve sleep, relationships and everyday functioning.</a:t>
            </a:r>
          </a:p>
          <a:p>
            <a:pPr lvl="0" algn="just">
              <a:lnSpc>
                <a:spcPct val="150000"/>
              </a:lnSpc>
            </a:pP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pic>
        <p:nvPicPr>
          <p:cNvPr id="9" name="image6.png"/>
          <p:cNvPicPr/>
          <p:nvPr/>
        </p:nvPicPr>
        <p:blipFill>
          <a:blip r:embed="rId3"/>
          <a:srcRect/>
          <a:stretch>
            <a:fillRect/>
          </a:stretch>
        </p:blipFill>
        <p:spPr>
          <a:xfrm>
            <a:off x="4857752" y="1571612"/>
            <a:ext cx="4000528" cy="4286280"/>
          </a:xfrm>
          <a:prstGeom prst="rect">
            <a:avLst/>
          </a:prstGeom>
          <a:ln w="12700">
            <a:solidFill>
              <a:srgbClr val="000000"/>
            </a:solidFill>
            <a:prstDash val="solid"/>
          </a:ln>
        </p:spPr>
      </p:pic>
      <p:sp>
        <p:nvSpPr>
          <p:cNvPr id="18433" name="Rectangle 1"/>
          <p:cNvSpPr>
            <a:spLocks noChangeArrowheads="1"/>
          </p:cNvSpPr>
          <p:nvPr/>
        </p:nvSpPr>
        <p:spPr bwMode="auto">
          <a:xfrm>
            <a:off x="4786314" y="6072206"/>
            <a:ext cx="37862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4: Weekly Alcohol Guidance and Consumption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9841" y="365127"/>
            <a:ext cx="7886700" cy="543594"/>
          </a:xfrm>
        </p:spPr>
        <p:txBody>
          <a:bodyPr>
            <a:normAutofit fontScale="90000"/>
          </a:bodyPr>
          <a:lstStyle/>
          <a:p>
            <a:pPr algn="ctr"/>
            <a:r>
              <a:rPr lang="en-US" sz="3000" dirty="0">
                <a:latin typeface="Arial" panose="020B0604020202020204" pitchFamily="34" charset="0"/>
                <a:cs typeface="Arial" panose="020B0604020202020204" pitchFamily="34" charset="0"/>
              </a:rPr>
              <a:t>Task 1 – Short-Term Consequences (Daily Life &amp; Behavior)</a:t>
            </a:r>
          </a:p>
        </p:txBody>
      </p:sp>
      <p:sp>
        <p:nvSpPr>
          <p:cNvPr id="8" name="Content Placeholder 7"/>
          <p:cNvSpPr>
            <a:spLocks noGrp="1"/>
          </p:cNvSpPr>
          <p:nvPr>
            <p:ph sz="half" idx="2"/>
          </p:nvPr>
        </p:nvSpPr>
        <p:spPr>
          <a:xfrm>
            <a:off x="4645025" y="908721"/>
            <a:ext cx="4041775" cy="5663551"/>
          </a:xfrm>
        </p:spPr>
        <p:txBody>
          <a:bodyPr>
            <a:noAutofit/>
          </a:bodyPr>
          <a:lstStyle/>
          <a:p>
            <a:pPr lvl="0" algn="just">
              <a:lnSpc>
                <a:spcPct val="170000"/>
              </a:lnSpc>
            </a:pPr>
            <a:r>
              <a:rPr lang="en-US" sz="1800" dirty="0">
                <a:latin typeface="Arial" panose="020B0604020202020204" pitchFamily="34" charset="0"/>
                <a:cs typeface="Arial" panose="020B0604020202020204" pitchFamily="34" charset="0"/>
              </a:rPr>
              <a:t>Consuming alcohol may hinder focus, judgment, and decision-making, leading to errors and lower efficiency in day-to-day tasks (</a:t>
            </a:r>
            <a:r>
              <a:rPr lang="en-US" sz="1800" dirty="0" err="1">
                <a:latin typeface="Arial" panose="020B0604020202020204" pitchFamily="34" charset="0"/>
                <a:cs typeface="Arial" panose="020B0604020202020204" pitchFamily="34" charset="0"/>
              </a:rPr>
              <a:t>Edun</a:t>
            </a:r>
            <a:r>
              <a:rPr lang="en-US" sz="1800" dirty="0">
                <a:latin typeface="Arial" panose="020B0604020202020204" pitchFamily="34" charset="0"/>
                <a:cs typeface="Arial" panose="020B0604020202020204" pitchFamily="34" charset="0"/>
              </a:rPr>
              <a:t>, 2025).</a:t>
            </a:r>
          </a:p>
          <a:p>
            <a:pPr lvl="0" algn="just">
              <a:lnSpc>
                <a:spcPct val="170000"/>
              </a:lnSpc>
            </a:pPr>
            <a:r>
              <a:rPr lang="en-US" sz="1800" dirty="0">
                <a:latin typeface="Arial" panose="020B0604020202020204" pitchFamily="34" charset="0"/>
                <a:cs typeface="Arial" panose="020B0604020202020204" pitchFamily="34" charset="0"/>
              </a:rPr>
              <a:t>In 2026, a UK study reported 42% of workers had worked </a:t>
            </a:r>
            <a:r>
              <a:rPr lang="en-US" sz="1800" dirty="0" err="1">
                <a:latin typeface="Arial" panose="020B0604020202020204" pitchFamily="34" charset="0"/>
                <a:cs typeface="Arial" panose="020B0604020202020204" pitchFamily="34" charset="0"/>
              </a:rPr>
              <a:t>hungover</a:t>
            </a:r>
            <a:r>
              <a:rPr lang="en-US" sz="1800" dirty="0">
                <a:latin typeface="Arial" panose="020B0604020202020204" pitchFamily="34" charset="0"/>
                <a:cs typeface="Arial" panose="020B0604020202020204" pitchFamily="34" charset="0"/>
              </a:rPr>
              <a:t> or intoxicated (Institute of Alcohol Studies, 2026).</a:t>
            </a:r>
          </a:p>
          <a:p>
            <a:pPr lvl="0" algn="just">
              <a:lnSpc>
                <a:spcPct val="170000"/>
              </a:lnSpc>
            </a:pPr>
            <a:r>
              <a:rPr lang="en-US" sz="1800" dirty="0">
                <a:latin typeface="Arial" panose="020B0604020202020204" pitchFamily="34" charset="0"/>
                <a:cs typeface="Arial" panose="020B0604020202020204" pitchFamily="34" charset="0"/>
              </a:rPr>
              <a:t>Unhealthy drinking can also negatively impact sleep patterns, leading to daytime sleepiness, low energy levels and low concentration.</a:t>
            </a:r>
          </a:p>
          <a:p>
            <a:pPr lvl="0" algn="just">
              <a:lnSpc>
                <a:spcPct val="170000"/>
              </a:lnSpc>
            </a:pPr>
            <a:r>
              <a:rPr lang="en-US" sz="1800" dirty="0">
                <a:latin typeface="Arial" panose="020B0604020202020204" pitchFamily="34" charset="0"/>
                <a:cs typeface="Arial" panose="020B0604020202020204" pitchFamily="34" charset="0"/>
              </a:rPr>
              <a:t>Mood swings and impulsivity caused by alcohol use can lead to fighting, contribute to relationship tension, and have a negative impact on day-to-day life.</a:t>
            </a:r>
          </a:p>
          <a:p>
            <a:pPr>
              <a:buNone/>
            </a:pPr>
            <a:endParaRPr lang="en-US" sz="1800" dirty="0">
              <a:latin typeface="Arial" panose="020B0604020202020204" pitchFamily="34" charset="0"/>
              <a:cs typeface="Arial" panose="020B0604020202020204" pitchFamily="34" charset="0"/>
            </a:endParaRPr>
          </a:p>
        </p:txBody>
      </p:sp>
      <p:pic>
        <p:nvPicPr>
          <p:cNvPr id="9" name="image7.png"/>
          <p:cNvPicPr/>
          <p:nvPr/>
        </p:nvPicPr>
        <p:blipFill>
          <a:blip r:embed="rId3"/>
          <a:srcRect/>
          <a:stretch>
            <a:fillRect/>
          </a:stretch>
        </p:blipFill>
        <p:spPr>
          <a:xfrm>
            <a:off x="428596" y="1500174"/>
            <a:ext cx="3748091" cy="4143404"/>
          </a:xfrm>
          <a:prstGeom prst="rect">
            <a:avLst/>
          </a:prstGeom>
          <a:ln w="12700">
            <a:solidFill>
              <a:srgbClr val="000000"/>
            </a:solidFill>
            <a:prstDash val="solid"/>
          </a:ln>
        </p:spPr>
      </p:pic>
      <p:sp>
        <p:nvSpPr>
          <p:cNvPr id="17409" name="Rectangle 1"/>
          <p:cNvSpPr>
            <a:spLocks noChangeArrowheads="1"/>
          </p:cNvSpPr>
          <p:nvPr/>
        </p:nvSpPr>
        <p:spPr bwMode="auto">
          <a:xfrm>
            <a:off x="428596" y="5929330"/>
            <a:ext cx="4071966" cy="64633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5: </a:t>
            </a:r>
            <a:r>
              <a:rPr kumimoji="0" lang="en-US" sz="1200" b="1" i="0" u="none" strike="noStrike" cap="none" normalizeH="0" baseline="0" dirty="0">
                <a:ln>
                  <a:noFill/>
                </a:ln>
                <a:solidFill>
                  <a:srgbClr val="1F1F1F"/>
                </a:solidFill>
                <a:effectLst/>
                <a:latin typeface="Times New Roman" pitchFamily="18" charset="0"/>
                <a:ea typeface="Times New Roman" pitchFamily="18" charset="0"/>
                <a:cs typeface="Times New Roman" pitchFamily="18" charset="0"/>
              </a:rPr>
              <a:t>The effect of alcohol on subsequent sleep in healthy adults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Gardiner et al., 2025)</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Task 1 – Long-Term Consequences (Future Health)</a:t>
            </a:r>
          </a:p>
        </p:txBody>
      </p:sp>
      <p:sp>
        <p:nvSpPr>
          <p:cNvPr id="2" name="Content Placeholder 1"/>
          <p:cNvSpPr>
            <a:spLocks noGrp="1"/>
          </p:cNvSpPr>
          <p:nvPr>
            <p:ph idx="1"/>
          </p:nvPr>
        </p:nvSpPr>
        <p:spPr>
          <a:xfrm>
            <a:off x="457200" y="1481329"/>
            <a:ext cx="8229600" cy="2376300"/>
          </a:xfrm>
        </p:spPr>
        <p:txBody>
          <a:bodyPr>
            <a:noAutofit/>
          </a:bodyPr>
          <a:lstStyle/>
          <a:p>
            <a:pPr lvl="0" algn="just"/>
            <a:r>
              <a:rPr lang="en-US" sz="1800" dirty="0">
                <a:latin typeface="Arial" panose="020B0604020202020204" pitchFamily="34" charset="0"/>
                <a:cs typeface="Arial" panose="020B0604020202020204" pitchFamily="34" charset="0"/>
              </a:rPr>
              <a:t>Excessive alcohol consumption over time contributes to liver damage and cirrhosis, heart disease and hypertension.</a:t>
            </a:r>
          </a:p>
          <a:p>
            <a:pPr lvl="0" algn="just"/>
            <a:r>
              <a:rPr lang="en-US" sz="1800" dirty="0">
                <a:latin typeface="Arial" panose="020B0604020202020204" pitchFamily="34" charset="0"/>
                <a:cs typeface="Arial" panose="020B0604020202020204" pitchFamily="34" charset="0"/>
              </a:rPr>
              <a:t>A worldwide study identified alcohol intake as a risk factor for all 20 health problems studied (Dai et al., 2026).</a:t>
            </a:r>
          </a:p>
          <a:p>
            <a:pPr lvl="0" algn="just"/>
            <a:r>
              <a:rPr lang="en-US" sz="1800" dirty="0">
                <a:latin typeface="Arial" panose="020B0604020202020204" pitchFamily="34" charset="0"/>
                <a:cs typeface="Arial" panose="020B0604020202020204" pitchFamily="34" charset="0"/>
              </a:rPr>
              <a:t>Alcohol is now associated with seven primary forms of cancer: breast, bowel, liver, mouth and throat (U.S. Department of Health and Human Services, 2025).</a:t>
            </a:r>
          </a:p>
          <a:p>
            <a:pPr lvl="0" algn="just"/>
            <a:r>
              <a:rPr lang="en-US" sz="1800" dirty="0">
                <a:latin typeface="Arial" panose="020B0604020202020204" pitchFamily="34" charset="0"/>
                <a:cs typeface="Arial" panose="020B0604020202020204" pitchFamily="34" charset="0"/>
              </a:rPr>
              <a:t>Heavy and prolonged alcohol abuse leads to depression, impaired brain functioning, and diminished independence, wellness and lifespan.</a:t>
            </a:r>
          </a:p>
          <a:p>
            <a:endParaRPr lang="en-US" sz="1800" dirty="0">
              <a:latin typeface="Arial" panose="020B0604020202020204" pitchFamily="34" charset="0"/>
              <a:cs typeface="Arial" panose="020B0604020202020204" pitchFamily="34" charset="0"/>
            </a:endParaRPr>
          </a:p>
        </p:txBody>
      </p:sp>
      <p:pic>
        <p:nvPicPr>
          <p:cNvPr id="4" name="image1.png"/>
          <p:cNvPicPr/>
          <p:nvPr/>
        </p:nvPicPr>
        <p:blipFill>
          <a:blip r:embed="rId3"/>
          <a:srcRect/>
          <a:stretch>
            <a:fillRect/>
          </a:stretch>
        </p:blipFill>
        <p:spPr>
          <a:xfrm>
            <a:off x="1571604" y="4221088"/>
            <a:ext cx="5943600" cy="2016224"/>
          </a:xfrm>
          <a:prstGeom prst="rect">
            <a:avLst/>
          </a:prstGeom>
          <a:ln w="12700">
            <a:solidFill>
              <a:srgbClr val="000000"/>
            </a:solidFill>
            <a:prstDash val="solid"/>
          </a:ln>
        </p:spPr>
      </p:pic>
      <p:sp>
        <p:nvSpPr>
          <p:cNvPr id="16385" name="Rectangle 1"/>
          <p:cNvSpPr>
            <a:spLocks noChangeArrowheads="1"/>
          </p:cNvSpPr>
          <p:nvPr/>
        </p:nvSpPr>
        <p:spPr bwMode="auto">
          <a:xfrm>
            <a:off x="755576" y="6381328"/>
            <a:ext cx="6929486"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6: Long-Term Health Risks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Task 1 – 3 SMART Campaign Aims &amp; Benefits</a:t>
            </a:r>
          </a:p>
        </p:txBody>
      </p:sp>
      <p:sp>
        <p:nvSpPr>
          <p:cNvPr id="6" name="Content Placeholder 5"/>
          <p:cNvSpPr>
            <a:spLocks noGrp="1"/>
          </p:cNvSpPr>
          <p:nvPr>
            <p:ph sz="half" idx="2"/>
          </p:nvPr>
        </p:nvSpPr>
        <p:spPr>
          <a:xfrm>
            <a:off x="457199" y="1444294"/>
            <a:ext cx="4043363" cy="4485036"/>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Sets three SMART goals to achieve measurable health benefits for adults age 25-54.</a:t>
            </a:r>
          </a:p>
          <a:p>
            <a:pPr lvl="0" algn="just">
              <a:lnSpc>
                <a:spcPct val="150000"/>
              </a:lnSpc>
            </a:pPr>
            <a:r>
              <a:rPr lang="en-US" sz="1800" dirty="0">
                <a:latin typeface="Arial" panose="020B0604020202020204" pitchFamily="34" charset="0"/>
                <a:cs typeface="Arial" panose="020B0604020202020204" pitchFamily="34" charset="0"/>
              </a:rPr>
              <a:t>Seeks to boost digital tracking by 35 per cent in six months, in order to achieve more self-awareness.</a:t>
            </a:r>
          </a:p>
          <a:p>
            <a:pPr lvl="0" algn="just">
              <a:lnSpc>
                <a:spcPct val="150000"/>
              </a:lnSpc>
            </a:pPr>
            <a:r>
              <a:rPr lang="en-US" sz="1800" dirty="0">
                <a:latin typeface="Arial" panose="020B0604020202020204" pitchFamily="34" charset="0"/>
                <a:cs typeface="Arial" panose="020B0604020202020204" pitchFamily="34" charset="0"/>
              </a:rPr>
              <a:t>Aims for a 25% reduction in units/week after 12 weeks, reducing risks of chronic diseases substantially.</a:t>
            </a:r>
          </a:p>
          <a:p>
            <a:pPr lvl="0" algn="just">
              <a:lnSpc>
                <a:spcPct val="150000"/>
              </a:lnSpc>
            </a:pPr>
            <a:r>
              <a:rPr lang="en-US" sz="1800" dirty="0">
                <a:latin typeface="Arial" panose="020B0604020202020204" pitchFamily="34" charset="0"/>
                <a:cs typeface="Arial" panose="020B0604020202020204" pitchFamily="34" charset="0"/>
              </a:rPr>
              <a:t>Carries out 12 community workshops each year to establish supportive social networks and encourage long-term wellness.</a:t>
            </a:r>
          </a:p>
          <a:p>
            <a:endParaRPr lang="en-US" sz="1800" dirty="0">
              <a:latin typeface="Arial" panose="020B0604020202020204" pitchFamily="34" charset="0"/>
              <a:cs typeface="Arial" panose="020B0604020202020204" pitchFamily="34" charset="0"/>
            </a:endParaRPr>
          </a:p>
        </p:txBody>
      </p:sp>
      <p:pic>
        <p:nvPicPr>
          <p:cNvPr id="9" name="image11.png"/>
          <p:cNvPicPr/>
          <p:nvPr/>
        </p:nvPicPr>
        <p:blipFill>
          <a:blip r:embed="rId3"/>
          <a:srcRect/>
          <a:stretch>
            <a:fillRect/>
          </a:stretch>
        </p:blipFill>
        <p:spPr>
          <a:xfrm>
            <a:off x="4643438" y="1428736"/>
            <a:ext cx="4286280" cy="4500594"/>
          </a:xfrm>
          <a:prstGeom prst="rect">
            <a:avLst/>
          </a:prstGeom>
          <a:ln w="12700">
            <a:solidFill>
              <a:srgbClr val="000000"/>
            </a:solidFill>
            <a:prstDash val="solid"/>
          </a:ln>
        </p:spPr>
      </p:pic>
      <p:sp>
        <p:nvSpPr>
          <p:cNvPr id="15361" name="Rectangle 1"/>
          <p:cNvSpPr>
            <a:spLocks noChangeArrowheads="1"/>
          </p:cNvSpPr>
          <p:nvPr/>
        </p:nvSpPr>
        <p:spPr bwMode="auto">
          <a:xfrm>
            <a:off x="4643438" y="6072206"/>
            <a:ext cx="4071966"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7: Smart Campaign Aims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9841" y="365127"/>
            <a:ext cx="7886700" cy="436226"/>
          </a:xfrm>
        </p:spPr>
        <p:txBody>
          <a:bodyPr>
            <a:normAutofit fontScale="90000"/>
          </a:bodyPr>
          <a:lstStyle/>
          <a:p>
            <a:pPr algn="ctr"/>
            <a:r>
              <a:rPr lang="en-US" sz="3000" dirty="0">
                <a:latin typeface="Arial" panose="020B0604020202020204" pitchFamily="34" charset="0"/>
                <a:cs typeface="Arial" panose="020B0604020202020204" pitchFamily="34" charset="0"/>
              </a:rPr>
              <a:t>Task 2 – Evaluation Types &amp; Measurement Strategies</a:t>
            </a:r>
          </a:p>
        </p:txBody>
      </p:sp>
      <p:sp>
        <p:nvSpPr>
          <p:cNvPr id="8" name="Content Placeholder 7"/>
          <p:cNvSpPr>
            <a:spLocks noGrp="1"/>
          </p:cNvSpPr>
          <p:nvPr>
            <p:ph sz="half" idx="2"/>
          </p:nvPr>
        </p:nvSpPr>
        <p:spPr>
          <a:xfrm>
            <a:off x="4645025" y="801353"/>
            <a:ext cx="4041775" cy="5056539"/>
          </a:xfrm>
        </p:spPr>
        <p:txBody>
          <a:bodyPr>
            <a:normAutofit fontScale="25000" lnSpcReduction="20000"/>
          </a:bodyPr>
          <a:lstStyle/>
          <a:p>
            <a:pPr lvl="0" algn="just">
              <a:lnSpc>
                <a:spcPct val="170000"/>
              </a:lnSpc>
            </a:pPr>
            <a:r>
              <a:rPr lang="en-US" sz="7200" dirty="0">
                <a:latin typeface="Arial" panose="020B0604020202020204" pitchFamily="34" charset="0"/>
                <a:cs typeface="Arial" panose="020B0604020202020204" pitchFamily="34" charset="0"/>
              </a:rPr>
              <a:t>Formative evaluation uses baseline surveys and focus groups to identify participants’ needs and improve campaign materials before delivery.</a:t>
            </a:r>
          </a:p>
          <a:p>
            <a:pPr lvl="0" algn="just">
              <a:lnSpc>
                <a:spcPct val="170000"/>
              </a:lnSpc>
            </a:pPr>
            <a:r>
              <a:rPr lang="en-US" sz="7200" dirty="0">
                <a:latin typeface="Arial" panose="020B0604020202020204" pitchFamily="34" charset="0"/>
                <a:cs typeface="Arial" panose="020B0604020202020204" pitchFamily="34" charset="0"/>
              </a:rPr>
              <a:t>A process evaluation monitors weekly attendance, app downloads and resources shared to assess campaign implementation and engagement.</a:t>
            </a:r>
          </a:p>
          <a:p>
            <a:pPr lvl="0" algn="just">
              <a:lnSpc>
                <a:spcPct val="170000"/>
              </a:lnSpc>
            </a:pPr>
            <a:r>
              <a:rPr lang="en-US" sz="7200" dirty="0">
                <a:latin typeface="Arial" panose="020B0604020202020204" pitchFamily="34" charset="0"/>
                <a:cs typeface="Arial" panose="020B0604020202020204" pitchFamily="34" charset="0"/>
              </a:rPr>
              <a:t>A systematic review found only 19% of 21 evaluated campaigns clearly defined process-evaluation objectives (</a:t>
            </a:r>
            <a:r>
              <a:rPr lang="en-US" sz="7200" dirty="0" err="1">
                <a:latin typeface="Arial" panose="020B0604020202020204" pitchFamily="34" charset="0"/>
                <a:cs typeface="Arial" panose="020B0604020202020204" pitchFamily="34" charset="0"/>
              </a:rPr>
              <a:t>Zandonai</a:t>
            </a:r>
            <a:r>
              <a:rPr lang="en-US" sz="7200" dirty="0">
                <a:latin typeface="Arial" panose="020B0604020202020204" pitchFamily="34" charset="0"/>
                <a:cs typeface="Arial" panose="020B0604020202020204" pitchFamily="34" charset="0"/>
              </a:rPr>
              <a:t> et al., 2026).</a:t>
            </a:r>
          </a:p>
          <a:p>
            <a:pPr lvl="0" algn="just">
              <a:lnSpc>
                <a:spcPct val="170000"/>
              </a:lnSpc>
            </a:pPr>
            <a:r>
              <a:rPr lang="en-US" sz="7200" dirty="0">
                <a:latin typeface="Arial" panose="020B0604020202020204" pitchFamily="34" charset="0"/>
                <a:cs typeface="Arial" panose="020B0604020202020204" pitchFamily="34" charset="0"/>
              </a:rPr>
              <a:t>Alcohol consumption and whether the person has met SMART aims are compared using baseline and 6- and 12-month follow-up assessments</a:t>
            </a:r>
            <a:r>
              <a:rPr lang="en-US" sz="4400" dirty="0">
                <a:latin typeface="Times New Roman" pitchFamily="18" charset="0"/>
                <a:cs typeface="Times New Roman" pitchFamily="18" charset="0"/>
              </a:rPr>
              <a:t>.</a:t>
            </a:r>
          </a:p>
          <a:p>
            <a:endParaRPr lang="en-US" dirty="0"/>
          </a:p>
        </p:txBody>
      </p:sp>
      <p:pic>
        <p:nvPicPr>
          <p:cNvPr id="9" name="image18.png"/>
          <p:cNvPicPr/>
          <p:nvPr/>
        </p:nvPicPr>
        <p:blipFill>
          <a:blip r:embed="rId3"/>
          <a:srcRect/>
          <a:stretch>
            <a:fillRect/>
          </a:stretch>
        </p:blipFill>
        <p:spPr>
          <a:xfrm>
            <a:off x="285720" y="1714488"/>
            <a:ext cx="4286280" cy="4143404"/>
          </a:xfrm>
          <a:prstGeom prst="rect">
            <a:avLst/>
          </a:prstGeom>
          <a:ln w="12700">
            <a:solidFill>
              <a:srgbClr val="000000"/>
            </a:solidFill>
            <a:prstDash val="solid"/>
          </a:ln>
        </p:spPr>
      </p:pic>
      <p:sp>
        <p:nvSpPr>
          <p:cNvPr id="14337" name="Rectangle 1"/>
          <p:cNvSpPr>
            <a:spLocks noChangeArrowheads="1"/>
          </p:cNvSpPr>
          <p:nvPr/>
        </p:nvSpPr>
        <p:spPr bwMode="auto">
          <a:xfrm>
            <a:off x="357158" y="6143644"/>
            <a:ext cx="4286280"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8: Campaign Evaluation Types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8043890" cy="1143000"/>
          </a:xfrm>
        </p:spPr>
        <p:txBody>
          <a:bodyPr>
            <a:normAutofit/>
          </a:bodyPr>
          <a:lstStyle/>
          <a:p>
            <a:pPr algn="ctr"/>
            <a:r>
              <a:rPr lang="en-US" sz="3000" dirty="0">
                <a:latin typeface="Arial" panose="020B0604020202020204" pitchFamily="34" charset="0"/>
                <a:cs typeface="Arial" panose="020B0604020202020204" pitchFamily="34" charset="0"/>
              </a:rPr>
              <a:t>Task 2 – Official Campaign Poster</a:t>
            </a:r>
          </a:p>
        </p:txBody>
      </p:sp>
      <p:pic>
        <p:nvPicPr>
          <p:cNvPr id="4" name="image8.png"/>
          <p:cNvPicPr/>
          <p:nvPr/>
        </p:nvPicPr>
        <p:blipFill>
          <a:blip r:embed="rId3"/>
          <a:srcRect/>
          <a:stretch>
            <a:fillRect/>
          </a:stretch>
        </p:blipFill>
        <p:spPr>
          <a:xfrm>
            <a:off x="500034" y="1785925"/>
            <a:ext cx="8072494" cy="4786347"/>
          </a:xfrm>
          <a:prstGeom prst="rect">
            <a:avLst/>
          </a:prstGeo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Task 2 – Local &amp; National Partner </a:t>
            </a:r>
            <a:r>
              <a:rPr lang="en-US" sz="3000" dirty="0" err="1">
                <a:latin typeface="Arial" panose="020B0604020202020204" pitchFamily="34" charset="0"/>
                <a:cs typeface="Arial" panose="020B0604020202020204" pitchFamily="34" charset="0"/>
              </a:rPr>
              <a:t>Organisations</a:t>
            </a:r>
            <a:endParaRPr lang="en-US" sz="3000" dirty="0">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457200" y="1481329"/>
            <a:ext cx="8229600" cy="2590613"/>
          </a:xfrm>
        </p:spPr>
        <p:txBody>
          <a:bodyPr>
            <a:normAutofit/>
          </a:bodyPr>
          <a:lstStyle/>
          <a:p>
            <a:pPr lvl="0"/>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can offer evidence-based alcohol education and community interventions to help to make healthier alcohol choices in the UK (Mitchell et al., 2025).</a:t>
            </a:r>
          </a:p>
          <a:p>
            <a:pPr lvl="0"/>
            <a:r>
              <a:rPr lang="en-US" sz="1800" dirty="0">
                <a:latin typeface="Arial" panose="020B0604020202020204" pitchFamily="34" charset="0"/>
                <a:cs typeface="Arial" panose="020B0604020202020204" pitchFamily="34" charset="0"/>
              </a:rPr>
              <a:t>The NHS Better Health website is for adults to access lifestyle improvement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 resources.</a:t>
            </a:r>
          </a:p>
          <a:p>
            <a:pPr lvl="0"/>
            <a:r>
              <a:rPr lang="en-US" sz="1800" dirty="0">
                <a:latin typeface="Arial" panose="020B0604020202020204" pitchFamily="34" charset="0"/>
                <a:cs typeface="Arial" panose="020B0604020202020204" pitchFamily="34" charset="0"/>
              </a:rPr>
              <a:t>The ambition of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is to cut the UK's number of risky drinkers by two million by 2030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2026).</a:t>
            </a:r>
          </a:p>
          <a:p>
            <a:endParaRPr lang="en-US" dirty="0"/>
          </a:p>
        </p:txBody>
      </p:sp>
      <p:sp>
        <p:nvSpPr>
          <p:cNvPr id="1229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12289" name="image10.png"/>
          <p:cNvPicPr>
            <a:picLocks noChangeAspect="1" noChangeArrowheads="1"/>
          </p:cNvPicPr>
          <p:nvPr/>
        </p:nvPicPr>
        <p:blipFill>
          <a:blip r:embed="rId3"/>
          <a:srcRect/>
          <a:stretch>
            <a:fillRect/>
          </a:stretch>
        </p:blipFill>
        <p:spPr bwMode="auto">
          <a:xfrm>
            <a:off x="928662" y="4214818"/>
            <a:ext cx="7286676" cy="1876425"/>
          </a:xfrm>
          <a:prstGeom prst="rect">
            <a:avLst/>
          </a:prstGeom>
          <a:noFill/>
        </p:spPr>
      </p:pic>
      <p:sp>
        <p:nvSpPr>
          <p:cNvPr id="12291" name="Rectangle 3"/>
          <p:cNvSpPr>
            <a:spLocks noChangeArrowheads="1"/>
          </p:cNvSpPr>
          <p:nvPr/>
        </p:nvSpPr>
        <p:spPr bwMode="auto">
          <a:xfrm>
            <a:off x="785786" y="6143644"/>
            <a:ext cx="7429552"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9: </a:t>
            </a:r>
            <a:r>
              <a:rPr kumimoji="0" lang="en-US" sz="1200" b="1"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Drinkaware</a:t>
            </a: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launched a new UK alcohol-reduction ambition </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7B67A-0BCC-B78D-D2E9-6F4F2B036B38}"/>
              </a:ext>
            </a:extLst>
          </p:cNvPr>
          <p:cNvSpPr>
            <a:spLocks noGrp="1"/>
          </p:cNvSpPr>
          <p:nvPr>
            <p:ph type="title"/>
          </p:nvPr>
        </p:nvSpPr>
        <p:spPr/>
        <p:txBody>
          <a:bodyPr>
            <a:normAutofit/>
          </a:bodyPr>
          <a:lstStyle/>
          <a:p>
            <a:r>
              <a:rPr lang="en-US" sz="3000" dirty="0">
                <a:latin typeface="Arial" panose="020B0604020202020204" pitchFamily="34" charset="0"/>
                <a:cs typeface="Arial" panose="020B0604020202020204" pitchFamily="34" charset="0"/>
              </a:rPr>
              <a:t>Task 2 – Local &amp; National Partner </a:t>
            </a:r>
            <a:r>
              <a:rPr lang="en-US" sz="3000" dirty="0" err="1">
                <a:latin typeface="Arial" panose="020B0604020202020204" pitchFamily="34" charset="0"/>
                <a:cs typeface="Arial" panose="020B0604020202020204" pitchFamily="34" charset="0"/>
              </a:rPr>
              <a:t>Organisations</a:t>
            </a:r>
            <a:endParaRPr lang="en-GB" sz="3000" dirty="0"/>
          </a:p>
        </p:txBody>
      </p:sp>
      <p:sp>
        <p:nvSpPr>
          <p:cNvPr id="3" name="Text Placeholder 2">
            <a:extLst>
              <a:ext uri="{FF2B5EF4-FFF2-40B4-BE49-F238E27FC236}">
                <a16:creationId xmlns:a16="http://schemas.microsoft.com/office/drawing/2014/main" id="{53F5BCD3-7CC3-7A3E-62B2-6B5108CA2B07}"/>
              </a:ext>
            </a:extLst>
          </p:cNvPr>
          <p:cNvSpPr>
            <a:spLocks noGrp="1"/>
          </p:cNvSpPr>
          <p:nvPr>
            <p:ph type="body" idx="1"/>
          </p:nvPr>
        </p:nvSpPr>
        <p:spPr/>
        <p:txBody>
          <a:bodyPr/>
          <a:lstStyle/>
          <a:p>
            <a:r>
              <a:rPr lang="en-US" dirty="0">
                <a:latin typeface="Arial" panose="020B0604020202020204" pitchFamily="34" charset="0"/>
                <a:cs typeface="Arial" panose="020B0604020202020204" pitchFamily="34" charset="0"/>
              </a:rPr>
              <a:t>Local Partner </a:t>
            </a:r>
            <a:r>
              <a:rPr lang="en-US" dirty="0" err="1">
                <a:latin typeface="Arial" panose="020B0604020202020204" pitchFamily="34" charset="0"/>
                <a:cs typeface="Arial" panose="020B0604020202020204" pitchFamily="34" charset="0"/>
              </a:rPr>
              <a:t>Organisations</a:t>
            </a:r>
            <a:endParaRPr lang="en-GB" dirty="0"/>
          </a:p>
        </p:txBody>
      </p:sp>
      <p:sp>
        <p:nvSpPr>
          <p:cNvPr id="4" name="Content Placeholder 3">
            <a:extLst>
              <a:ext uri="{FF2B5EF4-FFF2-40B4-BE49-F238E27FC236}">
                <a16:creationId xmlns:a16="http://schemas.microsoft.com/office/drawing/2014/main" id="{D1F8CCF4-A9C9-6046-F923-08066A119606}"/>
              </a:ext>
            </a:extLst>
          </p:cNvPr>
          <p:cNvSpPr>
            <a:spLocks noGrp="1"/>
          </p:cNvSpPr>
          <p:nvPr>
            <p:ph sz="half" idx="2"/>
          </p:nvPr>
        </p:nvSpPr>
        <p:spPr/>
        <p:txBody>
          <a:bodyPr>
            <a:normAutofit/>
          </a:bodyPr>
          <a:lstStyle/>
          <a:p>
            <a:r>
              <a:rPr lang="en-US" sz="1800" dirty="0">
                <a:latin typeface="Arial" panose="020B0604020202020204" pitchFamily="34" charset="0"/>
                <a:cs typeface="Arial" panose="020B0604020202020204" pitchFamily="34" charset="0"/>
              </a:rPr>
              <a:t>Drinkaware can offer evidence-based alcohol education and community interventions to help to make healthier alcohol choices in the UK (Mitchell et al., 2025).</a:t>
            </a:r>
          </a:p>
          <a:p>
            <a:r>
              <a:rPr lang="en-US" sz="1800" dirty="0">
                <a:latin typeface="Arial" panose="020B0604020202020204" pitchFamily="34" charset="0"/>
                <a:cs typeface="Arial" panose="020B0604020202020204" pitchFamily="34" charset="0"/>
              </a:rPr>
              <a:t>The ambition of Drinkaware is to cut the UK's number of risky drinkers by two million by 2030 (Drinkaware, 2026).</a:t>
            </a:r>
          </a:p>
          <a:p>
            <a:endParaRPr lang="en-GB" sz="1800" dirty="0"/>
          </a:p>
        </p:txBody>
      </p:sp>
      <p:sp>
        <p:nvSpPr>
          <p:cNvPr id="5" name="Text Placeholder 4">
            <a:extLst>
              <a:ext uri="{FF2B5EF4-FFF2-40B4-BE49-F238E27FC236}">
                <a16:creationId xmlns:a16="http://schemas.microsoft.com/office/drawing/2014/main" id="{8666F857-B54A-9B2B-F7C6-6AC868A29927}"/>
              </a:ext>
            </a:extLst>
          </p:cNvPr>
          <p:cNvSpPr>
            <a:spLocks noGrp="1"/>
          </p:cNvSpPr>
          <p:nvPr>
            <p:ph type="body" sz="quarter" idx="3"/>
          </p:nvPr>
        </p:nvSpPr>
        <p:spPr/>
        <p:txBody>
          <a:bodyPr/>
          <a:lstStyle/>
          <a:p>
            <a:r>
              <a:rPr lang="en-US" dirty="0">
                <a:latin typeface="Arial" panose="020B0604020202020204" pitchFamily="34" charset="0"/>
                <a:cs typeface="Arial" panose="020B0604020202020204" pitchFamily="34" charset="0"/>
              </a:rPr>
              <a:t>National Partner </a:t>
            </a:r>
            <a:r>
              <a:rPr lang="en-US" dirty="0" err="1">
                <a:latin typeface="Arial" panose="020B0604020202020204" pitchFamily="34" charset="0"/>
                <a:cs typeface="Arial" panose="020B0604020202020204" pitchFamily="34" charset="0"/>
              </a:rPr>
              <a:t>Organisations</a:t>
            </a:r>
            <a:endParaRPr lang="en-GB" dirty="0"/>
          </a:p>
        </p:txBody>
      </p:sp>
      <p:sp>
        <p:nvSpPr>
          <p:cNvPr id="6" name="Content Placeholder 5">
            <a:extLst>
              <a:ext uri="{FF2B5EF4-FFF2-40B4-BE49-F238E27FC236}">
                <a16:creationId xmlns:a16="http://schemas.microsoft.com/office/drawing/2014/main" id="{D1F261EB-D2BE-2FD5-6099-23AC1C2E5F93}"/>
              </a:ext>
            </a:extLst>
          </p:cNvPr>
          <p:cNvSpPr>
            <a:spLocks noGrp="1"/>
          </p:cNvSpPr>
          <p:nvPr>
            <p:ph sz="quarter" idx="4"/>
          </p:nvPr>
        </p:nvSpPr>
        <p:spPr/>
        <p:txBody>
          <a:bodyPr>
            <a:normAutofit/>
          </a:bodyPr>
          <a:lstStyle/>
          <a:p>
            <a:r>
              <a:rPr lang="en-US" sz="1800" dirty="0">
                <a:latin typeface="Arial" panose="020B0604020202020204" pitchFamily="34" charset="0"/>
                <a:cs typeface="Arial" panose="020B0604020202020204" pitchFamily="34" charset="0"/>
              </a:rPr>
              <a:t>The NHS Better Health website is for adults to access lifestyle improvement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 resources</a:t>
            </a:r>
            <a:endParaRPr lang="en-GB" sz="1800" dirty="0"/>
          </a:p>
        </p:txBody>
      </p:sp>
      <p:pic>
        <p:nvPicPr>
          <p:cNvPr id="8" name="image10.png">
            <a:extLst>
              <a:ext uri="{FF2B5EF4-FFF2-40B4-BE49-F238E27FC236}">
                <a16:creationId xmlns:a16="http://schemas.microsoft.com/office/drawing/2014/main" id="{5EE43322-EEB7-2047-1D97-3A6CCE91C1E4}"/>
              </a:ext>
            </a:extLst>
          </p:cNvPr>
          <p:cNvPicPr>
            <a:picLocks noChangeAspect="1" noChangeArrowheads="1"/>
          </p:cNvPicPr>
          <p:nvPr/>
        </p:nvPicPr>
        <p:blipFill>
          <a:blip r:embed="rId2"/>
          <a:srcRect/>
          <a:stretch>
            <a:fillRect/>
          </a:stretch>
        </p:blipFill>
        <p:spPr bwMode="auto">
          <a:xfrm>
            <a:off x="4211960" y="4509120"/>
            <a:ext cx="4507434" cy="1660588"/>
          </a:xfrm>
          <a:prstGeom prst="rect">
            <a:avLst/>
          </a:prstGeom>
          <a:noFill/>
        </p:spPr>
      </p:pic>
      <p:sp>
        <p:nvSpPr>
          <p:cNvPr id="10" name="TextBox 9">
            <a:extLst>
              <a:ext uri="{FF2B5EF4-FFF2-40B4-BE49-F238E27FC236}">
                <a16:creationId xmlns:a16="http://schemas.microsoft.com/office/drawing/2014/main" id="{D4B79615-93C7-48C9-4359-82B4EA944D67}"/>
              </a:ext>
            </a:extLst>
          </p:cNvPr>
          <p:cNvSpPr txBox="1"/>
          <p:nvPr/>
        </p:nvSpPr>
        <p:spPr>
          <a:xfrm>
            <a:off x="3707904" y="6169708"/>
            <a:ext cx="4507434" cy="646331"/>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9: Drinkaware launched a new UK alcohol-reduction ambition </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extLst>
      <p:ext uri="{BB962C8B-B14F-4D97-AF65-F5344CB8AC3E}">
        <p14:creationId xmlns:p14="http://schemas.microsoft.com/office/powerpoint/2010/main" val="1692953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Task 2 – Existing Resources to Replicate</a:t>
            </a:r>
          </a:p>
        </p:txBody>
      </p:sp>
      <p:sp>
        <p:nvSpPr>
          <p:cNvPr id="2" name="Content Placeholder 1"/>
          <p:cNvSpPr>
            <a:spLocks noGrp="1"/>
          </p:cNvSpPr>
          <p:nvPr>
            <p:ph idx="1"/>
          </p:nvPr>
        </p:nvSpPr>
        <p:spPr>
          <a:xfrm>
            <a:off x="457200" y="1481329"/>
            <a:ext cx="8229600" cy="2376299"/>
          </a:xfrm>
        </p:spPr>
        <p:txBody>
          <a:bodyPr>
            <a:normAutofit/>
          </a:bodyPr>
          <a:lstStyle/>
          <a:p>
            <a:pPr lvl="0"/>
            <a:r>
              <a:rPr lang="en-US" sz="1800" dirty="0">
                <a:latin typeface="Arial" panose="020B0604020202020204" pitchFamily="34" charset="0"/>
                <a:cs typeface="Arial" panose="020B0604020202020204" pitchFamily="34" charset="0"/>
              </a:rPr>
              <a:t>The NHS Drink Free Days app enables adults to help monitor their alcohol consumption, plan and set alcohol-free days and goals.</a:t>
            </a:r>
          </a:p>
          <a:p>
            <a:pPr lvl="0"/>
            <a:r>
              <a:rPr lang="en-US" sz="1800" dirty="0">
                <a:latin typeface="Arial" panose="020B0604020202020204" pitchFamily="34" charset="0"/>
                <a:cs typeface="Arial" panose="020B0604020202020204" pitchFamily="34" charset="0"/>
              </a:rPr>
              <a:t>The use of unit measuring wheels and use of an online calculator assists participants in understanding what alcohol units are and to examine their drinking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a:t>
            </a:r>
          </a:p>
          <a:p>
            <a:pPr lvl="0"/>
            <a:r>
              <a:rPr lang="en-US" sz="1800" dirty="0">
                <a:latin typeface="Arial" panose="020B0604020202020204" pitchFamily="34" charset="0"/>
                <a:cs typeface="Arial" panose="020B0604020202020204" pitchFamily="34" charset="0"/>
              </a:rPr>
              <a:t>An NHS Drink Free Days campaign reached over 160,000 people, generating nearly 9,000 information clicks (Cheshire and Merseyside Public Health Network, 2026).</a:t>
            </a:r>
          </a:p>
          <a:p>
            <a:endParaRPr lang="en-US" sz="1800" dirty="0">
              <a:latin typeface="Arial" panose="020B0604020202020204" pitchFamily="34" charset="0"/>
              <a:cs typeface="Arial" panose="020B0604020202020204" pitchFamily="34" charset="0"/>
            </a:endParaRPr>
          </a:p>
        </p:txBody>
      </p:sp>
      <p:pic>
        <p:nvPicPr>
          <p:cNvPr id="4" name="image14.png"/>
          <p:cNvPicPr/>
          <p:nvPr/>
        </p:nvPicPr>
        <p:blipFill>
          <a:blip r:embed="rId3"/>
          <a:srcRect/>
          <a:stretch>
            <a:fillRect/>
          </a:stretch>
        </p:blipFill>
        <p:spPr>
          <a:xfrm>
            <a:off x="928662" y="4143380"/>
            <a:ext cx="7286676" cy="2143124"/>
          </a:xfrm>
          <a:prstGeom prst="rect">
            <a:avLst/>
          </a:prstGeom>
          <a:ln w="12700">
            <a:solidFill>
              <a:srgbClr val="000000"/>
            </a:solidFill>
            <a:prstDash val="solid"/>
          </a:ln>
        </p:spPr>
      </p:pic>
      <p:sp>
        <p:nvSpPr>
          <p:cNvPr id="11265" name="Rectangle 1"/>
          <p:cNvSpPr>
            <a:spLocks noChangeArrowheads="1"/>
          </p:cNvSpPr>
          <p:nvPr/>
        </p:nvSpPr>
        <p:spPr bwMode="auto">
          <a:xfrm>
            <a:off x="1785918" y="6400800"/>
            <a:ext cx="6286544"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10: NHS Drink Campaign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Cheshire and Merseyside Public Health Network, 2026)</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9841" y="365127"/>
            <a:ext cx="7886700" cy="793416"/>
          </a:xfrm>
        </p:spPr>
        <p:txBody>
          <a:bodyPr>
            <a:normAutofit/>
          </a:bodyPr>
          <a:lstStyle/>
          <a:p>
            <a:pPr algn="ctr"/>
            <a:r>
              <a:rPr lang="en-US" sz="3000" dirty="0">
                <a:latin typeface="Arial" panose="020B0604020202020204" pitchFamily="34" charset="0"/>
                <a:cs typeface="Arial" panose="020B0604020202020204" pitchFamily="34" charset="0"/>
              </a:rPr>
              <a:t>Task 3 – Physiological Benefits</a:t>
            </a:r>
          </a:p>
        </p:txBody>
      </p:sp>
      <p:sp>
        <p:nvSpPr>
          <p:cNvPr id="6" name="Content Placeholder 5"/>
          <p:cNvSpPr>
            <a:spLocks noGrp="1"/>
          </p:cNvSpPr>
          <p:nvPr>
            <p:ph sz="half" idx="2"/>
          </p:nvPr>
        </p:nvSpPr>
        <p:spPr>
          <a:xfrm>
            <a:off x="457200" y="1158543"/>
            <a:ext cx="4040188" cy="5413729"/>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Quitting drinking alcohol can help with waking up more energetic in the morning, decreased daytime fatigue and better sleep overall (</a:t>
            </a:r>
            <a:r>
              <a:rPr lang="en-US" sz="1800" dirty="0" err="1">
                <a:latin typeface="Arial" panose="020B0604020202020204" pitchFamily="34" charset="0"/>
                <a:cs typeface="Arial" panose="020B0604020202020204" pitchFamily="34" charset="0"/>
              </a:rPr>
              <a:t>Hussong</a:t>
            </a:r>
            <a:r>
              <a:rPr lang="en-US" sz="1800" dirty="0">
                <a:latin typeface="Arial" panose="020B0604020202020204" pitchFamily="34" charset="0"/>
                <a:cs typeface="Arial" panose="020B0604020202020204" pitchFamily="34" charset="0"/>
              </a:rPr>
              <a:t> et al., 2026).</a:t>
            </a:r>
          </a:p>
          <a:p>
            <a:pPr lvl="0" algn="just">
              <a:lnSpc>
                <a:spcPct val="150000"/>
              </a:lnSpc>
            </a:pPr>
            <a:r>
              <a:rPr lang="en-US" sz="1800" dirty="0">
                <a:latin typeface="Arial" panose="020B0604020202020204" pitchFamily="34" charset="0"/>
                <a:cs typeface="Arial" panose="020B0604020202020204" pitchFamily="34" charset="0"/>
              </a:rPr>
              <a:t>A reduction in cutting may alleviate blood pressure, especially in adults who drink more alcohol.</a:t>
            </a:r>
          </a:p>
          <a:p>
            <a:pPr lvl="0" algn="just">
              <a:lnSpc>
                <a:spcPct val="150000"/>
              </a:lnSpc>
            </a:pPr>
            <a:r>
              <a:rPr lang="en-US" sz="1800" dirty="0">
                <a:latin typeface="Arial" panose="020B0604020202020204" pitchFamily="34" charset="0"/>
                <a:cs typeface="Arial" panose="020B0604020202020204" pitchFamily="34" charset="0"/>
              </a:rPr>
              <a:t>A study </a:t>
            </a:r>
            <a:r>
              <a:rPr lang="en-US" sz="1800" dirty="0" err="1">
                <a:latin typeface="Arial" panose="020B0604020202020204" pitchFamily="34" charset="0"/>
                <a:cs typeface="Arial" panose="020B0604020202020204" pitchFamily="34" charset="0"/>
              </a:rPr>
              <a:t>analysed</a:t>
            </a:r>
            <a:r>
              <a:rPr lang="en-US" sz="1800" dirty="0">
                <a:latin typeface="Arial" panose="020B0604020202020204" pitchFamily="34" charset="0"/>
                <a:cs typeface="Arial" panose="020B0604020202020204" pitchFamily="34" charset="0"/>
              </a:rPr>
              <a:t> 843 studies and found high alcohol consumption increased risk across all 20 health outcomes examined (Dai et al., 2026).</a:t>
            </a:r>
          </a:p>
          <a:p>
            <a:pPr>
              <a:lnSpc>
                <a:spcPct val="150000"/>
              </a:lnSpc>
            </a:pPr>
            <a:endParaRPr lang="en-US" sz="1800" dirty="0">
              <a:latin typeface="Arial" panose="020B0604020202020204" pitchFamily="34" charset="0"/>
              <a:cs typeface="Arial" panose="020B0604020202020204" pitchFamily="34" charset="0"/>
            </a:endParaRPr>
          </a:p>
        </p:txBody>
      </p:sp>
      <p:pic>
        <p:nvPicPr>
          <p:cNvPr id="9" name="image15.png"/>
          <p:cNvPicPr/>
          <p:nvPr/>
        </p:nvPicPr>
        <p:blipFill>
          <a:blip r:embed="rId3"/>
          <a:srcRect/>
          <a:stretch>
            <a:fillRect/>
          </a:stretch>
        </p:blipFill>
        <p:spPr>
          <a:xfrm>
            <a:off x="4714876" y="1571612"/>
            <a:ext cx="4219564" cy="4357718"/>
          </a:xfrm>
          <a:prstGeom prst="rect">
            <a:avLst/>
          </a:prstGeom>
          <a:ln w="12700">
            <a:solidFill>
              <a:srgbClr val="000000"/>
            </a:solidFill>
            <a:prstDash val="solid"/>
          </a:ln>
        </p:spPr>
      </p:pic>
      <p:sp>
        <p:nvSpPr>
          <p:cNvPr id="10241" name="Rectangle 1"/>
          <p:cNvSpPr>
            <a:spLocks noChangeArrowheads="1"/>
          </p:cNvSpPr>
          <p:nvPr/>
        </p:nvSpPr>
        <p:spPr bwMode="auto">
          <a:xfrm>
            <a:off x="4429124" y="6215082"/>
            <a:ext cx="4357718"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11: Benefits of Reducing Alcohol</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Task 3 – Psychological Benefits</a:t>
            </a:r>
          </a:p>
        </p:txBody>
      </p:sp>
      <p:sp>
        <p:nvSpPr>
          <p:cNvPr id="7" name="Content Placeholder 6"/>
          <p:cNvSpPr>
            <a:spLocks noGrp="1"/>
          </p:cNvSpPr>
          <p:nvPr>
            <p:ph sz="half" idx="2"/>
          </p:nvPr>
        </p:nvSpPr>
        <p:spPr>
          <a:xfrm>
            <a:off x="4786314" y="1444294"/>
            <a:ext cx="4071966" cy="5127978"/>
          </a:xfrm>
        </p:spPr>
        <p:txBody>
          <a:bodyPr>
            <a:normAutofit/>
          </a:bodyPr>
          <a:lstStyle/>
          <a:p>
            <a:pPr lvl="0" algn="just"/>
            <a:r>
              <a:rPr lang="en-US" sz="1800" dirty="0">
                <a:latin typeface="Arial" panose="020B0604020202020204" pitchFamily="34" charset="0"/>
                <a:cs typeface="Arial" panose="020B0604020202020204" pitchFamily="34" charset="0"/>
              </a:rPr>
              <a:t>Alcohol consumption may be reduced to help </a:t>
            </a:r>
            <a:r>
              <a:rPr lang="en-US" sz="1800" dirty="0" err="1">
                <a:latin typeface="Arial" panose="020B0604020202020204" pitchFamily="34" charset="0"/>
                <a:cs typeface="Arial" panose="020B0604020202020204" pitchFamily="34" charset="0"/>
              </a:rPr>
              <a:t>stabilise</a:t>
            </a:r>
            <a:r>
              <a:rPr lang="en-US" sz="1800" dirty="0">
                <a:latin typeface="Arial" panose="020B0604020202020204" pitchFamily="34" charset="0"/>
                <a:cs typeface="Arial" panose="020B0604020202020204" pitchFamily="34" charset="0"/>
              </a:rPr>
              <a:t> mood, alleviate alcohol-related anxiety and promote emotional wellness.</a:t>
            </a:r>
          </a:p>
          <a:p>
            <a:pPr lvl="0" algn="just"/>
            <a:r>
              <a:rPr lang="en-US" sz="1800" dirty="0">
                <a:latin typeface="Arial" panose="020B0604020202020204" pitchFamily="34" charset="0"/>
                <a:cs typeface="Arial" panose="020B0604020202020204" pitchFamily="34" charset="0"/>
              </a:rPr>
              <a:t>By reducing alcohol intake, adults can focus on work tasks and in the family environment, maintaining concentration, mental clarity and memory.</a:t>
            </a:r>
          </a:p>
          <a:p>
            <a:pPr lvl="0" algn="just"/>
            <a:r>
              <a:rPr lang="en-US" sz="1800" dirty="0">
                <a:latin typeface="Arial" panose="020B0604020202020204" pitchFamily="34" charset="0"/>
                <a:cs typeface="Arial" panose="020B0604020202020204" pitchFamily="34" charset="0"/>
              </a:rPr>
              <a:t>The NHS England survey identified a high proportion of adults (18%) who drank at a hazardous level or higher, indicating the need for support (Young et al., 2025).</a:t>
            </a:r>
          </a:p>
          <a:p>
            <a:endParaRPr lang="en-US" sz="1800" dirty="0">
              <a:latin typeface="Arial" panose="020B0604020202020204" pitchFamily="34" charset="0"/>
              <a:cs typeface="Arial" panose="020B0604020202020204" pitchFamily="34" charset="0"/>
            </a:endParaRPr>
          </a:p>
        </p:txBody>
      </p:sp>
      <p:pic>
        <p:nvPicPr>
          <p:cNvPr id="8" name="image17.png"/>
          <p:cNvPicPr/>
          <p:nvPr/>
        </p:nvPicPr>
        <p:blipFill>
          <a:blip r:embed="rId3"/>
          <a:srcRect/>
          <a:stretch>
            <a:fillRect/>
          </a:stretch>
        </p:blipFill>
        <p:spPr>
          <a:xfrm>
            <a:off x="357158" y="1785926"/>
            <a:ext cx="4357718" cy="4035420"/>
          </a:xfrm>
          <a:prstGeom prst="rect">
            <a:avLst/>
          </a:prstGeom>
          <a:ln w="12700">
            <a:solidFill>
              <a:srgbClr val="000000"/>
            </a:solidFill>
            <a:prstDash val="solid"/>
          </a:ln>
        </p:spPr>
      </p:pic>
      <p:sp>
        <p:nvSpPr>
          <p:cNvPr id="9217" name="Rectangle 1"/>
          <p:cNvSpPr>
            <a:spLocks noChangeArrowheads="1"/>
          </p:cNvSpPr>
          <p:nvPr/>
        </p:nvSpPr>
        <p:spPr bwMode="auto">
          <a:xfrm>
            <a:off x="1142976" y="5929330"/>
            <a:ext cx="307183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pitchFamily="34" charset="0"/>
                <a:ea typeface="Times New Roman" pitchFamily="18" charset="0"/>
                <a:cs typeface="Arial" pitchFamily="34" charset="0"/>
              </a:rPr>
              <a:t>F</a:t>
            </a: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igure 12: </a:t>
            </a:r>
            <a:r>
              <a:rPr kumimoji="0" lang="en-US" sz="1200" b="1" i="0" u="none" strike="noStrike" cap="none" normalizeH="0" baseline="0" dirty="0">
                <a:ln>
                  <a:noFill/>
                </a:ln>
                <a:solidFill>
                  <a:srgbClr val="181818"/>
                </a:solidFill>
                <a:effectLst/>
                <a:latin typeface="Times New Roman" pitchFamily="18" charset="0"/>
                <a:ea typeface="Times New Roman" pitchFamily="18" charset="0"/>
                <a:cs typeface="Times New Roman" pitchFamily="18" charset="0"/>
              </a:rPr>
              <a:t>Alcohol consumption by age</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Task 3 – Sociological Benefits</a:t>
            </a:r>
          </a:p>
        </p:txBody>
      </p:sp>
      <p:sp>
        <p:nvSpPr>
          <p:cNvPr id="2" name="Content Placeholder 1"/>
          <p:cNvSpPr>
            <a:spLocks noGrp="1"/>
          </p:cNvSpPr>
          <p:nvPr>
            <p:ph idx="1"/>
          </p:nvPr>
        </p:nvSpPr>
        <p:spPr>
          <a:xfrm>
            <a:off x="457200" y="1481329"/>
            <a:ext cx="8229600" cy="2161985"/>
          </a:xfrm>
        </p:spPr>
        <p:txBody>
          <a:bodyPr>
            <a:noAutofit/>
          </a:bodyPr>
          <a:lstStyle/>
          <a:p>
            <a:pPr lvl="0">
              <a:lnSpc>
                <a:spcPct val="150000"/>
              </a:lnSpc>
            </a:pPr>
            <a:r>
              <a:rPr lang="en-US" sz="1800" dirty="0">
                <a:latin typeface="Arial" panose="020B0604020202020204" pitchFamily="34" charset="0"/>
                <a:cs typeface="Arial" panose="020B0604020202020204" pitchFamily="34" charset="0"/>
              </a:rPr>
              <a:t>Consuming less alcohol can lead to better family relationships, less family conflict, and safer and more supportive family environments (Stern and </a:t>
            </a:r>
            <a:r>
              <a:rPr lang="en-US" sz="1800" dirty="0" err="1">
                <a:latin typeface="Arial" panose="020B0604020202020204" pitchFamily="34" charset="0"/>
                <a:cs typeface="Arial" panose="020B0604020202020204" pitchFamily="34" charset="0"/>
              </a:rPr>
              <a:t>Levtov</a:t>
            </a:r>
            <a:r>
              <a:rPr lang="en-US" sz="1800" dirty="0">
                <a:latin typeface="Arial" panose="020B0604020202020204" pitchFamily="34" charset="0"/>
                <a:cs typeface="Arial" panose="020B0604020202020204" pitchFamily="34" charset="0"/>
              </a:rPr>
              <a:t>, 2026).</a:t>
            </a:r>
          </a:p>
          <a:p>
            <a:pPr lvl="0">
              <a:lnSpc>
                <a:spcPct val="150000"/>
              </a:lnSpc>
            </a:pPr>
            <a:r>
              <a:rPr lang="en-US" sz="1800" dirty="0">
                <a:latin typeface="Arial" panose="020B0604020202020204" pitchFamily="34" charset="0"/>
                <a:cs typeface="Arial" panose="020B0604020202020204" pitchFamily="34" charset="0"/>
              </a:rPr>
              <a:t>Better drinking habits will lead to better attendance, cooperation, attention and working relationships among co-workers.</a:t>
            </a:r>
          </a:p>
          <a:p>
            <a:pPr lvl="0">
              <a:lnSpc>
                <a:spcPct val="150000"/>
              </a:lnSpc>
            </a:pPr>
            <a:r>
              <a:rPr lang="en-US" sz="1800" dirty="0">
                <a:latin typeface="Arial" panose="020B0604020202020204" pitchFamily="34" charset="0"/>
                <a:cs typeface="Arial" panose="020B0604020202020204" pitchFamily="34" charset="0"/>
              </a:rPr>
              <a:t>Alcohol harm costs England approximately £27.44 billion annually, including crime, reduced productivity and social services (Institute of Alcohol Studies, 2024).</a:t>
            </a:r>
          </a:p>
          <a:p>
            <a:endParaRPr lang="en-US" sz="1800" dirty="0">
              <a:latin typeface="Arial" panose="020B0604020202020204" pitchFamily="34" charset="0"/>
              <a:cs typeface="Arial" panose="020B0604020202020204" pitchFamily="34" charset="0"/>
            </a:endParaRPr>
          </a:p>
        </p:txBody>
      </p:sp>
      <p:pic>
        <p:nvPicPr>
          <p:cNvPr id="4" name="image9.png"/>
          <p:cNvPicPr/>
          <p:nvPr/>
        </p:nvPicPr>
        <p:blipFill>
          <a:blip r:embed="rId3"/>
          <a:srcRect/>
          <a:stretch>
            <a:fillRect/>
          </a:stretch>
        </p:blipFill>
        <p:spPr>
          <a:xfrm>
            <a:off x="1691680" y="4696015"/>
            <a:ext cx="5943600" cy="1447629"/>
          </a:xfrm>
          <a:prstGeom prst="rect">
            <a:avLst/>
          </a:prstGeom>
          <a:ln w="12700">
            <a:solidFill>
              <a:srgbClr val="000000"/>
            </a:solidFill>
            <a:prstDash val="solid"/>
          </a:ln>
        </p:spPr>
      </p:pic>
      <p:sp>
        <p:nvSpPr>
          <p:cNvPr id="8193" name="Rectangle 1"/>
          <p:cNvSpPr>
            <a:spLocks noChangeArrowheads="1"/>
          </p:cNvSpPr>
          <p:nvPr/>
        </p:nvSpPr>
        <p:spPr bwMode="auto">
          <a:xfrm>
            <a:off x="1071538" y="6143644"/>
            <a:ext cx="7358114"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13: £27.4 billion cost of alcohol harm in England every year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Task 3 – Health Belief Model (HBM) &amp; Barriers</a:t>
            </a:r>
          </a:p>
        </p:txBody>
      </p:sp>
      <p:sp>
        <p:nvSpPr>
          <p:cNvPr id="2" name="Content Placeholder 1"/>
          <p:cNvSpPr>
            <a:spLocks noGrp="1"/>
          </p:cNvSpPr>
          <p:nvPr>
            <p:ph idx="1"/>
          </p:nvPr>
        </p:nvSpPr>
        <p:spPr>
          <a:xfrm>
            <a:off x="457200" y="1481329"/>
            <a:ext cx="8229600" cy="2090547"/>
          </a:xfrm>
        </p:spPr>
        <p:txBody>
          <a:bodyPr>
            <a:normAutofit/>
          </a:bodyPr>
          <a:lstStyle/>
          <a:p>
            <a:pPr lvl="0" algn="just"/>
            <a:r>
              <a:rPr lang="en-US" sz="1800" dirty="0">
                <a:latin typeface="Arial" panose="020B0604020202020204" pitchFamily="34" charset="0"/>
                <a:cs typeface="Arial" panose="020B0604020202020204" pitchFamily="34" charset="0"/>
              </a:rPr>
              <a:t>The Health Belief Model is a model that describes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 through perceived threats to health, perceived benefits and self-efficacy (Fang et al., 2025).</a:t>
            </a:r>
          </a:p>
          <a:p>
            <a:pPr lvl="0" algn="just"/>
            <a:r>
              <a:rPr lang="en-US" sz="1800" dirty="0">
                <a:latin typeface="Arial" panose="020B0604020202020204" pitchFamily="34" charset="0"/>
                <a:cs typeface="Arial" panose="020B0604020202020204" pitchFamily="34" charset="0"/>
              </a:rPr>
              <a:t>Adults can also wrongly think that alcohol-related harm can only happen to other people, such as those who are dependent or heavy drinkers.</a:t>
            </a:r>
          </a:p>
          <a:p>
            <a:pPr lvl="0" algn="just"/>
            <a:r>
              <a:rPr lang="en-US" sz="1800" dirty="0">
                <a:latin typeface="Arial" panose="020B0604020202020204" pitchFamily="34" charset="0"/>
                <a:cs typeface="Arial" panose="020B0604020202020204" pitchFamily="34" charset="0"/>
              </a:rPr>
              <a:t>For adults, perceived severity, social pressure and worries about lifestyle changes can be discouraging and prevent them from cutting back.</a:t>
            </a:r>
          </a:p>
          <a:p>
            <a:endParaRPr lang="en-US" sz="1800" dirty="0">
              <a:latin typeface="Arial" panose="020B0604020202020204" pitchFamily="34" charset="0"/>
              <a:cs typeface="Arial" panose="020B0604020202020204" pitchFamily="34" charset="0"/>
            </a:endParaRPr>
          </a:p>
        </p:txBody>
      </p:sp>
      <p:pic>
        <p:nvPicPr>
          <p:cNvPr id="4" name="image5.png"/>
          <p:cNvPicPr/>
          <p:nvPr/>
        </p:nvPicPr>
        <p:blipFill>
          <a:blip r:embed="rId3"/>
          <a:srcRect/>
          <a:stretch>
            <a:fillRect/>
          </a:stretch>
        </p:blipFill>
        <p:spPr>
          <a:xfrm>
            <a:off x="714348" y="3643314"/>
            <a:ext cx="7215238" cy="2286001"/>
          </a:xfrm>
          <a:prstGeom prst="rect">
            <a:avLst/>
          </a:prstGeom>
          <a:ln w="12700">
            <a:solidFill>
              <a:srgbClr val="000000"/>
            </a:solidFill>
            <a:prstDash val="solid"/>
          </a:ln>
        </p:spPr>
      </p:pic>
      <p:sp>
        <p:nvSpPr>
          <p:cNvPr id="7169" name="Rectangle 1"/>
          <p:cNvSpPr>
            <a:spLocks noChangeArrowheads="1"/>
          </p:cNvSpPr>
          <p:nvPr/>
        </p:nvSpPr>
        <p:spPr bwMode="auto">
          <a:xfrm>
            <a:off x="1500166" y="6215082"/>
            <a:ext cx="6215106"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14: Health Belief Model </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Task 3 – Theory of Planned </a:t>
            </a:r>
            <a:r>
              <a:rPr lang="en-US" sz="3000" dirty="0" err="1">
                <a:latin typeface="Arial" panose="020B0604020202020204" pitchFamily="34" charset="0"/>
                <a:cs typeface="Arial" panose="020B0604020202020204" pitchFamily="34" charset="0"/>
              </a:rPr>
              <a:t>Behaviour</a:t>
            </a:r>
            <a:r>
              <a:rPr lang="en-US" sz="3000" dirty="0">
                <a:latin typeface="Arial" panose="020B0604020202020204" pitchFamily="34" charset="0"/>
                <a:cs typeface="Arial" panose="020B0604020202020204" pitchFamily="34" charset="0"/>
              </a:rPr>
              <a:t> (TPB) &amp; Barriers</a:t>
            </a:r>
          </a:p>
        </p:txBody>
      </p:sp>
      <p:sp>
        <p:nvSpPr>
          <p:cNvPr id="2" name="Content Placeholder 1"/>
          <p:cNvSpPr>
            <a:spLocks noGrp="1"/>
          </p:cNvSpPr>
          <p:nvPr>
            <p:ph idx="1"/>
          </p:nvPr>
        </p:nvSpPr>
        <p:spPr>
          <a:xfrm>
            <a:off x="457200" y="1481329"/>
            <a:ext cx="8229600" cy="2161985"/>
          </a:xfrm>
        </p:spPr>
        <p:txBody>
          <a:bodyPr>
            <a:normAutofit/>
          </a:bodyPr>
          <a:lstStyle/>
          <a:p>
            <a:pPr lvl="0" algn="just"/>
            <a:r>
              <a:rPr lang="en-US" sz="1800" dirty="0">
                <a:latin typeface="Arial" panose="020B0604020202020204" pitchFamily="34" charset="0"/>
                <a:cs typeface="Arial" panose="020B0604020202020204" pitchFamily="34" charset="0"/>
              </a:rPr>
              <a:t>The Theory of Planned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explains how attitudes, subjective norms and perceived </a:t>
            </a:r>
            <a:r>
              <a:rPr lang="en-US" sz="1800" dirty="0" err="1">
                <a:latin typeface="Arial" panose="020B0604020202020204" pitchFamily="34" charset="0"/>
                <a:cs typeface="Arial" panose="020B0604020202020204" pitchFamily="34" charset="0"/>
              </a:rPr>
              <a:t>behavioural</a:t>
            </a:r>
            <a:r>
              <a:rPr lang="en-US" sz="1800" dirty="0">
                <a:latin typeface="Arial" panose="020B0604020202020204" pitchFamily="34" charset="0"/>
                <a:cs typeface="Arial" panose="020B0604020202020204" pitchFamily="34" charset="0"/>
              </a:rPr>
              <a:t> control influence intentions and actions (</a:t>
            </a:r>
            <a:r>
              <a:rPr lang="en-US" sz="1800" dirty="0" err="1">
                <a:latin typeface="Arial" panose="020B0604020202020204" pitchFamily="34" charset="0"/>
                <a:cs typeface="Arial" panose="020B0604020202020204" pitchFamily="34" charset="0"/>
              </a:rPr>
              <a:t>Jingyi</a:t>
            </a:r>
            <a:r>
              <a:rPr lang="en-US" sz="1800" dirty="0">
                <a:latin typeface="Arial" panose="020B0604020202020204" pitchFamily="34" charset="0"/>
                <a:cs typeface="Arial" panose="020B0604020202020204" pitchFamily="34" charset="0"/>
              </a:rPr>
              <a:t> and Ali, 2025).</a:t>
            </a:r>
          </a:p>
          <a:p>
            <a:pPr lvl="0" algn="just"/>
            <a:r>
              <a:rPr lang="en-US" sz="1800" dirty="0">
                <a:latin typeface="Arial" panose="020B0604020202020204" pitchFamily="34" charset="0"/>
                <a:cs typeface="Arial" panose="020B0604020202020204" pitchFamily="34" charset="0"/>
              </a:rPr>
              <a:t>Negative attitudes can cause adults to think drinking in moderation is a limitation of fun, leisure and social interaction.</a:t>
            </a:r>
          </a:p>
          <a:p>
            <a:pPr lvl="0" algn="just"/>
            <a:r>
              <a:rPr lang="en-US" sz="1800" dirty="0">
                <a:latin typeface="Arial" panose="020B0604020202020204" pitchFamily="34" charset="0"/>
                <a:cs typeface="Arial" panose="020B0604020202020204" pitchFamily="34" charset="0"/>
              </a:rPr>
              <a:t>Heavy drinking can become the accepted practice in some workplaces and result from peer pressure, making it difficult to have healthier alternatives.</a:t>
            </a:r>
          </a:p>
          <a:p>
            <a:endParaRPr lang="en-US" sz="1800" dirty="0">
              <a:latin typeface="Arial" panose="020B0604020202020204" pitchFamily="34" charset="0"/>
              <a:cs typeface="Arial" panose="020B0604020202020204" pitchFamily="34" charset="0"/>
            </a:endParaRPr>
          </a:p>
        </p:txBody>
      </p:sp>
      <p:pic>
        <p:nvPicPr>
          <p:cNvPr id="4" name="image12.png"/>
          <p:cNvPicPr/>
          <p:nvPr/>
        </p:nvPicPr>
        <p:blipFill>
          <a:blip r:embed="rId3"/>
          <a:srcRect/>
          <a:stretch>
            <a:fillRect/>
          </a:stretch>
        </p:blipFill>
        <p:spPr>
          <a:xfrm>
            <a:off x="1571604" y="3786190"/>
            <a:ext cx="5943600" cy="2363786"/>
          </a:xfrm>
          <a:prstGeom prst="rect">
            <a:avLst/>
          </a:prstGeom>
          <a:ln w="12700">
            <a:solidFill>
              <a:srgbClr val="000000"/>
            </a:solidFill>
            <a:prstDash val="solid"/>
          </a:ln>
        </p:spPr>
      </p:pic>
      <p:sp>
        <p:nvSpPr>
          <p:cNvPr id="6145" name="Rectangle 1"/>
          <p:cNvSpPr>
            <a:spLocks noChangeArrowheads="1"/>
          </p:cNvSpPr>
          <p:nvPr/>
        </p:nvSpPr>
        <p:spPr bwMode="auto">
          <a:xfrm>
            <a:off x="1000100" y="6143644"/>
            <a:ext cx="6500858"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15: Theory of Planned Behavior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US" dirty="0">
                <a:latin typeface="Arial" panose="020B0604020202020204" pitchFamily="34" charset="0"/>
                <a:cs typeface="Arial" panose="020B0604020202020204" pitchFamily="34" charset="0"/>
              </a:rPr>
              <a:t>Task 3 – Campaign Solutions to Overcome Challenges</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57200" y="1444294"/>
            <a:ext cx="4040188" cy="4913664"/>
          </a:xfrm>
        </p:spPr>
        <p:txBody>
          <a:bodyPr>
            <a:normAutofit/>
          </a:bodyPr>
          <a:lstStyle/>
          <a:p>
            <a:pPr lvl="0" algn="just"/>
            <a:r>
              <a:rPr lang="en-US" sz="1800" dirty="0">
                <a:latin typeface="Arial" panose="020B0604020202020204" pitchFamily="34" charset="0"/>
                <a:cs typeface="Arial" panose="020B0604020202020204" pitchFamily="34" charset="0"/>
              </a:rPr>
              <a:t>Media targeted to education will inform adults about potential risks during their middle years related to alcohol, and help them think about their drinking behaviors and how to make a better decision.</a:t>
            </a:r>
          </a:p>
          <a:p>
            <a:pPr lvl="0" algn="just"/>
            <a:r>
              <a:rPr lang="en-US" sz="1800" dirty="0">
                <a:latin typeface="Arial" panose="020B0604020202020204" pitchFamily="34" charset="0"/>
                <a:cs typeface="Arial" panose="020B0604020202020204" pitchFamily="34" charset="0"/>
              </a:rPr>
              <a:t>Employers can offer alternative activities such as alcohol-free events and wellness workshops to defy workplaces norms and peer pressure (Marley 2026).</a:t>
            </a:r>
          </a:p>
          <a:p>
            <a:pPr lvl="0" algn="just"/>
            <a:r>
              <a:rPr lang="en-US" sz="1800" dirty="0">
                <a:latin typeface="Arial" panose="020B0604020202020204" pitchFamily="34" charset="0"/>
                <a:cs typeface="Arial" panose="020B0604020202020204" pitchFamily="34" charset="0"/>
              </a:rPr>
              <a:t>Digital monitoring, peer support and stress-management skills can boost confidence to facilitate healthier coping, and ensure moderation.</a:t>
            </a:r>
          </a:p>
          <a:p>
            <a:endParaRPr lang="en-US" sz="1800" dirty="0">
              <a:latin typeface="Arial" panose="020B0604020202020204" pitchFamily="34" charset="0"/>
              <a:cs typeface="Arial" panose="020B0604020202020204" pitchFamily="34" charset="0"/>
            </a:endParaRPr>
          </a:p>
        </p:txBody>
      </p:sp>
      <p:pic>
        <p:nvPicPr>
          <p:cNvPr id="9" name="image13.png"/>
          <p:cNvPicPr/>
          <p:nvPr/>
        </p:nvPicPr>
        <p:blipFill>
          <a:blip r:embed="rId3"/>
          <a:srcRect/>
          <a:stretch>
            <a:fillRect/>
          </a:stretch>
        </p:blipFill>
        <p:spPr>
          <a:xfrm>
            <a:off x="4572000" y="1428736"/>
            <a:ext cx="4300526" cy="4429156"/>
          </a:xfrm>
          <a:prstGeom prst="rect">
            <a:avLst/>
          </a:prstGeom>
          <a:ln w="12700">
            <a:solidFill>
              <a:srgbClr val="000000"/>
            </a:solidFill>
            <a:prstDash val="solid"/>
          </a:ln>
        </p:spPr>
      </p:pic>
      <p:sp>
        <p:nvSpPr>
          <p:cNvPr id="5121" name="Rectangle 1"/>
          <p:cNvSpPr>
            <a:spLocks noChangeArrowheads="1"/>
          </p:cNvSpPr>
          <p:nvPr/>
        </p:nvSpPr>
        <p:spPr bwMode="auto">
          <a:xfrm>
            <a:off x="4643438" y="6143644"/>
            <a:ext cx="400052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16: Campaign Solutions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latin typeface="Arial" panose="020B0604020202020204" pitchFamily="34" charset="0"/>
                <a:cs typeface="Arial" panose="020B0604020202020204" pitchFamily="34" charset="0"/>
              </a:rPr>
              <a:t>Conclusion </a:t>
            </a:r>
          </a:p>
        </p:txBody>
      </p:sp>
      <p:sp>
        <p:nvSpPr>
          <p:cNvPr id="2" name="Content Placeholder 1"/>
          <p:cNvSpPr>
            <a:spLocks noGrp="1"/>
          </p:cNvSpPr>
          <p:nvPr>
            <p:ph idx="1"/>
          </p:nvPr>
        </p:nvSpPr>
        <p:spPr>
          <a:xfrm>
            <a:off x="457200" y="1481329"/>
            <a:ext cx="8229600" cy="2447737"/>
          </a:xfrm>
        </p:spPr>
        <p:txBody>
          <a:bodyPr>
            <a:normAutofit lnSpcReduction="10000"/>
          </a:bodyPr>
          <a:lstStyle/>
          <a:p>
            <a:pPr lvl="0" algn="just"/>
            <a:r>
              <a:rPr lang="en-US" sz="1800" dirty="0">
                <a:latin typeface="Arial" panose="020B0604020202020204" pitchFamily="34" charset="0"/>
                <a:cs typeface="Arial" panose="020B0604020202020204" pitchFamily="34" charset="0"/>
              </a:rPr>
              <a:t>This campaign uses UK guidelines, NHS resources and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partnerships, to encourage adults aged 25-54 to adopt healthier alcohol habits.</a:t>
            </a:r>
          </a:p>
          <a:p>
            <a:pPr lvl="0" algn="just"/>
            <a:r>
              <a:rPr lang="en-US" sz="1800" dirty="0">
                <a:latin typeface="Arial" panose="020B0604020202020204" pitchFamily="34" charset="0"/>
                <a:cs typeface="Arial" panose="020B0604020202020204" pitchFamily="34" charset="0"/>
              </a:rPr>
              <a:t>Intervention methods are evidence-based and focus on tackling psychological, physiological and sociological barriers to attaining measurable smart outcomes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a:t>
            </a:r>
          </a:p>
          <a:p>
            <a:pPr lvl="0" algn="just"/>
            <a:r>
              <a:rPr lang="en-US" sz="1800" dirty="0">
                <a:latin typeface="Arial" panose="020B0604020202020204" pitchFamily="34" charset="0"/>
                <a:cs typeface="Arial" panose="020B0604020202020204" pitchFamily="34" charset="0"/>
              </a:rPr>
              <a:t>Digital tools, community workshops, and positive social alternatives enable adults to lead the way in promoting moderate drinking, wellbeing, and healthier communities.</a:t>
            </a:r>
          </a:p>
          <a:p>
            <a:endParaRPr lang="en-US" sz="1800" dirty="0">
              <a:latin typeface="Arial" panose="020B0604020202020204" pitchFamily="34" charset="0"/>
              <a:cs typeface="Arial" panose="020B0604020202020204" pitchFamily="34" charset="0"/>
            </a:endParaRPr>
          </a:p>
        </p:txBody>
      </p:sp>
      <p:pic>
        <p:nvPicPr>
          <p:cNvPr id="4" name="image2.png"/>
          <p:cNvPicPr/>
          <p:nvPr/>
        </p:nvPicPr>
        <p:blipFill>
          <a:blip r:embed="rId3"/>
          <a:srcRect/>
          <a:stretch>
            <a:fillRect/>
          </a:stretch>
        </p:blipFill>
        <p:spPr>
          <a:xfrm>
            <a:off x="1857356" y="4000504"/>
            <a:ext cx="5362575" cy="2157411"/>
          </a:xfrm>
          <a:prstGeom prst="rect">
            <a:avLst/>
          </a:prstGeom>
          <a:ln w="12700">
            <a:solidFill>
              <a:srgbClr val="000000"/>
            </a:solidFill>
            <a:prstDash val="solid"/>
          </a:ln>
        </p:spPr>
      </p:pic>
      <p:sp>
        <p:nvSpPr>
          <p:cNvPr id="4097" name="Rectangle 1"/>
          <p:cNvSpPr>
            <a:spLocks noChangeArrowheads="1"/>
          </p:cNvSpPr>
          <p:nvPr/>
        </p:nvSpPr>
        <p:spPr bwMode="auto">
          <a:xfrm>
            <a:off x="2285984" y="6215082"/>
            <a:ext cx="4064638" cy="46166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17: Addressing Alcohol Consumption Among Adults</a:t>
            </a:r>
            <a:endPar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Author)</a:t>
            </a:r>
            <a:r>
              <a:rPr kumimoji="0" lang="en-US" sz="1200" b="0" i="0" u="none" strike="noStrike" cap="none" normalizeH="0" baseline="0" dirty="0">
                <a:ln>
                  <a:noFill/>
                </a:ln>
                <a:solidFill>
                  <a:schemeClr val="tx1"/>
                </a:solidFill>
                <a:effectLst/>
                <a:latin typeface="Times New Roman" pitchFamily="18" charset="0"/>
                <a:cs typeface="Times New Roman" pitchFamily="18" charset="0"/>
              </a:rPr>
              <a: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6"/>
            <a:ext cx="7886700" cy="759617"/>
          </a:xfrm>
        </p:spPr>
        <p:txBody>
          <a:bodyPr>
            <a:noAutofit/>
          </a:bodyPr>
          <a:lstStyle/>
          <a:p>
            <a:pPr algn="ctr"/>
            <a:r>
              <a:rPr lang="en-US" sz="3000" dirty="0">
                <a:latin typeface="Arial" panose="020B0604020202020204" pitchFamily="34" charset="0"/>
                <a:cs typeface="Arial" panose="020B0604020202020204" pitchFamily="34" charset="0"/>
              </a:rPr>
              <a:t>References</a:t>
            </a:r>
            <a:br>
              <a:rPr lang="en-US" sz="2000" dirty="0"/>
            </a:br>
            <a:endParaRPr lang="en-US" sz="2000" dirty="0"/>
          </a:p>
        </p:txBody>
      </p:sp>
      <p:sp>
        <p:nvSpPr>
          <p:cNvPr id="2" name="Content Placeholder 1"/>
          <p:cNvSpPr>
            <a:spLocks noGrp="1"/>
          </p:cNvSpPr>
          <p:nvPr>
            <p:ph idx="1"/>
          </p:nvPr>
        </p:nvSpPr>
        <p:spPr>
          <a:xfrm>
            <a:off x="459568" y="1052736"/>
            <a:ext cx="8712968" cy="5065390"/>
          </a:xfrm>
        </p:spPr>
        <p:txBody>
          <a:bodyPr>
            <a:noAutofit/>
          </a:bodyPr>
          <a:lstStyle/>
          <a:p>
            <a:r>
              <a:rPr lang="en-US" sz="1800" dirty="0">
                <a:latin typeface="Arial" panose="020B0604020202020204" pitchFamily="34" charset="0"/>
                <a:cs typeface="Arial" panose="020B0604020202020204" pitchFamily="34" charset="0"/>
              </a:rPr>
              <a:t>Ay, A., </a:t>
            </a:r>
            <a:r>
              <a:rPr lang="en-US" sz="1800" dirty="0" err="1">
                <a:latin typeface="Arial" panose="020B0604020202020204" pitchFamily="34" charset="0"/>
                <a:cs typeface="Arial" panose="020B0604020202020204" pitchFamily="34" charset="0"/>
              </a:rPr>
              <a:t>Çam</a:t>
            </a:r>
            <a:r>
              <a:rPr lang="en-US" sz="1800" dirty="0">
                <a:latin typeface="Arial" panose="020B0604020202020204" pitchFamily="34" charset="0"/>
                <a:cs typeface="Arial" panose="020B0604020202020204" pitchFamily="34" charset="0"/>
              </a:rPr>
              <a:t>, C., </a:t>
            </a:r>
            <a:r>
              <a:rPr lang="en-US" sz="1800" dirty="0" err="1">
                <a:latin typeface="Arial" panose="020B0604020202020204" pitchFamily="34" charset="0"/>
                <a:cs typeface="Arial" panose="020B0604020202020204" pitchFamily="34" charset="0"/>
              </a:rPr>
              <a:t>Kılınç</a:t>
            </a:r>
            <a:r>
              <a:rPr lang="en-US" sz="1800" dirty="0">
                <a:latin typeface="Arial" panose="020B0604020202020204" pitchFamily="34" charset="0"/>
                <a:cs typeface="Arial" panose="020B0604020202020204" pitchFamily="34" charset="0"/>
              </a:rPr>
              <a:t>, A., </a:t>
            </a:r>
            <a:r>
              <a:rPr lang="en-US" sz="1800" dirty="0" err="1">
                <a:latin typeface="Arial" panose="020B0604020202020204" pitchFamily="34" charset="0"/>
                <a:cs typeface="Arial" panose="020B0604020202020204" pitchFamily="34" charset="0"/>
              </a:rPr>
              <a:t>Önsüz</a:t>
            </a:r>
            <a:r>
              <a:rPr lang="en-US" sz="1800" dirty="0">
                <a:latin typeface="Arial" panose="020B0604020202020204" pitchFamily="34" charset="0"/>
                <a:cs typeface="Arial" panose="020B0604020202020204" pitchFamily="34" charset="0"/>
              </a:rPr>
              <a:t>, M.F. and </a:t>
            </a:r>
            <a:r>
              <a:rPr lang="en-US" sz="1800" dirty="0" err="1">
                <a:latin typeface="Arial" panose="020B0604020202020204" pitchFamily="34" charset="0"/>
                <a:cs typeface="Arial" panose="020B0604020202020204" pitchFamily="34" charset="0"/>
              </a:rPr>
              <a:t>Metintaş</a:t>
            </a:r>
            <a:r>
              <a:rPr lang="en-US" sz="1800" dirty="0">
                <a:latin typeface="Arial" panose="020B0604020202020204" pitchFamily="34" charset="0"/>
                <a:cs typeface="Arial" panose="020B0604020202020204" pitchFamily="34" charset="0"/>
              </a:rPr>
              <a:t>, S. (2024) ‘Prevalence of hazardous alcohol consumption and evaluation of associated factors in university students’, Social Psychiatry and Psychiatric Epidemiology. Available at:</a:t>
            </a:r>
            <a:r>
              <a:rPr lang="en-US" sz="1800" dirty="0">
                <a:latin typeface="Arial" panose="020B0604020202020204" pitchFamily="34" charset="0"/>
                <a:cs typeface="Arial" panose="020B0604020202020204" pitchFamily="34" charset="0"/>
                <a:hlinkClick r:id="rId2"/>
              </a:rPr>
              <a:t> https://doi.org/10.1007/s00127-024-02680-8</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Cheshire and Merseyside Public Health Network (2026) NHS Drink Free Days campaign reaches over 160,000 across Cheshire and Merseyside. Available at:</a:t>
            </a:r>
            <a:r>
              <a:rPr lang="en-US" sz="1800" dirty="0">
                <a:latin typeface="Arial" panose="020B0604020202020204" pitchFamily="34" charset="0"/>
                <a:cs typeface="Arial" panose="020B0604020202020204" pitchFamily="34" charset="0"/>
                <a:hlinkClick r:id="rId3"/>
              </a:rPr>
              <a:t> https://champspublichealth.com/nhs-drink-free-days-campaign-reaches-over-160000-across-cheshire-and-merseyside/</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Dai, X., Nicholson, S.I., </a:t>
            </a:r>
            <a:r>
              <a:rPr lang="en-US" sz="1800" dirty="0" err="1">
                <a:latin typeface="Arial" panose="020B0604020202020204" pitchFamily="34" charset="0"/>
                <a:cs typeface="Arial" panose="020B0604020202020204" pitchFamily="34" charset="0"/>
              </a:rPr>
              <a:t>Lawlor</a:t>
            </a:r>
            <a:r>
              <a:rPr lang="en-US" sz="1800" dirty="0">
                <a:latin typeface="Arial" panose="020B0604020202020204" pitchFamily="34" charset="0"/>
                <a:cs typeface="Arial" panose="020B0604020202020204" pitchFamily="34" charset="0"/>
              </a:rPr>
              <a:t>, H.R. et al. (2026) ‘Health effects associated with alcohol consumption: a Burden of Proof study’, Nature Health, 1, pp. 979–999. Available at:</a:t>
            </a:r>
            <a:r>
              <a:rPr lang="en-US" sz="1800" dirty="0">
                <a:latin typeface="Arial" panose="020B0604020202020204" pitchFamily="34" charset="0"/>
                <a:cs typeface="Arial" panose="020B0604020202020204" pitchFamily="34" charset="0"/>
                <a:hlinkClick r:id="rId4"/>
              </a:rPr>
              <a:t> https://doi.org/10.1038/s44360-026-00139-5</a:t>
            </a:r>
            <a:r>
              <a:rPr lang="en-US" sz="1800" dirty="0">
                <a:latin typeface="Arial" panose="020B0604020202020204" pitchFamily="34" charset="0"/>
                <a:cs typeface="Arial" panose="020B0604020202020204" pitchFamily="34" charset="0"/>
              </a:rPr>
              <a:t> </a:t>
            </a:r>
          </a:p>
          <a:p>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(2026)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unveils new shared ambition to reduce number of risky drinkers in the UK by 2 million. Available at:</a:t>
            </a:r>
            <a:r>
              <a:rPr lang="en-US" sz="1800" dirty="0">
                <a:latin typeface="Arial" panose="020B0604020202020204" pitchFamily="34" charset="0"/>
                <a:cs typeface="Arial" panose="020B0604020202020204" pitchFamily="34" charset="0"/>
                <a:hlinkClick r:id="rId5"/>
              </a:rPr>
              <a:t> https://www.drinkaware.co.uk/news/drinkaware-unveils-new-shared-ambition-to-reduce-number-of-risky-drinkers-in-the-uk-by-2-million</a:t>
            </a:r>
            <a:r>
              <a:rPr lang="en-US" sz="1800" dirty="0">
                <a:latin typeface="Arial" panose="020B0604020202020204" pitchFamily="34" charset="0"/>
                <a:cs typeface="Arial" panose="020B0604020202020204" pitchFamily="34" charset="0"/>
              </a:rPr>
              <a:t> </a:t>
            </a:r>
          </a:p>
          <a:p>
            <a:r>
              <a:rPr lang="en-US" sz="1800" dirty="0" err="1">
                <a:latin typeface="Arial" panose="020B0604020202020204" pitchFamily="34" charset="0"/>
                <a:cs typeface="Arial" panose="020B0604020202020204" pitchFamily="34" charset="0"/>
              </a:rPr>
              <a:t>Edun</a:t>
            </a:r>
            <a:r>
              <a:rPr lang="en-US" sz="1800" dirty="0">
                <a:latin typeface="Arial" panose="020B0604020202020204" pitchFamily="34" charset="0"/>
                <a:cs typeface="Arial" panose="020B0604020202020204" pitchFamily="34" charset="0"/>
              </a:rPr>
              <a:t>, T.D. (2025) </a:t>
            </a:r>
            <a:r>
              <a:rPr lang="en-US" sz="1800" dirty="0" err="1">
                <a:latin typeface="Arial" panose="020B0604020202020204" pitchFamily="34" charset="0"/>
                <a:cs typeface="Arial" panose="020B0604020202020204" pitchFamily="34" charset="0"/>
              </a:rPr>
              <a:t>Neuroplasticity</a:t>
            </a:r>
            <a:r>
              <a:rPr lang="en-US" sz="1800" dirty="0">
                <a:latin typeface="Arial" panose="020B0604020202020204" pitchFamily="34" charset="0"/>
                <a:cs typeface="Arial" panose="020B0604020202020204" pitchFamily="34" charset="0"/>
              </a:rPr>
              <a:t> and modern addictions: The brain’s response to alcohol. Preprints.org. Available at:</a:t>
            </a:r>
            <a:r>
              <a:rPr lang="en-US" sz="1800" dirty="0">
                <a:latin typeface="Arial" panose="020B0604020202020204" pitchFamily="34" charset="0"/>
                <a:cs typeface="Arial" panose="020B0604020202020204" pitchFamily="34" charset="0"/>
                <a:hlinkClick r:id="rId6"/>
              </a:rPr>
              <a:t> https://www.preprints.org/manuscript/202509.1916/download/final_file</a:t>
            </a:r>
            <a:r>
              <a:rPr lang="en-US" sz="1800" dirty="0">
                <a:latin typeface="Arial" panose="020B0604020202020204" pitchFamily="34" charset="0"/>
                <a:cs typeface="Arial" panose="020B0604020202020204" pitchFamily="34" charset="0"/>
              </a:rPr>
              <a:t> </a:t>
            </a:r>
          </a:p>
          <a:p>
            <a:endParaRPr lang="en-US" sz="1800" dirty="0">
              <a:latin typeface="Arial" panose="020B0604020202020204" pitchFamily="34" charset="0"/>
              <a:cs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5016A-2EA0-C1DC-9F80-1717DBD1FAB2}"/>
              </a:ext>
            </a:extLst>
          </p:cNvPr>
          <p:cNvSpPr>
            <a:spLocks noGrp="1"/>
          </p:cNvSpPr>
          <p:nvPr>
            <p:ph type="title"/>
          </p:nvPr>
        </p:nvSpPr>
        <p:spPr>
          <a:xfrm>
            <a:off x="628650" y="365127"/>
            <a:ext cx="7886700" cy="687610"/>
          </a:xfrm>
        </p:spPr>
        <p:txBody>
          <a:bodyPr/>
          <a:lstStyle/>
          <a:p>
            <a:pPr algn="ctr"/>
            <a:r>
              <a:rPr lang="en-US" sz="3600"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8C7299D8-0EE5-1C4D-1EF6-D9F690D6BA9B}"/>
              </a:ext>
            </a:extLst>
          </p:cNvPr>
          <p:cNvSpPr>
            <a:spLocks noGrp="1"/>
          </p:cNvSpPr>
          <p:nvPr>
            <p:ph idx="1"/>
          </p:nvPr>
        </p:nvSpPr>
        <p:spPr>
          <a:xfrm>
            <a:off x="628650" y="1124744"/>
            <a:ext cx="7886700" cy="5052219"/>
          </a:xfrm>
        </p:spPr>
        <p:txBody>
          <a:bodyPr>
            <a:noAutofit/>
          </a:bodyPr>
          <a:lstStyle/>
          <a:p>
            <a:r>
              <a:rPr lang="en-US" sz="1800" dirty="0">
                <a:latin typeface="Arial" panose="020B0604020202020204" pitchFamily="34" charset="0"/>
                <a:cs typeface="Arial" panose="020B0604020202020204" pitchFamily="34" charset="0"/>
              </a:rPr>
              <a:t>Fang, L., Zhang, Q., Zhou, N., Chen, J. and Lou, H. (2025) ‘Influencing factors and mechanisms promoting proactive health behavior intention: An integration of the health belief model and the theory of planned behavior’, Frontiers in Public Health, 13, article 1629046. Available at:</a:t>
            </a:r>
            <a:r>
              <a:rPr lang="en-US" sz="1800" dirty="0">
                <a:latin typeface="Arial" panose="020B0604020202020204" pitchFamily="34" charset="0"/>
                <a:cs typeface="Arial" panose="020B0604020202020204" pitchFamily="34" charset="0"/>
                <a:hlinkClick r:id="rId2"/>
              </a:rPr>
              <a:t> https://doi.org/10.3389/fpubh.2025.1629046</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Gardiner, C., Weakley, J., Burke, L.M., Roach, G.D., Sargent, C., Maniar, N., Huynh, M., Miller, D.J., Townshend, A. and </a:t>
            </a:r>
            <a:r>
              <a:rPr lang="en-US" sz="1800" dirty="0" err="1">
                <a:latin typeface="Arial" panose="020B0604020202020204" pitchFamily="34" charset="0"/>
                <a:cs typeface="Arial" panose="020B0604020202020204" pitchFamily="34" charset="0"/>
              </a:rPr>
              <a:t>Halson</a:t>
            </a:r>
            <a:r>
              <a:rPr lang="en-US" sz="1800" dirty="0">
                <a:latin typeface="Arial" panose="020B0604020202020204" pitchFamily="34" charset="0"/>
                <a:cs typeface="Arial" panose="020B0604020202020204" pitchFamily="34" charset="0"/>
              </a:rPr>
              <a:t>, S.L. (2025) ‘Systematic review and meta-analysis’, Sleep Medicine Reviews. Available at:</a:t>
            </a:r>
            <a:r>
              <a:rPr lang="en-US" sz="1800" dirty="0">
                <a:latin typeface="Arial" panose="020B0604020202020204" pitchFamily="34" charset="0"/>
                <a:cs typeface="Arial" panose="020B0604020202020204" pitchFamily="34" charset="0"/>
                <a:hlinkClick r:id="rId3"/>
              </a:rPr>
              <a:t> https://doi.org/10.1016/j.smrv.2024.102030</a:t>
            </a:r>
            <a:r>
              <a:rPr lang="en-US" sz="1800" dirty="0">
                <a:latin typeface="Arial" panose="020B0604020202020204" pitchFamily="34" charset="0"/>
                <a:cs typeface="Arial" panose="020B0604020202020204" pitchFamily="34" charset="0"/>
              </a:rPr>
              <a:t> </a:t>
            </a:r>
          </a:p>
          <a:p>
            <a:r>
              <a:rPr lang="en-US" sz="1800" dirty="0" err="1">
                <a:latin typeface="Arial" panose="020B0604020202020204" pitchFamily="34" charset="0"/>
                <a:cs typeface="Arial" panose="020B0604020202020204" pitchFamily="34" charset="0"/>
              </a:rPr>
              <a:t>Giezek</a:t>
            </a:r>
            <a:r>
              <a:rPr lang="en-US" sz="1800" dirty="0">
                <a:latin typeface="Arial" panose="020B0604020202020204" pitchFamily="34" charset="0"/>
                <a:cs typeface="Arial" panose="020B0604020202020204" pitchFamily="34" charset="0"/>
              </a:rPr>
              <a:t>, M., </a:t>
            </a:r>
            <a:r>
              <a:rPr lang="en-US" sz="1800" dirty="0" err="1">
                <a:latin typeface="Arial" panose="020B0604020202020204" pitchFamily="34" charset="0"/>
                <a:cs typeface="Arial" panose="020B0604020202020204" pitchFamily="34" charset="0"/>
              </a:rPr>
              <a:t>Szpakow</a:t>
            </a:r>
            <a:r>
              <a:rPr lang="en-US" sz="1800" dirty="0">
                <a:latin typeface="Arial" panose="020B0604020202020204" pitchFamily="34" charset="0"/>
                <a:cs typeface="Arial" panose="020B0604020202020204" pitchFamily="34" charset="0"/>
              </a:rPr>
              <a:t>, A., Mintus, B. and </a:t>
            </a:r>
            <a:r>
              <a:rPr lang="en-US" sz="1800" dirty="0" err="1">
                <a:latin typeface="Arial" panose="020B0604020202020204" pitchFamily="34" charset="0"/>
                <a:cs typeface="Arial" panose="020B0604020202020204" pitchFamily="34" charset="0"/>
              </a:rPr>
              <a:t>Karakiewicz</a:t>
            </a:r>
            <a:r>
              <a:rPr lang="en-US" sz="1800" dirty="0">
                <a:latin typeface="Arial" panose="020B0604020202020204" pitchFamily="34" charset="0"/>
                <a:cs typeface="Arial" panose="020B0604020202020204" pitchFamily="34" charset="0"/>
              </a:rPr>
              <a:t>, B. (2025) ‘Risk factors for harmful alcohol consumption among employees and intervention strategies used in the workplace: current state of knowledge based on a literature review’, Frontiers in Public Health, 13, article 1685325. Available at:</a:t>
            </a:r>
            <a:r>
              <a:rPr lang="en-US" sz="1800" dirty="0">
                <a:latin typeface="Arial" panose="020B0604020202020204" pitchFamily="34" charset="0"/>
                <a:cs typeface="Arial" panose="020B0604020202020204" pitchFamily="34" charset="0"/>
                <a:hlinkClick r:id="rId4"/>
              </a:rPr>
              <a:t> https://doi.org/10.3389/fpubh.2025.1685325</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Hussong, A.M., Haik, A.K., Jensen, M., Traver, J.M. and Richards, A.N. (2026) ‘Sleep quality and the edge-on edge-off cycle of caffeine and alcohol use’, Substance Use: Research and Treatment, 20. Available at:</a:t>
            </a:r>
            <a:r>
              <a:rPr lang="en-US" sz="1800" dirty="0">
                <a:latin typeface="Arial" panose="020B0604020202020204" pitchFamily="34" charset="0"/>
                <a:cs typeface="Arial" panose="020B0604020202020204" pitchFamily="34" charset="0"/>
                <a:hlinkClick r:id="rId5"/>
              </a:rPr>
              <a:t> https://doi.org/10.1177/29768357261474378</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Institute of Alcohol Studies (2024) Economy. Available at:</a:t>
            </a:r>
            <a:r>
              <a:rPr lang="en-US" sz="1800" dirty="0">
                <a:latin typeface="Arial" panose="020B0604020202020204" pitchFamily="34" charset="0"/>
                <a:cs typeface="Arial" panose="020B0604020202020204" pitchFamily="34" charset="0"/>
                <a:hlinkClick r:id="rId6"/>
              </a:rPr>
              <a:t> https://www.ias.org.uk/factsheet/economy/</a:t>
            </a:r>
            <a:r>
              <a:rPr lang="en-US" sz="1800" dirty="0">
                <a:latin typeface="Arial" panose="020B0604020202020204" pitchFamily="34" charset="0"/>
                <a:cs typeface="Arial" panose="020B0604020202020204" pitchFamily="34" charset="0"/>
              </a:rPr>
              <a:t> </a:t>
            </a:r>
          </a:p>
          <a:p>
            <a:endParaRPr lang="en-GB" sz="1800" dirty="0"/>
          </a:p>
        </p:txBody>
      </p:sp>
    </p:spTree>
    <p:extLst>
      <p:ext uri="{BB962C8B-B14F-4D97-AF65-F5344CB8AC3E}">
        <p14:creationId xmlns:p14="http://schemas.microsoft.com/office/powerpoint/2010/main" val="6090015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D18F7-FBA3-FA88-A4F5-77511ABD682F}"/>
              </a:ext>
            </a:extLst>
          </p:cNvPr>
          <p:cNvSpPr>
            <a:spLocks noGrp="1"/>
          </p:cNvSpPr>
          <p:nvPr>
            <p:ph type="title"/>
          </p:nvPr>
        </p:nvSpPr>
        <p:spPr>
          <a:xfrm>
            <a:off x="628650" y="365127"/>
            <a:ext cx="7886700" cy="615601"/>
          </a:xfrm>
        </p:spPr>
        <p:txBody>
          <a:bodyPr>
            <a:normAutofit/>
          </a:bodyPr>
          <a:lstStyle/>
          <a:p>
            <a:pPr algn="ctr"/>
            <a:r>
              <a:rPr lang="en-US" sz="3000" dirty="0">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D561D36C-FE79-4A37-D308-685A0952F259}"/>
              </a:ext>
            </a:extLst>
          </p:cNvPr>
          <p:cNvSpPr>
            <a:spLocks noGrp="1"/>
          </p:cNvSpPr>
          <p:nvPr>
            <p:ph idx="1"/>
          </p:nvPr>
        </p:nvSpPr>
        <p:spPr>
          <a:xfrm>
            <a:off x="628650" y="980728"/>
            <a:ext cx="7886700" cy="5196235"/>
          </a:xfrm>
        </p:spPr>
        <p:txBody>
          <a:bodyPr>
            <a:noAutofit/>
          </a:bodyPr>
          <a:lstStyle/>
          <a:p>
            <a:r>
              <a:rPr lang="en-US" sz="1800" dirty="0">
                <a:latin typeface="Arial" panose="020B0604020202020204" pitchFamily="34" charset="0"/>
                <a:cs typeface="Arial" panose="020B0604020202020204" pitchFamily="34" charset="0"/>
              </a:rPr>
              <a:t>Institute of Alcohol Studies (2026) Financial headache: The cost of workplace hangovers and intoxication to the UK economy. Available at:</a:t>
            </a:r>
            <a:r>
              <a:rPr lang="en-US" sz="1800" dirty="0">
                <a:latin typeface="Arial" panose="020B0604020202020204" pitchFamily="34" charset="0"/>
                <a:cs typeface="Arial" panose="020B0604020202020204" pitchFamily="34" charset="0"/>
                <a:hlinkClick r:id="rId2"/>
              </a:rPr>
              <a:t> https://www.ias.org.uk/report/financial-headache-the-cost-of-workplace-hangovers-and-intoxication-to-the-uk-economy/</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Jingyi, W. and Ali, S.K.B.S. (2025) ‘A systematic review of the relationships between attitude, subjective norms, perceived behavioral control, and exercise intention’, The Open Public Health Journal, 18(1). Available at:</a:t>
            </a:r>
            <a:r>
              <a:rPr lang="en-US" sz="1800" dirty="0">
                <a:latin typeface="Arial" panose="020B0604020202020204" pitchFamily="34" charset="0"/>
                <a:cs typeface="Arial" panose="020B0604020202020204" pitchFamily="34" charset="0"/>
                <a:hlinkClick r:id="rId3"/>
              </a:rPr>
              <a:t> https://openpublichealthjournal.com/VOLUME/18/ELOCATOR/e18749445394456/FULLTEXT/</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Marley, J. (2026) ‘The Dry January® challenge: Separating fact from fiction’, Institute of Alcohol Studies, 5 February. Available at:</a:t>
            </a:r>
            <a:r>
              <a:rPr lang="en-US" sz="1800" dirty="0">
                <a:latin typeface="Arial" panose="020B0604020202020204" pitchFamily="34" charset="0"/>
                <a:cs typeface="Arial" panose="020B0604020202020204" pitchFamily="34" charset="0"/>
                <a:hlinkClick r:id="rId4"/>
              </a:rPr>
              <a:t> https://www.ias.org.uk/2026/02/05/the-dry-january-challenge-separating-fact-from-fiction/</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Mitchell, G., Baker, C., Schalkwyk, M.C.V., Maani, N. and Petticrew, M. (2025) ‘Do alcohol industry-funded </a:t>
            </a:r>
            <a:r>
              <a:rPr lang="en-US" sz="1800" dirty="0" err="1">
                <a:latin typeface="Arial" panose="020B0604020202020204" pitchFamily="34" charset="0"/>
                <a:cs typeface="Arial" panose="020B0604020202020204" pitchFamily="34" charset="0"/>
              </a:rPr>
              <a:t>organisations</a:t>
            </a:r>
            <a:r>
              <a:rPr lang="en-US" sz="1800" dirty="0">
                <a:latin typeface="Arial" panose="020B0604020202020204" pitchFamily="34" charset="0"/>
                <a:cs typeface="Arial" panose="020B0604020202020204" pitchFamily="34" charset="0"/>
              </a:rPr>
              <a:t> act to correct misinformation? A qualitative study of pregnancy and infant health content following independent analysis’, Globalization and Health, 21, article 68. Available at:</a:t>
            </a:r>
            <a:r>
              <a:rPr lang="en-US" sz="1800" dirty="0">
                <a:latin typeface="Arial" panose="020B0604020202020204" pitchFamily="34" charset="0"/>
                <a:cs typeface="Arial" panose="020B0604020202020204" pitchFamily="34" charset="0"/>
                <a:hlinkClick r:id="rId5"/>
              </a:rPr>
              <a:t> https://doi.org/10.1186/s12992-025-01125-4</a:t>
            </a:r>
            <a:r>
              <a:rPr lang="en-US" sz="1800"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NHS Digital (2026) Statistics on alcohol, England, 2026. Available at:</a:t>
            </a:r>
            <a:r>
              <a:rPr lang="en-US" sz="1800" dirty="0">
                <a:latin typeface="Arial" panose="020B0604020202020204" pitchFamily="34" charset="0"/>
                <a:cs typeface="Arial" panose="020B0604020202020204" pitchFamily="34" charset="0"/>
                <a:hlinkClick r:id="rId6"/>
              </a:rPr>
              <a:t> https://digital.nhs.uk/data-and-information/publications/statistical/statistics-on-alcohol</a:t>
            </a:r>
            <a:r>
              <a:rPr lang="en-US" sz="1800" dirty="0">
                <a:latin typeface="Arial" panose="020B0604020202020204" pitchFamily="34" charset="0"/>
                <a:cs typeface="Arial" panose="020B0604020202020204" pitchFamily="34" charset="0"/>
              </a:rPr>
              <a:t> </a:t>
            </a:r>
          </a:p>
          <a:p>
            <a:endParaRPr lang="en-GB" sz="1800" dirty="0"/>
          </a:p>
        </p:txBody>
      </p:sp>
    </p:spTree>
    <p:extLst>
      <p:ext uri="{BB962C8B-B14F-4D97-AF65-F5344CB8AC3E}">
        <p14:creationId xmlns:p14="http://schemas.microsoft.com/office/powerpoint/2010/main" val="4180694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151</TotalTime>
  <Words>4686</Words>
  <Application>Microsoft Office PowerPoint</Application>
  <PresentationFormat>On-screen Show (4:3)</PresentationFormat>
  <Paragraphs>180</Paragraphs>
  <Slides>24</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Aptos</vt:lpstr>
      <vt:lpstr>Aptos Display</vt:lpstr>
      <vt:lpstr>Arial</vt:lpstr>
      <vt:lpstr>Calibri</vt:lpstr>
      <vt:lpstr>Times New Roman</vt:lpstr>
      <vt:lpstr>Office Theme</vt:lpstr>
      <vt:lpstr>Sip Smart. Live More   Topic: Alcohol consumption  age group :  25 to 54  Module: Social Epidemiology and Public Health Development  Module code: LCHS7000  Assignment Title: Component 1 Group Presentation (Practice intervention)  Student Name: Pratibha singh balram singh rajput  Student ID: 2606164  Student Name: Yashkumar Mukeshbhai Bakrolwala Student ID: 2604817</vt:lpstr>
      <vt:lpstr>PowerPoint Presentation</vt:lpstr>
      <vt:lpstr>Introduction &amp; Context</vt:lpstr>
      <vt:lpstr>Campaign Overview &amp; Public Health Context </vt:lpstr>
      <vt:lpstr>Task 1 – Campaign Rationale</vt:lpstr>
      <vt:lpstr>Task 1 – National Guidelines vs. Young Adult Statistics </vt:lpstr>
      <vt:lpstr>Task 1 – Short-Term Consequences (Daily Life &amp; Behavior)</vt:lpstr>
      <vt:lpstr>Task 1 – Long-Term Consequences (Future Health)</vt:lpstr>
      <vt:lpstr>Task 1 – 3 SMART Campaign Aims &amp; Benefits</vt:lpstr>
      <vt:lpstr>Task 2 – Evaluation Types &amp; Measurement Strategies</vt:lpstr>
      <vt:lpstr>Task 2 – Official Campaign Poster</vt:lpstr>
      <vt:lpstr>Task 2 – Local &amp; National Partner Organisations</vt:lpstr>
      <vt:lpstr>Task 2 – Local &amp; National Partner Organisations</vt:lpstr>
      <vt:lpstr>Task 2 – Existing Resources to Replicate</vt:lpstr>
      <vt:lpstr>Task 3 – Physiological Benefits</vt:lpstr>
      <vt:lpstr>Task 3 – Psychological Benefits</vt:lpstr>
      <vt:lpstr>Task 3 – Sociological Benefits</vt:lpstr>
      <vt:lpstr>Task 3 – Health Belief Model (HBM) &amp; Barriers</vt:lpstr>
      <vt:lpstr>Task 3 – Theory of Planned Behaviour (TPB) &amp; Barriers</vt:lpstr>
      <vt:lpstr>Task 3 – Campaign Solutions to Overcome Challenges </vt:lpstr>
      <vt:lpstr>Conclusion </vt:lpstr>
      <vt:lpstr>References </vt:lpstr>
      <vt:lpstr>References</vt:lpstr>
      <vt:lpstr>References</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Social Epidemiology and Public Health Development  Module code: LCHS7000  Assignment Title: Component 1 Group Presentation (Practice intervention)  Student Name: Student ID:</dc:title>
  <dc:creator>usr</dc:creator>
  <cp:lastModifiedBy>Pratibha Singh Balram Singh Rajput (2606164)</cp:lastModifiedBy>
  <cp:revision>5</cp:revision>
  <dcterms:created xsi:type="dcterms:W3CDTF">2026-10-22T17:26:02Z</dcterms:created>
  <dcterms:modified xsi:type="dcterms:W3CDTF">2026-10-24T13:50:03Z</dcterms:modified>
</cp:coreProperties>
</file>