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9" r:id="rId2"/>
    <p:sldId id="256" r:id="rId3"/>
    <p:sldId id="257" r:id="rId4"/>
    <p:sldId id="266" r:id="rId5"/>
    <p:sldId id="258" r:id="rId6"/>
    <p:sldId id="259" r:id="rId7"/>
    <p:sldId id="260" r:id="rId8"/>
    <p:sldId id="261" r:id="rId9"/>
    <p:sldId id="264" r:id="rId10"/>
    <p:sldId id="265" r:id="rId11"/>
    <p:sldId id="271" r:id="rId12"/>
    <p:sldId id="263" r:id="rId13"/>
    <p:sldId id="267" r:id="rId14"/>
    <p:sldId id="268" r:id="rId15"/>
    <p:sldId id="262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B1E61-B352-2A43-FE51-1E4A1437C802}" v="83" dt="2021-10-13T16:39:37.744"/>
    <p1510:client id="{08C6931F-8D2F-485E-3AE4-E979C53BD582}" v="26" dt="2021-10-21T08:37:10.714"/>
    <p1510:client id="{3624C286-0A7C-8C4E-48A3-208D7961B590}" v="502" dt="2021-10-20T18:17:56.368"/>
    <p1510:client id="{5BC425F0-7452-4A36-85B3-C87C4780E4CA}" v="250" dt="2021-10-07T11:06:38.642"/>
    <p1510:client id="{6BD6F4EA-F72C-F7B1-A821-E9199AB41EEF}" v="16" dt="2021-10-07T11:16:25.263"/>
    <p1510:client id="{7280D069-A10C-1462-AE32-3908882D8F51}" v="227" dt="2021-10-14T09:54:34.6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Közepesen sötét stílus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75" d="100"/>
          <a:sy n="75" d="100"/>
        </p:scale>
        <p:origin x="-336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ana Elena Golici (2026278)" userId="S::2026278@student.uwtsd.ac.uk::2bcf72ad-8107-4ba4-96bb-10250e4ebef5" providerId="AD" clId="Web-{6BD6F4EA-F72C-F7B1-A821-E9199AB41EEF}"/>
    <pc:docChg chg="modSld">
      <pc:chgData name="Oana Elena Golici (2026278)" userId="S::2026278@student.uwtsd.ac.uk::2bcf72ad-8107-4ba4-96bb-10250e4ebef5" providerId="AD" clId="Web-{6BD6F4EA-F72C-F7B1-A821-E9199AB41EEF}" dt="2021-10-07T11:16:25.263" v="15" actId="20577"/>
      <pc:docMkLst>
        <pc:docMk/>
      </pc:docMkLst>
      <pc:sldChg chg="modSp">
        <pc:chgData name="Oana Elena Golici (2026278)" userId="S::2026278@student.uwtsd.ac.uk::2bcf72ad-8107-4ba4-96bb-10250e4ebef5" providerId="AD" clId="Web-{6BD6F4EA-F72C-F7B1-A821-E9199AB41EEF}" dt="2021-10-07T11:16:25.263" v="15" actId="20577"/>
        <pc:sldMkLst>
          <pc:docMk/>
          <pc:sldMk cId="3883102318" sldId="258"/>
        </pc:sldMkLst>
        <pc:spChg chg="mod">
          <ac:chgData name="Oana Elena Golici (2026278)" userId="S::2026278@student.uwtsd.ac.uk::2bcf72ad-8107-4ba4-96bb-10250e4ebef5" providerId="AD" clId="Web-{6BD6F4EA-F72C-F7B1-A821-E9199AB41EEF}" dt="2021-10-07T11:16:25.263" v="15" actId="20577"/>
          <ac:spMkLst>
            <pc:docMk/>
            <pc:sldMk cId="3883102318" sldId="258"/>
            <ac:spMk id="3" creationId="{4C6AA94A-A27B-4D3E-B064-39D1E6C07798}"/>
          </ac:spMkLst>
        </pc:spChg>
      </pc:sldChg>
    </pc:docChg>
  </pc:docChgLst>
  <pc:docChgLst>
    <pc:chgData name="Oana Elena Golici (2026278)" userId="S::2026278@student.uwtsd.ac.uk::2bcf72ad-8107-4ba4-96bb-10250e4ebef5" providerId="AD" clId="Web-{7280D069-A10C-1462-AE32-3908882D8F51}"/>
    <pc:docChg chg="modSld">
      <pc:chgData name="Oana Elena Golici (2026278)" userId="S::2026278@student.uwtsd.ac.uk::2bcf72ad-8107-4ba4-96bb-10250e4ebef5" providerId="AD" clId="Web-{7280D069-A10C-1462-AE32-3908882D8F51}" dt="2021-10-14T09:54:34.692" v="227" actId="20577"/>
      <pc:docMkLst>
        <pc:docMk/>
      </pc:docMkLst>
      <pc:sldChg chg="modSp">
        <pc:chgData name="Oana Elena Golici (2026278)" userId="S::2026278@student.uwtsd.ac.uk::2bcf72ad-8107-4ba4-96bb-10250e4ebef5" providerId="AD" clId="Web-{7280D069-A10C-1462-AE32-3908882D8F51}" dt="2021-10-14T09:54:34.692" v="227" actId="20577"/>
        <pc:sldMkLst>
          <pc:docMk/>
          <pc:sldMk cId="1738352703" sldId="257"/>
        </pc:sldMkLst>
        <pc:spChg chg="mod">
          <ac:chgData name="Oana Elena Golici (2026278)" userId="S::2026278@student.uwtsd.ac.uk::2bcf72ad-8107-4ba4-96bb-10250e4ebef5" providerId="AD" clId="Web-{7280D069-A10C-1462-AE32-3908882D8F51}" dt="2021-10-14T09:54:34.692" v="227" actId="20577"/>
          <ac:spMkLst>
            <pc:docMk/>
            <pc:sldMk cId="1738352703" sldId="257"/>
            <ac:spMk id="3" creationId="{68C4C113-8296-42A3-B31D-87EA8FD87A0B}"/>
          </ac:spMkLst>
        </pc:spChg>
      </pc:sldChg>
    </pc:docChg>
  </pc:docChgLst>
  <pc:docChgLst>
    <pc:chgData name="Oana Elena Golici (2026278)" userId="S::2026278@student.uwtsd.ac.uk::2bcf72ad-8107-4ba4-96bb-10250e4ebef5" providerId="AD" clId="Web-{3624C286-0A7C-8C4E-48A3-208D7961B590}"/>
    <pc:docChg chg="modSld">
      <pc:chgData name="Oana Elena Golici (2026278)" userId="S::2026278@student.uwtsd.ac.uk::2bcf72ad-8107-4ba4-96bb-10250e4ebef5" providerId="AD" clId="Web-{3624C286-0A7C-8C4E-48A3-208D7961B590}" dt="2021-10-20T18:17:56.368" v="504"/>
      <pc:docMkLst>
        <pc:docMk/>
      </pc:docMkLst>
      <pc:sldChg chg="modSp">
        <pc:chgData name="Oana Elena Golici (2026278)" userId="S::2026278@student.uwtsd.ac.uk::2bcf72ad-8107-4ba4-96bb-10250e4ebef5" providerId="AD" clId="Web-{3624C286-0A7C-8C4E-48A3-208D7961B590}" dt="2021-10-20T17:11:30.324" v="3" actId="20577"/>
        <pc:sldMkLst>
          <pc:docMk/>
          <pc:sldMk cId="109857222" sldId="256"/>
        </pc:sldMkLst>
        <pc:spChg chg="mod">
          <ac:chgData name="Oana Elena Golici (2026278)" userId="S::2026278@student.uwtsd.ac.uk::2bcf72ad-8107-4ba4-96bb-10250e4ebef5" providerId="AD" clId="Web-{3624C286-0A7C-8C4E-48A3-208D7961B590}" dt="2021-10-20T17:11:30.324" v="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Oana Elena Golici (2026278)" userId="S::2026278@student.uwtsd.ac.uk::2bcf72ad-8107-4ba4-96bb-10250e4ebef5" providerId="AD" clId="Web-{3624C286-0A7C-8C4E-48A3-208D7961B590}" dt="2021-10-20T18:17:56.368" v="504"/>
        <pc:sldMkLst>
          <pc:docMk/>
          <pc:sldMk cId="3883102318" sldId="258"/>
        </pc:sldMkLst>
        <pc:spChg chg="mod">
          <ac:chgData name="Oana Elena Golici (2026278)" userId="S::2026278@student.uwtsd.ac.uk::2bcf72ad-8107-4ba4-96bb-10250e4ebef5" providerId="AD" clId="Web-{3624C286-0A7C-8C4E-48A3-208D7961B590}" dt="2021-10-20T18:08:01.464" v="184" actId="20577"/>
          <ac:spMkLst>
            <pc:docMk/>
            <pc:sldMk cId="3883102318" sldId="258"/>
            <ac:spMk id="2" creationId="{B1A1072B-4395-456F-936C-4D023AB663FE}"/>
          </ac:spMkLst>
        </pc:spChg>
        <pc:spChg chg="del mod">
          <ac:chgData name="Oana Elena Golici (2026278)" userId="S::2026278@student.uwtsd.ac.uk::2bcf72ad-8107-4ba4-96bb-10250e4ebef5" providerId="AD" clId="Web-{3624C286-0A7C-8C4E-48A3-208D7961B590}" dt="2021-10-20T18:05:56.165" v="59"/>
          <ac:spMkLst>
            <pc:docMk/>
            <pc:sldMk cId="3883102318" sldId="258"/>
            <ac:spMk id="3" creationId="{4C6AA94A-A27B-4D3E-B064-39D1E6C07798}"/>
          </ac:spMkLst>
        </pc:spChg>
        <pc:spChg chg="add del">
          <ac:chgData name="Oana Elena Golici (2026278)" userId="S::2026278@student.uwtsd.ac.uk::2bcf72ad-8107-4ba4-96bb-10250e4ebef5" providerId="AD" clId="Web-{3624C286-0A7C-8C4E-48A3-208D7961B590}" dt="2021-10-20T18:05:20.898" v="58"/>
          <ac:spMkLst>
            <pc:docMk/>
            <pc:sldMk cId="3883102318" sldId="258"/>
            <ac:spMk id="6" creationId="{054F0A4A-4C2F-44CC-890E-42EA4B3363CD}"/>
          </ac:spMkLst>
        </pc:spChg>
        <pc:graphicFrameChg chg="add del">
          <ac:chgData name="Oana Elena Golici (2026278)" userId="S::2026278@student.uwtsd.ac.uk::2bcf72ad-8107-4ba4-96bb-10250e4ebef5" providerId="AD" clId="Web-{3624C286-0A7C-8C4E-48A3-208D7961B590}" dt="2021-10-20T18:00:27.798" v="8"/>
          <ac:graphicFrameMkLst>
            <pc:docMk/>
            <pc:sldMk cId="3883102318" sldId="258"/>
            <ac:graphicFrameMk id="4" creationId="{1D4EAC97-4984-4A13-8A8E-36F3F65D66CE}"/>
          </ac:graphicFrameMkLst>
        </pc:graphicFrameChg>
        <pc:graphicFrameChg chg="add del mod modGraphic">
          <ac:chgData name="Oana Elena Golici (2026278)" userId="S::2026278@student.uwtsd.ac.uk::2bcf72ad-8107-4ba4-96bb-10250e4ebef5" providerId="AD" clId="Web-{3624C286-0A7C-8C4E-48A3-208D7961B590}" dt="2021-10-20T18:04:58.742" v="56"/>
          <ac:graphicFrameMkLst>
            <pc:docMk/>
            <pc:sldMk cId="3883102318" sldId="258"/>
            <ac:graphicFrameMk id="5" creationId="{336832A5-967D-4593-8AE2-B775F19827E7}"/>
          </ac:graphicFrameMkLst>
        </pc:graphicFrameChg>
        <pc:graphicFrameChg chg="add mod ord modGraphic">
          <ac:chgData name="Oana Elena Golici (2026278)" userId="S::2026278@student.uwtsd.ac.uk::2bcf72ad-8107-4ba4-96bb-10250e4ebef5" providerId="AD" clId="Web-{3624C286-0A7C-8C4E-48A3-208D7961B590}" dt="2021-10-20T18:17:56.368" v="504"/>
          <ac:graphicFrameMkLst>
            <pc:docMk/>
            <pc:sldMk cId="3883102318" sldId="258"/>
            <ac:graphicFrameMk id="7" creationId="{BFA4C613-D50A-4BBD-B111-6C53F37CA4BC}"/>
          </ac:graphicFrameMkLst>
        </pc:graphicFrameChg>
      </pc:sldChg>
    </pc:docChg>
  </pc:docChgLst>
  <pc:docChgLst>
    <pc:chgData name="Oana Elena Golici (2026278)" userId="S::2026278@student.uwtsd.ac.uk::2bcf72ad-8107-4ba4-96bb-10250e4ebef5" providerId="AD" clId="Web-{08C6931F-8D2F-485E-3AE4-E979C53BD582}"/>
    <pc:docChg chg="modSld">
      <pc:chgData name="Oana Elena Golici (2026278)" userId="S::2026278@student.uwtsd.ac.uk::2bcf72ad-8107-4ba4-96bb-10250e4ebef5" providerId="AD" clId="Web-{08C6931F-8D2F-485E-3AE4-E979C53BD582}" dt="2021-10-21T08:37:10.714" v="25"/>
      <pc:docMkLst>
        <pc:docMk/>
      </pc:docMkLst>
      <pc:sldChg chg="modSp">
        <pc:chgData name="Oana Elena Golici (2026278)" userId="S::2026278@student.uwtsd.ac.uk::2bcf72ad-8107-4ba4-96bb-10250e4ebef5" providerId="AD" clId="Web-{08C6931F-8D2F-485E-3AE4-E979C53BD582}" dt="2021-10-21T08:37:10.714" v="25"/>
        <pc:sldMkLst>
          <pc:docMk/>
          <pc:sldMk cId="3883102318" sldId="258"/>
        </pc:sldMkLst>
        <pc:graphicFrameChg chg="mod modGraphic">
          <ac:chgData name="Oana Elena Golici (2026278)" userId="S::2026278@student.uwtsd.ac.uk::2bcf72ad-8107-4ba4-96bb-10250e4ebef5" providerId="AD" clId="Web-{08C6931F-8D2F-485E-3AE4-E979C53BD582}" dt="2021-10-21T08:37:10.714" v="25"/>
          <ac:graphicFrameMkLst>
            <pc:docMk/>
            <pc:sldMk cId="3883102318" sldId="258"/>
            <ac:graphicFrameMk id="7" creationId="{BFA4C613-D50A-4BBD-B111-6C53F37CA4BC}"/>
          </ac:graphicFrameMkLst>
        </pc:graphicFrameChg>
      </pc:sldChg>
    </pc:docChg>
  </pc:docChgLst>
  <pc:docChgLst>
    <pc:chgData name="Oana Elena Golici (2026278)" userId="S::2026278@student.uwtsd.ac.uk::2bcf72ad-8107-4ba4-96bb-10250e4ebef5" providerId="AD" clId="Web-{07AB1E61-B352-2A43-FE51-1E4A1437C802}"/>
    <pc:docChg chg="modSld">
      <pc:chgData name="Oana Elena Golici (2026278)" userId="S::2026278@student.uwtsd.ac.uk::2bcf72ad-8107-4ba4-96bb-10250e4ebef5" providerId="AD" clId="Web-{07AB1E61-B352-2A43-FE51-1E4A1437C802}" dt="2021-10-13T16:39:37.744" v="82" actId="20577"/>
      <pc:docMkLst>
        <pc:docMk/>
      </pc:docMkLst>
      <pc:sldChg chg="modSp">
        <pc:chgData name="Oana Elena Golici (2026278)" userId="S::2026278@student.uwtsd.ac.uk::2bcf72ad-8107-4ba4-96bb-10250e4ebef5" providerId="AD" clId="Web-{07AB1E61-B352-2A43-FE51-1E4A1437C802}" dt="2021-10-13T16:39:37.744" v="82" actId="20577"/>
        <pc:sldMkLst>
          <pc:docMk/>
          <pc:sldMk cId="1738352703" sldId="257"/>
        </pc:sldMkLst>
        <pc:spChg chg="mod">
          <ac:chgData name="Oana Elena Golici (2026278)" userId="S::2026278@student.uwtsd.ac.uk::2bcf72ad-8107-4ba4-96bb-10250e4ebef5" providerId="AD" clId="Web-{07AB1E61-B352-2A43-FE51-1E4A1437C802}" dt="2021-10-13T16:39:37.744" v="82" actId="20577"/>
          <ac:spMkLst>
            <pc:docMk/>
            <pc:sldMk cId="1738352703" sldId="257"/>
            <ac:spMk id="3" creationId="{68C4C113-8296-42A3-B31D-87EA8FD87A0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914400" y="2130432"/>
            <a:ext cx="10363200" cy="1470025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 smtClean="0"/>
              <a:t>Alcím mintájának szerkesztése</a:t>
            </a:r>
            <a:endParaRPr lang="en-GB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735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597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963084" y="4406907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8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8128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82296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184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6193372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6193372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137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85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244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4766733" y="273057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937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37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29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11785600" y="274645"/>
            <a:ext cx="3657600" cy="5851525"/>
          </a:xfrm>
        </p:spPr>
        <p:txBody>
          <a:bodyPr vert="eaVert"/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812800" y="274645"/>
            <a:ext cx="10769600" cy="5851525"/>
          </a:xfrm>
        </p:spPr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864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 smtClean="0"/>
              <a:t>Mintacím szerkesztése</a:t>
            </a:r>
            <a:endParaRPr lang="en-GB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GB"/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609600" y="635635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4165600" y="6356357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8737600" y="635635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963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1346200" y="2168532"/>
            <a:ext cx="10629900" cy="1374768"/>
          </a:xfrm>
        </p:spPr>
        <p:txBody>
          <a:bodyPr/>
          <a:lstStyle/>
          <a:p>
            <a:r>
              <a:rPr lang="en-US" dirty="0" smtClean="0">
                <a:cs typeface="Calibri Light"/>
              </a:rPr>
              <a:t> levels </a:t>
            </a:r>
            <a:r>
              <a:rPr lang="en-US" dirty="0" smtClean="0">
                <a:cs typeface="Calibri Light"/>
              </a:rPr>
              <a:t>in the UK</a:t>
            </a:r>
            <a:endParaRPr lang="en-GB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>Student Number: 2026576</a:t>
            </a:r>
          </a:p>
          <a:p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>Name: Andrea </a:t>
            </a:r>
            <a:r>
              <a:rPr lang="en-US" b="1" dirty="0" err="1" smtClean="0">
                <a:solidFill>
                  <a:schemeClr val="tx1"/>
                </a:solidFill>
                <a:latin typeface="Arial"/>
                <a:cs typeface="Arial"/>
              </a:rPr>
              <a:t>Voros</a:t>
            </a:r>
            <a:endParaRPr lang="en-US" b="1" dirty="0" smtClean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>Module: 4004</a:t>
            </a:r>
          </a:p>
          <a:p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>Lecturer: Yohan </a:t>
            </a:r>
            <a:r>
              <a:rPr lang="en-US" b="1" dirty="0" err="1" smtClean="0">
                <a:solidFill>
                  <a:schemeClr val="tx1"/>
                </a:solidFill>
                <a:latin typeface="Arial"/>
                <a:cs typeface="Arial"/>
              </a:rPr>
              <a:t>Mendis</a:t>
            </a:r>
            <a:endParaRPr lang="en-US" b="1" dirty="0" smtClean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00" y="1943100"/>
            <a:ext cx="38354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58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9939" y="993293"/>
            <a:ext cx="10363200" cy="1470025"/>
          </a:xfrm>
        </p:spPr>
        <p:txBody>
          <a:bodyPr/>
          <a:lstStyle/>
          <a:p>
            <a:r>
              <a:rPr lang="en-US" dirty="0" smtClean="0">
                <a:cs typeface="Calibri Light"/>
              </a:rPr>
              <a:t>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9846" y="3467598"/>
            <a:ext cx="8229600" cy="13716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B3EF59E-5199-4367-A6B1-A0EC75019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4638"/>
            <a:ext cx="6166338" cy="1143000"/>
          </a:xfrm>
        </p:spPr>
        <p:txBody>
          <a:bodyPr/>
          <a:lstStyle/>
          <a:p>
            <a:r>
              <a:rPr lang="en-US" dirty="0">
                <a:cs typeface="Calibri Light"/>
              </a:rPr>
              <a:t>Introduction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8C4C113-8296-42A3-B31D-87EA8FD87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41230"/>
            <a:ext cx="6342185" cy="274320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9600" dirty="0" smtClean="0">
                <a:cs typeface="Calibri"/>
              </a:rPr>
              <a:t> Work-related stress in the UK is one of  the most</a:t>
            </a:r>
          </a:p>
          <a:p>
            <a:pPr marL="0" indent="0">
              <a:buNone/>
            </a:pPr>
            <a:r>
              <a:rPr lang="en-US" sz="9600" dirty="0">
                <a:cs typeface="Calibri"/>
              </a:rPr>
              <a:t> </a:t>
            </a:r>
            <a:r>
              <a:rPr lang="en-US" sz="9600" dirty="0" smtClean="0">
                <a:cs typeface="Calibri"/>
              </a:rPr>
              <a:t>  Common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 smtClean="0">
                <a:cs typeface="Calibri"/>
              </a:rPr>
              <a:t>Modern world, modern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 smtClean="0">
                <a:cs typeface="Calibri"/>
              </a:rPr>
              <a:t>Causing serious health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 smtClean="0">
                <a:cs typeface="Calibri"/>
              </a:rPr>
              <a:t>Stress is a problem because effects the happiness and everyday life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9600" dirty="0" smtClean="0">
              <a:cs typeface="Calibri"/>
            </a:endParaRPr>
          </a:p>
          <a:p>
            <a:pPr marL="0" indent="0">
              <a:buNone/>
            </a:pPr>
            <a:endParaRPr lang="en-US" sz="4900" dirty="0" smtClean="0">
              <a:cs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2200" dirty="0" smtClean="0">
              <a:cs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200" dirty="0" smtClean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 smtClean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 smtClean="0">
              <a:cs typeface="Calibri"/>
            </a:endParaRPr>
          </a:p>
          <a:p>
            <a:pPr marL="0" indent="0">
              <a:buNone/>
            </a:pPr>
            <a:r>
              <a:rPr lang="en-US" dirty="0" smtClean="0">
                <a:cs typeface="Calibri"/>
              </a:rPr>
              <a:t>.</a:t>
            </a:r>
            <a:endParaRPr lang="en-US" dirty="0">
              <a:cs typeface="Calibri"/>
            </a:endParaRPr>
          </a:p>
        </p:txBody>
      </p:sp>
      <p:pic>
        <p:nvPicPr>
          <p:cNvPr id="5" name="Kép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1785" y="316523"/>
            <a:ext cx="4912861" cy="568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35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 stress in different departments in UK</a:t>
            </a:r>
            <a:endParaRPr lang="en-GB" dirty="0"/>
          </a:p>
        </p:txBody>
      </p:sp>
      <p:pic>
        <p:nvPicPr>
          <p:cNvPr id="4" name="Tartalom helye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5938" y="1524000"/>
            <a:ext cx="6095999" cy="4652963"/>
          </a:xfrm>
        </p:spPr>
      </p:pic>
    </p:spTree>
    <p:extLst>
      <p:ext uri="{BB962C8B-B14F-4D97-AF65-F5344CB8AC3E}">
        <p14:creationId xmlns:p14="http://schemas.microsoft.com/office/powerpoint/2010/main" val="224682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1A1072B-4395-456F-936C-4D023AB66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 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-93785" y="2414953"/>
            <a:ext cx="12086493" cy="376200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1600" dirty="0" smtClean="0"/>
              <a:t>Tax policies	        </a:t>
            </a:r>
            <a:r>
              <a:rPr lang="en-GB" sz="1600" dirty="0" smtClean="0">
                <a:solidFill>
                  <a:srgbClr val="00B050"/>
                </a:solidFill>
              </a:rPr>
              <a:t>-Inflation rates	       </a:t>
            </a:r>
            <a:r>
              <a:rPr lang="en-GB" sz="1600" dirty="0" smtClean="0">
                <a:solidFill>
                  <a:srgbClr val="C00000"/>
                </a:solidFill>
              </a:rPr>
              <a:t>-lifestyle attitudes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-Innovation levels		</a:t>
            </a:r>
            <a:r>
              <a:rPr lang="en-GB" sz="1600" dirty="0" smtClean="0">
                <a:solidFill>
                  <a:schemeClr val="accent2">
                    <a:lumMod val="75000"/>
                  </a:schemeClr>
                </a:solidFill>
              </a:rPr>
              <a:t>-Weather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        	-</a:t>
            </a:r>
            <a:r>
              <a:rPr lang="en-GB" sz="1600" dirty="0" smtClean="0">
                <a:solidFill>
                  <a:srgbClr val="7030A0"/>
                </a:solidFill>
              </a:rPr>
              <a:t>Data 													protection</a:t>
            </a:r>
            <a:endParaRPr lang="en-GB" sz="1600" dirty="0" smtClean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600" dirty="0" smtClean="0"/>
              <a:t>Trade tariffs	        </a:t>
            </a:r>
            <a:r>
              <a:rPr lang="en-GB" sz="1600" dirty="0" smtClean="0">
                <a:solidFill>
                  <a:srgbClr val="00B050"/>
                </a:solidFill>
              </a:rPr>
              <a:t>-Interest rates	        </a:t>
            </a:r>
            <a:r>
              <a:rPr lang="en-GB" sz="1600" dirty="0" smtClean="0">
                <a:solidFill>
                  <a:srgbClr val="C00000"/>
                </a:solidFill>
              </a:rPr>
              <a:t>-Population age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-Technological awareness	-</a:t>
            </a:r>
            <a:r>
              <a:rPr lang="en-GB" sz="1600" dirty="0" smtClean="0">
                <a:solidFill>
                  <a:schemeClr val="accent2">
                    <a:lumMod val="75000"/>
                  </a:schemeClr>
                </a:solidFill>
              </a:rPr>
              <a:t>Climate change	-</a:t>
            </a:r>
            <a:r>
              <a:rPr lang="en-GB" sz="1600" dirty="0" smtClean="0">
                <a:solidFill>
                  <a:srgbClr val="7030A0"/>
                </a:solidFill>
              </a:rPr>
              <a:t>Health 													and Safety </a:t>
            </a:r>
            <a:endParaRPr lang="en-GB" sz="1600" dirty="0" smtClean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600" dirty="0" smtClean="0"/>
              <a:t>Political stability	       </a:t>
            </a:r>
            <a:r>
              <a:rPr lang="en-GB" sz="1600" dirty="0" smtClean="0">
                <a:solidFill>
                  <a:srgbClr val="00B050"/>
                </a:solidFill>
              </a:rPr>
              <a:t>-Exchange rates	       </a:t>
            </a:r>
            <a:r>
              <a:rPr lang="en-GB" sz="1600" dirty="0" smtClean="0">
                <a:solidFill>
                  <a:srgbClr val="C00000"/>
                </a:solidFill>
              </a:rPr>
              <a:t>-Cultural barriers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-New processes		</a:t>
            </a:r>
            <a:r>
              <a:rPr lang="en-GB" sz="1600" dirty="0" smtClean="0">
                <a:solidFill>
                  <a:schemeClr val="accent2">
                    <a:lumMod val="75000"/>
                  </a:schemeClr>
                </a:solidFill>
              </a:rPr>
              <a:t>-Recycling</a:t>
            </a:r>
            <a:r>
              <a:rPr lang="en-GB" sz="1600" dirty="0" smtClean="0">
                <a:solidFill>
                  <a:srgbClr val="C00000"/>
                </a:solidFill>
              </a:rPr>
              <a:t>		-</a:t>
            </a:r>
            <a:r>
              <a:rPr lang="en-GB" sz="1600" dirty="0" smtClean="0">
                <a:solidFill>
                  <a:srgbClr val="7030A0"/>
                </a:solidFill>
              </a:rPr>
              <a:t>Industry 													regulations</a:t>
            </a:r>
            <a:endParaRPr lang="en-GB" sz="1600" dirty="0" smtClean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600" dirty="0" smtClean="0"/>
              <a:t>Government policy       </a:t>
            </a:r>
            <a:r>
              <a:rPr lang="en-GB" sz="1600" dirty="0" smtClean="0">
                <a:solidFill>
                  <a:srgbClr val="00B050"/>
                </a:solidFill>
              </a:rPr>
              <a:t>-Unemployment 	       </a:t>
            </a:r>
            <a:r>
              <a:rPr lang="en-GB" sz="1600" dirty="0" smtClean="0">
                <a:solidFill>
                  <a:srgbClr val="C00000"/>
                </a:solidFill>
              </a:rPr>
              <a:t>-Workforce trends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-Automation		</a:t>
            </a:r>
            <a:r>
              <a:rPr lang="en-GB" sz="1600" dirty="0" smtClean="0">
                <a:solidFill>
                  <a:schemeClr val="accent2">
                    <a:lumMod val="75000"/>
                  </a:schemeClr>
                </a:solidFill>
              </a:rPr>
              <a:t>-Air and water 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endParaRPr lang="en-GB" sz="1600" dirty="0" smtClean="0">
              <a:solidFill>
                <a:srgbClr val="00B050"/>
              </a:solidFill>
            </a:endParaRPr>
          </a:p>
          <a:p>
            <a:pPr marL="1828800" lvl="4" indent="0">
              <a:buNone/>
            </a:pPr>
            <a:r>
              <a:rPr lang="en-GB" sz="1600" dirty="0" smtClean="0">
                <a:solidFill>
                  <a:srgbClr val="00B050"/>
                </a:solidFill>
              </a:rPr>
              <a:t>	rates							</a:t>
            </a:r>
            <a:r>
              <a:rPr lang="en-GB" sz="1600" dirty="0" smtClean="0">
                <a:solidFill>
                  <a:schemeClr val="accent2">
                    <a:lumMod val="75000"/>
                  </a:schemeClr>
                </a:solidFill>
              </a:rPr>
              <a:t>pollution</a:t>
            </a:r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738" y="359898"/>
            <a:ext cx="11816862" cy="182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10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C548142-D0A7-4964-B257-E4F73BA8B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i="1" dirty="0">
                <a:cs typeface="Calibri Light"/>
              </a:rPr>
              <a:t>Cause and Effect Analysis (Fishbone analysis)</a:t>
            </a:r>
            <a:endParaRPr lang="en-US" sz="28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30F7085-BA42-48A9-ABEB-F54C1EC97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 </a:t>
            </a:r>
            <a:endParaRPr lang="en-US" dirty="0"/>
          </a:p>
        </p:txBody>
      </p:sp>
      <p:pic>
        <p:nvPicPr>
          <p:cNvPr id="5" name="Kép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4" t="5853" r="7110" b="8381"/>
          <a:stretch/>
        </p:blipFill>
        <p:spPr>
          <a:xfrm>
            <a:off x="254000" y="139700"/>
            <a:ext cx="11798300" cy="67183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64901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2B23CE0-3922-4708-BCE2-41886BD8E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 Light"/>
              </a:rPr>
              <a:t>Possible solutions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7771CED-CFC3-48D3-AE10-8FB99D9CB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 dirty="0" smtClean="0">
                <a:solidFill>
                  <a:srgbClr val="FF0000"/>
                </a:solidFill>
                <a:cs typeface="Calibri"/>
              </a:rPr>
              <a:t>Team meetings to discuss the problem</a:t>
            </a:r>
          </a:p>
          <a:p>
            <a:r>
              <a:rPr lang="en-US" b="1" i="1" dirty="0" smtClean="0">
                <a:solidFill>
                  <a:srgbClr val="00B050"/>
                </a:solidFill>
                <a:cs typeface="Calibri"/>
              </a:rPr>
              <a:t>Extra support in general</a:t>
            </a:r>
          </a:p>
          <a:p>
            <a:r>
              <a:rPr lang="en-US" b="1" i="1" dirty="0" smtClean="0">
                <a:solidFill>
                  <a:srgbClr val="002060"/>
                </a:solidFill>
                <a:cs typeface="Calibri"/>
              </a:rPr>
              <a:t>Increase income</a:t>
            </a:r>
          </a:p>
          <a:p>
            <a:r>
              <a:rPr lang="en-US" b="1" i="1" dirty="0" smtClean="0">
                <a:solidFill>
                  <a:srgbClr val="00B0F0"/>
                </a:solidFill>
                <a:cs typeface="Calibri"/>
              </a:rPr>
              <a:t>Technology development</a:t>
            </a:r>
          </a:p>
          <a:p>
            <a:endParaRPr lang="en-US" dirty="0" smtClean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pPr marL="0" indent="0">
              <a:buNone/>
            </a:pPr>
            <a:endParaRPr lang="en-US" dirty="0" smtClean="0">
              <a:cs typeface="Calibri"/>
            </a:endParaRPr>
          </a:p>
          <a:p>
            <a:endParaRPr lang="en-US" dirty="0"/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900" y="2197100"/>
            <a:ext cx="393700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6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B3C3C4-10ED-4CAF-8B31-11B36047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cs typeface="Calibri Light"/>
              </a:rPr>
              <a:t>Solution 1 :</a:t>
            </a:r>
            <a:r>
              <a:rPr lang="en-US" b="1" i="1" dirty="0" smtClean="0">
                <a:cs typeface="Calibri Light"/>
              </a:rPr>
              <a:t> Team meeting to discuss the problem</a:t>
            </a:r>
            <a:endParaRPr lang="en-US" b="1" i="1" dirty="0"/>
          </a:p>
        </p:txBody>
      </p:sp>
      <p:graphicFrame>
        <p:nvGraphicFramePr>
          <p:cNvPr id="7" name="Tartalom helye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650336"/>
              </p:ext>
            </p:extLst>
          </p:nvPr>
        </p:nvGraphicFramePr>
        <p:xfrm>
          <a:off x="609600" y="1600200"/>
          <a:ext cx="10972797" cy="3716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/>
                <a:gridCol w="3657599"/>
                <a:gridCol w="365759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Minus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Interesting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More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interaction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Individuals may feel shy to ask </a:t>
                      </a:r>
                      <a:r>
                        <a:rPr lang="en-GB" dirty="0" smtClean="0"/>
                        <a:t>help- --</a:t>
                      </a:r>
                      <a:r>
                        <a:rPr lang="en-GB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</a:t>
                      </a:r>
                      <a:r>
                        <a:rPr lang="en-GB" baseline="0" dirty="0" smtClean="0"/>
                        <a:t>nd a leader to support the </a:t>
                      </a:r>
                      <a:r>
                        <a:rPr lang="en-GB" baseline="0" dirty="0" smtClean="0"/>
                        <a:t>team 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Better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Communication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 4</a:t>
                      </a:r>
                      <a:endParaRPr lang="en-GB" dirty="0">
                        <a:solidFill>
                          <a:srgbClr val="7030A0"/>
                        </a:solidFill>
                      </a:endParaRPr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</a:t>
                      </a:r>
                      <a:r>
                        <a:rPr lang="en-GB" baseline="0" dirty="0" smtClean="0"/>
                        <a:t> everybody have extra time for </a:t>
                      </a:r>
                      <a:r>
                        <a:rPr lang="en-GB" baseline="0" dirty="0" smtClean="0"/>
                        <a:t>it -</a:t>
                      </a:r>
                      <a:r>
                        <a:rPr lang="en-GB" baseline="0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Sharing knowledge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Mixing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opinions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Diversity of the points of </a:t>
                      </a:r>
                      <a:r>
                        <a:rPr lang="en-GB" dirty="0" smtClean="0"/>
                        <a:t>view- </a:t>
                      </a:r>
                      <a:r>
                        <a:rPr lang="en-GB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Sharing experience and </a:t>
                      </a:r>
                      <a:r>
                        <a:rPr lang="en-GB" dirty="0" smtClean="0"/>
                        <a:t>wisdom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Team  </a:t>
                      </a:r>
                      <a:r>
                        <a:rPr lang="en-GB" dirty="0" smtClean="0"/>
                        <a:t>building </a:t>
                      </a:r>
                      <a:r>
                        <a:rPr lang="en-GB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Quarrels -</a:t>
                      </a:r>
                      <a:r>
                        <a:rPr lang="en-GB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Testing patience</a:t>
                      </a:r>
                      <a:r>
                        <a:rPr lang="en-GB" baseline="0" dirty="0" smtClean="0"/>
                        <a:t> of the </a:t>
                      </a:r>
                      <a:r>
                        <a:rPr lang="en-GB" baseline="0" dirty="0" smtClean="0"/>
                        <a:t>members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</a:tr>
              <a:tr h="683260">
                <a:tc>
                  <a:txBody>
                    <a:bodyPr/>
                    <a:lstStyle/>
                    <a:p>
                      <a:r>
                        <a:rPr lang="en-GB" dirty="0" smtClean="0"/>
                        <a:t>Effective attempt</a:t>
                      </a:r>
                      <a:r>
                        <a:rPr lang="en-GB" baseline="0" dirty="0" smtClean="0"/>
                        <a:t> to solve the </a:t>
                      </a:r>
                      <a:r>
                        <a:rPr lang="en-GB" baseline="0" dirty="0" smtClean="0"/>
                        <a:t>problem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Lack of </a:t>
                      </a:r>
                      <a:r>
                        <a:rPr lang="en-GB" dirty="0" smtClean="0"/>
                        <a:t>tolerance </a:t>
                      </a:r>
                      <a:r>
                        <a:rPr lang="en-GB" baseline="0" dirty="0" smtClean="0">
                          <a:solidFill>
                            <a:srgbClr val="0070C0"/>
                          </a:solidFill>
                        </a:rPr>
                        <a:t> -2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Highlight the strengths</a:t>
                      </a:r>
                      <a:r>
                        <a:rPr lang="en-GB" baseline="0" dirty="0" smtClean="0"/>
                        <a:t> and weaknesses of the team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Total </a:t>
                      </a:r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 22</a:t>
                      </a:r>
                      <a:endParaRPr lang="en-GB" dirty="0" smtClean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  <a:p>
                      <a:r>
                        <a:rPr lang="en-GB" b="1" i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Grand total </a:t>
                      </a:r>
                      <a:r>
                        <a:rPr lang="en-GB" b="1" i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 27</a:t>
                      </a:r>
                      <a:endParaRPr lang="en-GB" b="1" i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-13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18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169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B3C3C4-10ED-4CAF-8B31-11B36047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cs typeface="Calibri Light"/>
              </a:rPr>
              <a:t>Solution 3-</a:t>
            </a:r>
            <a:r>
              <a:rPr lang="en-US" b="1" i="1" dirty="0" smtClean="0">
                <a:cs typeface="Calibri Light"/>
              </a:rPr>
              <a:t>Increase income</a:t>
            </a:r>
            <a:endParaRPr lang="en-US" b="1" i="1" dirty="0"/>
          </a:p>
        </p:txBody>
      </p:sp>
      <p:graphicFrame>
        <p:nvGraphicFramePr>
          <p:cNvPr id="7" name="Tartalom helye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064204"/>
              </p:ext>
            </p:extLst>
          </p:nvPr>
        </p:nvGraphicFramePr>
        <p:xfrm>
          <a:off x="609600" y="1600200"/>
          <a:ext cx="10972797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/>
                <a:gridCol w="3657599"/>
                <a:gridCol w="365759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Minus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Interesting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More activity </a:t>
                      </a:r>
                      <a:r>
                        <a:rPr lang="en-GB" dirty="0" smtClean="0">
                          <a:solidFill>
                            <a:srgbClr val="7030A0"/>
                          </a:solidFill>
                        </a:rPr>
                        <a:t> 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Possible paying differences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-3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Impact of the extra income 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Motivation </a:t>
                      </a:r>
                      <a:r>
                        <a:rPr lang="en-GB" baseline="0" dirty="0" smtClean="0"/>
                        <a:t> to develop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Dissatisfaction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attitudes emerge 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</a:t>
                      </a:r>
                      <a:r>
                        <a:rPr lang="en-GB" baseline="0" dirty="0" smtClean="0"/>
                        <a:t> behaviour  at workplace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Jealousy between colleges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-2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Negative attitudes emerge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Increasing long term goals </a:t>
                      </a:r>
                      <a:r>
                        <a:rPr lang="en-GB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Increasing pretensions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-3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convergence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Satisfied  employees </a:t>
                      </a:r>
                      <a:r>
                        <a:rPr lang="en-GB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Gossips between team members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-2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dissension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 3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Total 24</a:t>
                      </a:r>
                    </a:p>
                    <a:p>
                      <a:r>
                        <a:rPr lang="en-GB" b="1" i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Grand total 31</a:t>
                      </a:r>
                      <a:endParaRPr lang="en-GB" b="1" i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-14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 21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888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B3C3C4-10ED-4CAF-8B31-11B36047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cs typeface="Calibri Light"/>
              </a:rPr>
              <a:t>Solution 4-</a:t>
            </a:r>
            <a:r>
              <a:rPr lang="en-US" b="1" i="1" dirty="0" smtClean="0">
                <a:cs typeface="Calibri Light"/>
              </a:rPr>
              <a:t>Technology development</a:t>
            </a:r>
            <a:endParaRPr lang="en-US" b="1" i="1" dirty="0"/>
          </a:p>
        </p:txBody>
      </p:sp>
      <p:graphicFrame>
        <p:nvGraphicFramePr>
          <p:cNvPr id="7" name="Tartalom helye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8243857"/>
              </p:ext>
            </p:extLst>
          </p:nvPr>
        </p:nvGraphicFramePr>
        <p:xfrm>
          <a:off x="609600" y="1600200"/>
          <a:ext cx="10972797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/>
                <a:gridCol w="3657599"/>
                <a:gridCol w="365759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Minus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Interesting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Easier work  </a:t>
                      </a:r>
                      <a:r>
                        <a:rPr lang="en-GB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Lack of knowledge to use the</a:t>
                      </a:r>
                      <a:r>
                        <a:rPr lang="en-GB" baseline="0" dirty="0" smtClean="0"/>
                        <a:t> new equipment  </a:t>
                      </a:r>
                      <a:r>
                        <a:rPr lang="en-GB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-3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Improving digital skills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Developed work environment </a:t>
                      </a:r>
                      <a:r>
                        <a:rPr lang="en-GB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Competitive situations </a:t>
                      </a:r>
                      <a:r>
                        <a:rPr lang="en-GB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-2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Challenging situations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Faster work </a:t>
                      </a:r>
                      <a:r>
                        <a:rPr lang="en-GB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New challenges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building 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Satisfied</a:t>
                      </a:r>
                      <a:r>
                        <a:rPr lang="en-GB" baseline="0" dirty="0" smtClean="0"/>
                        <a:t> employees </a:t>
                      </a:r>
                      <a:r>
                        <a:rPr lang="en-GB" baseline="0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Lack</a:t>
                      </a:r>
                      <a:r>
                        <a:rPr lang="en-GB" baseline="0" dirty="0" smtClean="0"/>
                        <a:t> of motivation to improve digital skills </a:t>
                      </a:r>
                      <a:r>
                        <a:rPr lang="en-GB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-2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 management development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Increasing</a:t>
                      </a:r>
                      <a:r>
                        <a:rPr lang="en-GB" baseline="0" dirty="0" smtClean="0"/>
                        <a:t> effectiveness </a:t>
                      </a:r>
                      <a:r>
                        <a:rPr lang="en-GB" baseline="0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Negative attitude  </a:t>
                      </a:r>
                      <a:r>
                        <a:rPr lang="en-GB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-5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Impact of the faster work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Total 23</a:t>
                      </a:r>
                    </a:p>
                    <a:p>
                      <a:r>
                        <a:rPr lang="en-GB" b="1" i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Grand total  28</a:t>
                      </a:r>
                      <a:endParaRPr lang="en-GB" b="1" i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-16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20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888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ép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25" y="418304"/>
            <a:ext cx="2073276" cy="1585913"/>
          </a:xfrm>
          <a:prstGeom prst="rect">
            <a:avLst/>
          </a:prstGeom>
        </p:spPr>
      </p:pic>
      <p:pic>
        <p:nvPicPr>
          <p:cNvPr id="4" name="Kép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000" y="1639887"/>
            <a:ext cx="3759200" cy="4762500"/>
          </a:xfrm>
          <a:prstGeom prst="rect">
            <a:avLst/>
          </a:prstGeom>
        </p:spPr>
      </p:pic>
      <p:pic>
        <p:nvPicPr>
          <p:cNvPr id="5" name="Kép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198" y="2435224"/>
            <a:ext cx="5702301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969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B3C3C4-10ED-4CAF-8B31-11B36047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cs typeface="Calibri Light"/>
              </a:rPr>
              <a:t>Solution </a:t>
            </a:r>
            <a:r>
              <a:rPr lang="en-US" dirty="0">
                <a:cs typeface="Calibri Light"/>
              </a:rPr>
              <a:t>2</a:t>
            </a:r>
            <a:r>
              <a:rPr lang="en-US" dirty="0" smtClean="0">
                <a:cs typeface="Calibri Light"/>
              </a:rPr>
              <a:t> –</a:t>
            </a:r>
            <a:r>
              <a:rPr lang="en-US" b="1" i="1" dirty="0" smtClean="0">
                <a:cs typeface="Calibri Light"/>
              </a:rPr>
              <a:t>Extra support in general</a:t>
            </a:r>
            <a:endParaRPr lang="en-US" b="1" i="1" dirty="0"/>
          </a:p>
        </p:txBody>
      </p:sp>
      <p:graphicFrame>
        <p:nvGraphicFramePr>
          <p:cNvPr id="7" name="Tartalom helye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244005"/>
              </p:ext>
            </p:extLst>
          </p:nvPr>
        </p:nvGraphicFramePr>
        <p:xfrm>
          <a:off x="609600" y="1600200"/>
          <a:ext cx="10972797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/>
                <a:gridCol w="3657599"/>
                <a:gridCol w="365759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Minus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Interesting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People feeling</a:t>
                      </a:r>
                      <a:r>
                        <a:rPr lang="en-GB" baseline="0" dirty="0" smtClean="0"/>
                        <a:t> comfort  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 5</a:t>
                      </a:r>
                      <a:endParaRPr lang="en-GB" dirty="0">
                        <a:solidFill>
                          <a:srgbClr val="7030A0"/>
                        </a:solidFill>
                      </a:endParaRPr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members maybe shy to ask help</a:t>
                      </a:r>
                      <a:r>
                        <a:rPr lang="en-GB" dirty="0" smtClean="0">
                          <a:solidFill>
                            <a:schemeClr val="accent2"/>
                          </a:solidFill>
                        </a:rPr>
                        <a:t> -2</a:t>
                      </a:r>
                      <a:endParaRPr lang="en-GB" dirty="0">
                        <a:solidFill>
                          <a:schemeClr val="accent2"/>
                        </a:solidFill>
                      </a:endParaRPr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Easy to find</a:t>
                      </a:r>
                      <a:r>
                        <a:rPr lang="en-GB" baseline="0" dirty="0" smtClean="0"/>
                        <a:t> out what cause the lack of productivity 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Individuals feeling trust   </a:t>
                      </a:r>
                      <a:r>
                        <a:rPr lang="en-GB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>
                        <a:solidFill>
                          <a:srgbClr val="7030A0"/>
                        </a:solidFill>
                      </a:endParaRPr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Anxiety caused by</a:t>
                      </a:r>
                      <a:r>
                        <a:rPr lang="en-GB" baseline="0" dirty="0" smtClean="0"/>
                        <a:t> lack of efficiency</a:t>
                      </a:r>
                    </a:p>
                    <a:p>
                      <a:r>
                        <a:rPr lang="en-GB" baseline="0" dirty="0" smtClean="0">
                          <a:solidFill>
                            <a:schemeClr val="accent2"/>
                          </a:solidFill>
                        </a:rPr>
                        <a:t>-3</a:t>
                      </a:r>
                      <a:endParaRPr lang="en-GB" dirty="0">
                        <a:solidFill>
                          <a:schemeClr val="accent2"/>
                        </a:solidFill>
                      </a:endParaRPr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leader can help to the members individually 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Amplify the strengths</a:t>
                      </a:r>
                      <a:r>
                        <a:rPr lang="en-GB" baseline="0" dirty="0" smtClean="0"/>
                        <a:t> of the team </a:t>
                      </a:r>
                      <a:r>
                        <a:rPr lang="en-GB" baseline="0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 everybody need</a:t>
                      </a:r>
                      <a:r>
                        <a:rPr lang="en-GB" baseline="0" dirty="0" smtClean="0"/>
                        <a:t> extra support, as they confident </a:t>
                      </a:r>
                      <a:r>
                        <a:rPr lang="en-GB" baseline="0" dirty="0" smtClean="0">
                          <a:solidFill>
                            <a:schemeClr val="accent2"/>
                          </a:solidFill>
                        </a:rPr>
                        <a:t>-2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Good impacts from the benefits of the extra help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 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Extra focus on weaknesses </a:t>
                      </a:r>
                      <a:r>
                        <a:rPr lang="en-GB" dirty="0" smtClean="0">
                          <a:solidFill>
                            <a:srgbClr val="7030A0"/>
                          </a:solidFill>
                        </a:rPr>
                        <a:t>4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Jealousy between  colleges </a:t>
                      </a:r>
                      <a:r>
                        <a:rPr lang="en-GB" dirty="0" smtClean="0">
                          <a:solidFill>
                            <a:schemeClr val="accent2"/>
                          </a:solidFill>
                        </a:rPr>
                        <a:t>-1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Better communication 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Building self-confidence 5</a:t>
                      </a:r>
                      <a:endParaRPr lang="en-GB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Lack of trust between the leader and the employees </a:t>
                      </a:r>
                      <a:r>
                        <a:rPr lang="en-GB" dirty="0" smtClean="0">
                          <a:solidFill>
                            <a:schemeClr val="accent2"/>
                          </a:solidFill>
                        </a:rPr>
                        <a:t>-3</a:t>
                      </a:r>
                      <a:endParaRPr lang="en-GB" dirty="0">
                        <a:solidFill>
                          <a:schemeClr val="accent2"/>
                        </a:solidFill>
                      </a:endParaRPr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Calmer work environment </a:t>
                      </a:r>
                      <a:r>
                        <a:rPr lang="en-GB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en-GB" dirty="0"/>
                    </a:p>
                  </a:txBody>
                  <a:tcPr marL="95416" marR="9541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Total </a:t>
                      </a:r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24</a:t>
                      </a:r>
                      <a:endParaRPr lang="en-GB" dirty="0" smtClean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  <a:p>
                      <a:r>
                        <a:rPr lang="en-GB" b="1" i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Grand total  </a:t>
                      </a:r>
                      <a:r>
                        <a:rPr lang="en-GB" b="1" i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38</a:t>
                      </a:r>
                      <a:endParaRPr lang="en-GB" b="1" i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-11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n>
                            <a:solidFill>
                              <a:srgbClr val="FFC000"/>
                            </a:solidFill>
                          </a:ln>
                        </a:rPr>
                        <a:t>25</a:t>
                      </a:r>
                      <a:endParaRPr lang="en-GB" dirty="0">
                        <a:ln>
                          <a:solidFill>
                            <a:srgbClr val="FFC000"/>
                          </a:solidFill>
                        </a:ln>
                      </a:endParaRPr>
                    </a:p>
                  </a:txBody>
                  <a:tcPr marL="95416" marR="95416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888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2274277" y="691662"/>
            <a:ext cx="6799385" cy="1141902"/>
          </a:xfrm>
        </p:spPr>
        <p:txBody>
          <a:bodyPr/>
          <a:lstStyle/>
          <a:p>
            <a:r>
              <a:rPr lang="en-GB" b="1" dirty="0" smtClean="0"/>
              <a:t>Grid Analysis</a:t>
            </a:r>
            <a:endParaRPr lang="en-GB" b="1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574431" y="1946031"/>
            <a:ext cx="10093569" cy="3311769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ábláza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7857544"/>
              </p:ext>
            </p:extLst>
          </p:nvPr>
        </p:nvGraphicFramePr>
        <p:xfrm>
          <a:off x="685800" y="2857500"/>
          <a:ext cx="10121900" cy="24955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15308"/>
                <a:gridCol w="1652386"/>
                <a:gridCol w="856352"/>
                <a:gridCol w="1555760"/>
                <a:gridCol w="1523439"/>
                <a:gridCol w="1469355"/>
                <a:gridCol w="7493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Criteria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1" u="none" strike="noStrike" dirty="0">
                          <a:effectLst/>
                        </a:rPr>
                        <a:t>Time management</a:t>
                      </a:r>
                      <a:endParaRPr lang="en-GB" sz="2000" b="1" i="1" u="none" strike="noStrike" dirty="0">
                        <a:solidFill>
                          <a:srgbClr val="4F81BD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effectLst/>
                        </a:rPr>
                        <a:t>Costs</a:t>
                      </a:r>
                      <a:endParaRPr lang="en-GB" sz="2000" b="1" i="0" u="none" strike="noStrike" dirty="0">
                        <a:solidFill>
                          <a:srgbClr val="4F81BD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1" u="none" strike="noStrike" dirty="0">
                          <a:effectLst/>
                        </a:rPr>
                        <a:t>Technology</a:t>
                      </a:r>
                      <a:endParaRPr lang="en-GB" sz="2000" b="1" i="1" u="none" strike="noStrike" dirty="0">
                        <a:solidFill>
                          <a:srgbClr val="4F81BD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1" u="none" strike="noStrike" dirty="0">
                          <a:effectLst/>
                        </a:rPr>
                        <a:t>Health and Safety</a:t>
                      </a:r>
                      <a:endParaRPr lang="en-GB" sz="2000" b="1" i="1" u="none" strike="noStrike" dirty="0">
                        <a:solidFill>
                          <a:srgbClr val="4F81BD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1" u="none" strike="noStrike" dirty="0">
                          <a:effectLst/>
                        </a:rPr>
                        <a:t>Effectiveness</a:t>
                      </a:r>
                      <a:endParaRPr lang="en-GB" sz="2000" b="1" i="1" u="none" strike="noStrike" dirty="0">
                        <a:solidFill>
                          <a:srgbClr val="4F81BD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Total</a:t>
                      </a:r>
                      <a:endParaRPr lang="en-GB" sz="2000" b="1" i="0" u="none" strike="noStrike" dirty="0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Weight</a:t>
                      </a:r>
                      <a:endParaRPr lang="en-GB" sz="2000" b="0" i="0" u="none" strike="noStrike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</a:t>
                      </a:r>
                      <a:endParaRPr lang="en-GB" sz="2000" b="0" i="0" u="none" strike="noStrike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</a:t>
                      </a:r>
                      <a:endParaRPr lang="en-GB" sz="2000" b="0" i="0" u="none" strike="noStrike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5</a:t>
                      </a:r>
                      <a:endParaRPr lang="en-GB" sz="2000" b="0" i="0" u="none" strike="noStrike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rgbClr val="FF0066"/>
                          </a:solidFill>
                          <a:effectLst/>
                        </a:rPr>
                        <a:t>Team meeting</a:t>
                      </a:r>
                      <a:endParaRPr lang="en-GB" sz="2000" b="0" i="0" u="none" strike="noStrike" dirty="0">
                        <a:solidFill>
                          <a:srgbClr val="FF0066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4X4 = 16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1X3=3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2X3=6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3X5=15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5X5=25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solidFill>
                            <a:srgbClr val="FF0000"/>
                          </a:solidFill>
                          <a:effectLst/>
                        </a:rPr>
                        <a:t>64</a:t>
                      </a:r>
                      <a:endParaRPr lang="en-GB" sz="2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Extra support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4X5=20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1X5=5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2X4=8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3X4=12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5X5=25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70</a:t>
                      </a:r>
                      <a:endParaRPr lang="en-GB" sz="2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Increase income</a:t>
                      </a:r>
                      <a:endParaRPr lang="en-GB" sz="2000" b="0" i="0" u="none" strike="noStrike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4X3=12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1X3=3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2X4=8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3X5=15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5X5=25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63</a:t>
                      </a:r>
                      <a:endParaRPr lang="en-GB" sz="2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 smtClean="0">
                          <a:solidFill>
                            <a:srgbClr val="7030A0"/>
                          </a:solidFill>
                          <a:effectLst/>
                        </a:rPr>
                        <a:t>Technology</a:t>
                      </a:r>
                      <a:r>
                        <a:rPr lang="en-GB" sz="2000" u="none" strike="noStrike" baseline="0" dirty="0" smtClean="0">
                          <a:solidFill>
                            <a:srgbClr val="7030A0"/>
                          </a:solidFill>
                          <a:effectLst/>
                        </a:rPr>
                        <a:t> </a:t>
                      </a:r>
                      <a:r>
                        <a:rPr lang="en-GB" sz="2000" u="none" strike="noStrike" dirty="0" smtClean="0">
                          <a:solidFill>
                            <a:srgbClr val="7030A0"/>
                          </a:solidFill>
                          <a:effectLst/>
                        </a:rPr>
                        <a:t>development</a:t>
                      </a:r>
                      <a:endParaRPr lang="en-GB" sz="2000" b="0" i="0" u="none" strike="noStrike" dirty="0">
                        <a:solidFill>
                          <a:srgbClr val="7030A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4X4=16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1X3=3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2X4=8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3X2=6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5X5=25</a:t>
                      </a:r>
                      <a:endParaRPr lang="en-GB" sz="2000" b="0" i="0" u="none" strike="noStrike" dirty="0">
                        <a:solidFill>
                          <a:srgbClr val="E26B0A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58</a:t>
                      </a:r>
                      <a:endParaRPr lang="en-GB" sz="2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539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961292" y="442308"/>
            <a:ext cx="10363200" cy="1470025"/>
          </a:xfrm>
        </p:spPr>
        <p:txBody>
          <a:bodyPr/>
          <a:lstStyle/>
          <a:p>
            <a:r>
              <a:rPr lang="en-GB" b="1" dirty="0" smtClean="0"/>
              <a:t>Implementation plan</a:t>
            </a:r>
            <a:endParaRPr lang="en-GB" b="1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808891" y="1875692"/>
            <a:ext cx="10480431" cy="376310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Executive managers need to listen to all employees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Team meeting  in  practise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Balance all the problems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Support the team and individuals in need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Motivate all members to the self-developing system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Evaluate all  the progress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Repeat the team meetings regularly to avoid stress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i="1" dirty="0" smtClean="0">
                <a:solidFill>
                  <a:schemeClr val="tx1"/>
                </a:solidFill>
              </a:rPr>
              <a:t>LISTEN AND OBSERVE = COMPREHEND</a:t>
            </a:r>
          </a:p>
          <a:p>
            <a:pPr marL="457200" indent="-457200">
              <a:buFont typeface="+mj-lt"/>
              <a:buAutoNum type="arabicParenR"/>
            </a:pPr>
            <a:endParaRPr lang="en-GB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71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90BBBCC-36E8-4137-93F5-6F5ABC739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cs typeface="Calibri Light"/>
              </a:rPr>
              <a:t>Summary and Conclusions</a:t>
            </a:r>
            <a:endParaRPr lang="en-US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0462A88-7783-47D8-9BA4-9C5551C80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 smtClean="0">
                <a:cs typeface="Calibri"/>
              </a:rPr>
              <a:t>Stress is a body’s reaction to feeling threatened or under pressure, causing a lot of problem, like </a:t>
            </a:r>
            <a:r>
              <a:rPr lang="en-US" b="1" i="1" dirty="0" smtClean="0">
                <a:cs typeface="Calibri"/>
              </a:rPr>
              <a:t>anxiety</a:t>
            </a:r>
            <a:r>
              <a:rPr lang="en-US" b="1" dirty="0" smtClean="0">
                <a:cs typeface="Calibri"/>
              </a:rPr>
              <a:t>, </a:t>
            </a:r>
            <a:r>
              <a:rPr lang="en-US" b="1" i="1" dirty="0" smtClean="0">
                <a:cs typeface="Calibri"/>
              </a:rPr>
              <a:t>health problems, workplace fights, </a:t>
            </a:r>
            <a:r>
              <a:rPr lang="en-US" b="1" dirty="0" smtClean="0">
                <a:cs typeface="Calibri"/>
              </a:rPr>
              <a:t>etc.</a:t>
            </a:r>
          </a:p>
          <a:p>
            <a:r>
              <a:rPr lang="en-US" b="1" dirty="0" smtClean="0">
                <a:cs typeface="Calibri"/>
              </a:rPr>
              <a:t>Possible solutions are team meetings, technology development, increasing income or </a:t>
            </a:r>
            <a:r>
              <a:rPr lang="en-US" b="1" i="1" dirty="0" smtClean="0">
                <a:cs typeface="Calibri"/>
              </a:rPr>
              <a:t>extra support </a:t>
            </a:r>
            <a:r>
              <a:rPr lang="en-US" b="1" dirty="0" smtClean="0">
                <a:cs typeface="Calibri"/>
              </a:rPr>
              <a:t>for the employees</a:t>
            </a:r>
          </a:p>
          <a:p>
            <a:r>
              <a:rPr lang="en-US" b="1" dirty="0" smtClean="0">
                <a:cs typeface="Calibri"/>
              </a:rPr>
              <a:t>Executive managers, team leaders have to control all problems, and reduce the stress at work asap, and </a:t>
            </a:r>
            <a:r>
              <a:rPr lang="en-US" b="1" i="1" dirty="0" smtClean="0">
                <a:cs typeface="Calibri"/>
              </a:rPr>
              <a:t>support</a:t>
            </a:r>
            <a:r>
              <a:rPr lang="en-US" b="1" dirty="0" smtClean="0">
                <a:cs typeface="Calibri"/>
              </a:rPr>
              <a:t> the team in different ways</a:t>
            </a:r>
          </a:p>
          <a:p>
            <a:endParaRPr lang="en-US" b="1" dirty="0" smtClean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 smtClean="0"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96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" y="228600"/>
            <a:ext cx="11836400" cy="6629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254150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-téma">
  <a:themeElements>
    <a:clrScheme name="Hullá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631</TotalTime>
  <Words>650</Words>
  <Application>Microsoft Office PowerPoint</Application>
  <PresentationFormat>Egyéni</PresentationFormat>
  <Paragraphs>196</Paragraphs>
  <Slides>16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16</vt:i4>
      </vt:variant>
    </vt:vector>
  </HeadingPairs>
  <TitlesOfParts>
    <vt:vector size="17" baseType="lpstr">
      <vt:lpstr>Office-téma</vt:lpstr>
      <vt:lpstr> levels in the UK</vt:lpstr>
      <vt:lpstr>.</vt:lpstr>
      <vt:lpstr>Introduction </vt:lpstr>
      <vt:lpstr>Work stress in different departments in UK</vt:lpstr>
      <vt:lpstr> </vt:lpstr>
      <vt:lpstr>Cause and Effect Analysis (Fishbone analysis)</vt:lpstr>
      <vt:lpstr>Possible solutions</vt:lpstr>
      <vt:lpstr>Solution 1 : Team meeting to discuss the problem</vt:lpstr>
      <vt:lpstr>Solution 3-Increase income</vt:lpstr>
      <vt:lpstr>Solution 4-Technology development</vt:lpstr>
      <vt:lpstr>PowerPoint bemutató</vt:lpstr>
      <vt:lpstr>Solution 2 –Extra support in general</vt:lpstr>
      <vt:lpstr>Grid Analysis</vt:lpstr>
      <vt:lpstr>Implementation plan</vt:lpstr>
      <vt:lpstr>Summary and Conclusions</vt:lpstr>
      <vt:lpstr>PowerPoint bemutató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Andrea Voros</dc:creator>
  <cp:lastModifiedBy>Andrea Voros</cp:lastModifiedBy>
  <cp:revision>259</cp:revision>
  <dcterms:created xsi:type="dcterms:W3CDTF">2021-10-07T10:40:55Z</dcterms:created>
  <dcterms:modified xsi:type="dcterms:W3CDTF">2021-11-07T21:48:06Z</dcterms:modified>
</cp:coreProperties>
</file>