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14630400" cy="8229600"/>
  <p:notesSz cx="8229600" cy="14630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423" autoAdjust="0"/>
    <p:restoredTop sz="94610"/>
  </p:normalViewPr>
  <p:slideViewPr>
    <p:cSldViewPr snapToGrid="0" snapToObjects="1">
      <p:cViewPr>
        <p:scale>
          <a:sx n="65" d="100"/>
          <a:sy n="65" d="100"/>
        </p:scale>
        <p:origin x="32" y="-3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gelica Toma" userId="c502b56db21d2191" providerId="LiveId" clId="{342CB5D8-80C7-4F96-BDBE-3BC6FE961359}"/>
    <pc:docChg chg="modSld">
      <pc:chgData name="Angelica Toma" userId="c502b56db21d2191" providerId="LiveId" clId="{342CB5D8-80C7-4F96-BDBE-3BC6FE961359}" dt="2025-11-06T12:26:52.717" v="24" actId="20577"/>
      <pc:docMkLst>
        <pc:docMk/>
      </pc:docMkLst>
      <pc:sldChg chg="modSp mod">
        <pc:chgData name="Angelica Toma" userId="c502b56db21d2191" providerId="LiveId" clId="{342CB5D8-80C7-4F96-BDBE-3BC6FE961359}" dt="2025-11-06T12:26:52.717" v="24" actId="20577"/>
        <pc:sldMkLst>
          <pc:docMk/>
          <pc:sldMk cId="0" sldId="256"/>
        </pc:sldMkLst>
        <pc:spChg chg="mod">
          <ac:chgData name="Angelica Toma" userId="c502b56db21d2191" providerId="LiveId" clId="{342CB5D8-80C7-4F96-BDBE-3BC6FE961359}" dt="2025-11-06T12:26:52.717" v="24" actId="20577"/>
          <ac:spMkLst>
            <pc:docMk/>
            <pc:sldMk cId="0" sldId="256"/>
            <ac:spMk id="6"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634007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txBody>
          <a:bodyPr/>
          <a:lstStyle/>
          <a:p>
            <a:endParaRPr lang="en-US"/>
          </a:p>
        </p:txBody>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txBody>
          <a:bodyPr/>
          <a:lstStyle/>
          <a:p>
            <a:endParaRPr lang="en-US"/>
          </a:p>
        </p:txBody>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txBody>
          <a:bodyPr/>
          <a:lstStyle/>
          <a:p>
            <a:endParaRPr lang="en-US"/>
          </a:p>
        </p:txBody>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txBody>
          <a:bodyPr/>
          <a:lstStyle/>
          <a:p>
            <a:endParaRPr lang="en-US"/>
          </a:p>
        </p:txBody>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txBody>
          <a:bodyPr/>
          <a:lstStyle/>
          <a:p>
            <a:endParaRPr lang="en-US"/>
          </a:p>
        </p:txBody>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txBody>
          <a:bodyPr/>
          <a:lstStyle/>
          <a:p>
            <a:endParaRPr lang="en-US"/>
          </a:p>
        </p:txBody>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txBody>
          <a:bodyPr/>
          <a:lstStyle/>
          <a:p>
            <a:endParaRPr lang="en-US"/>
          </a:p>
        </p:txBody>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txBody>
          <a:bodyPr/>
          <a:lstStyle/>
          <a:p>
            <a:endParaRPr lang="en-US"/>
          </a:p>
        </p:txBody>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txBody>
          <a:bodyPr/>
          <a:lstStyle/>
          <a:p>
            <a:endParaRPr lang="en-US"/>
          </a:p>
        </p:txBody>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txBody>
          <a:bodyPr/>
          <a:lstStyle/>
          <a:p>
            <a:endParaRPr lang="en-US"/>
          </a:p>
        </p:txBody>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5.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1.svg"/><Relationship Id="rId11" Type="http://schemas.openxmlformats.org/officeDocument/2006/relationships/image" Target="../media/image4.png"/><Relationship Id="rId5" Type="http://schemas.openxmlformats.org/officeDocument/2006/relationships/image" Target="../media/image1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9.xml"/><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slides/_rels/slide9.xml.rels><?xml version="1.0" encoding="UTF-8" standalone="yes"?>
<Relationships xmlns="http://schemas.openxmlformats.org/package/2006/relationships"><Relationship Id="rId8" Type="http://schemas.openxmlformats.org/officeDocument/2006/relationships/image" Target="../media/image25.svg"/><Relationship Id="rId13" Type="http://schemas.openxmlformats.org/officeDocument/2006/relationships/image" Target="../media/image30.png"/><Relationship Id="rId18" Type="http://schemas.openxmlformats.org/officeDocument/2006/relationships/image" Target="../media/image35.png"/><Relationship Id="rId3" Type="http://schemas.openxmlformats.org/officeDocument/2006/relationships/image" Target="../media/image20.png"/><Relationship Id="rId7" Type="http://schemas.openxmlformats.org/officeDocument/2006/relationships/image" Target="../media/image24.png"/><Relationship Id="rId12" Type="http://schemas.openxmlformats.org/officeDocument/2006/relationships/image" Target="../media/image29.png"/><Relationship Id="rId17" Type="http://schemas.openxmlformats.org/officeDocument/2006/relationships/image" Target="../media/image34.svg"/><Relationship Id="rId2" Type="http://schemas.openxmlformats.org/officeDocument/2006/relationships/notesSlide" Target="../notesSlides/notesSlide9.xml"/><Relationship Id="rId16" Type="http://schemas.openxmlformats.org/officeDocument/2006/relationships/image" Target="../media/image33.png"/><Relationship Id="rId1" Type="http://schemas.openxmlformats.org/officeDocument/2006/relationships/slideLayout" Target="../slideLayouts/slideLayout10.xml"/><Relationship Id="rId6" Type="http://schemas.openxmlformats.org/officeDocument/2006/relationships/image" Target="../media/image23.png"/><Relationship Id="rId11" Type="http://schemas.openxmlformats.org/officeDocument/2006/relationships/image" Target="../media/image28.svg"/><Relationship Id="rId5" Type="http://schemas.openxmlformats.org/officeDocument/2006/relationships/image" Target="../media/image22.svg"/><Relationship Id="rId15" Type="http://schemas.openxmlformats.org/officeDocument/2006/relationships/image" Target="../media/image32.png"/><Relationship Id="rId10" Type="http://schemas.openxmlformats.org/officeDocument/2006/relationships/image" Target="../media/image27.png"/><Relationship Id="rId19" Type="http://schemas.openxmlformats.org/officeDocument/2006/relationships/image" Target="../media/image4.png"/><Relationship Id="rId4" Type="http://schemas.openxmlformats.org/officeDocument/2006/relationships/image" Target="../media/image21.png"/><Relationship Id="rId9" Type="http://schemas.openxmlformats.org/officeDocument/2006/relationships/image" Target="../media/image26.png"/><Relationship Id="rId14" Type="http://schemas.openxmlformats.org/officeDocument/2006/relationships/image" Target="../media/image31.sv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8.sv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hyperlink" Target="https://hbr.org/2020/12/socratic-questioning-in-interviews"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6" Type="http://schemas.openxmlformats.org/officeDocument/2006/relationships/image" Target="../media/image4.png"/><Relationship Id="rId5" Type="http://schemas.openxmlformats.org/officeDocument/2006/relationships/hyperlink" Target="https://hbr.org/2022/03/skills-needed-in-2022" TargetMode="External"/><Relationship Id="rId4" Type="http://schemas.openxmlformats.org/officeDocument/2006/relationships/hyperlink" Target="https://hbr.org/2021/07/the-best-interview-questions" TargetMode="Externa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Text 0"/>
          <p:cNvSpPr/>
          <p:nvPr/>
        </p:nvSpPr>
        <p:spPr>
          <a:xfrm>
            <a:off x="837724" y="1052513"/>
            <a:ext cx="9735383" cy="615910"/>
          </a:xfrm>
          <a:prstGeom prst="rect">
            <a:avLst/>
          </a:prstGeom>
          <a:noFill/>
          <a:ln/>
        </p:spPr>
        <p:txBody>
          <a:bodyPr wrap="none" lIns="0" tIns="0" rIns="0" bIns="0" rtlCol="0" anchor="t"/>
          <a:lstStyle/>
          <a:p>
            <a:pPr marL="0" indent="0" algn="l">
              <a:lnSpc>
                <a:spcPts val="4850"/>
              </a:lnSpc>
              <a:buNone/>
            </a:pPr>
            <a:r>
              <a:rPr lang="en-US" sz="3850" dirty="0">
                <a:solidFill>
                  <a:srgbClr val="371A2D"/>
                </a:solidFill>
                <a:latin typeface="Arial" panose="020B0604020202020204" pitchFamily="34" charset="0"/>
                <a:ea typeface="Noto Serif HK" panose="02020200000000000000" pitchFamily="18" charset="-128"/>
                <a:cs typeface="Arial" panose="020B0604020202020204" pitchFamily="34" charset="0"/>
              </a:rPr>
              <a:t>BA (Hons) Leadership and Management</a:t>
            </a:r>
            <a:endParaRPr lang="en-US" sz="3850" dirty="0">
              <a:latin typeface="Arial" panose="020B0604020202020204" pitchFamily="34" charset="0"/>
              <a:ea typeface="Noto Serif HK" panose="02020200000000000000" pitchFamily="18" charset="-128"/>
              <a:cs typeface="Arial" panose="020B0604020202020204" pitchFamily="34" charset="0"/>
            </a:endParaRPr>
          </a:p>
        </p:txBody>
      </p:sp>
      <p:sp>
        <p:nvSpPr>
          <p:cNvPr id="3" name="Text 1"/>
          <p:cNvSpPr/>
          <p:nvPr/>
        </p:nvSpPr>
        <p:spPr>
          <a:xfrm>
            <a:off x="837724" y="2087285"/>
            <a:ext cx="12954952" cy="418862"/>
          </a:xfrm>
          <a:prstGeom prst="rect">
            <a:avLst/>
          </a:prstGeom>
          <a:noFill/>
          <a:ln/>
        </p:spPr>
        <p:txBody>
          <a:bodyPr wrap="none" lIns="0" tIns="0" rIns="0" bIns="0" rtlCol="0" anchor="t"/>
          <a:lstStyle/>
          <a:p>
            <a:pPr marL="0" indent="0" algn="l">
              <a:lnSpc>
                <a:spcPts val="3250"/>
              </a:lnSpc>
              <a:buNone/>
            </a:pPr>
            <a:r>
              <a:rPr lang="en-US" sz="2050" b="1" dirty="0">
                <a:solidFill>
                  <a:srgbClr val="432338"/>
                </a:solidFill>
                <a:latin typeface="Arial" panose="020B0604020202020204" pitchFamily="34" charset="0"/>
                <a:ea typeface="Noto Serif HK" panose="02020200000000000000" pitchFamily="18" charset="-128"/>
                <a:cs typeface="Arial" panose="020B0604020202020204" pitchFamily="34" charset="0"/>
              </a:rPr>
              <a:t>Student Name:</a:t>
            </a:r>
            <a:r>
              <a:rPr lang="en-US" sz="2050" dirty="0">
                <a:solidFill>
                  <a:srgbClr val="432338"/>
                </a:solidFill>
                <a:latin typeface="Arial" panose="020B0604020202020204" pitchFamily="34" charset="0"/>
                <a:ea typeface="Noto Serif HK" panose="02020200000000000000" pitchFamily="18" charset="-128"/>
                <a:cs typeface="Arial" panose="020B0604020202020204" pitchFamily="34" charset="0"/>
              </a:rPr>
              <a:t> Angelica Toma</a:t>
            </a:r>
            <a:endParaRPr lang="en-US" sz="2050" dirty="0">
              <a:latin typeface="Arial" panose="020B0604020202020204" pitchFamily="34" charset="0"/>
              <a:ea typeface="Noto Serif HK" panose="02020200000000000000" pitchFamily="18" charset="-128"/>
              <a:cs typeface="Arial" panose="020B0604020202020204" pitchFamily="34" charset="0"/>
            </a:endParaRPr>
          </a:p>
        </p:txBody>
      </p:sp>
      <p:sp>
        <p:nvSpPr>
          <p:cNvPr id="4" name="Text 2"/>
          <p:cNvSpPr/>
          <p:nvPr/>
        </p:nvSpPr>
        <p:spPr>
          <a:xfrm>
            <a:off x="837724" y="2741771"/>
            <a:ext cx="12954952" cy="418862"/>
          </a:xfrm>
          <a:prstGeom prst="rect">
            <a:avLst/>
          </a:prstGeom>
          <a:noFill/>
          <a:ln/>
        </p:spPr>
        <p:txBody>
          <a:bodyPr wrap="none" lIns="0" tIns="0" rIns="0" bIns="0" rtlCol="0" anchor="t"/>
          <a:lstStyle/>
          <a:p>
            <a:pPr marL="0" indent="0" algn="l">
              <a:lnSpc>
                <a:spcPts val="3250"/>
              </a:lnSpc>
              <a:buNone/>
            </a:pPr>
            <a:r>
              <a:rPr lang="en-US" sz="2050" b="1" dirty="0">
                <a:solidFill>
                  <a:srgbClr val="432338"/>
                </a:solidFill>
                <a:latin typeface="Arial" panose="020B0604020202020204" pitchFamily="34" charset="0"/>
                <a:ea typeface="Noto Serif HK" panose="02020200000000000000" pitchFamily="18" charset="-128"/>
                <a:cs typeface="Arial" panose="020B0604020202020204" pitchFamily="34" charset="0"/>
              </a:rPr>
              <a:t>Student Number:</a:t>
            </a:r>
            <a:r>
              <a:rPr lang="en-US" sz="2050" dirty="0">
                <a:solidFill>
                  <a:srgbClr val="432338"/>
                </a:solidFill>
                <a:latin typeface="Arial" panose="020B0604020202020204" pitchFamily="34" charset="0"/>
                <a:ea typeface="Noto Serif HK" panose="02020200000000000000" pitchFamily="18" charset="-128"/>
                <a:cs typeface="Arial" panose="020B0604020202020204" pitchFamily="34" charset="0"/>
              </a:rPr>
              <a:t> 2336703</a:t>
            </a:r>
            <a:endParaRPr lang="en-US" sz="2050" dirty="0">
              <a:latin typeface="Arial" panose="020B0604020202020204" pitchFamily="34" charset="0"/>
              <a:ea typeface="Noto Serif HK" panose="02020200000000000000" pitchFamily="18" charset="-128"/>
              <a:cs typeface="Arial" panose="020B0604020202020204" pitchFamily="34" charset="0"/>
            </a:endParaRPr>
          </a:p>
        </p:txBody>
      </p:sp>
      <p:sp>
        <p:nvSpPr>
          <p:cNvPr id="5" name="Text 3"/>
          <p:cNvSpPr/>
          <p:nvPr/>
        </p:nvSpPr>
        <p:spPr>
          <a:xfrm>
            <a:off x="837724" y="3396258"/>
            <a:ext cx="12954952" cy="418862"/>
          </a:xfrm>
          <a:prstGeom prst="rect">
            <a:avLst/>
          </a:prstGeom>
          <a:noFill/>
          <a:ln/>
        </p:spPr>
        <p:txBody>
          <a:bodyPr wrap="none" lIns="0" tIns="0" rIns="0" bIns="0" rtlCol="0" anchor="t"/>
          <a:lstStyle/>
          <a:p>
            <a:pPr marL="0" indent="0" algn="l">
              <a:lnSpc>
                <a:spcPts val="3250"/>
              </a:lnSpc>
              <a:buNone/>
            </a:pPr>
            <a:r>
              <a:rPr lang="en-US" sz="2050" b="1" dirty="0">
                <a:solidFill>
                  <a:srgbClr val="432338"/>
                </a:solidFill>
                <a:latin typeface="Arial" panose="020B0604020202020204" pitchFamily="34" charset="0"/>
                <a:ea typeface="Noto Serif HK" panose="02020200000000000000" pitchFamily="18" charset="-128"/>
                <a:cs typeface="Arial" panose="020B0604020202020204" pitchFamily="34" charset="0"/>
              </a:rPr>
              <a:t>Course:</a:t>
            </a:r>
            <a:r>
              <a:rPr lang="en-US" sz="2050" dirty="0">
                <a:solidFill>
                  <a:srgbClr val="432338"/>
                </a:solidFill>
                <a:latin typeface="Arial" panose="020B0604020202020204" pitchFamily="34" charset="0"/>
                <a:ea typeface="Noto Serif HK" panose="02020200000000000000" pitchFamily="18" charset="-128"/>
                <a:cs typeface="Arial" panose="020B0604020202020204" pitchFamily="34" charset="0"/>
              </a:rPr>
              <a:t> Developing and Managing Individuals and Teams (LCLM5002_LON)</a:t>
            </a:r>
            <a:endParaRPr lang="en-US" sz="2050" dirty="0">
              <a:latin typeface="Arial" panose="020B0604020202020204" pitchFamily="34" charset="0"/>
              <a:ea typeface="Noto Serif HK" panose="02020200000000000000" pitchFamily="18" charset="-128"/>
              <a:cs typeface="Arial" panose="020B0604020202020204" pitchFamily="34" charset="0"/>
            </a:endParaRPr>
          </a:p>
        </p:txBody>
      </p:sp>
      <p:sp>
        <p:nvSpPr>
          <p:cNvPr id="6" name="Text 4"/>
          <p:cNvSpPr/>
          <p:nvPr/>
        </p:nvSpPr>
        <p:spPr>
          <a:xfrm>
            <a:off x="837724" y="4050744"/>
            <a:ext cx="12954952" cy="418862"/>
          </a:xfrm>
          <a:prstGeom prst="rect">
            <a:avLst/>
          </a:prstGeom>
          <a:noFill/>
          <a:ln/>
        </p:spPr>
        <p:txBody>
          <a:bodyPr wrap="none" lIns="0" tIns="0" rIns="0" bIns="0" rtlCol="0" anchor="t"/>
          <a:lstStyle/>
          <a:p>
            <a:pPr marL="0" indent="0" algn="l">
              <a:lnSpc>
                <a:spcPts val="3250"/>
              </a:lnSpc>
              <a:buNone/>
            </a:pPr>
            <a:r>
              <a:rPr lang="en-US" sz="2050" b="1" dirty="0">
                <a:solidFill>
                  <a:srgbClr val="432338"/>
                </a:solidFill>
                <a:latin typeface="Arial" panose="020B0604020202020204" pitchFamily="34" charset="0"/>
                <a:ea typeface="Noto Serif HK" panose="02020200000000000000" pitchFamily="18" charset="-128"/>
                <a:cs typeface="Arial" panose="020B0604020202020204" pitchFamily="34" charset="0"/>
              </a:rPr>
              <a:t>Lecturer: </a:t>
            </a:r>
            <a:r>
              <a:rPr lang="en-US" sz="2050" b="1">
                <a:solidFill>
                  <a:srgbClr val="432338"/>
                </a:solidFill>
                <a:latin typeface="Arial" panose="020B0604020202020204" pitchFamily="34" charset="0"/>
                <a:ea typeface="Noto Serif HK" panose="02020200000000000000" pitchFamily="18" charset="-128"/>
                <a:cs typeface="Arial" panose="020B0604020202020204" pitchFamily="34" charset="0"/>
              </a:rPr>
              <a:t>Dr Toyin Adisa </a:t>
            </a:r>
            <a:endParaRPr lang="en-US" sz="2050" dirty="0">
              <a:latin typeface="Arial" panose="020B0604020202020204" pitchFamily="34" charset="0"/>
              <a:ea typeface="Noto Serif HK" panose="02020200000000000000" pitchFamily="18" charset="-128"/>
              <a:cs typeface="Arial" panose="020B0604020202020204" pitchFamily="34" charset="0"/>
            </a:endParaRPr>
          </a:p>
        </p:txBody>
      </p:sp>
      <p:sp>
        <p:nvSpPr>
          <p:cNvPr id="7" name="Text 5"/>
          <p:cNvSpPr/>
          <p:nvPr/>
        </p:nvSpPr>
        <p:spPr>
          <a:xfrm>
            <a:off x="837724" y="4705231"/>
            <a:ext cx="12954952" cy="418862"/>
          </a:xfrm>
          <a:prstGeom prst="rect">
            <a:avLst/>
          </a:prstGeom>
          <a:noFill/>
          <a:ln/>
        </p:spPr>
        <p:txBody>
          <a:bodyPr wrap="none" lIns="0" tIns="0" rIns="0" bIns="0" rtlCol="0" anchor="t"/>
          <a:lstStyle/>
          <a:p>
            <a:pPr marL="0" indent="0" algn="l">
              <a:lnSpc>
                <a:spcPts val="3250"/>
              </a:lnSpc>
              <a:buNone/>
            </a:pPr>
            <a:r>
              <a:rPr lang="en-US" sz="2050" b="1" dirty="0">
                <a:solidFill>
                  <a:srgbClr val="432338"/>
                </a:solidFill>
                <a:latin typeface="Arial" panose="020B0604020202020204" pitchFamily="34" charset="0"/>
                <a:ea typeface="Noto Serif HK" panose="02020200000000000000" pitchFamily="18" charset="-128"/>
                <a:cs typeface="Arial" panose="020B0604020202020204" pitchFamily="34" charset="0"/>
              </a:rPr>
              <a:t>Session:</a:t>
            </a:r>
            <a:r>
              <a:rPr lang="en-US" sz="2050" dirty="0">
                <a:solidFill>
                  <a:srgbClr val="432338"/>
                </a:solidFill>
                <a:latin typeface="Arial" panose="020B0604020202020204" pitchFamily="34" charset="0"/>
                <a:ea typeface="Noto Serif HK" panose="02020200000000000000" pitchFamily="18" charset="-128"/>
                <a:cs typeface="Arial" panose="020B0604020202020204" pitchFamily="34" charset="0"/>
              </a:rPr>
              <a:t> October 2025 Term</a:t>
            </a:r>
            <a:endParaRPr lang="en-US" sz="2050" dirty="0">
              <a:latin typeface="Arial" panose="020B0604020202020204" pitchFamily="34" charset="0"/>
              <a:ea typeface="Noto Serif HK" panose="02020200000000000000" pitchFamily="18" charset="-128"/>
              <a:cs typeface="Arial" panose="020B0604020202020204" pitchFamily="34" charset="0"/>
            </a:endParaRPr>
          </a:p>
        </p:txBody>
      </p:sp>
      <p:pic>
        <p:nvPicPr>
          <p:cNvPr id="8" name="Image 0" descr="preencoded.png"/>
          <p:cNvPicPr>
            <a:picLocks noChangeAspect="1"/>
          </p:cNvPicPr>
          <p:nvPr/>
        </p:nvPicPr>
        <p:blipFill>
          <a:blip r:embed="rId3"/>
          <a:stretch>
            <a:fillRect/>
          </a:stretch>
        </p:blipFill>
        <p:spPr>
          <a:xfrm>
            <a:off x="837724" y="5359717"/>
            <a:ext cx="5498187" cy="1817370"/>
          </a:xfrm>
          <a:prstGeom prst="rect">
            <a:avLst/>
          </a:prstGeom>
        </p:spPr>
      </p:pic>
      <p:pic>
        <p:nvPicPr>
          <p:cNvPr id="9" name="Picture 8">
            <a:extLst>
              <a:ext uri="{FF2B5EF4-FFF2-40B4-BE49-F238E27FC236}">
                <a16:creationId xmlns:a16="http://schemas.microsoft.com/office/drawing/2014/main" id="{79A3AE75-EA52-D748-7CA0-84E42C3AB44B}"/>
              </a:ext>
            </a:extLst>
          </p:cNvPr>
          <p:cNvPicPr>
            <a:picLocks noChangeAspect="1"/>
          </p:cNvPicPr>
          <p:nvPr/>
        </p:nvPicPr>
        <p:blipFill>
          <a:blip r:embed="rId4"/>
          <a:stretch>
            <a:fillRect/>
          </a:stretch>
        </p:blipFill>
        <p:spPr>
          <a:xfrm>
            <a:off x="12869862" y="7785100"/>
            <a:ext cx="1646238" cy="325318"/>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837724" y="847963"/>
            <a:ext cx="7468553" cy="5544264"/>
          </a:xfrm>
          <a:prstGeom prst="rect">
            <a:avLst/>
          </a:prstGeom>
          <a:noFill/>
          <a:ln/>
        </p:spPr>
        <p:txBody>
          <a:bodyPr wrap="square" lIns="0" tIns="0" rIns="0" bIns="0" rtlCol="0" anchor="t"/>
          <a:lstStyle/>
          <a:p>
            <a:pPr marL="0" indent="0" algn="l">
              <a:lnSpc>
                <a:spcPts val="7250"/>
              </a:lnSpc>
              <a:buNone/>
            </a:pPr>
            <a:r>
              <a:rPr lang="en-US" sz="5800" dirty="0">
                <a:solidFill>
                  <a:srgbClr val="371A2D"/>
                </a:solidFill>
                <a:latin typeface="Arial" panose="020B0604020202020204" pitchFamily="34" charset="0"/>
                <a:ea typeface="Noto Serif HK Semi Bold" pitchFamily="34" charset="-122"/>
                <a:cs typeface="Arial" panose="020B0604020202020204" pitchFamily="34" charset="0"/>
              </a:rPr>
              <a:t>Effective Recruitment and Interview Strategies for a Change Manager at BT Group, London</a:t>
            </a:r>
            <a:endParaRPr lang="en-US" sz="5800" dirty="0">
              <a:latin typeface="Arial" panose="020B0604020202020204" pitchFamily="34" charset="0"/>
              <a:cs typeface="Arial" panose="020B0604020202020204" pitchFamily="34" charset="0"/>
            </a:endParaRPr>
          </a:p>
        </p:txBody>
      </p:sp>
      <p:sp>
        <p:nvSpPr>
          <p:cNvPr id="4" name="Text 1"/>
          <p:cNvSpPr/>
          <p:nvPr/>
        </p:nvSpPr>
        <p:spPr>
          <a:xfrm>
            <a:off x="837724" y="6627852"/>
            <a:ext cx="7468553" cy="753666"/>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A comprehensive analysis of recruitment best practices, strategic HR planning, and interview methodologies for securing transformational talent in a dynamic telecommunications environment undergoing digital and organizational evolution.</a:t>
            </a:r>
            <a:endParaRPr lang="en-US" sz="1200" dirty="0">
              <a:latin typeface="Arial" panose="020B0604020202020204" pitchFamily="34" charset="0"/>
              <a:cs typeface="Arial" panose="020B060402020202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837724" y="1089422"/>
            <a:ext cx="5583555" cy="615910"/>
          </a:xfrm>
          <a:prstGeom prst="rect">
            <a:avLst/>
          </a:prstGeom>
          <a:noFill/>
          <a:ln/>
        </p:spPr>
        <p:txBody>
          <a:bodyPr wrap="none" lIns="0" tIns="0" rIns="0" bIns="0" rtlCol="0" anchor="t"/>
          <a:lstStyle/>
          <a:p>
            <a:pPr marL="0" indent="0" algn="l">
              <a:lnSpc>
                <a:spcPts val="4850"/>
              </a:lnSpc>
              <a:buNone/>
            </a:pPr>
            <a:r>
              <a:rPr lang="en-US" sz="3850" dirty="0">
                <a:solidFill>
                  <a:srgbClr val="371A2D"/>
                </a:solidFill>
                <a:latin typeface="Arial" panose="020B0604020202020204" pitchFamily="34" charset="0"/>
                <a:ea typeface="Noto Serif HK Semi Bold" pitchFamily="34" charset="-122"/>
                <a:cs typeface="Arial" panose="020B0604020202020204" pitchFamily="34" charset="0"/>
              </a:rPr>
              <a:t>Presentation Overview</a:t>
            </a:r>
            <a:endParaRPr lang="en-US" sz="3850" dirty="0">
              <a:latin typeface="Arial" panose="020B0604020202020204" pitchFamily="34" charset="0"/>
              <a:cs typeface="Arial" panose="020B0604020202020204" pitchFamily="34" charset="0"/>
            </a:endParaRPr>
          </a:p>
        </p:txBody>
      </p:sp>
      <p:sp>
        <p:nvSpPr>
          <p:cNvPr id="3" name="Text 1"/>
          <p:cNvSpPr/>
          <p:nvPr/>
        </p:nvSpPr>
        <p:spPr>
          <a:xfrm>
            <a:off x="837724" y="2124194"/>
            <a:ext cx="12954952" cy="1340168"/>
          </a:xfrm>
          <a:prstGeom prst="rect">
            <a:avLst/>
          </a:prstGeom>
          <a:noFill/>
          <a:ln/>
        </p:spPr>
        <p:txBody>
          <a:bodyPr wrap="square" lIns="0" tIns="0" rIns="0" bIns="0" rtlCol="0" anchor="t"/>
          <a:lstStyle/>
          <a:p>
            <a:pPr marL="0" indent="0" algn="l">
              <a:lnSpc>
                <a:spcPts val="2600"/>
              </a:lnSpc>
              <a:buNone/>
            </a:pPr>
            <a:r>
              <a:rPr lang="en-US" sz="1600" dirty="0">
                <a:solidFill>
                  <a:srgbClr val="432338"/>
                </a:solidFill>
                <a:latin typeface="Arial" panose="020B0604020202020204" pitchFamily="34" charset="0"/>
                <a:ea typeface="Source Sans 3" pitchFamily="34" charset="-122"/>
                <a:cs typeface="Arial" panose="020B0604020202020204" pitchFamily="34" charset="0"/>
              </a:rPr>
              <a:t>This presentation explores the critical intersection of human resource strategy and organizational transformation at BT Group. As one of the world's largest telecommunications companies, BT is undergoing unprecedented digital transformation while simultaneously reducing its workforce by 55,000 employees by 2030. Within this complex landscape, the recruitment and selection of Change Managers represents a strategic imperative that extends far beyond filling a vacancy—it fundamentally shapes the organization's capacity to successfully navigate transformation initiatives.</a:t>
            </a:r>
            <a:endParaRPr lang="en-US" sz="1600" dirty="0">
              <a:latin typeface="Arial" panose="020B0604020202020204" pitchFamily="34" charset="0"/>
              <a:cs typeface="Arial" panose="020B0604020202020204" pitchFamily="34" charset="0"/>
            </a:endParaRPr>
          </a:p>
        </p:txBody>
      </p:sp>
      <p:sp>
        <p:nvSpPr>
          <p:cNvPr id="4" name="Shape 2"/>
          <p:cNvSpPr/>
          <p:nvPr/>
        </p:nvSpPr>
        <p:spPr>
          <a:xfrm>
            <a:off x="837724" y="4286019"/>
            <a:ext cx="471249" cy="518374"/>
          </a:xfrm>
          <a:prstGeom prst="roundRect">
            <a:avLst>
              <a:gd name="adj" fmla="val 18668"/>
            </a:avLst>
          </a:prstGeom>
          <a:solidFill>
            <a:srgbClr val="F9D2EB"/>
          </a:solidFill>
          <a:ln w="762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sp>
        <p:nvSpPr>
          <p:cNvPr id="5" name="Text 3"/>
          <p:cNvSpPr/>
          <p:nvPr/>
        </p:nvSpPr>
        <p:spPr>
          <a:xfrm>
            <a:off x="925532" y="4433426"/>
            <a:ext cx="295632" cy="406527"/>
          </a:xfrm>
          <a:prstGeom prst="rect">
            <a:avLst/>
          </a:prstGeom>
          <a:noFill/>
          <a:ln/>
        </p:spPr>
        <p:txBody>
          <a:bodyPr wrap="none" lIns="0" tIns="0" rIns="0" bIns="0" rtlCol="0" anchor="t"/>
          <a:lstStyle/>
          <a:p>
            <a:pPr marL="0" indent="0" algn="ctr">
              <a:lnSpc>
                <a:spcPts val="2300"/>
              </a:lnSpc>
              <a:buNone/>
            </a:pPr>
            <a:r>
              <a:rPr lang="en-US" sz="2300" dirty="0">
                <a:solidFill>
                  <a:srgbClr val="432338"/>
                </a:solidFill>
                <a:latin typeface="Arial" panose="020B0604020202020204" pitchFamily="34" charset="0"/>
                <a:ea typeface="Noto Serif HK Semi Bold" pitchFamily="34" charset="-122"/>
                <a:cs typeface="Arial" panose="020B0604020202020204" pitchFamily="34" charset="0"/>
              </a:rPr>
              <a:t>1</a:t>
            </a:r>
            <a:endParaRPr lang="en-US" sz="2300" dirty="0">
              <a:latin typeface="Arial" panose="020B0604020202020204" pitchFamily="34" charset="0"/>
              <a:cs typeface="Arial" panose="020B0604020202020204" pitchFamily="34" charset="0"/>
            </a:endParaRPr>
          </a:p>
        </p:txBody>
      </p:sp>
      <p:sp>
        <p:nvSpPr>
          <p:cNvPr id="6" name="Text 4"/>
          <p:cNvSpPr/>
          <p:nvPr/>
        </p:nvSpPr>
        <p:spPr>
          <a:xfrm>
            <a:off x="1518404" y="4366095"/>
            <a:ext cx="4448770" cy="338817"/>
          </a:xfrm>
          <a:prstGeom prst="rect">
            <a:avLst/>
          </a:prstGeom>
          <a:noFill/>
          <a:ln/>
        </p:spPr>
        <p:txBody>
          <a:bodyPr wrap="none" lIns="0" tIns="0" rIns="0" bIns="0" rtlCol="0" anchor="t"/>
          <a:lstStyle/>
          <a:p>
            <a:pPr marL="0" indent="0" algn="l">
              <a:lnSpc>
                <a:spcPts val="2400"/>
              </a:lnSpc>
              <a:buNone/>
            </a:pPr>
            <a:r>
              <a:rPr lang="en-US" sz="1900" dirty="0">
                <a:solidFill>
                  <a:srgbClr val="432338"/>
                </a:solidFill>
                <a:latin typeface="Arial" panose="020B0604020202020204" pitchFamily="34" charset="0"/>
                <a:ea typeface="Noto Serif HK Semi Bold" pitchFamily="34" charset="-122"/>
                <a:cs typeface="Arial" panose="020B0604020202020204" pitchFamily="34" charset="0"/>
              </a:rPr>
              <a:t>Company Context &amp; Transformation</a:t>
            </a:r>
            <a:endParaRPr lang="en-US" sz="1900" dirty="0">
              <a:latin typeface="Arial" panose="020B0604020202020204" pitchFamily="34" charset="0"/>
              <a:cs typeface="Arial" panose="020B0604020202020204" pitchFamily="34" charset="0"/>
            </a:endParaRPr>
          </a:p>
        </p:txBody>
      </p:sp>
      <p:sp>
        <p:nvSpPr>
          <p:cNvPr id="7" name="Text 5"/>
          <p:cNvSpPr/>
          <p:nvPr/>
        </p:nvSpPr>
        <p:spPr>
          <a:xfrm>
            <a:off x="1518404" y="4764866"/>
            <a:ext cx="5665827" cy="1105639"/>
          </a:xfrm>
          <a:prstGeom prst="rect">
            <a:avLst/>
          </a:prstGeom>
          <a:noFill/>
          <a:ln/>
        </p:spPr>
        <p:txBody>
          <a:bodyPr wrap="square" lIns="0" tIns="0" rIns="0" bIns="0" rtlCol="0" anchor="t"/>
          <a:lstStyle/>
          <a:p>
            <a:pPr marL="0" indent="0" algn="l">
              <a:lnSpc>
                <a:spcPts val="2600"/>
              </a:lnSpc>
              <a:buNone/>
            </a:pPr>
            <a:r>
              <a:rPr lang="en-US" sz="1600" dirty="0">
                <a:solidFill>
                  <a:srgbClr val="432338"/>
                </a:solidFill>
                <a:latin typeface="Arial" panose="020B0604020202020204" pitchFamily="34" charset="0"/>
                <a:ea typeface="Source Sans 3" pitchFamily="34" charset="-122"/>
                <a:cs typeface="Arial" panose="020B0604020202020204" pitchFamily="34" charset="0"/>
              </a:rPr>
              <a:t>Understanding BT Group's strategic position, operational scale, and transformation objectives that drive Change Manager recruitment needs.</a:t>
            </a:r>
            <a:endParaRPr lang="en-US" sz="1600" dirty="0">
              <a:latin typeface="Arial" panose="020B0604020202020204" pitchFamily="34" charset="0"/>
              <a:cs typeface="Arial" panose="020B0604020202020204" pitchFamily="34" charset="0"/>
            </a:endParaRPr>
          </a:p>
        </p:txBody>
      </p:sp>
      <p:sp>
        <p:nvSpPr>
          <p:cNvPr id="8" name="Shape 6"/>
          <p:cNvSpPr/>
          <p:nvPr/>
        </p:nvSpPr>
        <p:spPr>
          <a:xfrm>
            <a:off x="7446050" y="4286019"/>
            <a:ext cx="471249" cy="518374"/>
          </a:xfrm>
          <a:prstGeom prst="roundRect">
            <a:avLst>
              <a:gd name="adj" fmla="val 18668"/>
            </a:avLst>
          </a:prstGeom>
          <a:solidFill>
            <a:srgbClr val="F9D2EB"/>
          </a:solidFill>
          <a:ln w="762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sp>
        <p:nvSpPr>
          <p:cNvPr id="9" name="Text 7"/>
          <p:cNvSpPr/>
          <p:nvPr/>
        </p:nvSpPr>
        <p:spPr>
          <a:xfrm>
            <a:off x="7533858" y="4397866"/>
            <a:ext cx="295632" cy="406527"/>
          </a:xfrm>
          <a:prstGeom prst="rect">
            <a:avLst/>
          </a:prstGeom>
          <a:noFill/>
          <a:ln/>
        </p:spPr>
        <p:txBody>
          <a:bodyPr wrap="none" lIns="0" tIns="0" rIns="0" bIns="0" rtlCol="0" anchor="t"/>
          <a:lstStyle/>
          <a:p>
            <a:pPr marL="0" indent="0" algn="ctr">
              <a:lnSpc>
                <a:spcPts val="2300"/>
              </a:lnSpc>
              <a:buNone/>
            </a:pPr>
            <a:r>
              <a:rPr lang="en-US" sz="2300" dirty="0">
                <a:solidFill>
                  <a:srgbClr val="432338"/>
                </a:solidFill>
                <a:latin typeface="Arial" panose="020B0604020202020204" pitchFamily="34" charset="0"/>
                <a:ea typeface="Noto Serif HK Semi Bold" pitchFamily="34" charset="-122"/>
                <a:cs typeface="Arial" panose="020B0604020202020204" pitchFamily="34" charset="0"/>
              </a:rPr>
              <a:t>2</a:t>
            </a:r>
            <a:endParaRPr lang="en-US" sz="2300" dirty="0">
              <a:latin typeface="Arial" panose="020B0604020202020204" pitchFamily="34" charset="0"/>
              <a:cs typeface="Arial" panose="020B0604020202020204" pitchFamily="34" charset="0"/>
            </a:endParaRPr>
          </a:p>
        </p:txBody>
      </p:sp>
      <p:sp>
        <p:nvSpPr>
          <p:cNvPr id="10" name="Text 8"/>
          <p:cNvSpPr/>
          <p:nvPr/>
        </p:nvSpPr>
        <p:spPr>
          <a:xfrm>
            <a:off x="8126730" y="4366095"/>
            <a:ext cx="2464118" cy="338817"/>
          </a:xfrm>
          <a:prstGeom prst="rect">
            <a:avLst/>
          </a:prstGeom>
          <a:noFill/>
          <a:ln/>
        </p:spPr>
        <p:txBody>
          <a:bodyPr wrap="none" lIns="0" tIns="0" rIns="0" bIns="0" rtlCol="0" anchor="t"/>
          <a:lstStyle/>
          <a:p>
            <a:pPr marL="0" indent="0" algn="l">
              <a:lnSpc>
                <a:spcPts val="2400"/>
              </a:lnSpc>
              <a:buNone/>
            </a:pPr>
            <a:r>
              <a:rPr lang="en-US" sz="1900" dirty="0">
                <a:solidFill>
                  <a:srgbClr val="432338"/>
                </a:solidFill>
                <a:latin typeface="Arial" panose="020B0604020202020204" pitchFamily="34" charset="0"/>
                <a:ea typeface="Noto Serif HK Semi Bold" pitchFamily="34" charset="-122"/>
                <a:cs typeface="Arial" panose="020B0604020202020204" pitchFamily="34" charset="0"/>
              </a:rPr>
              <a:t>Strategic HR Role</a:t>
            </a:r>
            <a:endParaRPr lang="en-US" sz="1900" dirty="0">
              <a:latin typeface="Arial" panose="020B0604020202020204" pitchFamily="34" charset="0"/>
              <a:cs typeface="Arial" panose="020B0604020202020204" pitchFamily="34" charset="0"/>
            </a:endParaRPr>
          </a:p>
        </p:txBody>
      </p:sp>
      <p:sp>
        <p:nvSpPr>
          <p:cNvPr id="11" name="Text 9"/>
          <p:cNvSpPr/>
          <p:nvPr/>
        </p:nvSpPr>
        <p:spPr>
          <a:xfrm>
            <a:off x="8126730" y="4764866"/>
            <a:ext cx="5665946" cy="1105639"/>
          </a:xfrm>
          <a:prstGeom prst="rect">
            <a:avLst/>
          </a:prstGeom>
          <a:noFill/>
          <a:ln/>
        </p:spPr>
        <p:txBody>
          <a:bodyPr wrap="square" lIns="0" tIns="0" rIns="0" bIns="0" rtlCol="0" anchor="t"/>
          <a:lstStyle/>
          <a:p>
            <a:pPr marL="0" indent="0" algn="l">
              <a:lnSpc>
                <a:spcPts val="2600"/>
              </a:lnSpc>
              <a:buNone/>
            </a:pPr>
            <a:r>
              <a:rPr lang="en-US" sz="1600" dirty="0">
                <a:solidFill>
                  <a:srgbClr val="432338"/>
                </a:solidFill>
                <a:latin typeface="Arial" panose="020B0604020202020204" pitchFamily="34" charset="0"/>
                <a:ea typeface="Source Sans 3" pitchFamily="34" charset="-122"/>
                <a:cs typeface="Arial" panose="020B0604020202020204" pitchFamily="34" charset="0"/>
              </a:rPr>
              <a:t>Examining how HR functions as an architect of organizational change through talent acquisition, workforce planning, and cultural alignment.</a:t>
            </a:r>
            <a:endParaRPr lang="en-US" sz="1600" dirty="0">
              <a:latin typeface="Arial" panose="020B0604020202020204" pitchFamily="34" charset="0"/>
              <a:cs typeface="Arial" panose="020B0604020202020204" pitchFamily="34" charset="0"/>
            </a:endParaRPr>
          </a:p>
        </p:txBody>
      </p:sp>
      <p:sp>
        <p:nvSpPr>
          <p:cNvPr id="12" name="Shape 10"/>
          <p:cNvSpPr/>
          <p:nvPr/>
        </p:nvSpPr>
        <p:spPr>
          <a:xfrm>
            <a:off x="837724" y="6215546"/>
            <a:ext cx="471249" cy="518374"/>
          </a:xfrm>
          <a:prstGeom prst="roundRect">
            <a:avLst>
              <a:gd name="adj" fmla="val 18668"/>
            </a:avLst>
          </a:prstGeom>
          <a:solidFill>
            <a:srgbClr val="F9D2EB"/>
          </a:solidFill>
          <a:ln w="762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sp>
        <p:nvSpPr>
          <p:cNvPr id="13" name="Text 11"/>
          <p:cNvSpPr/>
          <p:nvPr/>
        </p:nvSpPr>
        <p:spPr>
          <a:xfrm>
            <a:off x="925532" y="6338610"/>
            <a:ext cx="295632" cy="406527"/>
          </a:xfrm>
          <a:prstGeom prst="rect">
            <a:avLst/>
          </a:prstGeom>
          <a:noFill/>
          <a:ln/>
        </p:spPr>
        <p:txBody>
          <a:bodyPr wrap="none" lIns="0" tIns="0" rIns="0" bIns="0" rtlCol="0" anchor="t"/>
          <a:lstStyle/>
          <a:p>
            <a:pPr marL="0" indent="0" algn="ctr">
              <a:lnSpc>
                <a:spcPts val="2300"/>
              </a:lnSpc>
              <a:buNone/>
            </a:pPr>
            <a:r>
              <a:rPr lang="en-US" sz="2300" dirty="0">
                <a:solidFill>
                  <a:srgbClr val="432338"/>
                </a:solidFill>
                <a:latin typeface="Arial" panose="020B0604020202020204" pitchFamily="34" charset="0"/>
                <a:ea typeface="Noto Serif HK Semi Bold" pitchFamily="34" charset="-122"/>
                <a:cs typeface="Arial" panose="020B0604020202020204" pitchFamily="34" charset="0"/>
              </a:rPr>
              <a:t>3</a:t>
            </a:r>
            <a:endParaRPr lang="en-US" sz="2300" dirty="0">
              <a:latin typeface="Arial" panose="020B0604020202020204" pitchFamily="34" charset="0"/>
              <a:cs typeface="Arial" panose="020B0604020202020204" pitchFamily="34" charset="0"/>
            </a:endParaRPr>
          </a:p>
        </p:txBody>
      </p:sp>
      <p:sp>
        <p:nvSpPr>
          <p:cNvPr id="14" name="Text 12"/>
          <p:cNvSpPr/>
          <p:nvPr/>
        </p:nvSpPr>
        <p:spPr>
          <a:xfrm>
            <a:off x="1518404" y="6295622"/>
            <a:ext cx="2665928" cy="338817"/>
          </a:xfrm>
          <a:prstGeom prst="rect">
            <a:avLst/>
          </a:prstGeom>
          <a:noFill/>
          <a:ln/>
        </p:spPr>
        <p:txBody>
          <a:bodyPr wrap="none" lIns="0" tIns="0" rIns="0" bIns="0" rtlCol="0" anchor="t"/>
          <a:lstStyle/>
          <a:p>
            <a:pPr marL="0" indent="0" algn="l">
              <a:lnSpc>
                <a:spcPts val="2400"/>
              </a:lnSpc>
              <a:buNone/>
            </a:pPr>
            <a:r>
              <a:rPr lang="en-US" sz="1900" dirty="0">
                <a:solidFill>
                  <a:srgbClr val="432338"/>
                </a:solidFill>
                <a:latin typeface="Arial" panose="020B0604020202020204" pitchFamily="34" charset="0"/>
                <a:ea typeface="Noto Serif HK Semi Bold" pitchFamily="34" charset="-122"/>
                <a:cs typeface="Arial" panose="020B0604020202020204" pitchFamily="34" charset="0"/>
              </a:rPr>
              <a:t>Job Analysis &amp; Design</a:t>
            </a:r>
            <a:endParaRPr lang="en-US" sz="1900" dirty="0">
              <a:latin typeface="Arial" panose="020B0604020202020204" pitchFamily="34" charset="0"/>
              <a:cs typeface="Arial" panose="020B0604020202020204" pitchFamily="34" charset="0"/>
            </a:endParaRPr>
          </a:p>
        </p:txBody>
      </p:sp>
      <p:sp>
        <p:nvSpPr>
          <p:cNvPr id="15" name="Text 13"/>
          <p:cNvSpPr/>
          <p:nvPr/>
        </p:nvSpPr>
        <p:spPr>
          <a:xfrm>
            <a:off x="1518404" y="6694393"/>
            <a:ext cx="5665827" cy="1105639"/>
          </a:xfrm>
          <a:prstGeom prst="rect">
            <a:avLst/>
          </a:prstGeom>
          <a:noFill/>
          <a:ln/>
        </p:spPr>
        <p:txBody>
          <a:bodyPr wrap="square" lIns="0" tIns="0" rIns="0" bIns="0" rtlCol="0" anchor="t"/>
          <a:lstStyle/>
          <a:p>
            <a:pPr marL="0" indent="0" algn="l">
              <a:lnSpc>
                <a:spcPts val="2600"/>
              </a:lnSpc>
              <a:buNone/>
            </a:pPr>
            <a:r>
              <a:rPr lang="en-US" sz="1600" dirty="0">
                <a:solidFill>
                  <a:srgbClr val="432338"/>
                </a:solidFill>
                <a:latin typeface="Arial" panose="020B0604020202020204" pitchFamily="34" charset="0"/>
                <a:ea typeface="Source Sans 3" pitchFamily="34" charset="-122"/>
                <a:cs typeface="Arial" panose="020B0604020202020204" pitchFamily="34" charset="0"/>
              </a:rPr>
              <a:t>Deconstructing the Change Manager role through job analysis, creating clear specifications that bridge strategic needs with individual capabilities.</a:t>
            </a:r>
            <a:endParaRPr lang="en-US" sz="1600" dirty="0">
              <a:latin typeface="Arial" panose="020B0604020202020204" pitchFamily="34" charset="0"/>
              <a:cs typeface="Arial" panose="020B0604020202020204" pitchFamily="34" charset="0"/>
            </a:endParaRPr>
          </a:p>
        </p:txBody>
      </p:sp>
      <p:sp>
        <p:nvSpPr>
          <p:cNvPr id="16" name="Shape 14"/>
          <p:cNvSpPr/>
          <p:nvPr/>
        </p:nvSpPr>
        <p:spPr>
          <a:xfrm>
            <a:off x="7446050" y="6215546"/>
            <a:ext cx="471249" cy="518374"/>
          </a:xfrm>
          <a:prstGeom prst="roundRect">
            <a:avLst>
              <a:gd name="adj" fmla="val 18668"/>
            </a:avLst>
          </a:prstGeom>
          <a:solidFill>
            <a:srgbClr val="F9D2EB"/>
          </a:solidFill>
          <a:ln w="762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sp>
        <p:nvSpPr>
          <p:cNvPr id="17" name="Text 15"/>
          <p:cNvSpPr/>
          <p:nvPr/>
        </p:nvSpPr>
        <p:spPr>
          <a:xfrm>
            <a:off x="7533858" y="6331414"/>
            <a:ext cx="295632" cy="406527"/>
          </a:xfrm>
          <a:prstGeom prst="rect">
            <a:avLst/>
          </a:prstGeom>
          <a:noFill/>
          <a:ln/>
        </p:spPr>
        <p:txBody>
          <a:bodyPr wrap="none" lIns="0" tIns="0" rIns="0" bIns="0" rtlCol="0" anchor="t"/>
          <a:lstStyle/>
          <a:p>
            <a:pPr marL="0" indent="0" algn="ctr">
              <a:lnSpc>
                <a:spcPts val="2300"/>
              </a:lnSpc>
              <a:buNone/>
            </a:pPr>
            <a:r>
              <a:rPr lang="en-US" sz="2300" dirty="0">
                <a:solidFill>
                  <a:srgbClr val="432338"/>
                </a:solidFill>
                <a:latin typeface="Arial" panose="020B0604020202020204" pitchFamily="34" charset="0"/>
                <a:ea typeface="Noto Serif HK Semi Bold" pitchFamily="34" charset="-122"/>
                <a:cs typeface="Arial" panose="020B0604020202020204" pitchFamily="34" charset="0"/>
              </a:rPr>
              <a:t>4</a:t>
            </a:r>
            <a:endParaRPr lang="en-US" sz="2300" dirty="0">
              <a:latin typeface="Arial" panose="020B0604020202020204" pitchFamily="34" charset="0"/>
              <a:cs typeface="Arial" panose="020B0604020202020204" pitchFamily="34" charset="0"/>
            </a:endParaRPr>
          </a:p>
        </p:txBody>
      </p:sp>
      <p:sp>
        <p:nvSpPr>
          <p:cNvPr id="18" name="Text 16"/>
          <p:cNvSpPr/>
          <p:nvPr/>
        </p:nvSpPr>
        <p:spPr>
          <a:xfrm>
            <a:off x="8126730" y="6295622"/>
            <a:ext cx="3078599" cy="338817"/>
          </a:xfrm>
          <a:prstGeom prst="rect">
            <a:avLst/>
          </a:prstGeom>
          <a:noFill/>
          <a:ln/>
        </p:spPr>
        <p:txBody>
          <a:bodyPr wrap="none" lIns="0" tIns="0" rIns="0" bIns="0" rtlCol="0" anchor="t"/>
          <a:lstStyle/>
          <a:p>
            <a:pPr marL="0" indent="0" algn="l">
              <a:lnSpc>
                <a:spcPts val="2400"/>
              </a:lnSpc>
              <a:buNone/>
            </a:pPr>
            <a:r>
              <a:rPr lang="en-US" sz="1900" dirty="0">
                <a:solidFill>
                  <a:srgbClr val="432338"/>
                </a:solidFill>
                <a:latin typeface="Arial" panose="020B0604020202020204" pitchFamily="34" charset="0"/>
                <a:ea typeface="Noto Serif HK Semi Bold" pitchFamily="34" charset="-122"/>
                <a:cs typeface="Arial" panose="020B0604020202020204" pitchFamily="34" charset="0"/>
              </a:rPr>
              <a:t>Interview Methodologies</a:t>
            </a:r>
            <a:endParaRPr lang="en-US" sz="1900" dirty="0">
              <a:latin typeface="Arial" panose="020B0604020202020204" pitchFamily="34" charset="0"/>
              <a:cs typeface="Arial" panose="020B0604020202020204" pitchFamily="34" charset="0"/>
            </a:endParaRPr>
          </a:p>
        </p:txBody>
      </p:sp>
      <p:sp>
        <p:nvSpPr>
          <p:cNvPr id="19" name="Text 17"/>
          <p:cNvSpPr/>
          <p:nvPr/>
        </p:nvSpPr>
        <p:spPr>
          <a:xfrm>
            <a:off x="8126730" y="6694393"/>
            <a:ext cx="5665946" cy="1105639"/>
          </a:xfrm>
          <a:prstGeom prst="rect">
            <a:avLst/>
          </a:prstGeom>
          <a:noFill/>
          <a:ln/>
        </p:spPr>
        <p:txBody>
          <a:bodyPr wrap="square" lIns="0" tIns="0" rIns="0" bIns="0" rtlCol="0" anchor="t"/>
          <a:lstStyle/>
          <a:p>
            <a:pPr marL="0" indent="0" algn="l">
              <a:lnSpc>
                <a:spcPts val="2600"/>
              </a:lnSpc>
              <a:buNone/>
            </a:pPr>
            <a:r>
              <a:rPr lang="en-US" sz="1600" dirty="0">
                <a:solidFill>
                  <a:srgbClr val="432338"/>
                </a:solidFill>
                <a:latin typeface="Arial" panose="020B0604020202020204" pitchFamily="34" charset="0"/>
                <a:ea typeface="Source Sans 3" pitchFamily="34" charset="-122"/>
                <a:cs typeface="Arial" panose="020B0604020202020204" pitchFamily="34" charset="0"/>
              </a:rPr>
              <a:t>Comparing structured, panel, and competency-based interview formats to identify the optimal approach for assessing transformation readiness.</a:t>
            </a:r>
            <a:endParaRPr lang="en-US" sz="1600" dirty="0">
              <a:latin typeface="Arial" panose="020B0604020202020204" pitchFamily="34" charset="0"/>
              <a:cs typeface="Arial" panose="020B0604020202020204" pitchFamily="34" charset="0"/>
            </a:endParaRPr>
          </a:p>
        </p:txBody>
      </p:sp>
      <p:pic>
        <p:nvPicPr>
          <p:cNvPr id="20" name="Picture 19">
            <a:extLst>
              <a:ext uri="{FF2B5EF4-FFF2-40B4-BE49-F238E27FC236}">
                <a16:creationId xmlns:a16="http://schemas.microsoft.com/office/drawing/2014/main" id="{C9E40969-53E5-D505-0308-58AEF8362CAE}"/>
              </a:ext>
            </a:extLst>
          </p:cNvPr>
          <p:cNvPicPr>
            <a:picLocks noChangeAspect="1"/>
          </p:cNvPicPr>
          <p:nvPr/>
        </p:nvPicPr>
        <p:blipFill>
          <a:blip r:embed="rId3"/>
          <a:stretch>
            <a:fillRect/>
          </a:stretch>
        </p:blipFill>
        <p:spPr>
          <a:xfrm>
            <a:off x="12869862" y="7785100"/>
            <a:ext cx="1646238" cy="32531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4961414" y="3106677"/>
            <a:ext cx="10494486" cy="464066"/>
          </a:xfrm>
          <a:prstGeom prst="rect">
            <a:avLst/>
          </a:prstGeom>
          <a:noFill/>
          <a:ln/>
        </p:spPr>
        <p:txBody>
          <a:bodyPr wrap="none" lIns="0" tIns="0" rIns="0" bIns="0" rtlCol="0" anchor="t"/>
          <a:lstStyle/>
          <a:p>
            <a:pPr marL="0" indent="0" algn="l">
              <a:lnSpc>
                <a:spcPts val="2550"/>
              </a:lnSpc>
              <a:buNone/>
            </a:pPr>
            <a:r>
              <a:rPr lang="en-US" sz="2900" dirty="0">
                <a:solidFill>
                  <a:srgbClr val="371A2D"/>
                </a:solidFill>
                <a:latin typeface="Arial" panose="020B0604020202020204" pitchFamily="34" charset="0"/>
                <a:ea typeface="Noto Serif HK Semi Bold" pitchFamily="34" charset="-122"/>
                <a:cs typeface="Arial" panose="020B0604020202020204" pitchFamily="34" charset="0"/>
              </a:rPr>
              <a:t>BT Group: Company Overview &amp; Transformation Context</a:t>
            </a:r>
            <a:endParaRPr lang="en-US" sz="2900" dirty="0">
              <a:latin typeface="Arial" panose="020B0604020202020204" pitchFamily="34" charset="0"/>
              <a:cs typeface="Arial" panose="020B0604020202020204" pitchFamily="34" charset="0"/>
            </a:endParaRPr>
          </a:p>
        </p:txBody>
      </p:sp>
      <p:pic>
        <p:nvPicPr>
          <p:cNvPr id="3" name="Image 0" descr="preencoded.png"/>
          <p:cNvPicPr>
            <a:picLocks noChangeAspect="1"/>
          </p:cNvPicPr>
          <p:nvPr/>
        </p:nvPicPr>
        <p:blipFill>
          <a:blip r:embed="rId3"/>
          <a:stretch>
            <a:fillRect/>
          </a:stretch>
        </p:blipFill>
        <p:spPr>
          <a:xfrm>
            <a:off x="681514" y="1015722"/>
            <a:ext cx="3883223" cy="4363641"/>
          </a:xfrm>
          <a:prstGeom prst="rect">
            <a:avLst/>
          </a:prstGeom>
        </p:spPr>
      </p:pic>
      <p:sp>
        <p:nvSpPr>
          <p:cNvPr id="4" name="Text 1"/>
          <p:cNvSpPr/>
          <p:nvPr/>
        </p:nvSpPr>
        <p:spPr>
          <a:xfrm>
            <a:off x="681514" y="5503902"/>
            <a:ext cx="13267373" cy="354330"/>
          </a:xfrm>
          <a:prstGeom prst="rect">
            <a:avLst/>
          </a:prstGeom>
          <a:noFill/>
          <a:ln/>
        </p:spPr>
        <p:txBody>
          <a:bodyPr wrap="square" lIns="0" tIns="0" rIns="0" bIns="0" rtlCol="0" anchor="t"/>
          <a:lstStyle/>
          <a:p>
            <a:pPr marL="0" indent="0" algn="l">
              <a:lnSpc>
                <a:spcPts val="1350"/>
              </a:lnSpc>
              <a:buNone/>
            </a:pPr>
            <a:r>
              <a:rPr lang="en-US" sz="850" dirty="0">
                <a:solidFill>
                  <a:srgbClr val="432338"/>
                </a:solidFill>
                <a:latin typeface="Arial" panose="020B0604020202020204" pitchFamily="34" charset="0"/>
                <a:ea typeface="Source Sans 3" pitchFamily="34" charset="-122"/>
                <a:cs typeface="Arial" panose="020B0604020202020204" pitchFamily="34" charset="0"/>
              </a:rPr>
              <a:t>BT Group represents one of the telecommunications industry's most significant transformation narratives. As a large multinational corporation headquartered in London, BT operates across more than 180 countries, serving diverse customer segments including consumers, enterprise businesses, and public sector organizations. The organization's operational footprint, combined with its legacy infrastructure, positions it at a critical juncture where digital evolution is not optional but existential.</a:t>
            </a:r>
            <a:endParaRPr lang="en-US" sz="850" dirty="0">
              <a:latin typeface="Arial" panose="020B0604020202020204" pitchFamily="34" charset="0"/>
              <a:cs typeface="Arial" panose="020B0604020202020204" pitchFamily="34" charset="0"/>
            </a:endParaRPr>
          </a:p>
        </p:txBody>
      </p:sp>
      <p:sp>
        <p:nvSpPr>
          <p:cNvPr id="5" name="Shape 2"/>
          <p:cNvSpPr/>
          <p:nvPr/>
        </p:nvSpPr>
        <p:spPr>
          <a:xfrm>
            <a:off x="681514" y="5982772"/>
            <a:ext cx="6578322" cy="835462"/>
          </a:xfrm>
          <a:prstGeom prst="roundRect">
            <a:avLst>
              <a:gd name="adj" fmla="val 8756"/>
            </a:avLst>
          </a:prstGeom>
          <a:solidFill>
            <a:srgbClr val="FFFFFF">
              <a:alpha val="95000"/>
            </a:srgbClr>
          </a:solidFill>
          <a:ln w="1524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sp>
        <p:nvSpPr>
          <p:cNvPr id="6" name="Shape 3"/>
          <p:cNvSpPr/>
          <p:nvPr/>
        </p:nvSpPr>
        <p:spPr>
          <a:xfrm>
            <a:off x="666274" y="5982772"/>
            <a:ext cx="60960" cy="835462"/>
          </a:xfrm>
          <a:prstGeom prst="roundRect">
            <a:avLst>
              <a:gd name="adj" fmla="val 76307"/>
            </a:avLst>
          </a:prstGeom>
          <a:solidFill>
            <a:srgbClr val="E851B2"/>
          </a:solidFill>
          <a:ln/>
        </p:spPr>
        <p:txBody>
          <a:bodyPr/>
          <a:lstStyle/>
          <a:p>
            <a:endParaRPr lang="en-US">
              <a:latin typeface="Arial" panose="020B0604020202020204" pitchFamily="34" charset="0"/>
              <a:cs typeface="Arial" panose="020B0604020202020204" pitchFamily="34" charset="0"/>
            </a:endParaRPr>
          </a:p>
        </p:txBody>
      </p:sp>
      <p:sp>
        <p:nvSpPr>
          <p:cNvPr id="7" name="Text 4"/>
          <p:cNvSpPr/>
          <p:nvPr/>
        </p:nvSpPr>
        <p:spPr>
          <a:xfrm>
            <a:off x="853202" y="6108740"/>
            <a:ext cx="1302901" cy="162758"/>
          </a:xfrm>
          <a:prstGeom prst="rect">
            <a:avLst/>
          </a:prstGeom>
          <a:noFill/>
          <a:ln/>
        </p:spPr>
        <p:txBody>
          <a:bodyPr wrap="none" lIns="0" tIns="0" rIns="0" bIns="0" rtlCol="0" anchor="t"/>
          <a:lstStyle/>
          <a:p>
            <a:pPr marL="0" indent="0" algn="l">
              <a:lnSpc>
                <a:spcPts val="1250"/>
              </a:lnSpc>
              <a:buNone/>
            </a:pPr>
            <a:r>
              <a:rPr lang="en-US" sz="1000" dirty="0">
                <a:solidFill>
                  <a:srgbClr val="432338"/>
                </a:solidFill>
                <a:latin typeface="Arial" panose="020B0604020202020204" pitchFamily="34" charset="0"/>
                <a:ea typeface="Noto Serif HK Semi Bold" pitchFamily="34" charset="-122"/>
                <a:cs typeface="Arial" panose="020B0604020202020204" pitchFamily="34" charset="0"/>
              </a:rPr>
              <a:t>Scale &amp; Scope</a:t>
            </a:r>
            <a:endParaRPr lang="en-US" sz="1000" dirty="0">
              <a:latin typeface="Arial" panose="020B0604020202020204" pitchFamily="34" charset="0"/>
              <a:cs typeface="Arial" panose="020B0604020202020204" pitchFamily="34" charset="0"/>
            </a:endParaRPr>
          </a:p>
        </p:txBody>
      </p:sp>
      <p:sp>
        <p:nvSpPr>
          <p:cNvPr id="8" name="Text 5"/>
          <p:cNvSpPr/>
          <p:nvPr/>
        </p:nvSpPr>
        <p:spPr>
          <a:xfrm>
            <a:off x="853202" y="6337935"/>
            <a:ext cx="6280666" cy="354330"/>
          </a:xfrm>
          <a:prstGeom prst="rect">
            <a:avLst/>
          </a:prstGeom>
          <a:noFill/>
          <a:ln/>
        </p:spPr>
        <p:txBody>
          <a:bodyPr wrap="square" lIns="0" tIns="0" rIns="0" bIns="0" rtlCol="0" anchor="t"/>
          <a:lstStyle/>
          <a:p>
            <a:pPr marL="0" indent="0" algn="l">
              <a:lnSpc>
                <a:spcPts val="1350"/>
              </a:lnSpc>
              <a:buNone/>
            </a:pPr>
            <a:r>
              <a:rPr lang="en-US" sz="850" dirty="0">
                <a:solidFill>
                  <a:srgbClr val="432338"/>
                </a:solidFill>
                <a:latin typeface="Arial" panose="020B0604020202020204" pitchFamily="34" charset="0"/>
                <a:ea typeface="Source Sans 3" pitchFamily="34" charset="-122"/>
                <a:cs typeface="Arial" panose="020B0604020202020204" pitchFamily="34" charset="0"/>
              </a:rPr>
              <a:t>Global operations spanning 180+ countries with multi-segment customer base requiring coordinated transformation across geographies and business units.</a:t>
            </a:r>
            <a:endParaRPr lang="en-US" sz="850" dirty="0">
              <a:latin typeface="Arial" panose="020B0604020202020204" pitchFamily="34" charset="0"/>
              <a:cs typeface="Arial" panose="020B0604020202020204" pitchFamily="34" charset="0"/>
            </a:endParaRPr>
          </a:p>
        </p:txBody>
      </p:sp>
      <p:sp>
        <p:nvSpPr>
          <p:cNvPr id="9" name="Shape 6"/>
          <p:cNvSpPr/>
          <p:nvPr/>
        </p:nvSpPr>
        <p:spPr>
          <a:xfrm>
            <a:off x="7370564" y="5982772"/>
            <a:ext cx="6578322" cy="835462"/>
          </a:xfrm>
          <a:prstGeom prst="roundRect">
            <a:avLst>
              <a:gd name="adj" fmla="val 8756"/>
            </a:avLst>
          </a:prstGeom>
          <a:solidFill>
            <a:srgbClr val="FFFFFF">
              <a:alpha val="95000"/>
            </a:srgbClr>
          </a:solidFill>
          <a:ln w="1524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sp>
        <p:nvSpPr>
          <p:cNvPr id="10" name="Shape 7"/>
          <p:cNvSpPr/>
          <p:nvPr/>
        </p:nvSpPr>
        <p:spPr>
          <a:xfrm>
            <a:off x="7355324" y="5982772"/>
            <a:ext cx="60960" cy="835462"/>
          </a:xfrm>
          <a:prstGeom prst="roundRect">
            <a:avLst>
              <a:gd name="adj" fmla="val 76307"/>
            </a:avLst>
          </a:prstGeom>
          <a:solidFill>
            <a:srgbClr val="E851B2"/>
          </a:solidFill>
          <a:ln/>
        </p:spPr>
        <p:txBody>
          <a:bodyPr/>
          <a:lstStyle/>
          <a:p>
            <a:endParaRPr lang="en-US">
              <a:latin typeface="Arial" panose="020B0604020202020204" pitchFamily="34" charset="0"/>
              <a:cs typeface="Arial" panose="020B0604020202020204" pitchFamily="34" charset="0"/>
            </a:endParaRPr>
          </a:p>
        </p:txBody>
      </p:sp>
      <p:sp>
        <p:nvSpPr>
          <p:cNvPr id="11" name="Text 8"/>
          <p:cNvSpPr/>
          <p:nvPr/>
        </p:nvSpPr>
        <p:spPr>
          <a:xfrm>
            <a:off x="7542252" y="6108740"/>
            <a:ext cx="1320403" cy="162758"/>
          </a:xfrm>
          <a:prstGeom prst="rect">
            <a:avLst/>
          </a:prstGeom>
          <a:noFill/>
          <a:ln/>
        </p:spPr>
        <p:txBody>
          <a:bodyPr wrap="none" lIns="0" tIns="0" rIns="0" bIns="0" rtlCol="0" anchor="t"/>
          <a:lstStyle/>
          <a:p>
            <a:pPr marL="0" indent="0" algn="l">
              <a:lnSpc>
                <a:spcPts val="1250"/>
              </a:lnSpc>
              <a:buNone/>
            </a:pPr>
            <a:r>
              <a:rPr lang="en-US" sz="1000" dirty="0">
                <a:solidFill>
                  <a:srgbClr val="432338"/>
                </a:solidFill>
                <a:latin typeface="Arial" panose="020B0604020202020204" pitchFamily="34" charset="0"/>
                <a:ea typeface="Noto Serif HK Semi Bold" pitchFamily="34" charset="-122"/>
                <a:cs typeface="Arial" panose="020B0604020202020204" pitchFamily="34" charset="0"/>
              </a:rPr>
              <a:t>Strategic Imperative</a:t>
            </a:r>
            <a:endParaRPr lang="en-US" sz="1000" dirty="0">
              <a:latin typeface="Arial" panose="020B0604020202020204" pitchFamily="34" charset="0"/>
              <a:cs typeface="Arial" panose="020B0604020202020204" pitchFamily="34" charset="0"/>
            </a:endParaRPr>
          </a:p>
        </p:txBody>
      </p:sp>
      <p:sp>
        <p:nvSpPr>
          <p:cNvPr id="12" name="Text 9"/>
          <p:cNvSpPr/>
          <p:nvPr/>
        </p:nvSpPr>
        <p:spPr>
          <a:xfrm>
            <a:off x="7542252" y="6337935"/>
            <a:ext cx="6280666" cy="354330"/>
          </a:xfrm>
          <a:prstGeom prst="rect">
            <a:avLst/>
          </a:prstGeom>
          <a:noFill/>
          <a:ln/>
        </p:spPr>
        <p:txBody>
          <a:bodyPr wrap="square" lIns="0" tIns="0" rIns="0" bIns="0" rtlCol="0" anchor="t"/>
          <a:lstStyle/>
          <a:p>
            <a:pPr marL="0" indent="0" algn="l">
              <a:lnSpc>
                <a:spcPts val="1350"/>
              </a:lnSpc>
              <a:buNone/>
            </a:pPr>
            <a:r>
              <a:rPr lang="en-US" sz="850" dirty="0">
                <a:solidFill>
                  <a:srgbClr val="432338"/>
                </a:solidFill>
                <a:latin typeface="Arial" panose="020B0604020202020204" pitchFamily="34" charset="0"/>
                <a:ea typeface="Source Sans 3" pitchFamily="34" charset="-122"/>
                <a:cs typeface="Arial" panose="020B0604020202020204" pitchFamily="34" charset="0"/>
              </a:rPr>
              <a:t>Currently executing massive digital transformation aimed at automation, artificial intelligence integration, and organizational restructuring to enhance competitiveness.</a:t>
            </a:r>
            <a:endParaRPr lang="en-US" sz="850" dirty="0">
              <a:latin typeface="Arial" panose="020B0604020202020204" pitchFamily="34" charset="0"/>
              <a:cs typeface="Arial" panose="020B0604020202020204" pitchFamily="34" charset="0"/>
            </a:endParaRPr>
          </a:p>
        </p:txBody>
      </p:sp>
      <p:sp>
        <p:nvSpPr>
          <p:cNvPr id="13" name="Shape 10"/>
          <p:cNvSpPr/>
          <p:nvPr/>
        </p:nvSpPr>
        <p:spPr>
          <a:xfrm>
            <a:off x="681514" y="6928961"/>
            <a:ext cx="6578322" cy="835462"/>
          </a:xfrm>
          <a:prstGeom prst="roundRect">
            <a:avLst>
              <a:gd name="adj" fmla="val 8756"/>
            </a:avLst>
          </a:prstGeom>
          <a:solidFill>
            <a:srgbClr val="FFFFFF">
              <a:alpha val="95000"/>
            </a:srgbClr>
          </a:solidFill>
          <a:ln w="1524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sp>
        <p:nvSpPr>
          <p:cNvPr id="14" name="Shape 11"/>
          <p:cNvSpPr/>
          <p:nvPr/>
        </p:nvSpPr>
        <p:spPr>
          <a:xfrm>
            <a:off x="666274" y="6928961"/>
            <a:ext cx="60960" cy="835462"/>
          </a:xfrm>
          <a:prstGeom prst="roundRect">
            <a:avLst>
              <a:gd name="adj" fmla="val 76307"/>
            </a:avLst>
          </a:prstGeom>
          <a:solidFill>
            <a:srgbClr val="E851B2"/>
          </a:solidFill>
          <a:ln/>
        </p:spPr>
        <p:txBody>
          <a:bodyPr/>
          <a:lstStyle/>
          <a:p>
            <a:endParaRPr lang="en-US">
              <a:latin typeface="Arial" panose="020B0604020202020204" pitchFamily="34" charset="0"/>
              <a:cs typeface="Arial" panose="020B0604020202020204" pitchFamily="34" charset="0"/>
            </a:endParaRPr>
          </a:p>
        </p:txBody>
      </p:sp>
      <p:sp>
        <p:nvSpPr>
          <p:cNvPr id="15" name="Text 12"/>
          <p:cNvSpPr/>
          <p:nvPr/>
        </p:nvSpPr>
        <p:spPr>
          <a:xfrm>
            <a:off x="853202" y="7054929"/>
            <a:ext cx="1342549" cy="162758"/>
          </a:xfrm>
          <a:prstGeom prst="rect">
            <a:avLst/>
          </a:prstGeom>
          <a:noFill/>
          <a:ln/>
        </p:spPr>
        <p:txBody>
          <a:bodyPr wrap="none" lIns="0" tIns="0" rIns="0" bIns="0" rtlCol="0" anchor="t"/>
          <a:lstStyle/>
          <a:p>
            <a:pPr marL="0" indent="0" algn="l">
              <a:lnSpc>
                <a:spcPts val="1250"/>
              </a:lnSpc>
              <a:buNone/>
            </a:pPr>
            <a:r>
              <a:rPr lang="en-US" sz="1000" dirty="0">
                <a:solidFill>
                  <a:srgbClr val="432338"/>
                </a:solidFill>
                <a:latin typeface="Arial" panose="020B0604020202020204" pitchFamily="34" charset="0"/>
                <a:ea typeface="Noto Serif HK Semi Bold" pitchFamily="34" charset="-122"/>
                <a:cs typeface="Arial" panose="020B0604020202020204" pitchFamily="34" charset="0"/>
              </a:rPr>
              <a:t>Workforce Evolution</a:t>
            </a:r>
            <a:endParaRPr lang="en-US" sz="1000" dirty="0">
              <a:latin typeface="Arial" panose="020B0604020202020204" pitchFamily="34" charset="0"/>
              <a:cs typeface="Arial" panose="020B0604020202020204" pitchFamily="34" charset="0"/>
            </a:endParaRPr>
          </a:p>
        </p:txBody>
      </p:sp>
      <p:sp>
        <p:nvSpPr>
          <p:cNvPr id="16" name="Text 13"/>
          <p:cNvSpPr/>
          <p:nvPr/>
        </p:nvSpPr>
        <p:spPr>
          <a:xfrm>
            <a:off x="853202" y="7284125"/>
            <a:ext cx="6280666" cy="354330"/>
          </a:xfrm>
          <a:prstGeom prst="rect">
            <a:avLst/>
          </a:prstGeom>
          <a:noFill/>
          <a:ln/>
        </p:spPr>
        <p:txBody>
          <a:bodyPr wrap="square" lIns="0" tIns="0" rIns="0" bIns="0" rtlCol="0" anchor="t"/>
          <a:lstStyle/>
          <a:p>
            <a:pPr marL="0" indent="0" algn="l">
              <a:lnSpc>
                <a:spcPts val="1350"/>
              </a:lnSpc>
              <a:buNone/>
            </a:pPr>
            <a:r>
              <a:rPr lang="en-US" sz="850" dirty="0">
                <a:solidFill>
                  <a:srgbClr val="432338"/>
                </a:solidFill>
                <a:latin typeface="Arial" panose="020B0604020202020204" pitchFamily="34" charset="0"/>
                <a:ea typeface="Source Sans 3" pitchFamily="34" charset="-122"/>
                <a:cs typeface="Arial" panose="020B0604020202020204" pitchFamily="34" charset="0"/>
              </a:rPr>
              <a:t>Committed to eliminating 55,000 jobs by 2030 while simultaneously becoming "leaner and techier"—requiring careful management of organizational culture and employee engagement during upheaval.</a:t>
            </a:r>
            <a:endParaRPr lang="en-US" sz="850" dirty="0">
              <a:latin typeface="Arial" panose="020B0604020202020204" pitchFamily="34" charset="0"/>
              <a:cs typeface="Arial" panose="020B0604020202020204" pitchFamily="34" charset="0"/>
            </a:endParaRPr>
          </a:p>
        </p:txBody>
      </p:sp>
      <p:sp>
        <p:nvSpPr>
          <p:cNvPr id="17" name="Shape 14"/>
          <p:cNvSpPr/>
          <p:nvPr/>
        </p:nvSpPr>
        <p:spPr>
          <a:xfrm>
            <a:off x="7370564" y="6928961"/>
            <a:ext cx="6578322" cy="835462"/>
          </a:xfrm>
          <a:prstGeom prst="roundRect">
            <a:avLst>
              <a:gd name="adj" fmla="val 8756"/>
            </a:avLst>
          </a:prstGeom>
          <a:solidFill>
            <a:srgbClr val="FFFFFF">
              <a:alpha val="95000"/>
            </a:srgbClr>
          </a:solidFill>
          <a:ln w="1524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sp>
        <p:nvSpPr>
          <p:cNvPr id="18" name="Shape 15"/>
          <p:cNvSpPr/>
          <p:nvPr/>
        </p:nvSpPr>
        <p:spPr>
          <a:xfrm>
            <a:off x="7355324" y="6928961"/>
            <a:ext cx="60960" cy="835462"/>
          </a:xfrm>
          <a:prstGeom prst="roundRect">
            <a:avLst>
              <a:gd name="adj" fmla="val 76307"/>
            </a:avLst>
          </a:prstGeom>
          <a:solidFill>
            <a:srgbClr val="E851B2"/>
          </a:solidFill>
          <a:ln/>
        </p:spPr>
        <p:txBody>
          <a:bodyPr/>
          <a:lstStyle/>
          <a:p>
            <a:endParaRPr lang="en-US">
              <a:latin typeface="Arial" panose="020B0604020202020204" pitchFamily="34" charset="0"/>
              <a:cs typeface="Arial" panose="020B0604020202020204" pitchFamily="34" charset="0"/>
            </a:endParaRPr>
          </a:p>
        </p:txBody>
      </p:sp>
      <p:sp>
        <p:nvSpPr>
          <p:cNvPr id="19" name="Text 16"/>
          <p:cNvSpPr/>
          <p:nvPr/>
        </p:nvSpPr>
        <p:spPr>
          <a:xfrm>
            <a:off x="7542252" y="7054929"/>
            <a:ext cx="1302901" cy="162758"/>
          </a:xfrm>
          <a:prstGeom prst="rect">
            <a:avLst/>
          </a:prstGeom>
          <a:noFill/>
          <a:ln/>
        </p:spPr>
        <p:txBody>
          <a:bodyPr wrap="none" lIns="0" tIns="0" rIns="0" bIns="0" rtlCol="0" anchor="t"/>
          <a:lstStyle/>
          <a:p>
            <a:pPr marL="0" indent="0" algn="l">
              <a:lnSpc>
                <a:spcPts val="1250"/>
              </a:lnSpc>
              <a:buNone/>
            </a:pPr>
            <a:r>
              <a:rPr lang="en-US" sz="1000" dirty="0">
                <a:solidFill>
                  <a:srgbClr val="432338"/>
                </a:solidFill>
                <a:latin typeface="Arial" panose="020B0604020202020204" pitchFamily="34" charset="0"/>
                <a:ea typeface="Noto Serif HK Semi Bold" pitchFamily="34" charset="-122"/>
                <a:cs typeface="Arial" panose="020B0604020202020204" pitchFamily="34" charset="0"/>
              </a:rPr>
              <a:t>Talent Strategy</a:t>
            </a:r>
            <a:endParaRPr lang="en-US" sz="1000" dirty="0">
              <a:latin typeface="Arial" panose="020B0604020202020204" pitchFamily="34" charset="0"/>
              <a:cs typeface="Arial" panose="020B0604020202020204" pitchFamily="34" charset="0"/>
            </a:endParaRPr>
          </a:p>
        </p:txBody>
      </p:sp>
      <p:sp>
        <p:nvSpPr>
          <p:cNvPr id="20" name="Text 17"/>
          <p:cNvSpPr/>
          <p:nvPr/>
        </p:nvSpPr>
        <p:spPr>
          <a:xfrm>
            <a:off x="7542252" y="7284125"/>
            <a:ext cx="6280666" cy="354330"/>
          </a:xfrm>
          <a:prstGeom prst="rect">
            <a:avLst/>
          </a:prstGeom>
          <a:noFill/>
          <a:ln/>
        </p:spPr>
        <p:txBody>
          <a:bodyPr wrap="square" lIns="0" tIns="0" rIns="0" bIns="0" rtlCol="0" anchor="t"/>
          <a:lstStyle/>
          <a:p>
            <a:pPr marL="0" indent="0" algn="l">
              <a:lnSpc>
                <a:spcPts val="1350"/>
              </a:lnSpc>
              <a:buNone/>
            </a:pPr>
            <a:r>
              <a:rPr lang="en-US" sz="850" dirty="0">
                <a:solidFill>
                  <a:srgbClr val="432338"/>
                </a:solidFill>
                <a:latin typeface="Arial" panose="020B0604020202020204" pitchFamily="34" charset="0"/>
                <a:ea typeface="Source Sans 3" pitchFamily="34" charset="-122"/>
                <a:cs typeface="Arial" panose="020B0604020202020204" pitchFamily="34" charset="0"/>
              </a:rPr>
              <a:t>Actively recruiting Change Managers to spearhead transformation initiatives and establish new working patterns aligned with digital-first, agile organizational models.</a:t>
            </a:r>
            <a:endParaRPr lang="en-US" sz="850" dirty="0">
              <a:latin typeface="Arial" panose="020B0604020202020204" pitchFamily="34" charset="0"/>
              <a:cs typeface="Arial" panose="020B0604020202020204" pitchFamily="34" charset="0"/>
            </a:endParaRPr>
          </a:p>
        </p:txBody>
      </p:sp>
      <p:pic>
        <p:nvPicPr>
          <p:cNvPr id="21" name="Picture 20">
            <a:extLst>
              <a:ext uri="{FF2B5EF4-FFF2-40B4-BE49-F238E27FC236}">
                <a16:creationId xmlns:a16="http://schemas.microsoft.com/office/drawing/2014/main" id="{28AA14D7-1A36-8B10-0CC8-548909903540}"/>
              </a:ext>
            </a:extLst>
          </p:cNvPr>
          <p:cNvPicPr>
            <a:picLocks noChangeAspect="1"/>
          </p:cNvPicPr>
          <p:nvPr/>
        </p:nvPicPr>
        <p:blipFill>
          <a:blip r:embed="rId4"/>
          <a:stretch>
            <a:fillRect/>
          </a:stretch>
        </p:blipFill>
        <p:spPr>
          <a:xfrm>
            <a:off x="12869862" y="7785100"/>
            <a:ext cx="1646238" cy="325318"/>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830104" y="845463"/>
            <a:ext cx="12856012" cy="549235"/>
          </a:xfrm>
          <a:prstGeom prst="rect">
            <a:avLst/>
          </a:prstGeom>
          <a:noFill/>
          <a:ln/>
        </p:spPr>
        <p:txBody>
          <a:bodyPr wrap="none" lIns="0" tIns="0" rIns="0" bIns="0" rtlCol="0" anchor="t"/>
          <a:lstStyle/>
          <a:p>
            <a:pPr marL="0" indent="0" algn="l">
              <a:lnSpc>
                <a:spcPts val="4300"/>
              </a:lnSpc>
              <a:buNone/>
            </a:pPr>
            <a:r>
              <a:rPr lang="en-US" sz="3450" dirty="0">
                <a:solidFill>
                  <a:srgbClr val="371A2D"/>
                </a:solidFill>
                <a:latin typeface="Arial" panose="020B0604020202020204" pitchFamily="34" charset="0"/>
                <a:ea typeface="Noto Serif HK Semi Bold" pitchFamily="34" charset="-122"/>
                <a:cs typeface="Arial" panose="020B0604020202020204" pitchFamily="34" charset="0"/>
              </a:rPr>
              <a:t>The Strategic Role of HR in Organizational Transformation</a:t>
            </a:r>
            <a:endParaRPr lang="en-US" sz="3450" dirty="0">
              <a:latin typeface="Arial" panose="020B0604020202020204" pitchFamily="34" charset="0"/>
              <a:cs typeface="Arial" panose="020B0604020202020204" pitchFamily="34" charset="0"/>
            </a:endParaRPr>
          </a:p>
        </p:txBody>
      </p:sp>
      <p:sp>
        <p:nvSpPr>
          <p:cNvPr id="3" name="Text 1"/>
          <p:cNvSpPr/>
          <p:nvPr/>
        </p:nvSpPr>
        <p:spPr>
          <a:xfrm>
            <a:off x="830104" y="1768197"/>
            <a:ext cx="12970193" cy="896541"/>
          </a:xfrm>
          <a:prstGeom prst="rect">
            <a:avLst/>
          </a:prstGeom>
          <a:noFill/>
          <a:ln/>
        </p:spPr>
        <p:txBody>
          <a:bodyPr wrap="square" lIns="0" tIns="0" rIns="0" bIns="0" rtlCol="0" anchor="t"/>
          <a:lstStyle/>
          <a:p>
            <a:pPr marL="0" indent="0" algn="l">
              <a:lnSpc>
                <a:spcPts val="2350"/>
              </a:lnSpc>
              <a:buNone/>
            </a:pPr>
            <a:r>
              <a:rPr lang="en-US" sz="1450" dirty="0">
                <a:solidFill>
                  <a:srgbClr val="432338"/>
                </a:solidFill>
                <a:latin typeface="Arial" panose="020B0604020202020204" pitchFamily="34" charset="0"/>
                <a:ea typeface="Source Sans 3" pitchFamily="34" charset="-122"/>
                <a:cs typeface="Arial" panose="020B0604020202020204" pitchFamily="34" charset="0"/>
              </a:rPr>
              <a:t>Human Resources functions as far more than an administrative function within transformation contexts—it represents the strategic architecture through which organizational evolution becomes operational reality. At BT Group, HR's role in digital transformation operates across multiple critical dimensions that directly influence project success, cultural alignment, and sustained competitive advantage.</a:t>
            </a:r>
            <a:endParaRPr lang="en-US" sz="1450" dirty="0">
              <a:latin typeface="Arial" panose="020B0604020202020204" pitchFamily="34" charset="0"/>
              <a:cs typeface="Arial" panose="020B0604020202020204" pitchFamily="34" charset="0"/>
            </a:endParaRPr>
          </a:p>
        </p:txBody>
      </p:sp>
      <p:sp>
        <p:nvSpPr>
          <p:cNvPr id="4" name="Text 2"/>
          <p:cNvSpPr/>
          <p:nvPr/>
        </p:nvSpPr>
        <p:spPr>
          <a:xfrm>
            <a:off x="830104" y="3061454"/>
            <a:ext cx="2200989" cy="274677"/>
          </a:xfrm>
          <a:prstGeom prst="rect">
            <a:avLst/>
          </a:prstGeom>
          <a:noFill/>
          <a:ln/>
        </p:spPr>
        <p:txBody>
          <a:bodyPr wrap="none" lIns="0" tIns="0" rIns="0" bIns="0" rtlCol="0" anchor="t"/>
          <a:lstStyle/>
          <a:p>
            <a:pPr marL="0" indent="0" algn="l">
              <a:lnSpc>
                <a:spcPts val="2150"/>
              </a:lnSpc>
              <a:buNone/>
            </a:pPr>
            <a:r>
              <a:rPr lang="en-US" sz="1700" dirty="0">
                <a:solidFill>
                  <a:srgbClr val="371A2D"/>
                </a:solidFill>
                <a:latin typeface="Arial" panose="020B0604020202020204" pitchFamily="34" charset="0"/>
                <a:ea typeface="Noto Serif HK Semi Bold" pitchFamily="34" charset="-122"/>
                <a:cs typeface="Arial" panose="020B0604020202020204" pitchFamily="34" charset="0"/>
              </a:rPr>
              <a:t>Workforce Planning</a:t>
            </a:r>
            <a:endParaRPr lang="en-US" sz="1700" dirty="0">
              <a:latin typeface="Arial" panose="020B0604020202020204" pitchFamily="34" charset="0"/>
              <a:cs typeface="Arial" panose="020B0604020202020204" pitchFamily="34" charset="0"/>
            </a:endParaRPr>
          </a:p>
        </p:txBody>
      </p:sp>
      <p:sp>
        <p:nvSpPr>
          <p:cNvPr id="5" name="Text 3"/>
          <p:cNvSpPr/>
          <p:nvPr/>
        </p:nvSpPr>
        <p:spPr>
          <a:xfrm>
            <a:off x="830104" y="3522821"/>
            <a:ext cx="2900839" cy="2091928"/>
          </a:xfrm>
          <a:prstGeom prst="rect">
            <a:avLst/>
          </a:prstGeom>
          <a:noFill/>
          <a:ln/>
        </p:spPr>
        <p:txBody>
          <a:bodyPr wrap="square" lIns="0" tIns="0" rIns="0" bIns="0" rtlCol="0" anchor="t"/>
          <a:lstStyle/>
          <a:p>
            <a:pPr marL="0" indent="0" algn="l">
              <a:lnSpc>
                <a:spcPts val="2350"/>
              </a:lnSpc>
              <a:buNone/>
            </a:pPr>
            <a:r>
              <a:rPr lang="en-US" sz="1450" dirty="0">
                <a:solidFill>
                  <a:srgbClr val="432338"/>
                </a:solidFill>
                <a:latin typeface="Arial" panose="020B0604020202020204" pitchFamily="34" charset="0"/>
                <a:ea typeface="Source Sans 3" pitchFamily="34" charset="-122"/>
                <a:cs typeface="Arial" panose="020B0604020202020204" pitchFamily="34" charset="0"/>
              </a:rPr>
              <a:t>HR strategically forecasts talent needs, identifies skill gaps, and plans recruitment to align organizational capabilities with transformation roadmaps. This requires sophisticated data analysis and forward-thinking talent acquisition.</a:t>
            </a:r>
            <a:endParaRPr lang="en-US" sz="1450" dirty="0">
              <a:latin typeface="Arial" panose="020B0604020202020204" pitchFamily="34" charset="0"/>
              <a:cs typeface="Arial" panose="020B0604020202020204" pitchFamily="34" charset="0"/>
            </a:endParaRPr>
          </a:p>
        </p:txBody>
      </p:sp>
      <p:sp>
        <p:nvSpPr>
          <p:cNvPr id="6" name="Text 4"/>
          <p:cNvSpPr/>
          <p:nvPr/>
        </p:nvSpPr>
        <p:spPr>
          <a:xfrm>
            <a:off x="4194096" y="3061454"/>
            <a:ext cx="2197418" cy="274677"/>
          </a:xfrm>
          <a:prstGeom prst="rect">
            <a:avLst/>
          </a:prstGeom>
          <a:noFill/>
          <a:ln/>
        </p:spPr>
        <p:txBody>
          <a:bodyPr wrap="none" lIns="0" tIns="0" rIns="0" bIns="0" rtlCol="0" anchor="t"/>
          <a:lstStyle/>
          <a:p>
            <a:pPr marL="0" indent="0" algn="l">
              <a:lnSpc>
                <a:spcPts val="2150"/>
              </a:lnSpc>
              <a:buNone/>
            </a:pPr>
            <a:r>
              <a:rPr lang="en-US" sz="1700" dirty="0">
                <a:solidFill>
                  <a:srgbClr val="371A2D"/>
                </a:solidFill>
                <a:latin typeface="Arial" panose="020B0604020202020204" pitchFamily="34" charset="0"/>
                <a:ea typeface="Noto Serif HK Semi Bold" pitchFamily="34" charset="-122"/>
                <a:cs typeface="Arial" panose="020B0604020202020204" pitchFamily="34" charset="0"/>
              </a:rPr>
              <a:t>Talent Acquisition</a:t>
            </a:r>
            <a:endParaRPr lang="en-US" sz="1700" dirty="0">
              <a:latin typeface="Arial" panose="020B0604020202020204" pitchFamily="34" charset="0"/>
              <a:cs typeface="Arial" panose="020B0604020202020204" pitchFamily="34" charset="0"/>
            </a:endParaRPr>
          </a:p>
        </p:txBody>
      </p:sp>
      <p:sp>
        <p:nvSpPr>
          <p:cNvPr id="7" name="Text 5"/>
          <p:cNvSpPr/>
          <p:nvPr/>
        </p:nvSpPr>
        <p:spPr>
          <a:xfrm>
            <a:off x="4194096" y="3522821"/>
            <a:ext cx="2900839" cy="2091928"/>
          </a:xfrm>
          <a:prstGeom prst="rect">
            <a:avLst/>
          </a:prstGeom>
          <a:noFill/>
          <a:ln/>
        </p:spPr>
        <p:txBody>
          <a:bodyPr wrap="square" lIns="0" tIns="0" rIns="0" bIns="0" rtlCol="0" anchor="t"/>
          <a:lstStyle/>
          <a:p>
            <a:pPr marL="0" indent="0" algn="l">
              <a:lnSpc>
                <a:spcPts val="2350"/>
              </a:lnSpc>
              <a:buNone/>
            </a:pPr>
            <a:r>
              <a:rPr lang="en-US" sz="1450" dirty="0">
                <a:solidFill>
                  <a:srgbClr val="432338"/>
                </a:solidFill>
                <a:latin typeface="Arial" panose="020B0604020202020204" pitchFamily="34" charset="0"/>
                <a:ea typeface="Source Sans 3" pitchFamily="34" charset="-122"/>
                <a:cs typeface="Arial" panose="020B0604020202020204" pitchFamily="34" charset="0"/>
              </a:rPr>
              <a:t>Recruiting professionals with transformation mindset, adaptability, and innovation orientation—prioritizing cultural and behavioral fit alongside technical competencies to ensure sustained organizational alignment.</a:t>
            </a:r>
            <a:endParaRPr lang="en-US" sz="1450" dirty="0">
              <a:latin typeface="Arial" panose="020B0604020202020204" pitchFamily="34" charset="0"/>
              <a:cs typeface="Arial" panose="020B0604020202020204" pitchFamily="34" charset="0"/>
            </a:endParaRPr>
          </a:p>
        </p:txBody>
      </p:sp>
      <p:sp>
        <p:nvSpPr>
          <p:cNvPr id="8" name="Text 6"/>
          <p:cNvSpPr/>
          <p:nvPr/>
        </p:nvSpPr>
        <p:spPr>
          <a:xfrm>
            <a:off x="7558088" y="3061454"/>
            <a:ext cx="2296716" cy="274677"/>
          </a:xfrm>
          <a:prstGeom prst="rect">
            <a:avLst/>
          </a:prstGeom>
          <a:noFill/>
          <a:ln/>
        </p:spPr>
        <p:txBody>
          <a:bodyPr wrap="none" lIns="0" tIns="0" rIns="0" bIns="0" rtlCol="0" anchor="t"/>
          <a:lstStyle/>
          <a:p>
            <a:pPr marL="0" indent="0" algn="l">
              <a:lnSpc>
                <a:spcPts val="2150"/>
              </a:lnSpc>
              <a:buNone/>
            </a:pPr>
            <a:r>
              <a:rPr lang="en-US" sz="1700" dirty="0">
                <a:solidFill>
                  <a:srgbClr val="371A2D"/>
                </a:solidFill>
                <a:latin typeface="Arial" panose="020B0604020202020204" pitchFamily="34" charset="0"/>
                <a:ea typeface="Noto Serif HK Semi Bold" pitchFamily="34" charset="-122"/>
                <a:cs typeface="Arial" panose="020B0604020202020204" pitchFamily="34" charset="0"/>
              </a:rPr>
              <a:t>Cultural Enablement</a:t>
            </a:r>
            <a:endParaRPr lang="en-US" sz="1700" dirty="0">
              <a:latin typeface="Arial" panose="020B0604020202020204" pitchFamily="34" charset="0"/>
              <a:cs typeface="Arial" panose="020B0604020202020204" pitchFamily="34" charset="0"/>
            </a:endParaRPr>
          </a:p>
        </p:txBody>
      </p:sp>
      <p:sp>
        <p:nvSpPr>
          <p:cNvPr id="9" name="Text 7"/>
          <p:cNvSpPr/>
          <p:nvPr/>
        </p:nvSpPr>
        <p:spPr>
          <a:xfrm>
            <a:off x="7558088" y="3522821"/>
            <a:ext cx="2900839" cy="1793081"/>
          </a:xfrm>
          <a:prstGeom prst="rect">
            <a:avLst/>
          </a:prstGeom>
          <a:noFill/>
          <a:ln/>
        </p:spPr>
        <p:txBody>
          <a:bodyPr wrap="square" lIns="0" tIns="0" rIns="0" bIns="0" rtlCol="0" anchor="t"/>
          <a:lstStyle/>
          <a:p>
            <a:pPr marL="0" indent="0" algn="l">
              <a:lnSpc>
                <a:spcPts val="2350"/>
              </a:lnSpc>
              <a:buNone/>
            </a:pPr>
            <a:r>
              <a:rPr lang="en-US" sz="1450" dirty="0">
                <a:solidFill>
                  <a:srgbClr val="432338"/>
                </a:solidFill>
                <a:latin typeface="Arial" panose="020B0604020202020204" pitchFamily="34" charset="0"/>
                <a:ea typeface="Source Sans 3" pitchFamily="34" charset="-122"/>
                <a:cs typeface="Arial" panose="020B0604020202020204" pitchFamily="34" charset="0"/>
              </a:rPr>
              <a:t>HR champions the agile, tech-oriented culture required for digital transformation, embedding new values through recruitment, onboarding, and continuous development initiatives.</a:t>
            </a:r>
            <a:endParaRPr lang="en-US" sz="1450" dirty="0">
              <a:latin typeface="Arial" panose="020B0604020202020204" pitchFamily="34" charset="0"/>
              <a:cs typeface="Arial" panose="020B0604020202020204" pitchFamily="34" charset="0"/>
            </a:endParaRPr>
          </a:p>
        </p:txBody>
      </p:sp>
      <p:sp>
        <p:nvSpPr>
          <p:cNvPr id="10" name="Text 8"/>
          <p:cNvSpPr/>
          <p:nvPr/>
        </p:nvSpPr>
        <p:spPr>
          <a:xfrm>
            <a:off x="10922079" y="3061454"/>
            <a:ext cx="2197418" cy="274677"/>
          </a:xfrm>
          <a:prstGeom prst="rect">
            <a:avLst/>
          </a:prstGeom>
          <a:noFill/>
          <a:ln/>
        </p:spPr>
        <p:txBody>
          <a:bodyPr wrap="none" lIns="0" tIns="0" rIns="0" bIns="0" rtlCol="0" anchor="t"/>
          <a:lstStyle/>
          <a:p>
            <a:pPr marL="0" indent="0" algn="l">
              <a:lnSpc>
                <a:spcPts val="2150"/>
              </a:lnSpc>
              <a:buNone/>
            </a:pPr>
            <a:r>
              <a:rPr lang="en-US" sz="1700" dirty="0">
                <a:solidFill>
                  <a:srgbClr val="371A2D"/>
                </a:solidFill>
                <a:latin typeface="Arial" panose="020B0604020202020204" pitchFamily="34" charset="0"/>
                <a:ea typeface="Noto Serif HK Semi Bold" pitchFamily="34" charset="-122"/>
                <a:cs typeface="Arial" panose="020B0604020202020204" pitchFamily="34" charset="0"/>
              </a:rPr>
              <a:t>Strategic Impact</a:t>
            </a:r>
            <a:endParaRPr lang="en-US" sz="1700" dirty="0">
              <a:latin typeface="Arial" panose="020B0604020202020204" pitchFamily="34" charset="0"/>
              <a:cs typeface="Arial" panose="020B0604020202020204" pitchFamily="34" charset="0"/>
            </a:endParaRPr>
          </a:p>
        </p:txBody>
      </p:sp>
      <p:sp>
        <p:nvSpPr>
          <p:cNvPr id="11" name="Text 9"/>
          <p:cNvSpPr/>
          <p:nvPr/>
        </p:nvSpPr>
        <p:spPr>
          <a:xfrm>
            <a:off x="10922079" y="3522821"/>
            <a:ext cx="2900839" cy="2390775"/>
          </a:xfrm>
          <a:prstGeom prst="rect">
            <a:avLst/>
          </a:prstGeom>
          <a:noFill/>
          <a:ln/>
        </p:spPr>
        <p:txBody>
          <a:bodyPr wrap="square" lIns="0" tIns="0" rIns="0" bIns="0" rtlCol="0" anchor="t"/>
          <a:lstStyle/>
          <a:p>
            <a:pPr marL="0" indent="0" algn="l">
              <a:lnSpc>
                <a:spcPts val="2350"/>
              </a:lnSpc>
              <a:buNone/>
            </a:pPr>
            <a:r>
              <a:rPr lang="en-US" sz="1450" dirty="0">
                <a:solidFill>
                  <a:srgbClr val="432338"/>
                </a:solidFill>
                <a:latin typeface="Arial" panose="020B0604020202020204" pitchFamily="34" charset="0"/>
                <a:ea typeface="Source Sans 3" pitchFamily="34" charset="-122"/>
                <a:cs typeface="Arial" panose="020B0604020202020204" pitchFamily="34" charset="0"/>
              </a:rPr>
              <a:t>HR recruitment decisions directly correlate with long-term organizational performance, employee engagement levels, project success rates, and the organization's capacity to sustain transformation momentum beyond initial implementation phases.</a:t>
            </a:r>
            <a:endParaRPr lang="en-US" sz="1450" dirty="0">
              <a:latin typeface="Arial" panose="020B0604020202020204" pitchFamily="34" charset="0"/>
              <a:cs typeface="Arial" panose="020B0604020202020204" pitchFamily="34" charset="0"/>
            </a:endParaRPr>
          </a:p>
        </p:txBody>
      </p:sp>
      <p:sp>
        <p:nvSpPr>
          <p:cNvPr id="12" name="Shape 10"/>
          <p:cNvSpPr/>
          <p:nvPr/>
        </p:nvSpPr>
        <p:spPr>
          <a:xfrm>
            <a:off x="830104" y="6291620"/>
            <a:ext cx="12970193" cy="1092398"/>
          </a:xfrm>
          <a:prstGeom prst="roundRect">
            <a:avLst>
              <a:gd name="adj" fmla="val 7181"/>
            </a:avLst>
          </a:prstGeom>
          <a:solidFill>
            <a:srgbClr val="F6BBE1"/>
          </a:solidFill>
          <a:ln/>
        </p:spPr>
        <p:txBody>
          <a:bodyPr/>
          <a:lstStyle/>
          <a:p>
            <a:endParaRPr lang="en-US">
              <a:latin typeface="Arial" panose="020B0604020202020204" pitchFamily="34" charset="0"/>
              <a:cs typeface="Arial" panose="020B0604020202020204" pitchFamily="34" charset="0"/>
            </a:endParaRPr>
          </a:p>
        </p:txBody>
      </p:sp>
      <p:pic>
        <p:nvPicPr>
          <p:cNvPr id="13" name="Image 0" descr="preencoded.png"/>
          <p:cNvPicPr>
            <a:picLocks noChangeAspect="1"/>
          </p:cNvPicPr>
          <p:nvPr/>
        </p:nvPicPr>
        <p:blipFill>
          <a:blip r:embed="rId3"/>
          <a:stretch>
            <a:fillRect/>
          </a:stretch>
        </p:blipFill>
        <p:spPr>
          <a:xfrm>
            <a:off x="1016794" y="6567368"/>
            <a:ext cx="233362" cy="186690"/>
          </a:xfrm>
          <a:prstGeom prst="rect">
            <a:avLst/>
          </a:prstGeom>
        </p:spPr>
      </p:pic>
      <p:sp>
        <p:nvSpPr>
          <p:cNvPr id="14" name="Text 11"/>
          <p:cNvSpPr/>
          <p:nvPr/>
        </p:nvSpPr>
        <p:spPr>
          <a:xfrm>
            <a:off x="1436846" y="6524982"/>
            <a:ext cx="12176760" cy="597694"/>
          </a:xfrm>
          <a:prstGeom prst="rect">
            <a:avLst/>
          </a:prstGeom>
          <a:noFill/>
          <a:ln/>
        </p:spPr>
        <p:txBody>
          <a:bodyPr wrap="square" lIns="0" tIns="0" rIns="0" bIns="0" rtlCol="0" anchor="t"/>
          <a:lstStyle/>
          <a:p>
            <a:pPr marL="0" indent="0" algn="l">
              <a:lnSpc>
                <a:spcPts val="2350"/>
              </a:lnSpc>
              <a:buNone/>
            </a:pPr>
            <a:r>
              <a:rPr lang="en-US" sz="1450" dirty="0">
                <a:solidFill>
                  <a:srgbClr val="000000"/>
                </a:solidFill>
                <a:latin typeface="Arial" panose="020B0604020202020204" pitchFamily="34" charset="0"/>
                <a:ea typeface="Source Sans 3" pitchFamily="34" charset="-122"/>
                <a:cs typeface="Arial" panose="020B0604020202020204" pitchFamily="34" charset="0"/>
              </a:rPr>
              <a:t>Research from CIPD (2023) demonstrates that organizations with strategically aligned HR functions during transformation initiatives experience 40% higher employee engagement and 35% faster time-to-value on transformation projects compared to those where HR operates transactionally.</a:t>
            </a:r>
            <a:endParaRPr lang="en-US" sz="1450" dirty="0">
              <a:latin typeface="Arial" panose="020B0604020202020204" pitchFamily="34" charset="0"/>
              <a:cs typeface="Arial" panose="020B0604020202020204" pitchFamily="34" charset="0"/>
            </a:endParaRPr>
          </a:p>
        </p:txBody>
      </p:sp>
      <p:pic>
        <p:nvPicPr>
          <p:cNvPr id="15" name="Picture 14">
            <a:extLst>
              <a:ext uri="{FF2B5EF4-FFF2-40B4-BE49-F238E27FC236}">
                <a16:creationId xmlns:a16="http://schemas.microsoft.com/office/drawing/2014/main" id="{B60A3096-9CAA-3B4F-7A7B-4D155064144B}"/>
              </a:ext>
            </a:extLst>
          </p:cNvPr>
          <p:cNvPicPr>
            <a:picLocks noChangeAspect="1"/>
          </p:cNvPicPr>
          <p:nvPr/>
        </p:nvPicPr>
        <p:blipFill>
          <a:blip r:embed="rId4"/>
          <a:stretch>
            <a:fillRect/>
          </a:stretch>
        </p:blipFill>
        <p:spPr>
          <a:xfrm>
            <a:off x="12869862" y="7785100"/>
            <a:ext cx="1646238" cy="325318"/>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837724" y="743664"/>
            <a:ext cx="10020538" cy="462082"/>
          </a:xfrm>
          <a:prstGeom prst="rect">
            <a:avLst/>
          </a:prstGeom>
          <a:noFill/>
          <a:ln/>
        </p:spPr>
        <p:txBody>
          <a:bodyPr wrap="none" lIns="0" tIns="0" rIns="0" bIns="0" rtlCol="0" anchor="t"/>
          <a:lstStyle/>
          <a:p>
            <a:pPr marL="0" indent="0" algn="l">
              <a:lnSpc>
                <a:spcPts val="3600"/>
              </a:lnSpc>
              <a:buNone/>
            </a:pPr>
            <a:r>
              <a:rPr lang="en-US" sz="2900" dirty="0">
                <a:solidFill>
                  <a:srgbClr val="371A2D"/>
                </a:solidFill>
                <a:latin typeface="Arial" panose="020B0604020202020204" pitchFamily="34" charset="0"/>
                <a:ea typeface="Noto Serif HK Semi Bold" pitchFamily="34" charset="-122"/>
                <a:cs typeface="Arial" panose="020B0604020202020204" pitchFamily="34" charset="0"/>
              </a:rPr>
              <a:t>Job Analysis: The Foundation of Strategic Recruitment</a:t>
            </a:r>
            <a:endParaRPr lang="en-US" sz="2900" dirty="0">
              <a:latin typeface="Arial" panose="020B0604020202020204" pitchFamily="34" charset="0"/>
              <a:cs typeface="Arial" panose="020B0604020202020204" pitchFamily="34" charset="0"/>
            </a:endParaRPr>
          </a:p>
        </p:txBody>
      </p:sp>
      <p:sp>
        <p:nvSpPr>
          <p:cNvPr id="3" name="Text 1"/>
          <p:cNvSpPr/>
          <p:nvPr/>
        </p:nvSpPr>
        <p:spPr>
          <a:xfrm>
            <a:off x="837724" y="1519833"/>
            <a:ext cx="12954952" cy="753666"/>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Job analysis represents the systematic examination of a role's core purpose, essential tasks, critical duties, and required competencies. For specialized positions like Change Manager within transformation contexts, rigorous job analysis determines not merely what someone does, but how effectively they contribute to organizational transformation objectives. This foundational process ensures recruitment precision and strategic alignment.</a:t>
            </a:r>
            <a:endParaRPr lang="en-US" sz="1200" dirty="0">
              <a:latin typeface="Arial" panose="020B0604020202020204" pitchFamily="34" charset="0"/>
              <a:cs typeface="Arial" panose="020B0604020202020204" pitchFamily="34" charset="0"/>
            </a:endParaRPr>
          </a:p>
        </p:txBody>
      </p:sp>
      <p:sp>
        <p:nvSpPr>
          <p:cNvPr id="4" name="Shape 2"/>
          <p:cNvSpPr/>
          <p:nvPr/>
        </p:nvSpPr>
        <p:spPr>
          <a:xfrm>
            <a:off x="1073348" y="2842855"/>
            <a:ext cx="6163151" cy="157043"/>
          </a:xfrm>
          <a:prstGeom prst="roundRect">
            <a:avLst>
              <a:gd name="adj" fmla="val 42014"/>
            </a:avLst>
          </a:prstGeom>
          <a:solidFill>
            <a:srgbClr val="F9D2EB"/>
          </a:solidFill>
          <a:ln w="762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sp>
        <p:nvSpPr>
          <p:cNvPr id="5" name="Shape 3"/>
          <p:cNvSpPr/>
          <p:nvPr/>
        </p:nvSpPr>
        <p:spPr>
          <a:xfrm>
            <a:off x="837724" y="2685812"/>
            <a:ext cx="471249" cy="471249"/>
          </a:xfrm>
          <a:prstGeom prst="roundRect">
            <a:avLst>
              <a:gd name="adj" fmla="val 97019"/>
            </a:avLst>
          </a:prstGeom>
          <a:solidFill>
            <a:srgbClr val="F9D2EB"/>
          </a:solidFill>
          <a:ln w="762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pic>
        <p:nvPicPr>
          <p:cNvPr id="6"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5477" y="2803684"/>
            <a:ext cx="235625" cy="235625"/>
          </a:xfrm>
          <a:prstGeom prst="rect">
            <a:avLst/>
          </a:prstGeom>
        </p:spPr>
      </p:pic>
      <p:sp>
        <p:nvSpPr>
          <p:cNvPr id="7" name="Text 4"/>
          <p:cNvSpPr/>
          <p:nvPr/>
        </p:nvSpPr>
        <p:spPr>
          <a:xfrm>
            <a:off x="994767" y="3314105"/>
            <a:ext cx="1848088" cy="230981"/>
          </a:xfrm>
          <a:prstGeom prst="rect">
            <a:avLst/>
          </a:prstGeom>
          <a:noFill/>
          <a:ln/>
        </p:spPr>
        <p:txBody>
          <a:bodyPr wrap="none" lIns="0" tIns="0" rIns="0" bIns="0" rtlCol="0" anchor="t"/>
          <a:lstStyle/>
          <a:p>
            <a:pPr marL="0" indent="0" algn="l">
              <a:lnSpc>
                <a:spcPts val="1800"/>
              </a:lnSpc>
              <a:buNone/>
            </a:pPr>
            <a:r>
              <a:rPr lang="en-US" sz="1450" dirty="0">
                <a:solidFill>
                  <a:srgbClr val="432338"/>
                </a:solidFill>
                <a:latin typeface="Arial" panose="020B0604020202020204" pitchFamily="34" charset="0"/>
                <a:ea typeface="Noto Serif HK Semi Bold" pitchFamily="34" charset="-122"/>
                <a:cs typeface="Arial" panose="020B0604020202020204" pitchFamily="34" charset="0"/>
              </a:rPr>
              <a:t>Manager Interviews</a:t>
            </a:r>
            <a:endParaRPr lang="en-US" sz="1450" dirty="0">
              <a:latin typeface="Arial" panose="020B0604020202020204" pitchFamily="34" charset="0"/>
              <a:cs typeface="Arial" panose="020B0604020202020204" pitchFamily="34" charset="0"/>
            </a:endParaRPr>
          </a:p>
        </p:txBody>
      </p:sp>
      <p:sp>
        <p:nvSpPr>
          <p:cNvPr id="8" name="Text 5"/>
          <p:cNvSpPr/>
          <p:nvPr/>
        </p:nvSpPr>
        <p:spPr>
          <a:xfrm>
            <a:off x="994767" y="3639264"/>
            <a:ext cx="6084808" cy="753666"/>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Direct conversations with the hiring manager and senior stakeholders reveal strategic priorities, critical success factors, and the specific behaviors and competencies that differentiate high performers in the role.</a:t>
            </a:r>
            <a:endParaRPr lang="en-US" sz="1200" dirty="0">
              <a:latin typeface="Arial" panose="020B0604020202020204" pitchFamily="34" charset="0"/>
              <a:cs typeface="Arial" panose="020B0604020202020204" pitchFamily="34" charset="0"/>
            </a:endParaRPr>
          </a:p>
        </p:txBody>
      </p:sp>
      <p:sp>
        <p:nvSpPr>
          <p:cNvPr id="9" name="Shape 6"/>
          <p:cNvSpPr/>
          <p:nvPr/>
        </p:nvSpPr>
        <p:spPr>
          <a:xfrm>
            <a:off x="7667387" y="2835831"/>
            <a:ext cx="6163270" cy="157043"/>
          </a:xfrm>
          <a:prstGeom prst="roundRect">
            <a:avLst>
              <a:gd name="adj" fmla="val 42014"/>
            </a:avLst>
          </a:prstGeom>
          <a:solidFill>
            <a:srgbClr val="F9D2EB"/>
          </a:solidFill>
          <a:ln w="762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sp>
        <p:nvSpPr>
          <p:cNvPr id="10" name="Shape 7"/>
          <p:cNvSpPr/>
          <p:nvPr/>
        </p:nvSpPr>
        <p:spPr>
          <a:xfrm>
            <a:off x="7431762" y="2678787"/>
            <a:ext cx="471249" cy="471249"/>
          </a:xfrm>
          <a:prstGeom prst="roundRect">
            <a:avLst>
              <a:gd name="adj" fmla="val 97019"/>
            </a:avLst>
          </a:prstGeom>
          <a:solidFill>
            <a:srgbClr val="F9D2EB"/>
          </a:solidFill>
          <a:ln w="762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pic>
        <p:nvPicPr>
          <p:cNvPr id="11" name="Image 1"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549515" y="2796659"/>
            <a:ext cx="235625" cy="235625"/>
          </a:xfrm>
          <a:prstGeom prst="rect">
            <a:avLst/>
          </a:prstGeom>
        </p:spPr>
      </p:pic>
      <p:sp>
        <p:nvSpPr>
          <p:cNvPr id="12" name="Text 8"/>
          <p:cNvSpPr/>
          <p:nvPr/>
        </p:nvSpPr>
        <p:spPr>
          <a:xfrm>
            <a:off x="7588806" y="3307080"/>
            <a:ext cx="1848088" cy="230981"/>
          </a:xfrm>
          <a:prstGeom prst="rect">
            <a:avLst/>
          </a:prstGeom>
          <a:noFill/>
          <a:ln/>
        </p:spPr>
        <p:txBody>
          <a:bodyPr wrap="none" lIns="0" tIns="0" rIns="0" bIns="0" rtlCol="0" anchor="t"/>
          <a:lstStyle/>
          <a:p>
            <a:pPr marL="0" indent="0" algn="l">
              <a:lnSpc>
                <a:spcPts val="1800"/>
              </a:lnSpc>
              <a:buNone/>
            </a:pPr>
            <a:r>
              <a:rPr lang="en-US" sz="1450" dirty="0">
                <a:solidFill>
                  <a:srgbClr val="432338"/>
                </a:solidFill>
                <a:latin typeface="Arial" panose="020B0604020202020204" pitchFamily="34" charset="0"/>
                <a:ea typeface="Noto Serif HK Semi Bold" pitchFamily="34" charset="-122"/>
                <a:cs typeface="Arial" panose="020B0604020202020204" pitchFamily="34" charset="0"/>
              </a:rPr>
              <a:t>Task Observation</a:t>
            </a:r>
            <a:endParaRPr lang="en-US" sz="1450" dirty="0">
              <a:latin typeface="Arial" panose="020B0604020202020204" pitchFamily="34" charset="0"/>
              <a:cs typeface="Arial" panose="020B0604020202020204" pitchFamily="34" charset="0"/>
            </a:endParaRPr>
          </a:p>
        </p:txBody>
      </p:sp>
      <p:sp>
        <p:nvSpPr>
          <p:cNvPr id="13" name="Text 9"/>
          <p:cNvSpPr/>
          <p:nvPr/>
        </p:nvSpPr>
        <p:spPr>
          <a:xfrm>
            <a:off x="7588806" y="3632240"/>
            <a:ext cx="6084927" cy="753666"/>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Shadowing current performers or analyzing detailed task logs identifies the actual work performed, time allocation, stakeholder interactions, and decision-making patterns essential for effective role performance.</a:t>
            </a:r>
            <a:endParaRPr lang="en-US" sz="1200" dirty="0">
              <a:latin typeface="Arial" panose="020B0604020202020204" pitchFamily="34" charset="0"/>
              <a:cs typeface="Arial" panose="020B0604020202020204" pitchFamily="34" charset="0"/>
            </a:endParaRPr>
          </a:p>
        </p:txBody>
      </p:sp>
      <p:sp>
        <p:nvSpPr>
          <p:cNvPr id="14" name="Shape 10"/>
          <p:cNvSpPr/>
          <p:nvPr/>
        </p:nvSpPr>
        <p:spPr>
          <a:xfrm>
            <a:off x="1073348" y="5099685"/>
            <a:ext cx="6163151" cy="157043"/>
          </a:xfrm>
          <a:prstGeom prst="roundRect">
            <a:avLst>
              <a:gd name="adj" fmla="val 42014"/>
            </a:avLst>
          </a:prstGeom>
          <a:solidFill>
            <a:srgbClr val="F9D2EB"/>
          </a:solidFill>
          <a:ln w="762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sp>
        <p:nvSpPr>
          <p:cNvPr id="15" name="Shape 11"/>
          <p:cNvSpPr/>
          <p:nvPr/>
        </p:nvSpPr>
        <p:spPr>
          <a:xfrm>
            <a:off x="837724" y="4942642"/>
            <a:ext cx="471249" cy="471249"/>
          </a:xfrm>
          <a:prstGeom prst="roundRect">
            <a:avLst>
              <a:gd name="adj" fmla="val 97019"/>
            </a:avLst>
          </a:prstGeom>
          <a:solidFill>
            <a:srgbClr val="F9D2EB"/>
          </a:solidFill>
          <a:ln w="762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pic>
        <p:nvPicPr>
          <p:cNvPr id="16" name="Image 2"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55477" y="5060513"/>
            <a:ext cx="235625" cy="235625"/>
          </a:xfrm>
          <a:prstGeom prst="rect">
            <a:avLst/>
          </a:prstGeom>
        </p:spPr>
      </p:pic>
      <p:sp>
        <p:nvSpPr>
          <p:cNvPr id="17" name="Text 12"/>
          <p:cNvSpPr/>
          <p:nvPr/>
        </p:nvSpPr>
        <p:spPr>
          <a:xfrm>
            <a:off x="994767" y="5570934"/>
            <a:ext cx="1848088" cy="230981"/>
          </a:xfrm>
          <a:prstGeom prst="rect">
            <a:avLst/>
          </a:prstGeom>
          <a:noFill/>
          <a:ln/>
        </p:spPr>
        <p:txBody>
          <a:bodyPr wrap="none" lIns="0" tIns="0" rIns="0" bIns="0" rtlCol="0" anchor="t"/>
          <a:lstStyle/>
          <a:p>
            <a:pPr marL="0" indent="0" algn="l">
              <a:lnSpc>
                <a:spcPts val="1800"/>
              </a:lnSpc>
              <a:buNone/>
            </a:pPr>
            <a:r>
              <a:rPr lang="en-US" sz="1450" dirty="0">
                <a:solidFill>
                  <a:srgbClr val="432338"/>
                </a:solidFill>
                <a:latin typeface="Arial" panose="020B0604020202020204" pitchFamily="34" charset="0"/>
                <a:ea typeface="Noto Serif HK Semi Bold" pitchFamily="34" charset="-122"/>
                <a:cs typeface="Arial" panose="020B0604020202020204" pitchFamily="34" charset="0"/>
              </a:rPr>
              <a:t>Role Benchmarking</a:t>
            </a:r>
            <a:endParaRPr lang="en-US" sz="1450" dirty="0">
              <a:latin typeface="Arial" panose="020B0604020202020204" pitchFamily="34" charset="0"/>
              <a:cs typeface="Arial" panose="020B0604020202020204" pitchFamily="34" charset="0"/>
            </a:endParaRPr>
          </a:p>
        </p:txBody>
      </p:sp>
      <p:sp>
        <p:nvSpPr>
          <p:cNvPr id="18" name="Text 13"/>
          <p:cNvSpPr/>
          <p:nvPr/>
        </p:nvSpPr>
        <p:spPr>
          <a:xfrm>
            <a:off x="994767" y="5896094"/>
            <a:ext cx="6084808" cy="753666"/>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Comparing similar roles across the industry, analyzing competitor job descriptions, and examining best practices ensure BT's role specifications remain competitive and aligned with market expectations.</a:t>
            </a:r>
            <a:endParaRPr lang="en-US" sz="1200" dirty="0">
              <a:latin typeface="Arial" panose="020B0604020202020204" pitchFamily="34" charset="0"/>
              <a:cs typeface="Arial" panose="020B0604020202020204" pitchFamily="34" charset="0"/>
            </a:endParaRPr>
          </a:p>
        </p:txBody>
      </p:sp>
      <p:sp>
        <p:nvSpPr>
          <p:cNvPr id="19" name="Shape 14"/>
          <p:cNvSpPr/>
          <p:nvPr/>
        </p:nvSpPr>
        <p:spPr>
          <a:xfrm>
            <a:off x="7667387" y="5092660"/>
            <a:ext cx="6163270" cy="157043"/>
          </a:xfrm>
          <a:prstGeom prst="roundRect">
            <a:avLst>
              <a:gd name="adj" fmla="val 42014"/>
            </a:avLst>
          </a:prstGeom>
          <a:solidFill>
            <a:srgbClr val="F9D2EB"/>
          </a:solidFill>
          <a:ln w="762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sp>
        <p:nvSpPr>
          <p:cNvPr id="20" name="Shape 15"/>
          <p:cNvSpPr/>
          <p:nvPr/>
        </p:nvSpPr>
        <p:spPr>
          <a:xfrm>
            <a:off x="7431762" y="4935617"/>
            <a:ext cx="471249" cy="471249"/>
          </a:xfrm>
          <a:prstGeom prst="roundRect">
            <a:avLst>
              <a:gd name="adj" fmla="val 97019"/>
            </a:avLst>
          </a:prstGeom>
          <a:solidFill>
            <a:srgbClr val="F9D2EB"/>
          </a:solidFill>
          <a:ln w="762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pic>
        <p:nvPicPr>
          <p:cNvPr id="21" name="Image 3" descr="preencoded.png"/>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549515" y="5053489"/>
            <a:ext cx="235625" cy="235625"/>
          </a:xfrm>
          <a:prstGeom prst="rect">
            <a:avLst/>
          </a:prstGeom>
        </p:spPr>
      </p:pic>
      <p:sp>
        <p:nvSpPr>
          <p:cNvPr id="22" name="Text 16"/>
          <p:cNvSpPr/>
          <p:nvPr/>
        </p:nvSpPr>
        <p:spPr>
          <a:xfrm>
            <a:off x="7588806" y="5563910"/>
            <a:ext cx="1909048" cy="230981"/>
          </a:xfrm>
          <a:prstGeom prst="rect">
            <a:avLst/>
          </a:prstGeom>
          <a:noFill/>
          <a:ln/>
        </p:spPr>
        <p:txBody>
          <a:bodyPr wrap="none" lIns="0" tIns="0" rIns="0" bIns="0" rtlCol="0" anchor="t"/>
          <a:lstStyle/>
          <a:p>
            <a:pPr marL="0" indent="0" algn="l">
              <a:lnSpc>
                <a:spcPts val="1800"/>
              </a:lnSpc>
              <a:buNone/>
            </a:pPr>
            <a:r>
              <a:rPr lang="en-US" sz="1450" dirty="0">
                <a:solidFill>
                  <a:srgbClr val="432338"/>
                </a:solidFill>
                <a:latin typeface="Arial" panose="020B0604020202020204" pitchFamily="34" charset="0"/>
                <a:ea typeface="Noto Serif HK Semi Bold" pitchFamily="34" charset="-122"/>
                <a:cs typeface="Arial" panose="020B0604020202020204" pitchFamily="34" charset="0"/>
              </a:rPr>
              <a:t>Strategic Integration</a:t>
            </a:r>
            <a:endParaRPr lang="en-US" sz="1450" dirty="0">
              <a:latin typeface="Arial" panose="020B0604020202020204" pitchFamily="34" charset="0"/>
              <a:cs typeface="Arial" panose="020B0604020202020204" pitchFamily="34" charset="0"/>
            </a:endParaRPr>
          </a:p>
        </p:txBody>
      </p:sp>
      <p:sp>
        <p:nvSpPr>
          <p:cNvPr id="23" name="Text 17"/>
          <p:cNvSpPr/>
          <p:nvPr/>
        </p:nvSpPr>
        <p:spPr>
          <a:xfrm>
            <a:off x="7588806" y="5889069"/>
            <a:ext cx="6084927" cy="753666"/>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Synthesizing findings with transformation roadmaps and organizational strategy ensures job analysis produces specifications that directly support BT's digital evolution and competitive positioning.</a:t>
            </a:r>
            <a:endParaRPr lang="en-US" sz="1200" dirty="0">
              <a:latin typeface="Arial" panose="020B0604020202020204" pitchFamily="34" charset="0"/>
              <a:cs typeface="Arial" panose="020B0604020202020204" pitchFamily="34" charset="0"/>
            </a:endParaRPr>
          </a:p>
        </p:txBody>
      </p:sp>
      <p:sp>
        <p:nvSpPr>
          <p:cNvPr id="24" name="Text 18"/>
          <p:cNvSpPr/>
          <p:nvPr/>
        </p:nvSpPr>
        <p:spPr>
          <a:xfrm>
            <a:off x="837724" y="6983492"/>
            <a:ext cx="12954952" cy="502444"/>
          </a:xfrm>
          <a:prstGeom prst="rect">
            <a:avLst/>
          </a:prstGeom>
          <a:noFill/>
          <a:ln/>
        </p:spPr>
        <p:txBody>
          <a:bodyPr wrap="square" lIns="0" tIns="0" rIns="0" bIns="0" rtlCol="0" anchor="t"/>
          <a:lstStyle/>
          <a:p>
            <a:pPr marL="0" indent="0" algn="l">
              <a:lnSpc>
                <a:spcPts val="1950"/>
              </a:lnSpc>
              <a:buNone/>
            </a:pPr>
            <a:r>
              <a:rPr lang="en-US" sz="1200" b="1" dirty="0">
                <a:solidFill>
                  <a:srgbClr val="E851B2"/>
                </a:solidFill>
                <a:latin typeface="Arial" panose="020B0604020202020204" pitchFamily="34" charset="0"/>
                <a:ea typeface="Source Sans 3" pitchFamily="34" charset="-122"/>
                <a:cs typeface="Arial" panose="020B0604020202020204" pitchFamily="34" charset="0"/>
              </a:rPr>
              <a:t>Strategic Outcome:</a:t>
            </a:r>
            <a:r>
              <a:rPr lang="en-US" sz="1200" dirty="0">
                <a:solidFill>
                  <a:srgbClr val="432338"/>
                </a:solidFill>
                <a:latin typeface="Arial" panose="020B0604020202020204" pitchFamily="34" charset="0"/>
                <a:ea typeface="Source Sans 3" pitchFamily="34" charset="-122"/>
                <a:cs typeface="Arial" panose="020B0604020202020204" pitchFamily="34" charset="0"/>
              </a:rPr>
              <a:t> Job analysis provides the empirical foundation for developing accurate Job Descriptions, comprehensive Person Specifications, and defensible recruitment criteria that attract candidates whose capabilities and mindsets align with transformation imperatives.</a:t>
            </a:r>
            <a:endParaRPr lang="en-US" sz="1200" dirty="0">
              <a:latin typeface="Arial" panose="020B0604020202020204" pitchFamily="34" charset="0"/>
              <a:cs typeface="Arial" panose="020B0604020202020204" pitchFamily="34" charset="0"/>
            </a:endParaRPr>
          </a:p>
        </p:txBody>
      </p:sp>
      <p:pic>
        <p:nvPicPr>
          <p:cNvPr id="25" name="Picture 24">
            <a:extLst>
              <a:ext uri="{FF2B5EF4-FFF2-40B4-BE49-F238E27FC236}">
                <a16:creationId xmlns:a16="http://schemas.microsoft.com/office/drawing/2014/main" id="{80C78192-DD9B-B61B-5552-C478EEDD4FF4}"/>
              </a:ext>
            </a:extLst>
          </p:cNvPr>
          <p:cNvPicPr>
            <a:picLocks noChangeAspect="1"/>
          </p:cNvPicPr>
          <p:nvPr/>
        </p:nvPicPr>
        <p:blipFill>
          <a:blip r:embed="rId11"/>
          <a:stretch>
            <a:fillRect/>
          </a:stretch>
        </p:blipFill>
        <p:spPr>
          <a:xfrm>
            <a:off x="12869862" y="7785100"/>
            <a:ext cx="1646238" cy="325318"/>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837724" y="1004768"/>
            <a:ext cx="12270224" cy="462082"/>
          </a:xfrm>
          <a:prstGeom prst="rect">
            <a:avLst/>
          </a:prstGeom>
          <a:noFill/>
          <a:ln/>
        </p:spPr>
        <p:txBody>
          <a:bodyPr wrap="none" lIns="0" tIns="0" rIns="0" bIns="0" rtlCol="0" anchor="t"/>
          <a:lstStyle/>
          <a:p>
            <a:pPr marL="0" indent="0" algn="l">
              <a:lnSpc>
                <a:spcPts val="3600"/>
              </a:lnSpc>
              <a:buNone/>
            </a:pPr>
            <a:r>
              <a:rPr lang="en-US" sz="2900" dirty="0">
                <a:solidFill>
                  <a:srgbClr val="371A2D"/>
                </a:solidFill>
                <a:latin typeface="Arial" panose="020B0604020202020204" pitchFamily="34" charset="0"/>
                <a:ea typeface="Noto Serif HK Semi Bold" pitchFamily="34" charset="-122"/>
                <a:cs typeface="Arial" panose="020B0604020202020204" pitchFamily="34" charset="0"/>
              </a:rPr>
              <a:t>Job Description: Change Manager – Business Transformation at BT</a:t>
            </a:r>
            <a:endParaRPr lang="en-US" sz="2900" dirty="0">
              <a:latin typeface="Arial" panose="020B0604020202020204" pitchFamily="34" charset="0"/>
              <a:cs typeface="Arial" panose="020B0604020202020204" pitchFamily="34" charset="0"/>
            </a:endParaRPr>
          </a:p>
        </p:txBody>
      </p:sp>
      <p:sp>
        <p:nvSpPr>
          <p:cNvPr id="3" name="Text 1"/>
          <p:cNvSpPr/>
          <p:nvPr/>
        </p:nvSpPr>
        <p:spPr>
          <a:xfrm>
            <a:off x="837724" y="1780937"/>
            <a:ext cx="12954952" cy="502444"/>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The Change Manager position at BT Group represents a specialized role within the organization's transformation infrastructure. This position demands individuals who can bridge strategic intent with operational execution, managing the complex human and organizational dynamics that accompany significant change initiatives.</a:t>
            </a:r>
            <a:endParaRPr lang="en-US" sz="1200" dirty="0">
              <a:latin typeface="Arial" panose="020B0604020202020204" pitchFamily="34" charset="0"/>
              <a:cs typeface="Arial" panose="020B0604020202020204" pitchFamily="34" charset="0"/>
            </a:endParaRPr>
          </a:p>
        </p:txBody>
      </p:sp>
      <p:sp>
        <p:nvSpPr>
          <p:cNvPr id="4" name="Shape 2"/>
          <p:cNvSpPr/>
          <p:nvPr/>
        </p:nvSpPr>
        <p:spPr>
          <a:xfrm>
            <a:off x="837724" y="2460069"/>
            <a:ext cx="12954952" cy="2289334"/>
          </a:xfrm>
          <a:prstGeom prst="roundRect">
            <a:avLst>
              <a:gd name="adj" fmla="val 2882"/>
            </a:avLst>
          </a:prstGeom>
          <a:noFill/>
          <a:ln w="7620">
            <a:solidFill>
              <a:srgbClr val="000000">
                <a:alpha val="8000"/>
              </a:srgbClr>
            </a:solidFill>
            <a:prstDash val="solid"/>
          </a:ln>
        </p:spPr>
        <p:txBody>
          <a:bodyPr/>
          <a:lstStyle/>
          <a:p>
            <a:endParaRPr lang="en-US">
              <a:latin typeface="Arial" panose="020B0604020202020204" pitchFamily="34" charset="0"/>
              <a:cs typeface="Arial" panose="020B0604020202020204" pitchFamily="34" charset="0"/>
            </a:endParaRPr>
          </a:p>
        </p:txBody>
      </p:sp>
      <p:sp>
        <p:nvSpPr>
          <p:cNvPr id="5" name="Shape 3"/>
          <p:cNvSpPr/>
          <p:nvPr/>
        </p:nvSpPr>
        <p:spPr>
          <a:xfrm>
            <a:off x="845344" y="2467689"/>
            <a:ext cx="12939713" cy="454819"/>
          </a:xfrm>
          <a:prstGeom prst="rect">
            <a:avLst/>
          </a:prstGeom>
          <a:solidFill>
            <a:srgbClr val="FFFFFF">
              <a:alpha val="4000"/>
            </a:srgbClr>
          </a:solidFill>
          <a:ln/>
        </p:spPr>
        <p:txBody>
          <a:bodyPr/>
          <a:lstStyle/>
          <a:p>
            <a:endParaRPr lang="en-US">
              <a:latin typeface="Arial" panose="020B0604020202020204" pitchFamily="34" charset="0"/>
              <a:cs typeface="Arial" panose="020B0604020202020204" pitchFamily="34" charset="0"/>
            </a:endParaRPr>
          </a:p>
        </p:txBody>
      </p:sp>
      <p:sp>
        <p:nvSpPr>
          <p:cNvPr id="6" name="Text 4"/>
          <p:cNvSpPr/>
          <p:nvPr/>
        </p:nvSpPr>
        <p:spPr>
          <a:xfrm>
            <a:off x="1002387" y="2569488"/>
            <a:ext cx="3564017" cy="251222"/>
          </a:xfrm>
          <a:prstGeom prst="rect">
            <a:avLst/>
          </a:prstGeom>
          <a:noFill/>
          <a:ln/>
        </p:spPr>
        <p:txBody>
          <a:bodyPr wrap="none" lIns="0" tIns="0" rIns="0" bIns="0" rtlCol="0" anchor="t"/>
          <a:lstStyle/>
          <a:p>
            <a:pPr marL="0" indent="0" algn="l">
              <a:lnSpc>
                <a:spcPts val="1950"/>
              </a:lnSpc>
              <a:buNone/>
            </a:pPr>
            <a:r>
              <a:rPr lang="en-US" sz="1200" b="1" dirty="0">
                <a:solidFill>
                  <a:srgbClr val="432338"/>
                </a:solidFill>
                <a:latin typeface="Arial" panose="020B0604020202020204" pitchFamily="34" charset="0"/>
                <a:ea typeface="Source Sans 3" pitchFamily="34" charset="-122"/>
                <a:cs typeface="Arial" panose="020B0604020202020204" pitchFamily="34" charset="0"/>
              </a:rPr>
              <a:t>Position Element</a:t>
            </a:r>
            <a:endParaRPr lang="en-US" sz="1200" dirty="0">
              <a:latin typeface="Arial" panose="020B0604020202020204" pitchFamily="34" charset="0"/>
              <a:cs typeface="Arial" panose="020B0604020202020204" pitchFamily="34" charset="0"/>
            </a:endParaRPr>
          </a:p>
        </p:txBody>
      </p:sp>
      <p:sp>
        <p:nvSpPr>
          <p:cNvPr id="7" name="Text 5"/>
          <p:cNvSpPr/>
          <p:nvPr/>
        </p:nvSpPr>
        <p:spPr>
          <a:xfrm>
            <a:off x="4888111" y="2569488"/>
            <a:ext cx="8739902" cy="251222"/>
          </a:xfrm>
          <a:prstGeom prst="rect">
            <a:avLst/>
          </a:prstGeom>
          <a:noFill/>
          <a:ln/>
        </p:spPr>
        <p:txBody>
          <a:bodyPr wrap="none" lIns="0" tIns="0" rIns="0" bIns="0" rtlCol="0" anchor="t"/>
          <a:lstStyle/>
          <a:p>
            <a:pPr marL="0" indent="0" algn="l">
              <a:lnSpc>
                <a:spcPts val="1950"/>
              </a:lnSpc>
              <a:buNone/>
            </a:pPr>
            <a:r>
              <a:rPr lang="en-US" sz="1200" b="1" dirty="0">
                <a:solidFill>
                  <a:srgbClr val="432338"/>
                </a:solidFill>
                <a:latin typeface="Arial" panose="020B0604020202020204" pitchFamily="34" charset="0"/>
                <a:ea typeface="Source Sans 3" pitchFamily="34" charset="-122"/>
                <a:cs typeface="Arial" panose="020B0604020202020204" pitchFamily="34" charset="0"/>
              </a:rPr>
              <a:t>Specification</a:t>
            </a:r>
            <a:endParaRPr lang="en-US" sz="1200" dirty="0">
              <a:latin typeface="Arial" panose="020B0604020202020204" pitchFamily="34" charset="0"/>
              <a:cs typeface="Arial" panose="020B0604020202020204" pitchFamily="34" charset="0"/>
            </a:endParaRPr>
          </a:p>
        </p:txBody>
      </p:sp>
      <p:sp>
        <p:nvSpPr>
          <p:cNvPr id="8" name="Shape 6"/>
          <p:cNvSpPr/>
          <p:nvPr/>
        </p:nvSpPr>
        <p:spPr>
          <a:xfrm>
            <a:off x="845344" y="2922508"/>
            <a:ext cx="12939713" cy="454819"/>
          </a:xfrm>
          <a:prstGeom prst="rect">
            <a:avLst/>
          </a:prstGeom>
          <a:solidFill>
            <a:srgbClr val="000000">
              <a:alpha val="4000"/>
            </a:srgbClr>
          </a:solidFill>
          <a:ln/>
        </p:spPr>
        <p:txBody>
          <a:bodyPr/>
          <a:lstStyle/>
          <a:p>
            <a:endParaRPr lang="en-US">
              <a:latin typeface="Arial" panose="020B0604020202020204" pitchFamily="34" charset="0"/>
              <a:cs typeface="Arial" panose="020B0604020202020204" pitchFamily="34" charset="0"/>
            </a:endParaRPr>
          </a:p>
        </p:txBody>
      </p:sp>
      <p:sp>
        <p:nvSpPr>
          <p:cNvPr id="9" name="Text 7"/>
          <p:cNvSpPr/>
          <p:nvPr/>
        </p:nvSpPr>
        <p:spPr>
          <a:xfrm>
            <a:off x="1002387" y="3024307"/>
            <a:ext cx="3564017" cy="251222"/>
          </a:xfrm>
          <a:prstGeom prst="rect">
            <a:avLst/>
          </a:prstGeom>
          <a:noFill/>
          <a:ln/>
        </p:spPr>
        <p:txBody>
          <a:bodyPr wrap="none" lIns="0" tIns="0" rIns="0" bIns="0" rtlCol="0" anchor="t"/>
          <a:lstStyle/>
          <a:p>
            <a:pPr marL="0" indent="0" algn="l">
              <a:lnSpc>
                <a:spcPts val="1950"/>
              </a:lnSpc>
              <a:buNone/>
            </a:pPr>
            <a:r>
              <a:rPr lang="en-US" sz="1200" b="1" dirty="0">
                <a:solidFill>
                  <a:srgbClr val="432338"/>
                </a:solidFill>
                <a:latin typeface="Arial" panose="020B0604020202020204" pitchFamily="34" charset="0"/>
                <a:ea typeface="Source Sans 3" pitchFamily="34" charset="-122"/>
                <a:cs typeface="Arial" panose="020B0604020202020204" pitchFamily="34" charset="0"/>
              </a:rPr>
              <a:t>Job Title</a:t>
            </a:r>
            <a:endParaRPr lang="en-US" sz="1200" dirty="0">
              <a:latin typeface="Arial" panose="020B0604020202020204" pitchFamily="34" charset="0"/>
              <a:cs typeface="Arial" panose="020B0604020202020204" pitchFamily="34" charset="0"/>
            </a:endParaRPr>
          </a:p>
        </p:txBody>
      </p:sp>
      <p:sp>
        <p:nvSpPr>
          <p:cNvPr id="10" name="Text 8"/>
          <p:cNvSpPr/>
          <p:nvPr/>
        </p:nvSpPr>
        <p:spPr>
          <a:xfrm>
            <a:off x="4888111" y="3024307"/>
            <a:ext cx="8739902" cy="251222"/>
          </a:xfrm>
          <a:prstGeom prst="rect">
            <a:avLst/>
          </a:prstGeom>
          <a:noFill/>
          <a:ln/>
        </p:spPr>
        <p:txBody>
          <a:bodyPr wrap="non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Change Manager – Business Transformation</a:t>
            </a:r>
            <a:endParaRPr lang="en-US" sz="1200" dirty="0">
              <a:latin typeface="Arial" panose="020B0604020202020204" pitchFamily="34" charset="0"/>
              <a:cs typeface="Arial" panose="020B0604020202020204" pitchFamily="34" charset="0"/>
            </a:endParaRPr>
          </a:p>
        </p:txBody>
      </p:sp>
      <p:sp>
        <p:nvSpPr>
          <p:cNvPr id="11" name="Shape 9"/>
          <p:cNvSpPr/>
          <p:nvPr/>
        </p:nvSpPr>
        <p:spPr>
          <a:xfrm>
            <a:off x="845344" y="3377327"/>
            <a:ext cx="12939713" cy="454819"/>
          </a:xfrm>
          <a:prstGeom prst="rect">
            <a:avLst/>
          </a:prstGeom>
          <a:solidFill>
            <a:srgbClr val="FFFFFF">
              <a:alpha val="4000"/>
            </a:srgbClr>
          </a:solidFill>
          <a:ln/>
        </p:spPr>
        <p:txBody>
          <a:bodyPr/>
          <a:lstStyle/>
          <a:p>
            <a:endParaRPr lang="en-US">
              <a:latin typeface="Arial" panose="020B0604020202020204" pitchFamily="34" charset="0"/>
              <a:cs typeface="Arial" panose="020B0604020202020204" pitchFamily="34" charset="0"/>
            </a:endParaRPr>
          </a:p>
        </p:txBody>
      </p:sp>
      <p:sp>
        <p:nvSpPr>
          <p:cNvPr id="12" name="Text 10"/>
          <p:cNvSpPr/>
          <p:nvPr/>
        </p:nvSpPr>
        <p:spPr>
          <a:xfrm>
            <a:off x="1002387" y="3479125"/>
            <a:ext cx="3564017" cy="251222"/>
          </a:xfrm>
          <a:prstGeom prst="rect">
            <a:avLst/>
          </a:prstGeom>
          <a:noFill/>
          <a:ln/>
        </p:spPr>
        <p:txBody>
          <a:bodyPr wrap="none" lIns="0" tIns="0" rIns="0" bIns="0" rtlCol="0" anchor="t"/>
          <a:lstStyle/>
          <a:p>
            <a:pPr marL="0" indent="0" algn="l">
              <a:lnSpc>
                <a:spcPts val="1950"/>
              </a:lnSpc>
              <a:buNone/>
            </a:pPr>
            <a:r>
              <a:rPr lang="en-US" sz="1200" b="1" dirty="0">
                <a:solidFill>
                  <a:srgbClr val="432338"/>
                </a:solidFill>
                <a:latin typeface="Arial" panose="020B0604020202020204" pitchFamily="34" charset="0"/>
                <a:ea typeface="Source Sans 3" pitchFamily="34" charset="-122"/>
                <a:cs typeface="Arial" panose="020B0604020202020204" pitchFamily="34" charset="0"/>
              </a:rPr>
              <a:t>Reports To</a:t>
            </a:r>
            <a:endParaRPr lang="en-US" sz="1200" dirty="0">
              <a:latin typeface="Arial" panose="020B0604020202020204" pitchFamily="34" charset="0"/>
              <a:cs typeface="Arial" panose="020B0604020202020204" pitchFamily="34" charset="0"/>
            </a:endParaRPr>
          </a:p>
        </p:txBody>
      </p:sp>
      <p:sp>
        <p:nvSpPr>
          <p:cNvPr id="13" name="Text 11"/>
          <p:cNvSpPr/>
          <p:nvPr/>
        </p:nvSpPr>
        <p:spPr>
          <a:xfrm>
            <a:off x="4888111" y="3479125"/>
            <a:ext cx="8739902" cy="251222"/>
          </a:xfrm>
          <a:prstGeom prst="rect">
            <a:avLst/>
          </a:prstGeom>
          <a:noFill/>
          <a:ln/>
        </p:spPr>
        <p:txBody>
          <a:bodyPr wrap="non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Head of Transformation Programmes</a:t>
            </a:r>
            <a:endParaRPr lang="en-US" sz="1200" dirty="0">
              <a:latin typeface="Arial" panose="020B0604020202020204" pitchFamily="34" charset="0"/>
              <a:cs typeface="Arial" panose="020B0604020202020204" pitchFamily="34" charset="0"/>
            </a:endParaRPr>
          </a:p>
        </p:txBody>
      </p:sp>
      <p:sp>
        <p:nvSpPr>
          <p:cNvPr id="14" name="Shape 12"/>
          <p:cNvSpPr/>
          <p:nvPr/>
        </p:nvSpPr>
        <p:spPr>
          <a:xfrm>
            <a:off x="845344" y="3832146"/>
            <a:ext cx="12939713" cy="454819"/>
          </a:xfrm>
          <a:prstGeom prst="rect">
            <a:avLst/>
          </a:prstGeom>
          <a:solidFill>
            <a:srgbClr val="000000">
              <a:alpha val="4000"/>
            </a:srgbClr>
          </a:solidFill>
          <a:ln/>
        </p:spPr>
        <p:txBody>
          <a:bodyPr/>
          <a:lstStyle/>
          <a:p>
            <a:endParaRPr lang="en-US">
              <a:latin typeface="Arial" panose="020B0604020202020204" pitchFamily="34" charset="0"/>
              <a:cs typeface="Arial" panose="020B0604020202020204" pitchFamily="34" charset="0"/>
            </a:endParaRPr>
          </a:p>
        </p:txBody>
      </p:sp>
      <p:sp>
        <p:nvSpPr>
          <p:cNvPr id="15" name="Text 13"/>
          <p:cNvSpPr/>
          <p:nvPr/>
        </p:nvSpPr>
        <p:spPr>
          <a:xfrm>
            <a:off x="1002387" y="3933944"/>
            <a:ext cx="3564017" cy="251222"/>
          </a:xfrm>
          <a:prstGeom prst="rect">
            <a:avLst/>
          </a:prstGeom>
          <a:noFill/>
          <a:ln/>
        </p:spPr>
        <p:txBody>
          <a:bodyPr wrap="none" lIns="0" tIns="0" rIns="0" bIns="0" rtlCol="0" anchor="t"/>
          <a:lstStyle/>
          <a:p>
            <a:pPr marL="0" indent="0" algn="l">
              <a:lnSpc>
                <a:spcPts val="1950"/>
              </a:lnSpc>
              <a:buNone/>
            </a:pPr>
            <a:r>
              <a:rPr lang="en-US" sz="1200" b="1" dirty="0">
                <a:solidFill>
                  <a:srgbClr val="432338"/>
                </a:solidFill>
                <a:latin typeface="Arial" panose="020B0604020202020204" pitchFamily="34" charset="0"/>
                <a:ea typeface="Source Sans 3" pitchFamily="34" charset="-122"/>
                <a:cs typeface="Arial" panose="020B0604020202020204" pitchFamily="34" charset="0"/>
              </a:rPr>
              <a:t>Contract Type</a:t>
            </a:r>
            <a:endParaRPr lang="en-US" sz="1200" dirty="0">
              <a:latin typeface="Arial" panose="020B0604020202020204" pitchFamily="34" charset="0"/>
              <a:cs typeface="Arial" panose="020B0604020202020204" pitchFamily="34" charset="0"/>
            </a:endParaRPr>
          </a:p>
        </p:txBody>
      </p:sp>
      <p:sp>
        <p:nvSpPr>
          <p:cNvPr id="16" name="Text 14"/>
          <p:cNvSpPr/>
          <p:nvPr/>
        </p:nvSpPr>
        <p:spPr>
          <a:xfrm>
            <a:off x="4888111" y="3933944"/>
            <a:ext cx="8739902" cy="251222"/>
          </a:xfrm>
          <a:prstGeom prst="rect">
            <a:avLst/>
          </a:prstGeom>
          <a:noFill/>
          <a:ln/>
        </p:spPr>
        <p:txBody>
          <a:bodyPr wrap="non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Full-time, hybrid (London-based)</a:t>
            </a:r>
            <a:endParaRPr lang="en-US" sz="1200" dirty="0">
              <a:latin typeface="Arial" panose="020B0604020202020204" pitchFamily="34" charset="0"/>
              <a:cs typeface="Arial" panose="020B0604020202020204" pitchFamily="34" charset="0"/>
            </a:endParaRPr>
          </a:p>
        </p:txBody>
      </p:sp>
      <p:sp>
        <p:nvSpPr>
          <p:cNvPr id="17" name="Shape 15"/>
          <p:cNvSpPr/>
          <p:nvPr/>
        </p:nvSpPr>
        <p:spPr>
          <a:xfrm>
            <a:off x="845344" y="4286964"/>
            <a:ext cx="12939713" cy="454819"/>
          </a:xfrm>
          <a:prstGeom prst="rect">
            <a:avLst/>
          </a:prstGeom>
          <a:solidFill>
            <a:srgbClr val="FFFFFF">
              <a:alpha val="4000"/>
            </a:srgbClr>
          </a:solidFill>
          <a:ln/>
        </p:spPr>
        <p:txBody>
          <a:bodyPr/>
          <a:lstStyle/>
          <a:p>
            <a:endParaRPr lang="en-US">
              <a:latin typeface="Arial" panose="020B0604020202020204" pitchFamily="34" charset="0"/>
              <a:cs typeface="Arial" panose="020B0604020202020204" pitchFamily="34" charset="0"/>
            </a:endParaRPr>
          </a:p>
        </p:txBody>
      </p:sp>
      <p:sp>
        <p:nvSpPr>
          <p:cNvPr id="18" name="Text 16"/>
          <p:cNvSpPr/>
          <p:nvPr/>
        </p:nvSpPr>
        <p:spPr>
          <a:xfrm>
            <a:off x="1002387" y="4388763"/>
            <a:ext cx="3564017" cy="251222"/>
          </a:xfrm>
          <a:prstGeom prst="rect">
            <a:avLst/>
          </a:prstGeom>
          <a:noFill/>
          <a:ln/>
        </p:spPr>
        <p:txBody>
          <a:bodyPr wrap="none" lIns="0" tIns="0" rIns="0" bIns="0" rtlCol="0" anchor="t"/>
          <a:lstStyle/>
          <a:p>
            <a:pPr marL="0" indent="0" algn="l">
              <a:lnSpc>
                <a:spcPts val="1950"/>
              </a:lnSpc>
              <a:buNone/>
            </a:pPr>
            <a:r>
              <a:rPr lang="en-US" sz="1200" b="1" dirty="0">
                <a:solidFill>
                  <a:srgbClr val="432338"/>
                </a:solidFill>
                <a:latin typeface="Arial" panose="020B0604020202020204" pitchFamily="34" charset="0"/>
                <a:ea typeface="Source Sans 3" pitchFamily="34" charset="-122"/>
                <a:cs typeface="Arial" panose="020B0604020202020204" pitchFamily="34" charset="0"/>
              </a:rPr>
              <a:t>Salary Range</a:t>
            </a:r>
            <a:endParaRPr lang="en-US" sz="1200" dirty="0">
              <a:latin typeface="Arial" panose="020B0604020202020204" pitchFamily="34" charset="0"/>
              <a:cs typeface="Arial" panose="020B0604020202020204" pitchFamily="34" charset="0"/>
            </a:endParaRPr>
          </a:p>
        </p:txBody>
      </p:sp>
      <p:sp>
        <p:nvSpPr>
          <p:cNvPr id="19" name="Text 17"/>
          <p:cNvSpPr/>
          <p:nvPr/>
        </p:nvSpPr>
        <p:spPr>
          <a:xfrm>
            <a:off x="4888111" y="4388763"/>
            <a:ext cx="8739902" cy="251222"/>
          </a:xfrm>
          <a:prstGeom prst="rect">
            <a:avLst/>
          </a:prstGeom>
          <a:noFill/>
          <a:ln/>
        </p:spPr>
        <p:txBody>
          <a:bodyPr wrap="non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£55,000–£75,000 depending on experience and qualifications</a:t>
            </a:r>
            <a:endParaRPr lang="en-US" sz="1200" dirty="0">
              <a:latin typeface="Arial" panose="020B0604020202020204" pitchFamily="34" charset="0"/>
              <a:cs typeface="Arial" panose="020B0604020202020204" pitchFamily="34" charset="0"/>
            </a:endParaRPr>
          </a:p>
        </p:txBody>
      </p:sp>
      <p:sp>
        <p:nvSpPr>
          <p:cNvPr id="20" name="Text 18"/>
          <p:cNvSpPr/>
          <p:nvPr/>
        </p:nvSpPr>
        <p:spPr>
          <a:xfrm>
            <a:off x="837724" y="4985028"/>
            <a:ext cx="2241113" cy="277178"/>
          </a:xfrm>
          <a:prstGeom prst="rect">
            <a:avLst/>
          </a:prstGeom>
          <a:noFill/>
          <a:ln/>
        </p:spPr>
        <p:txBody>
          <a:bodyPr wrap="none" lIns="0" tIns="0" rIns="0" bIns="0" rtlCol="0" anchor="t"/>
          <a:lstStyle/>
          <a:p>
            <a:pPr marL="0" indent="0" algn="l">
              <a:lnSpc>
                <a:spcPts val="2150"/>
              </a:lnSpc>
              <a:buNone/>
            </a:pPr>
            <a:r>
              <a:rPr lang="en-US" sz="1700" dirty="0">
                <a:solidFill>
                  <a:srgbClr val="371A2D"/>
                </a:solidFill>
                <a:latin typeface="Arial" panose="020B0604020202020204" pitchFamily="34" charset="0"/>
                <a:ea typeface="Noto Serif HK Semi Bold" pitchFamily="34" charset="-122"/>
                <a:cs typeface="Arial" panose="020B0604020202020204" pitchFamily="34" charset="0"/>
              </a:rPr>
              <a:t>Key Responsibilities</a:t>
            </a:r>
            <a:endParaRPr lang="en-US" sz="1700" dirty="0">
              <a:latin typeface="Arial" panose="020B0604020202020204" pitchFamily="34" charset="0"/>
              <a:cs typeface="Arial" panose="020B0604020202020204" pitchFamily="34" charset="0"/>
            </a:endParaRPr>
          </a:p>
        </p:txBody>
      </p:sp>
      <p:sp>
        <p:nvSpPr>
          <p:cNvPr id="21" name="Text 19"/>
          <p:cNvSpPr/>
          <p:nvPr/>
        </p:nvSpPr>
        <p:spPr>
          <a:xfrm>
            <a:off x="837724" y="5497830"/>
            <a:ext cx="12954952" cy="251222"/>
          </a:xfrm>
          <a:prstGeom prst="rect">
            <a:avLst/>
          </a:prstGeom>
          <a:noFill/>
          <a:ln/>
        </p:spPr>
        <p:txBody>
          <a:bodyPr wrap="none" lIns="0" tIns="0" rIns="0" bIns="0" rtlCol="0" anchor="t"/>
          <a:lstStyle/>
          <a:p>
            <a:pPr marL="342900" indent="-342900" algn="l">
              <a:lnSpc>
                <a:spcPts val="1950"/>
              </a:lnSpc>
              <a:buSzPct val="100000"/>
              <a:buChar char="•"/>
            </a:pPr>
            <a:r>
              <a:rPr lang="en-US" sz="1200" b="1" dirty="0">
                <a:solidFill>
                  <a:srgbClr val="432338"/>
                </a:solidFill>
                <a:latin typeface="Arial" panose="020B0604020202020204" pitchFamily="34" charset="0"/>
                <a:ea typeface="Source Sans 3" pitchFamily="34" charset="-122"/>
                <a:cs typeface="Arial" panose="020B0604020202020204" pitchFamily="34" charset="0"/>
              </a:rPr>
              <a:t>Lead Change Initiatives:</a:t>
            </a:r>
            <a:r>
              <a:rPr lang="en-US" sz="1200" dirty="0">
                <a:solidFill>
                  <a:srgbClr val="432338"/>
                </a:solidFill>
                <a:latin typeface="Arial" panose="020B0604020202020204" pitchFamily="34" charset="0"/>
                <a:ea typeface="Source Sans 3" pitchFamily="34" charset="-122"/>
                <a:cs typeface="Arial" panose="020B0604020202020204" pitchFamily="34" charset="0"/>
              </a:rPr>
              <a:t> Spearhead change management programs across multiple business units, ensuring alignment with corporate transformation objectives and stakeholder needs.</a:t>
            </a:r>
            <a:endParaRPr lang="en-US" sz="1200" dirty="0">
              <a:latin typeface="Arial" panose="020B0604020202020204" pitchFamily="34" charset="0"/>
              <a:cs typeface="Arial" panose="020B0604020202020204" pitchFamily="34" charset="0"/>
            </a:endParaRPr>
          </a:p>
        </p:txBody>
      </p:sp>
      <p:sp>
        <p:nvSpPr>
          <p:cNvPr id="22" name="Text 20"/>
          <p:cNvSpPr/>
          <p:nvPr/>
        </p:nvSpPr>
        <p:spPr>
          <a:xfrm>
            <a:off x="837724" y="5803940"/>
            <a:ext cx="12954952" cy="251222"/>
          </a:xfrm>
          <a:prstGeom prst="rect">
            <a:avLst/>
          </a:prstGeom>
          <a:noFill/>
          <a:ln/>
        </p:spPr>
        <p:txBody>
          <a:bodyPr wrap="none" lIns="0" tIns="0" rIns="0" bIns="0" rtlCol="0" anchor="t"/>
          <a:lstStyle/>
          <a:p>
            <a:pPr marL="342900" indent="-342900" algn="l">
              <a:lnSpc>
                <a:spcPts val="1950"/>
              </a:lnSpc>
              <a:buSzPct val="100000"/>
              <a:buChar char="•"/>
            </a:pPr>
            <a:r>
              <a:rPr lang="en-US" sz="1200" b="1" dirty="0">
                <a:solidFill>
                  <a:srgbClr val="432338"/>
                </a:solidFill>
                <a:latin typeface="Arial" panose="020B0604020202020204" pitchFamily="34" charset="0"/>
                <a:ea typeface="Source Sans 3" pitchFamily="34" charset="-122"/>
                <a:cs typeface="Arial" panose="020B0604020202020204" pitchFamily="34" charset="0"/>
              </a:rPr>
              <a:t>Strategy Development:</a:t>
            </a:r>
            <a:r>
              <a:rPr lang="en-US" sz="1200" dirty="0">
                <a:solidFill>
                  <a:srgbClr val="432338"/>
                </a:solidFill>
                <a:latin typeface="Arial" panose="020B0604020202020204" pitchFamily="34" charset="0"/>
                <a:ea typeface="Source Sans 3" pitchFamily="34" charset="-122"/>
                <a:cs typeface="Arial" panose="020B0604020202020204" pitchFamily="34" charset="0"/>
              </a:rPr>
              <a:t> Create comprehensive change strategies that integrate with BT's transformation roadmap, addressing organizational, technological, and cultural dimensions.</a:t>
            </a:r>
            <a:endParaRPr lang="en-US" sz="1200" dirty="0">
              <a:latin typeface="Arial" panose="020B0604020202020204" pitchFamily="34" charset="0"/>
              <a:cs typeface="Arial" panose="020B0604020202020204" pitchFamily="34" charset="0"/>
            </a:endParaRPr>
          </a:p>
        </p:txBody>
      </p:sp>
      <p:sp>
        <p:nvSpPr>
          <p:cNvPr id="23" name="Text 21"/>
          <p:cNvSpPr/>
          <p:nvPr/>
        </p:nvSpPr>
        <p:spPr>
          <a:xfrm>
            <a:off x="837724" y="6110049"/>
            <a:ext cx="12954952" cy="251222"/>
          </a:xfrm>
          <a:prstGeom prst="rect">
            <a:avLst/>
          </a:prstGeom>
          <a:noFill/>
          <a:ln/>
        </p:spPr>
        <p:txBody>
          <a:bodyPr wrap="none" lIns="0" tIns="0" rIns="0" bIns="0" rtlCol="0" anchor="t"/>
          <a:lstStyle/>
          <a:p>
            <a:pPr marL="342900" indent="-342900" algn="l">
              <a:lnSpc>
                <a:spcPts val="1950"/>
              </a:lnSpc>
              <a:buSzPct val="100000"/>
              <a:buChar char="•"/>
            </a:pPr>
            <a:r>
              <a:rPr lang="en-US" sz="1200" b="1" dirty="0">
                <a:solidFill>
                  <a:srgbClr val="432338"/>
                </a:solidFill>
                <a:latin typeface="Arial" panose="020B0604020202020204" pitchFamily="34" charset="0"/>
                <a:ea typeface="Source Sans 3" pitchFamily="34" charset="-122"/>
                <a:cs typeface="Arial" panose="020B0604020202020204" pitchFamily="34" charset="0"/>
              </a:rPr>
              <a:t>Stakeholder Engagement:</a:t>
            </a:r>
            <a:r>
              <a:rPr lang="en-US" sz="1200" dirty="0">
                <a:solidFill>
                  <a:srgbClr val="432338"/>
                </a:solidFill>
                <a:latin typeface="Arial" panose="020B0604020202020204" pitchFamily="34" charset="0"/>
                <a:ea typeface="Source Sans 3" pitchFamily="34" charset="-122"/>
                <a:cs typeface="Arial" panose="020B0604020202020204" pitchFamily="34" charset="0"/>
              </a:rPr>
              <a:t> Build coalitions across diverse stakeholder groups, anticipate resistance, and develop mitigation strategies that maintain momentum and organizational commitment.</a:t>
            </a:r>
            <a:endParaRPr lang="en-US" sz="1200" dirty="0">
              <a:latin typeface="Arial" panose="020B0604020202020204" pitchFamily="34" charset="0"/>
              <a:cs typeface="Arial" panose="020B0604020202020204" pitchFamily="34" charset="0"/>
            </a:endParaRPr>
          </a:p>
        </p:txBody>
      </p:sp>
      <p:sp>
        <p:nvSpPr>
          <p:cNvPr id="24" name="Text 22"/>
          <p:cNvSpPr/>
          <p:nvPr/>
        </p:nvSpPr>
        <p:spPr>
          <a:xfrm>
            <a:off x="837724" y="6416159"/>
            <a:ext cx="12954952" cy="502444"/>
          </a:xfrm>
          <a:prstGeom prst="rect">
            <a:avLst/>
          </a:prstGeom>
          <a:noFill/>
          <a:ln/>
        </p:spPr>
        <p:txBody>
          <a:bodyPr wrap="square" lIns="0" tIns="0" rIns="0" bIns="0" rtlCol="0" anchor="t"/>
          <a:lstStyle/>
          <a:p>
            <a:pPr marL="342900" indent="-342900" algn="l">
              <a:lnSpc>
                <a:spcPts val="1950"/>
              </a:lnSpc>
              <a:buSzPct val="100000"/>
              <a:buChar char="•"/>
            </a:pPr>
            <a:r>
              <a:rPr lang="en-US" sz="1200" b="1" dirty="0">
                <a:solidFill>
                  <a:srgbClr val="432338"/>
                </a:solidFill>
                <a:latin typeface="Arial" panose="020B0604020202020204" pitchFamily="34" charset="0"/>
                <a:ea typeface="Source Sans 3" pitchFamily="34" charset="-122"/>
                <a:cs typeface="Arial" panose="020B0604020202020204" pitchFamily="34" charset="0"/>
              </a:rPr>
              <a:t>Adoption &amp; Benefits:</a:t>
            </a:r>
            <a:r>
              <a:rPr lang="en-US" sz="1200" dirty="0">
                <a:solidFill>
                  <a:srgbClr val="432338"/>
                </a:solidFill>
                <a:latin typeface="Arial" panose="020B0604020202020204" pitchFamily="34" charset="0"/>
                <a:ea typeface="Source Sans 3" pitchFamily="34" charset="-122"/>
                <a:cs typeface="Arial" panose="020B0604020202020204" pitchFamily="34" charset="0"/>
              </a:rPr>
              <a:t> Monitor change adoption rates, track benefits realization against defined metrics, and adjust implementation approaches based on performance data and organizational feedback.</a:t>
            </a:r>
            <a:endParaRPr lang="en-US" sz="1200" dirty="0">
              <a:latin typeface="Arial" panose="020B0604020202020204" pitchFamily="34" charset="0"/>
              <a:cs typeface="Arial" panose="020B0604020202020204" pitchFamily="34" charset="0"/>
            </a:endParaRPr>
          </a:p>
        </p:txBody>
      </p:sp>
      <p:sp>
        <p:nvSpPr>
          <p:cNvPr id="25" name="Text 23"/>
          <p:cNvSpPr/>
          <p:nvPr/>
        </p:nvSpPr>
        <p:spPr>
          <a:xfrm>
            <a:off x="837724" y="6973491"/>
            <a:ext cx="12954952" cy="251222"/>
          </a:xfrm>
          <a:prstGeom prst="rect">
            <a:avLst/>
          </a:prstGeom>
          <a:noFill/>
          <a:ln/>
        </p:spPr>
        <p:txBody>
          <a:bodyPr wrap="none" lIns="0" tIns="0" rIns="0" bIns="0" rtlCol="0" anchor="t"/>
          <a:lstStyle/>
          <a:p>
            <a:pPr marL="342900" indent="-342900" algn="l">
              <a:lnSpc>
                <a:spcPts val="1950"/>
              </a:lnSpc>
              <a:buSzPct val="100000"/>
              <a:buChar char="•"/>
            </a:pPr>
            <a:r>
              <a:rPr lang="en-US" sz="1200" b="1" dirty="0">
                <a:solidFill>
                  <a:srgbClr val="432338"/>
                </a:solidFill>
                <a:latin typeface="Arial" panose="020B0604020202020204" pitchFamily="34" charset="0"/>
                <a:ea typeface="Source Sans 3" pitchFamily="34" charset="-122"/>
                <a:cs typeface="Arial" panose="020B0604020202020204" pitchFamily="34" charset="0"/>
              </a:rPr>
              <a:t>Organizational Alignment:</a:t>
            </a:r>
            <a:r>
              <a:rPr lang="en-US" sz="1200" dirty="0">
                <a:solidFill>
                  <a:srgbClr val="432338"/>
                </a:solidFill>
                <a:latin typeface="Arial" panose="020B0604020202020204" pitchFamily="34" charset="0"/>
                <a:ea typeface="Source Sans 3" pitchFamily="34" charset="-122"/>
                <a:cs typeface="Arial" panose="020B0604020202020204" pitchFamily="34" charset="0"/>
              </a:rPr>
              <a:t> Ensure new working patterns, processes, and technologies align with organizational culture while driving necessary behavioral and operational shifts.</a:t>
            </a:r>
            <a:endParaRPr lang="en-US" sz="1200" dirty="0">
              <a:latin typeface="Arial" panose="020B0604020202020204" pitchFamily="34" charset="0"/>
              <a:cs typeface="Arial" panose="020B0604020202020204" pitchFamily="34" charset="0"/>
            </a:endParaRPr>
          </a:p>
        </p:txBody>
      </p:sp>
      <p:pic>
        <p:nvPicPr>
          <p:cNvPr id="26" name="Picture 25">
            <a:extLst>
              <a:ext uri="{FF2B5EF4-FFF2-40B4-BE49-F238E27FC236}">
                <a16:creationId xmlns:a16="http://schemas.microsoft.com/office/drawing/2014/main" id="{C170C8E8-8E01-A7C3-9A88-CA993BA74BEC}"/>
              </a:ext>
            </a:extLst>
          </p:cNvPr>
          <p:cNvPicPr>
            <a:picLocks noChangeAspect="1"/>
          </p:cNvPicPr>
          <p:nvPr/>
        </p:nvPicPr>
        <p:blipFill>
          <a:blip r:embed="rId3"/>
          <a:stretch>
            <a:fillRect/>
          </a:stretch>
        </p:blipFill>
        <p:spPr>
          <a:xfrm>
            <a:off x="12869862" y="7785100"/>
            <a:ext cx="1646238" cy="325318"/>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837724" y="710446"/>
            <a:ext cx="11905774" cy="462082"/>
          </a:xfrm>
          <a:prstGeom prst="rect">
            <a:avLst/>
          </a:prstGeom>
          <a:noFill/>
          <a:ln/>
        </p:spPr>
        <p:txBody>
          <a:bodyPr wrap="none" lIns="0" tIns="0" rIns="0" bIns="0" rtlCol="0" anchor="t"/>
          <a:lstStyle/>
          <a:p>
            <a:pPr marL="0" indent="0" algn="l">
              <a:lnSpc>
                <a:spcPts val="3600"/>
              </a:lnSpc>
              <a:buNone/>
            </a:pPr>
            <a:r>
              <a:rPr lang="en-US" sz="2900" dirty="0">
                <a:solidFill>
                  <a:srgbClr val="371A2D"/>
                </a:solidFill>
                <a:latin typeface="Arial" panose="020B0604020202020204" pitchFamily="34" charset="0"/>
                <a:ea typeface="Noto Serif HK Semi Bold" pitchFamily="34" charset="-122"/>
                <a:cs typeface="Arial" panose="020B0604020202020204" pitchFamily="34" charset="0"/>
              </a:rPr>
              <a:t>Person Specification: Defining the Ideal Change Manager Profile</a:t>
            </a:r>
            <a:endParaRPr lang="en-US" sz="2900" dirty="0">
              <a:latin typeface="Arial" panose="020B0604020202020204" pitchFamily="34" charset="0"/>
              <a:cs typeface="Arial" panose="020B0604020202020204" pitchFamily="34" charset="0"/>
            </a:endParaRPr>
          </a:p>
        </p:txBody>
      </p:sp>
      <p:sp>
        <p:nvSpPr>
          <p:cNvPr id="3" name="Text 1"/>
          <p:cNvSpPr/>
          <p:nvPr/>
        </p:nvSpPr>
        <p:spPr>
          <a:xfrm>
            <a:off x="837724" y="1486614"/>
            <a:ext cx="12954952" cy="753666"/>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Beyond the formal job description, the Person Specification identifies the specific competencies, qualifications, experiences, and personal attributes that enable exceptional performance in the Change Manager role. This specification balances essential criteria—non-negotiable requirements—with desirable criteria that indicate particularly strong candidates capable of exceeding role expectations.</a:t>
            </a:r>
            <a:endParaRPr lang="en-US" sz="1200" dirty="0">
              <a:latin typeface="Arial" panose="020B0604020202020204" pitchFamily="34" charset="0"/>
              <a:cs typeface="Arial" panose="020B0604020202020204" pitchFamily="34" charset="0"/>
            </a:endParaRPr>
          </a:p>
        </p:txBody>
      </p:sp>
      <p:sp>
        <p:nvSpPr>
          <p:cNvPr id="4" name="Shape 2"/>
          <p:cNvSpPr/>
          <p:nvPr/>
        </p:nvSpPr>
        <p:spPr>
          <a:xfrm>
            <a:off x="837724" y="2416969"/>
            <a:ext cx="6398895" cy="4422934"/>
          </a:xfrm>
          <a:prstGeom prst="roundRect">
            <a:avLst>
              <a:gd name="adj" fmla="val 1492"/>
            </a:avLst>
          </a:prstGeom>
          <a:solidFill>
            <a:srgbClr val="F9D2EB"/>
          </a:solidFill>
          <a:ln w="7620">
            <a:solidFill>
              <a:srgbClr val="E851B2"/>
            </a:solidFill>
            <a:prstDash val="solid"/>
          </a:ln>
        </p:spPr>
        <p:txBody>
          <a:bodyPr/>
          <a:lstStyle/>
          <a:p>
            <a:endParaRPr lang="en-US">
              <a:latin typeface="Arial" panose="020B0604020202020204" pitchFamily="34" charset="0"/>
              <a:cs typeface="Arial" panose="020B0604020202020204" pitchFamily="34" charset="0"/>
            </a:endParaRPr>
          </a:p>
        </p:txBody>
      </p:sp>
      <p:sp>
        <p:nvSpPr>
          <p:cNvPr id="5" name="Shape 3"/>
          <p:cNvSpPr/>
          <p:nvPr/>
        </p:nvSpPr>
        <p:spPr>
          <a:xfrm>
            <a:off x="1002387" y="2581632"/>
            <a:ext cx="471249" cy="471249"/>
          </a:xfrm>
          <a:prstGeom prst="roundRect">
            <a:avLst>
              <a:gd name="adj" fmla="val 19401814"/>
            </a:avLst>
          </a:prstGeom>
          <a:solidFill>
            <a:srgbClr val="E851B2"/>
          </a:solidFill>
          <a:ln/>
        </p:spPr>
        <p:txBody>
          <a:bodyPr/>
          <a:lstStyle/>
          <a:p>
            <a:endParaRPr lang="en-US">
              <a:latin typeface="Arial" panose="020B0604020202020204" pitchFamily="34" charset="0"/>
              <a:cs typeface="Arial" panose="020B0604020202020204" pitchFamily="34" charset="0"/>
            </a:endParaRPr>
          </a:p>
        </p:txBody>
      </p:sp>
      <p:pic>
        <p:nvPicPr>
          <p:cNvPr id="6"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31927" y="2711172"/>
            <a:ext cx="212050" cy="212050"/>
          </a:xfrm>
          <a:prstGeom prst="rect">
            <a:avLst/>
          </a:prstGeom>
        </p:spPr>
      </p:pic>
      <p:sp>
        <p:nvSpPr>
          <p:cNvPr id="7" name="Text 4"/>
          <p:cNvSpPr/>
          <p:nvPr/>
        </p:nvSpPr>
        <p:spPr>
          <a:xfrm>
            <a:off x="1002387" y="3209925"/>
            <a:ext cx="1848088" cy="230981"/>
          </a:xfrm>
          <a:prstGeom prst="rect">
            <a:avLst/>
          </a:prstGeom>
          <a:noFill/>
          <a:ln/>
        </p:spPr>
        <p:txBody>
          <a:bodyPr wrap="none" lIns="0" tIns="0" rIns="0" bIns="0" rtlCol="0" anchor="t"/>
          <a:lstStyle/>
          <a:p>
            <a:pPr marL="0" indent="0" algn="l">
              <a:lnSpc>
                <a:spcPts val="1800"/>
              </a:lnSpc>
              <a:buNone/>
            </a:pPr>
            <a:r>
              <a:rPr lang="en-US" sz="1450" dirty="0">
                <a:solidFill>
                  <a:srgbClr val="432338"/>
                </a:solidFill>
                <a:latin typeface="Arial" panose="020B0604020202020204" pitchFamily="34" charset="0"/>
                <a:ea typeface="Noto Serif HK Semi Bold" pitchFamily="34" charset="-122"/>
                <a:cs typeface="Arial" panose="020B0604020202020204" pitchFamily="34" charset="0"/>
              </a:rPr>
              <a:t>Essential Criteria</a:t>
            </a:r>
            <a:endParaRPr lang="en-US" sz="1450" dirty="0">
              <a:latin typeface="Arial" panose="020B0604020202020204" pitchFamily="34" charset="0"/>
              <a:cs typeface="Arial" panose="020B0604020202020204" pitchFamily="34" charset="0"/>
            </a:endParaRPr>
          </a:p>
        </p:txBody>
      </p:sp>
      <p:sp>
        <p:nvSpPr>
          <p:cNvPr id="8" name="Text 5"/>
          <p:cNvSpPr/>
          <p:nvPr/>
        </p:nvSpPr>
        <p:spPr>
          <a:xfrm>
            <a:off x="1002387" y="3535085"/>
            <a:ext cx="6069568" cy="502444"/>
          </a:xfrm>
          <a:prstGeom prst="rect">
            <a:avLst/>
          </a:prstGeom>
          <a:noFill/>
          <a:ln/>
        </p:spPr>
        <p:txBody>
          <a:bodyPr wrap="square" lIns="0" tIns="0" rIns="0" bIns="0" rtlCol="0" anchor="t"/>
          <a:lstStyle/>
          <a:p>
            <a:pPr marL="0" indent="0" algn="l">
              <a:lnSpc>
                <a:spcPts val="1950"/>
              </a:lnSpc>
              <a:buNone/>
            </a:pPr>
            <a:r>
              <a:rPr lang="en-US" sz="1200" b="1" dirty="0">
                <a:solidFill>
                  <a:srgbClr val="432338"/>
                </a:solidFill>
                <a:latin typeface="Arial" panose="020B0604020202020204" pitchFamily="34" charset="0"/>
                <a:ea typeface="Source Sans 3" pitchFamily="34" charset="-122"/>
                <a:cs typeface="Arial" panose="020B0604020202020204" pitchFamily="34" charset="0"/>
              </a:rPr>
              <a:t>Experience:</a:t>
            </a:r>
            <a:r>
              <a:rPr lang="en-US" sz="1200" dirty="0">
                <a:solidFill>
                  <a:srgbClr val="432338"/>
                </a:solidFill>
                <a:latin typeface="Arial" panose="020B0604020202020204" pitchFamily="34" charset="0"/>
                <a:ea typeface="Source Sans 3" pitchFamily="34" charset="-122"/>
                <a:cs typeface="Arial" panose="020B0604020202020204" pitchFamily="34" charset="0"/>
              </a:rPr>
              <a:t> 3+ years leading organizational change projects with demonstrated impact on transformation outcomes and organizational performance.</a:t>
            </a:r>
            <a:endParaRPr lang="en-US" sz="1200" dirty="0">
              <a:latin typeface="Arial" panose="020B0604020202020204" pitchFamily="34" charset="0"/>
              <a:cs typeface="Arial" panose="020B0604020202020204" pitchFamily="34" charset="0"/>
            </a:endParaRPr>
          </a:p>
        </p:txBody>
      </p:sp>
      <p:sp>
        <p:nvSpPr>
          <p:cNvPr id="9" name="Text 6"/>
          <p:cNvSpPr/>
          <p:nvPr/>
        </p:nvSpPr>
        <p:spPr>
          <a:xfrm>
            <a:off x="1002387" y="4131707"/>
            <a:ext cx="6069568" cy="502444"/>
          </a:xfrm>
          <a:prstGeom prst="rect">
            <a:avLst/>
          </a:prstGeom>
          <a:noFill/>
          <a:ln/>
        </p:spPr>
        <p:txBody>
          <a:bodyPr wrap="square" lIns="0" tIns="0" rIns="0" bIns="0" rtlCol="0" anchor="t"/>
          <a:lstStyle/>
          <a:p>
            <a:pPr marL="0" indent="0" algn="l">
              <a:lnSpc>
                <a:spcPts val="1950"/>
              </a:lnSpc>
              <a:buNone/>
            </a:pPr>
            <a:r>
              <a:rPr lang="en-US" sz="1200" b="1" dirty="0">
                <a:solidFill>
                  <a:srgbClr val="432338"/>
                </a:solidFill>
                <a:latin typeface="Arial" panose="020B0604020202020204" pitchFamily="34" charset="0"/>
                <a:ea typeface="Source Sans 3" pitchFamily="34" charset="-122"/>
                <a:cs typeface="Arial" panose="020B0604020202020204" pitchFamily="34" charset="0"/>
              </a:rPr>
              <a:t>Communication:</a:t>
            </a:r>
            <a:r>
              <a:rPr lang="en-US" sz="1200" dirty="0">
                <a:solidFill>
                  <a:srgbClr val="432338"/>
                </a:solidFill>
                <a:latin typeface="Arial" panose="020B0604020202020204" pitchFamily="34" charset="0"/>
                <a:ea typeface="Source Sans 3" pitchFamily="34" charset="-122"/>
                <a:cs typeface="Arial" panose="020B0604020202020204" pitchFamily="34" charset="0"/>
              </a:rPr>
              <a:t> Exceptional stakeholder management and communication abilities across organizational levels, from frontline employees to executive leadership.</a:t>
            </a:r>
            <a:endParaRPr lang="en-US" sz="1200" dirty="0">
              <a:latin typeface="Arial" panose="020B0604020202020204" pitchFamily="34" charset="0"/>
              <a:cs typeface="Arial" panose="020B0604020202020204" pitchFamily="34" charset="0"/>
            </a:endParaRPr>
          </a:p>
        </p:txBody>
      </p:sp>
      <p:sp>
        <p:nvSpPr>
          <p:cNvPr id="10" name="Text 7"/>
          <p:cNvSpPr/>
          <p:nvPr/>
        </p:nvSpPr>
        <p:spPr>
          <a:xfrm>
            <a:off x="1002387" y="4728329"/>
            <a:ext cx="6069568" cy="753666"/>
          </a:xfrm>
          <a:prstGeom prst="rect">
            <a:avLst/>
          </a:prstGeom>
          <a:noFill/>
          <a:ln/>
        </p:spPr>
        <p:txBody>
          <a:bodyPr wrap="square" lIns="0" tIns="0" rIns="0" bIns="0" rtlCol="0" anchor="t"/>
          <a:lstStyle/>
          <a:p>
            <a:pPr marL="0" indent="0" algn="l">
              <a:lnSpc>
                <a:spcPts val="1950"/>
              </a:lnSpc>
              <a:buNone/>
            </a:pPr>
            <a:r>
              <a:rPr lang="en-US" sz="1200" b="1" dirty="0">
                <a:solidFill>
                  <a:srgbClr val="432338"/>
                </a:solidFill>
                <a:latin typeface="Arial" panose="020B0604020202020204" pitchFamily="34" charset="0"/>
                <a:ea typeface="Source Sans 3" pitchFamily="34" charset="-122"/>
                <a:cs typeface="Arial" panose="020B0604020202020204" pitchFamily="34" charset="0"/>
              </a:rPr>
              <a:t>Change Models:</a:t>
            </a:r>
            <a:r>
              <a:rPr lang="en-US" sz="1200" dirty="0">
                <a:solidFill>
                  <a:srgbClr val="432338"/>
                </a:solidFill>
                <a:latin typeface="Arial" panose="020B0604020202020204" pitchFamily="34" charset="0"/>
                <a:ea typeface="Source Sans 3" pitchFamily="34" charset="-122"/>
                <a:cs typeface="Arial" panose="020B0604020202020204" pitchFamily="34" charset="0"/>
              </a:rPr>
              <a:t> Deep familiarity with established change management frameworks (Kotter's 8-Step Model, ADKAR model) and ability to select appropriate methodologies for different organizational contexts.</a:t>
            </a:r>
            <a:endParaRPr lang="en-US" sz="1200" dirty="0">
              <a:latin typeface="Arial" panose="020B0604020202020204" pitchFamily="34" charset="0"/>
              <a:cs typeface="Arial" panose="020B0604020202020204" pitchFamily="34" charset="0"/>
            </a:endParaRPr>
          </a:p>
        </p:txBody>
      </p:sp>
      <p:sp>
        <p:nvSpPr>
          <p:cNvPr id="11" name="Text 8"/>
          <p:cNvSpPr/>
          <p:nvPr/>
        </p:nvSpPr>
        <p:spPr>
          <a:xfrm>
            <a:off x="1002387" y="5576173"/>
            <a:ext cx="6069568" cy="502444"/>
          </a:xfrm>
          <a:prstGeom prst="rect">
            <a:avLst/>
          </a:prstGeom>
          <a:noFill/>
          <a:ln/>
        </p:spPr>
        <p:txBody>
          <a:bodyPr wrap="square" lIns="0" tIns="0" rIns="0" bIns="0" rtlCol="0" anchor="t"/>
          <a:lstStyle/>
          <a:p>
            <a:pPr marL="0" indent="0" algn="l">
              <a:lnSpc>
                <a:spcPts val="1950"/>
              </a:lnSpc>
              <a:buNone/>
            </a:pPr>
            <a:r>
              <a:rPr lang="en-US" sz="1200" b="1" dirty="0">
                <a:solidFill>
                  <a:srgbClr val="432338"/>
                </a:solidFill>
                <a:latin typeface="Arial" panose="020B0604020202020204" pitchFamily="34" charset="0"/>
                <a:ea typeface="Source Sans 3" pitchFamily="34" charset="-122"/>
                <a:cs typeface="Arial" panose="020B0604020202020204" pitchFamily="34" charset="0"/>
              </a:rPr>
              <a:t>Collaboration:</a:t>
            </a:r>
            <a:r>
              <a:rPr lang="en-US" sz="1200" dirty="0">
                <a:solidFill>
                  <a:srgbClr val="432338"/>
                </a:solidFill>
                <a:latin typeface="Arial" panose="020B0604020202020204" pitchFamily="34" charset="0"/>
                <a:ea typeface="Source Sans 3" pitchFamily="34" charset="-122"/>
                <a:cs typeface="Arial" panose="020B0604020202020204" pitchFamily="34" charset="0"/>
              </a:rPr>
              <a:t> Proven ability to work effectively across functional teams, managing competing priorities and building consensus in complex environments.</a:t>
            </a:r>
            <a:endParaRPr lang="en-US" sz="1200" dirty="0">
              <a:latin typeface="Arial" panose="020B0604020202020204" pitchFamily="34" charset="0"/>
              <a:cs typeface="Arial" panose="020B0604020202020204" pitchFamily="34" charset="0"/>
            </a:endParaRPr>
          </a:p>
        </p:txBody>
      </p:sp>
      <p:sp>
        <p:nvSpPr>
          <p:cNvPr id="12" name="Text 9"/>
          <p:cNvSpPr/>
          <p:nvPr/>
        </p:nvSpPr>
        <p:spPr>
          <a:xfrm>
            <a:off x="1002387" y="6172795"/>
            <a:ext cx="6069568" cy="502444"/>
          </a:xfrm>
          <a:prstGeom prst="rect">
            <a:avLst/>
          </a:prstGeom>
          <a:noFill/>
          <a:ln/>
        </p:spPr>
        <p:txBody>
          <a:bodyPr wrap="square" lIns="0" tIns="0" rIns="0" bIns="0" rtlCol="0" anchor="t"/>
          <a:lstStyle/>
          <a:p>
            <a:pPr marL="0" indent="0" algn="l">
              <a:lnSpc>
                <a:spcPts val="1950"/>
              </a:lnSpc>
              <a:buNone/>
            </a:pPr>
            <a:r>
              <a:rPr lang="en-US" sz="1200" b="1" dirty="0">
                <a:solidFill>
                  <a:srgbClr val="432338"/>
                </a:solidFill>
                <a:latin typeface="Arial" panose="020B0604020202020204" pitchFamily="34" charset="0"/>
                <a:ea typeface="Source Sans 3" pitchFamily="34" charset="-122"/>
                <a:cs typeface="Arial" panose="020B0604020202020204" pitchFamily="34" charset="0"/>
              </a:rPr>
              <a:t>Education:</a:t>
            </a:r>
            <a:r>
              <a:rPr lang="en-US" sz="1200" dirty="0">
                <a:solidFill>
                  <a:srgbClr val="432338"/>
                </a:solidFill>
                <a:latin typeface="Arial" panose="020B0604020202020204" pitchFamily="34" charset="0"/>
                <a:ea typeface="Source Sans 3" pitchFamily="34" charset="-122"/>
                <a:cs typeface="Arial" panose="020B0604020202020204" pitchFamily="34" charset="0"/>
              </a:rPr>
              <a:t> Degree in Business Administration, Human Resources, Organizational Development, or related discipline.</a:t>
            </a:r>
            <a:endParaRPr lang="en-US" sz="1200" dirty="0">
              <a:latin typeface="Arial" panose="020B0604020202020204" pitchFamily="34" charset="0"/>
              <a:cs typeface="Arial" panose="020B0604020202020204" pitchFamily="34" charset="0"/>
            </a:endParaRPr>
          </a:p>
        </p:txBody>
      </p:sp>
      <p:sp>
        <p:nvSpPr>
          <p:cNvPr id="13" name="Shape 10"/>
          <p:cNvSpPr/>
          <p:nvPr/>
        </p:nvSpPr>
        <p:spPr>
          <a:xfrm>
            <a:off x="7393662" y="2416969"/>
            <a:ext cx="6399014" cy="4422934"/>
          </a:xfrm>
          <a:prstGeom prst="roundRect">
            <a:avLst>
              <a:gd name="adj" fmla="val 1492"/>
            </a:avLst>
          </a:prstGeom>
          <a:solidFill>
            <a:srgbClr val="F9D2EB"/>
          </a:solidFill>
          <a:ln w="7620">
            <a:solidFill>
              <a:srgbClr val="FF80BA"/>
            </a:solidFill>
            <a:prstDash val="solid"/>
          </a:ln>
        </p:spPr>
        <p:txBody>
          <a:bodyPr/>
          <a:lstStyle/>
          <a:p>
            <a:endParaRPr lang="en-US">
              <a:latin typeface="Arial" panose="020B0604020202020204" pitchFamily="34" charset="0"/>
              <a:cs typeface="Arial" panose="020B0604020202020204" pitchFamily="34" charset="0"/>
            </a:endParaRPr>
          </a:p>
        </p:txBody>
      </p:sp>
      <p:sp>
        <p:nvSpPr>
          <p:cNvPr id="14" name="Shape 11"/>
          <p:cNvSpPr/>
          <p:nvPr/>
        </p:nvSpPr>
        <p:spPr>
          <a:xfrm>
            <a:off x="7558326" y="2581632"/>
            <a:ext cx="471249" cy="471249"/>
          </a:xfrm>
          <a:prstGeom prst="roundRect">
            <a:avLst>
              <a:gd name="adj" fmla="val 19401814"/>
            </a:avLst>
          </a:prstGeom>
          <a:solidFill>
            <a:srgbClr val="FF80BA"/>
          </a:solidFill>
          <a:ln/>
        </p:spPr>
        <p:txBody>
          <a:bodyPr/>
          <a:lstStyle/>
          <a:p>
            <a:endParaRPr lang="en-US">
              <a:latin typeface="Arial" panose="020B0604020202020204" pitchFamily="34" charset="0"/>
              <a:cs typeface="Arial" panose="020B0604020202020204" pitchFamily="34" charset="0"/>
            </a:endParaRPr>
          </a:p>
        </p:txBody>
      </p:sp>
      <p:pic>
        <p:nvPicPr>
          <p:cNvPr id="15" name="Image 1"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687866" y="2711172"/>
            <a:ext cx="212050" cy="212050"/>
          </a:xfrm>
          <a:prstGeom prst="rect">
            <a:avLst/>
          </a:prstGeom>
        </p:spPr>
      </p:pic>
      <p:sp>
        <p:nvSpPr>
          <p:cNvPr id="16" name="Text 12"/>
          <p:cNvSpPr/>
          <p:nvPr/>
        </p:nvSpPr>
        <p:spPr>
          <a:xfrm>
            <a:off x="7558326" y="3209925"/>
            <a:ext cx="1848088" cy="230981"/>
          </a:xfrm>
          <a:prstGeom prst="rect">
            <a:avLst/>
          </a:prstGeom>
          <a:noFill/>
          <a:ln/>
        </p:spPr>
        <p:txBody>
          <a:bodyPr wrap="none" lIns="0" tIns="0" rIns="0" bIns="0" rtlCol="0" anchor="t"/>
          <a:lstStyle/>
          <a:p>
            <a:pPr marL="0" indent="0" algn="l">
              <a:lnSpc>
                <a:spcPts val="1800"/>
              </a:lnSpc>
              <a:buNone/>
            </a:pPr>
            <a:r>
              <a:rPr lang="en-US" sz="1450" dirty="0">
                <a:solidFill>
                  <a:srgbClr val="432338"/>
                </a:solidFill>
                <a:latin typeface="Arial" panose="020B0604020202020204" pitchFamily="34" charset="0"/>
                <a:ea typeface="Noto Serif HK Semi Bold" pitchFamily="34" charset="-122"/>
                <a:cs typeface="Arial" panose="020B0604020202020204" pitchFamily="34" charset="0"/>
              </a:rPr>
              <a:t>Desirable Criteria</a:t>
            </a:r>
            <a:endParaRPr lang="en-US" sz="1450" dirty="0">
              <a:latin typeface="Arial" panose="020B0604020202020204" pitchFamily="34" charset="0"/>
              <a:cs typeface="Arial" panose="020B0604020202020204" pitchFamily="34" charset="0"/>
            </a:endParaRPr>
          </a:p>
        </p:txBody>
      </p:sp>
      <p:sp>
        <p:nvSpPr>
          <p:cNvPr id="17" name="Text 13"/>
          <p:cNvSpPr/>
          <p:nvPr/>
        </p:nvSpPr>
        <p:spPr>
          <a:xfrm>
            <a:off x="7558326" y="3535085"/>
            <a:ext cx="6069687" cy="502444"/>
          </a:xfrm>
          <a:prstGeom prst="rect">
            <a:avLst/>
          </a:prstGeom>
          <a:noFill/>
          <a:ln/>
        </p:spPr>
        <p:txBody>
          <a:bodyPr wrap="square" lIns="0" tIns="0" rIns="0" bIns="0" rtlCol="0" anchor="t"/>
          <a:lstStyle/>
          <a:p>
            <a:pPr marL="0" indent="0" algn="l">
              <a:lnSpc>
                <a:spcPts val="1950"/>
              </a:lnSpc>
              <a:buNone/>
            </a:pPr>
            <a:r>
              <a:rPr lang="en-US" sz="1200" b="1" dirty="0">
                <a:solidFill>
                  <a:srgbClr val="432338"/>
                </a:solidFill>
                <a:latin typeface="Arial" panose="020B0604020202020204" pitchFamily="34" charset="0"/>
                <a:ea typeface="Source Sans 3" pitchFamily="34" charset="-122"/>
                <a:cs typeface="Arial" panose="020B0604020202020204" pitchFamily="34" charset="0"/>
              </a:rPr>
              <a:t>Certification:</a:t>
            </a:r>
            <a:r>
              <a:rPr lang="en-US" sz="1200" dirty="0">
                <a:solidFill>
                  <a:srgbClr val="432338"/>
                </a:solidFill>
                <a:latin typeface="Arial" panose="020B0604020202020204" pitchFamily="34" charset="0"/>
                <a:ea typeface="Source Sans 3" pitchFamily="34" charset="-122"/>
                <a:cs typeface="Arial" panose="020B0604020202020204" pitchFamily="34" charset="0"/>
              </a:rPr>
              <a:t> Professional change management credentials (Prosci certification, APMG Change Management qualification) indicating formalized expertise.</a:t>
            </a:r>
            <a:endParaRPr lang="en-US" sz="1200" dirty="0">
              <a:latin typeface="Arial" panose="020B0604020202020204" pitchFamily="34" charset="0"/>
              <a:cs typeface="Arial" panose="020B0604020202020204" pitchFamily="34" charset="0"/>
            </a:endParaRPr>
          </a:p>
        </p:txBody>
      </p:sp>
      <p:sp>
        <p:nvSpPr>
          <p:cNvPr id="18" name="Text 14"/>
          <p:cNvSpPr/>
          <p:nvPr/>
        </p:nvSpPr>
        <p:spPr>
          <a:xfrm>
            <a:off x="7558326" y="4131707"/>
            <a:ext cx="6069687" cy="753666"/>
          </a:xfrm>
          <a:prstGeom prst="rect">
            <a:avLst/>
          </a:prstGeom>
          <a:noFill/>
          <a:ln/>
        </p:spPr>
        <p:txBody>
          <a:bodyPr wrap="square" lIns="0" tIns="0" rIns="0" bIns="0" rtlCol="0" anchor="t"/>
          <a:lstStyle/>
          <a:p>
            <a:pPr marL="0" indent="0" algn="l">
              <a:lnSpc>
                <a:spcPts val="1950"/>
              </a:lnSpc>
              <a:buNone/>
            </a:pPr>
            <a:r>
              <a:rPr lang="en-US" sz="1200" b="1" dirty="0">
                <a:solidFill>
                  <a:srgbClr val="432338"/>
                </a:solidFill>
                <a:latin typeface="Arial" panose="020B0604020202020204" pitchFamily="34" charset="0"/>
                <a:ea typeface="Source Sans 3" pitchFamily="34" charset="-122"/>
                <a:cs typeface="Arial" panose="020B0604020202020204" pitchFamily="34" charset="0"/>
              </a:rPr>
              <a:t>Industry Exposure:</a:t>
            </a:r>
            <a:r>
              <a:rPr lang="en-US" sz="1200" dirty="0">
                <a:solidFill>
                  <a:srgbClr val="432338"/>
                </a:solidFill>
                <a:latin typeface="Arial" panose="020B0604020202020204" pitchFamily="34" charset="0"/>
                <a:ea typeface="Source Sans 3" pitchFamily="34" charset="-122"/>
                <a:cs typeface="Arial" panose="020B0604020202020204" pitchFamily="34" charset="0"/>
              </a:rPr>
              <a:t> Prior experience within telecommunications, technology, or digital transformation contexts providing relevant sector knowledge and organizational understanding.</a:t>
            </a:r>
            <a:endParaRPr lang="en-US" sz="1200" dirty="0">
              <a:latin typeface="Arial" panose="020B0604020202020204" pitchFamily="34" charset="0"/>
              <a:cs typeface="Arial" panose="020B0604020202020204" pitchFamily="34" charset="0"/>
            </a:endParaRPr>
          </a:p>
        </p:txBody>
      </p:sp>
      <p:sp>
        <p:nvSpPr>
          <p:cNvPr id="19" name="Text 15"/>
          <p:cNvSpPr/>
          <p:nvPr/>
        </p:nvSpPr>
        <p:spPr>
          <a:xfrm>
            <a:off x="7558326" y="4979551"/>
            <a:ext cx="6069687" cy="502444"/>
          </a:xfrm>
          <a:prstGeom prst="rect">
            <a:avLst/>
          </a:prstGeom>
          <a:noFill/>
          <a:ln/>
        </p:spPr>
        <p:txBody>
          <a:bodyPr wrap="square" lIns="0" tIns="0" rIns="0" bIns="0" rtlCol="0" anchor="t"/>
          <a:lstStyle/>
          <a:p>
            <a:pPr marL="0" indent="0" algn="l">
              <a:lnSpc>
                <a:spcPts val="1950"/>
              </a:lnSpc>
              <a:buNone/>
            </a:pPr>
            <a:r>
              <a:rPr lang="en-US" sz="1200" b="1" dirty="0">
                <a:solidFill>
                  <a:srgbClr val="432338"/>
                </a:solidFill>
                <a:latin typeface="Arial" panose="020B0604020202020204" pitchFamily="34" charset="0"/>
                <a:ea typeface="Source Sans 3" pitchFamily="34" charset="-122"/>
                <a:cs typeface="Arial" panose="020B0604020202020204" pitchFamily="34" charset="0"/>
              </a:rPr>
              <a:t>Agile Competency:</a:t>
            </a:r>
            <a:r>
              <a:rPr lang="en-US" sz="1200" dirty="0">
                <a:solidFill>
                  <a:srgbClr val="432338"/>
                </a:solidFill>
                <a:latin typeface="Arial" panose="020B0604020202020204" pitchFamily="34" charset="0"/>
                <a:ea typeface="Source Sans 3" pitchFamily="34" charset="-122"/>
                <a:cs typeface="Arial" panose="020B0604020202020204" pitchFamily="34" charset="0"/>
              </a:rPr>
              <a:t> Knowledge of agile project management methodologies reflecting alignment with BT's tech-oriented operational model.</a:t>
            </a:r>
            <a:endParaRPr lang="en-US" sz="1200" dirty="0">
              <a:latin typeface="Arial" panose="020B0604020202020204" pitchFamily="34" charset="0"/>
              <a:cs typeface="Arial" panose="020B0604020202020204" pitchFamily="34" charset="0"/>
            </a:endParaRPr>
          </a:p>
        </p:txBody>
      </p:sp>
      <p:sp>
        <p:nvSpPr>
          <p:cNvPr id="20" name="Text 16"/>
          <p:cNvSpPr/>
          <p:nvPr/>
        </p:nvSpPr>
        <p:spPr>
          <a:xfrm>
            <a:off x="7558326" y="5576173"/>
            <a:ext cx="6069687" cy="502444"/>
          </a:xfrm>
          <a:prstGeom prst="rect">
            <a:avLst/>
          </a:prstGeom>
          <a:noFill/>
          <a:ln/>
        </p:spPr>
        <p:txBody>
          <a:bodyPr wrap="square" lIns="0" tIns="0" rIns="0" bIns="0" rtlCol="0" anchor="t"/>
          <a:lstStyle/>
          <a:p>
            <a:pPr marL="0" indent="0" algn="l">
              <a:lnSpc>
                <a:spcPts val="1950"/>
              </a:lnSpc>
              <a:buNone/>
            </a:pPr>
            <a:r>
              <a:rPr lang="en-US" sz="1200" b="1" dirty="0">
                <a:solidFill>
                  <a:srgbClr val="432338"/>
                </a:solidFill>
                <a:latin typeface="Arial" panose="020B0604020202020204" pitchFamily="34" charset="0"/>
                <a:ea typeface="Source Sans 3" pitchFamily="34" charset="-122"/>
                <a:cs typeface="Arial" panose="020B0604020202020204" pitchFamily="34" charset="0"/>
              </a:rPr>
              <a:t>Digital Fluency:</a:t>
            </a:r>
            <a:r>
              <a:rPr lang="en-US" sz="1200" dirty="0">
                <a:solidFill>
                  <a:srgbClr val="432338"/>
                </a:solidFill>
                <a:latin typeface="Arial" panose="020B0604020202020204" pitchFamily="34" charset="0"/>
                <a:ea typeface="Source Sans 3" pitchFamily="34" charset="-122"/>
                <a:cs typeface="Arial" panose="020B0604020202020204" pitchFamily="34" charset="0"/>
              </a:rPr>
              <a:t> Comfortable with emerging technologies, digital tools, and virtual collaboration platforms essential for hybrid working environments.</a:t>
            </a:r>
            <a:endParaRPr lang="en-US" sz="1200" dirty="0">
              <a:latin typeface="Arial" panose="020B0604020202020204" pitchFamily="34" charset="0"/>
              <a:cs typeface="Arial" panose="020B0604020202020204" pitchFamily="34" charset="0"/>
            </a:endParaRPr>
          </a:p>
        </p:txBody>
      </p:sp>
      <p:sp>
        <p:nvSpPr>
          <p:cNvPr id="21" name="Text 17"/>
          <p:cNvSpPr/>
          <p:nvPr/>
        </p:nvSpPr>
        <p:spPr>
          <a:xfrm>
            <a:off x="7558326" y="6172795"/>
            <a:ext cx="6069687" cy="502444"/>
          </a:xfrm>
          <a:prstGeom prst="rect">
            <a:avLst/>
          </a:prstGeom>
          <a:noFill/>
          <a:ln/>
        </p:spPr>
        <p:txBody>
          <a:bodyPr wrap="square" lIns="0" tIns="0" rIns="0" bIns="0" rtlCol="0" anchor="t"/>
          <a:lstStyle/>
          <a:p>
            <a:pPr marL="0" indent="0" algn="l">
              <a:lnSpc>
                <a:spcPts val="1950"/>
              </a:lnSpc>
              <a:buNone/>
            </a:pPr>
            <a:r>
              <a:rPr lang="en-US" sz="1200" b="1" dirty="0">
                <a:solidFill>
                  <a:srgbClr val="432338"/>
                </a:solidFill>
                <a:latin typeface="Arial" panose="020B0604020202020204" pitchFamily="34" charset="0"/>
                <a:ea typeface="Source Sans 3" pitchFamily="34" charset="-122"/>
                <a:cs typeface="Arial" panose="020B0604020202020204" pitchFamily="34" charset="0"/>
              </a:rPr>
              <a:t>Strategic Thinking:</a:t>
            </a:r>
            <a:r>
              <a:rPr lang="en-US" sz="1200" dirty="0">
                <a:solidFill>
                  <a:srgbClr val="432338"/>
                </a:solidFill>
                <a:latin typeface="Arial" panose="020B0604020202020204" pitchFamily="34" charset="0"/>
                <a:ea typeface="Source Sans 3" pitchFamily="34" charset="-122"/>
                <a:cs typeface="Arial" panose="020B0604020202020204" pitchFamily="34" charset="0"/>
              </a:rPr>
              <a:t> Demonstrated ability to connect transformation initiatives to broader business strategy and competitive positioning.</a:t>
            </a:r>
            <a:endParaRPr lang="en-US" sz="1200" dirty="0">
              <a:latin typeface="Arial" panose="020B0604020202020204" pitchFamily="34" charset="0"/>
              <a:cs typeface="Arial" panose="020B0604020202020204" pitchFamily="34" charset="0"/>
            </a:endParaRPr>
          </a:p>
        </p:txBody>
      </p:sp>
      <p:sp>
        <p:nvSpPr>
          <p:cNvPr id="22" name="Text 18"/>
          <p:cNvSpPr/>
          <p:nvPr/>
        </p:nvSpPr>
        <p:spPr>
          <a:xfrm>
            <a:off x="837724" y="7016591"/>
            <a:ext cx="12954952" cy="502444"/>
          </a:xfrm>
          <a:prstGeom prst="rect">
            <a:avLst/>
          </a:prstGeom>
          <a:noFill/>
          <a:ln/>
        </p:spPr>
        <p:txBody>
          <a:bodyPr wrap="square" lIns="0" tIns="0" rIns="0" bIns="0" rtlCol="0" anchor="t"/>
          <a:lstStyle/>
          <a:p>
            <a:pPr marL="0" indent="0" algn="l">
              <a:lnSpc>
                <a:spcPts val="1950"/>
              </a:lnSpc>
              <a:buNone/>
            </a:pPr>
            <a:r>
              <a:rPr lang="en-US" sz="1200" b="1" dirty="0">
                <a:solidFill>
                  <a:srgbClr val="E851B2"/>
                </a:solidFill>
                <a:latin typeface="Arial" panose="020B0604020202020204" pitchFamily="34" charset="0"/>
                <a:ea typeface="Source Sans 3" pitchFamily="34" charset="-122"/>
                <a:cs typeface="Arial" panose="020B0604020202020204" pitchFamily="34" charset="0"/>
              </a:rPr>
              <a:t>Selection Principle:</a:t>
            </a:r>
            <a:r>
              <a:rPr lang="en-US" sz="1200" dirty="0">
                <a:solidFill>
                  <a:srgbClr val="432338"/>
                </a:solidFill>
                <a:latin typeface="Arial" panose="020B0604020202020204" pitchFamily="34" charset="0"/>
                <a:ea typeface="Source Sans 3" pitchFamily="34" charset="-122"/>
                <a:cs typeface="Arial" panose="020B0604020202020204" pitchFamily="34" charset="0"/>
              </a:rPr>
              <a:t> The optimal candidate combines all essential criteria with multiple desirable criteria, demonstrating both the technical foundation for role execution and the advanced capabilities that drive transformational excellence and organizational impact.</a:t>
            </a:r>
            <a:endParaRPr lang="en-US" sz="1200" dirty="0">
              <a:latin typeface="Arial" panose="020B0604020202020204" pitchFamily="34" charset="0"/>
              <a:cs typeface="Arial" panose="020B0604020202020204" pitchFamily="34" charset="0"/>
            </a:endParaRPr>
          </a:p>
        </p:txBody>
      </p:sp>
      <p:pic>
        <p:nvPicPr>
          <p:cNvPr id="23" name="Picture 22">
            <a:extLst>
              <a:ext uri="{FF2B5EF4-FFF2-40B4-BE49-F238E27FC236}">
                <a16:creationId xmlns:a16="http://schemas.microsoft.com/office/drawing/2014/main" id="{5D711727-C07F-CF41-4036-0D075C175C0C}"/>
              </a:ext>
            </a:extLst>
          </p:cNvPr>
          <p:cNvPicPr>
            <a:picLocks noChangeAspect="1"/>
          </p:cNvPicPr>
          <p:nvPr/>
        </p:nvPicPr>
        <p:blipFill>
          <a:blip r:embed="rId7"/>
          <a:stretch>
            <a:fillRect/>
          </a:stretch>
        </p:blipFill>
        <p:spPr>
          <a:xfrm>
            <a:off x="12869862" y="7785100"/>
            <a:ext cx="1646238" cy="325318"/>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837724" y="734497"/>
            <a:ext cx="12768024" cy="462082"/>
          </a:xfrm>
          <a:prstGeom prst="rect">
            <a:avLst/>
          </a:prstGeom>
          <a:noFill/>
          <a:ln/>
        </p:spPr>
        <p:txBody>
          <a:bodyPr wrap="none" lIns="0" tIns="0" rIns="0" bIns="0" rtlCol="0" anchor="t"/>
          <a:lstStyle/>
          <a:p>
            <a:pPr marL="0" indent="0" algn="l">
              <a:lnSpc>
                <a:spcPts val="3600"/>
              </a:lnSpc>
              <a:buNone/>
            </a:pPr>
            <a:r>
              <a:rPr lang="en-US" sz="2900" dirty="0">
                <a:solidFill>
                  <a:srgbClr val="371A2D"/>
                </a:solidFill>
                <a:latin typeface="Arial" panose="020B0604020202020204" pitchFamily="34" charset="0"/>
                <a:ea typeface="Noto Serif HK Semi Bold" pitchFamily="34" charset="-122"/>
                <a:cs typeface="Arial" panose="020B0604020202020204" pitchFamily="34" charset="0"/>
              </a:rPr>
              <a:t>Why the Right Fit Matters: Strategic Impact of Recruitment Decisions</a:t>
            </a:r>
            <a:endParaRPr lang="en-US" sz="2900" dirty="0">
              <a:latin typeface="Arial" panose="020B0604020202020204" pitchFamily="34" charset="0"/>
              <a:cs typeface="Arial" panose="020B0604020202020204" pitchFamily="34" charset="0"/>
            </a:endParaRPr>
          </a:p>
        </p:txBody>
      </p:sp>
      <p:sp>
        <p:nvSpPr>
          <p:cNvPr id="3" name="Text 1"/>
          <p:cNvSpPr/>
          <p:nvPr/>
        </p:nvSpPr>
        <p:spPr>
          <a:xfrm>
            <a:off x="837724" y="1510665"/>
            <a:ext cx="12954952" cy="753666"/>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Recruitment represents one of the highest-leverage strategic decisions organizations make. For a specialized role like Change Manager, the consequences of selection decisions extend far beyond individual performance metrics—they fundamentally influence transformation success, organizational culture, employee engagement, and long-term competitive positioning. The stakes demand rigorous, strategically-aligned recruitment processes.</a:t>
            </a:r>
            <a:endParaRPr lang="en-US" sz="1200" dirty="0">
              <a:latin typeface="Arial" panose="020B0604020202020204" pitchFamily="34" charset="0"/>
              <a:cs typeface="Arial" panose="020B0604020202020204" pitchFamily="34" charset="0"/>
            </a:endParaRPr>
          </a:p>
        </p:txBody>
      </p:sp>
      <p:sp>
        <p:nvSpPr>
          <p:cNvPr id="4" name="Text 2"/>
          <p:cNvSpPr/>
          <p:nvPr/>
        </p:nvSpPr>
        <p:spPr>
          <a:xfrm>
            <a:off x="2941915" y="2832378"/>
            <a:ext cx="2672953" cy="230981"/>
          </a:xfrm>
          <a:prstGeom prst="rect">
            <a:avLst/>
          </a:prstGeom>
          <a:noFill/>
          <a:ln/>
        </p:spPr>
        <p:txBody>
          <a:bodyPr wrap="none" lIns="0" tIns="0" rIns="0" bIns="0" rtlCol="0" anchor="t"/>
          <a:lstStyle/>
          <a:p>
            <a:pPr marL="0" indent="0" algn="r">
              <a:lnSpc>
                <a:spcPts val="1800"/>
              </a:lnSpc>
              <a:buNone/>
            </a:pPr>
            <a:r>
              <a:rPr lang="en-US" sz="1450" dirty="0">
                <a:solidFill>
                  <a:srgbClr val="432338"/>
                </a:solidFill>
                <a:latin typeface="Arial" panose="020B0604020202020204" pitchFamily="34" charset="0"/>
                <a:ea typeface="Noto Serif HK Semi Bold" pitchFamily="34" charset="-122"/>
                <a:cs typeface="Arial" panose="020B0604020202020204" pitchFamily="34" charset="0"/>
              </a:rPr>
              <a:t>Transformation Acceleration</a:t>
            </a:r>
            <a:endParaRPr lang="en-US" sz="1450" dirty="0">
              <a:latin typeface="Arial" panose="020B0604020202020204" pitchFamily="34" charset="0"/>
              <a:cs typeface="Arial" panose="020B0604020202020204" pitchFamily="34" charset="0"/>
            </a:endParaRPr>
          </a:p>
        </p:txBody>
      </p:sp>
      <p:sp>
        <p:nvSpPr>
          <p:cNvPr id="5" name="Text 3"/>
          <p:cNvSpPr/>
          <p:nvPr/>
        </p:nvSpPr>
        <p:spPr>
          <a:xfrm>
            <a:off x="837724" y="3157538"/>
            <a:ext cx="4777145" cy="753666"/>
          </a:xfrm>
          <a:prstGeom prst="rect">
            <a:avLst/>
          </a:prstGeom>
          <a:noFill/>
          <a:ln/>
        </p:spPr>
        <p:txBody>
          <a:bodyPr wrap="square" lIns="0" tIns="0" rIns="0" bIns="0" rtlCol="0" anchor="t"/>
          <a:lstStyle/>
          <a:p>
            <a:pPr marL="0" indent="0" algn="r">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The right Change Manager catalyzes transformation initiative execution, reducing timeline delays, maintaining stakeholder momentum, and ensuring benefits realization against planned metrics.</a:t>
            </a:r>
            <a:endParaRPr lang="en-US" sz="1200" dirty="0">
              <a:latin typeface="Arial" panose="020B0604020202020204" pitchFamily="34" charset="0"/>
              <a:cs typeface="Arial" panose="020B0604020202020204" pitchFamily="34" charset="0"/>
            </a:endParaRPr>
          </a:p>
        </p:txBody>
      </p:sp>
      <p:pic>
        <p:nvPicPr>
          <p:cNvPr id="6" name="Image 0" descr="preencoded.png"/>
          <p:cNvPicPr>
            <a:picLocks noChangeAspect="1"/>
          </p:cNvPicPr>
          <p:nvPr/>
        </p:nvPicPr>
        <p:blipFill>
          <a:blip r:embed="rId3"/>
          <a:stretch>
            <a:fillRect/>
          </a:stretch>
        </p:blipFill>
        <p:spPr>
          <a:xfrm>
            <a:off x="5614868" y="2720102"/>
            <a:ext cx="3400663" cy="3400663"/>
          </a:xfrm>
          <a:prstGeom prst="rect">
            <a:avLst/>
          </a:prstGeom>
        </p:spPr>
      </p:pic>
      <p:pic>
        <p:nvPicPr>
          <p:cNvPr id="7" name="Image 1" descr="preencoded.png"/>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496169" y="3795236"/>
            <a:ext cx="220861" cy="220861"/>
          </a:xfrm>
          <a:prstGeom prst="rect">
            <a:avLst/>
          </a:prstGeom>
        </p:spPr>
      </p:pic>
      <p:sp>
        <p:nvSpPr>
          <p:cNvPr id="8" name="Text 4"/>
          <p:cNvSpPr/>
          <p:nvPr/>
        </p:nvSpPr>
        <p:spPr>
          <a:xfrm>
            <a:off x="9015532" y="2441019"/>
            <a:ext cx="1848088" cy="230981"/>
          </a:xfrm>
          <a:prstGeom prst="rect">
            <a:avLst/>
          </a:prstGeom>
          <a:noFill/>
          <a:ln/>
        </p:spPr>
        <p:txBody>
          <a:bodyPr wrap="none" lIns="0" tIns="0" rIns="0" bIns="0" rtlCol="0" anchor="t"/>
          <a:lstStyle/>
          <a:p>
            <a:pPr marL="0" indent="0" algn="l">
              <a:lnSpc>
                <a:spcPts val="1800"/>
              </a:lnSpc>
              <a:buNone/>
            </a:pPr>
            <a:r>
              <a:rPr lang="en-US" sz="1450" dirty="0">
                <a:solidFill>
                  <a:srgbClr val="432338"/>
                </a:solidFill>
                <a:latin typeface="Arial" panose="020B0604020202020204" pitchFamily="34" charset="0"/>
                <a:ea typeface="Noto Serif HK Semi Bold" pitchFamily="34" charset="-122"/>
                <a:cs typeface="Arial" panose="020B0604020202020204" pitchFamily="34" charset="0"/>
              </a:rPr>
              <a:t>Risk Mitigation</a:t>
            </a:r>
            <a:endParaRPr lang="en-US" sz="1450" dirty="0">
              <a:latin typeface="Arial" panose="020B0604020202020204" pitchFamily="34" charset="0"/>
              <a:cs typeface="Arial" panose="020B0604020202020204" pitchFamily="34" charset="0"/>
            </a:endParaRPr>
          </a:p>
        </p:txBody>
      </p:sp>
      <p:sp>
        <p:nvSpPr>
          <p:cNvPr id="9" name="Text 5"/>
          <p:cNvSpPr/>
          <p:nvPr/>
        </p:nvSpPr>
        <p:spPr>
          <a:xfrm>
            <a:off x="9015532" y="2766179"/>
            <a:ext cx="4777145" cy="753666"/>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Inappropriate hiring creates project paralysis, stakeholder resistance intensification, failed initiatives, and significant financial losses—costs that compound across the organization's transformation portfolio.</a:t>
            </a:r>
            <a:endParaRPr lang="en-US" sz="1200" dirty="0">
              <a:latin typeface="Arial" panose="020B0604020202020204" pitchFamily="34" charset="0"/>
              <a:cs typeface="Arial" panose="020B0604020202020204" pitchFamily="34" charset="0"/>
            </a:endParaRPr>
          </a:p>
        </p:txBody>
      </p:sp>
      <p:pic>
        <p:nvPicPr>
          <p:cNvPr id="10" name="Image 2" descr="preencoded.png"/>
          <p:cNvPicPr>
            <a:picLocks noChangeAspect="1"/>
          </p:cNvPicPr>
          <p:nvPr/>
        </p:nvPicPr>
        <p:blipFill>
          <a:blip r:embed="rId6"/>
          <a:stretch>
            <a:fillRect/>
          </a:stretch>
        </p:blipFill>
        <p:spPr>
          <a:xfrm>
            <a:off x="5614868" y="2720102"/>
            <a:ext cx="3400663" cy="3400663"/>
          </a:xfrm>
          <a:prstGeom prst="rect">
            <a:avLst/>
          </a:prstGeom>
        </p:spPr>
      </p:pic>
      <p:pic>
        <p:nvPicPr>
          <p:cNvPr id="11" name="Image 3"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475220" y="3477101"/>
            <a:ext cx="220861" cy="220861"/>
          </a:xfrm>
          <a:prstGeom prst="rect">
            <a:avLst/>
          </a:prstGeom>
        </p:spPr>
      </p:pic>
      <p:sp>
        <p:nvSpPr>
          <p:cNvPr id="12" name="Text 6"/>
          <p:cNvSpPr/>
          <p:nvPr/>
        </p:nvSpPr>
        <p:spPr>
          <a:xfrm>
            <a:off x="9329618" y="3755469"/>
            <a:ext cx="1848088" cy="230981"/>
          </a:xfrm>
          <a:prstGeom prst="rect">
            <a:avLst/>
          </a:prstGeom>
          <a:noFill/>
          <a:ln/>
        </p:spPr>
        <p:txBody>
          <a:bodyPr wrap="none" lIns="0" tIns="0" rIns="0" bIns="0" rtlCol="0" anchor="t"/>
          <a:lstStyle/>
          <a:p>
            <a:pPr marL="0" indent="0" algn="l">
              <a:lnSpc>
                <a:spcPts val="1800"/>
              </a:lnSpc>
              <a:buNone/>
            </a:pPr>
            <a:r>
              <a:rPr lang="en-US" sz="1450" dirty="0">
                <a:solidFill>
                  <a:srgbClr val="432338"/>
                </a:solidFill>
                <a:latin typeface="Arial" panose="020B0604020202020204" pitchFamily="34" charset="0"/>
                <a:ea typeface="Noto Serif HK Semi Bold" pitchFamily="34" charset="-122"/>
                <a:cs typeface="Arial" panose="020B0604020202020204" pitchFamily="34" charset="0"/>
              </a:rPr>
              <a:t>Cultural Alignment</a:t>
            </a:r>
            <a:endParaRPr lang="en-US" sz="1450" dirty="0">
              <a:latin typeface="Arial" panose="020B0604020202020204" pitchFamily="34" charset="0"/>
              <a:cs typeface="Arial" panose="020B0604020202020204" pitchFamily="34" charset="0"/>
            </a:endParaRPr>
          </a:p>
        </p:txBody>
      </p:sp>
      <p:sp>
        <p:nvSpPr>
          <p:cNvPr id="13" name="Text 7"/>
          <p:cNvSpPr/>
          <p:nvPr/>
        </p:nvSpPr>
        <p:spPr>
          <a:xfrm>
            <a:off x="9329618" y="4080629"/>
            <a:ext cx="4463058" cy="1004888"/>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Role-aligned professionals with cultural fit enhance employee engagement, reduce turnover, facilitate genuine behavioral change, and model the adaptive mindset essential for organizational transformation success.</a:t>
            </a:r>
            <a:endParaRPr lang="en-US" sz="1200" dirty="0">
              <a:latin typeface="Arial" panose="020B0604020202020204" pitchFamily="34" charset="0"/>
              <a:cs typeface="Arial" panose="020B0604020202020204" pitchFamily="34" charset="0"/>
            </a:endParaRPr>
          </a:p>
        </p:txBody>
      </p:sp>
      <p:pic>
        <p:nvPicPr>
          <p:cNvPr id="14" name="Image 4" descr="preencoded.png"/>
          <p:cNvPicPr>
            <a:picLocks noChangeAspect="1"/>
          </p:cNvPicPr>
          <p:nvPr/>
        </p:nvPicPr>
        <p:blipFill>
          <a:blip r:embed="rId9"/>
          <a:stretch>
            <a:fillRect/>
          </a:stretch>
        </p:blipFill>
        <p:spPr>
          <a:xfrm>
            <a:off x="5614868" y="2720102"/>
            <a:ext cx="3400663" cy="3400663"/>
          </a:xfrm>
          <a:prstGeom prst="rect">
            <a:avLst/>
          </a:prstGeom>
        </p:spPr>
      </p:pic>
      <p:pic>
        <p:nvPicPr>
          <p:cNvPr id="15" name="Image 5" descr="preencoded.png"/>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8080296" y="4309943"/>
            <a:ext cx="220861" cy="220861"/>
          </a:xfrm>
          <a:prstGeom prst="rect">
            <a:avLst/>
          </a:prstGeom>
        </p:spPr>
      </p:pic>
      <p:sp>
        <p:nvSpPr>
          <p:cNvPr id="16" name="Text 8"/>
          <p:cNvSpPr/>
          <p:nvPr/>
        </p:nvSpPr>
        <p:spPr>
          <a:xfrm>
            <a:off x="9015532" y="5321141"/>
            <a:ext cx="1848088" cy="230981"/>
          </a:xfrm>
          <a:prstGeom prst="rect">
            <a:avLst/>
          </a:prstGeom>
          <a:noFill/>
          <a:ln/>
        </p:spPr>
        <p:txBody>
          <a:bodyPr wrap="none" lIns="0" tIns="0" rIns="0" bIns="0" rtlCol="0" anchor="t"/>
          <a:lstStyle/>
          <a:p>
            <a:pPr marL="0" indent="0" algn="l">
              <a:lnSpc>
                <a:spcPts val="1800"/>
              </a:lnSpc>
              <a:buNone/>
            </a:pPr>
            <a:r>
              <a:rPr lang="en-US" sz="1450" dirty="0">
                <a:solidFill>
                  <a:srgbClr val="432338"/>
                </a:solidFill>
                <a:latin typeface="Arial" panose="020B0604020202020204" pitchFamily="34" charset="0"/>
                <a:ea typeface="Noto Serif HK Semi Bold" pitchFamily="34" charset="-122"/>
                <a:cs typeface="Arial" panose="020B0604020202020204" pitchFamily="34" charset="0"/>
              </a:rPr>
              <a:t>Technical Mastery</a:t>
            </a:r>
            <a:endParaRPr lang="en-US" sz="1450" dirty="0">
              <a:latin typeface="Arial" panose="020B0604020202020204" pitchFamily="34" charset="0"/>
              <a:cs typeface="Arial" panose="020B0604020202020204" pitchFamily="34" charset="0"/>
            </a:endParaRPr>
          </a:p>
        </p:txBody>
      </p:sp>
      <p:sp>
        <p:nvSpPr>
          <p:cNvPr id="17" name="Text 9"/>
          <p:cNvSpPr/>
          <p:nvPr/>
        </p:nvSpPr>
        <p:spPr>
          <a:xfrm>
            <a:off x="9015532" y="5646301"/>
            <a:ext cx="4777145" cy="753666"/>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Matching technical skills with cultural and behavioral fit ensures candidates can both understand transformation objectives and influence organizational adoption of new patterns.</a:t>
            </a:r>
            <a:endParaRPr lang="en-US" sz="1200" dirty="0">
              <a:latin typeface="Arial" panose="020B0604020202020204" pitchFamily="34" charset="0"/>
              <a:cs typeface="Arial" panose="020B0604020202020204" pitchFamily="34" charset="0"/>
            </a:endParaRPr>
          </a:p>
        </p:txBody>
      </p:sp>
      <p:pic>
        <p:nvPicPr>
          <p:cNvPr id="18" name="Image 6" descr="preencoded.png"/>
          <p:cNvPicPr>
            <a:picLocks noChangeAspect="1"/>
          </p:cNvPicPr>
          <p:nvPr/>
        </p:nvPicPr>
        <p:blipFill>
          <a:blip r:embed="rId12"/>
          <a:stretch>
            <a:fillRect/>
          </a:stretch>
        </p:blipFill>
        <p:spPr>
          <a:xfrm>
            <a:off x="5614868" y="2720102"/>
            <a:ext cx="3400663" cy="3400663"/>
          </a:xfrm>
          <a:prstGeom prst="rect">
            <a:avLst/>
          </a:prstGeom>
        </p:spPr>
      </p:pic>
      <p:pic>
        <p:nvPicPr>
          <p:cNvPr id="19" name="Image 7" descr="preencoded.png"/>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475220" y="5142667"/>
            <a:ext cx="220861" cy="220861"/>
          </a:xfrm>
          <a:prstGeom prst="rect">
            <a:avLst/>
          </a:prstGeom>
        </p:spPr>
      </p:pic>
      <p:sp>
        <p:nvSpPr>
          <p:cNvPr id="20" name="Text 10"/>
          <p:cNvSpPr/>
          <p:nvPr/>
        </p:nvSpPr>
        <p:spPr>
          <a:xfrm>
            <a:off x="3553301" y="4929664"/>
            <a:ext cx="2061567" cy="230981"/>
          </a:xfrm>
          <a:prstGeom prst="rect">
            <a:avLst/>
          </a:prstGeom>
          <a:noFill/>
          <a:ln/>
        </p:spPr>
        <p:txBody>
          <a:bodyPr wrap="none" lIns="0" tIns="0" rIns="0" bIns="0" rtlCol="0" anchor="t"/>
          <a:lstStyle/>
          <a:p>
            <a:pPr marL="0" indent="0" algn="r">
              <a:lnSpc>
                <a:spcPts val="1800"/>
              </a:lnSpc>
              <a:buNone/>
            </a:pPr>
            <a:r>
              <a:rPr lang="en-US" sz="1450" dirty="0">
                <a:solidFill>
                  <a:srgbClr val="432338"/>
                </a:solidFill>
                <a:latin typeface="Arial" panose="020B0604020202020204" pitchFamily="34" charset="0"/>
                <a:ea typeface="Noto Serif HK Semi Bold" pitchFamily="34" charset="-122"/>
                <a:cs typeface="Arial" panose="020B0604020202020204" pitchFamily="34" charset="0"/>
              </a:rPr>
              <a:t>Business Performance</a:t>
            </a:r>
            <a:endParaRPr lang="en-US" sz="1450" dirty="0">
              <a:latin typeface="Arial" panose="020B0604020202020204" pitchFamily="34" charset="0"/>
              <a:cs typeface="Arial" panose="020B0604020202020204" pitchFamily="34" charset="0"/>
            </a:endParaRPr>
          </a:p>
        </p:txBody>
      </p:sp>
      <p:sp>
        <p:nvSpPr>
          <p:cNvPr id="21" name="Text 11"/>
          <p:cNvSpPr/>
          <p:nvPr/>
        </p:nvSpPr>
        <p:spPr>
          <a:xfrm>
            <a:off x="837724" y="5254823"/>
            <a:ext cx="4777145" cy="753666"/>
          </a:xfrm>
          <a:prstGeom prst="rect">
            <a:avLst/>
          </a:prstGeom>
          <a:noFill/>
          <a:ln/>
        </p:spPr>
        <p:txBody>
          <a:bodyPr wrap="square" lIns="0" tIns="0" rIns="0" bIns="0" rtlCol="0" anchor="t"/>
          <a:lstStyle/>
          <a:p>
            <a:pPr marL="0" indent="0" algn="r">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Strategic recruitment directly correlates with long-term organizational performance, competitive advantage, market responsiveness, and sustainable value creation throughout transformation cycles.</a:t>
            </a:r>
            <a:endParaRPr lang="en-US" sz="1200" dirty="0">
              <a:latin typeface="Arial" panose="020B0604020202020204" pitchFamily="34" charset="0"/>
              <a:cs typeface="Arial" panose="020B0604020202020204" pitchFamily="34" charset="0"/>
            </a:endParaRPr>
          </a:p>
        </p:txBody>
      </p:sp>
      <p:pic>
        <p:nvPicPr>
          <p:cNvPr id="22" name="Image 8" descr="preencoded.png"/>
          <p:cNvPicPr>
            <a:picLocks noChangeAspect="1"/>
          </p:cNvPicPr>
          <p:nvPr/>
        </p:nvPicPr>
        <p:blipFill>
          <a:blip r:embed="rId15"/>
          <a:stretch>
            <a:fillRect/>
          </a:stretch>
        </p:blipFill>
        <p:spPr>
          <a:xfrm>
            <a:off x="5614868" y="2720102"/>
            <a:ext cx="3400663" cy="3400663"/>
          </a:xfrm>
          <a:prstGeom prst="rect">
            <a:avLst/>
          </a:prstGeom>
        </p:spPr>
      </p:pic>
      <p:pic>
        <p:nvPicPr>
          <p:cNvPr id="23" name="Image 9" descr="preencoded.png"/>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6496169" y="4824532"/>
            <a:ext cx="220861" cy="220861"/>
          </a:xfrm>
          <a:prstGeom prst="rect">
            <a:avLst/>
          </a:prstGeom>
        </p:spPr>
      </p:pic>
      <p:sp>
        <p:nvSpPr>
          <p:cNvPr id="24" name="Shape 12"/>
          <p:cNvSpPr/>
          <p:nvPr/>
        </p:nvSpPr>
        <p:spPr>
          <a:xfrm>
            <a:off x="837724" y="6576655"/>
            <a:ext cx="12954952" cy="918448"/>
          </a:xfrm>
          <a:prstGeom prst="roundRect">
            <a:avLst>
              <a:gd name="adj" fmla="val 7184"/>
            </a:avLst>
          </a:prstGeom>
          <a:solidFill>
            <a:srgbClr val="F6BBE1"/>
          </a:solidFill>
          <a:ln/>
        </p:spPr>
        <p:txBody>
          <a:bodyPr/>
          <a:lstStyle/>
          <a:p>
            <a:endParaRPr lang="en-US">
              <a:latin typeface="Arial" panose="020B0604020202020204" pitchFamily="34" charset="0"/>
              <a:cs typeface="Arial" panose="020B0604020202020204" pitchFamily="34" charset="0"/>
            </a:endParaRPr>
          </a:p>
        </p:txBody>
      </p:sp>
      <p:pic>
        <p:nvPicPr>
          <p:cNvPr id="25" name="Image 10" descr="preencoded.png"/>
          <p:cNvPicPr>
            <a:picLocks noChangeAspect="1"/>
          </p:cNvPicPr>
          <p:nvPr/>
        </p:nvPicPr>
        <p:blipFill>
          <a:blip r:embed="rId18"/>
          <a:stretch>
            <a:fillRect/>
          </a:stretch>
        </p:blipFill>
        <p:spPr>
          <a:xfrm>
            <a:off x="994767" y="6802993"/>
            <a:ext cx="196334" cy="157043"/>
          </a:xfrm>
          <a:prstGeom prst="rect">
            <a:avLst/>
          </a:prstGeom>
        </p:spPr>
      </p:pic>
      <p:sp>
        <p:nvSpPr>
          <p:cNvPr id="26" name="Text 13"/>
          <p:cNvSpPr/>
          <p:nvPr/>
        </p:nvSpPr>
        <p:spPr>
          <a:xfrm>
            <a:off x="1348145" y="6772870"/>
            <a:ext cx="12287488" cy="502444"/>
          </a:xfrm>
          <a:prstGeom prst="rect">
            <a:avLst/>
          </a:prstGeom>
          <a:noFill/>
          <a:ln/>
        </p:spPr>
        <p:txBody>
          <a:bodyPr wrap="square" lIns="0" tIns="0" rIns="0" bIns="0" rtlCol="0" anchor="t"/>
          <a:lstStyle/>
          <a:p>
            <a:pPr marL="0" indent="0" algn="l">
              <a:lnSpc>
                <a:spcPts val="1950"/>
              </a:lnSpc>
              <a:buNone/>
            </a:pPr>
            <a:r>
              <a:rPr lang="en-US" sz="1200" dirty="0">
                <a:solidFill>
                  <a:srgbClr val="000000"/>
                </a:solidFill>
                <a:latin typeface="Arial" panose="020B0604020202020204" pitchFamily="34" charset="0"/>
                <a:ea typeface="Source Sans 3" pitchFamily="34" charset="-122"/>
                <a:cs typeface="Arial" panose="020B0604020202020204" pitchFamily="34" charset="0"/>
              </a:rPr>
              <a:t>Research from Armstrong and Taylor (2020) demonstrates that organizations prioritizing strategic recruitment and selection processes achieve 45% higher transformation success rates, 30% faster time-to-value, and significantly improved employee retention during organizational change initiatives.</a:t>
            </a:r>
            <a:endParaRPr lang="en-US" sz="1200" dirty="0">
              <a:latin typeface="Arial" panose="020B0604020202020204" pitchFamily="34" charset="0"/>
              <a:cs typeface="Arial" panose="020B0604020202020204" pitchFamily="34" charset="0"/>
            </a:endParaRPr>
          </a:p>
        </p:txBody>
      </p:sp>
      <p:pic>
        <p:nvPicPr>
          <p:cNvPr id="27" name="Picture 26">
            <a:extLst>
              <a:ext uri="{FF2B5EF4-FFF2-40B4-BE49-F238E27FC236}">
                <a16:creationId xmlns:a16="http://schemas.microsoft.com/office/drawing/2014/main" id="{330C70B8-13A3-2ABF-3FE6-D97225449074}"/>
              </a:ext>
            </a:extLst>
          </p:cNvPr>
          <p:cNvPicPr>
            <a:picLocks noChangeAspect="1"/>
          </p:cNvPicPr>
          <p:nvPr/>
        </p:nvPicPr>
        <p:blipFill>
          <a:blip r:embed="rId19"/>
          <a:stretch>
            <a:fillRect/>
          </a:stretch>
        </p:blipFill>
        <p:spPr>
          <a:xfrm>
            <a:off x="12869862" y="7785100"/>
            <a:ext cx="1646238" cy="325318"/>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837009" y="575905"/>
            <a:ext cx="11432024" cy="461605"/>
          </a:xfrm>
          <a:prstGeom prst="rect">
            <a:avLst/>
          </a:prstGeom>
          <a:noFill/>
          <a:ln/>
        </p:spPr>
        <p:txBody>
          <a:bodyPr wrap="none" lIns="0" tIns="0" rIns="0" bIns="0" rtlCol="0" anchor="t"/>
          <a:lstStyle/>
          <a:p>
            <a:pPr marL="0" indent="0" algn="l">
              <a:lnSpc>
                <a:spcPts val="3600"/>
              </a:lnSpc>
              <a:buNone/>
            </a:pPr>
            <a:r>
              <a:rPr lang="en-US" sz="2900" dirty="0">
                <a:solidFill>
                  <a:srgbClr val="371A2D"/>
                </a:solidFill>
                <a:latin typeface="Arial" panose="020B0604020202020204" pitchFamily="34" charset="0"/>
                <a:ea typeface="Noto Serif HK Semi Bold" pitchFamily="34" charset="-122"/>
                <a:cs typeface="Arial" panose="020B0604020202020204" pitchFamily="34" charset="0"/>
              </a:rPr>
              <a:t>Structured Interviews: Standardization as Strategic Advantage</a:t>
            </a:r>
            <a:endParaRPr lang="en-US" sz="2900" dirty="0">
              <a:latin typeface="Arial" panose="020B0604020202020204" pitchFamily="34" charset="0"/>
              <a:cs typeface="Arial" panose="020B0604020202020204" pitchFamily="34" charset="0"/>
            </a:endParaRPr>
          </a:p>
        </p:txBody>
      </p:sp>
      <p:sp>
        <p:nvSpPr>
          <p:cNvPr id="3" name="Text 1"/>
          <p:cNvSpPr/>
          <p:nvPr/>
        </p:nvSpPr>
        <p:spPr>
          <a:xfrm>
            <a:off x="837009" y="1351359"/>
            <a:ext cx="12956381" cy="752951"/>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Structured interviews represent a formalized interview methodology where all candidates respond to standardized questions, with evaluator responses assessed against predetermined criteria. This approach contrasts sharply with unstructured interviews where conversation flows naturally without consistency. For specialized roles like Change Manager, structured formats provide significant strategic advantages that extend beyond individual candidate assessment to organizational risk management and legal defensibility.</a:t>
            </a:r>
            <a:endParaRPr lang="en-US" sz="1200" dirty="0">
              <a:latin typeface="Arial" panose="020B0604020202020204" pitchFamily="34" charset="0"/>
              <a:cs typeface="Arial" panose="020B0604020202020204" pitchFamily="34" charset="0"/>
            </a:endParaRPr>
          </a:p>
        </p:txBody>
      </p:sp>
      <p:sp>
        <p:nvSpPr>
          <p:cNvPr id="4" name="Text 2"/>
          <p:cNvSpPr/>
          <p:nvPr/>
        </p:nvSpPr>
        <p:spPr>
          <a:xfrm>
            <a:off x="837009" y="2437686"/>
            <a:ext cx="2681168" cy="230743"/>
          </a:xfrm>
          <a:prstGeom prst="rect">
            <a:avLst/>
          </a:prstGeom>
          <a:noFill/>
          <a:ln/>
        </p:spPr>
        <p:txBody>
          <a:bodyPr wrap="none" lIns="0" tIns="0" rIns="0" bIns="0" rtlCol="0" anchor="t"/>
          <a:lstStyle/>
          <a:p>
            <a:pPr marL="0" indent="0" algn="l">
              <a:lnSpc>
                <a:spcPts val="1800"/>
              </a:lnSpc>
              <a:buNone/>
            </a:pPr>
            <a:r>
              <a:rPr lang="en-US" sz="1450" dirty="0">
                <a:solidFill>
                  <a:srgbClr val="371A2D"/>
                </a:solidFill>
                <a:latin typeface="Arial" panose="020B0604020202020204" pitchFamily="34" charset="0"/>
                <a:ea typeface="Noto Serif HK Semi Bold" pitchFamily="34" charset="-122"/>
                <a:cs typeface="Arial" panose="020B0604020202020204" pitchFamily="34" charset="0"/>
              </a:rPr>
              <a:t>Consistency &amp; Comparability</a:t>
            </a:r>
            <a:endParaRPr lang="en-US" sz="1450" dirty="0">
              <a:latin typeface="Arial" panose="020B0604020202020204" pitchFamily="34" charset="0"/>
              <a:cs typeface="Arial" panose="020B0604020202020204" pitchFamily="34" charset="0"/>
            </a:endParaRPr>
          </a:p>
        </p:txBody>
      </p:sp>
      <p:sp>
        <p:nvSpPr>
          <p:cNvPr id="5" name="Text 3"/>
          <p:cNvSpPr/>
          <p:nvPr/>
        </p:nvSpPr>
        <p:spPr>
          <a:xfrm>
            <a:off x="837009" y="2825353"/>
            <a:ext cx="6286738" cy="1003935"/>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All candidates experience identical questions and assessment conditions, enabling meaningful comparison across applicants. This standardization eliminates the subjective variations that create bias in traditional interviews and allows objective evaluation of candidates against consistent competency benchmarks.</a:t>
            </a:r>
            <a:endParaRPr lang="en-US" sz="1200" dirty="0">
              <a:latin typeface="Arial" panose="020B0604020202020204" pitchFamily="34" charset="0"/>
              <a:cs typeface="Arial" panose="020B0604020202020204" pitchFamily="34" charset="0"/>
            </a:endParaRPr>
          </a:p>
        </p:txBody>
      </p:sp>
      <p:sp>
        <p:nvSpPr>
          <p:cNvPr id="6" name="Text 4"/>
          <p:cNvSpPr/>
          <p:nvPr/>
        </p:nvSpPr>
        <p:spPr>
          <a:xfrm>
            <a:off x="7514273" y="2437686"/>
            <a:ext cx="1846421" cy="230743"/>
          </a:xfrm>
          <a:prstGeom prst="rect">
            <a:avLst/>
          </a:prstGeom>
          <a:noFill/>
          <a:ln/>
        </p:spPr>
        <p:txBody>
          <a:bodyPr wrap="none" lIns="0" tIns="0" rIns="0" bIns="0" rtlCol="0" anchor="t"/>
          <a:lstStyle/>
          <a:p>
            <a:pPr marL="0" indent="0" algn="l">
              <a:lnSpc>
                <a:spcPts val="1800"/>
              </a:lnSpc>
              <a:buNone/>
            </a:pPr>
            <a:r>
              <a:rPr lang="en-US" sz="1450" dirty="0">
                <a:solidFill>
                  <a:srgbClr val="371A2D"/>
                </a:solidFill>
                <a:latin typeface="Arial" panose="020B0604020202020204" pitchFamily="34" charset="0"/>
                <a:ea typeface="Noto Serif HK Semi Bold" pitchFamily="34" charset="-122"/>
                <a:cs typeface="Arial" panose="020B0604020202020204" pitchFamily="34" charset="0"/>
              </a:rPr>
              <a:t>Bias Reduction</a:t>
            </a:r>
            <a:endParaRPr lang="en-US" sz="1450" dirty="0">
              <a:latin typeface="Arial" panose="020B0604020202020204" pitchFamily="34" charset="0"/>
              <a:cs typeface="Arial" panose="020B0604020202020204" pitchFamily="34" charset="0"/>
            </a:endParaRPr>
          </a:p>
        </p:txBody>
      </p:sp>
      <p:sp>
        <p:nvSpPr>
          <p:cNvPr id="7" name="Text 5"/>
          <p:cNvSpPr/>
          <p:nvPr/>
        </p:nvSpPr>
        <p:spPr>
          <a:xfrm>
            <a:off x="7514273" y="2825353"/>
            <a:ext cx="6286738" cy="1003935"/>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Structured formats significantly reduce unconscious bias by focusing evaluation on job-relevant competencies rather than personality preferences or demographic factors. Research demonstrates structured interviews correlate 0.63 with job performance compared to 0.33 for unstructured formats.</a:t>
            </a:r>
            <a:endParaRPr lang="en-US" sz="1200" dirty="0">
              <a:latin typeface="Arial" panose="020B0604020202020204" pitchFamily="34" charset="0"/>
              <a:cs typeface="Arial" panose="020B0604020202020204" pitchFamily="34" charset="0"/>
            </a:endParaRPr>
          </a:p>
        </p:txBody>
      </p:sp>
      <p:sp>
        <p:nvSpPr>
          <p:cNvPr id="8" name="Shape 6"/>
          <p:cNvSpPr/>
          <p:nvPr/>
        </p:nvSpPr>
        <p:spPr>
          <a:xfrm>
            <a:off x="837009" y="4146947"/>
            <a:ext cx="353020" cy="353020"/>
          </a:xfrm>
          <a:prstGeom prst="roundRect">
            <a:avLst>
              <a:gd name="adj" fmla="val 18673"/>
            </a:avLst>
          </a:prstGeom>
          <a:solidFill>
            <a:srgbClr val="F9D2EB"/>
          </a:solidFill>
          <a:ln w="762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sp>
        <p:nvSpPr>
          <p:cNvPr id="9" name="Text 7"/>
          <p:cNvSpPr/>
          <p:nvPr/>
        </p:nvSpPr>
        <p:spPr>
          <a:xfrm>
            <a:off x="902732" y="4184928"/>
            <a:ext cx="221456" cy="276939"/>
          </a:xfrm>
          <a:prstGeom prst="rect">
            <a:avLst/>
          </a:prstGeom>
          <a:noFill/>
          <a:ln/>
        </p:spPr>
        <p:txBody>
          <a:bodyPr wrap="none" lIns="0" tIns="0" rIns="0" bIns="0" rtlCol="0" anchor="t"/>
          <a:lstStyle/>
          <a:p>
            <a:pPr marL="0" indent="0" algn="ctr">
              <a:lnSpc>
                <a:spcPts val="1700"/>
              </a:lnSpc>
              <a:buNone/>
            </a:pPr>
            <a:r>
              <a:rPr lang="en-US" sz="1700" dirty="0">
                <a:solidFill>
                  <a:srgbClr val="432338"/>
                </a:solidFill>
                <a:latin typeface="Arial" panose="020B0604020202020204" pitchFamily="34" charset="0"/>
                <a:ea typeface="Noto Serif HK Semi Bold" pitchFamily="34" charset="-122"/>
                <a:cs typeface="Arial" panose="020B0604020202020204" pitchFamily="34" charset="0"/>
              </a:rPr>
              <a:t>1</a:t>
            </a:r>
            <a:endParaRPr lang="en-US" sz="1700" dirty="0">
              <a:latin typeface="Arial" panose="020B0604020202020204" pitchFamily="34" charset="0"/>
              <a:cs typeface="Arial" panose="020B0604020202020204" pitchFamily="34" charset="0"/>
            </a:endParaRPr>
          </a:p>
        </p:txBody>
      </p:sp>
      <p:sp>
        <p:nvSpPr>
          <p:cNvPr id="10" name="Text 8"/>
          <p:cNvSpPr/>
          <p:nvPr/>
        </p:nvSpPr>
        <p:spPr>
          <a:xfrm>
            <a:off x="1346954" y="4200882"/>
            <a:ext cx="2281118" cy="230743"/>
          </a:xfrm>
          <a:prstGeom prst="rect">
            <a:avLst/>
          </a:prstGeom>
          <a:noFill/>
          <a:ln/>
        </p:spPr>
        <p:txBody>
          <a:bodyPr wrap="none" lIns="0" tIns="0" rIns="0" bIns="0" rtlCol="0" anchor="t"/>
          <a:lstStyle/>
          <a:p>
            <a:pPr marL="0" indent="0" algn="l">
              <a:lnSpc>
                <a:spcPts val="1800"/>
              </a:lnSpc>
              <a:buNone/>
            </a:pPr>
            <a:r>
              <a:rPr lang="en-US" sz="1450" dirty="0">
                <a:solidFill>
                  <a:srgbClr val="432338"/>
                </a:solidFill>
                <a:latin typeface="Arial" panose="020B0604020202020204" pitchFamily="34" charset="0"/>
                <a:ea typeface="Noto Serif HK Semi Bold" pitchFamily="34" charset="-122"/>
                <a:cs typeface="Arial" panose="020B0604020202020204" pitchFamily="34" charset="0"/>
              </a:rPr>
              <a:t>Competency Assessment</a:t>
            </a:r>
            <a:endParaRPr lang="en-US" sz="1450" dirty="0">
              <a:latin typeface="Arial" panose="020B0604020202020204" pitchFamily="34" charset="0"/>
              <a:cs typeface="Arial" panose="020B0604020202020204" pitchFamily="34" charset="0"/>
            </a:endParaRPr>
          </a:p>
        </p:txBody>
      </p:sp>
      <p:sp>
        <p:nvSpPr>
          <p:cNvPr id="11" name="Text 9"/>
          <p:cNvSpPr/>
          <p:nvPr/>
        </p:nvSpPr>
        <p:spPr>
          <a:xfrm>
            <a:off x="1346954" y="4525685"/>
            <a:ext cx="5870138" cy="1003935"/>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Targeted questions effectively evaluate critical competencies including leadership capability, problem-solving sophistication, adaptability under uncertainty, stakeholder management skills, and change methodology knowledge—precisely the dimensions determining Change Manager success.</a:t>
            </a:r>
            <a:endParaRPr lang="en-US" sz="1200" dirty="0">
              <a:latin typeface="Arial" panose="020B0604020202020204" pitchFamily="34" charset="0"/>
              <a:cs typeface="Arial" panose="020B0604020202020204" pitchFamily="34" charset="0"/>
            </a:endParaRPr>
          </a:p>
        </p:txBody>
      </p:sp>
      <p:sp>
        <p:nvSpPr>
          <p:cNvPr id="12" name="Shape 10"/>
          <p:cNvSpPr/>
          <p:nvPr/>
        </p:nvSpPr>
        <p:spPr>
          <a:xfrm>
            <a:off x="7413188" y="4146947"/>
            <a:ext cx="353020" cy="353020"/>
          </a:xfrm>
          <a:prstGeom prst="roundRect">
            <a:avLst>
              <a:gd name="adj" fmla="val 18673"/>
            </a:avLst>
          </a:prstGeom>
          <a:solidFill>
            <a:srgbClr val="F9D2EB"/>
          </a:solidFill>
          <a:ln w="762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sp>
        <p:nvSpPr>
          <p:cNvPr id="13" name="Text 11"/>
          <p:cNvSpPr/>
          <p:nvPr/>
        </p:nvSpPr>
        <p:spPr>
          <a:xfrm>
            <a:off x="7478911" y="4184928"/>
            <a:ext cx="221456" cy="276939"/>
          </a:xfrm>
          <a:prstGeom prst="rect">
            <a:avLst/>
          </a:prstGeom>
          <a:noFill/>
          <a:ln/>
        </p:spPr>
        <p:txBody>
          <a:bodyPr wrap="none" lIns="0" tIns="0" rIns="0" bIns="0" rtlCol="0" anchor="t"/>
          <a:lstStyle/>
          <a:p>
            <a:pPr marL="0" indent="0" algn="ctr">
              <a:lnSpc>
                <a:spcPts val="1700"/>
              </a:lnSpc>
              <a:buNone/>
            </a:pPr>
            <a:r>
              <a:rPr lang="en-US" sz="1700" dirty="0">
                <a:solidFill>
                  <a:srgbClr val="432338"/>
                </a:solidFill>
                <a:latin typeface="Arial" panose="020B0604020202020204" pitchFamily="34" charset="0"/>
                <a:ea typeface="Noto Serif HK Semi Bold" pitchFamily="34" charset="-122"/>
                <a:cs typeface="Arial" panose="020B0604020202020204" pitchFamily="34" charset="0"/>
              </a:rPr>
              <a:t>2</a:t>
            </a:r>
            <a:endParaRPr lang="en-US" sz="1700" dirty="0">
              <a:latin typeface="Arial" panose="020B0604020202020204" pitchFamily="34" charset="0"/>
              <a:cs typeface="Arial" panose="020B0604020202020204" pitchFamily="34" charset="0"/>
            </a:endParaRPr>
          </a:p>
        </p:txBody>
      </p:sp>
      <p:sp>
        <p:nvSpPr>
          <p:cNvPr id="14" name="Text 12"/>
          <p:cNvSpPr/>
          <p:nvPr/>
        </p:nvSpPr>
        <p:spPr>
          <a:xfrm>
            <a:off x="7923133" y="4200882"/>
            <a:ext cx="1846421" cy="230743"/>
          </a:xfrm>
          <a:prstGeom prst="rect">
            <a:avLst/>
          </a:prstGeom>
          <a:noFill/>
          <a:ln/>
        </p:spPr>
        <p:txBody>
          <a:bodyPr wrap="none" lIns="0" tIns="0" rIns="0" bIns="0" rtlCol="0" anchor="t"/>
          <a:lstStyle/>
          <a:p>
            <a:pPr marL="0" indent="0" algn="l">
              <a:lnSpc>
                <a:spcPts val="1800"/>
              </a:lnSpc>
              <a:buNone/>
            </a:pPr>
            <a:r>
              <a:rPr lang="en-US" sz="1450" dirty="0">
                <a:solidFill>
                  <a:srgbClr val="432338"/>
                </a:solidFill>
                <a:latin typeface="Arial" panose="020B0604020202020204" pitchFamily="34" charset="0"/>
                <a:ea typeface="Noto Serif HK Semi Bold" pitchFamily="34" charset="-122"/>
                <a:cs typeface="Arial" panose="020B0604020202020204" pitchFamily="34" charset="0"/>
              </a:rPr>
              <a:t>Legal Defensibility</a:t>
            </a:r>
            <a:endParaRPr lang="en-US" sz="1450" dirty="0">
              <a:latin typeface="Arial" panose="020B0604020202020204" pitchFamily="34" charset="0"/>
              <a:cs typeface="Arial" panose="020B0604020202020204" pitchFamily="34" charset="0"/>
            </a:endParaRPr>
          </a:p>
        </p:txBody>
      </p:sp>
      <p:sp>
        <p:nvSpPr>
          <p:cNvPr id="15" name="Text 13"/>
          <p:cNvSpPr/>
          <p:nvPr/>
        </p:nvSpPr>
        <p:spPr>
          <a:xfrm>
            <a:off x="7923133" y="4525685"/>
            <a:ext cx="5870257" cy="752951"/>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Structured interview processes with documented criteria and standardized assessments provide robust legal protection against discrimination claims, particularly important for senior transformation roles where recruitment decisions face heightened scrutiny.</a:t>
            </a:r>
            <a:endParaRPr lang="en-US" sz="1200" dirty="0">
              <a:latin typeface="Arial" panose="020B0604020202020204" pitchFamily="34" charset="0"/>
              <a:cs typeface="Arial" panose="020B0604020202020204" pitchFamily="34" charset="0"/>
            </a:endParaRPr>
          </a:p>
        </p:txBody>
      </p:sp>
      <p:sp>
        <p:nvSpPr>
          <p:cNvPr id="16" name="Shape 14"/>
          <p:cNvSpPr/>
          <p:nvPr/>
        </p:nvSpPr>
        <p:spPr>
          <a:xfrm>
            <a:off x="837009" y="5843468"/>
            <a:ext cx="353020" cy="353020"/>
          </a:xfrm>
          <a:prstGeom prst="roundRect">
            <a:avLst>
              <a:gd name="adj" fmla="val 18673"/>
            </a:avLst>
          </a:prstGeom>
          <a:solidFill>
            <a:srgbClr val="F9D2EB"/>
          </a:solidFill>
          <a:ln w="762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sp>
        <p:nvSpPr>
          <p:cNvPr id="17" name="Text 15"/>
          <p:cNvSpPr/>
          <p:nvPr/>
        </p:nvSpPr>
        <p:spPr>
          <a:xfrm>
            <a:off x="902732" y="5881449"/>
            <a:ext cx="221456" cy="276939"/>
          </a:xfrm>
          <a:prstGeom prst="rect">
            <a:avLst/>
          </a:prstGeom>
          <a:noFill/>
          <a:ln/>
        </p:spPr>
        <p:txBody>
          <a:bodyPr wrap="none" lIns="0" tIns="0" rIns="0" bIns="0" rtlCol="0" anchor="t"/>
          <a:lstStyle/>
          <a:p>
            <a:pPr marL="0" indent="0" algn="ctr">
              <a:lnSpc>
                <a:spcPts val="1700"/>
              </a:lnSpc>
              <a:buNone/>
            </a:pPr>
            <a:r>
              <a:rPr lang="en-US" sz="1700" dirty="0">
                <a:solidFill>
                  <a:srgbClr val="432338"/>
                </a:solidFill>
                <a:latin typeface="Arial" panose="020B0604020202020204" pitchFamily="34" charset="0"/>
                <a:ea typeface="Noto Serif HK Semi Bold" pitchFamily="34" charset="-122"/>
                <a:cs typeface="Arial" panose="020B0604020202020204" pitchFamily="34" charset="0"/>
              </a:rPr>
              <a:t>3</a:t>
            </a:r>
            <a:endParaRPr lang="en-US" sz="1700" dirty="0">
              <a:latin typeface="Arial" panose="020B0604020202020204" pitchFamily="34" charset="0"/>
              <a:cs typeface="Arial" panose="020B0604020202020204" pitchFamily="34" charset="0"/>
            </a:endParaRPr>
          </a:p>
        </p:txBody>
      </p:sp>
      <p:sp>
        <p:nvSpPr>
          <p:cNvPr id="18" name="Text 16"/>
          <p:cNvSpPr/>
          <p:nvPr/>
        </p:nvSpPr>
        <p:spPr>
          <a:xfrm>
            <a:off x="1346954" y="5897404"/>
            <a:ext cx="1846421" cy="230743"/>
          </a:xfrm>
          <a:prstGeom prst="rect">
            <a:avLst/>
          </a:prstGeom>
          <a:noFill/>
          <a:ln/>
        </p:spPr>
        <p:txBody>
          <a:bodyPr wrap="none" lIns="0" tIns="0" rIns="0" bIns="0" rtlCol="0" anchor="t"/>
          <a:lstStyle/>
          <a:p>
            <a:pPr marL="0" indent="0" algn="l">
              <a:lnSpc>
                <a:spcPts val="1800"/>
              </a:lnSpc>
              <a:buNone/>
            </a:pPr>
            <a:r>
              <a:rPr lang="en-US" sz="1450" dirty="0">
                <a:solidFill>
                  <a:srgbClr val="432338"/>
                </a:solidFill>
                <a:latin typeface="Arial" panose="020B0604020202020204" pitchFamily="34" charset="0"/>
                <a:ea typeface="Noto Serif HK Semi Bold" pitchFamily="34" charset="-122"/>
                <a:cs typeface="Arial" panose="020B0604020202020204" pitchFamily="34" charset="0"/>
              </a:rPr>
              <a:t>Predictive Validity</a:t>
            </a:r>
            <a:endParaRPr lang="en-US" sz="1450" dirty="0">
              <a:latin typeface="Arial" panose="020B0604020202020204" pitchFamily="34" charset="0"/>
              <a:cs typeface="Arial" panose="020B0604020202020204" pitchFamily="34" charset="0"/>
            </a:endParaRPr>
          </a:p>
        </p:txBody>
      </p:sp>
      <p:sp>
        <p:nvSpPr>
          <p:cNvPr id="19" name="Text 17"/>
          <p:cNvSpPr/>
          <p:nvPr/>
        </p:nvSpPr>
        <p:spPr>
          <a:xfrm>
            <a:off x="1346954" y="6222206"/>
            <a:ext cx="5870138" cy="752951"/>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Structured interviews demonstrate significantly higher correlation between interview performance and subsequent job performance compared to unstructured alternatives, reducing hiring errors and improving selection accuracy.</a:t>
            </a:r>
            <a:endParaRPr lang="en-US" sz="1200" dirty="0">
              <a:latin typeface="Arial" panose="020B0604020202020204" pitchFamily="34" charset="0"/>
              <a:cs typeface="Arial" panose="020B0604020202020204" pitchFamily="34" charset="0"/>
            </a:endParaRPr>
          </a:p>
        </p:txBody>
      </p:sp>
      <p:sp>
        <p:nvSpPr>
          <p:cNvPr id="20" name="Shape 18"/>
          <p:cNvSpPr/>
          <p:nvPr/>
        </p:nvSpPr>
        <p:spPr>
          <a:xfrm>
            <a:off x="7413188" y="5843468"/>
            <a:ext cx="353020" cy="353020"/>
          </a:xfrm>
          <a:prstGeom prst="roundRect">
            <a:avLst>
              <a:gd name="adj" fmla="val 18673"/>
            </a:avLst>
          </a:prstGeom>
          <a:solidFill>
            <a:srgbClr val="F9D2EB"/>
          </a:solidFill>
          <a:ln w="762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sp>
        <p:nvSpPr>
          <p:cNvPr id="21" name="Text 19"/>
          <p:cNvSpPr/>
          <p:nvPr/>
        </p:nvSpPr>
        <p:spPr>
          <a:xfrm>
            <a:off x="7478911" y="5881449"/>
            <a:ext cx="221456" cy="276939"/>
          </a:xfrm>
          <a:prstGeom prst="rect">
            <a:avLst/>
          </a:prstGeom>
          <a:noFill/>
          <a:ln/>
        </p:spPr>
        <p:txBody>
          <a:bodyPr wrap="none" lIns="0" tIns="0" rIns="0" bIns="0" rtlCol="0" anchor="t"/>
          <a:lstStyle/>
          <a:p>
            <a:pPr marL="0" indent="0" algn="ctr">
              <a:lnSpc>
                <a:spcPts val="1700"/>
              </a:lnSpc>
              <a:buNone/>
            </a:pPr>
            <a:r>
              <a:rPr lang="en-US" sz="1700" dirty="0">
                <a:solidFill>
                  <a:srgbClr val="432338"/>
                </a:solidFill>
                <a:latin typeface="Arial" panose="020B0604020202020204" pitchFamily="34" charset="0"/>
                <a:ea typeface="Noto Serif HK Semi Bold" pitchFamily="34" charset="-122"/>
                <a:cs typeface="Arial" panose="020B0604020202020204" pitchFamily="34" charset="0"/>
              </a:rPr>
              <a:t>4</a:t>
            </a:r>
            <a:endParaRPr lang="en-US" sz="1700" dirty="0">
              <a:latin typeface="Arial" panose="020B0604020202020204" pitchFamily="34" charset="0"/>
              <a:cs typeface="Arial" panose="020B0604020202020204" pitchFamily="34" charset="0"/>
            </a:endParaRPr>
          </a:p>
        </p:txBody>
      </p:sp>
      <p:sp>
        <p:nvSpPr>
          <p:cNvPr id="22" name="Text 20"/>
          <p:cNvSpPr/>
          <p:nvPr/>
        </p:nvSpPr>
        <p:spPr>
          <a:xfrm>
            <a:off x="7923133" y="5897404"/>
            <a:ext cx="1846421" cy="230743"/>
          </a:xfrm>
          <a:prstGeom prst="rect">
            <a:avLst/>
          </a:prstGeom>
          <a:noFill/>
          <a:ln/>
        </p:spPr>
        <p:txBody>
          <a:bodyPr wrap="none" lIns="0" tIns="0" rIns="0" bIns="0" rtlCol="0" anchor="t"/>
          <a:lstStyle/>
          <a:p>
            <a:pPr marL="0" indent="0" algn="l">
              <a:lnSpc>
                <a:spcPts val="1800"/>
              </a:lnSpc>
              <a:buNone/>
            </a:pPr>
            <a:r>
              <a:rPr lang="en-US" sz="1450" dirty="0">
                <a:solidFill>
                  <a:srgbClr val="432338"/>
                </a:solidFill>
                <a:latin typeface="Arial" panose="020B0604020202020204" pitchFamily="34" charset="0"/>
                <a:ea typeface="Noto Serif HK Semi Bold" pitchFamily="34" charset="-122"/>
                <a:cs typeface="Arial" panose="020B0604020202020204" pitchFamily="34" charset="0"/>
              </a:rPr>
              <a:t>Organizational Fit</a:t>
            </a:r>
            <a:endParaRPr lang="en-US" sz="1450" dirty="0">
              <a:latin typeface="Arial" panose="020B0604020202020204" pitchFamily="34" charset="0"/>
              <a:cs typeface="Arial" panose="020B0604020202020204" pitchFamily="34" charset="0"/>
            </a:endParaRPr>
          </a:p>
        </p:txBody>
      </p:sp>
      <p:sp>
        <p:nvSpPr>
          <p:cNvPr id="23" name="Text 21"/>
          <p:cNvSpPr/>
          <p:nvPr/>
        </p:nvSpPr>
        <p:spPr>
          <a:xfrm>
            <a:off x="7923133" y="6222206"/>
            <a:ext cx="5870257" cy="752951"/>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Standardized questions allow systematic assessment of cultural alignment, behavioral orientation toward innovation and adaptability, and shared values—essential dimensions for transformation roles requiring significant organizational influence.</a:t>
            </a:r>
            <a:endParaRPr lang="en-US" sz="1200" dirty="0">
              <a:latin typeface="Arial" panose="020B0604020202020204" pitchFamily="34" charset="0"/>
              <a:cs typeface="Arial" panose="020B0604020202020204" pitchFamily="34" charset="0"/>
            </a:endParaRPr>
          </a:p>
        </p:txBody>
      </p:sp>
      <p:sp>
        <p:nvSpPr>
          <p:cNvPr id="24" name="Text 22"/>
          <p:cNvSpPr/>
          <p:nvPr/>
        </p:nvSpPr>
        <p:spPr>
          <a:xfrm>
            <a:off x="837009" y="7151608"/>
            <a:ext cx="12956381" cy="501968"/>
          </a:xfrm>
          <a:prstGeom prst="rect">
            <a:avLst/>
          </a:prstGeom>
          <a:noFill/>
          <a:ln/>
        </p:spPr>
        <p:txBody>
          <a:bodyPr wrap="square" lIns="0" tIns="0" rIns="0" bIns="0" rtlCol="0" anchor="t"/>
          <a:lstStyle/>
          <a:p>
            <a:pPr marL="0" indent="0" algn="l">
              <a:lnSpc>
                <a:spcPts val="1950"/>
              </a:lnSpc>
              <a:buNone/>
            </a:pPr>
            <a:r>
              <a:rPr lang="en-US" sz="1200" b="1" dirty="0">
                <a:solidFill>
                  <a:srgbClr val="E851B2"/>
                </a:solidFill>
                <a:latin typeface="Arial" panose="020B0604020202020204" pitchFamily="34" charset="0"/>
                <a:ea typeface="Source Sans 3" pitchFamily="34" charset="-122"/>
                <a:cs typeface="Arial" panose="020B0604020202020204" pitchFamily="34" charset="0"/>
              </a:rPr>
              <a:t>Strategic Implementation:</a:t>
            </a:r>
            <a:r>
              <a:rPr lang="en-US" sz="1200" dirty="0">
                <a:solidFill>
                  <a:srgbClr val="432338"/>
                </a:solidFill>
                <a:latin typeface="Arial" panose="020B0604020202020204" pitchFamily="34" charset="0"/>
                <a:ea typeface="Source Sans 3" pitchFamily="34" charset="-122"/>
                <a:cs typeface="Arial" panose="020B0604020202020204" pitchFamily="34" charset="0"/>
              </a:rPr>
              <a:t> BT Group's adoption of structured interview methodology for Change Manager recruitment reflects sophisticated HR practice, combining individual assessment rigor with organizational risk management and strategic talent acquisition aligned with transformation imperatives.</a:t>
            </a:r>
            <a:endParaRPr lang="en-US" sz="1200" dirty="0">
              <a:latin typeface="Arial" panose="020B0604020202020204" pitchFamily="34" charset="0"/>
              <a:cs typeface="Arial" panose="020B0604020202020204" pitchFamily="34" charset="0"/>
            </a:endParaRPr>
          </a:p>
        </p:txBody>
      </p:sp>
      <p:pic>
        <p:nvPicPr>
          <p:cNvPr id="25" name="Picture 24">
            <a:extLst>
              <a:ext uri="{FF2B5EF4-FFF2-40B4-BE49-F238E27FC236}">
                <a16:creationId xmlns:a16="http://schemas.microsoft.com/office/drawing/2014/main" id="{11E9BEE4-088C-340E-CAF2-69F9FC62D30F}"/>
              </a:ext>
            </a:extLst>
          </p:cNvPr>
          <p:cNvPicPr>
            <a:picLocks noChangeAspect="1"/>
          </p:cNvPicPr>
          <p:nvPr/>
        </p:nvPicPr>
        <p:blipFill>
          <a:blip r:embed="rId3"/>
          <a:stretch>
            <a:fillRect/>
          </a:stretch>
        </p:blipFill>
        <p:spPr>
          <a:xfrm>
            <a:off x="12869862" y="7785100"/>
            <a:ext cx="1646238" cy="325318"/>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324124" y="604838"/>
            <a:ext cx="7468553" cy="4682014"/>
          </a:xfrm>
          <a:prstGeom prst="rect">
            <a:avLst/>
          </a:prstGeom>
          <a:noFill/>
          <a:ln/>
        </p:spPr>
        <p:txBody>
          <a:bodyPr wrap="square" lIns="0" tIns="0" rIns="0" bIns="0" rtlCol="0" anchor="t"/>
          <a:lstStyle/>
          <a:p>
            <a:pPr marL="0" indent="0" algn="l">
              <a:lnSpc>
                <a:spcPts val="9200"/>
              </a:lnSpc>
              <a:buNone/>
            </a:pPr>
            <a:r>
              <a:rPr lang="en-US" sz="7350" dirty="0">
                <a:solidFill>
                  <a:srgbClr val="371A2D"/>
                </a:solidFill>
                <a:latin typeface="Arial" panose="020B0604020202020204" pitchFamily="34" charset="0"/>
                <a:ea typeface="Noto Serif HK Semi Bold" pitchFamily="34" charset="-122"/>
                <a:cs typeface="Arial" panose="020B0604020202020204" pitchFamily="34" charset="0"/>
              </a:rPr>
              <a:t>Recruitment Strategy for Change Manager</a:t>
            </a:r>
            <a:endParaRPr lang="en-US" sz="7350" dirty="0">
              <a:latin typeface="Arial" panose="020B0604020202020204" pitchFamily="34" charset="0"/>
              <a:cs typeface="Arial" panose="020B0604020202020204" pitchFamily="34" charset="0"/>
            </a:endParaRPr>
          </a:p>
        </p:txBody>
      </p:sp>
      <p:sp>
        <p:nvSpPr>
          <p:cNvPr id="4" name="Text 1"/>
          <p:cNvSpPr/>
          <p:nvPr/>
        </p:nvSpPr>
        <p:spPr>
          <a:xfrm>
            <a:off x="6324124" y="5585222"/>
            <a:ext cx="7438192" cy="468154"/>
          </a:xfrm>
          <a:prstGeom prst="rect">
            <a:avLst/>
          </a:prstGeom>
          <a:noFill/>
          <a:ln/>
        </p:spPr>
        <p:txBody>
          <a:bodyPr wrap="none" lIns="0" tIns="0" rIns="0" bIns="0" rtlCol="0" anchor="t"/>
          <a:lstStyle/>
          <a:p>
            <a:pPr marL="0" indent="0" algn="l">
              <a:lnSpc>
                <a:spcPts val="3650"/>
              </a:lnSpc>
              <a:buNone/>
            </a:pPr>
            <a:r>
              <a:rPr lang="en-US" sz="2900" dirty="0">
                <a:solidFill>
                  <a:srgbClr val="371A2D"/>
                </a:solidFill>
                <a:latin typeface="Arial" panose="020B0604020202020204" pitchFamily="34" charset="0"/>
                <a:ea typeface="Noto Serif HK Semi Bold" pitchFamily="34" charset="-122"/>
                <a:cs typeface="Arial" panose="020B0604020202020204" pitchFamily="34" charset="0"/>
              </a:rPr>
              <a:t>Interviewing Best Practices at BT Group</a:t>
            </a:r>
            <a:endParaRPr lang="en-US" sz="2900" dirty="0">
              <a:latin typeface="Arial" panose="020B0604020202020204" pitchFamily="34" charset="0"/>
              <a:cs typeface="Arial" panose="020B0604020202020204" pitchFamily="34" charset="0"/>
            </a:endParaRPr>
          </a:p>
        </p:txBody>
      </p:sp>
      <p:sp>
        <p:nvSpPr>
          <p:cNvPr id="5" name="Text 2"/>
          <p:cNvSpPr/>
          <p:nvPr/>
        </p:nvSpPr>
        <p:spPr>
          <a:xfrm>
            <a:off x="6324124" y="6351746"/>
            <a:ext cx="7468553" cy="1273016"/>
          </a:xfrm>
          <a:prstGeom prst="rect">
            <a:avLst/>
          </a:prstGeom>
          <a:noFill/>
          <a:ln/>
        </p:spPr>
        <p:txBody>
          <a:bodyPr wrap="square" lIns="0" tIns="0" rIns="0" bIns="0" rtlCol="0" anchor="t"/>
          <a:lstStyle/>
          <a:p>
            <a:pPr marL="0" indent="0" algn="l">
              <a:lnSpc>
                <a:spcPts val="2500"/>
              </a:lnSpc>
              <a:buNone/>
            </a:pPr>
            <a:r>
              <a:rPr lang="en-US" sz="1550" dirty="0">
                <a:solidFill>
                  <a:srgbClr val="432338"/>
                </a:solidFill>
                <a:latin typeface="Arial" panose="020B0604020202020204" pitchFamily="34" charset="0"/>
                <a:ea typeface="Source Sans 3" pitchFamily="34" charset="-122"/>
                <a:cs typeface="Arial" panose="020B0604020202020204" pitchFamily="34" charset="0"/>
              </a:rPr>
              <a:t>A comprehensive examination of modern interview methodologies, competency-based assessment techniques, and the strategic approach to identifying and selecting transformational leaders capable of driving organizational change in a complex telecommunications environment.</a:t>
            </a:r>
            <a:endParaRPr lang="en-US" sz="1550"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ED2783DB-BC07-BC05-B6ED-B718BAAA5A06}"/>
              </a:ext>
            </a:extLst>
          </p:cNvPr>
          <p:cNvPicPr>
            <a:picLocks noChangeAspect="1"/>
          </p:cNvPicPr>
          <p:nvPr/>
        </p:nvPicPr>
        <p:blipFill>
          <a:blip r:embed="rId4"/>
          <a:stretch>
            <a:fillRect/>
          </a:stretch>
        </p:blipFill>
        <p:spPr>
          <a:xfrm>
            <a:off x="12869862" y="7785100"/>
            <a:ext cx="1646238" cy="325318"/>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37724" y="769620"/>
            <a:ext cx="12529780" cy="554355"/>
          </a:xfrm>
          <a:prstGeom prst="rect">
            <a:avLst/>
          </a:prstGeom>
          <a:noFill/>
          <a:ln/>
        </p:spPr>
        <p:txBody>
          <a:bodyPr wrap="none" lIns="0" tIns="0" rIns="0" bIns="0" rtlCol="0" anchor="t"/>
          <a:lstStyle/>
          <a:p>
            <a:pPr marL="0" indent="0" algn="l">
              <a:lnSpc>
                <a:spcPts val="4350"/>
              </a:lnSpc>
              <a:buNone/>
            </a:pPr>
            <a:r>
              <a:rPr lang="en-US" sz="3450" dirty="0">
                <a:solidFill>
                  <a:srgbClr val="371A2D"/>
                </a:solidFill>
                <a:latin typeface="Arial" panose="020B0604020202020204" pitchFamily="34" charset="0"/>
                <a:ea typeface="Noto Serif HK Semi Bold" pitchFamily="34" charset="-122"/>
                <a:cs typeface="Arial" panose="020B0604020202020204" pitchFamily="34" charset="0"/>
              </a:rPr>
              <a:t>Panel Interviews: Collective Wisdom in Decision-Making</a:t>
            </a:r>
            <a:endParaRPr lang="en-US" sz="3450" dirty="0">
              <a:latin typeface="Arial" panose="020B0604020202020204" pitchFamily="34" charset="0"/>
              <a:cs typeface="Arial" panose="020B0604020202020204" pitchFamily="34" charset="0"/>
            </a:endParaRPr>
          </a:p>
        </p:txBody>
      </p:sp>
      <p:sp>
        <p:nvSpPr>
          <p:cNvPr id="3" name="Text 1"/>
          <p:cNvSpPr/>
          <p:nvPr/>
        </p:nvSpPr>
        <p:spPr>
          <a:xfrm>
            <a:off x="837724" y="1700927"/>
            <a:ext cx="12954952" cy="904399"/>
          </a:xfrm>
          <a:prstGeom prst="rect">
            <a:avLst/>
          </a:prstGeom>
          <a:noFill/>
          <a:ln/>
        </p:spPr>
        <p:txBody>
          <a:bodyPr wrap="square" lIns="0" tIns="0" rIns="0" bIns="0" rtlCol="0" anchor="t"/>
          <a:lstStyle/>
          <a:p>
            <a:pPr marL="0" indent="0" algn="l">
              <a:lnSpc>
                <a:spcPts val="2350"/>
              </a:lnSpc>
              <a:buNone/>
            </a:pPr>
            <a:r>
              <a:rPr lang="en-US" sz="1450" dirty="0">
                <a:solidFill>
                  <a:srgbClr val="432338"/>
                </a:solidFill>
                <a:latin typeface="Arial" panose="020B0604020202020204" pitchFamily="34" charset="0"/>
                <a:ea typeface="Source Sans 3" pitchFamily="34" charset="-122"/>
                <a:cs typeface="Arial" panose="020B0604020202020204" pitchFamily="34" charset="0"/>
              </a:rPr>
              <a:t>Panel interviews represent a sophisticated approach to talent assessment, particularly critical for senior roles requiring multifaceted competency evaluation. According to the Chartered Institute of Personnel and Development (CIPD, 2023), panel interviews involve multiple assessors evaluating a single candidate simultaneously, creating a comprehensive evaluation framework that transcends individual perspective.</a:t>
            </a:r>
            <a:endParaRPr lang="en-US" sz="1450" dirty="0">
              <a:latin typeface="Arial" panose="020B0604020202020204" pitchFamily="34" charset="0"/>
              <a:cs typeface="Arial" panose="020B0604020202020204" pitchFamily="34" charset="0"/>
            </a:endParaRPr>
          </a:p>
        </p:txBody>
      </p:sp>
      <p:sp>
        <p:nvSpPr>
          <p:cNvPr id="4" name="Shape 2"/>
          <p:cNvSpPr/>
          <p:nvPr/>
        </p:nvSpPr>
        <p:spPr>
          <a:xfrm>
            <a:off x="837724" y="2817376"/>
            <a:ext cx="4192667" cy="3526036"/>
          </a:xfrm>
          <a:prstGeom prst="roundRect">
            <a:avLst>
              <a:gd name="adj" fmla="val 2245"/>
            </a:avLst>
          </a:prstGeom>
          <a:solidFill>
            <a:srgbClr val="FFFFFF">
              <a:alpha val="95000"/>
            </a:srgbClr>
          </a:solidFill>
          <a:ln w="2286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sp>
        <p:nvSpPr>
          <p:cNvPr id="5" name="Text 3"/>
          <p:cNvSpPr/>
          <p:nvPr/>
        </p:nvSpPr>
        <p:spPr>
          <a:xfrm>
            <a:off x="1049060" y="3028712"/>
            <a:ext cx="3769995" cy="554355"/>
          </a:xfrm>
          <a:prstGeom prst="rect">
            <a:avLst/>
          </a:prstGeom>
          <a:noFill/>
          <a:ln/>
        </p:spPr>
        <p:txBody>
          <a:bodyPr wrap="square" lIns="0" tIns="0" rIns="0" bIns="0" rtlCol="0" anchor="t"/>
          <a:lstStyle/>
          <a:p>
            <a:pPr marL="0" indent="0" algn="l">
              <a:lnSpc>
                <a:spcPts val="2150"/>
              </a:lnSpc>
              <a:buNone/>
            </a:pPr>
            <a:r>
              <a:rPr lang="en-US" sz="1700" dirty="0">
                <a:solidFill>
                  <a:srgbClr val="432338"/>
                </a:solidFill>
                <a:latin typeface="Arial" panose="020B0604020202020204" pitchFamily="34" charset="0"/>
                <a:ea typeface="Noto Serif HK Semi Bold" pitchFamily="34" charset="-122"/>
                <a:cs typeface="Arial" panose="020B0604020202020204" pitchFamily="34" charset="0"/>
              </a:rPr>
              <a:t>Mitigating Single-Interviewer Bias</a:t>
            </a:r>
            <a:endParaRPr lang="en-US" sz="1700" dirty="0">
              <a:latin typeface="Arial" panose="020B0604020202020204" pitchFamily="34" charset="0"/>
              <a:cs typeface="Arial" panose="020B0604020202020204" pitchFamily="34" charset="0"/>
            </a:endParaRPr>
          </a:p>
        </p:txBody>
      </p:sp>
      <p:sp>
        <p:nvSpPr>
          <p:cNvPr id="6" name="Text 4"/>
          <p:cNvSpPr/>
          <p:nvPr/>
        </p:nvSpPr>
        <p:spPr>
          <a:xfrm>
            <a:off x="1049060" y="3696057"/>
            <a:ext cx="3769995" cy="2411730"/>
          </a:xfrm>
          <a:prstGeom prst="rect">
            <a:avLst/>
          </a:prstGeom>
          <a:noFill/>
          <a:ln/>
        </p:spPr>
        <p:txBody>
          <a:bodyPr wrap="square" lIns="0" tIns="0" rIns="0" bIns="0" rtlCol="0" anchor="t"/>
          <a:lstStyle/>
          <a:p>
            <a:pPr marL="0" indent="0" algn="l">
              <a:lnSpc>
                <a:spcPts val="2350"/>
              </a:lnSpc>
              <a:buNone/>
            </a:pPr>
            <a:r>
              <a:rPr lang="en-US" sz="1450" dirty="0">
                <a:solidFill>
                  <a:srgbClr val="432338"/>
                </a:solidFill>
                <a:latin typeface="Arial" panose="020B0604020202020204" pitchFamily="34" charset="0"/>
                <a:ea typeface="Source Sans 3" pitchFamily="34" charset="-122"/>
                <a:cs typeface="Arial" panose="020B0604020202020204" pitchFamily="34" charset="0"/>
              </a:rPr>
              <a:t>Research from Forbes (2022) demonstrates that collective judgment significantly reduces individual interviewer bias and improves overall decision quality. When multiple assessors contribute perspectives, the tendency for subjective interpretation diminishes, and hiring decisions become grounded in more objective observations of candidate capabilities.</a:t>
            </a:r>
            <a:endParaRPr lang="en-US" sz="1450" dirty="0">
              <a:latin typeface="Arial" panose="020B0604020202020204" pitchFamily="34" charset="0"/>
              <a:cs typeface="Arial" panose="020B0604020202020204" pitchFamily="34" charset="0"/>
            </a:endParaRPr>
          </a:p>
        </p:txBody>
      </p:sp>
      <p:sp>
        <p:nvSpPr>
          <p:cNvPr id="7" name="Shape 5"/>
          <p:cNvSpPr/>
          <p:nvPr/>
        </p:nvSpPr>
        <p:spPr>
          <a:xfrm>
            <a:off x="5218867" y="2817376"/>
            <a:ext cx="4192667" cy="3526036"/>
          </a:xfrm>
          <a:prstGeom prst="roundRect">
            <a:avLst>
              <a:gd name="adj" fmla="val 2245"/>
            </a:avLst>
          </a:prstGeom>
          <a:solidFill>
            <a:srgbClr val="FFFFFF">
              <a:alpha val="95000"/>
            </a:srgbClr>
          </a:solidFill>
          <a:ln w="2286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sp>
        <p:nvSpPr>
          <p:cNvPr id="8" name="Text 6"/>
          <p:cNvSpPr/>
          <p:nvPr/>
        </p:nvSpPr>
        <p:spPr>
          <a:xfrm>
            <a:off x="5430203" y="3028712"/>
            <a:ext cx="3207306" cy="277178"/>
          </a:xfrm>
          <a:prstGeom prst="rect">
            <a:avLst/>
          </a:prstGeom>
          <a:noFill/>
          <a:ln/>
        </p:spPr>
        <p:txBody>
          <a:bodyPr wrap="none" lIns="0" tIns="0" rIns="0" bIns="0" rtlCol="0" anchor="t"/>
          <a:lstStyle/>
          <a:p>
            <a:pPr marL="0" indent="0" algn="l">
              <a:lnSpc>
                <a:spcPts val="2150"/>
              </a:lnSpc>
              <a:buNone/>
            </a:pPr>
            <a:r>
              <a:rPr lang="en-US" sz="1700" dirty="0">
                <a:solidFill>
                  <a:srgbClr val="432338"/>
                </a:solidFill>
                <a:latin typeface="Arial" panose="020B0604020202020204" pitchFamily="34" charset="0"/>
                <a:ea typeface="Noto Serif HK Semi Bold" pitchFamily="34" charset="-122"/>
                <a:cs typeface="Arial" panose="020B0604020202020204" pitchFamily="34" charset="0"/>
              </a:rPr>
              <a:t>BT Group's Standard Practice</a:t>
            </a:r>
            <a:endParaRPr lang="en-US" sz="1700" dirty="0">
              <a:latin typeface="Arial" panose="020B0604020202020204" pitchFamily="34" charset="0"/>
              <a:cs typeface="Arial" panose="020B0604020202020204" pitchFamily="34" charset="0"/>
            </a:endParaRPr>
          </a:p>
        </p:txBody>
      </p:sp>
      <p:sp>
        <p:nvSpPr>
          <p:cNvPr id="9" name="Text 7"/>
          <p:cNvSpPr/>
          <p:nvPr/>
        </p:nvSpPr>
        <p:spPr>
          <a:xfrm>
            <a:off x="5430203" y="3418880"/>
            <a:ext cx="3769995" cy="2411730"/>
          </a:xfrm>
          <a:prstGeom prst="rect">
            <a:avLst/>
          </a:prstGeom>
          <a:noFill/>
          <a:ln/>
        </p:spPr>
        <p:txBody>
          <a:bodyPr wrap="square" lIns="0" tIns="0" rIns="0" bIns="0" rtlCol="0" anchor="t"/>
          <a:lstStyle/>
          <a:p>
            <a:pPr marL="0" indent="0" algn="l">
              <a:lnSpc>
                <a:spcPts val="2350"/>
              </a:lnSpc>
              <a:buNone/>
            </a:pPr>
            <a:r>
              <a:rPr lang="en-US" sz="1450" dirty="0">
                <a:solidFill>
                  <a:srgbClr val="432338"/>
                </a:solidFill>
                <a:latin typeface="Arial" panose="020B0604020202020204" pitchFamily="34" charset="0"/>
                <a:ea typeface="Source Sans 3" pitchFamily="34" charset="-122"/>
                <a:cs typeface="Arial" panose="020B0604020202020204" pitchFamily="34" charset="0"/>
              </a:rPr>
              <a:t>At BT, panel interviews are particularly common for senior roles, ensuring balanced evaluation across multiple departments. This cross-functional approach aligns with BT's organizational complexity and the need for leaders who can operate effectively across departmental boundaries during periods of organizational transformation.</a:t>
            </a:r>
            <a:endParaRPr lang="en-US" sz="1450" dirty="0">
              <a:latin typeface="Arial" panose="020B0604020202020204" pitchFamily="34" charset="0"/>
              <a:cs typeface="Arial" panose="020B0604020202020204" pitchFamily="34" charset="0"/>
            </a:endParaRPr>
          </a:p>
        </p:txBody>
      </p:sp>
      <p:sp>
        <p:nvSpPr>
          <p:cNvPr id="10" name="Shape 8"/>
          <p:cNvSpPr/>
          <p:nvPr/>
        </p:nvSpPr>
        <p:spPr>
          <a:xfrm>
            <a:off x="9600009" y="2817376"/>
            <a:ext cx="4192667" cy="3526036"/>
          </a:xfrm>
          <a:prstGeom prst="roundRect">
            <a:avLst>
              <a:gd name="adj" fmla="val 2245"/>
            </a:avLst>
          </a:prstGeom>
          <a:solidFill>
            <a:srgbClr val="FFFFFF">
              <a:alpha val="95000"/>
            </a:srgbClr>
          </a:solidFill>
          <a:ln w="2286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sp>
        <p:nvSpPr>
          <p:cNvPr id="11" name="Text 9"/>
          <p:cNvSpPr/>
          <p:nvPr/>
        </p:nvSpPr>
        <p:spPr>
          <a:xfrm>
            <a:off x="9811345" y="3028712"/>
            <a:ext cx="3626763" cy="277178"/>
          </a:xfrm>
          <a:prstGeom prst="rect">
            <a:avLst/>
          </a:prstGeom>
          <a:noFill/>
          <a:ln/>
        </p:spPr>
        <p:txBody>
          <a:bodyPr wrap="none" lIns="0" tIns="0" rIns="0" bIns="0" rtlCol="0" anchor="t"/>
          <a:lstStyle/>
          <a:p>
            <a:pPr marL="0" indent="0" algn="l">
              <a:lnSpc>
                <a:spcPts val="2150"/>
              </a:lnSpc>
              <a:buNone/>
            </a:pPr>
            <a:r>
              <a:rPr lang="en-US" sz="1700" dirty="0">
                <a:solidFill>
                  <a:srgbClr val="432338"/>
                </a:solidFill>
                <a:latin typeface="Arial" panose="020B0604020202020204" pitchFamily="34" charset="0"/>
                <a:ea typeface="Noto Serif HK Semi Bold" pitchFamily="34" charset="-122"/>
                <a:cs typeface="Arial" panose="020B0604020202020204" pitchFamily="34" charset="0"/>
              </a:rPr>
              <a:t>Diverse Competency Assessment</a:t>
            </a:r>
            <a:endParaRPr lang="en-US" sz="1700" dirty="0">
              <a:latin typeface="Arial" panose="020B0604020202020204" pitchFamily="34" charset="0"/>
              <a:cs typeface="Arial" panose="020B0604020202020204" pitchFamily="34" charset="0"/>
            </a:endParaRPr>
          </a:p>
        </p:txBody>
      </p:sp>
      <p:sp>
        <p:nvSpPr>
          <p:cNvPr id="12" name="Text 10"/>
          <p:cNvSpPr/>
          <p:nvPr/>
        </p:nvSpPr>
        <p:spPr>
          <a:xfrm>
            <a:off x="9811345" y="3418880"/>
            <a:ext cx="3769995" cy="2713196"/>
          </a:xfrm>
          <a:prstGeom prst="rect">
            <a:avLst/>
          </a:prstGeom>
          <a:noFill/>
          <a:ln/>
        </p:spPr>
        <p:txBody>
          <a:bodyPr wrap="square" lIns="0" tIns="0" rIns="0" bIns="0" rtlCol="0" anchor="t"/>
          <a:lstStyle/>
          <a:p>
            <a:pPr marL="0" indent="0" algn="l">
              <a:lnSpc>
                <a:spcPts val="2350"/>
              </a:lnSpc>
              <a:buNone/>
            </a:pPr>
            <a:r>
              <a:rPr lang="en-US" sz="1450" dirty="0">
                <a:solidFill>
                  <a:srgbClr val="432338"/>
                </a:solidFill>
                <a:latin typeface="Arial" panose="020B0604020202020204" pitchFamily="34" charset="0"/>
                <a:ea typeface="Source Sans 3" pitchFamily="34" charset="-122"/>
                <a:cs typeface="Arial" panose="020B0604020202020204" pitchFamily="34" charset="0"/>
              </a:rPr>
              <a:t>Panel structure allows each assessor to emphasize different competency domains—one panelist may focus on leadership qualities while another evaluates technical acumen or change management capability. This specialization creates a richer, more nuanced understanding of candidate strengths and developmental areas relative to the specific Change Manager role requirements.</a:t>
            </a:r>
            <a:endParaRPr lang="en-US" sz="1450" dirty="0">
              <a:latin typeface="Arial" panose="020B0604020202020204" pitchFamily="34" charset="0"/>
              <a:cs typeface="Arial" panose="020B0604020202020204" pitchFamily="34" charset="0"/>
            </a:endParaRPr>
          </a:p>
        </p:txBody>
      </p:sp>
      <p:sp>
        <p:nvSpPr>
          <p:cNvPr id="13" name="Text 11"/>
          <p:cNvSpPr/>
          <p:nvPr/>
        </p:nvSpPr>
        <p:spPr>
          <a:xfrm>
            <a:off x="837724" y="6555462"/>
            <a:ext cx="12954952" cy="904399"/>
          </a:xfrm>
          <a:prstGeom prst="rect">
            <a:avLst/>
          </a:prstGeom>
          <a:noFill/>
          <a:ln/>
        </p:spPr>
        <p:txBody>
          <a:bodyPr wrap="square" lIns="0" tIns="0" rIns="0" bIns="0" rtlCol="0" anchor="t"/>
          <a:lstStyle/>
          <a:p>
            <a:pPr marL="0" indent="0" algn="l">
              <a:lnSpc>
                <a:spcPts val="2350"/>
              </a:lnSpc>
              <a:buNone/>
            </a:pPr>
            <a:r>
              <a:rPr lang="en-US" sz="1450" dirty="0">
                <a:solidFill>
                  <a:srgbClr val="432338"/>
                </a:solidFill>
                <a:latin typeface="Arial" panose="020B0604020202020204" pitchFamily="34" charset="0"/>
                <a:ea typeface="Source Sans 3" pitchFamily="34" charset="-122"/>
                <a:cs typeface="Arial" panose="020B0604020202020204" pitchFamily="34" charset="0"/>
              </a:rPr>
              <a:t>Furthermore, panel interviews enforce transparency and alignment in hiring processes, particularly for cross-functional positions. All panelists witness identical candidate responses, reducing post-interview interpretation disputes and creating an auditable record of evaluation reasoning. This transparency is especially valuable for complex roles like Change Manager, where stakeholder buy-in and clear justification for hiring decisions are essential organizational assets.</a:t>
            </a:r>
            <a:endParaRPr lang="en-US" sz="1450" dirty="0">
              <a:latin typeface="Arial" panose="020B0604020202020204" pitchFamily="34" charset="0"/>
              <a:cs typeface="Arial" panose="020B0604020202020204" pitchFamily="34" charset="0"/>
            </a:endParaRPr>
          </a:p>
        </p:txBody>
      </p:sp>
      <p:pic>
        <p:nvPicPr>
          <p:cNvPr id="14" name="Picture 13">
            <a:extLst>
              <a:ext uri="{FF2B5EF4-FFF2-40B4-BE49-F238E27FC236}">
                <a16:creationId xmlns:a16="http://schemas.microsoft.com/office/drawing/2014/main" id="{F083A66F-4594-1E9C-3CF9-EB504432FBF8}"/>
              </a:ext>
            </a:extLst>
          </p:cNvPr>
          <p:cNvPicPr>
            <a:picLocks noChangeAspect="1"/>
          </p:cNvPicPr>
          <p:nvPr/>
        </p:nvPicPr>
        <p:blipFill>
          <a:blip r:embed="rId3"/>
          <a:stretch>
            <a:fillRect/>
          </a:stretch>
        </p:blipFill>
        <p:spPr>
          <a:xfrm>
            <a:off x="12869862" y="7785100"/>
            <a:ext cx="1646238" cy="325318"/>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37724" y="620554"/>
            <a:ext cx="12330351" cy="492681"/>
          </a:xfrm>
          <a:prstGeom prst="rect">
            <a:avLst/>
          </a:prstGeom>
          <a:noFill/>
          <a:ln/>
        </p:spPr>
        <p:txBody>
          <a:bodyPr wrap="none" lIns="0" tIns="0" rIns="0" bIns="0" rtlCol="0" anchor="t"/>
          <a:lstStyle/>
          <a:p>
            <a:pPr marL="0" indent="0" algn="l">
              <a:lnSpc>
                <a:spcPts val="3850"/>
              </a:lnSpc>
              <a:buNone/>
            </a:pPr>
            <a:r>
              <a:rPr lang="en-US" sz="3100" dirty="0">
                <a:solidFill>
                  <a:srgbClr val="371A2D"/>
                </a:solidFill>
                <a:latin typeface="Arial" panose="020B0604020202020204" pitchFamily="34" charset="0"/>
                <a:ea typeface="Noto Serif HK Semi Bold" pitchFamily="34" charset="-122"/>
                <a:cs typeface="Arial" panose="020B0604020202020204" pitchFamily="34" charset="0"/>
              </a:rPr>
              <a:t>Competency-Based Interviews: Predicting Future Performance</a:t>
            </a:r>
            <a:endParaRPr lang="en-US" sz="3100" dirty="0">
              <a:latin typeface="Arial" panose="020B0604020202020204" pitchFamily="34" charset="0"/>
              <a:cs typeface="Arial" panose="020B0604020202020204" pitchFamily="34" charset="0"/>
            </a:endParaRPr>
          </a:p>
        </p:txBody>
      </p:sp>
      <p:sp>
        <p:nvSpPr>
          <p:cNvPr id="3" name="Text 1"/>
          <p:cNvSpPr/>
          <p:nvPr/>
        </p:nvSpPr>
        <p:spPr>
          <a:xfrm>
            <a:off x="837724" y="1448276"/>
            <a:ext cx="12954952" cy="804029"/>
          </a:xfrm>
          <a:prstGeom prst="rect">
            <a:avLst/>
          </a:prstGeom>
          <a:noFill/>
          <a:ln/>
        </p:spPr>
        <p:txBody>
          <a:bodyPr wrap="square" lIns="0" tIns="0" rIns="0" bIns="0" rtlCol="0" anchor="t"/>
          <a:lstStyle/>
          <a:p>
            <a:pPr marL="0" indent="0" algn="l">
              <a:lnSpc>
                <a:spcPts val="2100"/>
              </a:lnSpc>
              <a:buNone/>
            </a:pPr>
            <a:r>
              <a:rPr lang="en-US" sz="1300" dirty="0">
                <a:solidFill>
                  <a:srgbClr val="432338"/>
                </a:solidFill>
                <a:latin typeface="Arial" panose="020B0604020202020204" pitchFamily="34" charset="0"/>
                <a:ea typeface="Source Sans 3" pitchFamily="34" charset="-122"/>
                <a:cs typeface="Arial" panose="020B0604020202020204" pitchFamily="34" charset="0"/>
              </a:rPr>
              <a:t>Competency-based interviewing represents a structured methodology for evaluating candidates based on demonstrated behaviors and specific role competencies. The Chartered Institute of Personnel and Development (CIPD, 2023) emphasizes that this approach focuses on assessing real-life behaviors coupled with role-specific competencies essential for success in the target position.</a:t>
            </a:r>
            <a:endParaRPr lang="en-US" sz="1300" dirty="0">
              <a:latin typeface="Arial" panose="020B0604020202020204" pitchFamily="34" charset="0"/>
              <a:cs typeface="Arial" panose="020B0604020202020204" pitchFamily="34" charset="0"/>
            </a:endParaRPr>
          </a:p>
        </p:txBody>
      </p:sp>
      <p:sp>
        <p:nvSpPr>
          <p:cNvPr id="4" name="Text 2"/>
          <p:cNvSpPr/>
          <p:nvPr/>
        </p:nvSpPr>
        <p:spPr>
          <a:xfrm>
            <a:off x="837724" y="2503646"/>
            <a:ext cx="6622971" cy="295632"/>
          </a:xfrm>
          <a:prstGeom prst="rect">
            <a:avLst/>
          </a:prstGeom>
          <a:noFill/>
          <a:ln/>
        </p:spPr>
        <p:txBody>
          <a:bodyPr wrap="none" lIns="0" tIns="0" rIns="0" bIns="0" rtlCol="0" anchor="t"/>
          <a:lstStyle/>
          <a:p>
            <a:pPr marL="0" indent="0" algn="l">
              <a:lnSpc>
                <a:spcPts val="2300"/>
              </a:lnSpc>
              <a:buNone/>
            </a:pPr>
            <a:r>
              <a:rPr lang="en-US" sz="1850" dirty="0">
                <a:solidFill>
                  <a:srgbClr val="371A2D"/>
                </a:solidFill>
                <a:latin typeface="Arial" panose="020B0604020202020204" pitchFamily="34" charset="0"/>
                <a:ea typeface="Noto Serif HK Semi Bold" pitchFamily="34" charset="-122"/>
                <a:cs typeface="Arial" panose="020B0604020202020204" pitchFamily="34" charset="0"/>
              </a:rPr>
              <a:t>The STAR Technique: Structured Behavioral Assessment</a:t>
            </a:r>
            <a:endParaRPr lang="en-US" sz="1850" dirty="0">
              <a:latin typeface="Arial" panose="020B0604020202020204" pitchFamily="34" charset="0"/>
              <a:cs typeface="Arial" panose="020B0604020202020204" pitchFamily="34" charset="0"/>
            </a:endParaRPr>
          </a:p>
        </p:txBody>
      </p:sp>
      <p:sp>
        <p:nvSpPr>
          <p:cNvPr id="5" name="Text 3"/>
          <p:cNvSpPr/>
          <p:nvPr/>
        </p:nvSpPr>
        <p:spPr>
          <a:xfrm>
            <a:off x="837724" y="3050619"/>
            <a:ext cx="12954952" cy="804029"/>
          </a:xfrm>
          <a:prstGeom prst="rect">
            <a:avLst/>
          </a:prstGeom>
          <a:noFill/>
          <a:ln/>
        </p:spPr>
        <p:txBody>
          <a:bodyPr wrap="square" lIns="0" tIns="0" rIns="0" bIns="0" rtlCol="0" anchor="t"/>
          <a:lstStyle/>
          <a:p>
            <a:pPr marL="0" indent="0" algn="l">
              <a:lnSpc>
                <a:spcPts val="2100"/>
              </a:lnSpc>
              <a:buNone/>
            </a:pPr>
            <a:r>
              <a:rPr lang="en-US" sz="1300" dirty="0">
                <a:solidFill>
                  <a:srgbClr val="432338"/>
                </a:solidFill>
                <a:latin typeface="Arial" panose="020B0604020202020204" pitchFamily="34" charset="0"/>
                <a:ea typeface="Source Sans 3" pitchFamily="34" charset="-122"/>
                <a:cs typeface="Arial" panose="020B0604020202020204" pitchFamily="34" charset="0"/>
              </a:rPr>
              <a:t>The STAR framework—Situation, Task, Action, Result—provides a standardized structure for candidates to articulate their experiences. This methodology enables evaluators to assess how candidates have navigated complex scenarios, what decisions they made, and what outcomes they achieved. For a Change Manager position at BT, the STAR approach reveals how candidates have previously managed resistance to change, engaged stakeholders, and implemented organizational initiatives.</a:t>
            </a:r>
            <a:endParaRPr lang="en-US" sz="1300" dirty="0">
              <a:latin typeface="Arial" panose="020B0604020202020204" pitchFamily="34" charset="0"/>
              <a:cs typeface="Arial" panose="020B0604020202020204" pitchFamily="34" charset="0"/>
            </a:endParaRPr>
          </a:p>
        </p:txBody>
      </p:sp>
      <p:sp>
        <p:nvSpPr>
          <p:cNvPr id="6" name="Shape 4"/>
          <p:cNvSpPr/>
          <p:nvPr/>
        </p:nvSpPr>
        <p:spPr>
          <a:xfrm>
            <a:off x="837724" y="4043124"/>
            <a:ext cx="4206597" cy="2573298"/>
          </a:xfrm>
          <a:prstGeom prst="roundRect">
            <a:avLst>
              <a:gd name="adj" fmla="val 2735"/>
            </a:avLst>
          </a:prstGeom>
          <a:solidFill>
            <a:srgbClr val="F9D2EB"/>
          </a:solidFill>
          <a:ln w="762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sp>
        <p:nvSpPr>
          <p:cNvPr id="7" name="Text 5"/>
          <p:cNvSpPr/>
          <p:nvPr/>
        </p:nvSpPr>
        <p:spPr>
          <a:xfrm>
            <a:off x="1012865" y="4218265"/>
            <a:ext cx="2218611" cy="246459"/>
          </a:xfrm>
          <a:prstGeom prst="rect">
            <a:avLst/>
          </a:prstGeom>
          <a:noFill/>
          <a:ln/>
        </p:spPr>
        <p:txBody>
          <a:bodyPr wrap="none" lIns="0" tIns="0" rIns="0" bIns="0" rtlCol="0" anchor="t"/>
          <a:lstStyle/>
          <a:p>
            <a:pPr marL="0" indent="0" algn="l">
              <a:lnSpc>
                <a:spcPts val="1900"/>
              </a:lnSpc>
              <a:buNone/>
            </a:pPr>
            <a:r>
              <a:rPr lang="en-US" sz="1550" dirty="0">
                <a:solidFill>
                  <a:srgbClr val="432338"/>
                </a:solidFill>
                <a:latin typeface="Arial" panose="020B0604020202020204" pitchFamily="34" charset="0"/>
                <a:ea typeface="Noto Serif HK Semi Bold" pitchFamily="34" charset="-122"/>
                <a:cs typeface="Arial" panose="020B0604020202020204" pitchFamily="34" charset="0"/>
              </a:rPr>
              <a:t>Resilience Assessment</a:t>
            </a:r>
            <a:endParaRPr lang="en-US" sz="1550" dirty="0">
              <a:latin typeface="Arial" panose="020B0604020202020204" pitchFamily="34" charset="0"/>
              <a:cs typeface="Arial" panose="020B0604020202020204" pitchFamily="34" charset="0"/>
            </a:endParaRPr>
          </a:p>
        </p:txBody>
      </p:sp>
      <p:sp>
        <p:nvSpPr>
          <p:cNvPr id="8" name="Text 6"/>
          <p:cNvSpPr/>
          <p:nvPr/>
        </p:nvSpPr>
        <p:spPr>
          <a:xfrm>
            <a:off x="1012865" y="4565213"/>
            <a:ext cx="3856315" cy="1876068"/>
          </a:xfrm>
          <a:prstGeom prst="rect">
            <a:avLst/>
          </a:prstGeom>
          <a:noFill/>
          <a:ln/>
        </p:spPr>
        <p:txBody>
          <a:bodyPr wrap="square" lIns="0" tIns="0" rIns="0" bIns="0" rtlCol="0" anchor="t"/>
          <a:lstStyle/>
          <a:p>
            <a:pPr marL="0" indent="0" algn="l">
              <a:lnSpc>
                <a:spcPts val="2100"/>
              </a:lnSpc>
              <a:buNone/>
            </a:pPr>
            <a:r>
              <a:rPr lang="en-US" sz="1300" dirty="0">
                <a:solidFill>
                  <a:srgbClr val="432338"/>
                </a:solidFill>
                <a:latin typeface="Arial" panose="020B0604020202020204" pitchFamily="34" charset="0"/>
                <a:ea typeface="Source Sans 3" pitchFamily="34" charset="-122"/>
                <a:cs typeface="Arial" panose="020B0604020202020204" pitchFamily="34" charset="0"/>
              </a:rPr>
              <a:t>BT evaluates behavioral indicators of resilience—the capacity to maintain focus and effectiveness under pressure during organizational transformation. Change initiatives inevitably face setbacks, and candidates demonstrating resilience through past experiences are more likely to persist through implementation challenges.</a:t>
            </a:r>
            <a:endParaRPr lang="en-US" sz="1300" dirty="0">
              <a:latin typeface="Arial" panose="020B0604020202020204" pitchFamily="34" charset="0"/>
              <a:cs typeface="Arial" panose="020B0604020202020204" pitchFamily="34" charset="0"/>
            </a:endParaRPr>
          </a:p>
        </p:txBody>
      </p:sp>
      <p:sp>
        <p:nvSpPr>
          <p:cNvPr id="9" name="Shape 7"/>
          <p:cNvSpPr/>
          <p:nvPr/>
        </p:nvSpPr>
        <p:spPr>
          <a:xfrm>
            <a:off x="5211842" y="4043124"/>
            <a:ext cx="4206597" cy="2573298"/>
          </a:xfrm>
          <a:prstGeom prst="roundRect">
            <a:avLst>
              <a:gd name="adj" fmla="val 2735"/>
            </a:avLst>
          </a:prstGeom>
          <a:solidFill>
            <a:srgbClr val="F9D2EB"/>
          </a:solidFill>
          <a:ln w="762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sp>
        <p:nvSpPr>
          <p:cNvPr id="10" name="Text 8"/>
          <p:cNvSpPr/>
          <p:nvPr/>
        </p:nvSpPr>
        <p:spPr>
          <a:xfrm>
            <a:off x="5386983" y="4218265"/>
            <a:ext cx="2638306" cy="246459"/>
          </a:xfrm>
          <a:prstGeom prst="rect">
            <a:avLst/>
          </a:prstGeom>
          <a:noFill/>
          <a:ln/>
        </p:spPr>
        <p:txBody>
          <a:bodyPr wrap="none" lIns="0" tIns="0" rIns="0" bIns="0" rtlCol="0" anchor="t"/>
          <a:lstStyle/>
          <a:p>
            <a:pPr marL="0" indent="0" algn="l">
              <a:lnSpc>
                <a:spcPts val="1900"/>
              </a:lnSpc>
              <a:buNone/>
            </a:pPr>
            <a:r>
              <a:rPr lang="en-US" sz="1550" dirty="0">
                <a:solidFill>
                  <a:srgbClr val="432338"/>
                </a:solidFill>
                <a:latin typeface="Arial" panose="020B0604020202020204" pitchFamily="34" charset="0"/>
                <a:ea typeface="Noto Serif HK Semi Bold" pitchFamily="34" charset="-122"/>
                <a:cs typeface="Arial" panose="020B0604020202020204" pitchFamily="34" charset="0"/>
              </a:rPr>
              <a:t>Leadership Demonstration</a:t>
            </a:r>
            <a:endParaRPr lang="en-US" sz="1550" dirty="0">
              <a:latin typeface="Arial" panose="020B0604020202020204" pitchFamily="34" charset="0"/>
              <a:cs typeface="Arial" panose="020B0604020202020204" pitchFamily="34" charset="0"/>
            </a:endParaRPr>
          </a:p>
        </p:txBody>
      </p:sp>
      <p:sp>
        <p:nvSpPr>
          <p:cNvPr id="11" name="Text 9"/>
          <p:cNvSpPr/>
          <p:nvPr/>
        </p:nvSpPr>
        <p:spPr>
          <a:xfrm>
            <a:off x="5386983" y="4565213"/>
            <a:ext cx="3856315" cy="1608058"/>
          </a:xfrm>
          <a:prstGeom prst="rect">
            <a:avLst/>
          </a:prstGeom>
          <a:noFill/>
          <a:ln/>
        </p:spPr>
        <p:txBody>
          <a:bodyPr wrap="square" lIns="0" tIns="0" rIns="0" bIns="0" rtlCol="0" anchor="t"/>
          <a:lstStyle/>
          <a:p>
            <a:pPr marL="0" indent="0" algn="l">
              <a:lnSpc>
                <a:spcPts val="2100"/>
              </a:lnSpc>
              <a:buNone/>
            </a:pPr>
            <a:r>
              <a:rPr lang="en-US" sz="1300" dirty="0">
                <a:solidFill>
                  <a:srgbClr val="432338"/>
                </a:solidFill>
                <a:latin typeface="Arial" panose="020B0604020202020204" pitchFamily="34" charset="0"/>
                <a:ea typeface="Source Sans 3" pitchFamily="34" charset="-122"/>
                <a:cs typeface="Arial" panose="020B0604020202020204" pitchFamily="34" charset="0"/>
              </a:rPr>
              <a:t>Competency-based questions probe how candidates have previously influenced others, built team commitment, and navigated complex stakeholder dynamics. These behavioral patterns indicate future leadership capability within BT's distributed organizational structure.</a:t>
            </a:r>
            <a:endParaRPr lang="en-US" sz="1300" dirty="0">
              <a:latin typeface="Arial" panose="020B0604020202020204" pitchFamily="34" charset="0"/>
              <a:cs typeface="Arial" panose="020B0604020202020204" pitchFamily="34" charset="0"/>
            </a:endParaRPr>
          </a:p>
        </p:txBody>
      </p:sp>
      <p:sp>
        <p:nvSpPr>
          <p:cNvPr id="12" name="Shape 10"/>
          <p:cNvSpPr/>
          <p:nvPr/>
        </p:nvSpPr>
        <p:spPr>
          <a:xfrm>
            <a:off x="9585960" y="4043124"/>
            <a:ext cx="4206716" cy="2573298"/>
          </a:xfrm>
          <a:prstGeom prst="roundRect">
            <a:avLst>
              <a:gd name="adj" fmla="val 2735"/>
            </a:avLst>
          </a:prstGeom>
          <a:solidFill>
            <a:srgbClr val="F9D2EB"/>
          </a:solidFill>
          <a:ln w="762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sp>
        <p:nvSpPr>
          <p:cNvPr id="13" name="Text 11"/>
          <p:cNvSpPr/>
          <p:nvPr/>
        </p:nvSpPr>
        <p:spPr>
          <a:xfrm>
            <a:off x="9761101" y="4218265"/>
            <a:ext cx="2004060" cy="246459"/>
          </a:xfrm>
          <a:prstGeom prst="rect">
            <a:avLst/>
          </a:prstGeom>
          <a:noFill/>
          <a:ln/>
        </p:spPr>
        <p:txBody>
          <a:bodyPr wrap="none" lIns="0" tIns="0" rIns="0" bIns="0" rtlCol="0" anchor="t"/>
          <a:lstStyle/>
          <a:p>
            <a:pPr marL="0" indent="0" algn="l">
              <a:lnSpc>
                <a:spcPts val="1900"/>
              </a:lnSpc>
              <a:buNone/>
            </a:pPr>
            <a:r>
              <a:rPr lang="en-US" sz="1550" dirty="0">
                <a:solidFill>
                  <a:srgbClr val="432338"/>
                </a:solidFill>
                <a:latin typeface="Arial" panose="020B0604020202020204" pitchFamily="34" charset="0"/>
                <a:ea typeface="Noto Serif HK Semi Bold" pitchFamily="34" charset="-122"/>
                <a:cs typeface="Arial" panose="020B0604020202020204" pitchFamily="34" charset="0"/>
              </a:rPr>
              <a:t>Change Adaptability</a:t>
            </a:r>
            <a:endParaRPr lang="en-US" sz="1550" dirty="0">
              <a:latin typeface="Arial" panose="020B0604020202020204" pitchFamily="34" charset="0"/>
              <a:cs typeface="Arial" panose="020B0604020202020204" pitchFamily="34" charset="0"/>
            </a:endParaRPr>
          </a:p>
        </p:txBody>
      </p:sp>
      <p:sp>
        <p:nvSpPr>
          <p:cNvPr id="14" name="Text 12"/>
          <p:cNvSpPr/>
          <p:nvPr/>
        </p:nvSpPr>
        <p:spPr>
          <a:xfrm>
            <a:off x="9761101" y="4565213"/>
            <a:ext cx="3856434" cy="1608058"/>
          </a:xfrm>
          <a:prstGeom prst="rect">
            <a:avLst/>
          </a:prstGeom>
          <a:noFill/>
          <a:ln/>
        </p:spPr>
        <p:txBody>
          <a:bodyPr wrap="square" lIns="0" tIns="0" rIns="0" bIns="0" rtlCol="0" anchor="t"/>
          <a:lstStyle/>
          <a:p>
            <a:pPr marL="0" indent="0" algn="l">
              <a:lnSpc>
                <a:spcPts val="2100"/>
              </a:lnSpc>
              <a:buNone/>
            </a:pPr>
            <a:r>
              <a:rPr lang="en-US" sz="1300" dirty="0">
                <a:solidFill>
                  <a:srgbClr val="432338"/>
                </a:solidFill>
                <a:latin typeface="Arial" panose="020B0604020202020204" pitchFamily="34" charset="0"/>
                <a:ea typeface="Source Sans 3" pitchFamily="34" charset="-122"/>
                <a:cs typeface="Arial" panose="020B0604020202020204" pitchFamily="34" charset="0"/>
              </a:rPr>
              <a:t>Questions specifically target how candidates have responded to organizational changes, learned new systems, and helped teams navigate uncertainty. Past behavior in ambiguous situations predicts how effectively they will guide others through BT's ongoing digital transformation initiatives.</a:t>
            </a:r>
            <a:endParaRPr lang="en-US" sz="1300" dirty="0">
              <a:latin typeface="Arial" panose="020B0604020202020204" pitchFamily="34" charset="0"/>
              <a:cs typeface="Arial" panose="020B0604020202020204" pitchFamily="34" charset="0"/>
            </a:endParaRPr>
          </a:p>
        </p:txBody>
      </p:sp>
      <p:sp>
        <p:nvSpPr>
          <p:cNvPr id="15" name="Text 13"/>
          <p:cNvSpPr/>
          <p:nvPr/>
        </p:nvSpPr>
        <p:spPr>
          <a:xfrm>
            <a:off x="837724" y="6804898"/>
            <a:ext cx="12954952" cy="804029"/>
          </a:xfrm>
          <a:prstGeom prst="rect">
            <a:avLst/>
          </a:prstGeom>
          <a:noFill/>
          <a:ln/>
        </p:spPr>
        <p:txBody>
          <a:bodyPr wrap="square" lIns="0" tIns="0" rIns="0" bIns="0" rtlCol="0" anchor="t"/>
          <a:lstStyle/>
          <a:p>
            <a:pPr marL="0" indent="0" algn="l">
              <a:lnSpc>
                <a:spcPts val="2100"/>
              </a:lnSpc>
              <a:buNone/>
            </a:pPr>
            <a:r>
              <a:rPr lang="en-US" sz="1300" dirty="0">
                <a:solidFill>
                  <a:srgbClr val="432338"/>
                </a:solidFill>
                <a:latin typeface="Arial" panose="020B0604020202020204" pitchFamily="34" charset="0"/>
                <a:ea typeface="Source Sans 3" pitchFamily="34" charset="-122"/>
                <a:cs typeface="Arial" panose="020B0604020202020204" pitchFamily="34" charset="0"/>
              </a:rPr>
              <a:t>Research from Harvard Business Review (2021) confirms that structured behavioral questioning provides superior predictive validity compared to hypothetical or generic interview questions. By examining specific past behaviors rather than abstract competency discussions, evaluators can make more confident predictions about candidates' future performance in the Change Manager role.</a:t>
            </a:r>
            <a:endParaRPr lang="en-US" sz="1300" dirty="0">
              <a:latin typeface="Arial" panose="020B0604020202020204" pitchFamily="34" charset="0"/>
              <a:cs typeface="Arial" panose="020B0604020202020204" pitchFamily="34" charset="0"/>
            </a:endParaRPr>
          </a:p>
        </p:txBody>
      </p:sp>
      <p:pic>
        <p:nvPicPr>
          <p:cNvPr id="16" name="Picture 15">
            <a:extLst>
              <a:ext uri="{FF2B5EF4-FFF2-40B4-BE49-F238E27FC236}">
                <a16:creationId xmlns:a16="http://schemas.microsoft.com/office/drawing/2014/main" id="{FECFE187-9EBE-5548-1DB1-6134726CB4C9}"/>
              </a:ext>
            </a:extLst>
          </p:cNvPr>
          <p:cNvPicPr>
            <a:picLocks noChangeAspect="1"/>
          </p:cNvPicPr>
          <p:nvPr/>
        </p:nvPicPr>
        <p:blipFill>
          <a:blip r:embed="rId3"/>
          <a:stretch>
            <a:fillRect/>
          </a:stretch>
        </p:blipFill>
        <p:spPr>
          <a:xfrm>
            <a:off x="12869862" y="7785100"/>
            <a:ext cx="1646238" cy="325318"/>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37724" y="640913"/>
            <a:ext cx="10645497" cy="492681"/>
          </a:xfrm>
          <a:prstGeom prst="rect">
            <a:avLst/>
          </a:prstGeom>
          <a:noFill/>
          <a:ln/>
        </p:spPr>
        <p:txBody>
          <a:bodyPr wrap="none" lIns="0" tIns="0" rIns="0" bIns="0" rtlCol="0" anchor="t"/>
          <a:lstStyle/>
          <a:p>
            <a:pPr marL="0" indent="0" algn="l">
              <a:lnSpc>
                <a:spcPts val="3850"/>
              </a:lnSpc>
              <a:buNone/>
            </a:pPr>
            <a:r>
              <a:rPr lang="en-US" sz="3100" dirty="0">
                <a:solidFill>
                  <a:srgbClr val="371A2D"/>
                </a:solidFill>
                <a:latin typeface="Arial" panose="020B0604020202020204" pitchFamily="34" charset="0"/>
                <a:ea typeface="Noto Serif HK Semi Bold" pitchFamily="34" charset="-122"/>
                <a:cs typeface="Arial" panose="020B0604020202020204" pitchFamily="34" charset="0"/>
              </a:rPr>
              <a:t>Questioning Techniques: Unlocking Candidate Insight</a:t>
            </a:r>
            <a:endParaRPr lang="en-US" sz="3100" dirty="0">
              <a:latin typeface="Arial" panose="020B0604020202020204" pitchFamily="34" charset="0"/>
              <a:cs typeface="Arial" panose="020B0604020202020204" pitchFamily="34" charset="0"/>
            </a:endParaRPr>
          </a:p>
        </p:txBody>
      </p:sp>
      <p:sp>
        <p:nvSpPr>
          <p:cNvPr id="3" name="Text 1"/>
          <p:cNvSpPr/>
          <p:nvPr/>
        </p:nvSpPr>
        <p:spPr>
          <a:xfrm>
            <a:off x="837724" y="1468636"/>
            <a:ext cx="12954952" cy="536019"/>
          </a:xfrm>
          <a:prstGeom prst="rect">
            <a:avLst/>
          </a:prstGeom>
          <a:noFill/>
          <a:ln/>
        </p:spPr>
        <p:txBody>
          <a:bodyPr wrap="square" lIns="0" tIns="0" rIns="0" bIns="0" rtlCol="0" anchor="t"/>
          <a:lstStyle/>
          <a:p>
            <a:pPr marL="0" indent="0" algn="l">
              <a:lnSpc>
                <a:spcPts val="2100"/>
              </a:lnSpc>
              <a:buNone/>
            </a:pPr>
            <a:r>
              <a:rPr lang="en-US" sz="1300" dirty="0">
                <a:solidFill>
                  <a:srgbClr val="432338"/>
                </a:solidFill>
                <a:latin typeface="Arial" panose="020B0604020202020204" pitchFamily="34" charset="0"/>
                <a:ea typeface="Source Sans 3" pitchFamily="34" charset="-122"/>
                <a:cs typeface="Arial" panose="020B0604020202020204" pitchFamily="34" charset="0"/>
              </a:rPr>
              <a:t>Effective interviewing requires a sophisticated combination of questioning techniques, each designed to reveal different dimensions of candidate capability, thinking processes, and potential for growth within the Change Manager position at BT.</a:t>
            </a:r>
            <a:endParaRPr lang="en-US" sz="1300" dirty="0">
              <a:latin typeface="Arial" panose="020B0604020202020204" pitchFamily="34" charset="0"/>
              <a:cs typeface="Arial" panose="020B0604020202020204" pitchFamily="34" charset="0"/>
            </a:endParaRPr>
          </a:p>
        </p:txBody>
      </p:sp>
      <p:sp>
        <p:nvSpPr>
          <p:cNvPr id="4" name="Shape 2"/>
          <p:cNvSpPr/>
          <p:nvPr/>
        </p:nvSpPr>
        <p:spPr>
          <a:xfrm>
            <a:off x="837724" y="2193131"/>
            <a:ext cx="376952" cy="376952"/>
          </a:xfrm>
          <a:prstGeom prst="roundRect">
            <a:avLst>
              <a:gd name="adj" fmla="val 18670"/>
            </a:avLst>
          </a:prstGeom>
          <a:solidFill>
            <a:srgbClr val="F9D2EB"/>
          </a:solidFill>
          <a:ln w="762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sp>
        <p:nvSpPr>
          <p:cNvPr id="5" name="Text 3"/>
          <p:cNvSpPr/>
          <p:nvPr/>
        </p:nvSpPr>
        <p:spPr>
          <a:xfrm>
            <a:off x="907971" y="2233791"/>
            <a:ext cx="236458" cy="295632"/>
          </a:xfrm>
          <a:prstGeom prst="rect">
            <a:avLst/>
          </a:prstGeom>
          <a:noFill/>
          <a:ln/>
        </p:spPr>
        <p:txBody>
          <a:bodyPr wrap="none" lIns="0" tIns="0" rIns="0" bIns="0" rtlCol="0" anchor="t"/>
          <a:lstStyle/>
          <a:p>
            <a:pPr marL="0" indent="0" algn="ctr">
              <a:lnSpc>
                <a:spcPts val="1850"/>
              </a:lnSpc>
              <a:buNone/>
            </a:pPr>
            <a:r>
              <a:rPr lang="en-US" sz="1850" dirty="0">
                <a:solidFill>
                  <a:srgbClr val="432338"/>
                </a:solidFill>
                <a:latin typeface="Arial" panose="020B0604020202020204" pitchFamily="34" charset="0"/>
                <a:ea typeface="Noto Serif HK Semi Bold" pitchFamily="34" charset="-122"/>
                <a:cs typeface="Arial" panose="020B0604020202020204" pitchFamily="34" charset="0"/>
              </a:rPr>
              <a:t>1</a:t>
            </a:r>
            <a:endParaRPr lang="en-US" sz="1850" dirty="0">
              <a:latin typeface="Arial" panose="020B0604020202020204" pitchFamily="34" charset="0"/>
              <a:cs typeface="Arial" panose="020B0604020202020204" pitchFamily="34" charset="0"/>
            </a:endParaRPr>
          </a:p>
        </p:txBody>
      </p:sp>
      <p:sp>
        <p:nvSpPr>
          <p:cNvPr id="6" name="Text 4"/>
          <p:cNvSpPr/>
          <p:nvPr/>
        </p:nvSpPr>
        <p:spPr>
          <a:xfrm>
            <a:off x="1382197" y="2250638"/>
            <a:ext cx="3634145" cy="492919"/>
          </a:xfrm>
          <a:prstGeom prst="rect">
            <a:avLst/>
          </a:prstGeom>
          <a:noFill/>
          <a:ln/>
        </p:spPr>
        <p:txBody>
          <a:bodyPr wrap="square" lIns="0" tIns="0" rIns="0" bIns="0" rtlCol="0" anchor="t"/>
          <a:lstStyle/>
          <a:p>
            <a:pPr marL="0" indent="0" algn="l">
              <a:lnSpc>
                <a:spcPts val="1900"/>
              </a:lnSpc>
              <a:buNone/>
            </a:pPr>
            <a:r>
              <a:rPr lang="en-US" sz="1550" dirty="0">
                <a:solidFill>
                  <a:srgbClr val="432338"/>
                </a:solidFill>
                <a:latin typeface="Arial" panose="020B0604020202020204" pitchFamily="34" charset="0"/>
                <a:ea typeface="Noto Serif HK Semi Bold" pitchFamily="34" charset="-122"/>
                <a:cs typeface="Arial" panose="020B0604020202020204" pitchFamily="34" charset="0"/>
              </a:rPr>
              <a:t>Probing Questions for Depth and Clarity</a:t>
            </a:r>
            <a:endParaRPr lang="en-US" sz="1550" dirty="0">
              <a:latin typeface="Arial" panose="020B0604020202020204" pitchFamily="34" charset="0"/>
              <a:cs typeface="Arial" panose="020B0604020202020204" pitchFamily="34" charset="0"/>
            </a:endParaRPr>
          </a:p>
        </p:txBody>
      </p:sp>
      <p:sp>
        <p:nvSpPr>
          <p:cNvPr id="7" name="Text 5"/>
          <p:cNvSpPr/>
          <p:nvPr/>
        </p:nvSpPr>
        <p:spPr>
          <a:xfrm>
            <a:off x="1382197" y="2844046"/>
            <a:ext cx="3634145" cy="3752136"/>
          </a:xfrm>
          <a:prstGeom prst="rect">
            <a:avLst/>
          </a:prstGeom>
          <a:noFill/>
          <a:ln/>
        </p:spPr>
        <p:txBody>
          <a:bodyPr wrap="square" lIns="0" tIns="0" rIns="0" bIns="0" rtlCol="0" anchor="t"/>
          <a:lstStyle/>
          <a:p>
            <a:pPr marL="0" indent="0" algn="l">
              <a:lnSpc>
                <a:spcPts val="2100"/>
              </a:lnSpc>
              <a:buNone/>
            </a:pPr>
            <a:r>
              <a:rPr lang="en-US" sz="1300" dirty="0">
                <a:solidFill>
                  <a:srgbClr val="432338"/>
                </a:solidFill>
                <a:latin typeface="Arial" panose="020B0604020202020204" pitchFamily="34" charset="0"/>
                <a:ea typeface="Source Sans 3" pitchFamily="34" charset="-122"/>
                <a:cs typeface="Arial" panose="020B0604020202020204" pitchFamily="34" charset="0"/>
              </a:rPr>
              <a:t>Probing questions investigate the profundity of candidate understanding and the reasoning behind their decisions. Rather than accepting surface-level responses, effective interviewers ask follow-up questions like "Can you explain your decision-making process to me?" or "What alternatives did you consider?" These inquiries reveal whether candidates have thought critically about complex situations or proceeded intuitively. For Change Manager recruitment, probing questions help assess whether candidates understand the systemic implications of their change initiatives and can articulate clear, evidence-based reasoning for their strategies.</a:t>
            </a:r>
            <a:endParaRPr lang="en-US" sz="1300" dirty="0">
              <a:latin typeface="Arial" panose="020B0604020202020204" pitchFamily="34" charset="0"/>
              <a:cs typeface="Arial" panose="020B0604020202020204" pitchFamily="34" charset="0"/>
            </a:endParaRPr>
          </a:p>
        </p:txBody>
      </p:sp>
      <p:sp>
        <p:nvSpPr>
          <p:cNvPr id="8" name="Shape 6"/>
          <p:cNvSpPr/>
          <p:nvPr/>
        </p:nvSpPr>
        <p:spPr>
          <a:xfrm>
            <a:off x="5225772" y="2193131"/>
            <a:ext cx="376952" cy="376952"/>
          </a:xfrm>
          <a:prstGeom prst="roundRect">
            <a:avLst>
              <a:gd name="adj" fmla="val 18670"/>
            </a:avLst>
          </a:prstGeom>
          <a:solidFill>
            <a:srgbClr val="F9D2EB"/>
          </a:solidFill>
          <a:ln w="762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sp>
        <p:nvSpPr>
          <p:cNvPr id="9" name="Text 7"/>
          <p:cNvSpPr/>
          <p:nvPr/>
        </p:nvSpPr>
        <p:spPr>
          <a:xfrm>
            <a:off x="5296019" y="2233791"/>
            <a:ext cx="236458" cy="295632"/>
          </a:xfrm>
          <a:prstGeom prst="rect">
            <a:avLst/>
          </a:prstGeom>
          <a:noFill/>
          <a:ln/>
        </p:spPr>
        <p:txBody>
          <a:bodyPr wrap="none" lIns="0" tIns="0" rIns="0" bIns="0" rtlCol="0" anchor="t"/>
          <a:lstStyle/>
          <a:p>
            <a:pPr marL="0" indent="0" algn="ctr">
              <a:lnSpc>
                <a:spcPts val="1850"/>
              </a:lnSpc>
              <a:buNone/>
            </a:pPr>
            <a:r>
              <a:rPr lang="en-US" sz="1850" dirty="0">
                <a:solidFill>
                  <a:srgbClr val="432338"/>
                </a:solidFill>
                <a:latin typeface="Arial" panose="020B0604020202020204" pitchFamily="34" charset="0"/>
                <a:ea typeface="Noto Serif HK Semi Bold" pitchFamily="34" charset="-122"/>
                <a:cs typeface="Arial" panose="020B0604020202020204" pitchFamily="34" charset="0"/>
              </a:rPr>
              <a:t>2</a:t>
            </a:r>
            <a:endParaRPr lang="en-US" sz="1850" dirty="0">
              <a:latin typeface="Arial" panose="020B0604020202020204" pitchFamily="34" charset="0"/>
              <a:cs typeface="Arial" panose="020B0604020202020204" pitchFamily="34" charset="0"/>
            </a:endParaRPr>
          </a:p>
        </p:txBody>
      </p:sp>
      <p:sp>
        <p:nvSpPr>
          <p:cNvPr id="10" name="Text 8"/>
          <p:cNvSpPr/>
          <p:nvPr/>
        </p:nvSpPr>
        <p:spPr>
          <a:xfrm>
            <a:off x="5770245" y="2250638"/>
            <a:ext cx="3634264" cy="492919"/>
          </a:xfrm>
          <a:prstGeom prst="rect">
            <a:avLst/>
          </a:prstGeom>
          <a:noFill/>
          <a:ln/>
        </p:spPr>
        <p:txBody>
          <a:bodyPr wrap="square" lIns="0" tIns="0" rIns="0" bIns="0" rtlCol="0" anchor="t"/>
          <a:lstStyle/>
          <a:p>
            <a:pPr marL="0" indent="0" algn="l">
              <a:lnSpc>
                <a:spcPts val="1900"/>
              </a:lnSpc>
              <a:buNone/>
            </a:pPr>
            <a:r>
              <a:rPr lang="en-US" sz="1550" dirty="0">
                <a:solidFill>
                  <a:srgbClr val="432338"/>
                </a:solidFill>
                <a:latin typeface="Arial" panose="020B0604020202020204" pitchFamily="34" charset="0"/>
                <a:ea typeface="Noto Serif HK Semi Bold" pitchFamily="34" charset="-122"/>
                <a:cs typeface="Arial" panose="020B0604020202020204" pitchFamily="34" charset="0"/>
              </a:rPr>
              <a:t>Socratic Questioning for Critical Thinking</a:t>
            </a:r>
            <a:endParaRPr lang="en-US" sz="1550" dirty="0">
              <a:latin typeface="Arial" panose="020B0604020202020204" pitchFamily="34" charset="0"/>
              <a:cs typeface="Arial" panose="020B0604020202020204" pitchFamily="34" charset="0"/>
            </a:endParaRPr>
          </a:p>
        </p:txBody>
      </p:sp>
      <p:sp>
        <p:nvSpPr>
          <p:cNvPr id="11" name="Text 9"/>
          <p:cNvSpPr/>
          <p:nvPr/>
        </p:nvSpPr>
        <p:spPr>
          <a:xfrm>
            <a:off x="5770245" y="2844046"/>
            <a:ext cx="3634264" cy="3752136"/>
          </a:xfrm>
          <a:prstGeom prst="rect">
            <a:avLst/>
          </a:prstGeom>
          <a:noFill/>
          <a:ln/>
        </p:spPr>
        <p:txBody>
          <a:bodyPr wrap="square" lIns="0" tIns="0" rIns="0" bIns="0" rtlCol="0" anchor="t"/>
          <a:lstStyle/>
          <a:p>
            <a:pPr marL="0" indent="0" algn="l">
              <a:lnSpc>
                <a:spcPts val="2100"/>
              </a:lnSpc>
              <a:buNone/>
            </a:pPr>
            <a:r>
              <a:rPr lang="en-US" sz="1300" dirty="0">
                <a:solidFill>
                  <a:srgbClr val="432338"/>
                </a:solidFill>
                <a:latin typeface="Arial" panose="020B0604020202020204" pitchFamily="34" charset="0"/>
                <a:ea typeface="Source Sans 3" pitchFamily="34" charset="-122"/>
                <a:cs typeface="Arial" panose="020B0604020202020204" pitchFamily="34" charset="0"/>
              </a:rPr>
              <a:t>Socratic questioning, as analyzed by Harvard Business Review (2020), involves questioning assumptions to evaluate critical thinking capabilities. This technique asks candidates to examine their own reasoning, consider alternative perspectives, and justify their conclusions. For instance, asking "What would happen if your stakeholders disagreed with your approach?" forces candidates to think beyond their initial position and demonstrate intellectual flexibility. This is particularly valuable for Change Managers who must navigate conflicting organizational interests and challenge conventional thinking to drive transformation.</a:t>
            </a:r>
            <a:endParaRPr lang="en-US" sz="1300" dirty="0">
              <a:latin typeface="Arial" panose="020B0604020202020204" pitchFamily="34" charset="0"/>
              <a:cs typeface="Arial" panose="020B0604020202020204" pitchFamily="34" charset="0"/>
            </a:endParaRPr>
          </a:p>
        </p:txBody>
      </p:sp>
      <p:sp>
        <p:nvSpPr>
          <p:cNvPr id="12" name="Shape 10"/>
          <p:cNvSpPr/>
          <p:nvPr/>
        </p:nvSpPr>
        <p:spPr>
          <a:xfrm>
            <a:off x="9613940" y="2193131"/>
            <a:ext cx="376952" cy="376952"/>
          </a:xfrm>
          <a:prstGeom prst="roundRect">
            <a:avLst>
              <a:gd name="adj" fmla="val 18670"/>
            </a:avLst>
          </a:prstGeom>
          <a:solidFill>
            <a:srgbClr val="F9D2EB"/>
          </a:solidFill>
          <a:ln w="762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sp>
        <p:nvSpPr>
          <p:cNvPr id="13" name="Text 11"/>
          <p:cNvSpPr/>
          <p:nvPr/>
        </p:nvSpPr>
        <p:spPr>
          <a:xfrm>
            <a:off x="9684187" y="2233791"/>
            <a:ext cx="236458" cy="295632"/>
          </a:xfrm>
          <a:prstGeom prst="rect">
            <a:avLst/>
          </a:prstGeom>
          <a:noFill/>
          <a:ln/>
        </p:spPr>
        <p:txBody>
          <a:bodyPr wrap="none" lIns="0" tIns="0" rIns="0" bIns="0" rtlCol="0" anchor="t"/>
          <a:lstStyle/>
          <a:p>
            <a:pPr marL="0" indent="0" algn="ctr">
              <a:lnSpc>
                <a:spcPts val="1850"/>
              </a:lnSpc>
              <a:buNone/>
            </a:pPr>
            <a:r>
              <a:rPr lang="en-US" sz="1850" dirty="0">
                <a:solidFill>
                  <a:srgbClr val="432338"/>
                </a:solidFill>
                <a:latin typeface="Arial" panose="020B0604020202020204" pitchFamily="34" charset="0"/>
                <a:ea typeface="Noto Serif HK Semi Bold" pitchFamily="34" charset="-122"/>
                <a:cs typeface="Arial" panose="020B0604020202020204" pitchFamily="34" charset="0"/>
              </a:rPr>
              <a:t>3</a:t>
            </a:r>
            <a:endParaRPr lang="en-US" sz="1850" dirty="0">
              <a:latin typeface="Arial" panose="020B0604020202020204" pitchFamily="34" charset="0"/>
              <a:cs typeface="Arial" panose="020B0604020202020204" pitchFamily="34" charset="0"/>
            </a:endParaRPr>
          </a:p>
        </p:txBody>
      </p:sp>
      <p:sp>
        <p:nvSpPr>
          <p:cNvPr id="14" name="Text 12"/>
          <p:cNvSpPr/>
          <p:nvPr/>
        </p:nvSpPr>
        <p:spPr>
          <a:xfrm>
            <a:off x="10158413" y="2250638"/>
            <a:ext cx="3634264" cy="492919"/>
          </a:xfrm>
          <a:prstGeom prst="rect">
            <a:avLst/>
          </a:prstGeom>
          <a:noFill/>
          <a:ln/>
        </p:spPr>
        <p:txBody>
          <a:bodyPr wrap="square" lIns="0" tIns="0" rIns="0" bIns="0" rtlCol="0" anchor="t"/>
          <a:lstStyle/>
          <a:p>
            <a:pPr marL="0" indent="0" algn="l">
              <a:lnSpc>
                <a:spcPts val="1900"/>
              </a:lnSpc>
              <a:buNone/>
            </a:pPr>
            <a:r>
              <a:rPr lang="en-US" sz="1550" dirty="0">
                <a:solidFill>
                  <a:srgbClr val="432338"/>
                </a:solidFill>
                <a:latin typeface="Arial" panose="020B0604020202020204" pitchFamily="34" charset="0"/>
                <a:ea typeface="Noto Serif HK Semi Bold" pitchFamily="34" charset="-122"/>
                <a:cs typeface="Arial" panose="020B0604020202020204" pitchFamily="34" charset="0"/>
              </a:rPr>
              <a:t>Situational Questions for Future Performance Prediction</a:t>
            </a:r>
            <a:endParaRPr lang="en-US" sz="1550" dirty="0">
              <a:latin typeface="Arial" panose="020B0604020202020204" pitchFamily="34" charset="0"/>
              <a:cs typeface="Arial" panose="020B0604020202020204" pitchFamily="34" charset="0"/>
            </a:endParaRPr>
          </a:p>
        </p:txBody>
      </p:sp>
      <p:sp>
        <p:nvSpPr>
          <p:cNvPr id="15" name="Text 13"/>
          <p:cNvSpPr/>
          <p:nvPr/>
        </p:nvSpPr>
        <p:spPr>
          <a:xfrm>
            <a:off x="10158413" y="2844046"/>
            <a:ext cx="3634264" cy="3216116"/>
          </a:xfrm>
          <a:prstGeom prst="rect">
            <a:avLst/>
          </a:prstGeom>
          <a:noFill/>
          <a:ln/>
        </p:spPr>
        <p:txBody>
          <a:bodyPr wrap="square" lIns="0" tIns="0" rIns="0" bIns="0" rtlCol="0" anchor="t"/>
          <a:lstStyle/>
          <a:p>
            <a:pPr marL="0" indent="0" algn="l">
              <a:lnSpc>
                <a:spcPts val="2100"/>
              </a:lnSpc>
              <a:buNone/>
            </a:pPr>
            <a:r>
              <a:rPr lang="en-US" sz="1300" dirty="0">
                <a:solidFill>
                  <a:srgbClr val="432338"/>
                </a:solidFill>
                <a:latin typeface="Arial" panose="020B0604020202020204" pitchFamily="34" charset="0"/>
                <a:ea typeface="Source Sans 3" pitchFamily="34" charset="-122"/>
                <a:cs typeface="Arial" panose="020B0604020202020204" pitchFamily="34" charset="0"/>
              </a:rPr>
              <a:t>Situational questions present hypothetical scenarios to evaluate how candidates would respond under specific conditions. The CIPD (2023) notes that these questions are particularly effective for assessing future behavior in novel or complex situations. For Change Manager interviews, situational questions might involve resistance to proposed changes, budget constraints during implementation, or competing departmental priorities. Candidate responses indicate their problem-solving approach and crisis management capability.</a:t>
            </a:r>
            <a:endParaRPr lang="en-US" sz="1300" dirty="0">
              <a:latin typeface="Arial" panose="020B0604020202020204" pitchFamily="34" charset="0"/>
              <a:cs typeface="Arial" panose="020B0604020202020204" pitchFamily="34" charset="0"/>
            </a:endParaRPr>
          </a:p>
        </p:txBody>
      </p:sp>
      <p:sp>
        <p:nvSpPr>
          <p:cNvPr id="16" name="Text 14"/>
          <p:cNvSpPr/>
          <p:nvPr/>
        </p:nvSpPr>
        <p:spPr>
          <a:xfrm>
            <a:off x="837724" y="6784658"/>
            <a:ext cx="12954952" cy="804029"/>
          </a:xfrm>
          <a:prstGeom prst="rect">
            <a:avLst/>
          </a:prstGeom>
          <a:noFill/>
          <a:ln/>
        </p:spPr>
        <p:txBody>
          <a:bodyPr wrap="square" lIns="0" tIns="0" rIns="0" bIns="0" rtlCol="0" anchor="t"/>
          <a:lstStyle/>
          <a:p>
            <a:pPr marL="0" indent="0" algn="l">
              <a:lnSpc>
                <a:spcPts val="2100"/>
              </a:lnSpc>
              <a:buNone/>
            </a:pPr>
            <a:r>
              <a:rPr lang="en-US" sz="1300" dirty="0">
                <a:solidFill>
                  <a:srgbClr val="432338"/>
                </a:solidFill>
                <a:latin typeface="Arial" panose="020B0604020202020204" pitchFamily="34" charset="0"/>
                <a:ea typeface="Source Sans 3" pitchFamily="34" charset="-122"/>
                <a:cs typeface="Arial" panose="020B0604020202020204" pitchFamily="34" charset="0"/>
              </a:rPr>
              <a:t>BT's recruitment approach for complex positions like Change Manager combines all three questioning methodologies to create a comprehensive assessment of candidate capability. A productive interview that minimizes bias reveals not merely what candidates know, but how they think, their capacity to solve uncertainty and ambiguity, and their readiness to navigate BT's complex organizational landscape during the significant transformation ahead.</a:t>
            </a:r>
            <a:endParaRPr lang="en-US" sz="1300" dirty="0">
              <a:latin typeface="Arial" panose="020B0604020202020204" pitchFamily="34" charset="0"/>
              <a:cs typeface="Arial" panose="020B0604020202020204" pitchFamily="34" charset="0"/>
            </a:endParaRPr>
          </a:p>
        </p:txBody>
      </p:sp>
      <p:pic>
        <p:nvPicPr>
          <p:cNvPr id="17" name="Picture 16">
            <a:extLst>
              <a:ext uri="{FF2B5EF4-FFF2-40B4-BE49-F238E27FC236}">
                <a16:creationId xmlns:a16="http://schemas.microsoft.com/office/drawing/2014/main" id="{BE8F0902-DA4F-E7C7-BAA2-13B24D6622E7}"/>
              </a:ext>
            </a:extLst>
          </p:cNvPr>
          <p:cNvPicPr>
            <a:picLocks noChangeAspect="1"/>
          </p:cNvPicPr>
          <p:nvPr/>
        </p:nvPicPr>
        <p:blipFill>
          <a:blip r:embed="rId3"/>
          <a:stretch>
            <a:fillRect/>
          </a:stretch>
        </p:blipFill>
        <p:spPr>
          <a:xfrm>
            <a:off x="12869862" y="7785100"/>
            <a:ext cx="1646238" cy="325318"/>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37724" y="758904"/>
            <a:ext cx="10045779" cy="462082"/>
          </a:xfrm>
          <a:prstGeom prst="rect">
            <a:avLst/>
          </a:prstGeom>
          <a:noFill/>
          <a:ln/>
        </p:spPr>
        <p:txBody>
          <a:bodyPr wrap="none" lIns="0" tIns="0" rIns="0" bIns="0" rtlCol="0" anchor="t"/>
          <a:lstStyle/>
          <a:p>
            <a:pPr marL="0" indent="0" algn="l">
              <a:lnSpc>
                <a:spcPts val="3600"/>
              </a:lnSpc>
              <a:buNone/>
            </a:pPr>
            <a:r>
              <a:rPr lang="en-US" sz="2900" dirty="0">
                <a:solidFill>
                  <a:srgbClr val="371A2D"/>
                </a:solidFill>
                <a:latin typeface="Arial" panose="020B0604020202020204" pitchFamily="34" charset="0"/>
                <a:ea typeface="Noto Serif HK Semi Bold" pitchFamily="34" charset="-122"/>
                <a:cs typeface="Arial" panose="020B0604020202020204" pitchFamily="34" charset="0"/>
              </a:rPr>
              <a:t>Interview Format Comparison: Face-to-Face vs. Online</a:t>
            </a:r>
            <a:endParaRPr lang="en-US" sz="2900" dirty="0">
              <a:latin typeface="Arial" panose="020B0604020202020204" pitchFamily="34" charset="0"/>
              <a:cs typeface="Arial" panose="020B0604020202020204" pitchFamily="34" charset="0"/>
            </a:endParaRPr>
          </a:p>
        </p:txBody>
      </p:sp>
      <p:sp>
        <p:nvSpPr>
          <p:cNvPr id="3" name="Text 1"/>
          <p:cNvSpPr/>
          <p:nvPr/>
        </p:nvSpPr>
        <p:spPr>
          <a:xfrm>
            <a:off x="837724" y="1535073"/>
            <a:ext cx="12954952" cy="502444"/>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The choice between face-to-face and online interviews represents a critical strategic decision for BT's Change Manager recruitment. Each format presents distinct advantages and limitations that must be carefully weighed against organizational priorities, candidate accessibility, and role requirements.</a:t>
            </a:r>
            <a:endParaRPr lang="en-US" sz="1200" dirty="0">
              <a:latin typeface="Arial" panose="020B0604020202020204" pitchFamily="34" charset="0"/>
              <a:cs typeface="Arial" panose="020B0604020202020204" pitchFamily="34" charset="0"/>
            </a:endParaRPr>
          </a:p>
        </p:txBody>
      </p:sp>
      <p:sp>
        <p:nvSpPr>
          <p:cNvPr id="4" name="Shape 2"/>
          <p:cNvSpPr/>
          <p:nvPr/>
        </p:nvSpPr>
        <p:spPr>
          <a:xfrm>
            <a:off x="837724" y="2214205"/>
            <a:ext cx="12954952" cy="5256371"/>
          </a:xfrm>
          <a:prstGeom prst="roundRect">
            <a:avLst>
              <a:gd name="adj" fmla="val 1255"/>
            </a:avLst>
          </a:prstGeom>
          <a:noFill/>
          <a:ln w="7620">
            <a:solidFill>
              <a:srgbClr val="000000">
                <a:alpha val="8000"/>
              </a:srgbClr>
            </a:solidFill>
            <a:prstDash val="solid"/>
          </a:ln>
        </p:spPr>
        <p:txBody>
          <a:bodyPr/>
          <a:lstStyle/>
          <a:p>
            <a:endParaRPr lang="en-US">
              <a:latin typeface="Arial" panose="020B0604020202020204" pitchFamily="34" charset="0"/>
              <a:cs typeface="Arial" panose="020B0604020202020204" pitchFamily="34" charset="0"/>
            </a:endParaRPr>
          </a:p>
        </p:txBody>
      </p:sp>
      <p:sp>
        <p:nvSpPr>
          <p:cNvPr id="5" name="Shape 3"/>
          <p:cNvSpPr/>
          <p:nvPr/>
        </p:nvSpPr>
        <p:spPr>
          <a:xfrm>
            <a:off x="845344" y="2221825"/>
            <a:ext cx="12939713" cy="454819"/>
          </a:xfrm>
          <a:prstGeom prst="rect">
            <a:avLst/>
          </a:prstGeom>
          <a:solidFill>
            <a:srgbClr val="FFFFFF">
              <a:alpha val="4000"/>
            </a:srgbClr>
          </a:solidFill>
          <a:ln/>
        </p:spPr>
        <p:txBody>
          <a:bodyPr/>
          <a:lstStyle/>
          <a:p>
            <a:endParaRPr lang="en-US">
              <a:latin typeface="Arial" panose="020B0604020202020204" pitchFamily="34" charset="0"/>
              <a:cs typeface="Arial" panose="020B0604020202020204" pitchFamily="34" charset="0"/>
            </a:endParaRPr>
          </a:p>
        </p:txBody>
      </p:sp>
      <p:sp>
        <p:nvSpPr>
          <p:cNvPr id="6" name="Text 4"/>
          <p:cNvSpPr/>
          <p:nvPr/>
        </p:nvSpPr>
        <p:spPr>
          <a:xfrm>
            <a:off x="1002387" y="2323624"/>
            <a:ext cx="2270046" cy="251222"/>
          </a:xfrm>
          <a:prstGeom prst="rect">
            <a:avLst/>
          </a:prstGeom>
          <a:noFill/>
          <a:ln/>
        </p:spPr>
        <p:txBody>
          <a:bodyPr wrap="none" lIns="0" tIns="0" rIns="0" bIns="0" rtlCol="0" anchor="t"/>
          <a:lstStyle/>
          <a:p>
            <a:pPr marL="0" indent="0" algn="l">
              <a:lnSpc>
                <a:spcPts val="1950"/>
              </a:lnSpc>
              <a:buNone/>
            </a:pPr>
            <a:r>
              <a:rPr lang="en-US" sz="1200" b="1" dirty="0">
                <a:solidFill>
                  <a:srgbClr val="432338"/>
                </a:solidFill>
                <a:latin typeface="Arial" panose="020B0604020202020204" pitchFamily="34" charset="0"/>
                <a:ea typeface="Source Sans 3" pitchFamily="34" charset="-122"/>
                <a:cs typeface="Arial" panose="020B0604020202020204" pitchFamily="34" charset="0"/>
              </a:rPr>
              <a:t>Assessment Criterion</a:t>
            </a:r>
            <a:endParaRPr lang="en-US" sz="1200" dirty="0">
              <a:latin typeface="Arial" panose="020B0604020202020204" pitchFamily="34" charset="0"/>
              <a:cs typeface="Arial" panose="020B0604020202020204" pitchFamily="34" charset="0"/>
            </a:endParaRPr>
          </a:p>
        </p:txBody>
      </p:sp>
      <p:sp>
        <p:nvSpPr>
          <p:cNvPr id="7" name="Text 5"/>
          <p:cNvSpPr/>
          <p:nvPr/>
        </p:nvSpPr>
        <p:spPr>
          <a:xfrm>
            <a:off x="3594140" y="2323624"/>
            <a:ext cx="4854178" cy="251222"/>
          </a:xfrm>
          <a:prstGeom prst="rect">
            <a:avLst/>
          </a:prstGeom>
          <a:noFill/>
          <a:ln/>
        </p:spPr>
        <p:txBody>
          <a:bodyPr wrap="none" lIns="0" tIns="0" rIns="0" bIns="0" rtlCol="0" anchor="t"/>
          <a:lstStyle/>
          <a:p>
            <a:pPr marL="0" indent="0" algn="l">
              <a:lnSpc>
                <a:spcPts val="1950"/>
              </a:lnSpc>
              <a:buNone/>
            </a:pPr>
            <a:r>
              <a:rPr lang="en-US" sz="1200" b="1" dirty="0">
                <a:solidFill>
                  <a:srgbClr val="432338"/>
                </a:solidFill>
                <a:latin typeface="Arial" panose="020B0604020202020204" pitchFamily="34" charset="0"/>
                <a:ea typeface="Source Sans 3" pitchFamily="34" charset="-122"/>
                <a:cs typeface="Arial" panose="020B0604020202020204" pitchFamily="34" charset="0"/>
              </a:rPr>
              <a:t>Face-to-Face Interview</a:t>
            </a:r>
            <a:endParaRPr lang="en-US" sz="1200" dirty="0">
              <a:latin typeface="Arial" panose="020B0604020202020204" pitchFamily="34" charset="0"/>
              <a:cs typeface="Arial" panose="020B0604020202020204" pitchFamily="34" charset="0"/>
            </a:endParaRPr>
          </a:p>
        </p:txBody>
      </p:sp>
      <p:sp>
        <p:nvSpPr>
          <p:cNvPr id="8" name="Text 6"/>
          <p:cNvSpPr/>
          <p:nvPr/>
        </p:nvSpPr>
        <p:spPr>
          <a:xfrm>
            <a:off x="8770025" y="2323624"/>
            <a:ext cx="4857988" cy="251222"/>
          </a:xfrm>
          <a:prstGeom prst="rect">
            <a:avLst/>
          </a:prstGeom>
          <a:noFill/>
          <a:ln/>
        </p:spPr>
        <p:txBody>
          <a:bodyPr wrap="none" lIns="0" tIns="0" rIns="0" bIns="0" rtlCol="0" anchor="t"/>
          <a:lstStyle/>
          <a:p>
            <a:pPr marL="0" indent="0" algn="l">
              <a:lnSpc>
                <a:spcPts val="1950"/>
              </a:lnSpc>
              <a:buNone/>
            </a:pPr>
            <a:r>
              <a:rPr lang="en-US" sz="1200" b="1" dirty="0">
                <a:solidFill>
                  <a:srgbClr val="432338"/>
                </a:solidFill>
                <a:latin typeface="Arial" panose="020B0604020202020204" pitchFamily="34" charset="0"/>
                <a:ea typeface="Source Sans 3" pitchFamily="34" charset="-122"/>
                <a:cs typeface="Arial" panose="020B0604020202020204" pitchFamily="34" charset="0"/>
              </a:rPr>
              <a:t>Online Interview</a:t>
            </a:r>
            <a:endParaRPr lang="en-US" sz="1200" dirty="0">
              <a:latin typeface="Arial" panose="020B0604020202020204" pitchFamily="34" charset="0"/>
              <a:cs typeface="Arial" panose="020B0604020202020204" pitchFamily="34" charset="0"/>
            </a:endParaRPr>
          </a:p>
        </p:txBody>
      </p:sp>
      <p:sp>
        <p:nvSpPr>
          <p:cNvPr id="9" name="Shape 7"/>
          <p:cNvSpPr/>
          <p:nvPr/>
        </p:nvSpPr>
        <p:spPr>
          <a:xfrm>
            <a:off x="845344" y="2676644"/>
            <a:ext cx="12939713" cy="957263"/>
          </a:xfrm>
          <a:prstGeom prst="rect">
            <a:avLst/>
          </a:prstGeom>
          <a:solidFill>
            <a:srgbClr val="000000">
              <a:alpha val="4000"/>
            </a:srgbClr>
          </a:solidFill>
          <a:ln/>
        </p:spPr>
        <p:txBody>
          <a:bodyPr/>
          <a:lstStyle/>
          <a:p>
            <a:endParaRPr lang="en-US">
              <a:latin typeface="Arial" panose="020B0604020202020204" pitchFamily="34" charset="0"/>
              <a:cs typeface="Arial" panose="020B0604020202020204" pitchFamily="34" charset="0"/>
            </a:endParaRPr>
          </a:p>
        </p:txBody>
      </p:sp>
      <p:sp>
        <p:nvSpPr>
          <p:cNvPr id="10" name="Text 8"/>
          <p:cNvSpPr/>
          <p:nvPr/>
        </p:nvSpPr>
        <p:spPr>
          <a:xfrm>
            <a:off x="1002387" y="2778443"/>
            <a:ext cx="2270046" cy="251222"/>
          </a:xfrm>
          <a:prstGeom prst="rect">
            <a:avLst/>
          </a:prstGeom>
          <a:noFill/>
          <a:ln/>
        </p:spPr>
        <p:txBody>
          <a:bodyPr wrap="none" lIns="0" tIns="0" rIns="0" bIns="0" rtlCol="0" anchor="t"/>
          <a:lstStyle/>
          <a:p>
            <a:pPr marL="0" indent="0" algn="l">
              <a:lnSpc>
                <a:spcPts val="1950"/>
              </a:lnSpc>
              <a:buNone/>
            </a:pPr>
            <a:r>
              <a:rPr lang="en-US" sz="1200" b="1" dirty="0">
                <a:solidFill>
                  <a:srgbClr val="432338"/>
                </a:solidFill>
                <a:latin typeface="Arial" panose="020B0604020202020204" pitchFamily="34" charset="0"/>
                <a:ea typeface="Source Sans 3" pitchFamily="34" charset="-122"/>
                <a:cs typeface="Arial" panose="020B0604020202020204" pitchFamily="34" charset="0"/>
              </a:rPr>
              <a:t>Engagement &amp; Rapport</a:t>
            </a:r>
            <a:endParaRPr lang="en-US" sz="1200" dirty="0">
              <a:latin typeface="Arial" panose="020B0604020202020204" pitchFamily="34" charset="0"/>
              <a:cs typeface="Arial" panose="020B0604020202020204" pitchFamily="34" charset="0"/>
            </a:endParaRPr>
          </a:p>
        </p:txBody>
      </p:sp>
      <p:sp>
        <p:nvSpPr>
          <p:cNvPr id="11" name="Text 9"/>
          <p:cNvSpPr/>
          <p:nvPr/>
        </p:nvSpPr>
        <p:spPr>
          <a:xfrm>
            <a:off x="3594140" y="2778443"/>
            <a:ext cx="4854178" cy="753666"/>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Superior natural interaction and personal connection; panelists can observe subtle body language cues and establish immediate rapport that facilitates deeper conversation (CIPD, 2023)</a:t>
            </a:r>
            <a:endParaRPr lang="en-US" sz="1200" dirty="0">
              <a:latin typeface="Arial" panose="020B0604020202020204" pitchFamily="34" charset="0"/>
              <a:cs typeface="Arial" panose="020B0604020202020204" pitchFamily="34" charset="0"/>
            </a:endParaRPr>
          </a:p>
        </p:txBody>
      </p:sp>
      <p:sp>
        <p:nvSpPr>
          <p:cNvPr id="12" name="Text 10"/>
          <p:cNvSpPr/>
          <p:nvPr/>
        </p:nvSpPr>
        <p:spPr>
          <a:xfrm>
            <a:off x="8770025" y="2778443"/>
            <a:ext cx="4857988" cy="753666"/>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Inherently less personal connection due to screen mediation; however, modern video conferencing tools have improved effectiveness considerably and can still facilitate meaningful assessment</a:t>
            </a:r>
            <a:endParaRPr lang="en-US" sz="1200" dirty="0">
              <a:latin typeface="Arial" panose="020B0604020202020204" pitchFamily="34" charset="0"/>
              <a:cs typeface="Arial" panose="020B0604020202020204" pitchFamily="34" charset="0"/>
            </a:endParaRPr>
          </a:p>
        </p:txBody>
      </p:sp>
      <p:sp>
        <p:nvSpPr>
          <p:cNvPr id="13" name="Shape 11"/>
          <p:cNvSpPr/>
          <p:nvPr/>
        </p:nvSpPr>
        <p:spPr>
          <a:xfrm>
            <a:off x="845344" y="3633907"/>
            <a:ext cx="12939713" cy="957263"/>
          </a:xfrm>
          <a:prstGeom prst="rect">
            <a:avLst/>
          </a:prstGeom>
          <a:solidFill>
            <a:srgbClr val="FFFFFF">
              <a:alpha val="4000"/>
            </a:srgbClr>
          </a:solidFill>
          <a:ln/>
        </p:spPr>
        <p:txBody>
          <a:bodyPr/>
          <a:lstStyle/>
          <a:p>
            <a:endParaRPr lang="en-US">
              <a:latin typeface="Arial" panose="020B0604020202020204" pitchFamily="34" charset="0"/>
              <a:cs typeface="Arial" panose="020B0604020202020204" pitchFamily="34" charset="0"/>
            </a:endParaRPr>
          </a:p>
        </p:txBody>
      </p:sp>
      <p:sp>
        <p:nvSpPr>
          <p:cNvPr id="14" name="Text 12"/>
          <p:cNvSpPr/>
          <p:nvPr/>
        </p:nvSpPr>
        <p:spPr>
          <a:xfrm>
            <a:off x="1002387" y="3735705"/>
            <a:ext cx="2270046" cy="251222"/>
          </a:xfrm>
          <a:prstGeom prst="rect">
            <a:avLst/>
          </a:prstGeom>
          <a:noFill/>
          <a:ln/>
        </p:spPr>
        <p:txBody>
          <a:bodyPr wrap="none" lIns="0" tIns="0" rIns="0" bIns="0" rtlCol="0" anchor="t"/>
          <a:lstStyle/>
          <a:p>
            <a:pPr marL="0" indent="0" algn="l">
              <a:lnSpc>
                <a:spcPts val="1950"/>
              </a:lnSpc>
              <a:buNone/>
            </a:pPr>
            <a:r>
              <a:rPr lang="en-US" sz="1200" b="1" dirty="0">
                <a:solidFill>
                  <a:srgbClr val="432338"/>
                </a:solidFill>
                <a:latin typeface="Arial" panose="020B0604020202020204" pitchFamily="34" charset="0"/>
                <a:ea typeface="Source Sans 3" pitchFamily="34" charset="-122"/>
                <a:cs typeface="Arial" panose="020B0604020202020204" pitchFamily="34" charset="0"/>
              </a:rPr>
              <a:t>Logistical Requirements</a:t>
            </a:r>
            <a:endParaRPr lang="en-US" sz="1200" dirty="0">
              <a:latin typeface="Arial" panose="020B0604020202020204" pitchFamily="34" charset="0"/>
              <a:cs typeface="Arial" panose="020B0604020202020204" pitchFamily="34" charset="0"/>
            </a:endParaRPr>
          </a:p>
        </p:txBody>
      </p:sp>
      <p:sp>
        <p:nvSpPr>
          <p:cNvPr id="15" name="Text 13"/>
          <p:cNvSpPr/>
          <p:nvPr/>
        </p:nvSpPr>
        <p:spPr>
          <a:xfrm>
            <a:off x="3594140" y="3735705"/>
            <a:ext cx="4854178" cy="753666"/>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Requires significant organizational investment: venue coordination, candidate travel arrangements, time zone complexity, and scheduling coordination across multiple panelists</a:t>
            </a:r>
            <a:endParaRPr lang="en-US" sz="1200" dirty="0">
              <a:latin typeface="Arial" panose="020B0604020202020204" pitchFamily="34" charset="0"/>
              <a:cs typeface="Arial" panose="020B0604020202020204" pitchFamily="34" charset="0"/>
            </a:endParaRPr>
          </a:p>
        </p:txBody>
      </p:sp>
      <p:sp>
        <p:nvSpPr>
          <p:cNvPr id="16" name="Text 14"/>
          <p:cNvSpPr/>
          <p:nvPr/>
        </p:nvSpPr>
        <p:spPr>
          <a:xfrm>
            <a:off x="8770025" y="3735705"/>
            <a:ext cx="4857988" cy="753666"/>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Dramatically more convenient and cost-effective (Forbes, 2022); eliminates geographical barriers and reduces scheduling friction, allowing rapid assessment cycles</a:t>
            </a:r>
            <a:endParaRPr lang="en-US" sz="1200" dirty="0">
              <a:latin typeface="Arial" panose="020B0604020202020204" pitchFamily="34" charset="0"/>
              <a:cs typeface="Arial" panose="020B0604020202020204" pitchFamily="34" charset="0"/>
            </a:endParaRPr>
          </a:p>
        </p:txBody>
      </p:sp>
      <p:sp>
        <p:nvSpPr>
          <p:cNvPr id="17" name="Shape 15"/>
          <p:cNvSpPr/>
          <p:nvPr/>
        </p:nvSpPr>
        <p:spPr>
          <a:xfrm>
            <a:off x="845344" y="4591169"/>
            <a:ext cx="12939713" cy="957263"/>
          </a:xfrm>
          <a:prstGeom prst="rect">
            <a:avLst/>
          </a:prstGeom>
          <a:solidFill>
            <a:srgbClr val="000000">
              <a:alpha val="4000"/>
            </a:srgbClr>
          </a:solidFill>
          <a:ln/>
        </p:spPr>
        <p:txBody>
          <a:bodyPr/>
          <a:lstStyle/>
          <a:p>
            <a:endParaRPr lang="en-US">
              <a:latin typeface="Arial" panose="020B0604020202020204" pitchFamily="34" charset="0"/>
              <a:cs typeface="Arial" panose="020B0604020202020204" pitchFamily="34" charset="0"/>
            </a:endParaRPr>
          </a:p>
        </p:txBody>
      </p:sp>
      <p:sp>
        <p:nvSpPr>
          <p:cNvPr id="18" name="Text 16"/>
          <p:cNvSpPr/>
          <p:nvPr/>
        </p:nvSpPr>
        <p:spPr>
          <a:xfrm>
            <a:off x="1002387" y="4692968"/>
            <a:ext cx="2270046" cy="251222"/>
          </a:xfrm>
          <a:prstGeom prst="rect">
            <a:avLst/>
          </a:prstGeom>
          <a:noFill/>
          <a:ln/>
        </p:spPr>
        <p:txBody>
          <a:bodyPr wrap="none" lIns="0" tIns="0" rIns="0" bIns="0" rtlCol="0" anchor="t"/>
          <a:lstStyle/>
          <a:p>
            <a:pPr marL="0" indent="0" algn="l">
              <a:lnSpc>
                <a:spcPts val="1950"/>
              </a:lnSpc>
              <a:buNone/>
            </a:pPr>
            <a:r>
              <a:rPr lang="en-US" sz="1200" b="1" dirty="0">
                <a:solidFill>
                  <a:srgbClr val="432338"/>
                </a:solidFill>
                <a:latin typeface="Arial" panose="020B0604020202020204" pitchFamily="34" charset="0"/>
                <a:ea typeface="Source Sans 3" pitchFamily="34" charset="-122"/>
                <a:cs typeface="Arial" panose="020B0604020202020204" pitchFamily="34" charset="0"/>
              </a:rPr>
              <a:t>Assessment Quality</a:t>
            </a:r>
            <a:endParaRPr lang="en-US" sz="1200" dirty="0">
              <a:latin typeface="Arial" panose="020B0604020202020204" pitchFamily="34" charset="0"/>
              <a:cs typeface="Arial" panose="020B0604020202020204" pitchFamily="34" charset="0"/>
            </a:endParaRPr>
          </a:p>
        </p:txBody>
      </p:sp>
      <p:sp>
        <p:nvSpPr>
          <p:cNvPr id="19" name="Text 17"/>
          <p:cNvSpPr/>
          <p:nvPr/>
        </p:nvSpPr>
        <p:spPr>
          <a:xfrm>
            <a:off x="3594140" y="4692968"/>
            <a:ext cx="4854178" cy="753666"/>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Easier observation of comprehensive non-verbal communication—posture, eye contact, handshake confidence, and overall presentation; these cues inform leadership presence evaluation</a:t>
            </a:r>
            <a:endParaRPr lang="en-US" sz="1200" dirty="0">
              <a:latin typeface="Arial" panose="020B0604020202020204" pitchFamily="34" charset="0"/>
              <a:cs typeface="Arial" panose="020B0604020202020204" pitchFamily="34" charset="0"/>
            </a:endParaRPr>
          </a:p>
        </p:txBody>
      </p:sp>
      <p:sp>
        <p:nvSpPr>
          <p:cNvPr id="20" name="Text 18"/>
          <p:cNvSpPr/>
          <p:nvPr/>
        </p:nvSpPr>
        <p:spPr>
          <a:xfrm>
            <a:off x="8770025" y="4692968"/>
            <a:ext cx="4857988" cy="753666"/>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Limited non-verbal cues due to camera framing constraints; however, digital recordings enable post-interview review and team discussion, potentially enhancing consistency of evaluation</a:t>
            </a:r>
            <a:endParaRPr lang="en-US" sz="1200" dirty="0">
              <a:latin typeface="Arial" panose="020B0604020202020204" pitchFamily="34" charset="0"/>
              <a:cs typeface="Arial" panose="020B0604020202020204" pitchFamily="34" charset="0"/>
            </a:endParaRPr>
          </a:p>
        </p:txBody>
      </p:sp>
      <p:sp>
        <p:nvSpPr>
          <p:cNvPr id="21" name="Shape 19"/>
          <p:cNvSpPr/>
          <p:nvPr/>
        </p:nvSpPr>
        <p:spPr>
          <a:xfrm>
            <a:off x="845344" y="5548432"/>
            <a:ext cx="12939713" cy="957263"/>
          </a:xfrm>
          <a:prstGeom prst="rect">
            <a:avLst/>
          </a:prstGeom>
          <a:solidFill>
            <a:srgbClr val="FFFFFF">
              <a:alpha val="4000"/>
            </a:srgbClr>
          </a:solidFill>
          <a:ln/>
        </p:spPr>
        <p:txBody>
          <a:bodyPr/>
          <a:lstStyle/>
          <a:p>
            <a:endParaRPr lang="en-US">
              <a:latin typeface="Arial" panose="020B0604020202020204" pitchFamily="34" charset="0"/>
              <a:cs typeface="Arial" panose="020B0604020202020204" pitchFamily="34" charset="0"/>
            </a:endParaRPr>
          </a:p>
        </p:txBody>
      </p:sp>
      <p:sp>
        <p:nvSpPr>
          <p:cNvPr id="22" name="Text 20"/>
          <p:cNvSpPr/>
          <p:nvPr/>
        </p:nvSpPr>
        <p:spPr>
          <a:xfrm>
            <a:off x="1002387" y="5650230"/>
            <a:ext cx="2270046" cy="251222"/>
          </a:xfrm>
          <a:prstGeom prst="rect">
            <a:avLst/>
          </a:prstGeom>
          <a:noFill/>
          <a:ln/>
        </p:spPr>
        <p:txBody>
          <a:bodyPr wrap="none" lIns="0" tIns="0" rIns="0" bIns="0" rtlCol="0" anchor="t"/>
          <a:lstStyle/>
          <a:p>
            <a:pPr marL="0" indent="0" algn="l">
              <a:lnSpc>
                <a:spcPts val="1950"/>
              </a:lnSpc>
              <a:buNone/>
            </a:pPr>
            <a:r>
              <a:rPr lang="en-US" sz="1200" b="1" dirty="0">
                <a:solidFill>
                  <a:srgbClr val="432338"/>
                </a:solidFill>
                <a:latin typeface="Arial" panose="020B0604020202020204" pitchFamily="34" charset="0"/>
                <a:ea typeface="Source Sans 3" pitchFamily="34" charset="-122"/>
                <a:cs typeface="Arial" panose="020B0604020202020204" pitchFamily="34" charset="0"/>
              </a:rPr>
              <a:t>Fairness &amp; Inclusion</a:t>
            </a:r>
            <a:endParaRPr lang="en-US" sz="1200" dirty="0">
              <a:latin typeface="Arial" panose="020B0604020202020204" pitchFamily="34" charset="0"/>
              <a:cs typeface="Arial" panose="020B0604020202020204" pitchFamily="34" charset="0"/>
            </a:endParaRPr>
          </a:p>
        </p:txBody>
      </p:sp>
      <p:sp>
        <p:nvSpPr>
          <p:cNvPr id="23" name="Text 21"/>
          <p:cNvSpPr/>
          <p:nvPr/>
        </p:nvSpPr>
        <p:spPr>
          <a:xfrm>
            <a:off x="3594140" y="5650230"/>
            <a:ext cx="4854178" cy="753666"/>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May inadvertently disadvantage remote workers, candidates with mobility limitations, or disabled participants who require accessibility accommodations; travel requirements create equity concerns</a:t>
            </a:r>
            <a:endParaRPr lang="en-US" sz="1200" dirty="0">
              <a:latin typeface="Arial" panose="020B0604020202020204" pitchFamily="34" charset="0"/>
              <a:cs typeface="Arial" panose="020B0604020202020204" pitchFamily="34" charset="0"/>
            </a:endParaRPr>
          </a:p>
        </p:txBody>
      </p:sp>
      <p:sp>
        <p:nvSpPr>
          <p:cNvPr id="24" name="Text 22"/>
          <p:cNvSpPr/>
          <p:nvPr/>
        </p:nvSpPr>
        <p:spPr>
          <a:xfrm>
            <a:off x="8770025" y="5650230"/>
            <a:ext cx="4857988" cy="753666"/>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Significantly increases accessibility and scheduling flexibility (BT Group, 2023); eliminates travel barriers and accommodates diverse candidate circumstances, supporting inclusive recruitment practices</a:t>
            </a:r>
            <a:endParaRPr lang="en-US" sz="1200" dirty="0">
              <a:latin typeface="Arial" panose="020B0604020202020204" pitchFamily="34" charset="0"/>
              <a:cs typeface="Arial" panose="020B0604020202020204" pitchFamily="34" charset="0"/>
            </a:endParaRPr>
          </a:p>
        </p:txBody>
      </p:sp>
      <p:sp>
        <p:nvSpPr>
          <p:cNvPr id="25" name="Shape 23"/>
          <p:cNvSpPr/>
          <p:nvPr/>
        </p:nvSpPr>
        <p:spPr>
          <a:xfrm>
            <a:off x="845344" y="6505694"/>
            <a:ext cx="12939713" cy="957263"/>
          </a:xfrm>
          <a:prstGeom prst="rect">
            <a:avLst/>
          </a:prstGeom>
          <a:solidFill>
            <a:srgbClr val="000000">
              <a:alpha val="4000"/>
            </a:srgbClr>
          </a:solidFill>
          <a:ln/>
        </p:spPr>
        <p:txBody>
          <a:bodyPr/>
          <a:lstStyle/>
          <a:p>
            <a:endParaRPr lang="en-US">
              <a:latin typeface="Arial" panose="020B0604020202020204" pitchFamily="34" charset="0"/>
              <a:cs typeface="Arial" panose="020B0604020202020204" pitchFamily="34" charset="0"/>
            </a:endParaRPr>
          </a:p>
        </p:txBody>
      </p:sp>
      <p:sp>
        <p:nvSpPr>
          <p:cNvPr id="26" name="Text 24"/>
          <p:cNvSpPr/>
          <p:nvPr/>
        </p:nvSpPr>
        <p:spPr>
          <a:xfrm>
            <a:off x="1002387" y="6607492"/>
            <a:ext cx="2270046" cy="251222"/>
          </a:xfrm>
          <a:prstGeom prst="rect">
            <a:avLst/>
          </a:prstGeom>
          <a:noFill/>
          <a:ln/>
        </p:spPr>
        <p:txBody>
          <a:bodyPr wrap="none" lIns="0" tIns="0" rIns="0" bIns="0" rtlCol="0" anchor="t"/>
          <a:lstStyle/>
          <a:p>
            <a:pPr marL="0" indent="0" algn="l">
              <a:lnSpc>
                <a:spcPts val="1950"/>
              </a:lnSpc>
              <a:buNone/>
            </a:pPr>
            <a:r>
              <a:rPr lang="en-US" sz="1200" b="1" dirty="0">
                <a:solidFill>
                  <a:srgbClr val="432338"/>
                </a:solidFill>
                <a:latin typeface="Arial" panose="020B0604020202020204" pitchFamily="34" charset="0"/>
                <a:ea typeface="Source Sans 3" pitchFamily="34" charset="-122"/>
                <a:cs typeface="Arial" panose="020B0604020202020204" pitchFamily="34" charset="0"/>
              </a:rPr>
              <a:t>Technical Reliability</a:t>
            </a:r>
            <a:endParaRPr lang="en-US" sz="1200" dirty="0">
              <a:latin typeface="Arial" panose="020B0604020202020204" pitchFamily="34" charset="0"/>
              <a:cs typeface="Arial" panose="020B0604020202020204" pitchFamily="34" charset="0"/>
            </a:endParaRPr>
          </a:p>
        </p:txBody>
      </p:sp>
      <p:sp>
        <p:nvSpPr>
          <p:cNvPr id="27" name="Text 25"/>
          <p:cNvSpPr/>
          <p:nvPr/>
        </p:nvSpPr>
        <p:spPr>
          <a:xfrm>
            <a:off x="3594140" y="6607492"/>
            <a:ext cx="4854178" cy="502444"/>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No technology-dependent risks; consistent, predictable assessment environment regardless of external technical factors</a:t>
            </a:r>
            <a:endParaRPr lang="en-US" sz="1200" dirty="0">
              <a:latin typeface="Arial" panose="020B0604020202020204" pitchFamily="34" charset="0"/>
              <a:cs typeface="Arial" panose="020B0604020202020204" pitchFamily="34" charset="0"/>
            </a:endParaRPr>
          </a:p>
        </p:txBody>
      </p:sp>
      <p:sp>
        <p:nvSpPr>
          <p:cNvPr id="28" name="Text 26"/>
          <p:cNvSpPr/>
          <p:nvPr/>
        </p:nvSpPr>
        <p:spPr>
          <a:xfrm>
            <a:off x="8770025" y="6607492"/>
            <a:ext cx="4857988" cy="753666"/>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Risk of connectivity problems, audio/video disruptions, and environmental distractions that can undermine assessment quality and create unfair candidate experiences</a:t>
            </a:r>
            <a:endParaRPr lang="en-US" sz="1200" dirty="0">
              <a:latin typeface="Arial" panose="020B0604020202020204" pitchFamily="34" charset="0"/>
              <a:cs typeface="Arial" panose="020B0604020202020204" pitchFamily="34" charset="0"/>
            </a:endParaRPr>
          </a:p>
        </p:txBody>
      </p:sp>
      <p:pic>
        <p:nvPicPr>
          <p:cNvPr id="29" name="Picture 28">
            <a:extLst>
              <a:ext uri="{FF2B5EF4-FFF2-40B4-BE49-F238E27FC236}">
                <a16:creationId xmlns:a16="http://schemas.microsoft.com/office/drawing/2014/main" id="{68CD09B4-DA3F-9324-3CAE-E8382444B06A}"/>
              </a:ext>
            </a:extLst>
          </p:cNvPr>
          <p:cNvPicPr>
            <a:picLocks noChangeAspect="1"/>
          </p:cNvPicPr>
          <p:nvPr/>
        </p:nvPicPr>
        <p:blipFill>
          <a:blip r:embed="rId3"/>
          <a:stretch>
            <a:fillRect/>
          </a:stretch>
        </p:blipFill>
        <p:spPr>
          <a:xfrm>
            <a:off x="12869862" y="7785100"/>
            <a:ext cx="1646238" cy="325318"/>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37724" y="895707"/>
            <a:ext cx="11534775" cy="462082"/>
          </a:xfrm>
          <a:prstGeom prst="rect">
            <a:avLst/>
          </a:prstGeom>
          <a:noFill/>
          <a:ln/>
        </p:spPr>
        <p:txBody>
          <a:bodyPr wrap="none" lIns="0" tIns="0" rIns="0" bIns="0" rtlCol="0" anchor="t"/>
          <a:lstStyle/>
          <a:p>
            <a:pPr marL="0" indent="0" algn="l">
              <a:lnSpc>
                <a:spcPts val="3600"/>
              </a:lnSpc>
              <a:buNone/>
            </a:pPr>
            <a:r>
              <a:rPr lang="en-US" sz="2900" dirty="0">
                <a:solidFill>
                  <a:srgbClr val="371A2D"/>
                </a:solidFill>
                <a:latin typeface="Arial" panose="020B0604020202020204" pitchFamily="34" charset="0"/>
                <a:ea typeface="Noto Serif HK Semi Bold" pitchFamily="34" charset="-122"/>
                <a:cs typeface="Arial" panose="020B0604020202020204" pitchFamily="34" charset="0"/>
              </a:rPr>
              <a:t>Strategic Recommendation: Hybrid Interview Approach for BT</a:t>
            </a:r>
            <a:endParaRPr lang="en-US" sz="2900" dirty="0">
              <a:latin typeface="Arial" panose="020B0604020202020204" pitchFamily="34" charset="0"/>
              <a:cs typeface="Arial" panose="020B0604020202020204" pitchFamily="34" charset="0"/>
            </a:endParaRPr>
          </a:p>
        </p:txBody>
      </p:sp>
      <p:sp>
        <p:nvSpPr>
          <p:cNvPr id="3" name="Text 1"/>
          <p:cNvSpPr/>
          <p:nvPr/>
        </p:nvSpPr>
        <p:spPr>
          <a:xfrm>
            <a:off x="837724" y="1671876"/>
            <a:ext cx="12954952" cy="502444"/>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Given BT's organizational context, the complexity of the Change Manager role, and the company's commitment to flexible working practices, a </a:t>
            </a:r>
            <a:r>
              <a:rPr lang="en-US" sz="1200" b="1" dirty="0">
                <a:solidFill>
                  <a:srgbClr val="E851B2"/>
                </a:solidFill>
                <a:latin typeface="Arial" panose="020B0604020202020204" pitchFamily="34" charset="0"/>
                <a:ea typeface="Source Sans 3" pitchFamily="34" charset="-122"/>
                <a:cs typeface="Arial" panose="020B0604020202020204" pitchFamily="34" charset="0"/>
              </a:rPr>
              <a:t>hybrid solution represents the optimal recruitment strategy</a:t>
            </a:r>
            <a:r>
              <a:rPr lang="en-US" sz="1200" dirty="0">
                <a:solidFill>
                  <a:srgbClr val="432338"/>
                </a:solidFill>
                <a:latin typeface="Arial" panose="020B0604020202020204" pitchFamily="34" charset="0"/>
                <a:ea typeface="Source Sans 3" pitchFamily="34" charset="-122"/>
                <a:cs typeface="Arial" panose="020B0604020202020204" pitchFamily="34" charset="0"/>
              </a:rPr>
              <a:t>. This approach strategically leverages the strengths of each format while mitigating inherent limitations.</a:t>
            </a:r>
            <a:endParaRPr lang="en-US" sz="1200" dirty="0">
              <a:latin typeface="Arial" panose="020B0604020202020204" pitchFamily="34" charset="0"/>
              <a:cs typeface="Arial" panose="020B0604020202020204" pitchFamily="34" charset="0"/>
            </a:endParaRPr>
          </a:p>
        </p:txBody>
      </p:sp>
      <p:sp>
        <p:nvSpPr>
          <p:cNvPr id="4" name="Shape 2"/>
          <p:cNvSpPr/>
          <p:nvPr/>
        </p:nvSpPr>
        <p:spPr>
          <a:xfrm>
            <a:off x="837724" y="2351008"/>
            <a:ext cx="12954952" cy="2161818"/>
          </a:xfrm>
          <a:prstGeom prst="roundRect">
            <a:avLst>
              <a:gd name="adj" fmla="val 3052"/>
            </a:avLst>
          </a:prstGeom>
          <a:solidFill>
            <a:srgbClr val="F9D2EB"/>
          </a:solidFill>
          <a:ln w="762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sp>
        <p:nvSpPr>
          <p:cNvPr id="5" name="Shape 3"/>
          <p:cNvSpPr/>
          <p:nvPr/>
        </p:nvSpPr>
        <p:spPr>
          <a:xfrm>
            <a:off x="845344" y="2358628"/>
            <a:ext cx="6469856" cy="2146578"/>
          </a:xfrm>
          <a:prstGeom prst="roundRect">
            <a:avLst>
              <a:gd name="adj" fmla="val 3074"/>
            </a:avLst>
          </a:prstGeom>
          <a:solidFill>
            <a:srgbClr val="F9D2EB"/>
          </a:solidFill>
          <a:ln/>
        </p:spPr>
        <p:txBody>
          <a:bodyPr/>
          <a:lstStyle/>
          <a:p>
            <a:endParaRPr lang="en-US">
              <a:latin typeface="Arial" panose="020B0604020202020204" pitchFamily="34" charset="0"/>
              <a:cs typeface="Arial" panose="020B0604020202020204" pitchFamily="34" charset="0"/>
            </a:endParaRPr>
          </a:p>
        </p:txBody>
      </p:sp>
      <p:sp>
        <p:nvSpPr>
          <p:cNvPr id="6" name="Text 4"/>
          <p:cNvSpPr/>
          <p:nvPr/>
        </p:nvSpPr>
        <p:spPr>
          <a:xfrm>
            <a:off x="1002387" y="2515672"/>
            <a:ext cx="3528298" cy="230981"/>
          </a:xfrm>
          <a:prstGeom prst="rect">
            <a:avLst/>
          </a:prstGeom>
          <a:noFill/>
          <a:ln/>
        </p:spPr>
        <p:txBody>
          <a:bodyPr wrap="none" lIns="0" tIns="0" rIns="0" bIns="0" rtlCol="0" anchor="t"/>
          <a:lstStyle/>
          <a:p>
            <a:pPr marL="0" indent="0" algn="l">
              <a:lnSpc>
                <a:spcPts val="1800"/>
              </a:lnSpc>
              <a:buNone/>
            </a:pPr>
            <a:r>
              <a:rPr lang="en-US" sz="1450" dirty="0">
                <a:solidFill>
                  <a:srgbClr val="432338"/>
                </a:solidFill>
                <a:latin typeface="Arial" panose="020B0604020202020204" pitchFamily="34" charset="0"/>
                <a:ea typeface="Noto Serif HK Semi Bold" pitchFamily="34" charset="-122"/>
                <a:cs typeface="Arial" panose="020B0604020202020204" pitchFamily="34" charset="0"/>
              </a:rPr>
              <a:t>Preliminary Screening: Online Format</a:t>
            </a:r>
            <a:endParaRPr lang="en-US" sz="1450" dirty="0">
              <a:latin typeface="Arial" panose="020B0604020202020204" pitchFamily="34" charset="0"/>
              <a:cs typeface="Arial" panose="020B0604020202020204" pitchFamily="34" charset="0"/>
            </a:endParaRPr>
          </a:p>
        </p:txBody>
      </p:sp>
      <p:sp>
        <p:nvSpPr>
          <p:cNvPr id="7" name="Text 5"/>
          <p:cNvSpPr/>
          <p:nvPr/>
        </p:nvSpPr>
        <p:spPr>
          <a:xfrm>
            <a:off x="1002387" y="2840831"/>
            <a:ext cx="5920145" cy="1507331"/>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Initial interviews conducted through video conferencing rapidly screen large candidate pools for baseline competency alignment. Online interviews are faster, more accessible, and exceptionally cost-effective for initial rounds that require assessing numerous candidates across geographically dispersed locations. This stage efficiently identifies candidates whose experience and demonstrated competencies align with Change Manager requirements, reducing candidate volume for intensive face-to-face evaluation.</a:t>
            </a:r>
            <a:endParaRPr lang="en-US" sz="1200" dirty="0">
              <a:latin typeface="Arial" panose="020B0604020202020204" pitchFamily="34" charset="0"/>
              <a:cs typeface="Arial" panose="020B0604020202020204" pitchFamily="34" charset="0"/>
            </a:endParaRPr>
          </a:p>
        </p:txBody>
      </p:sp>
      <p:sp>
        <p:nvSpPr>
          <p:cNvPr id="8" name="Shape 6"/>
          <p:cNvSpPr/>
          <p:nvPr/>
        </p:nvSpPr>
        <p:spPr>
          <a:xfrm>
            <a:off x="7315200" y="2358628"/>
            <a:ext cx="6469856" cy="2146578"/>
          </a:xfrm>
          <a:prstGeom prst="rect">
            <a:avLst/>
          </a:prstGeom>
          <a:solidFill>
            <a:srgbClr val="F9D2EB"/>
          </a:solidFill>
          <a:ln/>
        </p:spPr>
        <p:txBody>
          <a:bodyPr/>
          <a:lstStyle/>
          <a:p>
            <a:endParaRPr lang="en-US">
              <a:latin typeface="Arial" panose="020B0604020202020204" pitchFamily="34" charset="0"/>
              <a:cs typeface="Arial" panose="020B0604020202020204" pitchFamily="34" charset="0"/>
            </a:endParaRPr>
          </a:p>
        </p:txBody>
      </p:sp>
      <p:sp>
        <p:nvSpPr>
          <p:cNvPr id="9" name="Shape 7"/>
          <p:cNvSpPr/>
          <p:nvPr/>
        </p:nvSpPr>
        <p:spPr>
          <a:xfrm>
            <a:off x="7315200" y="2358628"/>
            <a:ext cx="22860" cy="2146578"/>
          </a:xfrm>
          <a:prstGeom prst="roundRect">
            <a:avLst>
              <a:gd name="adj" fmla="val 288624"/>
            </a:avLst>
          </a:prstGeom>
          <a:solidFill>
            <a:srgbClr val="DFB8D1"/>
          </a:solidFill>
          <a:ln/>
        </p:spPr>
        <p:txBody>
          <a:bodyPr/>
          <a:lstStyle/>
          <a:p>
            <a:endParaRPr lang="en-US">
              <a:latin typeface="Arial" panose="020B0604020202020204" pitchFamily="34" charset="0"/>
              <a:cs typeface="Arial" panose="020B0604020202020204" pitchFamily="34" charset="0"/>
            </a:endParaRPr>
          </a:p>
        </p:txBody>
      </p:sp>
      <p:sp>
        <p:nvSpPr>
          <p:cNvPr id="10" name="Text 8"/>
          <p:cNvSpPr/>
          <p:nvPr/>
        </p:nvSpPr>
        <p:spPr>
          <a:xfrm>
            <a:off x="7707868" y="2515672"/>
            <a:ext cx="3405783" cy="230981"/>
          </a:xfrm>
          <a:prstGeom prst="rect">
            <a:avLst/>
          </a:prstGeom>
          <a:noFill/>
          <a:ln/>
        </p:spPr>
        <p:txBody>
          <a:bodyPr wrap="none" lIns="0" tIns="0" rIns="0" bIns="0" rtlCol="0" anchor="t"/>
          <a:lstStyle/>
          <a:p>
            <a:pPr marL="0" indent="0" algn="l">
              <a:lnSpc>
                <a:spcPts val="1800"/>
              </a:lnSpc>
              <a:buNone/>
            </a:pPr>
            <a:r>
              <a:rPr lang="en-US" sz="1450" dirty="0">
                <a:solidFill>
                  <a:srgbClr val="432338"/>
                </a:solidFill>
                <a:latin typeface="Arial" panose="020B0604020202020204" pitchFamily="34" charset="0"/>
                <a:ea typeface="Noto Serif HK Semi Bold" pitchFamily="34" charset="-122"/>
                <a:cs typeface="Arial" panose="020B0604020202020204" pitchFamily="34" charset="0"/>
              </a:rPr>
              <a:t>Final Stage: Face-to-Face Assessment</a:t>
            </a:r>
            <a:endParaRPr lang="en-US" sz="1450" dirty="0">
              <a:latin typeface="Arial" panose="020B0604020202020204" pitchFamily="34" charset="0"/>
              <a:cs typeface="Arial" panose="020B0604020202020204" pitchFamily="34" charset="0"/>
            </a:endParaRPr>
          </a:p>
        </p:txBody>
      </p:sp>
      <p:sp>
        <p:nvSpPr>
          <p:cNvPr id="11" name="Text 9"/>
          <p:cNvSpPr/>
          <p:nvPr/>
        </p:nvSpPr>
        <p:spPr>
          <a:xfrm>
            <a:off x="7707868" y="2840831"/>
            <a:ext cx="5920145" cy="1507331"/>
          </a:xfrm>
          <a:prstGeom prst="rect">
            <a:avLst/>
          </a:prstGeom>
          <a:noFill/>
          <a:ln/>
        </p:spPr>
        <p:txBody>
          <a:bodyPr wrap="square" lIns="0" tIns="0" rIns="0" bIns="0" rtlCol="0" anchor="t"/>
          <a:lstStyle/>
          <a:p>
            <a:pPr marL="0" indent="0" algn="l">
              <a:lnSpc>
                <a:spcPts val="1950"/>
              </a:lnSpc>
              <a:buNone/>
            </a:pPr>
            <a:r>
              <a:rPr lang="en-US" sz="1200" dirty="0">
                <a:solidFill>
                  <a:srgbClr val="432338"/>
                </a:solidFill>
                <a:latin typeface="Arial" panose="020B0604020202020204" pitchFamily="34" charset="0"/>
                <a:ea typeface="Source Sans 3" pitchFamily="34" charset="-122"/>
                <a:cs typeface="Arial" panose="020B0604020202020204" pitchFamily="34" charset="0"/>
              </a:rPr>
              <a:t>Advanced-stage candidates participate in face-to-face panel interviews at BT's London facilities. This format most effectively assesses the leadership presence, interpersonal adaptability, and influential capability critical for Change Managers navigating complex organizational dynamics. According to the CIPD (2023), face-to-face evaluation provides superior assessment of these nuanced leadership qualities essential for managing organizational transformation.</a:t>
            </a:r>
            <a:endParaRPr lang="en-US" sz="1200" dirty="0">
              <a:latin typeface="Arial" panose="020B0604020202020204" pitchFamily="34" charset="0"/>
              <a:cs typeface="Arial" panose="020B0604020202020204" pitchFamily="34" charset="0"/>
            </a:endParaRPr>
          </a:p>
        </p:txBody>
      </p:sp>
      <p:sp>
        <p:nvSpPr>
          <p:cNvPr id="12" name="Shape 10"/>
          <p:cNvSpPr/>
          <p:nvPr/>
        </p:nvSpPr>
        <p:spPr>
          <a:xfrm>
            <a:off x="7118866" y="3235523"/>
            <a:ext cx="392668" cy="392668"/>
          </a:xfrm>
          <a:prstGeom prst="roundRect">
            <a:avLst>
              <a:gd name="adj" fmla="val 16803"/>
            </a:avLst>
          </a:prstGeom>
          <a:solidFill>
            <a:srgbClr val="FFFFFF">
              <a:alpha val="95000"/>
            </a:srgbClr>
          </a:solidFill>
          <a:ln w="2286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pic>
        <p:nvPicPr>
          <p:cNvPr id="13"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216973" y="3333631"/>
            <a:ext cx="196334" cy="196334"/>
          </a:xfrm>
          <a:prstGeom prst="rect">
            <a:avLst/>
          </a:prstGeom>
        </p:spPr>
      </p:pic>
      <p:sp>
        <p:nvSpPr>
          <p:cNvPr id="14" name="Text 11"/>
          <p:cNvSpPr/>
          <p:nvPr/>
        </p:nvSpPr>
        <p:spPr>
          <a:xfrm>
            <a:off x="837724" y="4748451"/>
            <a:ext cx="3538776" cy="277178"/>
          </a:xfrm>
          <a:prstGeom prst="rect">
            <a:avLst/>
          </a:prstGeom>
          <a:noFill/>
          <a:ln/>
        </p:spPr>
        <p:txBody>
          <a:bodyPr wrap="none" lIns="0" tIns="0" rIns="0" bIns="0" rtlCol="0" anchor="t"/>
          <a:lstStyle/>
          <a:p>
            <a:pPr marL="0" indent="0" algn="l">
              <a:lnSpc>
                <a:spcPts val="2150"/>
              </a:lnSpc>
              <a:buNone/>
            </a:pPr>
            <a:r>
              <a:rPr lang="en-US" sz="1700" dirty="0">
                <a:solidFill>
                  <a:srgbClr val="371A2D"/>
                </a:solidFill>
                <a:latin typeface="Arial" panose="020B0604020202020204" pitchFamily="34" charset="0"/>
                <a:ea typeface="Noto Serif HK Semi Bold" pitchFamily="34" charset="-122"/>
                <a:cs typeface="Arial" panose="020B0604020202020204" pitchFamily="34" charset="0"/>
              </a:rPr>
              <a:t>Implementation Considerations</a:t>
            </a:r>
            <a:endParaRPr lang="en-US" sz="1700" dirty="0">
              <a:latin typeface="Arial" panose="020B0604020202020204" pitchFamily="34" charset="0"/>
              <a:cs typeface="Arial" panose="020B0604020202020204" pitchFamily="34" charset="0"/>
            </a:endParaRPr>
          </a:p>
        </p:txBody>
      </p:sp>
      <p:sp>
        <p:nvSpPr>
          <p:cNvPr id="15" name="Shape 12"/>
          <p:cNvSpPr/>
          <p:nvPr/>
        </p:nvSpPr>
        <p:spPr>
          <a:xfrm>
            <a:off x="837724" y="5347633"/>
            <a:ext cx="78462" cy="78462"/>
          </a:xfrm>
          <a:prstGeom prst="roundRect">
            <a:avLst>
              <a:gd name="adj" fmla="val 582702"/>
            </a:avLst>
          </a:prstGeom>
          <a:solidFill>
            <a:srgbClr val="E851B2"/>
          </a:solidFill>
          <a:ln/>
        </p:spPr>
        <p:txBody>
          <a:bodyPr/>
          <a:lstStyle/>
          <a:p>
            <a:endParaRPr lang="en-US">
              <a:latin typeface="Arial" panose="020B0604020202020204" pitchFamily="34" charset="0"/>
              <a:cs typeface="Arial" panose="020B0604020202020204" pitchFamily="34" charset="0"/>
            </a:endParaRPr>
          </a:p>
        </p:txBody>
      </p:sp>
      <p:sp>
        <p:nvSpPr>
          <p:cNvPr id="16" name="Text 13"/>
          <p:cNvSpPr/>
          <p:nvPr/>
        </p:nvSpPr>
        <p:spPr>
          <a:xfrm>
            <a:off x="1073229" y="5261253"/>
            <a:ext cx="6143744" cy="753666"/>
          </a:xfrm>
          <a:prstGeom prst="rect">
            <a:avLst/>
          </a:prstGeom>
          <a:noFill/>
          <a:ln/>
        </p:spPr>
        <p:txBody>
          <a:bodyPr wrap="square" lIns="0" tIns="0" rIns="0" bIns="0" rtlCol="0" anchor="t"/>
          <a:lstStyle/>
          <a:p>
            <a:pPr marL="0" indent="0" algn="l">
              <a:lnSpc>
                <a:spcPts val="1950"/>
              </a:lnSpc>
              <a:buNone/>
            </a:pPr>
            <a:r>
              <a:rPr lang="en-US" sz="1200" b="1" dirty="0">
                <a:solidFill>
                  <a:srgbClr val="432338"/>
                </a:solidFill>
                <a:latin typeface="Arial" panose="020B0604020202020204" pitchFamily="34" charset="0"/>
                <a:ea typeface="Source Sans 3" pitchFamily="34" charset="-122"/>
                <a:cs typeface="Arial" panose="020B0604020202020204" pitchFamily="34" charset="0"/>
              </a:rPr>
              <a:t>Geographical Location &amp; Accessibility:</a:t>
            </a:r>
            <a:r>
              <a:rPr lang="en-US" sz="1200" dirty="0">
                <a:solidFill>
                  <a:srgbClr val="432338"/>
                </a:solidFill>
                <a:latin typeface="Arial" panose="020B0604020202020204" pitchFamily="34" charset="0"/>
                <a:ea typeface="Source Sans 3" pitchFamily="34" charset="-122"/>
                <a:cs typeface="Arial" panose="020B0604020202020204" pitchFamily="34" charset="0"/>
              </a:rPr>
              <a:t> Candidates' location should inform interview format flexibility. International or remote-based candidates can proceed through online preliminary rounds; internal or London-based candidates progress to face-to-face panels.</a:t>
            </a:r>
            <a:endParaRPr lang="en-US" sz="1200" dirty="0">
              <a:latin typeface="Arial" panose="020B0604020202020204" pitchFamily="34" charset="0"/>
              <a:cs typeface="Arial" panose="020B0604020202020204" pitchFamily="34" charset="0"/>
            </a:endParaRPr>
          </a:p>
        </p:txBody>
      </p:sp>
      <p:sp>
        <p:nvSpPr>
          <p:cNvPr id="17" name="Shape 14"/>
          <p:cNvSpPr/>
          <p:nvPr/>
        </p:nvSpPr>
        <p:spPr>
          <a:xfrm>
            <a:off x="7413308" y="5347633"/>
            <a:ext cx="78462" cy="78462"/>
          </a:xfrm>
          <a:prstGeom prst="roundRect">
            <a:avLst>
              <a:gd name="adj" fmla="val 582702"/>
            </a:avLst>
          </a:prstGeom>
          <a:solidFill>
            <a:srgbClr val="E851B2"/>
          </a:solidFill>
          <a:ln/>
        </p:spPr>
        <p:txBody>
          <a:bodyPr/>
          <a:lstStyle/>
          <a:p>
            <a:endParaRPr lang="en-US">
              <a:latin typeface="Arial" panose="020B0604020202020204" pitchFamily="34" charset="0"/>
              <a:cs typeface="Arial" panose="020B0604020202020204" pitchFamily="34" charset="0"/>
            </a:endParaRPr>
          </a:p>
        </p:txBody>
      </p:sp>
      <p:sp>
        <p:nvSpPr>
          <p:cNvPr id="18" name="Text 15"/>
          <p:cNvSpPr/>
          <p:nvPr/>
        </p:nvSpPr>
        <p:spPr>
          <a:xfrm>
            <a:off x="7648813" y="5261253"/>
            <a:ext cx="6143863" cy="753666"/>
          </a:xfrm>
          <a:prstGeom prst="rect">
            <a:avLst/>
          </a:prstGeom>
          <a:noFill/>
          <a:ln/>
        </p:spPr>
        <p:txBody>
          <a:bodyPr wrap="square" lIns="0" tIns="0" rIns="0" bIns="0" rtlCol="0" anchor="t"/>
          <a:lstStyle/>
          <a:p>
            <a:pPr marL="0" indent="0" algn="l">
              <a:lnSpc>
                <a:spcPts val="1950"/>
              </a:lnSpc>
              <a:buNone/>
            </a:pPr>
            <a:r>
              <a:rPr lang="en-US" sz="1200" b="1" dirty="0">
                <a:solidFill>
                  <a:srgbClr val="432338"/>
                </a:solidFill>
                <a:latin typeface="Arial" panose="020B0604020202020204" pitchFamily="34" charset="0"/>
                <a:ea typeface="Source Sans 3" pitchFamily="34" charset="-122"/>
                <a:cs typeface="Arial" panose="020B0604020202020204" pitchFamily="34" charset="0"/>
              </a:rPr>
              <a:t>Role Complexity Requirements:</a:t>
            </a:r>
            <a:r>
              <a:rPr lang="en-US" sz="1200" dirty="0">
                <a:solidFill>
                  <a:srgbClr val="432338"/>
                </a:solidFill>
                <a:latin typeface="Arial" panose="020B0604020202020204" pitchFamily="34" charset="0"/>
                <a:ea typeface="Source Sans 3" pitchFamily="34" charset="-122"/>
                <a:cs typeface="Arial" panose="020B0604020202020204" pitchFamily="34" charset="0"/>
              </a:rPr>
              <a:t> The Change Manager position's strategic importance and leadership demands necessitate final-stage face-to-face evaluation where complete assessment of presence, communication, and leadership capability is possible.</a:t>
            </a:r>
            <a:endParaRPr lang="en-US" sz="1200" dirty="0">
              <a:latin typeface="Arial" panose="020B0604020202020204" pitchFamily="34" charset="0"/>
              <a:cs typeface="Arial" panose="020B0604020202020204" pitchFamily="34" charset="0"/>
            </a:endParaRPr>
          </a:p>
        </p:txBody>
      </p:sp>
      <p:sp>
        <p:nvSpPr>
          <p:cNvPr id="19" name="Shape 16"/>
          <p:cNvSpPr/>
          <p:nvPr/>
        </p:nvSpPr>
        <p:spPr>
          <a:xfrm>
            <a:off x="837724" y="6415385"/>
            <a:ext cx="78462" cy="78462"/>
          </a:xfrm>
          <a:prstGeom prst="roundRect">
            <a:avLst>
              <a:gd name="adj" fmla="val 582702"/>
            </a:avLst>
          </a:prstGeom>
          <a:solidFill>
            <a:srgbClr val="E851B2"/>
          </a:solidFill>
          <a:ln/>
        </p:spPr>
        <p:txBody>
          <a:bodyPr/>
          <a:lstStyle/>
          <a:p>
            <a:endParaRPr lang="en-US">
              <a:latin typeface="Arial" panose="020B0604020202020204" pitchFamily="34" charset="0"/>
              <a:cs typeface="Arial" panose="020B0604020202020204" pitchFamily="34" charset="0"/>
            </a:endParaRPr>
          </a:p>
        </p:txBody>
      </p:sp>
      <p:sp>
        <p:nvSpPr>
          <p:cNvPr id="20" name="Text 17"/>
          <p:cNvSpPr/>
          <p:nvPr/>
        </p:nvSpPr>
        <p:spPr>
          <a:xfrm>
            <a:off x="1073229" y="6329005"/>
            <a:ext cx="6143744" cy="1004888"/>
          </a:xfrm>
          <a:prstGeom prst="rect">
            <a:avLst/>
          </a:prstGeom>
          <a:noFill/>
          <a:ln/>
        </p:spPr>
        <p:txBody>
          <a:bodyPr wrap="square" lIns="0" tIns="0" rIns="0" bIns="0" rtlCol="0" anchor="t"/>
          <a:lstStyle/>
          <a:p>
            <a:pPr marL="0" indent="0" algn="l">
              <a:lnSpc>
                <a:spcPts val="1950"/>
              </a:lnSpc>
              <a:buNone/>
            </a:pPr>
            <a:r>
              <a:rPr lang="en-US" sz="1200" b="1" dirty="0">
                <a:solidFill>
                  <a:srgbClr val="432338"/>
                </a:solidFill>
                <a:latin typeface="Arial" panose="020B0604020202020204" pitchFamily="34" charset="0"/>
                <a:ea typeface="Source Sans 3" pitchFamily="34" charset="-122"/>
                <a:cs typeface="Arial" panose="020B0604020202020204" pitchFamily="34" charset="0"/>
              </a:rPr>
              <a:t>Digital Readiness Assessment:</a:t>
            </a:r>
            <a:r>
              <a:rPr lang="en-US" sz="1200" dirty="0">
                <a:solidFill>
                  <a:srgbClr val="432338"/>
                </a:solidFill>
                <a:latin typeface="Arial" panose="020B0604020202020204" pitchFamily="34" charset="0"/>
                <a:ea typeface="Source Sans 3" pitchFamily="34" charset="-122"/>
                <a:cs typeface="Arial" panose="020B0604020202020204" pitchFamily="34" charset="0"/>
              </a:rPr>
              <a:t> Online preliminary interviews simultaneously assess candidates' comfort with digital tools and virtual communication—increasingly essential capabilities for modern Change Managers at organizations like BT operating in hybrid environments.</a:t>
            </a:r>
            <a:endParaRPr lang="en-US" sz="1200" dirty="0">
              <a:latin typeface="Arial" panose="020B0604020202020204" pitchFamily="34" charset="0"/>
              <a:cs typeface="Arial" panose="020B0604020202020204" pitchFamily="34" charset="0"/>
            </a:endParaRPr>
          </a:p>
        </p:txBody>
      </p:sp>
      <p:sp>
        <p:nvSpPr>
          <p:cNvPr id="21" name="Shape 18"/>
          <p:cNvSpPr/>
          <p:nvPr/>
        </p:nvSpPr>
        <p:spPr>
          <a:xfrm>
            <a:off x="7413308" y="6415385"/>
            <a:ext cx="78462" cy="78462"/>
          </a:xfrm>
          <a:prstGeom prst="roundRect">
            <a:avLst>
              <a:gd name="adj" fmla="val 582702"/>
            </a:avLst>
          </a:prstGeom>
          <a:solidFill>
            <a:srgbClr val="E851B2"/>
          </a:solidFill>
          <a:ln/>
        </p:spPr>
        <p:txBody>
          <a:bodyPr/>
          <a:lstStyle/>
          <a:p>
            <a:endParaRPr lang="en-US">
              <a:latin typeface="Arial" panose="020B0604020202020204" pitchFamily="34" charset="0"/>
              <a:cs typeface="Arial" panose="020B0604020202020204" pitchFamily="34" charset="0"/>
            </a:endParaRPr>
          </a:p>
        </p:txBody>
      </p:sp>
      <p:sp>
        <p:nvSpPr>
          <p:cNvPr id="22" name="Text 19"/>
          <p:cNvSpPr/>
          <p:nvPr/>
        </p:nvSpPr>
        <p:spPr>
          <a:xfrm>
            <a:off x="7648813" y="6329005"/>
            <a:ext cx="6143863" cy="1004888"/>
          </a:xfrm>
          <a:prstGeom prst="rect">
            <a:avLst/>
          </a:prstGeom>
          <a:noFill/>
          <a:ln/>
        </p:spPr>
        <p:txBody>
          <a:bodyPr wrap="square" lIns="0" tIns="0" rIns="0" bIns="0" rtlCol="0" anchor="t"/>
          <a:lstStyle/>
          <a:p>
            <a:pPr marL="0" indent="0" algn="l">
              <a:lnSpc>
                <a:spcPts val="1950"/>
              </a:lnSpc>
              <a:buNone/>
            </a:pPr>
            <a:r>
              <a:rPr lang="en-US" sz="1200" b="1" dirty="0">
                <a:solidFill>
                  <a:srgbClr val="432338"/>
                </a:solidFill>
                <a:latin typeface="Arial" panose="020B0604020202020204" pitchFamily="34" charset="0"/>
                <a:ea typeface="Source Sans 3" pitchFamily="34" charset="-122"/>
                <a:cs typeface="Arial" panose="020B0604020202020204" pitchFamily="34" charset="0"/>
              </a:rPr>
              <a:t>Alignment with BT Culture:</a:t>
            </a:r>
            <a:r>
              <a:rPr lang="en-US" sz="1200" dirty="0">
                <a:solidFill>
                  <a:srgbClr val="432338"/>
                </a:solidFill>
                <a:latin typeface="Arial" panose="020B0604020202020204" pitchFamily="34" charset="0"/>
                <a:ea typeface="Source Sans 3" pitchFamily="34" charset="-122"/>
                <a:cs typeface="Arial" panose="020B0604020202020204" pitchFamily="34" charset="0"/>
              </a:rPr>
              <a:t> BT Group's developing hybrid working model favors flexible practices in recruitment processes. This hybrid interview approach models the organizational flexibility and adaptive working practices that BT values and expects Change Managers to champion during transformation initiatives.</a:t>
            </a:r>
            <a:endParaRPr lang="en-US" sz="1200" dirty="0">
              <a:latin typeface="Arial" panose="020B0604020202020204" pitchFamily="34" charset="0"/>
              <a:cs typeface="Arial" panose="020B0604020202020204" pitchFamily="34" charset="0"/>
            </a:endParaRPr>
          </a:p>
        </p:txBody>
      </p:sp>
      <p:pic>
        <p:nvPicPr>
          <p:cNvPr id="23" name="Picture 22">
            <a:extLst>
              <a:ext uri="{FF2B5EF4-FFF2-40B4-BE49-F238E27FC236}">
                <a16:creationId xmlns:a16="http://schemas.microsoft.com/office/drawing/2014/main" id="{DCCCA2BA-4819-4263-F5D7-57F879C9A2AF}"/>
              </a:ext>
            </a:extLst>
          </p:cNvPr>
          <p:cNvPicPr>
            <a:picLocks noChangeAspect="1"/>
          </p:cNvPicPr>
          <p:nvPr/>
        </p:nvPicPr>
        <p:blipFill>
          <a:blip r:embed="rId5"/>
          <a:stretch>
            <a:fillRect/>
          </a:stretch>
        </p:blipFill>
        <p:spPr>
          <a:xfrm>
            <a:off x="12869862" y="7785100"/>
            <a:ext cx="1646238" cy="325318"/>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37724" y="707112"/>
            <a:ext cx="12954952" cy="1047036"/>
          </a:xfrm>
          <a:prstGeom prst="rect">
            <a:avLst/>
          </a:prstGeom>
          <a:noFill/>
          <a:ln/>
        </p:spPr>
        <p:txBody>
          <a:bodyPr wrap="square" lIns="0" tIns="0" rIns="0" bIns="0" rtlCol="0" anchor="t"/>
          <a:lstStyle/>
          <a:p>
            <a:pPr marL="0" indent="0" algn="l">
              <a:lnSpc>
                <a:spcPts val="4100"/>
              </a:lnSpc>
              <a:buNone/>
            </a:pPr>
            <a:r>
              <a:rPr lang="en-US" sz="3250" dirty="0">
                <a:solidFill>
                  <a:srgbClr val="371A2D"/>
                </a:solidFill>
                <a:latin typeface="Arial" panose="020B0604020202020204" pitchFamily="34" charset="0"/>
                <a:ea typeface="Noto Serif HK Semi Bold" pitchFamily="34" charset="-122"/>
                <a:cs typeface="Arial" panose="020B0604020202020204" pitchFamily="34" charset="0"/>
              </a:rPr>
              <a:t>Conclusion: Strategic Recruitment Driving Organizational Transformation</a:t>
            </a:r>
            <a:endParaRPr lang="en-US" sz="3250" dirty="0">
              <a:latin typeface="Arial" panose="020B0604020202020204" pitchFamily="34" charset="0"/>
              <a:cs typeface="Arial" panose="020B0604020202020204" pitchFamily="34" charset="0"/>
            </a:endParaRPr>
          </a:p>
        </p:txBody>
      </p:sp>
      <p:sp>
        <p:nvSpPr>
          <p:cNvPr id="3" name="Text 1"/>
          <p:cNvSpPr/>
          <p:nvPr/>
        </p:nvSpPr>
        <p:spPr>
          <a:xfrm>
            <a:off x="837724" y="2110145"/>
            <a:ext cx="12954952" cy="854393"/>
          </a:xfrm>
          <a:prstGeom prst="rect">
            <a:avLst/>
          </a:prstGeom>
          <a:noFill/>
          <a:ln/>
        </p:spPr>
        <p:txBody>
          <a:bodyPr wrap="square" lIns="0" tIns="0" rIns="0" bIns="0" rtlCol="0" anchor="t"/>
          <a:lstStyle/>
          <a:p>
            <a:pPr marL="0" indent="0" algn="l">
              <a:lnSpc>
                <a:spcPts val="2200"/>
              </a:lnSpc>
              <a:buNone/>
            </a:pPr>
            <a:r>
              <a:rPr lang="en-US" sz="1400" dirty="0">
                <a:solidFill>
                  <a:srgbClr val="432338"/>
                </a:solidFill>
                <a:latin typeface="Arial" panose="020B0604020202020204" pitchFamily="34" charset="0"/>
                <a:ea typeface="Source Sans 3" pitchFamily="34" charset="-122"/>
                <a:cs typeface="Arial" panose="020B0604020202020204" pitchFamily="34" charset="0"/>
              </a:rPr>
              <a:t>The recruitment strategy for Change Manager positions at BT represents far more than a hiring exercise—it is a foundational investment in organizational capability and transformation success. Strategic recruitment of exceptional Change Manager talent directly enables BT's ambitious digital transformation and organizational restructuring initiatives.</a:t>
            </a:r>
            <a:endParaRPr lang="en-US" sz="1400" dirty="0">
              <a:latin typeface="Arial" panose="020B0604020202020204" pitchFamily="34" charset="0"/>
              <a:cs typeface="Arial" panose="020B0604020202020204" pitchFamily="34" charset="0"/>
            </a:endParaRPr>
          </a:p>
        </p:txBody>
      </p:sp>
      <p:sp>
        <p:nvSpPr>
          <p:cNvPr id="4" name="Shape 2"/>
          <p:cNvSpPr/>
          <p:nvPr/>
        </p:nvSpPr>
        <p:spPr>
          <a:xfrm>
            <a:off x="837724" y="3164800"/>
            <a:ext cx="4199573" cy="3018115"/>
          </a:xfrm>
          <a:prstGeom prst="roundRect">
            <a:avLst>
              <a:gd name="adj" fmla="val 2478"/>
            </a:avLst>
          </a:prstGeom>
          <a:solidFill>
            <a:srgbClr val="F9D2EB"/>
          </a:solidFill>
          <a:ln w="762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sp>
        <p:nvSpPr>
          <p:cNvPr id="5" name="Text 3"/>
          <p:cNvSpPr/>
          <p:nvPr/>
        </p:nvSpPr>
        <p:spPr>
          <a:xfrm>
            <a:off x="1023342" y="3350419"/>
            <a:ext cx="3158609" cy="261699"/>
          </a:xfrm>
          <a:prstGeom prst="rect">
            <a:avLst/>
          </a:prstGeom>
          <a:noFill/>
          <a:ln/>
        </p:spPr>
        <p:txBody>
          <a:bodyPr wrap="none" lIns="0" tIns="0" rIns="0" bIns="0" rtlCol="0" anchor="t"/>
          <a:lstStyle/>
          <a:p>
            <a:pPr marL="0" indent="0" algn="l">
              <a:lnSpc>
                <a:spcPts val="2050"/>
              </a:lnSpc>
              <a:buNone/>
            </a:pPr>
            <a:r>
              <a:rPr lang="en-US" sz="1600" dirty="0">
                <a:solidFill>
                  <a:srgbClr val="432338"/>
                </a:solidFill>
                <a:latin typeface="Arial" panose="020B0604020202020204" pitchFamily="34" charset="0"/>
                <a:ea typeface="Noto Serif HK Semi Bold" pitchFamily="34" charset="-122"/>
                <a:cs typeface="Arial" panose="020B0604020202020204" pitchFamily="34" charset="0"/>
              </a:rPr>
              <a:t>Systematic Process Excellence</a:t>
            </a:r>
            <a:endParaRPr lang="en-US" sz="1600" dirty="0">
              <a:latin typeface="Arial" panose="020B0604020202020204" pitchFamily="34" charset="0"/>
              <a:cs typeface="Arial" panose="020B0604020202020204" pitchFamily="34" charset="0"/>
            </a:endParaRPr>
          </a:p>
        </p:txBody>
      </p:sp>
      <p:sp>
        <p:nvSpPr>
          <p:cNvPr id="6" name="Text 4"/>
          <p:cNvSpPr/>
          <p:nvPr/>
        </p:nvSpPr>
        <p:spPr>
          <a:xfrm>
            <a:off x="1023342" y="3718917"/>
            <a:ext cx="3828336" cy="2278380"/>
          </a:xfrm>
          <a:prstGeom prst="rect">
            <a:avLst/>
          </a:prstGeom>
          <a:noFill/>
          <a:ln/>
        </p:spPr>
        <p:txBody>
          <a:bodyPr wrap="square" lIns="0" tIns="0" rIns="0" bIns="0" rtlCol="0" anchor="t"/>
          <a:lstStyle/>
          <a:p>
            <a:pPr marL="0" indent="0" algn="l">
              <a:lnSpc>
                <a:spcPts val="2200"/>
              </a:lnSpc>
              <a:buNone/>
            </a:pPr>
            <a:r>
              <a:rPr lang="en-US" sz="1400" dirty="0">
                <a:solidFill>
                  <a:srgbClr val="432338"/>
                </a:solidFill>
                <a:latin typeface="Arial" panose="020B0604020202020204" pitchFamily="34" charset="0"/>
                <a:ea typeface="Source Sans 3" pitchFamily="34" charset="-122"/>
                <a:cs typeface="Arial" panose="020B0604020202020204" pitchFamily="34" charset="0"/>
              </a:rPr>
              <a:t>Research by Armstrong and Taylor (2020) confirms that systematic, structured recruitment approaches—from job analysis through rigorous questioning techniques—yield superior organizational alignment and performance outcomes. BT's methodical approach ensures that Change Manager recruitment is grounded in clear competency requirements rather than subjective impression.</a:t>
            </a:r>
            <a:endParaRPr lang="en-US" sz="1400" dirty="0">
              <a:latin typeface="Arial" panose="020B0604020202020204" pitchFamily="34" charset="0"/>
              <a:cs typeface="Arial" panose="020B0604020202020204" pitchFamily="34" charset="0"/>
            </a:endParaRPr>
          </a:p>
        </p:txBody>
      </p:sp>
      <p:sp>
        <p:nvSpPr>
          <p:cNvPr id="7" name="Shape 5"/>
          <p:cNvSpPr/>
          <p:nvPr/>
        </p:nvSpPr>
        <p:spPr>
          <a:xfrm>
            <a:off x="5215295" y="3164800"/>
            <a:ext cx="4199692" cy="3018115"/>
          </a:xfrm>
          <a:prstGeom prst="roundRect">
            <a:avLst>
              <a:gd name="adj" fmla="val 2478"/>
            </a:avLst>
          </a:prstGeom>
          <a:solidFill>
            <a:srgbClr val="F9D2EB"/>
          </a:solidFill>
          <a:ln w="762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sp>
        <p:nvSpPr>
          <p:cNvPr id="8" name="Text 6"/>
          <p:cNvSpPr/>
          <p:nvPr/>
        </p:nvSpPr>
        <p:spPr>
          <a:xfrm>
            <a:off x="5400913" y="3350419"/>
            <a:ext cx="3259693" cy="261699"/>
          </a:xfrm>
          <a:prstGeom prst="rect">
            <a:avLst/>
          </a:prstGeom>
          <a:noFill/>
          <a:ln/>
        </p:spPr>
        <p:txBody>
          <a:bodyPr wrap="none" lIns="0" tIns="0" rIns="0" bIns="0" rtlCol="0" anchor="t"/>
          <a:lstStyle/>
          <a:p>
            <a:pPr marL="0" indent="0" algn="l">
              <a:lnSpc>
                <a:spcPts val="2050"/>
              </a:lnSpc>
              <a:buNone/>
            </a:pPr>
            <a:r>
              <a:rPr lang="en-US" sz="1600" dirty="0">
                <a:solidFill>
                  <a:srgbClr val="432338"/>
                </a:solidFill>
                <a:latin typeface="Arial" panose="020B0604020202020204" pitchFamily="34" charset="0"/>
                <a:ea typeface="Noto Serif HK Semi Bold" pitchFamily="34" charset="-122"/>
                <a:cs typeface="Arial" panose="020B0604020202020204" pitchFamily="34" charset="0"/>
              </a:rPr>
              <a:t>Interview Format Optimization</a:t>
            </a:r>
            <a:endParaRPr lang="en-US" sz="1600" dirty="0">
              <a:latin typeface="Arial" panose="020B0604020202020204" pitchFamily="34" charset="0"/>
              <a:cs typeface="Arial" panose="020B0604020202020204" pitchFamily="34" charset="0"/>
            </a:endParaRPr>
          </a:p>
        </p:txBody>
      </p:sp>
      <p:sp>
        <p:nvSpPr>
          <p:cNvPr id="9" name="Text 7"/>
          <p:cNvSpPr/>
          <p:nvPr/>
        </p:nvSpPr>
        <p:spPr>
          <a:xfrm>
            <a:off x="5400913" y="3718917"/>
            <a:ext cx="3828455" cy="2278380"/>
          </a:xfrm>
          <a:prstGeom prst="rect">
            <a:avLst/>
          </a:prstGeom>
          <a:noFill/>
          <a:ln/>
        </p:spPr>
        <p:txBody>
          <a:bodyPr wrap="square" lIns="0" tIns="0" rIns="0" bIns="0" rtlCol="0" anchor="t"/>
          <a:lstStyle/>
          <a:p>
            <a:pPr marL="0" indent="0" algn="l">
              <a:lnSpc>
                <a:spcPts val="2200"/>
              </a:lnSpc>
              <a:buNone/>
            </a:pPr>
            <a:r>
              <a:rPr lang="en-US" sz="1400" dirty="0">
                <a:solidFill>
                  <a:srgbClr val="432338"/>
                </a:solidFill>
                <a:latin typeface="Arial" panose="020B0604020202020204" pitchFamily="34" charset="0"/>
                <a:ea typeface="Source Sans 3" pitchFamily="34" charset="-122"/>
                <a:cs typeface="Arial" panose="020B0604020202020204" pitchFamily="34" charset="0"/>
              </a:rPr>
              <a:t>The hybrid interview methodology represents optimal balance between assessment rigor, accessibility, and efficiency. This approach honors the complexity of the Change Manager role while accommodating geographical diversity and supporting BT's commitment to inclusive recruitment practices that reflect organizational values.</a:t>
            </a:r>
            <a:endParaRPr lang="en-US" sz="1400" dirty="0">
              <a:latin typeface="Arial" panose="020B0604020202020204" pitchFamily="34" charset="0"/>
              <a:cs typeface="Arial" panose="020B0604020202020204" pitchFamily="34" charset="0"/>
            </a:endParaRPr>
          </a:p>
        </p:txBody>
      </p:sp>
      <p:sp>
        <p:nvSpPr>
          <p:cNvPr id="10" name="Shape 8"/>
          <p:cNvSpPr/>
          <p:nvPr/>
        </p:nvSpPr>
        <p:spPr>
          <a:xfrm>
            <a:off x="9592985" y="3164800"/>
            <a:ext cx="4199573" cy="3018115"/>
          </a:xfrm>
          <a:prstGeom prst="roundRect">
            <a:avLst>
              <a:gd name="adj" fmla="val 2478"/>
            </a:avLst>
          </a:prstGeom>
          <a:solidFill>
            <a:srgbClr val="F9D2EB"/>
          </a:solidFill>
          <a:ln w="7620">
            <a:solidFill>
              <a:srgbClr val="DFB8D1"/>
            </a:solidFill>
            <a:prstDash val="solid"/>
          </a:ln>
        </p:spPr>
        <p:txBody>
          <a:bodyPr/>
          <a:lstStyle/>
          <a:p>
            <a:endParaRPr lang="en-US">
              <a:latin typeface="Arial" panose="020B0604020202020204" pitchFamily="34" charset="0"/>
              <a:cs typeface="Arial" panose="020B0604020202020204" pitchFamily="34" charset="0"/>
            </a:endParaRPr>
          </a:p>
        </p:txBody>
      </p:sp>
      <p:sp>
        <p:nvSpPr>
          <p:cNvPr id="11" name="Text 9"/>
          <p:cNvSpPr/>
          <p:nvPr/>
        </p:nvSpPr>
        <p:spPr>
          <a:xfrm>
            <a:off x="9778603" y="3350419"/>
            <a:ext cx="3299222" cy="261699"/>
          </a:xfrm>
          <a:prstGeom prst="rect">
            <a:avLst/>
          </a:prstGeom>
          <a:noFill/>
          <a:ln/>
        </p:spPr>
        <p:txBody>
          <a:bodyPr wrap="none" lIns="0" tIns="0" rIns="0" bIns="0" rtlCol="0" anchor="t"/>
          <a:lstStyle/>
          <a:p>
            <a:pPr marL="0" indent="0" algn="l">
              <a:lnSpc>
                <a:spcPts val="2050"/>
              </a:lnSpc>
              <a:buNone/>
            </a:pPr>
            <a:r>
              <a:rPr lang="en-US" sz="1600" dirty="0">
                <a:solidFill>
                  <a:srgbClr val="432338"/>
                </a:solidFill>
                <a:latin typeface="Arial" panose="020B0604020202020204" pitchFamily="34" charset="0"/>
                <a:ea typeface="Noto Serif HK Semi Bold" pitchFamily="34" charset="-122"/>
                <a:cs typeface="Arial" panose="020B0604020202020204" pitchFamily="34" charset="0"/>
              </a:rPr>
              <a:t>Future Workforce Development</a:t>
            </a:r>
            <a:endParaRPr lang="en-US" sz="1600" dirty="0">
              <a:latin typeface="Arial" panose="020B0604020202020204" pitchFamily="34" charset="0"/>
              <a:cs typeface="Arial" panose="020B0604020202020204" pitchFamily="34" charset="0"/>
            </a:endParaRPr>
          </a:p>
        </p:txBody>
      </p:sp>
      <p:sp>
        <p:nvSpPr>
          <p:cNvPr id="12" name="Text 10"/>
          <p:cNvSpPr/>
          <p:nvPr/>
        </p:nvSpPr>
        <p:spPr>
          <a:xfrm>
            <a:off x="9778603" y="3718917"/>
            <a:ext cx="3828336" cy="2278380"/>
          </a:xfrm>
          <a:prstGeom prst="rect">
            <a:avLst/>
          </a:prstGeom>
          <a:noFill/>
          <a:ln/>
        </p:spPr>
        <p:txBody>
          <a:bodyPr wrap="square" lIns="0" tIns="0" rIns="0" bIns="0" rtlCol="0" anchor="t"/>
          <a:lstStyle/>
          <a:p>
            <a:pPr marL="0" indent="0" algn="l">
              <a:lnSpc>
                <a:spcPts val="2200"/>
              </a:lnSpc>
              <a:buNone/>
            </a:pPr>
            <a:r>
              <a:rPr lang="en-US" sz="1400" dirty="0">
                <a:solidFill>
                  <a:srgbClr val="432338"/>
                </a:solidFill>
                <a:latin typeface="Arial" panose="020B0604020202020204" pitchFamily="34" charset="0"/>
                <a:ea typeface="Source Sans 3" pitchFamily="34" charset="-122"/>
                <a:cs typeface="Arial" panose="020B0604020202020204" pitchFamily="34" charset="0"/>
              </a:rPr>
              <a:t>The action of Human Resources extends beyond immediate hiring needs. Strategic recruitment creates the future workforce capable of leading sustainable, transformational change—individuals who can navigate complexity, influence stakeholders across organizational boundaries, and drive continuous improvement aligned with BT's strategic vision.</a:t>
            </a:r>
            <a:endParaRPr lang="en-US" sz="1400" dirty="0">
              <a:latin typeface="Arial" panose="020B0604020202020204" pitchFamily="34" charset="0"/>
              <a:cs typeface="Arial" panose="020B0604020202020204" pitchFamily="34" charset="0"/>
            </a:endParaRPr>
          </a:p>
        </p:txBody>
      </p:sp>
      <p:sp>
        <p:nvSpPr>
          <p:cNvPr id="13" name="Text 11"/>
          <p:cNvSpPr/>
          <p:nvPr/>
        </p:nvSpPr>
        <p:spPr>
          <a:xfrm>
            <a:off x="837724" y="6383179"/>
            <a:ext cx="12954952" cy="1139190"/>
          </a:xfrm>
          <a:prstGeom prst="rect">
            <a:avLst/>
          </a:prstGeom>
          <a:noFill/>
          <a:ln/>
        </p:spPr>
        <p:txBody>
          <a:bodyPr wrap="square" lIns="0" tIns="0" rIns="0" bIns="0" rtlCol="0" anchor="t"/>
          <a:lstStyle/>
          <a:p>
            <a:pPr marL="0" indent="0" algn="l">
              <a:lnSpc>
                <a:spcPts val="2200"/>
              </a:lnSpc>
              <a:buNone/>
            </a:pPr>
            <a:r>
              <a:rPr lang="en-US" sz="1400" dirty="0">
                <a:solidFill>
                  <a:srgbClr val="432338"/>
                </a:solidFill>
                <a:latin typeface="Arial" panose="020B0604020202020204" pitchFamily="34" charset="0"/>
                <a:ea typeface="Source Sans 3" pitchFamily="34" charset="-122"/>
                <a:cs typeface="Arial" panose="020B0604020202020204" pitchFamily="34" charset="0"/>
              </a:rPr>
              <a:t>As BT navigates significant organizational change, including substantial workforce transitions and technological transformation, the quality of Change Manager leadership will prove determinative in success or failure of these initiatives. Rigorous, structured recruitment using panel interviews, competency-based assessment, and hybrid interview formats ensures that BT secures exceptional talent capable of navigating organizational complexity and driving transformational success across the telecommunications industry.</a:t>
            </a:r>
            <a:endParaRPr lang="en-US" sz="1400" dirty="0">
              <a:latin typeface="Arial" panose="020B0604020202020204" pitchFamily="34" charset="0"/>
              <a:cs typeface="Arial" panose="020B0604020202020204" pitchFamily="34" charset="0"/>
            </a:endParaRPr>
          </a:p>
        </p:txBody>
      </p:sp>
      <p:pic>
        <p:nvPicPr>
          <p:cNvPr id="14" name="Picture 13">
            <a:extLst>
              <a:ext uri="{FF2B5EF4-FFF2-40B4-BE49-F238E27FC236}">
                <a16:creationId xmlns:a16="http://schemas.microsoft.com/office/drawing/2014/main" id="{90F571F4-2573-BAF8-FF41-AAE09C34D251}"/>
              </a:ext>
            </a:extLst>
          </p:cNvPr>
          <p:cNvPicPr>
            <a:picLocks noChangeAspect="1"/>
          </p:cNvPicPr>
          <p:nvPr/>
        </p:nvPicPr>
        <p:blipFill>
          <a:blip r:embed="rId3"/>
          <a:stretch>
            <a:fillRect/>
          </a:stretch>
        </p:blipFill>
        <p:spPr>
          <a:xfrm>
            <a:off x="12869862" y="7785100"/>
            <a:ext cx="1646238" cy="325318"/>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37724" y="876300"/>
            <a:ext cx="12954952" cy="1309648"/>
          </a:xfrm>
          <a:prstGeom prst="rect">
            <a:avLst/>
          </a:prstGeom>
          <a:noFill/>
          <a:ln/>
        </p:spPr>
        <p:txBody>
          <a:bodyPr wrap="square" lIns="0" tIns="0" rIns="0" bIns="0" rtlCol="0" anchor="t"/>
          <a:lstStyle/>
          <a:p>
            <a:pPr algn="ctr">
              <a:lnSpc>
                <a:spcPts val="4100"/>
              </a:lnSpc>
            </a:pPr>
            <a:r>
              <a:rPr lang="en-US" sz="4000" dirty="0">
                <a:latin typeface="Arial" panose="020B0604020202020204" pitchFamily="34" charset="0"/>
                <a:cs typeface="Arial" panose="020B0604020202020204" pitchFamily="34" charset="0"/>
              </a:rPr>
              <a:t>References</a:t>
            </a:r>
          </a:p>
        </p:txBody>
      </p:sp>
      <p:sp>
        <p:nvSpPr>
          <p:cNvPr id="3" name="Text 1"/>
          <p:cNvSpPr/>
          <p:nvPr/>
        </p:nvSpPr>
        <p:spPr>
          <a:xfrm>
            <a:off x="837724" y="1498600"/>
            <a:ext cx="12954952" cy="6154618"/>
          </a:xfrm>
          <a:prstGeom prst="rect">
            <a:avLst/>
          </a:prstGeom>
          <a:noFill/>
          <a:ln/>
        </p:spPr>
        <p:txBody>
          <a:bodyPr wrap="square" lIns="0" tIns="0" rIns="0" bIns="0" rtlCol="0" anchor="t"/>
          <a:lstStyle/>
          <a:p>
            <a:pPr indent="-228600">
              <a:lnSpc>
                <a:spcPct val="90000"/>
              </a:lnSpc>
              <a:spcAft>
                <a:spcPts val="600"/>
              </a:spcAft>
              <a:buFont typeface="Arial" panose="020B0604020202020204" pitchFamily="34" charset="0"/>
              <a:buChar char="•"/>
            </a:pPr>
            <a:endParaRPr lang="en-US" sz="1300" b="1" i="0" u="none" strike="noStrike" dirty="0">
              <a:effectLst/>
              <a:latin typeface="Arial" panose="020B0604020202020204" pitchFamily="34" charset="0"/>
              <a:cs typeface="Arial" panose="020B0604020202020204" pitchFamily="34" charset="0"/>
            </a:endParaRPr>
          </a:p>
          <a:p>
            <a:pPr indent="-228600">
              <a:lnSpc>
                <a:spcPct val="90000"/>
              </a:lnSpc>
              <a:spcAft>
                <a:spcPts val="600"/>
              </a:spcAft>
              <a:buFont typeface="Arial" panose="020B0604020202020204" pitchFamily="34" charset="0"/>
              <a:buChar char="•"/>
            </a:pPr>
            <a:r>
              <a:rPr lang="en-US" sz="1300" b="0" i="0" u="none" strike="noStrike" dirty="0">
                <a:effectLst/>
                <a:latin typeface="Arial" panose="020B0604020202020204" pitchFamily="34" charset="0"/>
                <a:cs typeface="Arial" panose="020B0604020202020204" pitchFamily="34" charset="0"/>
              </a:rPr>
              <a:t>Armstrong, M. and Taylor, S., 2020. </a:t>
            </a:r>
            <a:r>
              <a:rPr lang="en-US" sz="1300" b="0" i="1" u="none" strike="noStrike" dirty="0">
                <a:effectLst/>
                <a:latin typeface="Arial" panose="020B0604020202020204" pitchFamily="34" charset="0"/>
                <a:cs typeface="Arial" panose="020B0604020202020204" pitchFamily="34" charset="0"/>
              </a:rPr>
              <a:t>Armstrong’s Handbook of Human Resource Management Practice</a:t>
            </a:r>
            <a:r>
              <a:rPr lang="en-US" sz="1300" b="0" i="0" u="none" strike="noStrike" dirty="0">
                <a:effectLst/>
                <a:latin typeface="Arial" panose="020B0604020202020204" pitchFamily="34" charset="0"/>
                <a:cs typeface="Arial" panose="020B0604020202020204" pitchFamily="34" charset="0"/>
              </a:rPr>
              <a:t>. 15th ed. London: Kogan Page.</a:t>
            </a:r>
          </a:p>
          <a:p>
            <a:pPr indent="-228600">
              <a:lnSpc>
                <a:spcPct val="90000"/>
              </a:lnSpc>
              <a:spcAft>
                <a:spcPts val="600"/>
              </a:spcAft>
              <a:buFont typeface="Arial" panose="020B0604020202020204" pitchFamily="34" charset="0"/>
              <a:buChar char="•"/>
            </a:pPr>
            <a:r>
              <a:rPr lang="en-US" sz="1300" b="0" i="0" u="none" strike="noStrike" dirty="0">
                <a:effectLst/>
                <a:latin typeface="Arial" panose="020B0604020202020204" pitchFamily="34" charset="0"/>
                <a:cs typeface="Arial" panose="020B0604020202020204" pitchFamily="34" charset="0"/>
              </a:rPr>
              <a:t>BT Group, 2023. </a:t>
            </a:r>
            <a:r>
              <a:rPr lang="en-US" sz="1300" b="0" i="1" u="none" strike="noStrike" dirty="0">
                <a:effectLst/>
                <a:latin typeface="Arial" panose="020B0604020202020204" pitchFamily="34" charset="0"/>
                <a:cs typeface="Arial" panose="020B0604020202020204" pitchFamily="34" charset="0"/>
              </a:rPr>
              <a:t>Building the new BT: Our people strategy</a:t>
            </a:r>
            <a:r>
              <a:rPr lang="en-US" sz="1300" b="0" i="0" u="none" strike="noStrike" dirty="0">
                <a:effectLst/>
                <a:latin typeface="Arial" panose="020B0604020202020204" pitchFamily="34" charset="0"/>
                <a:cs typeface="Arial" panose="020B0604020202020204" pitchFamily="34" charset="0"/>
              </a:rPr>
              <a:t>. [online] Available at: https://www.bt.com/about[Accessed CIPD, 2023. </a:t>
            </a:r>
            <a:r>
              <a:rPr lang="en-US" sz="1300" b="0" i="1" u="none" strike="noStrike" dirty="0">
                <a:effectLst/>
                <a:latin typeface="Arial" panose="020B0604020202020204" pitchFamily="34" charset="0"/>
                <a:cs typeface="Arial" panose="020B0604020202020204" pitchFamily="34" charset="0"/>
              </a:rPr>
              <a:t>Competency-Based Interviews Factsheet</a:t>
            </a:r>
            <a:r>
              <a:rPr lang="en-US" sz="1300" b="0" i="0" u="none" strike="noStrike" dirty="0">
                <a:effectLst/>
                <a:latin typeface="Arial" panose="020B0604020202020204" pitchFamily="34" charset="0"/>
                <a:cs typeface="Arial" panose="020B0604020202020204" pitchFamily="34" charset="0"/>
              </a:rPr>
              <a:t>. [online] Available at: https://www.cipd.co.uk/knowledge/factsheets/competency-based-interviews [Accessed 11 Oct. 2025].</a:t>
            </a:r>
          </a:p>
          <a:p>
            <a:pPr indent="-228600">
              <a:lnSpc>
                <a:spcPct val="90000"/>
              </a:lnSpc>
              <a:spcAft>
                <a:spcPts val="600"/>
              </a:spcAft>
              <a:buFont typeface="Arial" panose="020B0604020202020204" pitchFamily="34" charset="0"/>
              <a:buChar char="•"/>
            </a:pPr>
            <a:r>
              <a:rPr lang="en-US" sz="1300" b="0" i="0" u="none" strike="noStrike" dirty="0">
                <a:effectLst/>
                <a:latin typeface="Arial" panose="020B0604020202020204" pitchFamily="34" charset="0"/>
                <a:cs typeface="Arial" panose="020B0604020202020204" pitchFamily="34" charset="0"/>
              </a:rPr>
              <a:t>CIPD, 2023. </a:t>
            </a:r>
            <a:r>
              <a:rPr lang="en-US" sz="1300" b="0" i="1" u="none" strike="noStrike" dirty="0">
                <a:effectLst/>
                <a:latin typeface="Arial" panose="020B0604020202020204" pitchFamily="34" charset="0"/>
                <a:cs typeface="Arial" panose="020B0604020202020204" pitchFamily="34" charset="0"/>
              </a:rPr>
              <a:t>Interviewing Best Practices</a:t>
            </a:r>
            <a:r>
              <a:rPr lang="en-US" sz="1300" b="0" i="0" u="none" strike="noStrike" dirty="0">
                <a:effectLst/>
                <a:latin typeface="Arial" panose="020B0604020202020204" pitchFamily="34" charset="0"/>
                <a:cs typeface="Arial" panose="020B0604020202020204" pitchFamily="34" charset="0"/>
              </a:rPr>
              <a:t>. [online] Available at: https://www.cipd.co.uk/knowledge/factsheets/interviewing-techniques [Accessed 07 Oct. 2025].</a:t>
            </a:r>
          </a:p>
          <a:p>
            <a:pPr indent="-228600">
              <a:lnSpc>
                <a:spcPct val="90000"/>
              </a:lnSpc>
              <a:spcAft>
                <a:spcPts val="600"/>
              </a:spcAft>
              <a:buFont typeface="Arial" panose="020B0604020202020204" pitchFamily="34" charset="0"/>
              <a:buChar char="•"/>
            </a:pPr>
            <a:r>
              <a:rPr lang="en-US" sz="1300" b="0" i="0" u="none" strike="noStrike" dirty="0">
                <a:effectLst/>
                <a:latin typeface="Arial" panose="020B0604020202020204" pitchFamily="34" charset="0"/>
                <a:cs typeface="Arial" panose="020B0604020202020204" pitchFamily="34" charset="0"/>
              </a:rPr>
              <a:t>CIPD, 2023. </a:t>
            </a:r>
            <a:r>
              <a:rPr lang="en-US" sz="1300" b="0" i="1" u="none" strike="noStrike" dirty="0">
                <a:effectLst/>
                <a:latin typeface="Arial" panose="020B0604020202020204" pitchFamily="34" charset="0"/>
                <a:cs typeface="Arial" panose="020B0604020202020204" pitchFamily="34" charset="0"/>
              </a:rPr>
              <a:t>Interview Questions Factsheet</a:t>
            </a:r>
            <a:r>
              <a:rPr lang="en-US" sz="1300" b="0" i="0" u="none" strike="noStrike" dirty="0">
                <a:effectLst/>
                <a:latin typeface="Arial" panose="020B0604020202020204" pitchFamily="34" charset="0"/>
                <a:cs typeface="Arial" panose="020B0604020202020204" pitchFamily="34" charset="0"/>
              </a:rPr>
              <a:t>. [online] Available at: https://www.cipd.co.uk/knowledge/factsheets/interview-questions [Accessed 13 Oct. 2025].</a:t>
            </a:r>
          </a:p>
          <a:p>
            <a:pPr indent="-228600">
              <a:lnSpc>
                <a:spcPct val="90000"/>
              </a:lnSpc>
              <a:spcAft>
                <a:spcPts val="600"/>
              </a:spcAft>
              <a:buFont typeface="Arial" panose="020B0604020202020204" pitchFamily="34" charset="0"/>
              <a:buChar char="•"/>
            </a:pPr>
            <a:r>
              <a:rPr lang="en-US" sz="1300" b="0" i="0" u="none" strike="noStrike" dirty="0">
                <a:effectLst/>
                <a:latin typeface="Arial" panose="020B0604020202020204" pitchFamily="34" charset="0"/>
                <a:cs typeface="Arial" panose="020B0604020202020204" pitchFamily="34" charset="0"/>
              </a:rPr>
              <a:t>CIPD, 2023. </a:t>
            </a:r>
            <a:r>
              <a:rPr lang="en-US" sz="1300" b="0" i="1" u="none" strike="noStrike" dirty="0">
                <a:effectLst/>
                <a:latin typeface="Arial" panose="020B0604020202020204" pitchFamily="34" charset="0"/>
                <a:cs typeface="Arial" panose="020B0604020202020204" pitchFamily="34" charset="0"/>
              </a:rPr>
              <a:t>Job Analysis Factsheet</a:t>
            </a:r>
            <a:r>
              <a:rPr lang="en-US" sz="1300" b="0" i="0" u="none" strike="noStrike" dirty="0">
                <a:effectLst/>
                <a:latin typeface="Arial" panose="020B0604020202020204" pitchFamily="34" charset="0"/>
                <a:cs typeface="Arial" panose="020B0604020202020204" pitchFamily="34" charset="0"/>
              </a:rPr>
              <a:t>. [online] Available at: https://www.cipd.co.uk/knowledge/factsheets/job-analysis [Accessed 06 Oct. 2025].</a:t>
            </a:r>
          </a:p>
          <a:p>
            <a:pPr indent="-228600">
              <a:lnSpc>
                <a:spcPct val="90000"/>
              </a:lnSpc>
              <a:spcAft>
                <a:spcPts val="600"/>
              </a:spcAft>
              <a:buFont typeface="Arial" panose="020B0604020202020204" pitchFamily="34" charset="0"/>
              <a:buChar char="•"/>
            </a:pPr>
            <a:r>
              <a:rPr lang="en-US" sz="1300" b="0" i="0" u="none" strike="noStrike" dirty="0">
                <a:effectLst/>
                <a:latin typeface="Arial" panose="020B0604020202020204" pitchFamily="34" charset="0"/>
                <a:cs typeface="Arial" panose="020B0604020202020204" pitchFamily="34" charset="0"/>
              </a:rPr>
              <a:t>CIPD, 2023. </a:t>
            </a:r>
            <a:r>
              <a:rPr lang="en-US" sz="1300" b="0" i="1" u="none" strike="noStrike" dirty="0">
                <a:effectLst/>
                <a:latin typeface="Arial" panose="020B0604020202020204" pitchFamily="34" charset="0"/>
                <a:cs typeface="Arial" panose="020B0604020202020204" pitchFamily="34" charset="0"/>
              </a:rPr>
              <a:t>Job Descriptions Explained</a:t>
            </a:r>
            <a:r>
              <a:rPr lang="en-US" sz="1300" b="0" i="0" u="none" strike="noStrike" dirty="0">
                <a:effectLst/>
                <a:latin typeface="Arial" panose="020B0604020202020204" pitchFamily="34" charset="0"/>
                <a:cs typeface="Arial" panose="020B0604020202020204" pitchFamily="34" charset="0"/>
              </a:rPr>
              <a:t>. [online] Available at: https://www.cipd.co.uk/knowledge/factsheets/job-descriptions [Accessed 10 Oct. 2025].</a:t>
            </a:r>
          </a:p>
          <a:p>
            <a:pPr indent="-228600">
              <a:lnSpc>
                <a:spcPct val="90000"/>
              </a:lnSpc>
              <a:spcAft>
                <a:spcPts val="600"/>
              </a:spcAft>
              <a:buFont typeface="Arial" panose="020B0604020202020204" pitchFamily="34" charset="0"/>
              <a:buChar char="•"/>
            </a:pPr>
            <a:r>
              <a:rPr lang="en-US" sz="1300" b="0" i="0" u="none" strike="noStrike" dirty="0">
                <a:effectLst/>
                <a:latin typeface="Arial" panose="020B0604020202020204" pitchFamily="34" charset="0"/>
                <a:cs typeface="Arial" panose="020B0604020202020204" pitchFamily="34" charset="0"/>
              </a:rPr>
              <a:t>CIPD, 2023. </a:t>
            </a:r>
            <a:r>
              <a:rPr lang="en-US" sz="1300" b="0" i="1" u="none" strike="noStrike" dirty="0">
                <a:effectLst/>
                <a:latin typeface="Arial" panose="020B0604020202020204" pitchFamily="34" charset="0"/>
                <a:cs typeface="Arial" panose="020B0604020202020204" pitchFamily="34" charset="0"/>
              </a:rPr>
              <a:t>Person Specification Factsheet</a:t>
            </a:r>
            <a:r>
              <a:rPr lang="en-US" sz="1300" b="0" i="0" u="none" strike="noStrike" dirty="0">
                <a:effectLst/>
                <a:latin typeface="Arial" panose="020B0604020202020204" pitchFamily="34" charset="0"/>
                <a:cs typeface="Arial" panose="020B0604020202020204" pitchFamily="34" charset="0"/>
              </a:rPr>
              <a:t>. [online] Available at: https://www.cipd.co.uk/knowledge/factsheets/person-specification [Accessed 05 Oct. 2025].</a:t>
            </a:r>
          </a:p>
          <a:p>
            <a:pPr indent="-228600">
              <a:lnSpc>
                <a:spcPct val="90000"/>
              </a:lnSpc>
              <a:spcAft>
                <a:spcPts val="600"/>
              </a:spcAft>
              <a:buFont typeface="Arial" panose="020B0604020202020204" pitchFamily="34" charset="0"/>
              <a:buChar char="•"/>
            </a:pPr>
            <a:r>
              <a:rPr lang="en-US" sz="1300" b="0" i="0" u="none" strike="noStrike" dirty="0">
                <a:effectLst/>
                <a:latin typeface="Arial" panose="020B0604020202020204" pitchFamily="34" charset="0"/>
                <a:cs typeface="Arial" panose="020B0604020202020204" pitchFamily="34" charset="0"/>
              </a:rPr>
              <a:t>CIPD, 2023. </a:t>
            </a:r>
            <a:r>
              <a:rPr lang="en-US" sz="1300" b="0" i="1" u="none" strike="noStrike" dirty="0">
                <a:effectLst/>
                <a:latin typeface="Arial" panose="020B0604020202020204" pitchFamily="34" charset="0"/>
                <a:cs typeface="Arial" panose="020B0604020202020204" pitchFamily="34" charset="0"/>
              </a:rPr>
              <a:t>Recruitment: An Overview</a:t>
            </a:r>
            <a:r>
              <a:rPr lang="en-US" sz="1300" b="0" i="0" u="none" strike="noStrike" dirty="0">
                <a:effectLst/>
                <a:latin typeface="Arial" panose="020B0604020202020204" pitchFamily="34" charset="0"/>
                <a:cs typeface="Arial" panose="020B0604020202020204" pitchFamily="34" charset="0"/>
              </a:rPr>
              <a:t>. [online] Available at: https://www.cipd.co.uk/knowledge/factsheets/recruitment [Accessed 12 Oct. 2025].</a:t>
            </a:r>
          </a:p>
          <a:p>
            <a:pPr indent="-228600">
              <a:lnSpc>
                <a:spcPct val="90000"/>
              </a:lnSpc>
              <a:spcAft>
                <a:spcPts val="600"/>
              </a:spcAft>
              <a:buFont typeface="Arial" panose="020B0604020202020204" pitchFamily="34" charset="0"/>
              <a:buChar char="•"/>
            </a:pPr>
            <a:r>
              <a:rPr lang="en-US" sz="1300" b="0" i="0" u="none" strike="noStrike" dirty="0">
                <a:effectLst/>
                <a:latin typeface="Arial" panose="020B0604020202020204" pitchFamily="34" charset="0"/>
                <a:cs typeface="Arial" panose="020B0604020202020204" pitchFamily="34" charset="0"/>
              </a:rPr>
              <a:t>CIPD, 2023. </a:t>
            </a:r>
            <a:r>
              <a:rPr lang="en-US" sz="1300" b="0" i="1" u="none" strike="noStrike" dirty="0">
                <a:effectLst/>
                <a:latin typeface="Arial" panose="020B0604020202020204" pitchFamily="34" charset="0"/>
                <a:cs typeface="Arial" panose="020B0604020202020204" pitchFamily="34" charset="0"/>
              </a:rPr>
              <a:t>Remote Interviewing: Pros and Pitfalls</a:t>
            </a:r>
            <a:r>
              <a:rPr lang="en-US" sz="1300" b="0" i="0" u="none" strike="noStrike" dirty="0">
                <a:effectLst/>
                <a:latin typeface="Arial" panose="020B0604020202020204" pitchFamily="34" charset="0"/>
                <a:cs typeface="Arial" panose="020B0604020202020204" pitchFamily="34" charset="0"/>
              </a:rPr>
              <a:t>. [online] Available at: https://www.cipd.co.uk/knowledge/factsheets/remote-interviewing [Accessed 08 Oct. 2025].</a:t>
            </a:r>
          </a:p>
          <a:p>
            <a:pPr indent="-228600">
              <a:lnSpc>
                <a:spcPct val="90000"/>
              </a:lnSpc>
              <a:spcAft>
                <a:spcPts val="600"/>
              </a:spcAft>
              <a:buFont typeface="Arial" panose="020B0604020202020204" pitchFamily="34" charset="0"/>
              <a:buChar char="•"/>
            </a:pPr>
            <a:r>
              <a:rPr lang="en-US" sz="1300" b="0" i="0" u="none" strike="noStrike" dirty="0">
                <a:effectLst/>
                <a:latin typeface="Arial" panose="020B0604020202020204" pitchFamily="34" charset="0"/>
                <a:cs typeface="Arial" panose="020B0604020202020204" pitchFamily="34" charset="0"/>
              </a:rPr>
              <a:t>CIPD, 2023. </a:t>
            </a:r>
            <a:r>
              <a:rPr lang="en-US" sz="1300" b="0" i="1" u="none" strike="noStrike" dirty="0">
                <a:effectLst/>
                <a:latin typeface="Arial" panose="020B0604020202020204" pitchFamily="34" charset="0"/>
                <a:cs typeface="Arial" panose="020B0604020202020204" pitchFamily="34" charset="0"/>
              </a:rPr>
              <a:t>Strategic Human Resource Management: Aligning People with Business Strategy</a:t>
            </a:r>
            <a:r>
              <a:rPr lang="en-US" sz="1300" b="0" i="0" u="none" strike="noStrike" dirty="0">
                <a:effectLst/>
                <a:latin typeface="Arial" panose="020B0604020202020204" pitchFamily="34" charset="0"/>
                <a:cs typeface="Arial" panose="020B0604020202020204" pitchFamily="34" charset="0"/>
              </a:rPr>
              <a:t>. [online] Available at: https://www.cipd.co.uk/knowledge/strategy/hr [Accessed 11 Oct. 2025].</a:t>
            </a:r>
          </a:p>
          <a:p>
            <a:pPr indent="-228600">
              <a:lnSpc>
                <a:spcPct val="90000"/>
              </a:lnSpc>
              <a:spcAft>
                <a:spcPts val="600"/>
              </a:spcAft>
              <a:buFont typeface="Arial" panose="020B0604020202020204" pitchFamily="34" charset="0"/>
              <a:buChar char="•"/>
            </a:pPr>
            <a:r>
              <a:rPr lang="en-US" sz="1300" b="0" i="0" u="none" strike="noStrike" dirty="0">
                <a:effectLst/>
                <a:latin typeface="Arial" panose="020B0604020202020204" pitchFamily="34" charset="0"/>
                <a:cs typeface="Arial" panose="020B0604020202020204" pitchFamily="34" charset="0"/>
              </a:rPr>
              <a:t>CIPD, 2023. </a:t>
            </a:r>
            <a:r>
              <a:rPr lang="en-US" sz="1300" b="0" i="1" u="none" strike="noStrike" dirty="0">
                <a:effectLst/>
                <a:latin typeface="Arial" panose="020B0604020202020204" pitchFamily="34" charset="0"/>
                <a:cs typeface="Arial" panose="020B0604020202020204" pitchFamily="34" charset="0"/>
              </a:rPr>
              <a:t>Strategic Workforce Planning for Change</a:t>
            </a:r>
            <a:r>
              <a:rPr lang="en-US" sz="1300" b="0" i="0" u="none" strike="noStrike" dirty="0">
                <a:effectLst/>
                <a:latin typeface="Arial" panose="020B0604020202020204" pitchFamily="34" charset="0"/>
                <a:cs typeface="Arial" panose="020B0604020202020204" pitchFamily="34" charset="0"/>
              </a:rPr>
              <a:t>. [online] Available at: https://www.cipd.co.uk/knowledge/strategy/workforce-planning [Accessed 05 Oct. 2025].</a:t>
            </a:r>
          </a:p>
          <a:p>
            <a:pPr indent="-228600">
              <a:lnSpc>
                <a:spcPct val="90000"/>
              </a:lnSpc>
              <a:spcAft>
                <a:spcPts val="600"/>
              </a:spcAft>
              <a:buFont typeface="Arial" panose="020B0604020202020204" pitchFamily="34" charset="0"/>
              <a:buChar char="•"/>
            </a:pPr>
            <a:r>
              <a:rPr lang="en-US" sz="1300" b="0" i="0" u="none" strike="noStrike" dirty="0">
                <a:effectLst/>
                <a:latin typeface="Arial" panose="020B0604020202020204" pitchFamily="34" charset="0"/>
                <a:cs typeface="Arial" panose="020B0604020202020204" pitchFamily="34" charset="0"/>
              </a:rPr>
              <a:t>Financial Times, 2023. </a:t>
            </a:r>
            <a:r>
              <a:rPr lang="en-US" sz="1300" b="0" i="1" u="none" strike="noStrike" dirty="0">
                <a:effectLst/>
                <a:latin typeface="Arial" panose="020B0604020202020204" pitchFamily="34" charset="0"/>
                <a:cs typeface="Arial" panose="020B0604020202020204" pitchFamily="34" charset="0"/>
              </a:rPr>
              <a:t>BT to cut up to 55,000 jobs by 2030 as it pushes towards automation</a:t>
            </a:r>
            <a:r>
              <a:rPr lang="en-US" sz="1300" b="0" i="0" u="none" strike="noStrike" dirty="0">
                <a:effectLst/>
                <a:latin typeface="Arial" panose="020B0604020202020204" pitchFamily="34" charset="0"/>
                <a:cs typeface="Arial" panose="020B0604020202020204" pitchFamily="34" charset="0"/>
              </a:rPr>
              <a:t>. [online] Available at: https://www.ft.com/content/28ab3c17-bbbc-4640-b874-c02b3ec1057f [Accessed 10 Oct. 2025].</a:t>
            </a:r>
          </a:p>
          <a:p>
            <a:pPr indent="-228600">
              <a:lnSpc>
                <a:spcPct val="90000"/>
              </a:lnSpc>
              <a:spcAft>
                <a:spcPts val="600"/>
              </a:spcAft>
              <a:buFont typeface="Arial" panose="020B0604020202020204" pitchFamily="34" charset="0"/>
              <a:buChar char="•"/>
            </a:pPr>
            <a:r>
              <a:rPr lang="en-US" sz="1300" b="0" i="0" u="none" strike="noStrike" dirty="0">
                <a:effectLst/>
                <a:latin typeface="Arial" panose="020B0604020202020204" pitchFamily="34" charset="0"/>
                <a:cs typeface="Arial" panose="020B0604020202020204" pitchFamily="34" charset="0"/>
              </a:rPr>
              <a:t>Forbes, 2021. </a:t>
            </a:r>
            <a:r>
              <a:rPr lang="en-US" sz="1300" b="0" i="1" u="none" strike="noStrike" dirty="0">
                <a:effectLst/>
                <a:latin typeface="Arial" panose="020B0604020202020204" pitchFamily="34" charset="0"/>
                <a:cs typeface="Arial" panose="020B0604020202020204" pitchFamily="34" charset="0"/>
              </a:rPr>
              <a:t>The Cost of a Bad Hire Is Higher Than You Think</a:t>
            </a:r>
            <a:r>
              <a:rPr lang="en-US" sz="1300" b="0" i="0" u="none" strike="noStrike" dirty="0">
                <a:effectLst/>
                <a:latin typeface="Arial" panose="020B0604020202020204" pitchFamily="34" charset="0"/>
                <a:cs typeface="Arial" panose="020B0604020202020204" pitchFamily="34" charset="0"/>
              </a:rPr>
              <a:t>. [online] Available at: https://www.forbes.com/sites/forbeshumanresourcescouncil/2021/03/15/the-cost-of-a-bad-hire-is-higher-than-you-think [Accessed 13 Oct. 2025].</a:t>
            </a:r>
          </a:p>
          <a:p>
            <a:pPr indent="-228600">
              <a:lnSpc>
                <a:spcPct val="90000"/>
              </a:lnSpc>
              <a:spcAft>
                <a:spcPts val="600"/>
              </a:spcAft>
              <a:buFont typeface="Arial" panose="020B0604020202020204" pitchFamily="34" charset="0"/>
              <a:buChar char="•"/>
            </a:pPr>
            <a:r>
              <a:rPr lang="en-US" sz="1300" b="0" i="0" u="none" strike="noStrike" dirty="0">
                <a:effectLst/>
                <a:latin typeface="Arial" panose="020B0604020202020204" pitchFamily="34" charset="0"/>
                <a:cs typeface="Arial" panose="020B0604020202020204" pitchFamily="34" charset="0"/>
              </a:rPr>
              <a:t>Forbes, 2022. </a:t>
            </a:r>
            <a:r>
              <a:rPr lang="en-US" sz="1300" b="0" i="1" u="none" strike="noStrike" dirty="0">
                <a:effectLst/>
                <a:latin typeface="Arial" panose="020B0604020202020204" pitchFamily="34" charset="0"/>
                <a:cs typeface="Arial" panose="020B0604020202020204" pitchFamily="34" charset="0"/>
              </a:rPr>
              <a:t>Why Panel Interviews Are Making a Comeback in the Hybrid Era</a:t>
            </a:r>
            <a:r>
              <a:rPr lang="en-US" sz="1300" b="0" i="0" u="none" strike="noStrike" dirty="0">
                <a:effectLst/>
                <a:latin typeface="Arial" panose="020B0604020202020204" pitchFamily="34" charset="0"/>
                <a:cs typeface="Arial" panose="020B0604020202020204" pitchFamily="34" charset="0"/>
              </a:rPr>
              <a:t>. [online] Available at: https://www.forbes.com/sites/forbeshumanresourcescouncil/2022/06/01/why-panel-interviews-are-making-a-comeback [Accessed 06 Oct. 2025].</a:t>
            </a:r>
          </a:p>
          <a:p>
            <a:pPr indent="-228600">
              <a:lnSpc>
                <a:spcPct val="90000"/>
              </a:lnSpc>
              <a:spcAft>
                <a:spcPts val="600"/>
              </a:spcAft>
              <a:buFont typeface="Arial" panose="020B0604020202020204" pitchFamily="34" charset="0"/>
              <a:buChar char="•"/>
            </a:pPr>
            <a:r>
              <a:rPr lang="en-US" sz="1300" b="0" i="0" u="none" strike="noStrike" dirty="0">
                <a:effectLst/>
                <a:latin typeface="Arial" panose="020B0604020202020204" pitchFamily="34" charset="0"/>
                <a:cs typeface="Arial" panose="020B0604020202020204" pitchFamily="34" charset="0"/>
              </a:rPr>
              <a:t>Forbes, 2022. </a:t>
            </a:r>
            <a:r>
              <a:rPr lang="en-US" sz="1300" b="0" i="1" u="none" strike="noStrike" dirty="0">
                <a:effectLst/>
                <a:latin typeface="Arial" panose="020B0604020202020204" pitchFamily="34" charset="0"/>
                <a:cs typeface="Arial" panose="020B0604020202020204" pitchFamily="34" charset="0"/>
              </a:rPr>
              <a:t>Remote Hiring Is Here to Stay: What That Means for Interviewing</a:t>
            </a:r>
            <a:r>
              <a:rPr lang="en-US" sz="1300" b="0" i="0" u="none" strike="noStrike" dirty="0">
                <a:effectLst/>
                <a:latin typeface="Arial" panose="020B0604020202020204" pitchFamily="34" charset="0"/>
                <a:cs typeface="Arial" panose="020B0604020202020204" pitchFamily="34" charset="0"/>
              </a:rPr>
              <a:t>. [online] Available at: https://www.forbes.com/sites/forbeshumanresourcescouncil/2022/08/17/remote-hiring-interviews [Accessed 08 Oct. 2025].</a:t>
            </a:r>
          </a:p>
          <a:p>
            <a:pPr indent="-228600">
              <a:lnSpc>
                <a:spcPct val="90000"/>
              </a:lnSpc>
              <a:spcAft>
                <a:spcPts val="600"/>
              </a:spcAft>
              <a:buFont typeface="Arial" panose="020B0604020202020204" pitchFamily="34" charset="0"/>
              <a:buChar char="•"/>
            </a:pPr>
            <a:r>
              <a:rPr lang="en-US" sz="1300" b="0" i="0" u="none" strike="noStrike" dirty="0">
                <a:effectLst/>
                <a:latin typeface="Arial" panose="020B0604020202020204" pitchFamily="34" charset="0"/>
                <a:cs typeface="Arial" panose="020B0604020202020204" pitchFamily="34" charset="0"/>
              </a:rPr>
              <a:t>Harvard Business Review, 2020. </a:t>
            </a:r>
            <a:r>
              <a:rPr lang="en-US" sz="1300" b="0" i="1" u="none" strike="noStrike" dirty="0">
                <a:effectLst/>
                <a:latin typeface="Arial" panose="020B0604020202020204" pitchFamily="34" charset="0"/>
                <a:cs typeface="Arial" panose="020B0604020202020204" pitchFamily="34" charset="0"/>
              </a:rPr>
              <a:t>Why Socratic Questioning is Critical to Great Leadership Interviews</a:t>
            </a:r>
            <a:r>
              <a:rPr lang="en-US" sz="1300" b="0" i="0" u="none" strike="noStrike" dirty="0">
                <a:effectLst/>
                <a:latin typeface="Arial" panose="020B0604020202020204" pitchFamily="34" charset="0"/>
                <a:cs typeface="Arial" panose="020B0604020202020204" pitchFamily="34" charset="0"/>
              </a:rPr>
              <a:t>. [online] Available at: </a:t>
            </a:r>
            <a:r>
              <a:rPr lang="en-US" sz="1300" b="0" i="0" u="none" strike="noStrike" dirty="0">
                <a:effectLst/>
                <a:latin typeface="Arial" panose="020B0604020202020204" pitchFamily="34" charset="0"/>
                <a:cs typeface="Arial" panose="020B0604020202020204" pitchFamily="34" charset="0"/>
                <a:hlinkClick r:id="rId3"/>
              </a:rPr>
              <a:t>https://hbr.org/2020/12/socratic-questioning-in-interviews</a:t>
            </a:r>
            <a:r>
              <a:rPr lang="en-US" sz="1300" b="0" i="0" u="none" strike="noStrike" dirty="0">
                <a:effectLst/>
                <a:latin typeface="Arial" panose="020B0604020202020204" pitchFamily="34" charset="0"/>
                <a:cs typeface="Arial" panose="020B0604020202020204" pitchFamily="34" charset="0"/>
              </a:rPr>
              <a:t> [Accessed 07 Oct. 2025].</a:t>
            </a:r>
          </a:p>
          <a:p>
            <a:pPr indent="-228600">
              <a:lnSpc>
                <a:spcPct val="90000"/>
              </a:lnSpc>
              <a:spcAft>
                <a:spcPts val="600"/>
              </a:spcAft>
              <a:buFont typeface="Arial" panose="020B0604020202020204" pitchFamily="34" charset="0"/>
              <a:buChar char="•"/>
            </a:pPr>
            <a:r>
              <a:rPr lang="en-US" sz="1300" b="0" i="0" u="none" strike="noStrike" dirty="0">
                <a:effectLst/>
                <a:latin typeface="Arial" panose="020B0604020202020204" pitchFamily="34" charset="0"/>
                <a:cs typeface="Arial" panose="020B0604020202020204" pitchFamily="34" charset="0"/>
              </a:rPr>
              <a:t>Harvard Business Review, 2021. </a:t>
            </a:r>
            <a:r>
              <a:rPr lang="en-US" sz="1300" b="0" i="1" u="none" strike="noStrike" dirty="0">
                <a:effectLst/>
                <a:latin typeface="Arial" panose="020B0604020202020204" pitchFamily="34" charset="0"/>
                <a:cs typeface="Arial" panose="020B0604020202020204" pitchFamily="34" charset="0"/>
              </a:rPr>
              <a:t>The Best Interview Questions to Hire Top Talent</a:t>
            </a:r>
            <a:r>
              <a:rPr lang="en-US" sz="1300" b="0" i="0" u="none" strike="noStrike" dirty="0">
                <a:effectLst/>
                <a:latin typeface="Arial" panose="020B0604020202020204" pitchFamily="34" charset="0"/>
                <a:cs typeface="Arial" panose="020B0604020202020204" pitchFamily="34" charset="0"/>
              </a:rPr>
              <a:t>. [online] Available at: </a:t>
            </a:r>
            <a:r>
              <a:rPr lang="en-US" sz="1300" b="0" i="0" u="none" strike="noStrike" dirty="0">
                <a:effectLst/>
                <a:latin typeface="Arial" panose="020B0604020202020204" pitchFamily="34" charset="0"/>
                <a:cs typeface="Arial" panose="020B0604020202020204" pitchFamily="34" charset="0"/>
                <a:hlinkClick r:id="rId4"/>
              </a:rPr>
              <a:t>https://hbr.org/2021/07/the-best-interview-questions</a:t>
            </a:r>
            <a:r>
              <a:rPr lang="en-US" sz="1300" b="0" i="0" u="none" strike="noStrike" dirty="0">
                <a:effectLst/>
                <a:latin typeface="Arial" panose="020B0604020202020204" pitchFamily="34" charset="0"/>
                <a:cs typeface="Arial" panose="020B0604020202020204" pitchFamily="34" charset="0"/>
              </a:rPr>
              <a:t> [Accessed 05 Oct. 2025].</a:t>
            </a:r>
          </a:p>
          <a:p>
            <a:pPr indent="-228600">
              <a:lnSpc>
                <a:spcPct val="90000"/>
              </a:lnSpc>
              <a:spcAft>
                <a:spcPts val="600"/>
              </a:spcAft>
              <a:buFont typeface="Arial" panose="020B0604020202020204" pitchFamily="34" charset="0"/>
              <a:buChar char="•"/>
            </a:pPr>
            <a:r>
              <a:rPr lang="en-US" sz="1300" b="0" i="0" u="none" strike="noStrike" dirty="0">
                <a:effectLst/>
                <a:latin typeface="Arial" panose="020B0604020202020204" pitchFamily="34" charset="0"/>
                <a:cs typeface="Arial" panose="020B0604020202020204" pitchFamily="34" charset="0"/>
              </a:rPr>
              <a:t>Harvard Business Review, 2022. </a:t>
            </a:r>
            <a:r>
              <a:rPr lang="en-US" sz="1300" b="0" i="1" u="none" strike="noStrike" dirty="0">
                <a:effectLst/>
                <a:latin typeface="Arial" panose="020B0604020202020204" pitchFamily="34" charset="0"/>
                <a:cs typeface="Arial" panose="020B0604020202020204" pitchFamily="34" charset="0"/>
              </a:rPr>
              <a:t>The Skills Companies Need Most in 2022—and How to Learn Them</a:t>
            </a:r>
            <a:r>
              <a:rPr lang="en-US" sz="1300" b="0" i="0" u="none" strike="noStrike" dirty="0">
                <a:effectLst/>
                <a:latin typeface="Arial" panose="020B0604020202020204" pitchFamily="34" charset="0"/>
                <a:cs typeface="Arial" panose="020B0604020202020204" pitchFamily="34" charset="0"/>
              </a:rPr>
              <a:t>. [online] Available at: </a:t>
            </a:r>
            <a:r>
              <a:rPr lang="en-US" sz="1300" b="0" i="0" u="none" strike="noStrike" dirty="0">
                <a:effectLst/>
                <a:latin typeface="Arial" panose="020B0604020202020204" pitchFamily="34" charset="0"/>
                <a:cs typeface="Arial" panose="020B0604020202020204" pitchFamily="34" charset="0"/>
                <a:hlinkClick r:id="rId5"/>
              </a:rPr>
              <a:t>https://hbr.org/2022/03/skills-needed-in-2022</a:t>
            </a:r>
            <a:r>
              <a:rPr lang="en-US" sz="1300" b="0" i="0" u="none" strike="noStrike" dirty="0">
                <a:effectLst/>
                <a:latin typeface="Arial" panose="020B0604020202020204" pitchFamily="34" charset="0"/>
                <a:cs typeface="Arial" panose="020B0604020202020204" pitchFamily="34" charset="0"/>
              </a:rPr>
              <a:t> [Accessed 09 Oct. 2025].</a:t>
            </a:r>
          </a:p>
        </p:txBody>
      </p:sp>
      <p:sp>
        <p:nvSpPr>
          <p:cNvPr id="5" name="Text 3"/>
          <p:cNvSpPr/>
          <p:nvPr/>
        </p:nvSpPr>
        <p:spPr>
          <a:xfrm>
            <a:off x="6434376" y="7391519"/>
            <a:ext cx="3158609" cy="261699"/>
          </a:xfrm>
          <a:prstGeom prst="rect">
            <a:avLst/>
          </a:prstGeom>
          <a:noFill/>
          <a:ln/>
        </p:spPr>
        <p:txBody>
          <a:bodyPr wrap="none" lIns="0" tIns="0" rIns="0" bIns="0" rtlCol="0" anchor="t"/>
          <a:lstStyle/>
          <a:p>
            <a:pPr marL="0" indent="0" algn="l">
              <a:lnSpc>
                <a:spcPts val="2050"/>
              </a:lnSpc>
              <a:buNone/>
            </a:pPr>
            <a:endParaRPr lang="en-US" sz="1600" dirty="0">
              <a:latin typeface="Arial" panose="020B0604020202020204" pitchFamily="34" charset="0"/>
              <a:cs typeface="Arial" panose="020B0604020202020204" pitchFamily="34" charset="0"/>
            </a:endParaRPr>
          </a:p>
        </p:txBody>
      </p:sp>
      <p:pic>
        <p:nvPicPr>
          <p:cNvPr id="15" name="Picture 14">
            <a:extLst>
              <a:ext uri="{FF2B5EF4-FFF2-40B4-BE49-F238E27FC236}">
                <a16:creationId xmlns:a16="http://schemas.microsoft.com/office/drawing/2014/main" id="{B11E9C34-E27E-CAA1-A01F-191F589AFE80}"/>
              </a:ext>
            </a:extLst>
          </p:cNvPr>
          <p:cNvPicPr>
            <a:picLocks noChangeAspect="1"/>
          </p:cNvPicPr>
          <p:nvPr/>
        </p:nvPicPr>
        <p:blipFill>
          <a:blip r:embed="rId6"/>
          <a:stretch>
            <a:fillRect/>
          </a:stretch>
        </p:blipFill>
        <p:spPr>
          <a:xfrm>
            <a:off x="12869862" y="7785100"/>
            <a:ext cx="1646238" cy="325318"/>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17</TotalTime>
  <Words>4618</Words>
  <Application>Microsoft Office PowerPoint</Application>
  <PresentationFormat>Custom</PresentationFormat>
  <Paragraphs>232</Paragraphs>
  <Slides>18</Slides>
  <Notes>18</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18</vt:i4>
      </vt:variant>
    </vt:vector>
  </HeadingPairs>
  <TitlesOfParts>
    <vt:vector size="20" baseType="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Angelica Toma</cp:lastModifiedBy>
  <cp:revision>5</cp:revision>
  <dcterms:created xsi:type="dcterms:W3CDTF">2025-11-04T13:01:26Z</dcterms:created>
  <dcterms:modified xsi:type="dcterms:W3CDTF">2025-11-06T12:26:55Z</dcterms:modified>
</cp:coreProperties>
</file>